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4.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5.xml" ContentType="application/vnd.openxmlformats-officedocument.theme+xml"/>
  <Override PartName="/ppt/tags/tag22.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7.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8.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9.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0.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1.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12.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heme/theme13.xml" ContentType="application/vnd.openxmlformats-officedocument.theme+xml"/>
  <Override PartName="/ppt/theme/theme14.xml" ContentType="application/vnd.openxmlformats-officedocument.theme+xml"/>
  <Override PartName="/ppt/tags/tag51.xml" ContentType="application/vnd.openxmlformats-officedocument.presentationml.tags+xml"/>
  <Override PartName="/ppt/notesSlides/notesSlide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3.xml" ContentType="application/vnd.openxmlformats-officedocument.presentationml.notesSlide+xml"/>
  <Override PartName="/ppt/tags/tag71.xml" ContentType="application/vnd.openxmlformats-officedocument.presentationml.tags+xml"/>
  <Override PartName="/ppt/notesSlides/notesSlide4.xml" ContentType="application/vnd.openxmlformats-officedocument.presentationml.notesSlide+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notesSlides/notesSlide6.xml" ContentType="application/vnd.openxmlformats-officedocument.presentationml.notesSlide+xml"/>
  <Override PartName="/ppt/tags/tag74.xml" ContentType="application/vnd.openxmlformats-officedocument.presentationml.tags+xml"/>
  <Override PartName="/ppt/notesSlides/notesSlide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notesSlides/notesSlide10.xml" ContentType="application/vnd.openxmlformats-officedocument.presentationml.notesSlide+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notesSlides/notesSlide12.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3.xml" ContentType="application/vnd.openxmlformats-officedocument.presentationml.notesSlide+xml"/>
  <Override PartName="/ppt/tags/tag91.xml" ContentType="application/vnd.openxmlformats-officedocument.presentationml.tags+xml"/>
  <Override PartName="/ppt/notesSlides/notesSlide14.xml" ContentType="application/vnd.openxmlformats-officedocument.presentationml.notesSlide+xml"/>
  <Override PartName="/ppt/tags/tag92.xml" ContentType="application/vnd.openxmlformats-officedocument.presentationml.tags+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1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18.xml" ContentType="application/vnd.openxmlformats-officedocument.presentationml.notesSlide+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notesSlides/notesSlide2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notesSlides/notesSlide2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5.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6.xml" ContentType="application/vnd.openxmlformats-officedocument.presentationml.notesSlide+xml"/>
  <Override PartName="/ppt/tags/tag122.xml" ContentType="application/vnd.openxmlformats-officedocument.presentationml.tags+xml"/>
  <Override PartName="/ppt/notesSlides/notesSlide27.xml" ContentType="application/vnd.openxmlformats-officedocument.presentationml.notesSlide+xml"/>
  <Override PartName="/ppt/tags/tag123.xml" ContentType="application/vnd.openxmlformats-officedocument.presentationml.tags+xml"/>
  <Override PartName="/ppt/notesSlides/notesSlide28.xml" ContentType="application/vnd.openxmlformats-officedocument.presentationml.notesSlide+xml"/>
  <Override PartName="/ppt/tags/tag124.xml" ContentType="application/vnd.openxmlformats-officedocument.presentationml.tags+xml"/>
  <Override PartName="/ppt/notesSlides/notesSlide29.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30.xml" ContentType="application/vnd.openxmlformats-officedocument.presentationml.notesSlide+xml"/>
  <Override PartName="/ppt/tags/tag135.xml" ContentType="application/vnd.openxmlformats-officedocument.presentationml.tags+xml"/>
  <Override PartName="/ppt/notesSlides/notesSlide31.xml" ContentType="application/vnd.openxmlformats-officedocument.presentationml.notesSlide+xml"/>
  <Override PartName="/ppt/tags/tag136.xml" ContentType="application/vnd.openxmlformats-officedocument.presentationml.tags+xml"/>
  <Override PartName="/ppt/notesSlides/notesSlide32.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33.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34.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6.xml" ContentType="application/vnd.openxmlformats-officedocument.presentationml.notesSlide+xml"/>
  <Override PartName="/ppt/tags/tag149.xml" ContentType="application/vnd.openxmlformats-officedocument.presentationml.tags+xml"/>
  <Override PartName="/ppt/notesSlides/notesSlide37.xml" ContentType="application/vnd.openxmlformats-officedocument.presentationml.notesSlide+xml"/>
  <Override PartName="/ppt/tags/tag150.xml" ContentType="application/vnd.openxmlformats-officedocument.presentationml.tags+xml"/>
  <Override PartName="/ppt/notesSlides/notesSlide38.xml" ContentType="application/vnd.openxmlformats-officedocument.presentationml.notesSlide+xml"/>
  <Override PartName="/ppt/tags/tag151.xml" ContentType="application/vnd.openxmlformats-officedocument.presentationml.tags+xml"/>
  <Override PartName="/ppt/notesSlides/notesSlide39.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40.xml" ContentType="application/vnd.openxmlformats-officedocument.presentationml.notesSlide+xml"/>
  <Override PartName="/ppt/tags/tag157.xml" ContentType="application/vnd.openxmlformats-officedocument.presentationml.tags+xml"/>
  <Override PartName="/ppt/notesSlides/notesSlide41.xml" ContentType="application/vnd.openxmlformats-officedocument.presentationml.notesSlide+xml"/>
  <Override PartName="/ppt/tags/tag158.xml" ContentType="application/vnd.openxmlformats-officedocument.presentationml.tags+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4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4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45.xml" ContentType="application/vnd.openxmlformats-officedocument.presentationml.notesSlide+xml"/>
  <Override PartName="/ppt/tags/tag170.xml" ContentType="application/vnd.openxmlformats-officedocument.presentationml.tags+xml"/>
  <Override PartName="/ppt/notesSlides/notesSlide46.xml" ContentType="application/vnd.openxmlformats-officedocument.presentationml.notesSlide+xml"/>
  <Override PartName="/ppt/tags/tag171.xml" ContentType="application/vnd.openxmlformats-officedocument.presentationml.tags+xml"/>
  <Override PartName="/ppt/notesSlides/notesSlide47.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48.xml" ContentType="application/vnd.openxmlformats-officedocument.presentationml.notesSlide+xml"/>
  <Override PartName="/ppt/tags/tag174.xml" ContentType="application/vnd.openxmlformats-officedocument.presentationml.tags+xml"/>
  <Override PartName="/ppt/notesSlides/notesSlide49.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notesSlides/notesSlide50.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notesSlides/notesSlide51.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2" r:id="rId4"/>
    <p:sldMasterId id="2147484388" r:id="rId5"/>
    <p:sldMasterId id="2147484442" r:id="rId6"/>
    <p:sldMasterId id="2147484461" r:id="rId7"/>
    <p:sldMasterId id="2147484515" r:id="rId8"/>
    <p:sldMasterId id="2147484534" r:id="rId9"/>
    <p:sldMasterId id="2147484588" r:id="rId10"/>
    <p:sldMasterId id="2147484642" r:id="rId11"/>
    <p:sldMasterId id="2147484696" r:id="rId12"/>
    <p:sldMasterId id="2147484752" r:id="rId13"/>
    <p:sldMasterId id="2147484806" r:id="rId14"/>
    <p:sldMasterId id="2147484920" r:id="rId15"/>
  </p:sldMasterIdLst>
  <p:notesMasterIdLst>
    <p:notesMasterId r:id="rId118"/>
  </p:notesMasterIdLst>
  <p:handoutMasterIdLst>
    <p:handoutMasterId r:id="rId119"/>
  </p:handoutMasterIdLst>
  <p:sldIdLst>
    <p:sldId id="2147378485" r:id="rId16"/>
    <p:sldId id="2147378661" r:id="rId17"/>
    <p:sldId id="2147378653" r:id="rId18"/>
    <p:sldId id="2147378447" r:id="rId19"/>
    <p:sldId id="2147378648" r:id="rId20"/>
    <p:sldId id="2147378652" r:id="rId21"/>
    <p:sldId id="2147378656" r:id="rId22"/>
    <p:sldId id="2147378654" r:id="rId23"/>
    <p:sldId id="2146846473" r:id="rId24"/>
    <p:sldId id="2147378647" r:id="rId25"/>
    <p:sldId id="2147378659" r:id="rId26"/>
    <p:sldId id="2147378645" r:id="rId27"/>
    <p:sldId id="2147378649" r:id="rId28"/>
    <p:sldId id="2147378644" r:id="rId29"/>
    <p:sldId id="2147378597" r:id="rId30"/>
    <p:sldId id="2147378622" r:id="rId31"/>
    <p:sldId id="2147378632" r:id="rId32"/>
    <p:sldId id="2147378630" r:id="rId33"/>
    <p:sldId id="2147378640" r:id="rId34"/>
    <p:sldId id="2147378660" r:id="rId35"/>
    <p:sldId id="2147378657" r:id="rId36"/>
    <p:sldId id="2147378615" r:id="rId37"/>
    <p:sldId id="2147378576" r:id="rId38"/>
    <p:sldId id="2147378441" r:id="rId39"/>
    <p:sldId id="2147378577" r:id="rId40"/>
    <p:sldId id="2147378472" r:id="rId41"/>
    <p:sldId id="2147378461" r:id="rId42"/>
    <p:sldId id="2147378543" r:id="rId43"/>
    <p:sldId id="2147378553" r:id="rId44"/>
    <p:sldId id="2145707032" r:id="rId45"/>
    <p:sldId id="2147378560" r:id="rId46"/>
    <p:sldId id="2147378559" r:id="rId47"/>
    <p:sldId id="2147378547" r:id="rId48"/>
    <p:sldId id="2147378554" r:id="rId49"/>
    <p:sldId id="2147378550" r:id="rId50"/>
    <p:sldId id="2147378561" r:id="rId51"/>
    <p:sldId id="2147378555" r:id="rId52"/>
    <p:sldId id="2147378499" r:id="rId53"/>
    <p:sldId id="2147378582" r:id="rId54"/>
    <p:sldId id="2147378584" r:id="rId55"/>
    <p:sldId id="2147378578" r:id="rId56"/>
    <p:sldId id="2147378579" r:id="rId57"/>
    <p:sldId id="2147378580" r:id="rId58"/>
    <p:sldId id="2147378581" r:id="rId59"/>
    <p:sldId id="2147378466" r:id="rId60"/>
    <p:sldId id="2147378537" r:id="rId61"/>
    <p:sldId id="2147378617" r:id="rId62"/>
    <p:sldId id="2147378585" r:id="rId63"/>
    <p:sldId id="2147378486" r:id="rId64"/>
    <p:sldId id="2147378487" r:id="rId65"/>
    <p:sldId id="2147378488" r:id="rId66"/>
    <p:sldId id="2147378662" r:id="rId67"/>
    <p:sldId id="2147378587" r:id="rId68"/>
    <p:sldId id="2147378663" r:id="rId69"/>
    <p:sldId id="2147378664" r:id="rId70"/>
    <p:sldId id="2147378665" r:id="rId71"/>
    <p:sldId id="2147378666" r:id="rId72"/>
    <p:sldId id="2147378636" r:id="rId73"/>
    <p:sldId id="2147378598" r:id="rId74"/>
    <p:sldId id="2147378667" r:id="rId75"/>
    <p:sldId id="2147378588" r:id="rId76"/>
    <p:sldId id="2147378626" r:id="rId77"/>
    <p:sldId id="2147378637" r:id="rId78"/>
    <p:sldId id="2147378599" r:id="rId79"/>
    <p:sldId id="2147378607" r:id="rId80"/>
    <p:sldId id="2147378616" r:id="rId81"/>
    <p:sldId id="2147378627" r:id="rId82"/>
    <p:sldId id="2147378600" r:id="rId83"/>
    <p:sldId id="2147378614" r:id="rId84"/>
    <p:sldId id="2147378633" r:id="rId85"/>
    <p:sldId id="2147378612" r:id="rId86"/>
    <p:sldId id="2147378634" r:id="rId87"/>
    <p:sldId id="2147378668" r:id="rId88"/>
    <p:sldId id="2147378669" r:id="rId89"/>
    <p:sldId id="2147378670" r:id="rId90"/>
    <p:sldId id="2147378671" r:id="rId91"/>
    <p:sldId id="2147378672" r:id="rId92"/>
    <p:sldId id="2147378673" r:id="rId93"/>
    <p:sldId id="2147378674" r:id="rId94"/>
    <p:sldId id="2147378675" r:id="rId95"/>
    <p:sldId id="2147378676" r:id="rId96"/>
    <p:sldId id="2147378677" r:id="rId97"/>
    <p:sldId id="2147378678" r:id="rId98"/>
    <p:sldId id="2147378679" r:id="rId99"/>
    <p:sldId id="2147378680" r:id="rId100"/>
    <p:sldId id="2147378681" r:id="rId101"/>
    <p:sldId id="2147378682" r:id="rId102"/>
    <p:sldId id="2147378683" r:id="rId103"/>
    <p:sldId id="2147378684" r:id="rId104"/>
    <p:sldId id="2147378685" r:id="rId105"/>
    <p:sldId id="2147378686" r:id="rId106"/>
    <p:sldId id="2147378687" r:id="rId107"/>
    <p:sldId id="2147378688" r:id="rId108"/>
    <p:sldId id="2147378689" r:id="rId109"/>
    <p:sldId id="2147378690" r:id="rId110"/>
    <p:sldId id="2147378691" r:id="rId111"/>
    <p:sldId id="2147378692" r:id="rId112"/>
    <p:sldId id="2147378693" r:id="rId113"/>
    <p:sldId id="2147378694" r:id="rId114"/>
    <p:sldId id="2147378695" r:id="rId115"/>
    <p:sldId id="2147378696" r:id="rId116"/>
    <p:sldId id="2147378697" r:id="rId117"/>
  </p:sldIdLst>
  <p:sldSz cx="12192000" cy="6858000"/>
  <p:notesSz cx="6797675" cy="9928225"/>
  <p:custDataLst>
    <p:tags r:id="rId1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628D7D2-9E4F-4DE3-BAD7-35FFB8E6DC5D}">
          <p14:sldIdLst>
            <p14:sldId id="2147378485"/>
            <p14:sldId id="2147378661"/>
          </p14:sldIdLst>
        </p14:section>
        <p14:section name="Launching Data Governance" id="{060F6FD9-8B74-403A-9CA1-CE8A38B57FAA}">
          <p14:sldIdLst>
            <p14:sldId id="2147378653"/>
            <p14:sldId id="2147378447"/>
            <p14:sldId id="2147378648"/>
            <p14:sldId id="2147378652"/>
            <p14:sldId id="2147378656"/>
          </p14:sldIdLst>
        </p14:section>
        <p14:section name="Roadmap Approval Process" id="{577C4B51-5FF9-4617-ACAE-A62595A34EBF}">
          <p14:sldIdLst>
            <p14:sldId id="2147378654"/>
            <p14:sldId id="2146846473"/>
            <p14:sldId id="2147378647"/>
            <p14:sldId id="2147378659"/>
            <p14:sldId id="2147378645"/>
            <p14:sldId id="2147378649"/>
            <p14:sldId id="2147378644"/>
          </p14:sldIdLst>
        </p14:section>
        <p14:section name="Data Challenges Initial Ranking" id="{7EDC44F2-CCD4-4626-96BB-BD42F26DD89D}">
          <p14:sldIdLst>
            <p14:sldId id="2147378597"/>
            <p14:sldId id="2147378622"/>
            <p14:sldId id="2147378632"/>
            <p14:sldId id="2147378630"/>
            <p14:sldId id="2147378640"/>
            <p14:sldId id="2147378660"/>
          </p14:sldIdLst>
        </p14:section>
        <p14:section name="Data Challenges by Viradj" id="{4C3A0401-A405-4BE3-9D41-A231B4B13DAA}">
          <p14:sldIdLst>
            <p14:sldId id="2147378657"/>
          </p14:sldIdLst>
        </p14:section>
        <p14:section name="Appendix 1: GC 14th of June" id="{D0268453-9192-4290-A63E-F4A32F695B80}">
          <p14:sldIdLst>
            <p14:sldId id="2147378615"/>
            <p14:sldId id="2147378576"/>
            <p14:sldId id="2147378441"/>
            <p14:sldId id="2147378577"/>
            <p14:sldId id="2147378472"/>
            <p14:sldId id="2147378461"/>
            <p14:sldId id="2147378543"/>
            <p14:sldId id="2147378553"/>
            <p14:sldId id="2145707032"/>
            <p14:sldId id="2147378560"/>
            <p14:sldId id="2147378559"/>
            <p14:sldId id="2147378547"/>
            <p14:sldId id="2147378554"/>
            <p14:sldId id="2147378550"/>
            <p14:sldId id="2147378561"/>
            <p14:sldId id="2147378555"/>
            <p14:sldId id="2147378499"/>
            <p14:sldId id="2147378582"/>
            <p14:sldId id="2147378584"/>
            <p14:sldId id="2147378578"/>
            <p14:sldId id="2147378579"/>
            <p14:sldId id="2147378580"/>
            <p14:sldId id="2147378581"/>
            <p14:sldId id="2147378466"/>
            <p14:sldId id="2147378537"/>
            <p14:sldId id="2147378617"/>
            <p14:sldId id="2147378585"/>
            <p14:sldId id="2147378486"/>
            <p14:sldId id="2147378487"/>
            <p14:sldId id="2147378488"/>
          </p14:sldIdLst>
        </p14:section>
        <p14:section name="Appendix 2: GC 11th of July" id="{9BAA9B96-9B26-4000-84CF-BF18CFC8C20A}">
          <p14:sldIdLst>
            <p14:sldId id="2147378662"/>
            <p14:sldId id="2147378587"/>
            <p14:sldId id="2147378663"/>
            <p14:sldId id="2147378664"/>
            <p14:sldId id="2147378665"/>
            <p14:sldId id="2147378666"/>
            <p14:sldId id="2147378636"/>
            <p14:sldId id="2147378598"/>
            <p14:sldId id="2147378667"/>
            <p14:sldId id="2147378588"/>
            <p14:sldId id="2147378626"/>
            <p14:sldId id="2147378637"/>
            <p14:sldId id="2147378599"/>
            <p14:sldId id="2147378607"/>
            <p14:sldId id="2147378616"/>
            <p14:sldId id="2147378627"/>
            <p14:sldId id="2147378600"/>
            <p14:sldId id="2147378614"/>
            <p14:sldId id="2147378633"/>
            <p14:sldId id="2147378612"/>
            <p14:sldId id="2147378634"/>
            <p14:sldId id="2147378668"/>
            <p14:sldId id="2147378669"/>
            <p14:sldId id="2147378670"/>
            <p14:sldId id="2147378671"/>
            <p14:sldId id="2147378672"/>
            <p14:sldId id="2147378673"/>
            <p14:sldId id="2147378674"/>
            <p14:sldId id="2147378675"/>
            <p14:sldId id="2147378676"/>
            <p14:sldId id="2147378677"/>
            <p14:sldId id="2147378678"/>
            <p14:sldId id="2147378679"/>
            <p14:sldId id="2147378680"/>
            <p14:sldId id="2147378681"/>
            <p14:sldId id="2147378682"/>
            <p14:sldId id="2147378683"/>
            <p14:sldId id="2147378684"/>
            <p14:sldId id="2147378685"/>
            <p14:sldId id="2147378686"/>
            <p14:sldId id="2147378687"/>
            <p14:sldId id="2147378688"/>
            <p14:sldId id="2147378689"/>
            <p14:sldId id="2147378690"/>
            <p14:sldId id="2147378691"/>
            <p14:sldId id="2147378692"/>
            <p14:sldId id="2147378693"/>
            <p14:sldId id="2147378694"/>
            <p14:sldId id="2147378695"/>
            <p14:sldId id="2147378696"/>
            <p14:sldId id="21473786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ick Essers" initials="RE" lastIdx="42" clrIdx="6">
    <p:extLst>
      <p:ext uri="{19B8F6BF-5375-455C-9EA6-DF929625EA0E}">
        <p15:presenceInfo xmlns:p15="http://schemas.microsoft.com/office/powerpoint/2012/main" userId="S::Rick.Essers@nl.ey.com::e4f724b0-3a28-406b-8de4-e435dfd98f3a" providerId="AD"/>
      </p:ext>
    </p:extLst>
  </p:cmAuthor>
  <p:cmAuthor id="8" name="Lance Cameron" initials="LC" lastIdx="13" clrIdx="7">
    <p:extLst>
      <p:ext uri="{19B8F6BF-5375-455C-9EA6-DF929625EA0E}">
        <p15:presenceInfo xmlns:p15="http://schemas.microsoft.com/office/powerpoint/2012/main" userId="S::Lance.Cameron@nl.ey.com::54673115-9996-4fae-b6be-68b1898416f6" providerId="AD"/>
      </p:ext>
    </p:extLst>
  </p:cmAuthor>
  <p:cmAuthor id="9" name="Simon van Oppen" initials="SvO" lastIdx="3" clrIdx="8">
    <p:extLst>
      <p:ext uri="{19B8F6BF-5375-455C-9EA6-DF929625EA0E}">
        <p15:presenceInfo xmlns:p15="http://schemas.microsoft.com/office/powerpoint/2012/main" userId="S::Simon.van.Oppen@nl.ey.com::90166e1b-5f5b-4187-9fd5-cefcedc13130" providerId="AD"/>
      </p:ext>
    </p:extLst>
  </p:cmAuthor>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764AA0"/>
    <a:srgbClr val="0069B4"/>
    <a:srgbClr val="FFFFFF"/>
    <a:srgbClr val="00355A"/>
    <a:srgbClr val="2E2E38"/>
    <a:srgbClr val="E8ECF4"/>
    <a:srgbClr val="E8EDF0"/>
    <a:srgbClr val="E6E6E6"/>
    <a:srgbClr val="92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289859-C766-4950-9F33-6B8C07FF5F91}" v="1424" dt="2022-07-25T13:43:05.997"/>
    <p1510:client id="{2F976E42-8EF6-4E15-A92F-27E25795DF41}" v="1017" dt="2022-07-25T11:56:09.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12" Type="http://schemas.openxmlformats.org/officeDocument/2006/relationships/slide" Target="slides/slide97.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6.xml"/><Relationship Id="rId82" Type="http://schemas.openxmlformats.org/officeDocument/2006/relationships/slide" Target="slides/slide67.xml"/><Relationship Id="rId90" Type="http://schemas.openxmlformats.org/officeDocument/2006/relationships/slide" Target="slides/slide75.xml"/><Relationship Id="rId95" Type="http://schemas.openxmlformats.org/officeDocument/2006/relationships/slide" Target="slides/slide80.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13" Type="http://schemas.openxmlformats.org/officeDocument/2006/relationships/slide" Target="slides/slide98.xml"/><Relationship Id="rId118" Type="http://schemas.openxmlformats.org/officeDocument/2006/relationships/notesMaster" Target="notesMasters/notesMaster1.xml"/><Relationship Id="rId12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slide" Target="slides/slide70.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103" Type="http://schemas.openxmlformats.org/officeDocument/2006/relationships/slide" Target="slides/slide88.xml"/><Relationship Id="rId108" Type="http://schemas.openxmlformats.org/officeDocument/2006/relationships/slide" Target="slides/slide93.xml"/><Relationship Id="rId116" Type="http://schemas.openxmlformats.org/officeDocument/2006/relationships/slide" Target="slides/slide101.xml"/><Relationship Id="rId124"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slide" Target="slides/slide81.xml"/><Relationship Id="rId111" Type="http://schemas.openxmlformats.org/officeDocument/2006/relationships/slide" Target="slides/slide9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slide" Target="slides/slide91.xml"/><Relationship Id="rId114" Type="http://schemas.openxmlformats.org/officeDocument/2006/relationships/slide" Target="slides/slide99.xml"/><Relationship Id="rId119"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tags" Target="tags/tag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07E3E-AA4C-4E38-AF5B-A97FFDC762F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F6399128-61A7-4E5E-82E5-3A389802517E}">
      <dgm:prSet phldrT="[Text]" custT="1"/>
      <dgm:spPr/>
      <dgm:t>
        <a:bodyPr/>
        <a:lstStyle/>
        <a:p>
          <a:r>
            <a:rPr lang="en-GB" sz="1050" b="1"/>
            <a:t>Operational</a:t>
          </a:r>
        </a:p>
        <a:p>
          <a:r>
            <a:rPr lang="en-GB" sz="1050" b="1"/>
            <a:t>Inefficiencies</a:t>
          </a:r>
        </a:p>
      </dgm:t>
    </dgm:pt>
    <dgm:pt modelId="{688F4ACD-3466-42DB-86D7-70D359B299FE}" type="parTrans" cxnId="{6291AA4B-00F1-4F71-8117-5DC349638E15}">
      <dgm:prSet/>
      <dgm:spPr/>
      <dgm:t>
        <a:bodyPr/>
        <a:lstStyle/>
        <a:p>
          <a:endParaRPr lang="en-GB" sz="1000"/>
        </a:p>
      </dgm:t>
    </dgm:pt>
    <dgm:pt modelId="{10C3F1E7-860A-487E-BF51-86F612F58F87}" type="sibTrans" cxnId="{6291AA4B-00F1-4F71-8117-5DC349638E15}">
      <dgm:prSet/>
      <dgm:spPr/>
      <dgm:t>
        <a:bodyPr/>
        <a:lstStyle/>
        <a:p>
          <a:endParaRPr lang="en-GB" sz="1000"/>
        </a:p>
      </dgm:t>
    </dgm:pt>
    <dgm:pt modelId="{9910F805-FC51-4D19-B8D2-0A0DADD82037}">
      <dgm:prSet phldrT="[Text]" custT="1"/>
      <dgm:spPr/>
      <dgm:t>
        <a:bodyPr/>
        <a:lstStyle/>
        <a:p>
          <a:r>
            <a:rPr lang="en-GB" sz="1000" b="1"/>
            <a:t>Organisation reputational risk</a:t>
          </a:r>
        </a:p>
      </dgm:t>
    </dgm:pt>
    <dgm:pt modelId="{886B0C29-8C82-4183-84DA-DA3B8A61D531}" type="parTrans" cxnId="{AAD4E255-4DFB-4C4D-8002-F3FC937E13E0}">
      <dgm:prSet/>
      <dgm:spPr/>
      <dgm:t>
        <a:bodyPr/>
        <a:lstStyle/>
        <a:p>
          <a:endParaRPr lang="en-GB" sz="1000"/>
        </a:p>
      </dgm:t>
    </dgm:pt>
    <dgm:pt modelId="{54664453-DEF5-4CF8-BD5E-60EC5832AF61}" type="sibTrans" cxnId="{AAD4E255-4DFB-4C4D-8002-F3FC937E13E0}">
      <dgm:prSet/>
      <dgm:spPr/>
      <dgm:t>
        <a:bodyPr/>
        <a:lstStyle/>
        <a:p>
          <a:endParaRPr lang="en-GB" sz="1000"/>
        </a:p>
      </dgm:t>
    </dgm:pt>
    <dgm:pt modelId="{138C8B89-DC8F-4EF2-82A4-AD71B1CF4B66}">
      <dgm:prSet phldrT="[Text]" custT="1"/>
      <dgm:spPr/>
      <dgm:t>
        <a:bodyPr/>
        <a:lstStyle/>
        <a:p>
          <a:r>
            <a:rPr lang="en-GB" sz="1000" b="1"/>
            <a:t>Market risk and rating issues</a:t>
          </a:r>
        </a:p>
      </dgm:t>
    </dgm:pt>
    <dgm:pt modelId="{041C5082-7C81-4CBA-8073-BC91A1AAA399}" type="parTrans" cxnId="{4CC9A979-2746-4D89-A933-42FF58ABD4CB}">
      <dgm:prSet/>
      <dgm:spPr/>
      <dgm:t>
        <a:bodyPr/>
        <a:lstStyle/>
        <a:p>
          <a:endParaRPr lang="en-GB" sz="1000"/>
        </a:p>
      </dgm:t>
    </dgm:pt>
    <dgm:pt modelId="{4EE62A88-BF96-49D8-953C-FB1606306C77}" type="sibTrans" cxnId="{4CC9A979-2746-4D89-A933-42FF58ABD4CB}">
      <dgm:prSet/>
      <dgm:spPr/>
      <dgm:t>
        <a:bodyPr/>
        <a:lstStyle/>
        <a:p>
          <a:endParaRPr lang="en-GB" sz="1000"/>
        </a:p>
      </dgm:t>
    </dgm:pt>
    <dgm:pt modelId="{598BE653-23C2-4F4F-9766-506737C90E13}">
      <dgm:prSet phldrT="[Text]" custT="1"/>
      <dgm:spPr/>
      <dgm:t>
        <a:bodyPr/>
        <a:lstStyle/>
        <a:p>
          <a:r>
            <a:rPr lang="en-GB" sz="1000" b="1"/>
            <a:t>Regulatory relationship challenges</a:t>
          </a:r>
        </a:p>
      </dgm:t>
    </dgm:pt>
    <dgm:pt modelId="{97B3DCDC-6FA9-4F34-8680-E4729BD4DE30}" type="parTrans" cxnId="{8125FD34-9382-4241-A69B-E3543DABF420}">
      <dgm:prSet/>
      <dgm:spPr/>
      <dgm:t>
        <a:bodyPr/>
        <a:lstStyle/>
        <a:p>
          <a:endParaRPr lang="en-GB" sz="1000"/>
        </a:p>
      </dgm:t>
    </dgm:pt>
    <dgm:pt modelId="{75A13CC0-746A-46CB-90F7-D41499DE8DFF}" type="sibTrans" cxnId="{8125FD34-9382-4241-A69B-E3543DABF420}">
      <dgm:prSet/>
      <dgm:spPr/>
      <dgm:t>
        <a:bodyPr/>
        <a:lstStyle/>
        <a:p>
          <a:endParaRPr lang="en-GB" sz="1000"/>
        </a:p>
      </dgm:t>
    </dgm:pt>
    <dgm:pt modelId="{E5A68D5C-AA24-4AE8-8AA3-C972235EC724}">
      <dgm:prSet phldrT="[Text]" custT="1"/>
      <dgm:spPr/>
      <dgm:t>
        <a:bodyPr/>
        <a:lstStyle/>
        <a:p>
          <a:r>
            <a:rPr lang="en-GB" sz="1000" b="1"/>
            <a:t>Significant remediation issues and costs</a:t>
          </a:r>
        </a:p>
      </dgm:t>
    </dgm:pt>
    <dgm:pt modelId="{1AA9EBAF-3DE3-40F5-AFF9-0A88E267A207}" type="parTrans" cxnId="{A350198C-D082-480E-91DD-1CDC53D38B31}">
      <dgm:prSet/>
      <dgm:spPr/>
      <dgm:t>
        <a:bodyPr/>
        <a:lstStyle/>
        <a:p>
          <a:endParaRPr lang="en-GB" sz="1000"/>
        </a:p>
      </dgm:t>
    </dgm:pt>
    <dgm:pt modelId="{B38B1363-05EE-4BB8-8C94-FD6E1BB52B53}" type="sibTrans" cxnId="{A350198C-D082-480E-91DD-1CDC53D38B31}">
      <dgm:prSet/>
      <dgm:spPr/>
      <dgm:t>
        <a:bodyPr/>
        <a:lstStyle/>
        <a:p>
          <a:endParaRPr lang="en-GB" sz="1000"/>
        </a:p>
      </dgm:t>
    </dgm:pt>
    <dgm:pt modelId="{3271F247-9C33-4B03-904C-0C131FE34A8B}">
      <dgm:prSet phldrT="[Text]" custT="1"/>
      <dgm:spPr/>
      <dgm:t>
        <a:bodyPr/>
        <a:lstStyle/>
        <a:p>
          <a:r>
            <a:rPr lang="en-GB" sz="1000" b="1"/>
            <a:t>Commercial judgement affected</a:t>
          </a:r>
        </a:p>
      </dgm:t>
    </dgm:pt>
    <dgm:pt modelId="{CAA5DABA-9024-46F2-8A73-E256382A1CE6}" type="parTrans" cxnId="{9AA936A8-E796-4893-9910-0B52C6A474C9}">
      <dgm:prSet/>
      <dgm:spPr/>
      <dgm:t>
        <a:bodyPr/>
        <a:lstStyle/>
        <a:p>
          <a:endParaRPr lang="en-GB" sz="1000"/>
        </a:p>
      </dgm:t>
    </dgm:pt>
    <dgm:pt modelId="{C240E13B-71D4-469C-90A1-03DE994A856F}" type="sibTrans" cxnId="{9AA936A8-E796-4893-9910-0B52C6A474C9}">
      <dgm:prSet/>
      <dgm:spPr/>
      <dgm:t>
        <a:bodyPr/>
        <a:lstStyle/>
        <a:p>
          <a:endParaRPr lang="en-GB" sz="1000"/>
        </a:p>
      </dgm:t>
    </dgm:pt>
    <dgm:pt modelId="{A24432A5-E3CB-40E1-B174-0A26208DF596}">
      <dgm:prSet phldrT="[Text]" custT="1"/>
      <dgm:spPr/>
      <dgm:t>
        <a:bodyPr/>
        <a:lstStyle/>
        <a:p>
          <a:r>
            <a:rPr lang="en-GB" sz="1000" b="1"/>
            <a:t>Risk and MI reliability issues</a:t>
          </a:r>
        </a:p>
      </dgm:t>
    </dgm:pt>
    <dgm:pt modelId="{CF5E17BA-98EF-40C3-956F-B8B624797849}" type="parTrans" cxnId="{0CC8FC68-820D-446D-B5B9-87F77610783A}">
      <dgm:prSet/>
      <dgm:spPr/>
      <dgm:t>
        <a:bodyPr/>
        <a:lstStyle/>
        <a:p>
          <a:endParaRPr lang="en-GB" sz="1000"/>
        </a:p>
      </dgm:t>
    </dgm:pt>
    <dgm:pt modelId="{F19BD0EF-09D4-431C-9E92-898A28146FD3}" type="sibTrans" cxnId="{0CC8FC68-820D-446D-B5B9-87F77610783A}">
      <dgm:prSet/>
      <dgm:spPr/>
      <dgm:t>
        <a:bodyPr/>
        <a:lstStyle/>
        <a:p>
          <a:endParaRPr lang="en-GB" sz="1000"/>
        </a:p>
      </dgm:t>
    </dgm:pt>
    <dgm:pt modelId="{80AD478D-970C-44AE-B650-5BDA5D719017}" type="pres">
      <dgm:prSet presAssocID="{2CB07E3E-AA4C-4E38-AF5B-A97FFDC762FB}" presName="Name0" presStyleCnt="0">
        <dgm:presLayoutVars>
          <dgm:dir/>
          <dgm:resizeHandles val="exact"/>
        </dgm:presLayoutVars>
      </dgm:prSet>
      <dgm:spPr/>
    </dgm:pt>
    <dgm:pt modelId="{9DD87556-4931-4FA4-B7E1-250D1F00A9C8}" type="pres">
      <dgm:prSet presAssocID="{2CB07E3E-AA4C-4E38-AF5B-A97FFDC762FB}" presName="cycle" presStyleCnt="0"/>
      <dgm:spPr/>
    </dgm:pt>
    <dgm:pt modelId="{83A3FCD7-B45E-45FE-BC5C-C2CA9D364D65}" type="pres">
      <dgm:prSet presAssocID="{F6399128-61A7-4E5E-82E5-3A389802517E}" presName="nodeFirstNode" presStyleLbl="node1" presStyleIdx="0" presStyleCnt="7" custRadScaleRad="70014">
        <dgm:presLayoutVars>
          <dgm:bulletEnabled val="1"/>
        </dgm:presLayoutVars>
      </dgm:prSet>
      <dgm:spPr/>
    </dgm:pt>
    <dgm:pt modelId="{56F85412-B5BD-4D72-AADA-80071E9D12F9}" type="pres">
      <dgm:prSet presAssocID="{10C3F1E7-860A-487E-BF51-86F612F58F87}" presName="sibTransFirstNode" presStyleLbl="bgShp" presStyleIdx="0" presStyleCnt="1"/>
      <dgm:spPr/>
    </dgm:pt>
    <dgm:pt modelId="{66339376-901C-4A01-AD4B-E29E407A0586}" type="pres">
      <dgm:prSet presAssocID="{9910F805-FC51-4D19-B8D2-0A0DADD82037}" presName="nodeFollowingNodes" presStyleLbl="node1" presStyleIdx="1" presStyleCnt="7" custRadScaleRad="81033" custRadScaleInc="51857">
        <dgm:presLayoutVars>
          <dgm:bulletEnabled val="1"/>
        </dgm:presLayoutVars>
      </dgm:prSet>
      <dgm:spPr/>
    </dgm:pt>
    <dgm:pt modelId="{0FEEA1E8-34A0-4DF9-B12F-0A79B77FE1DF}" type="pres">
      <dgm:prSet presAssocID="{138C8B89-DC8F-4EF2-82A4-AD71B1CF4B66}" presName="nodeFollowingNodes" presStyleLbl="node1" presStyleIdx="2" presStyleCnt="7" custRadScaleRad="108317" custRadScaleInc="28842">
        <dgm:presLayoutVars>
          <dgm:bulletEnabled val="1"/>
        </dgm:presLayoutVars>
      </dgm:prSet>
      <dgm:spPr/>
    </dgm:pt>
    <dgm:pt modelId="{E91E7083-599F-46EC-978F-AE3E1366FD0C}" type="pres">
      <dgm:prSet presAssocID="{598BE653-23C2-4F4F-9766-506737C90E13}" presName="nodeFollowingNodes" presStyleLbl="node1" presStyleIdx="3" presStyleCnt="7" custRadScaleRad="114202" custRadScaleInc="-8270">
        <dgm:presLayoutVars>
          <dgm:bulletEnabled val="1"/>
        </dgm:presLayoutVars>
      </dgm:prSet>
      <dgm:spPr/>
    </dgm:pt>
    <dgm:pt modelId="{04F3576F-5A02-49EE-B807-D1F1698AAEF9}" type="pres">
      <dgm:prSet presAssocID="{E5A68D5C-AA24-4AE8-8AA3-C972235EC724}" presName="nodeFollowingNodes" presStyleLbl="node1" presStyleIdx="4" presStyleCnt="7" custRadScaleRad="115520" custRadScaleInc="10800">
        <dgm:presLayoutVars>
          <dgm:bulletEnabled val="1"/>
        </dgm:presLayoutVars>
      </dgm:prSet>
      <dgm:spPr/>
    </dgm:pt>
    <dgm:pt modelId="{3B104D10-6C22-4E77-9BF3-955CB5D51980}" type="pres">
      <dgm:prSet presAssocID="{A24432A5-E3CB-40E1-B174-0A26208DF596}" presName="nodeFollowingNodes" presStyleLbl="node1" presStyleIdx="5" presStyleCnt="7" custRadScaleRad="108317" custRadScaleInc="-28842">
        <dgm:presLayoutVars>
          <dgm:bulletEnabled val="1"/>
        </dgm:presLayoutVars>
      </dgm:prSet>
      <dgm:spPr/>
    </dgm:pt>
    <dgm:pt modelId="{42D4E05D-88E6-4432-9568-58C5600E6184}" type="pres">
      <dgm:prSet presAssocID="{3271F247-9C33-4B03-904C-0C131FE34A8B}" presName="nodeFollowingNodes" presStyleLbl="node1" presStyleIdx="6" presStyleCnt="7" custRadScaleRad="81033" custRadScaleInc="-51857">
        <dgm:presLayoutVars>
          <dgm:bulletEnabled val="1"/>
        </dgm:presLayoutVars>
      </dgm:prSet>
      <dgm:spPr/>
    </dgm:pt>
  </dgm:ptLst>
  <dgm:cxnLst>
    <dgm:cxn modelId="{CDA2D104-10AF-433B-8310-9FFCC1825341}" type="presOf" srcId="{E5A68D5C-AA24-4AE8-8AA3-C972235EC724}" destId="{04F3576F-5A02-49EE-B807-D1F1698AAEF9}" srcOrd="0" destOrd="0" presId="urn:microsoft.com/office/officeart/2005/8/layout/cycle3"/>
    <dgm:cxn modelId="{AA938A0C-0EC2-48A6-B78C-005E79A4A612}" type="presOf" srcId="{2CB07E3E-AA4C-4E38-AF5B-A97FFDC762FB}" destId="{80AD478D-970C-44AE-B650-5BDA5D719017}" srcOrd="0" destOrd="0" presId="urn:microsoft.com/office/officeart/2005/8/layout/cycle3"/>
    <dgm:cxn modelId="{2F6B940D-8895-486C-886B-DF4D4DF12635}" type="presOf" srcId="{10C3F1E7-860A-487E-BF51-86F612F58F87}" destId="{56F85412-B5BD-4D72-AADA-80071E9D12F9}" srcOrd="0" destOrd="0" presId="urn:microsoft.com/office/officeart/2005/8/layout/cycle3"/>
    <dgm:cxn modelId="{46F9C41F-F50C-419E-9538-E4A1ABF64732}" type="presOf" srcId="{A24432A5-E3CB-40E1-B174-0A26208DF596}" destId="{3B104D10-6C22-4E77-9BF3-955CB5D51980}" srcOrd="0" destOrd="0" presId="urn:microsoft.com/office/officeart/2005/8/layout/cycle3"/>
    <dgm:cxn modelId="{8125FD34-9382-4241-A69B-E3543DABF420}" srcId="{2CB07E3E-AA4C-4E38-AF5B-A97FFDC762FB}" destId="{598BE653-23C2-4F4F-9766-506737C90E13}" srcOrd="3" destOrd="0" parTransId="{97B3DCDC-6FA9-4F34-8680-E4729BD4DE30}" sibTransId="{75A13CC0-746A-46CB-90F7-D41499DE8DFF}"/>
    <dgm:cxn modelId="{0CC8FC68-820D-446D-B5B9-87F77610783A}" srcId="{2CB07E3E-AA4C-4E38-AF5B-A97FFDC762FB}" destId="{A24432A5-E3CB-40E1-B174-0A26208DF596}" srcOrd="5" destOrd="0" parTransId="{CF5E17BA-98EF-40C3-956F-B8B624797849}" sibTransId="{F19BD0EF-09D4-431C-9E92-898A28146FD3}"/>
    <dgm:cxn modelId="{5FA0634B-AF1B-4187-B021-E479188F8326}" type="presOf" srcId="{F6399128-61A7-4E5E-82E5-3A389802517E}" destId="{83A3FCD7-B45E-45FE-BC5C-C2CA9D364D65}" srcOrd="0" destOrd="0" presId="urn:microsoft.com/office/officeart/2005/8/layout/cycle3"/>
    <dgm:cxn modelId="{6291AA4B-00F1-4F71-8117-5DC349638E15}" srcId="{2CB07E3E-AA4C-4E38-AF5B-A97FFDC762FB}" destId="{F6399128-61A7-4E5E-82E5-3A389802517E}" srcOrd="0" destOrd="0" parTransId="{688F4ACD-3466-42DB-86D7-70D359B299FE}" sibTransId="{10C3F1E7-860A-487E-BF51-86F612F58F87}"/>
    <dgm:cxn modelId="{AAD4E255-4DFB-4C4D-8002-F3FC937E13E0}" srcId="{2CB07E3E-AA4C-4E38-AF5B-A97FFDC762FB}" destId="{9910F805-FC51-4D19-B8D2-0A0DADD82037}" srcOrd="1" destOrd="0" parTransId="{886B0C29-8C82-4183-84DA-DA3B8A61D531}" sibTransId="{54664453-DEF5-4CF8-BD5E-60EC5832AF61}"/>
    <dgm:cxn modelId="{4CC9A979-2746-4D89-A933-42FF58ABD4CB}" srcId="{2CB07E3E-AA4C-4E38-AF5B-A97FFDC762FB}" destId="{138C8B89-DC8F-4EF2-82A4-AD71B1CF4B66}" srcOrd="2" destOrd="0" parTransId="{041C5082-7C81-4CBA-8073-BC91A1AAA399}" sibTransId="{4EE62A88-BF96-49D8-953C-FB1606306C77}"/>
    <dgm:cxn modelId="{41297C82-209A-494A-A599-64893BEEB6F2}" type="presOf" srcId="{138C8B89-DC8F-4EF2-82A4-AD71B1CF4B66}" destId="{0FEEA1E8-34A0-4DF9-B12F-0A79B77FE1DF}" srcOrd="0" destOrd="0" presId="urn:microsoft.com/office/officeart/2005/8/layout/cycle3"/>
    <dgm:cxn modelId="{A350198C-D082-480E-91DD-1CDC53D38B31}" srcId="{2CB07E3E-AA4C-4E38-AF5B-A97FFDC762FB}" destId="{E5A68D5C-AA24-4AE8-8AA3-C972235EC724}" srcOrd="4" destOrd="0" parTransId="{1AA9EBAF-3DE3-40F5-AFF9-0A88E267A207}" sibTransId="{B38B1363-05EE-4BB8-8C94-FD6E1BB52B53}"/>
    <dgm:cxn modelId="{FA5A968D-4C1C-424E-BAEB-72585B23CAEC}" type="presOf" srcId="{598BE653-23C2-4F4F-9766-506737C90E13}" destId="{E91E7083-599F-46EC-978F-AE3E1366FD0C}" srcOrd="0" destOrd="0" presId="urn:microsoft.com/office/officeart/2005/8/layout/cycle3"/>
    <dgm:cxn modelId="{9AA936A8-E796-4893-9910-0B52C6A474C9}" srcId="{2CB07E3E-AA4C-4E38-AF5B-A97FFDC762FB}" destId="{3271F247-9C33-4B03-904C-0C131FE34A8B}" srcOrd="6" destOrd="0" parTransId="{CAA5DABA-9024-46F2-8A73-E256382A1CE6}" sibTransId="{C240E13B-71D4-469C-90A1-03DE994A856F}"/>
    <dgm:cxn modelId="{6994E4C0-7C32-4932-AE84-576DA1EE8F7E}" type="presOf" srcId="{3271F247-9C33-4B03-904C-0C131FE34A8B}" destId="{42D4E05D-88E6-4432-9568-58C5600E6184}" srcOrd="0" destOrd="0" presId="urn:microsoft.com/office/officeart/2005/8/layout/cycle3"/>
    <dgm:cxn modelId="{A10EFEF0-AB79-43C3-8ABD-D3BEE924201E}" type="presOf" srcId="{9910F805-FC51-4D19-B8D2-0A0DADD82037}" destId="{66339376-901C-4A01-AD4B-E29E407A0586}" srcOrd="0" destOrd="0" presId="urn:microsoft.com/office/officeart/2005/8/layout/cycle3"/>
    <dgm:cxn modelId="{3192566B-E1AD-4A39-9585-54FD717276E5}" type="presParOf" srcId="{80AD478D-970C-44AE-B650-5BDA5D719017}" destId="{9DD87556-4931-4FA4-B7E1-250D1F00A9C8}" srcOrd="0" destOrd="0" presId="urn:microsoft.com/office/officeart/2005/8/layout/cycle3"/>
    <dgm:cxn modelId="{AEC61DAF-BAB3-4FCC-BF88-2C409611A13A}" type="presParOf" srcId="{9DD87556-4931-4FA4-B7E1-250D1F00A9C8}" destId="{83A3FCD7-B45E-45FE-BC5C-C2CA9D364D65}" srcOrd="0" destOrd="0" presId="urn:microsoft.com/office/officeart/2005/8/layout/cycle3"/>
    <dgm:cxn modelId="{4AC65104-5114-4976-A4C6-4DFBF1B58107}" type="presParOf" srcId="{9DD87556-4931-4FA4-B7E1-250D1F00A9C8}" destId="{56F85412-B5BD-4D72-AADA-80071E9D12F9}" srcOrd="1" destOrd="0" presId="urn:microsoft.com/office/officeart/2005/8/layout/cycle3"/>
    <dgm:cxn modelId="{585BEBF4-DEF6-4EE4-A79C-C0C5F4698EA6}" type="presParOf" srcId="{9DD87556-4931-4FA4-B7E1-250D1F00A9C8}" destId="{66339376-901C-4A01-AD4B-E29E407A0586}" srcOrd="2" destOrd="0" presId="urn:microsoft.com/office/officeart/2005/8/layout/cycle3"/>
    <dgm:cxn modelId="{A8B47A8E-AF8A-4FA1-BE59-DB7E7A6128E8}" type="presParOf" srcId="{9DD87556-4931-4FA4-B7E1-250D1F00A9C8}" destId="{0FEEA1E8-34A0-4DF9-B12F-0A79B77FE1DF}" srcOrd="3" destOrd="0" presId="urn:microsoft.com/office/officeart/2005/8/layout/cycle3"/>
    <dgm:cxn modelId="{036BFB01-15C0-400E-8DDA-3983595D42C8}" type="presParOf" srcId="{9DD87556-4931-4FA4-B7E1-250D1F00A9C8}" destId="{E91E7083-599F-46EC-978F-AE3E1366FD0C}" srcOrd="4" destOrd="0" presId="urn:microsoft.com/office/officeart/2005/8/layout/cycle3"/>
    <dgm:cxn modelId="{CC1F043A-D07A-4F2F-AFE4-E1B004913D1B}" type="presParOf" srcId="{9DD87556-4931-4FA4-B7E1-250D1F00A9C8}" destId="{04F3576F-5A02-49EE-B807-D1F1698AAEF9}" srcOrd="5" destOrd="0" presId="urn:microsoft.com/office/officeart/2005/8/layout/cycle3"/>
    <dgm:cxn modelId="{C2A9E409-5C20-4B0D-84F1-31B5BF728F16}" type="presParOf" srcId="{9DD87556-4931-4FA4-B7E1-250D1F00A9C8}" destId="{3B104D10-6C22-4E77-9BF3-955CB5D51980}" srcOrd="6" destOrd="0" presId="urn:microsoft.com/office/officeart/2005/8/layout/cycle3"/>
    <dgm:cxn modelId="{3C8B2F18-2D3D-4792-9A82-6D59567FA800}" type="presParOf" srcId="{9DD87556-4931-4FA4-B7E1-250D1F00A9C8}" destId="{42D4E05D-88E6-4432-9568-58C5600E6184}" srcOrd="7"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B07E3E-AA4C-4E38-AF5B-A97FFDC762FB}"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F6399128-61A7-4E5E-82E5-3A389802517E}">
      <dgm:prSet phldrT="[Text]" custT="1"/>
      <dgm:spPr/>
      <dgm:t>
        <a:bodyPr/>
        <a:lstStyle/>
        <a:p>
          <a:r>
            <a:rPr lang="en-GB" sz="1050" b="1"/>
            <a:t>Operational</a:t>
          </a:r>
        </a:p>
        <a:p>
          <a:r>
            <a:rPr lang="en-GB" sz="1050" b="1"/>
            <a:t>Inefficiencies</a:t>
          </a:r>
        </a:p>
      </dgm:t>
    </dgm:pt>
    <dgm:pt modelId="{688F4ACD-3466-42DB-86D7-70D359B299FE}" type="parTrans" cxnId="{6291AA4B-00F1-4F71-8117-5DC349638E15}">
      <dgm:prSet/>
      <dgm:spPr/>
      <dgm:t>
        <a:bodyPr/>
        <a:lstStyle/>
        <a:p>
          <a:endParaRPr lang="en-GB" sz="1000"/>
        </a:p>
      </dgm:t>
    </dgm:pt>
    <dgm:pt modelId="{10C3F1E7-860A-487E-BF51-86F612F58F87}" type="sibTrans" cxnId="{6291AA4B-00F1-4F71-8117-5DC349638E15}">
      <dgm:prSet/>
      <dgm:spPr/>
      <dgm:t>
        <a:bodyPr/>
        <a:lstStyle/>
        <a:p>
          <a:endParaRPr lang="en-GB" sz="1000"/>
        </a:p>
      </dgm:t>
    </dgm:pt>
    <dgm:pt modelId="{9910F805-FC51-4D19-B8D2-0A0DADD82037}">
      <dgm:prSet phldrT="[Text]" custT="1"/>
      <dgm:spPr/>
      <dgm:t>
        <a:bodyPr/>
        <a:lstStyle/>
        <a:p>
          <a:r>
            <a:rPr lang="en-GB" sz="1000" b="1"/>
            <a:t>Organisation reputational risk</a:t>
          </a:r>
        </a:p>
      </dgm:t>
    </dgm:pt>
    <dgm:pt modelId="{886B0C29-8C82-4183-84DA-DA3B8A61D531}" type="parTrans" cxnId="{AAD4E255-4DFB-4C4D-8002-F3FC937E13E0}">
      <dgm:prSet/>
      <dgm:spPr/>
      <dgm:t>
        <a:bodyPr/>
        <a:lstStyle/>
        <a:p>
          <a:endParaRPr lang="en-GB" sz="1000"/>
        </a:p>
      </dgm:t>
    </dgm:pt>
    <dgm:pt modelId="{54664453-DEF5-4CF8-BD5E-60EC5832AF61}" type="sibTrans" cxnId="{AAD4E255-4DFB-4C4D-8002-F3FC937E13E0}">
      <dgm:prSet/>
      <dgm:spPr/>
      <dgm:t>
        <a:bodyPr/>
        <a:lstStyle/>
        <a:p>
          <a:endParaRPr lang="en-GB" sz="1000"/>
        </a:p>
      </dgm:t>
    </dgm:pt>
    <dgm:pt modelId="{138C8B89-DC8F-4EF2-82A4-AD71B1CF4B66}">
      <dgm:prSet phldrT="[Text]" custT="1"/>
      <dgm:spPr/>
      <dgm:t>
        <a:bodyPr/>
        <a:lstStyle/>
        <a:p>
          <a:r>
            <a:rPr lang="en-GB" sz="1000" b="1"/>
            <a:t>Market risk and rating issues</a:t>
          </a:r>
        </a:p>
      </dgm:t>
    </dgm:pt>
    <dgm:pt modelId="{041C5082-7C81-4CBA-8073-BC91A1AAA399}" type="parTrans" cxnId="{4CC9A979-2746-4D89-A933-42FF58ABD4CB}">
      <dgm:prSet/>
      <dgm:spPr/>
      <dgm:t>
        <a:bodyPr/>
        <a:lstStyle/>
        <a:p>
          <a:endParaRPr lang="en-GB" sz="1000"/>
        </a:p>
      </dgm:t>
    </dgm:pt>
    <dgm:pt modelId="{4EE62A88-BF96-49D8-953C-FB1606306C77}" type="sibTrans" cxnId="{4CC9A979-2746-4D89-A933-42FF58ABD4CB}">
      <dgm:prSet/>
      <dgm:spPr/>
      <dgm:t>
        <a:bodyPr/>
        <a:lstStyle/>
        <a:p>
          <a:endParaRPr lang="en-GB" sz="1000"/>
        </a:p>
      </dgm:t>
    </dgm:pt>
    <dgm:pt modelId="{598BE653-23C2-4F4F-9766-506737C90E13}">
      <dgm:prSet phldrT="[Text]" custT="1"/>
      <dgm:spPr/>
      <dgm:t>
        <a:bodyPr/>
        <a:lstStyle/>
        <a:p>
          <a:r>
            <a:rPr lang="en-GB" sz="1000" b="1"/>
            <a:t>Regulatory relationship challenges</a:t>
          </a:r>
        </a:p>
      </dgm:t>
    </dgm:pt>
    <dgm:pt modelId="{97B3DCDC-6FA9-4F34-8680-E4729BD4DE30}" type="parTrans" cxnId="{8125FD34-9382-4241-A69B-E3543DABF420}">
      <dgm:prSet/>
      <dgm:spPr/>
      <dgm:t>
        <a:bodyPr/>
        <a:lstStyle/>
        <a:p>
          <a:endParaRPr lang="en-GB" sz="1000"/>
        </a:p>
      </dgm:t>
    </dgm:pt>
    <dgm:pt modelId="{75A13CC0-746A-46CB-90F7-D41499DE8DFF}" type="sibTrans" cxnId="{8125FD34-9382-4241-A69B-E3543DABF420}">
      <dgm:prSet/>
      <dgm:spPr/>
      <dgm:t>
        <a:bodyPr/>
        <a:lstStyle/>
        <a:p>
          <a:endParaRPr lang="en-GB" sz="1000"/>
        </a:p>
      </dgm:t>
    </dgm:pt>
    <dgm:pt modelId="{E5A68D5C-AA24-4AE8-8AA3-C972235EC724}">
      <dgm:prSet phldrT="[Text]" custT="1"/>
      <dgm:spPr/>
      <dgm:t>
        <a:bodyPr/>
        <a:lstStyle/>
        <a:p>
          <a:r>
            <a:rPr lang="en-GB" sz="1000" b="1"/>
            <a:t>Significant remediation issues and costs</a:t>
          </a:r>
        </a:p>
      </dgm:t>
    </dgm:pt>
    <dgm:pt modelId="{1AA9EBAF-3DE3-40F5-AFF9-0A88E267A207}" type="parTrans" cxnId="{A350198C-D082-480E-91DD-1CDC53D38B31}">
      <dgm:prSet/>
      <dgm:spPr/>
      <dgm:t>
        <a:bodyPr/>
        <a:lstStyle/>
        <a:p>
          <a:endParaRPr lang="en-GB" sz="1000"/>
        </a:p>
      </dgm:t>
    </dgm:pt>
    <dgm:pt modelId="{B38B1363-05EE-4BB8-8C94-FD6E1BB52B53}" type="sibTrans" cxnId="{A350198C-D082-480E-91DD-1CDC53D38B31}">
      <dgm:prSet/>
      <dgm:spPr/>
      <dgm:t>
        <a:bodyPr/>
        <a:lstStyle/>
        <a:p>
          <a:endParaRPr lang="en-GB" sz="1000"/>
        </a:p>
      </dgm:t>
    </dgm:pt>
    <dgm:pt modelId="{3271F247-9C33-4B03-904C-0C131FE34A8B}">
      <dgm:prSet phldrT="[Text]" custT="1"/>
      <dgm:spPr/>
      <dgm:t>
        <a:bodyPr/>
        <a:lstStyle/>
        <a:p>
          <a:r>
            <a:rPr lang="en-GB" sz="1000" b="1"/>
            <a:t>Commercial judgement affected</a:t>
          </a:r>
        </a:p>
      </dgm:t>
    </dgm:pt>
    <dgm:pt modelId="{CAA5DABA-9024-46F2-8A73-E256382A1CE6}" type="parTrans" cxnId="{9AA936A8-E796-4893-9910-0B52C6A474C9}">
      <dgm:prSet/>
      <dgm:spPr/>
      <dgm:t>
        <a:bodyPr/>
        <a:lstStyle/>
        <a:p>
          <a:endParaRPr lang="en-GB" sz="1000"/>
        </a:p>
      </dgm:t>
    </dgm:pt>
    <dgm:pt modelId="{C240E13B-71D4-469C-90A1-03DE994A856F}" type="sibTrans" cxnId="{9AA936A8-E796-4893-9910-0B52C6A474C9}">
      <dgm:prSet/>
      <dgm:spPr/>
      <dgm:t>
        <a:bodyPr/>
        <a:lstStyle/>
        <a:p>
          <a:endParaRPr lang="en-GB" sz="1000"/>
        </a:p>
      </dgm:t>
    </dgm:pt>
    <dgm:pt modelId="{A24432A5-E3CB-40E1-B174-0A26208DF596}">
      <dgm:prSet phldrT="[Text]" custT="1"/>
      <dgm:spPr/>
      <dgm:t>
        <a:bodyPr/>
        <a:lstStyle/>
        <a:p>
          <a:r>
            <a:rPr lang="en-GB" sz="1000" b="1"/>
            <a:t>Risk and MI reliability issues</a:t>
          </a:r>
        </a:p>
      </dgm:t>
    </dgm:pt>
    <dgm:pt modelId="{CF5E17BA-98EF-40C3-956F-B8B624797849}" type="parTrans" cxnId="{0CC8FC68-820D-446D-B5B9-87F77610783A}">
      <dgm:prSet/>
      <dgm:spPr/>
      <dgm:t>
        <a:bodyPr/>
        <a:lstStyle/>
        <a:p>
          <a:endParaRPr lang="en-GB" sz="1000"/>
        </a:p>
      </dgm:t>
    </dgm:pt>
    <dgm:pt modelId="{F19BD0EF-09D4-431C-9E92-898A28146FD3}" type="sibTrans" cxnId="{0CC8FC68-820D-446D-B5B9-87F77610783A}">
      <dgm:prSet/>
      <dgm:spPr/>
      <dgm:t>
        <a:bodyPr/>
        <a:lstStyle/>
        <a:p>
          <a:endParaRPr lang="en-GB" sz="1000"/>
        </a:p>
      </dgm:t>
    </dgm:pt>
    <dgm:pt modelId="{80AD478D-970C-44AE-B650-5BDA5D719017}" type="pres">
      <dgm:prSet presAssocID="{2CB07E3E-AA4C-4E38-AF5B-A97FFDC762FB}" presName="Name0" presStyleCnt="0">
        <dgm:presLayoutVars>
          <dgm:dir/>
          <dgm:resizeHandles val="exact"/>
        </dgm:presLayoutVars>
      </dgm:prSet>
      <dgm:spPr/>
    </dgm:pt>
    <dgm:pt modelId="{9DD87556-4931-4FA4-B7E1-250D1F00A9C8}" type="pres">
      <dgm:prSet presAssocID="{2CB07E3E-AA4C-4E38-AF5B-A97FFDC762FB}" presName="cycle" presStyleCnt="0"/>
      <dgm:spPr/>
    </dgm:pt>
    <dgm:pt modelId="{83A3FCD7-B45E-45FE-BC5C-C2CA9D364D65}" type="pres">
      <dgm:prSet presAssocID="{F6399128-61A7-4E5E-82E5-3A389802517E}" presName="nodeFirstNode" presStyleLbl="node1" presStyleIdx="0" presStyleCnt="7" custRadScaleRad="70014">
        <dgm:presLayoutVars>
          <dgm:bulletEnabled val="1"/>
        </dgm:presLayoutVars>
      </dgm:prSet>
      <dgm:spPr/>
    </dgm:pt>
    <dgm:pt modelId="{56F85412-B5BD-4D72-AADA-80071E9D12F9}" type="pres">
      <dgm:prSet presAssocID="{10C3F1E7-860A-487E-BF51-86F612F58F87}" presName="sibTransFirstNode" presStyleLbl="bgShp" presStyleIdx="0" presStyleCnt="1"/>
      <dgm:spPr/>
    </dgm:pt>
    <dgm:pt modelId="{66339376-901C-4A01-AD4B-E29E407A0586}" type="pres">
      <dgm:prSet presAssocID="{9910F805-FC51-4D19-B8D2-0A0DADD82037}" presName="nodeFollowingNodes" presStyleLbl="node1" presStyleIdx="1" presStyleCnt="7" custRadScaleRad="81033" custRadScaleInc="51857">
        <dgm:presLayoutVars>
          <dgm:bulletEnabled val="1"/>
        </dgm:presLayoutVars>
      </dgm:prSet>
      <dgm:spPr/>
    </dgm:pt>
    <dgm:pt modelId="{0FEEA1E8-34A0-4DF9-B12F-0A79B77FE1DF}" type="pres">
      <dgm:prSet presAssocID="{138C8B89-DC8F-4EF2-82A4-AD71B1CF4B66}" presName="nodeFollowingNodes" presStyleLbl="node1" presStyleIdx="2" presStyleCnt="7" custRadScaleRad="108317" custRadScaleInc="28842">
        <dgm:presLayoutVars>
          <dgm:bulletEnabled val="1"/>
        </dgm:presLayoutVars>
      </dgm:prSet>
      <dgm:spPr/>
    </dgm:pt>
    <dgm:pt modelId="{E91E7083-599F-46EC-978F-AE3E1366FD0C}" type="pres">
      <dgm:prSet presAssocID="{598BE653-23C2-4F4F-9766-506737C90E13}" presName="nodeFollowingNodes" presStyleLbl="node1" presStyleIdx="3" presStyleCnt="7" custRadScaleRad="114202" custRadScaleInc="-8270">
        <dgm:presLayoutVars>
          <dgm:bulletEnabled val="1"/>
        </dgm:presLayoutVars>
      </dgm:prSet>
      <dgm:spPr/>
    </dgm:pt>
    <dgm:pt modelId="{04F3576F-5A02-49EE-B807-D1F1698AAEF9}" type="pres">
      <dgm:prSet presAssocID="{E5A68D5C-AA24-4AE8-8AA3-C972235EC724}" presName="nodeFollowingNodes" presStyleLbl="node1" presStyleIdx="4" presStyleCnt="7" custRadScaleRad="115520" custRadScaleInc="10800">
        <dgm:presLayoutVars>
          <dgm:bulletEnabled val="1"/>
        </dgm:presLayoutVars>
      </dgm:prSet>
      <dgm:spPr/>
    </dgm:pt>
    <dgm:pt modelId="{3B104D10-6C22-4E77-9BF3-955CB5D51980}" type="pres">
      <dgm:prSet presAssocID="{A24432A5-E3CB-40E1-B174-0A26208DF596}" presName="nodeFollowingNodes" presStyleLbl="node1" presStyleIdx="5" presStyleCnt="7" custRadScaleRad="108317" custRadScaleInc="-28842">
        <dgm:presLayoutVars>
          <dgm:bulletEnabled val="1"/>
        </dgm:presLayoutVars>
      </dgm:prSet>
      <dgm:spPr/>
    </dgm:pt>
    <dgm:pt modelId="{42D4E05D-88E6-4432-9568-58C5600E6184}" type="pres">
      <dgm:prSet presAssocID="{3271F247-9C33-4B03-904C-0C131FE34A8B}" presName="nodeFollowingNodes" presStyleLbl="node1" presStyleIdx="6" presStyleCnt="7" custRadScaleRad="81033" custRadScaleInc="-51857">
        <dgm:presLayoutVars>
          <dgm:bulletEnabled val="1"/>
        </dgm:presLayoutVars>
      </dgm:prSet>
      <dgm:spPr/>
    </dgm:pt>
  </dgm:ptLst>
  <dgm:cxnLst>
    <dgm:cxn modelId="{CDA2D104-10AF-433B-8310-9FFCC1825341}" type="presOf" srcId="{E5A68D5C-AA24-4AE8-8AA3-C972235EC724}" destId="{04F3576F-5A02-49EE-B807-D1F1698AAEF9}" srcOrd="0" destOrd="0" presId="urn:microsoft.com/office/officeart/2005/8/layout/cycle3"/>
    <dgm:cxn modelId="{AA938A0C-0EC2-48A6-B78C-005E79A4A612}" type="presOf" srcId="{2CB07E3E-AA4C-4E38-AF5B-A97FFDC762FB}" destId="{80AD478D-970C-44AE-B650-5BDA5D719017}" srcOrd="0" destOrd="0" presId="urn:microsoft.com/office/officeart/2005/8/layout/cycle3"/>
    <dgm:cxn modelId="{2F6B940D-8895-486C-886B-DF4D4DF12635}" type="presOf" srcId="{10C3F1E7-860A-487E-BF51-86F612F58F87}" destId="{56F85412-B5BD-4D72-AADA-80071E9D12F9}" srcOrd="0" destOrd="0" presId="urn:microsoft.com/office/officeart/2005/8/layout/cycle3"/>
    <dgm:cxn modelId="{46F9C41F-F50C-419E-9538-E4A1ABF64732}" type="presOf" srcId="{A24432A5-E3CB-40E1-B174-0A26208DF596}" destId="{3B104D10-6C22-4E77-9BF3-955CB5D51980}" srcOrd="0" destOrd="0" presId="urn:microsoft.com/office/officeart/2005/8/layout/cycle3"/>
    <dgm:cxn modelId="{8125FD34-9382-4241-A69B-E3543DABF420}" srcId="{2CB07E3E-AA4C-4E38-AF5B-A97FFDC762FB}" destId="{598BE653-23C2-4F4F-9766-506737C90E13}" srcOrd="3" destOrd="0" parTransId="{97B3DCDC-6FA9-4F34-8680-E4729BD4DE30}" sibTransId="{75A13CC0-746A-46CB-90F7-D41499DE8DFF}"/>
    <dgm:cxn modelId="{0CC8FC68-820D-446D-B5B9-87F77610783A}" srcId="{2CB07E3E-AA4C-4E38-AF5B-A97FFDC762FB}" destId="{A24432A5-E3CB-40E1-B174-0A26208DF596}" srcOrd="5" destOrd="0" parTransId="{CF5E17BA-98EF-40C3-956F-B8B624797849}" sibTransId="{F19BD0EF-09D4-431C-9E92-898A28146FD3}"/>
    <dgm:cxn modelId="{5FA0634B-AF1B-4187-B021-E479188F8326}" type="presOf" srcId="{F6399128-61A7-4E5E-82E5-3A389802517E}" destId="{83A3FCD7-B45E-45FE-BC5C-C2CA9D364D65}" srcOrd="0" destOrd="0" presId="urn:microsoft.com/office/officeart/2005/8/layout/cycle3"/>
    <dgm:cxn modelId="{6291AA4B-00F1-4F71-8117-5DC349638E15}" srcId="{2CB07E3E-AA4C-4E38-AF5B-A97FFDC762FB}" destId="{F6399128-61A7-4E5E-82E5-3A389802517E}" srcOrd="0" destOrd="0" parTransId="{688F4ACD-3466-42DB-86D7-70D359B299FE}" sibTransId="{10C3F1E7-860A-487E-BF51-86F612F58F87}"/>
    <dgm:cxn modelId="{AAD4E255-4DFB-4C4D-8002-F3FC937E13E0}" srcId="{2CB07E3E-AA4C-4E38-AF5B-A97FFDC762FB}" destId="{9910F805-FC51-4D19-B8D2-0A0DADD82037}" srcOrd="1" destOrd="0" parTransId="{886B0C29-8C82-4183-84DA-DA3B8A61D531}" sibTransId="{54664453-DEF5-4CF8-BD5E-60EC5832AF61}"/>
    <dgm:cxn modelId="{4CC9A979-2746-4D89-A933-42FF58ABD4CB}" srcId="{2CB07E3E-AA4C-4E38-AF5B-A97FFDC762FB}" destId="{138C8B89-DC8F-4EF2-82A4-AD71B1CF4B66}" srcOrd="2" destOrd="0" parTransId="{041C5082-7C81-4CBA-8073-BC91A1AAA399}" sibTransId="{4EE62A88-BF96-49D8-953C-FB1606306C77}"/>
    <dgm:cxn modelId="{41297C82-209A-494A-A599-64893BEEB6F2}" type="presOf" srcId="{138C8B89-DC8F-4EF2-82A4-AD71B1CF4B66}" destId="{0FEEA1E8-34A0-4DF9-B12F-0A79B77FE1DF}" srcOrd="0" destOrd="0" presId="urn:microsoft.com/office/officeart/2005/8/layout/cycle3"/>
    <dgm:cxn modelId="{A350198C-D082-480E-91DD-1CDC53D38B31}" srcId="{2CB07E3E-AA4C-4E38-AF5B-A97FFDC762FB}" destId="{E5A68D5C-AA24-4AE8-8AA3-C972235EC724}" srcOrd="4" destOrd="0" parTransId="{1AA9EBAF-3DE3-40F5-AFF9-0A88E267A207}" sibTransId="{B38B1363-05EE-4BB8-8C94-FD6E1BB52B53}"/>
    <dgm:cxn modelId="{FA5A968D-4C1C-424E-BAEB-72585B23CAEC}" type="presOf" srcId="{598BE653-23C2-4F4F-9766-506737C90E13}" destId="{E91E7083-599F-46EC-978F-AE3E1366FD0C}" srcOrd="0" destOrd="0" presId="urn:microsoft.com/office/officeart/2005/8/layout/cycle3"/>
    <dgm:cxn modelId="{9AA936A8-E796-4893-9910-0B52C6A474C9}" srcId="{2CB07E3E-AA4C-4E38-AF5B-A97FFDC762FB}" destId="{3271F247-9C33-4B03-904C-0C131FE34A8B}" srcOrd="6" destOrd="0" parTransId="{CAA5DABA-9024-46F2-8A73-E256382A1CE6}" sibTransId="{C240E13B-71D4-469C-90A1-03DE994A856F}"/>
    <dgm:cxn modelId="{6994E4C0-7C32-4932-AE84-576DA1EE8F7E}" type="presOf" srcId="{3271F247-9C33-4B03-904C-0C131FE34A8B}" destId="{42D4E05D-88E6-4432-9568-58C5600E6184}" srcOrd="0" destOrd="0" presId="urn:microsoft.com/office/officeart/2005/8/layout/cycle3"/>
    <dgm:cxn modelId="{A10EFEF0-AB79-43C3-8ABD-D3BEE924201E}" type="presOf" srcId="{9910F805-FC51-4D19-B8D2-0A0DADD82037}" destId="{66339376-901C-4A01-AD4B-E29E407A0586}" srcOrd="0" destOrd="0" presId="urn:microsoft.com/office/officeart/2005/8/layout/cycle3"/>
    <dgm:cxn modelId="{3192566B-E1AD-4A39-9585-54FD717276E5}" type="presParOf" srcId="{80AD478D-970C-44AE-B650-5BDA5D719017}" destId="{9DD87556-4931-4FA4-B7E1-250D1F00A9C8}" srcOrd="0" destOrd="0" presId="urn:microsoft.com/office/officeart/2005/8/layout/cycle3"/>
    <dgm:cxn modelId="{AEC61DAF-BAB3-4FCC-BF88-2C409611A13A}" type="presParOf" srcId="{9DD87556-4931-4FA4-B7E1-250D1F00A9C8}" destId="{83A3FCD7-B45E-45FE-BC5C-C2CA9D364D65}" srcOrd="0" destOrd="0" presId="urn:microsoft.com/office/officeart/2005/8/layout/cycle3"/>
    <dgm:cxn modelId="{4AC65104-5114-4976-A4C6-4DFBF1B58107}" type="presParOf" srcId="{9DD87556-4931-4FA4-B7E1-250D1F00A9C8}" destId="{56F85412-B5BD-4D72-AADA-80071E9D12F9}" srcOrd="1" destOrd="0" presId="urn:microsoft.com/office/officeart/2005/8/layout/cycle3"/>
    <dgm:cxn modelId="{585BEBF4-DEF6-4EE4-A79C-C0C5F4698EA6}" type="presParOf" srcId="{9DD87556-4931-4FA4-B7E1-250D1F00A9C8}" destId="{66339376-901C-4A01-AD4B-E29E407A0586}" srcOrd="2" destOrd="0" presId="urn:microsoft.com/office/officeart/2005/8/layout/cycle3"/>
    <dgm:cxn modelId="{A8B47A8E-AF8A-4FA1-BE59-DB7E7A6128E8}" type="presParOf" srcId="{9DD87556-4931-4FA4-B7E1-250D1F00A9C8}" destId="{0FEEA1E8-34A0-4DF9-B12F-0A79B77FE1DF}" srcOrd="3" destOrd="0" presId="urn:microsoft.com/office/officeart/2005/8/layout/cycle3"/>
    <dgm:cxn modelId="{036BFB01-15C0-400E-8DDA-3983595D42C8}" type="presParOf" srcId="{9DD87556-4931-4FA4-B7E1-250D1F00A9C8}" destId="{E91E7083-599F-46EC-978F-AE3E1366FD0C}" srcOrd="4" destOrd="0" presId="urn:microsoft.com/office/officeart/2005/8/layout/cycle3"/>
    <dgm:cxn modelId="{CC1F043A-D07A-4F2F-AFE4-E1B004913D1B}" type="presParOf" srcId="{9DD87556-4931-4FA4-B7E1-250D1F00A9C8}" destId="{04F3576F-5A02-49EE-B807-D1F1698AAEF9}" srcOrd="5" destOrd="0" presId="urn:microsoft.com/office/officeart/2005/8/layout/cycle3"/>
    <dgm:cxn modelId="{C2A9E409-5C20-4B0D-84F1-31B5BF728F16}" type="presParOf" srcId="{9DD87556-4931-4FA4-B7E1-250D1F00A9C8}" destId="{3B104D10-6C22-4E77-9BF3-955CB5D51980}" srcOrd="6" destOrd="0" presId="urn:microsoft.com/office/officeart/2005/8/layout/cycle3"/>
    <dgm:cxn modelId="{3C8B2F18-2D3D-4792-9A82-6D59567FA800}" type="presParOf" srcId="{9DD87556-4931-4FA4-B7E1-250D1F00A9C8}" destId="{42D4E05D-88E6-4432-9568-58C5600E6184}" srcOrd="7"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85412-B5BD-4D72-AADA-80071E9D12F9}">
      <dsp:nvSpPr>
        <dsp:cNvPr id="0" name=""/>
        <dsp:cNvSpPr/>
      </dsp:nvSpPr>
      <dsp:spPr>
        <a:xfrm>
          <a:off x="248959" y="403527"/>
          <a:ext cx="3358703" cy="3358703"/>
        </a:xfrm>
        <a:prstGeom prst="circularArrow">
          <a:avLst>
            <a:gd name="adj1" fmla="val 5544"/>
            <a:gd name="adj2" fmla="val 330680"/>
            <a:gd name="adj3" fmla="val 14584800"/>
            <a:gd name="adj4" fmla="val 1691084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3FCD7-B45E-45FE-BC5C-C2CA9D364D65}">
      <dsp:nvSpPr>
        <dsp:cNvPr id="0" name=""/>
        <dsp:cNvSpPr/>
      </dsp:nvSpPr>
      <dsp:spPr>
        <a:xfrm>
          <a:off x="1431168" y="430142"/>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b="1" kern="1200"/>
            <a:t>Operational</a:t>
          </a:r>
        </a:p>
        <a:p>
          <a:pPr marL="0" lvl="0" indent="0" algn="ctr" defTabSz="466725">
            <a:lnSpc>
              <a:spcPct val="90000"/>
            </a:lnSpc>
            <a:spcBef>
              <a:spcPct val="0"/>
            </a:spcBef>
            <a:spcAft>
              <a:spcPct val="35000"/>
            </a:spcAft>
            <a:buNone/>
          </a:pPr>
          <a:r>
            <a:rPr lang="en-GB" sz="1050" b="1" kern="1200"/>
            <a:t>Inefficiencies</a:t>
          </a:r>
        </a:p>
      </dsp:txBody>
      <dsp:txXfrm>
        <a:off x="1455436" y="454410"/>
        <a:ext cx="945749" cy="448606"/>
      </dsp:txXfrm>
    </dsp:sp>
    <dsp:sp modelId="{66339376-901C-4A01-AD4B-E29E407A0586}">
      <dsp:nvSpPr>
        <dsp:cNvPr id="0" name=""/>
        <dsp:cNvSpPr/>
      </dsp:nvSpPr>
      <dsp:spPr>
        <a:xfrm>
          <a:off x="2550997" y="11279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Organisation reputational risk</a:t>
          </a:r>
        </a:p>
      </dsp:txBody>
      <dsp:txXfrm>
        <a:off x="2575265" y="1152207"/>
        <a:ext cx="945749" cy="448606"/>
      </dsp:txXfrm>
    </dsp:sp>
    <dsp:sp modelId="{0FEEA1E8-34A0-4DF9-B12F-0A79B77FE1DF}">
      <dsp:nvSpPr>
        <dsp:cNvPr id="0" name=""/>
        <dsp:cNvSpPr/>
      </dsp:nvSpPr>
      <dsp:spPr>
        <a:xfrm>
          <a:off x="2827503" y="21090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Market risk and rating issues</a:t>
          </a:r>
        </a:p>
      </dsp:txBody>
      <dsp:txXfrm>
        <a:off x="2851771" y="2133307"/>
        <a:ext cx="945749" cy="448606"/>
      </dsp:txXfrm>
    </dsp:sp>
    <dsp:sp modelId="{E91E7083-599F-46EC-978F-AE3E1366FD0C}">
      <dsp:nvSpPr>
        <dsp:cNvPr id="0" name=""/>
        <dsp:cNvSpPr/>
      </dsp:nvSpPr>
      <dsp:spPr>
        <a:xfrm>
          <a:off x="2235027" y="2724041"/>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Regulatory relationship challenges</a:t>
          </a:r>
        </a:p>
      </dsp:txBody>
      <dsp:txXfrm>
        <a:off x="2259295" y="2748309"/>
        <a:ext cx="945749" cy="448606"/>
      </dsp:txXfrm>
    </dsp:sp>
    <dsp:sp modelId="{04F3576F-5A02-49EE-B807-D1F1698AAEF9}">
      <dsp:nvSpPr>
        <dsp:cNvPr id="0" name=""/>
        <dsp:cNvSpPr/>
      </dsp:nvSpPr>
      <dsp:spPr>
        <a:xfrm>
          <a:off x="589561" y="2724041"/>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Significant remediation issues and costs</a:t>
          </a:r>
        </a:p>
      </dsp:txBody>
      <dsp:txXfrm>
        <a:off x="613829" y="2748309"/>
        <a:ext cx="945749" cy="448606"/>
      </dsp:txXfrm>
    </dsp:sp>
    <dsp:sp modelId="{3B104D10-6C22-4E77-9BF3-955CB5D51980}">
      <dsp:nvSpPr>
        <dsp:cNvPr id="0" name=""/>
        <dsp:cNvSpPr/>
      </dsp:nvSpPr>
      <dsp:spPr>
        <a:xfrm>
          <a:off x="34833" y="21090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Risk and MI reliability issues</a:t>
          </a:r>
        </a:p>
      </dsp:txBody>
      <dsp:txXfrm>
        <a:off x="59101" y="2133307"/>
        <a:ext cx="945749" cy="448606"/>
      </dsp:txXfrm>
    </dsp:sp>
    <dsp:sp modelId="{42D4E05D-88E6-4432-9568-58C5600E6184}">
      <dsp:nvSpPr>
        <dsp:cNvPr id="0" name=""/>
        <dsp:cNvSpPr/>
      </dsp:nvSpPr>
      <dsp:spPr>
        <a:xfrm>
          <a:off x="311339" y="11279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Commercial judgement affected</a:t>
          </a:r>
        </a:p>
      </dsp:txBody>
      <dsp:txXfrm>
        <a:off x="335607" y="1152207"/>
        <a:ext cx="945749" cy="4486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F85412-B5BD-4D72-AADA-80071E9D12F9}">
      <dsp:nvSpPr>
        <dsp:cNvPr id="0" name=""/>
        <dsp:cNvSpPr/>
      </dsp:nvSpPr>
      <dsp:spPr>
        <a:xfrm>
          <a:off x="248959" y="403527"/>
          <a:ext cx="3358703" cy="3358703"/>
        </a:xfrm>
        <a:prstGeom prst="circularArrow">
          <a:avLst>
            <a:gd name="adj1" fmla="val 5544"/>
            <a:gd name="adj2" fmla="val 330680"/>
            <a:gd name="adj3" fmla="val 14584800"/>
            <a:gd name="adj4" fmla="val 16910849"/>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A3FCD7-B45E-45FE-BC5C-C2CA9D364D65}">
      <dsp:nvSpPr>
        <dsp:cNvPr id="0" name=""/>
        <dsp:cNvSpPr/>
      </dsp:nvSpPr>
      <dsp:spPr>
        <a:xfrm>
          <a:off x="1431168" y="430142"/>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b="1" kern="1200"/>
            <a:t>Operational</a:t>
          </a:r>
        </a:p>
        <a:p>
          <a:pPr marL="0" lvl="0" indent="0" algn="ctr" defTabSz="466725">
            <a:lnSpc>
              <a:spcPct val="90000"/>
            </a:lnSpc>
            <a:spcBef>
              <a:spcPct val="0"/>
            </a:spcBef>
            <a:spcAft>
              <a:spcPct val="35000"/>
            </a:spcAft>
            <a:buNone/>
          </a:pPr>
          <a:r>
            <a:rPr lang="en-GB" sz="1050" b="1" kern="1200"/>
            <a:t>Inefficiencies</a:t>
          </a:r>
        </a:p>
      </dsp:txBody>
      <dsp:txXfrm>
        <a:off x="1455436" y="454410"/>
        <a:ext cx="945749" cy="448606"/>
      </dsp:txXfrm>
    </dsp:sp>
    <dsp:sp modelId="{66339376-901C-4A01-AD4B-E29E407A0586}">
      <dsp:nvSpPr>
        <dsp:cNvPr id="0" name=""/>
        <dsp:cNvSpPr/>
      </dsp:nvSpPr>
      <dsp:spPr>
        <a:xfrm>
          <a:off x="2550997" y="11279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Organisation reputational risk</a:t>
          </a:r>
        </a:p>
      </dsp:txBody>
      <dsp:txXfrm>
        <a:off x="2575265" y="1152207"/>
        <a:ext cx="945749" cy="448606"/>
      </dsp:txXfrm>
    </dsp:sp>
    <dsp:sp modelId="{0FEEA1E8-34A0-4DF9-B12F-0A79B77FE1DF}">
      <dsp:nvSpPr>
        <dsp:cNvPr id="0" name=""/>
        <dsp:cNvSpPr/>
      </dsp:nvSpPr>
      <dsp:spPr>
        <a:xfrm>
          <a:off x="2827503" y="21090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Market risk and rating issues</a:t>
          </a:r>
        </a:p>
      </dsp:txBody>
      <dsp:txXfrm>
        <a:off x="2851771" y="2133307"/>
        <a:ext cx="945749" cy="448606"/>
      </dsp:txXfrm>
    </dsp:sp>
    <dsp:sp modelId="{E91E7083-599F-46EC-978F-AE3E1366FD0C}">
      <dsp:nvSpPr>
        <dsp:cNvPr id="0" name=""/>
        <dsp:cNvSpPr/>
      </dsp:nvSpPr>
      <dsp:spPr>
        <a:xfrm>
          <a:off x="2235027" y="2724041"/>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Regulatory relationship challenges</a:t>
          </a:r>
        </a:p>
      </dsp:txBody>
      <dsp:txXfrm>
        <a:off x="2259295" y="2748309"/>
        <a:ext cx="945749" cy="448606"/>
      </dsp:txXfrm>
    </dsp:sp>
    <dsp:sp modelId="{04F3576F-5A02-49EE-B807-D1F1698AAEF9}">
      <dsp:nvSpPr>
        <dsp:cNvPr id="0" name=""/>
        <dsp:cNvSpPr/>
      </dsp:nvSpPr>
      <dsp:spPr>
        <a:xfrm>
          <a:off x="589561" y="2724041"/>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Significant remediation issues and costs</a:t>
          </a:r>
        </a:p>
      </dsp:txBody>
      <dsp:txXfrm>
        <a:off x="613829" y="2748309"/>
        <a:ext cx="945749" cy="448606"/>
      </dsp:txXfrm>
    </dsp:sp>
    <dsp:sp modelId="{3B104D10-6C22-4E77-9BF3-955CB5D51980}">
      <dsp:nvSpPr>
        <dsp:cNvPr id="0" name=""/>
        <dsp:cNvSpPr/>
      </dsp:nvSpPr>
      <dsp:spPr>
        <a:xfrm>
          <a:off x="34833" y="21090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Risk and MI reliability issues</a:t>
          </a:r>
        </a:p>
      </dsp:txBody>
      <dsp:txXfrm>
        <a:off x="59101" y="2133307"/>
        <a:ext cx="945749" cy="448606"/>
      </dsp:txXfrm>
    </dsp:sp>
    <dsp:sp modelId="{42D4E05D-88E6-4432-9568-58C5600E6184}">
      <dsp:nvSpPr>
        <dsp:cNvPr id="0" name=""/>
        <dsp:cNvSpPr/>
      </dsp:nvSpPr>
      <dsp:spPr>
        <a:xfrm>
          <a:off x="311339" y="1127939"/>
          <a:ext cx="994285" cy="4971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b="1" kern="1200"/>
            <a:t>Commercial judgement affected</a:t>
          </a:r>
        </a:p>
      </dsp:txBody>
      <dsp:txXfrm>
        <a:off x="335607" y="1152207"/>
        <a:ext cx="945749" cy="448606"/>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2631" tIns="46315" rIns="92631" bIns="46315" rtlCol="0"/>
          <a:lstStyle>
            <a:lvl1pPr algn="l">
              <a:defRPr sz="1200"/>
            </a:lvl1pPr>
          </a:lstStyle>
          <a:p>
            <a:endParaRPr lang="en-GB">
              <a:latin typeface="EYInterstate Light" panose="02000506000000020004" pitchFamily="2" charset="0"/>
            </a:endParaRPr>
          </a:p>
        </p:txBody>
      </p:sp>
      <p:sp>
        <p:nvSpPr>
          <p:cNvPr id="3" name="Date Placeholder 2"/>
          <p:cNvSpPr>
            <a:spLocks noGrp="1"/>
          </p:cNvSpPr>
          <p:nvPr>
            <p:ph type="dt" sz="quarter" idx="1"/>
          </p:nvPr>
        </p:nvSpPr>
        <p:spPr>
          <a:xfrm>
            <a:off x="3850444" y="0"/>
            <a:ext cx="2945659" cy="496411"/>
          </a:xfrm>
          <a:prstGeom prst="rect">
            <a:avLst/>
          </a:prstGeom>
        </p:spPr>
        <p:txBody>
          <a:bodyPr vert="horz" lIns="92631" tIns="46315" rIns="92631" bIns="46315" rtlCol="0"/>
          <a:lstStyle>
            <a:lvl1pPr algn="r">
              <a:defRPr sz="1200"/>
            </a:lvl1pPr>
          </a:lstStyle>
          <a:p>
            <a:fld id="{75A85089-C692-4DEA-AC49-04CF34D4FE14}" type="datetimeFigureOut">
              <a:rPr lang="en-GB" smtClean="0">
                <a:latin typeface="EYInterstate Light" panose="02000506000000020004" pitchFamily="2" charset="0"/>
              </a:rPr>
              <a:pPr/>
              <a:t>25/07/2022</a:t>
            </a:fld>
            <a:endParaRPr lang="en-GB">
              <a:latin typeface="EYInterstate Light" panose="02000506000000020004" pitchFamily="2"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2631" tIns="46315" rIns="92631" bIns="46315" rtlCol="0" anchor="b"/>
          <a:lstStyle>
            <a:lvl1pPr algn="l">
              <a:defRPr sz="1200"/>
            </a:lvl1pPr>
          </a:lstStyle>
          <a:p>
            <a:endParaRPr lang="en-GB">
              <a:latin typeface="EYInterstate Light" panose="02000506000000020004" pitchFamily="2" charset="0"/>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2631" tIns="46315" rIns="92631" bIns="46315" rtlCol="0" anchor="b"/>
          <a:lstStyle>
            <a:lvl1pPr algn="r">
              <a:defRPr sz="1200"/>
            </a:lvl1pPr>
          </a:lstStyle>
          <a:p>
            <a:fld id="{D3A5C721-4BB5-4DB6-AD65-4BA2A62B05B6}" type="slidenum">
              <a:rPr lang="en-GB" smtClean="0">
                <a:latin typeface="EYInterstate Light" panose="02000506000000020004" pitchFamily="2" charset="0"/>
              </a:rPr>
              <a:pPr/>
              <a:t>‹#›</a:t>
            </a:fld>
            <a:endParaRPr lang="en-GB">
              <a:latin typeface="EYInterstate Light" panose="02000506000000020004" pitchFamily="2"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411"/>
          </a:xfrm>
          <a:prstGeom prst="rect">
            <a:avLst/>
          </a:prstGeom>
        </p:spPr>
        <p:txBody>
          <a:bodyPr vert="horz" lIns="92631" tIns="46315" rIns="92631" bIns="46315" rtlCol="0"/>
          <a:lstStyle>
            <a:lvl1pPr algn="l">
              <a:defRPr sz="1200">
                <a:latin typeface="Arial" panose="020B0604020202020204" pitchFamily="34" charset="0"/>
                <a:sym typeface="Arial" panose="020B0604020202020204" pitchFamily="34" charset="0"/>
              </a:defRPr>
            </a:lvl1pPr>
          </a:lstStyle>
          <a:p>
            <a:endParaRPr lang="en-US">
              <a:latin typeface="EYInterstate Light" panose="02000506000000020004" pitchFamily="2" charset="0"/>
            </a:endParaRPr>
          </a:p>
        </p:txBody>
      </p:sp>
      <p:sp>
        <p:nvSpPr>
          <p:cNvPr id="3" name="Date Placeholder 2"/>
          <p:cNvSpPr>
            <a:spLocks noGrp="1"/>
          </p:cNvSpPr>
          <p:nvPr>
            <p:ph type="dt" idx="1"/>
          </p:nvPr>
        </p:nvSpPr>
        <p:spPr>
          <a:xfrm>
            <a:off x="3850444" y="0"/>
            <a:ext cx="2945659" cy="496411"/>
          </a:xfrm>
          <a:prstGeom prst="rect">
            <a:avLst/>
          </a:prstGeom>
        </p:spPr>
        <p:txBody>
          <a:bodyPr vert="horz" lIns="92631" tIns="46315" rIns="92631" bIns="46315" rtlCol="0"/>
          <a:lstStyle>
            <a:lvl1pPr algn="r">
              <a:defRPr sz="1200">
                <a:latin typeface="Arial" panose="020B0604020202020204" pitchFamily="34" charset="0"/>
                <a:sym typeface="Arial" panose="020B0604020202020204" pitchFamily="34" charset="0"/>
              </a:defRPr>
            </a:lvl1pPr>
          </a:lstStyle>
          <a:p>
            <a:fld id="{8045EBA9-A28D-4849-BFEA-AA04F6A21B63}" type="datetimeFigureOut">
              <a:rPr lang="en-US" smtClean="0">
                <a:latin typeface="EYInterstate Light" panose="02000506000000020004" pitchFamily="2" charset="0"/>
              </a:rPr>
              <a:pPr/>
              <a:t>7/25/2022</a:t>
            </a:fld>
            <a:endParaRPr lang="en-US">
              <a:latin typeface="EYInterstate Light" panose="02000506000000020004" pitchFamily="2" charset="0"/>
            </a:endParaRPr>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2631" tIns="46315" rIns="92631" bIns="46315" rtlCol="0" anchor="ctr"/>
          <a:lstStyle/>
          <a:p>
            <a:endParaRPr lang="en-GB">
              <a:latin typeface="EYInterstate Light" panose="02000506000000020004" pitchFamily="2" charset="0"/>
            </a:endParaRPr>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2631" tIns="46315" rIns="92631" bIns="4631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1"/>
            <a:ext cx="2945659" cy="496411"/>
          </a:xfrm>
          <a:prstGeom prst="rect">
            <a:avLst/>
          </a:prstGeom>
        </p:spPr>
        <p:txBody>
          <a:bodyPr vert="horz" lIns="92631" tIns="46315" rIns="92631" bIns="46315" rtlCol="0" anchor="b"/>
          <a:lstStyle>
            <a:lvl1pPr algn="l">
              <a:defRPr sz="1200">
                <a:latin typeface="Arial" panose="020B0604020202020204" pitchFamily="34" charset="0"/>
                <a:sym typeface="Arial" panose="020B0604020202020204" pitchFamily="34" charset="0"/>
              </a:defRPr>
            </a:lvl1pPr>
          </a:lstStyle>
          <a:p>
            <a:endParaRPr lang="en-US">
              <a:latin typeface="EYInterstate Light" panose="02000506000000020004" pitchFamily="2" charset="0"/>
            </a:endParaRPr>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2631" tIns="46315" rIns="92631" bIns="46315" rtlCol="0" anchor="b"/>
          <a:lstStyle>
            <a:lvl1pPr algn="r">
              <a:defRPr sz="1200">
                <a:latin typeface="Arial" panose="020B0604020202020204" pitchFamily="34" charset="0"/>
                <a:sym typeface="Arial" panose="020B0604020202020204" pitchFamily="34" charset="0"/>
              </a:defRPr>
            </a:lvl1pPr>
          </a:lstStyle>
          <a:p>
            <a:fld id="{5B43D19E-BFDB-4C92-8EDD-32EDDA8F41DF}" type="slidenum">
              <a:rPr lang="en-US" smtClean="0">
                <a:latin typeface="EYInterstate Light" panose="02000506000000020004" pitchFamily="2" charset="0"/>
              </a:rPr>
              <a:pPr/>
              <a:t>‹#›</a:t>
            </a:fld>
            <a:endParaRPr lang="en-US">
              <a:latin typeface="EYInterstate Light" panose="02000506000000020004" pitchFamily="2" charset="0"/>
            </a:endParaRPr>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EYInterstate Light" panose="02000506000000020004" pitchFamily="2" charset="0"/>
        <a:ea typeface="+mn-ea"/>
        <a:cs typeface="+mn-cs"/>
        <a:sym typeface="EYInterstate Light" panose="02000506000000020004" pitchFamily="2" charset="0"/>
      </a:defRPr>
    </a:lvl1pPr>
    <a:lvl2pPr marL="457200" algn="l" defTabSz="914400" rtl="0" eaLnBrk="1" latinLnBrk="0" hangingPunct="1">
      <a:defRPr sz="1200" kern="1200">
        <a:solidFill>
          <a:schemeClr val="tx1"/>
        </a:solidFill>
        <a:latin typeface="EYInterstate Light" panose="02000506000000020004" pitchFamily="2" charset="0"/>
        <a:ea typeface="+mn-ea"/>
        <a:cs typeface="+mn-cs"/>
        <a:sym typeface="EYInterstate Light" panose="02000506000000020004" pitchFamily="2" charset="0"/>
      </a:defRPr>
    </a:lvl2pPr>
    <a:lvl3pPr marL="914400" algn="l" defTabSz="914400" rtl="0" eaLnBrk="1" latinLnBrk="0" hangingPunct="1">
      <a:defRPr sz="1200" kern="1200">
        <a:solidFill>
          <a:schemeClr val="tx1"/>
        </a:solidFill>
        <a:latin typeface="EYInterstate Light" panose="02000506000000020004" pitchFamily="2" charset="0"/>
        <a:ea typeface="+mn-ea"/>
        <a:cs typeface="+mn-cs"/>
        <a:sym typeface="EYInterstate Light" panose="02000506000000020004" pitchFamily="2" charset="0"/>
      </a:defRPr>
    </a:lvl3pPr>
    <a:lvl4pPr marL="1371600" algn="l" defTabSz="914400" rtl="0" eaLnBrk="1" latinLnBrk="0" hangingPunct="1">
      <a:defRPr sz="1200" kern="1200">
        <a:solidFill>
          <a:schemeClr val="tx1"/>
        </a:solidFill>
        <a:latin typeface="EYInterstate Light" panose="02000506000000020004" pitchFamily="2" charset="0"/>
        <a:ea typeface="+mn-ea"/>
        <a:cs typeface="+mn-cs"/>
        <a:sym typeface="EYInterstate Light" panose="02000506000000020004" pitchFamily="2" charset="0"/>
      </a:defRPr>
    </a:lvl4pPr>
    <a:lvl5pPr marL="1828800" algn="l" defTabSz="914400" rtl="0" eaLnBrk="1" latinLnBrk="0" hangingPunct="1">
      <a:defRPr sz="1200" kern="1200">
        <a:solidFill>
          <a:schemeClr val="tx1"/>
        </a:solidFill>
        <a:latin typeface="EYInterstate Light" panose="02000506000000020004" pitchFamily="2" charset="0"/>
        <a:ea typeface="+mn-ea"/>
        <a:cs typeface="+mn-cs"/>
        <a:sym typeface="EYInterstate Light" panose="02000506000000020004"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9E180-CF4D-435A-A3B9-78EA74B71A7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09808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557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181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60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40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089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53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616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6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29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36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699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Strategy statement</a:t>
            </a:r>
          </a:p>
          <a:p>
            <a:pPr marL="171450" marR="0" lvl="0" indent="-171450" defTabSz="45699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AAM needs a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significant investment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to catch up to its competitors’ data capabilities in order to realize its business strategy of making responsible investment decisions every day. </a:t>
            </a:r>
          </a:p>
          <a:p>
            <a:pPr marL="171450" marR="0" lvl="0" indent="-171450" defTabSz="45699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The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shared ambition</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 among AAM business units’ is to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get in control and understand what is currently happening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in the firm to move from gut-feel management to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data driven decision-making</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 </a:t>
            </a:r>
          </a:p>
          <a:p>
            <a:pPr marL="171450" marR="0" lvl="0" indent="-171450" defTabSz="45699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The first step is to move from the current data silos to a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data enterprise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incl. a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single source of truth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to gain control (trust &amp; access to the relevant data) to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free up the capacity to dream about applied analytics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in business processes. </a:t>
            </a:r>
          </a:p>
          <a:p>
            <a:pPr marL="171450" marR="0" lvl="0" indent="-171450" defTabSz="45699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This will make AAM an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attractive employer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for knowledge workers scarce in the market. </a:t>
            </a:r>
          </a:p>
          <a:p>
            <a:pPr marL="171450" marR="0" lvl="0" indent="-171450" defTabSz="45699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When the foundational work is done, the data strategy should be evaluated and updated to </a:t>
            </a:r>
            <a:r>
              <a:rPr kumimoji="0" lang="en-US" sz="1200" b="1" i="0" u="none" strike="noStrike" kern="0" cap="none" spc="0" normalizeH="0" baseline="0" noProof="0">
                <a:ln>
                  <a:noFill/>
                </a:ln>
                <a:solidFill>
                  <a:prstClr val="white"/>
                </a:solidFill>
                <a:effectLst/>
                <a:uLnTx/>
                <a:uFillTx/>
                <a:latin typeface="Calibri" panose="020F0502020204030204"/>
                <a:ea typeface="+mn-ea"/>
                <a:cs typeface="+mn-cs"/>
              </a:rPr>
              <a:t>keep on growing and accelerating </a:t>
            </a:r>
            <a:r>
              <a:rPr kumimoji="0" lang="en-US" sz="1200" i="0" u="none" strike="noStrike" kern="0" cap="none" spc="0" normalizeH="0" baseline="0" noProof="0">
                <a:ln>
                  <a:noFill/>
                </a:ln>
                <a:solidFill>
                  <a:prstClr val="white"/>
                </a:solidFill>
                <a:effectLst/>
                <a:uLnTx/>
                <a:uFillTx/>
                <a:latin typeface="Calibri" panose="020F0502020204030204"/>
                <a:ea typeface="+mn-ea"/>
                <a:cs typeface="+mn-cs"/>
              </a:rPr>
              <a:t>the use of data &amp; analytics.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440C0B-4736-481E-B3D1-FB052E85C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753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94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41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06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108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21468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9E180-CF4D-435A-A3B9-78EA74B71A7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09808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5B43D19E-BFDB-4C92-8EDD-32EDDA8F41DF}" type="slidenum">
              <a:rPr lang="en-GB" smtClean="0"/>
              <a:pPr/>
              <a:t>55</a:t>
            </a:fld>
            <a:endParaRPr lang="en-GB"/>
          </a:p>
        </p:txBody>
      </p:sp>
    </p:spTree>
    <p:extLst>
      <p:ext uri="{BB962C8B-B14F-4D97-AF65-F5344CB8AC3E}">
        <p14:creationId xmlns:p14="http://schemas.microsoft.com/office/powerpoint/2010/main" val="3244685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5B43D19E-BFDB-4C92-8EDD-32EDDA8F41DF}" type="slidenum">
              <a:rPr lang="en-GB" smtClean="0"/>
              <a:pPr/>
              <a:t>56</a:t>
            </a:fld>
            <a:endParaRPr lang="en-GB"/>
          </a:p>
        </p:txBody>
      </p:sp>
    </p:spTree>
    <p:extLst>
      <p:ext uri="{BB962C8B-B14F-4D97-AF65-F5344CB8AC3E}">
        <p14:creationId xmlns:p14="http://schemas.microsoft.com/office/powerpoint/2010/main" val="2087325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39448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480456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5B43D19E-BFDB-4C92-8EDD-32EDDA8F41DF}" type="slidenum">
              <a:rPr lang="en-GB" smtClean="0"/>
              <a:pPr/>
              <a:t>16</a:t>
            </a:fld>
            <a:endParaRPr lang="en-GB"/>
          </a:p>
        </p:txBody>
      </p:sp>
    </p:spTree>
    <p:extLst>
      <p:ext uri="{BB962C8B-B14F-4D97-AF65-F5344CB8AC3E}">
        <p14:creationId xmlns:p14="http://schemas.microsoft.com/office/powerpoint/2010/main" val="3244685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424807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2536821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1326466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2514515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2974088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9E180-CF4D-435A-A3B9-78EA74B71A7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382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5575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181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60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5B43D19E-BFDB-4C92-8EDD-32EDDA8F41DF}" type="slidenum">
              <a:rPr lang="en-GB" smtClean="0"/>
              <a:pPr/>
              <a:t>17</a:t>
            </a:fld>
            <a:endParaRPr lang="en-GB"/>
          </a:p>
        </p:txBody>
      </p:sp>
    </p:spTree>
    <p:extLst>
      <p:ext uri="{BB962C8B-B14F-4D97-AF65-F5344CB8AC3E}">
        <p14:creationId xmlns:p14="http://schemas.microsoft.com/office/powerpoint/2010/main" val="2087325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408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089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5530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616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66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329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367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3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410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90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339448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1084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Tree>
    <p:extLst>
      <p:ext uri="{BB962C8B-B14F-4D97-AF65-F5344CB8AC3E}">
        <p14:creationId xmlns:p14="http://schemas.microsoft.com/office/powerpoint/2010/main" val="214688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sym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sym typeface="Arial" panose="020B0604020202020204" pitchFamily="34" charset="0"/>
            </a:endParaRPr>
          </a:p>
        </p:txBody>
      </p:sp>
    </p:spTree>
    <p:extLst>
      <p:ext uri="{BB962C8B-B14F-4D97-AF65-F5344CB8AC3E}">
        <p14:creationId xmlns:p14="http://schemas.microsoft.com/office/powerpoint/2010/main" val="4230292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5B43D19E-BFDB-4C92-8EDD-32EDDA8F41DF}" type="slidenum">
              <a:rPr lang="en-GB" smtClean="0"/>
              <a:pPr/>
              <a:t>20</a:t>
            </a:fld>
            <a:endParaRPr lang="en-GB"/>
          </a:p>
        </p:txBody>
      </p:sp>
    </p:spTree>
    <p:extLst>
      <p:ext uri="{BB962C8B-B14F-4D97-AF65-F5344CB8AC3E}">
        <p14:creationId xmlns:p14="http://schemas.microsoft.com/office/powerpoint/2010/main" val="188906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9E180-CF4D-435A-A3B9-78EA74B71A7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0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AA4B8B-081B-4A05-85C9-D023BF9128C9}"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382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9.xml"/><Relationship Id="rId1" Type="http://schemas.openxmlformats.org/officeDocument/2006/relationships/vmlDrawing" Target="../drawings/vmlDrawing13.vml"/><Relationship Id="rId5" Type="http://schemas.openxmlformats.org/officeDocument/2006/relationships/image" Target="../media/image14.emf"/><Relationship Id="rId4" Type="http://schemas.openxmlformats.org/officeDocument/2006/relationships/oleObject" Target="../embeddings/oleObject13.bin"/></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4.vml"/><Relationship Id="rId6" Type="http://schemas.openxmlformats.org/officeDocument/2006/relationships/image" Target="../media/image20.emf"/><Relationship Id="rId5" Type="http://schemas.openxmlformats.org/officeDocument/2006/relationships/oleObject" Target="../embeddings/oleObject14.bin"/><Relationship Id="rId4"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14.emf"/><Relationship Id="rId4" Type="http://schemas.openxmlformats.org/officeDocument/2006/relationships/oleObject" Target="../embeddings/oleObject17.bin"/></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8.v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9.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0.vml"/><Relationship Id="rId5" Type="http://schemas.openxmlformats.org/officeDocument/2006/relationships/image" Target="../media/image14.emf"/><Relationship Id="rId4" Type="http://schemas.openxmlformats.org/officeDocument/2006/relationships/oleObject" Target="../embeddings/oleObject20.bin"/></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vmlDrawing" Target="../drawings/vmlDrawing21.vml"/><Relationship Id="rId6" Type="http://schemas.openxmlformats.org/officeDocument/2006/relationships/image" Target="../media/image20.emf"/><Relationship Id="rId5" Type="http://schemas.openxmlformats.org/officeDocument/2006/relationships/oleObject" Target="../embeddings/oleObject21.bin"/><Relationship Id="rId4"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9.pn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32.xml"/><Relationship Id="rId1" Type="http://schemas.openxmlformats.org/officeDocument/2006/relationships/vmlDrawing" Target="../drawings/vmlDrawing23.vml"/><Relationship Id="rId5" Type="http://schemas.openxmlformats.org/officeDocument/2006/relationships/image" Target="../media/image14.emf"/><Relationship Id="rId4" Type="http://schemas.openxmlformats.org/officeDocument/2006/relationships/oleObject" Target="../embeddings/oleObject23.bin"/></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image" Target="../media/image20.emf"/><Relationship Id="rId5" Type="http://schemas.openxmlformats.org/officeDocument/2006/relationships/oleObject" Target="../embeddings/oleObject24.bin"/><Relationship Id="rId4"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6.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6.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6.xml"/><Relationship Id="rId1" Type="http://schemas.openxmlformats.org/officeDocument/2006/relationships/vmlDrawing" Target="../drawings/vmlDrawing26.vml"/><Relationship Id="rId5" Type="http://schemas.openxmlformats.org/officeDocument/2006/relationships/image" Target="../media/image14.emf"/><Relationship Id="rId4" Type="http://schemas.openxmlformats.org/officeDocument/2006/relationships/oleObject" Target="../embeddings/oleObject26.bin"/></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27.vml"/><Relationship Id="rId6" Type="http://schemas.openxmlformats.org/officeDocument/2006/relationships/image" Target="../media/image20.emf"/><Relationship Id="rId5" Type="http://schemas.openxmlformats.org/officeDocument/2006/relationships/oleObject" Target="../embeddings/oleObject27.bin"/><Relationship Id="rId4"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6.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9.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0.xml"/><Relationship Id="rId1" Type="http://schemas.openxmlformats.org/officeDocument/2006/relationships/vmlDrawing" Target="../drawings/vmlDrawing29.vml"/><Relationship Id="rId5" Type="http://schemas.openxmlformats.org/officeDocument/2006/relationships/image" Target="../media/image14.emf"/><Relationship Id="rId4" Type="http://schemas.openxmlformats.org/officeDocument/2006/relationships/oleObject" Target="../embeddings/oleObject29.bin"/></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30.vml"/><Relationship Id="rId6" Type="http://schemas.openxmlformats.org/officeDocument/2006/relationships/image" Target="../media/image20.emf"/><Relationship Id="rId5" Type="http://schemas.openxmlformats.org/officeDocument/2006/relationships/oleObject" Target="../embeddings/oleObject30.bin"/><Relationship Id="rId4"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6.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6.png"/></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1.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14.emf"/><Relationship Id="rId4" Type="http://schemas.openxmlformats.org/officeDocument/2006/relationships/oleObject" Target="../embeddings/oleObject7.bin"/></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44.xml"/><Relationship Id="rId1" Type="http://schemas.openxmlformats.org/officeDocument/2006/relationships/vmlDrawing" Target="../drawings/vmlDrawing32.vml"/><Relationship Id="rId5" Type="http://schemas.openxmlformats.org/officeDocument/2006/relationships/image" Target="../media/image14.emf"/><Relationship Id="rId4" Type="http://schemas.openxmlformats.org/officeDocument/2006/relationships/oleObject" Target="../embeddings/oleObject32.bin"/></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33.vml"/><Relationship Id="rId6" Type="http://schemas.openxmlformats.org/officeDocument/2006/relationships/image" Target="../media/image20.emf"/><Relationship Id="rId5" Type="http://schemas.openxmlformats.org/officeDocument/2006/relationships/oleObject" Target="../embeddings/oleObject33.bin"/><Relationship Id="rId4"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48.xml"/><Relationship Id="rId1" Type="http://schemas.openxmlformats.org/officeDocument/2006/relationships/vmlDrawing" Target="../drawings/vmlDrawing35.vml"/><Relationship Id="rId5" Type="http://schemas.openxmlformats.org/officeDocument/2006/relationships/image" Target="../media/image14.emf"/><Relationship Id="rId4" Type="http://schemas.openxmlformats.org/officeDocument/2006/relationships/oleObject" Target="../embeddings/oleObject35.bin"/></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vmlDrawing" Target="../drawings/vmlDrawing36.vml"/><Relationship Id="rId6" Type="http://schemas.openxmlformats.org/officeDocument/2006/relationships/image" Target="../media/image20.emf"/><Relationship Id="rId5" Type="http://schemas.openxmlformats.org/officeDocument/2006/relationships/oleObject" Target="../embeddings/oleObject36.bin"/><Relationship Id="rId4"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20.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vmlDrawing" Target="../drawings/vmlDrawing9.vml"/><Relationship Id="rId5" Type="http://schemas.openxmlformats.org/officeDocument/2006/relationships/image" Target="../media/image21.emf"/><Relationship Id="rId4" Type="http://schemas.openxmlformats.org/officeDocument/2006/relationships/oleObject" Target="../embeddings/oleObject9.bin"/></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1.vml"/><Relationship Id="rId5" Type="http://schemas.openxmlformats.org/officeDocument/2006/relationships/image" Target="../media/image21.emf"/><Relationship Id="rId4" Type="http://schemas.openxmlformats.org/officeDocument/2006/relationships/oleObject" Target="../embeddings/oleObject11.bin"/></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YP Cov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B0A5894-841F-4E2E-9A36-4F3763B2F5F6}"/>
              </a:ext>
            </a:extLst>
          </p:cNvPr>
          <p:cNvGraphicFramePr>
            <a:graphicFrameLocks noChangeAspect="1"/>
          </p:cNvGraphicFramePr>
          <p:nvPr userDrawn="1">
            <p:custDataLst>
              <p:tags r:id="rId2"/>
            </p:custDataLst>
            <p:extLst>
              <p:ext uri="{D42A27DB-BD31-4B8C-83A1-F6EECF244321}">
                <p14:modId xmlns:p14="http://schemas.microsoft.com/office/powerpoint/2010/main" val="255936644"/>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2051" name="think-cell Slide" r:id="rId5" imgW="306" imgH="306" progId="TCLayout.ActiveDocument.1">
                  <p:embed/>
                </p:oleObj>
              </mc:Choice>
              <mc:Fallback>
                <p:oleObj name="think-cell Slide" r:id="rId5" imgW="306" imgH="306" progId="TCLayout.ActiveDocument.1">
                  <p:embed/>
                  <p:pic>
                    <p:nvPicPr>
                      <p:cNvPr id="8" name="Object 7" hidden="1">
                        <a:extLst>
                          <a:ext uri="{FF2B5EF4-FFF2-40B4-BE49-F238E27FC236}">
                            <a16:creationId xmlns:a16="http://schemas.microsoft.com/office/drawing/2014/main" id="{DB0A5894-841F-4E2E-9A36-4F3763B2F5F6}"/>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18" name="Title 1"/>
          <p:cNvSpPr>
            <a:spLocks noGrp="1"/>
          </p:cNvSpPr>
          <p:nvPr userDrawn="1">
            <p:ph type="ctrTitle"/>
          </p:nvPr>
        </p:nvSpPr>
        <p:spPr>
          <a:xfrm>
            <a:off x="1058038" y="435988"/>
            <a:ext cx="3792785" cy="868680"/>
          </a:xfrm>
          <a:prstGeom prst="rect">
            <a:avLst/>
          </a:prstGeom>
        </p:spPr>
        <p:txBody>
          <a:bodyPr/>
          <a:lstStyle>
            <a:lvl1pPr>
              <a:defRPr sz="2999" b="0">
                <a:solidFill>
                  <a:srgbClr val="2E2E38"/>
                </a:solidFill>
                <a:latin typeface="Arial" panose="020B0604020202020204" pitchFamily="34" charset="0"/>
                <a:cs typeface="Arial" pitchFamily="34" charset="0"/>
                <a:sym typeface="Arial" panose="020B0604020202020204"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1069291" y="1780465"/>
            <a:ext cx="3792785" cy="307648"/>
          </a:xfrm>
          <a:prstGeom prst="rect">
            <a:avLst/>
          </a:prstGeom>
        </p:spPr>
        <p:txBody>
          <a:bodyPr/>
          <a:lstStyle>
            <a:lvl1pPr marL="0" indent="0" algn="l">
              <a:buNone/>
              <a:defRPr sz="1999">
                <a:solidFill>
                  <a:srgbClr val="2E2E38"/>
                </a:solidFill>
                <a:latin typeface="Arial" panose="020B0604020202020204" pitchFamily="34" charset="0"/>
                <a:cs typeface="Arial" pitchFamily="34" charset="0"/>
                <a:sym typeface="Arial" panose="020B0604020202020204"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42" name="Rectangle 341">
            <a:extLst>
              <a:ext uri="{FF2B5EF4-FFF2-40B4-BE49-F238E27FC236}">
                <a16:creationId xmlns:a16="http://schemas.microsoft.com/office/drawing/2014/main" id="{BFBC66B5-2475-4F1B-8CD3-426699968443}"/>
              </a:ext>
            </a:extLst>
          </p:cNvPr>
          <p:cNvSpPr/>
          <p:nvPr userDrawn="1"/>
        </p:nvSpPr>
        <p:spPr>
          <a:xfrm>
            <a:off x="5314540" y="460564"/>
            <a:ext cx="155367" cy="3429000"/>
          </a:xfrm>
          <a:prstGeom prst="rect">
            <a:avLst/>
          </a:prstGeom>
          <a:solidFill>
            <a:srgbClr val="1A9AF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latin typeface="Arial" panose="020B0604020202020204" pitchFamily="34" charset="0"/>
              <a:sym typeface="Arial" panose="020B0604020202020204" pitchFamily="34" charset="0"/>
            </a:endParaRPr>
          </a:p>
        </p:txBody>
      </p:sp>
      <p:sp>
        <p:nvSpPr>
          <p:cNvPr id="343" name="Rectangle 342">
            <a:extLst>
              <a:ext uri="{FF2B5EF4-FFF2-40B4-BE49-F238E27FC236}">
                <a16:creationId xmlns:a16="http://schemas.microsoft.com/office/drawing/2014/main" id="{E08BCAC7-5BAB-4F88-B96A-3B750E110192}"/>
              </a:ext>
            </a:extLst>
          </p:cNvPr>
          <p:cNvSpPr/>
          <p:nvPr userDrawn="1">
            <p:custDataLst>
              <p:tags r:id="rId3"/>
            </p:custDataLst>
          </p:nvPr>
        </p:nvSpPr>
        <p:spPr>
          <a:xfrm>
            <a:off x="612445" y="460564"/>
            <a:ext cx="155367" cy="3429000"/>
          </a:xfrm>
          <a:prstGeom prst="rect">
            <a:avLst/>
          </a:prstGeom>
          <a:solidFill>
            <a:srgbClr val="1A9AF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199">
              <a:solidFill>
                <a:schemeClr val="tx1"/>
              </a:solidFill>
              <a:latin typeface="Arial" panose="020B0604020202020204" pitchFamily="34" charset="0"/>
              <a:sym typeface="Arial" panose="020B0604020202020204" pitchFamily="34" charset="0"/>
            </a:endParaRPr>
          </a:p>
        </p:txBody>
      </p:sp>
      <p:sp>
        <p:nvSpPr>
          <p:cNvPr id="352" name="Text Placeholder 16">
            <a:extLst>
              <a:ext uri="{FF2B5EF4-FFF2-40B4-BE49-F238E27FC236}">
                <a16:creationId xmlns:a16="http://schemas.microsoft.com/office/drawing/2014/main" id="{C0C18077-3829-4A1D-B973-869FA6D6A01A}"/>
              </a:ext>
            </a:extLst>
          </p:cNvPr>
          <p:cNvSpPr>
            <a:spLocks noGrp="1"/>
          </p:cNvSpPr>
          <p:nvPr userDrawn="1">
            <p:ph type="body" sz="quarter" idx="16" hasCustomPrompt="1"/>
          </p:nvPr>
        </p:nvSpPr>
        <p:spPr>
          <a:xfrm>
            <a:off x="1549397" y="5862356"/>
            <a:ext cx="3087667" cy="184538"/>
          </a:xfrm>
          <a:prstGeom prst="rect">
            <a:avLst/>
          </a:prstGeom>
        </p:spPr>
        <p:txBody>
          <a:bodyPr/>
          <a:lstStyle>
            <a:lvl1pPr marL="0" indent="0">
              <a:buNone/>
              <a:defRPr sz="1199">
                <a:solidFill>
                  <a:srgbClr val="1A9AFA"/>
                </a:solidFill>
              </a:defRPr>
            </a:lvl1pPr>
          </a:lstStyle>
          <a:p>
            <a:pPr lvl="0"/>
            <a:r>
              <a:rPr lang="en-US"/>
              <a:t>Client name</a:t>
            </a:r>
            <a:endParaRPr lang="en-GB"/>
          </a:p>
        </p:txBody>
      </p:sp>
      <p:sp>
        <p:nvSpPr>
          <p:cNvPr id="353" name="Text Placeholder 16">
            <a:extLst>
              <a:ext uri="{FF2B5EF4-FFF2-40B4-BE49-F238E27FC236}">
                <a16:creationId xmlns:a16="http://schemas.microsoft.com/office/drawing/2014/main" id="{0E56CFA0-D3C6-452E-8DFA-FE75B6A8F668}"/>
              </a:ext>
            </a:extLst>
          </p:cNvPr>
          <p:cNvSpPr>
            <a:spLocks noGrp="1"/>
          </p:cNvSpPr>
          <p:nvPr userDrawn="1">
            <p:ph type="body" sz="quarter" idx="17" hasCustomPrompt="1"/>
          </p:nvPr>
        </p:nvSpPr>
        <p:spPr>
          <a:xfrm>
            <a:off x="1549397" y="6104999"/>
            <a:ext cx="3087667" cy="184538"/>
          </a:xfrm>
          <a:prstGeom prst="rect">
            <a:avLst/>
          </a:prstGeom>
        </p:spPr>
        <p:txBody>
          <a:bodyPr/>
          <a:lstStyle>
            <a:lvl1pPr marL="0" indent="0">
              <a:buNone/>
              <a:defRPr sz="1199">
                <a:solidFill>
                  <a:srgbClr val="2E2E38"/>
                </a:solidFill>
              </a:defRPr>
            </a:lvl1pPr>
          </a:lstStyle>
          <a:p>
            <a:pPr lvl="0"/>
            <a:r>
              <a:rPr lang="en-US"/>
              <a:t>Additional text if needed</a:t>
            </a:r>
            <a:endParaRPr lang="en-GB"/>
          </a:p>
        </p:txBody>
      </p:sp>
      <p:cxnSp>
        <p:nvCxnSpPr>
          <p:cNvPr id="354" name="Straight Connector 353">
            <a:extLst>
              <a:ext uri="{FF2B5EF4-FFF2-40B4-BE49-F238E27FC236}">
                <a16:creationId xmlns:a16="http://schemas.microsoft.com/office/drawing/2014/main" id="{CF2BAD60-3442-4E35-A513-743463E51DDA}"/>
              </a:ext>
            </a:extLst>
          </p:cNvPr>
          <p:cNvCxnSpPr>
            <a:cxnSpLocks/>
          </p:cNvCxnSpPr>
          <p:nvPr userDrawn="1"/>
        </p:nvCxnSpPr>
        <p:spPr>
          <a:xfrm>
            <a:off x="1552122" y="5743608"/>
            <a:ext cx="7474055" cy="0"/>
          </a:xfrm>
          <a:prstGeom prst="line">
            <a:avLst/>
          </a:prstGeom>
          <a:ln w="9525" cap="flat" cmpd="sng" algn="ctr">
            <a:solidFill>
              <a:srgbClr val="82829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8A893E32-F4C1-4B32-AA48-800A2306B6CA}"/>
              </a:ext>
            </a:extLst>
          </p:cNvPr>
          <p:cNvSpPr txBox="1"/>
          <p:nvPr userDrawn="1"/>
        </p:nvSpPr>
        <p:spPr>
          <a:xfrm>
            <a:off x="610962" y="5630224"/>
            <a:ext cx="1044529" cy="197581"/>
          </a:xfrm>
          <a:prstGeom prst="rect">
            <a:avLst/>
          </a:prstGeom>
          <a:noFill/>
        </p:spPr>
        <p:txBody>
          <a:bodyPr wrap="square" lIns="0" tIns="0" rIns="0" bIns="0" rtlCol="0" anchor="ctr" anchorCtr="0">
            <a:noAutofit/>
          </a:bodyPr>
          <a:lstStyle/>
          <a:p>
            <a:r>
              <a:rPr lang="en-GB" sz="1199">
                <a:solidFill>
                  <a:srgbClr val="828290"/>
                </a:solidFill>
                <a:latin typeface="Arial" panose="020B0604020202020204" pitchFamily="34" charset="0"/>
                <a:sym typeface="Arial" panose="020B0604020202020204" pitchFamily="34" charset="0"/>
              </a:rPr>
              <a:t>Prepared for</a:t>
            </a:r>
          </a:p>
        </p:txBody>
      </p:sp>
      <p:sp>
        <p:nvSpPr>
          <p:cNvPr id="3" name="Text Placeholder 2">
            <a:extLst>
              <a:ext uri="{FF2B5EF4-FFF2-40B4-BE49-F238E27FC236}">
                <a16:creationId xmlns:a16="http://schemas.microsoft.com/office/drawing/2014/main" id="{C40DD0AB-B389-4838-A777-D9AD125B3126}"/>
              </a:ext>
            </a:extLst>
          </p:cNvPr>
          <p:cNvSpPr>
            <a:spLocks noGrp="1"/>
          </p:cNvSpPr>
          <p:nvPr userDrawn="1">
            <p:ph type="body" sz="quarter" idx="18" hasCustomPrompt="1"/>
          </p:nvPr>
        </p:nvSpPr>
        <p:spPr>
          <a:xfrm>
            <a:off x="1069418" y="3750852"/>
            <a:ext cx="3808017" cy="169277"/>
          </a:xfrm>
        </p:spPr>
        <p:txBody>
          <a:bodyPr anchor="b"/>
          <a:lstStyle>
            <a:lvl1pPr marL="0" indent="0" algn="l">
              <a:buFontTx/>
              <a:buNone/>
              <a:defRPr>
                <a:solidFill>
                  <a:srgbClr val="2E2E38"/>
                </a:solidFill>
              </a:defRPr>
            </a:lvl1pPr>
            <a:lvl2pPr marL="171364" indent="0" algn="l">
              <a:buFontTx/>
              <a:buNone/>
              <a:defRPr/>
            </a:lvl2pPr>
            <a:lvl3pPr marL="342729" indent="0" algn="l">
              <a:buFontTx/>
              <a:buNone/>
              <a:defRPr/>
            </a:lvl3pPr>
            <a:lvl4pPr marL="514093" indent="0" algn="l">
              <a:buFontTx/>
              <a:buNone/>
              <a:defRPr/>
            </a:lvl4pPr>
            <a:lvl5pPr marL="685457" indent="0" algn="l">
              <a:buFontTx/>
              <a:buNone/>
              <a:defRPr/>
            </a:lvl5pPr>
          </a:lstStyle>
          <a:p>
            <a:pPr lvl="0"/>
            <a:r>
              <a:rPr lang="en-US"/>
              <a:t>Date</a:t>
            </a:r>
          </a:p>
        </p:txBody>
      </p:sp>
      <p:grpSp>
        <p:nvGrpSpPr>
          <p:cNvPr id="26" name="Group 25">
            <a:extLst>
              <a:ext uri="{FF2B5EF4-FFF2-40B4-BE49-F238E27FC236}">
                <a16:creationId xmlns:a16="http://schemas.microsoft.com/office/drawing/2014/main" id="{8FBA5B27-13AD-4B4F-95D7-65F6886D3F96}"/>
              </a:ext>
            </a:extLst>
          </p:cNvPr>
          <p:cNvGrpSpPr>
            <a:grpSpLocks noChangeAspect="1"/>
          </p:cNvGrpSpPr>
          <p:nvPr userDrawn="1"/>
        </p:nvGrpSpPr>
        <p:grpSpPr>
          <a:xfrm>
            <a:off x="9258171" y="5366079"/>
            <a:ext cx="2341035" cy="755058"/>
            <a:chOff x="9258171" y="4332267"/>
            <a:chExt cx="2341035" cy="755058"/>
          </a:xfrm>
        </p:grpSpPr>
        <p:sp>
          <p:nvSpPr>
            <p:cNvPr id="27" name="Freeform 107">
              <a:extLst>
                <a:ext uri="{FF2B5EF4-FFF2-40B4-BE49-F238E27FC236}">
                  <a16:creationId xmlns:a16="http://schemas.microsoft.com/office/drawing/2014/main" id="{1BDEBB6C-35D5-4DCC-904F-796783AF5801}"/>
                </a:ext>
              </a:extLst>
            </p:cNvPr>
            <p:cNvSpPr>
              <a:spLocks noEditPoints="1"/>
            </p:cNvSpPr>
            <p:nvPr userDrawn="1"/>
          </p:nvSpPr>
          <p:spPr bwMode="auto">
            <a:xfrm>
              <a:off x="9991892" y="4824181"/>
              <a:ext cx="190838" cy="259589"/>
            </a:xfrm>
            <a:custGeom>
              <a:avLst/>
              <a:gdLst>
                <a:gd name="T0" fmla="*/ 118 w 148"/>
                <a:gd name="T1" fmla="*/ 63 h 201"/>
                <a:gd name="T2" fmla="*/ 115 w 148"/>
                <a:gd name="T3" fmla="*/ 48 h 201"/>
                <a:gd name="T4" fmla="*/ 108 w 148"/>
                <a:gd name="T5" fmla="*/ 37 h 201"/>
                <a:gd name="T6" fmla="*/ 98 w 148"/>
                <a:gd name="T7" fmla="*/ 31 h 201"/>
                <a:gd name="T8" fmla="*/ 83 w 148"/>
                <a:gd name="T9" fmla="*/ 28 h 201"/>
                <a:gd name="T10" fmla="*/ 30 w 148"/>
                <a:gd name="T11" fmla="*/ 28 h 201"/>
                <a:gd name="T12" fmla="*/ 30 w 148"/>
                <a:gd name="T13" fmla="*/ 98 h 201"/>
                <a:gd name="T14" fmla="*/ 83 w 148"/>
                <a:gd name="T15" fmla="*/ 98 h 201"/>
                <a:gd name="T16" fmla="*/ 109 w 148"/>
                <a:gd name="T17" fmla="*/ 88 h 201"/>
                <a:gd name="T18" fmla="*/ 118 w 148"/>
                <a:gd name="T19" fmla="*/ 63 h 201"/>
                <a:gd name="T20" fmla="*/ 148 w 148"/>
                <a:gd name="T21" fmla="*/ 63 h 201"/>
                <a:gd name="T22" fmla="*/ 144 w 148"/>
                <a:gd name="T23" fmla="*/ 90 h 201"/>
                <a:gd name="T24" fmla="*/ 130 w 148"/>
                <a:gd name="T25" fmla="*/ 110 h 201"/>
                <a:gd name="T26" fmla="*/ 109 w 148"/>
                <a:gd name="T27" fmla="*/ 122 h 201"/>
                <a:gd name="T28" fmla="*/ 82 w 148"/>
                <a:gd name="T29" fmla="*/ 126 h 201"/>
                <a:gd name="T30" fmla="*/ 30 w 148"/>
                <a:gd name="T31" fmla="*/ 126 h 201"/>
                <a:gd name="T32" fmla="*/ 30 w 148"/>
                <a:gd name="T33" fmla="*/ 201 h 201"/>
                <a:gd name="T34" fmla="*/ 0 w 148"/>
                <a:gd name="T35" fmla="*/ 201 h 201"/>
                <a:gd name="T36" fmla="*/ 0 w 148"/>
                <a:gd name="T37" fmla="*/ 0 h 201"/>
                <a:gd name="T38" fmla="*/ 84 w 148"/>
                <a:gd name="T39" fmla="*/ 0 h 201"/>
                <a:gd name="T40" fmla="*/ 110 w 148"/>
                <a:gd name="T41" fmla="*/ 4 h 201"/>
                <a:gd name="T42" fmla="*/ 130 w 148"/>
                <a:gd name="T43" fmla="*/ 16 h 201"/>
                <a:gd name="T44" fmla="*/ 144 w 148"/>
                <a:gd name="T45" fmla="*/ 35 h 201"/>
                <a:gd name="T46" fmla="*/ 148 w 148"/>
                <a:gd name="T47" fmla="*/ 6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201">
                  <a:moveTo>
                    <a:pt x="118" y="63"/>
                  </a:moveTo>
                  <a:cubicBezTo>
                    <a:pt x="118" y="57"/>
                    <a:pt x="117" y="52"/>
                    <a:pt x="115" y="48"/>
                  </a:cubicBezTo>
                  <a:cubicBezTo>
                    <a:pt x="114" y="44"/>
                    <a:pt x="111" y="40"/>
                    <a:pt x="108" y="37"/>
                  </a:cubicBezTo>
                  <a:cubicBezTo>
                    <a:pt x="105" y="34"/>
                    <a:pt x="102" y="32"/>
                    <a:pt x="98" y="31"/>
                  </a:cubicBezTo>
                  <a:cubicBezTo>
                    <a:pt x="93" y="29"/>
                    <a:pt x="89" y="28"/>
                    <a:pt x="83" y="28"/>
                  </a:cubicBezTo>
                  <a:cubicBezTo>
                    <a:pt x="30" y="28"/>
                    <a:pt x="30" y="28"/>
                    <a:pt x="30" y="28"/>
                  </a:cubicBezTo>
                  <a:cubicBezTo>
                    <a:pt x="30" y="98"/>
                    <a:pt x="30" y="98"/>
                    <a:pt x="30" y="98"/>
                  </a:cubicBezTo>
                  <a:cubicBezTo>
                    <a:pt x="83" y="98"/>
                    <a:pt x="83" y="98"/>
                    <a:pt x="83" y="98"/>
                  </a:cubicBezTo>
                  <a:cubicBezTo>
                    <a:pt x="95" y="98"/>
                    <a:pt x="104" y="94"/>
                    <a:pt x="109" y="88"/>
                  </a:cubicBezTo>
                  <a:cubicBezTo>
                    <a:pt x="115" y="82"/>
                    <a:pt x="118" y="74"/>
                    <a:pt x="118" y="63"/>
                  </a:cubicBezTo>
                  <a:moveTo>
                    <a:pt x="148" y="63"/>
                  </a:moveTo>
                  <a:cubicBezTo>
                    <a:pt x="148" y="73"/>
                    <a:pt x="147" y="82"/>
                    <a:pt x="144" y="90"/>
                  </a:cubicBezTo>
                  <a:cubicBezTo>
                    <a:pt x="140" y="98"/>
                    <a:pt x="136" y="104"/>
                    <a:pt x="130" y="110"/>
                  </a:cubicBezTo>
                  <a:cubicBezTo>
                    <a:pt x="124" y="115"/>
                    <a:pt x="117" y="119"/>
                    <a:pt x="109" y="122"/>
                  </a:cubicBezTo>
                  <a:cubicBezTo>
                    <a:pt x="101" y="124"/>
                    <a:pt x="92" y="126"/>
                    <a:pt x="82" y="126"/>
                  </a:cubicBezTo>
                  <a:cubicBezTo>
                    <a:pt x="30" y="126"/>
                    <a:pt x="30" y="126"/>
                    <a:pt x="30" y="126"/>
                  </a:cubicBezTo>
                  <a:cubicBezTo>
                    <a:pt x="30" y="201"/>
                    <a:pt x="30" y="201"/>
                    <a:pt x="30" y="201"/>
                  </a:cubicBezTo>
                  <a:cubicBezTo>
                    <a:pt x="0" y="201"/>
                    <a:pt x="0" y="201"/>
                    <a:pt x="0" y="201"/>
                  </a:cubicBezTo>
                  <a:cubicBezTo>
                    <a:pt x="0" y="0"/>
                    <a:pt x="0" y="0"/>
                    <a:pt x="0" y="0"/>
                  </a:cubicBezTo>
                  <a:cubicBezTo>
                    <a:pt x="84" y="0"/>
                    <a:pt x="84" y="0"/>
                    <a:pt x="84" y="0"/>
                  </a:cubicBezTo>
                  <a:cubicBezTo>
                    <a:pt x="93" y="0"/>
                    <a:pt x="102" y="1"/>
                    <a:pt x="110" y="4"/>
                  </a:cubicBezTo>
                  <a:cubicBezTo>
                    <a:pt x="117" y="7"/>
                    <a:pt x="124" y="11"/>
                    <a:pt x="130" y="16"/>
                  </a:cubicBezTo>
                  <a:cubicBezTo>
                    <a:pt x="136" y="21"/>
                    <a:pt x="140" y="28"/>
                    <a:pt x="144" y="35"/>
                  </a:cubicBezTo>
                  <a:cubicBezTo>
                    <a:pt x="147" y="43"/>
                    <a:pt x="148" y="52"/>
                    <a:pt x="148" y="63"/>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8" name="Freeform 108">
              <a:extLst>
                <a:ext uri="{FF2B5EF4-FFF2-40B4-BE49-F238E27FC236}">
                  <a16:creationId xmlns:a16="http://schemas.microsoft.com/office/drawing/2014/main" id="{BCD91366-0ACE-4D7B-BB11-9311EE05F5F6}"/>
                </a:ext>
              </a:extLst>
            </p:cNvPr>
            <p:cNvSpPr>
              <a:spLocks noEditPoints="1"/>
            </p:cNvSpPr>
            <p:nvPr userDrawn="1"/>
          </p:nvSpPr>
          <p:spPr bwMode="auto">
            <a:xfrm>
              <a:off x="10195771" y="4884632"/>
              <a:ext cx="157649" cy="202693"/>
            </a:xfrm>
            <a:custGeom>
              <a:avLst/>
              <a:gdLst>
                <a:gd name="T0" fmla="*/ 93 w 122"/>
                <a:gd name="T1" fmla="*/ 89 h 157"/>
                <a:gd name="T2" fmla="*/ 86 w 122"/>
                <a:gd name="T3" fmla="*/ 86 h 157"/>
                <a:gd name="T4" fmla="*/ 79 w 122"/>
                <a:gd name="T5" fmla="*/ 85 h 157"/>
                <a:gd name="T6" fmla="*/ 70 w 122"/>
                <a:gd name="T7" fmla="*/ 83 h 157"/>
                <a:gd name="T8" fmla="*/ 59 w 122"/>
                <a:gd name="T9" fmla="*/ 83 h 157"/>
                <a:gd name="T10" fmla="*/ 36 w 122"/>
                <a:gd name="T11" fmla="*/ 89 h 157"/>
                <a:gd name="T12" fmla="*/ 28 w 122"/>
                <a:gd name="T13" fmla="*/ 105 h 157"/>
                <a:gd name="T14" fmla="*/ 31 w 122"/>
                <a:gd name="T15" fmla="*/ 117 h 157"/>
                <a:gd name="T16" fmla="*/ 37 w 122"/>
                <a:gd name="T17" fmla="*/ 124 h 157"/>
                <a:gd name="T18" fmla="*/ 45 w 122"/>
                <a:gd name="T19" fmla="*/ 129 h 157"/>
                <a:gd name="T20" fmla="*/ 57 w 122"/>
                <a:gd name="T21" fmla="*/ 130 h 157"/>
                <a:gd name="T22" fmla="*/ 68 w 122"/>
                <a:gd name="T23" fmla="*/ 128 h 157"/>
                <a:gd name="T24" fmla="*/ 79 w 122"/>
                <a:gd name="T25" fmla="*/ 124 h 157"/>
                <a:gd name="T26" fmla="*/ 87 w 122"/>
                <a:gd name="T27" fmla="*/ 118 h 157"/>
                <a:gd name="T28" fmla="*/ 93 w 122"/>
                <a:gd name="T29" fmla="*/ 111 h 157"/>
                <a:gd name="T30" fmla="*/ 93 w 122"/>
                <a:gd name="T31" fmla="*/ 89 h 157"/>
                <a:gd name="T32" fmla="*/ 93 w 122"/>
                <a:gd name="T33" fmla="*/ 154 h 157"/>
                <a:gd name="T34" fmla="*/ 93 w 122"/>
                <a:gd name="T35" fmla="*/ 139 h 157"/>
                <a:gd name="T36" fmla="*/ 84 w 122"/>
                <a:gd name="T37" fmla="*/ 147 h 157"/>
                <a:gd name="T38" fmla="*/ 76 w 122"/>
                <a:gd name="T39" fmla="*/ 151 h 157"/>
                <a:gd name="T40" fmla="*/ 66 w 122"/>
                <a:gd name="T41" fmla="*/ 155 h 157"/>
                <a:gd name="T42" fmla="*/ 52 w 122"/>
                <a:gd name="T43" fmla="*/ 157 h 157"/>
                <a:gd name="T44" fmla="*/ 34 w 122"/>
                <a:gd name="T45" fmla="*/ 154 h 157"/>
                <a:gd name="T46" fmla="*/ 17 w 122"/>
                <a:gd name="T47" fmla="*/ 145 h 157"/>
                <a:gd name="T48" fmla="*/ 5 w 122"/>
                <a:gd name="T49" fmla="*/ 130 h 157"/>
                <a:gd name="T50" fmla="*/ 0 w 122"/>
                <a:gd name="T51" fmla="*/ 106 h 157"/>
                <a:gd name="T52" fmla="*/ 5 w 122"/>
                <a:gd name="T53" fmla="*/ 84 h 157"/>
                <a:gd name="T54" fmla="*/ 17 w 122"/>
                <a:gd name="T55" fmla="*/ 69 h 157"/>
                <a:gd name="T56" fmla="*/ 36 w 122"/>
                <a:gd name="T57" fmla="*/ 60 h 157"/>
                <a:gd name="T58" fmla="*/ 60 w 122"/>
                <a:gd name="T59" fmla="*/ 57 h 157"/>
                <a:gd name="T60" fmla="*/ 80 w 122"/>
                <a:gd name="T61" fmla="*/ 59 h 157"/>
                <a:gd name="T62" fmla="*/ 93 w 122"/>
                <a:gd name="T63" fmla="*/ 63 h 157"/>
                <a:gd name="T64" fmla="*/ 93 w 122"/>
                <a:gd name="T65" fmla="*/ 52 h 157"/>
                <a:gd name="T66" fmla="*/ 86 w 122"/>
                <a:gd name="T67" fmla="*/ 33 h 157"/>
                <a:gd name="T68" fmla="*/ 65 w 122"/>
                <a:gd name="T69" fmla="*/ 26 h 157"/>
                <a:gd name="T70" fmla="*/ 44 w 122"/>
                <a:gd name="T71" fmla="*/ 29 h 157"/>
                <a:gd name="T72" fmla="*/ 26 w 122"/>
                <a:gd name="T73" fmla="*/ 36 h 157"/>
                <a:gd name="T74" fmla="*/ 14 w 122"/>
                <a:gd name="T75" fmla="*/ 14 h 157"/>
                <a:gd name="T76" fmla="*/ 38 w 122"/>
                <a:gd name="T77" fmla="*/ 3 h 157"/>
                <a:gd name="T78" fmla="*/ 66 w 122"/>
                <a:gd name="T79" fmla="*/ 0 h 157"/>
                <a:gd name="T80" fmla="*/ 89 w 122"/>
                <a:gd name="T81" fmla="*/ 3 h 157"/>
                <a:gd name="T82" fmla="*/ 107 w 122"/>
                <a:gd name="T83" fmla="*/ 12 h 157"/>
                <a:gd name="T84" fmla="*/ 118 w 122"/>
                <a:gd name="T85" fmla="*/ 28 h 157"/>
                <a:gd name="T86" fmla="*/ 122 w 122"/>
                <a:gd name="T87" fmla="*/ 51 h 157"/>
                <a:gd name="T88" fmla="*/ 122 w 122"/>
                <a:gd name="T89" fmla="*/ 154 h 157"/>
                <a:gd name="T90" fmla="*/ 93 w 122"/>
                <a:gd name="T91" fmla="*/ 15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157">
                  <a:moveTo>
                    <a:pt x="93" y="89"/>
                  </a:moveTo>
                  <a:cubicBezTo>
                    <a:pt x="91" y="88"/>
                    <a:pt x="88" y="87"/>
                    <a:pt x="86" y="86"/>
                  </a:cubicBezTo>
                  <a:cubicBezTo>
                    <a:pt x="84" y="86"/>
                    <a:pt x="81" y="85"/>
                    <a:pt x="79" y="85"/>
                  </a:cubicBezTo>
                  <a:cubicBezTo>
                    <a:pt x="77" y="84"/>
                    <a:pt x="74" y="84"/>
                    <a:pt x="70" y="83"/>
                  </a:cubicBezTo>
                  <a:cubicBezTo>
                    <a:pt x="67" y="83"/>
                    <a:pt x="63" y="83"/>
                    <a:pt x="59" y="83"/>
                  </a:cubicBezTo>
                  <a:cubicBezTo>
                    <a:pt x="50" y="83"/>
                    <a:pt x="42" y="85"/>
                    <a:pt x="36" y="89"/>
                  </a:cubicBezTo>
                  <a:cubicBezTo>
                    <a:pt x="31" y="93"/>
                    <a:pt x="28" y="98"/>
                    <a:pt x="28" y="105"/>
                  </a:cubicBezTo>
                  <a:cubicBezTo>
                    <a:pt x="28" y="110"/>
                    <a:pt x="29" y="113"/>
                    <a:pt x="31" y="117"/>
                  </a:cubicBezTo>
                  <a:cubicBezTo>
                    <a:pt x="32" y="120"/>
                    <a:pt x="34" y="122"/>
                    <a:pt x="37" y="124"/>
                  </a:cubicBezTo>
                  <a:cubicBezTo>
                    <a:pt x="39" y="126"/>
                    <a:pt x="42" y="128"/>
                    <a:pt x="45" y="129"/>
                  </a:cubicBezTo>
                  <a:cubicBezTo>
                    <a:pt x="48" y="130"/>
                    <a:pt x="52" y="130"/>
                    <a:pt x="57" y="130"/>
                  </a:cubicBezTo>
                  <a:cubicBezTo>
                    <a:pt x="61" y="130"/>
                    <a:pt x="65" y="130"/>
                    <a:pt x="68" y="128"/>
                  </a:cubicBezTo>
                  <a:cubicBezTo>
                    <a:pt x="72" y="127"/>
                    <a:pt x="75" y="126"/>
                    <a:pt x="79" y="124"/>
                  </a:cubicBezTo>
                  <a:cubicBezTo>
                    <a:pt x="82" y="122"/>
                    <a:pt x="85" y="120"/>
                    <a:pt x="87" y="118"/>
                  </a:cubicBezTo>
                  <a:cubicBezTo>
                    <a:pt x="90" y="116"/>
                    <a:pt x="92" y="113"/>
                    <a:pt x="93" y="111"/>
                  </a:cubicBezTo>
                  <a:lnTo>
                    <a:pt x="93" y="89"/>
                  </a:lnTo>
                  <a:close/>
                  <a:moveTo>
                    <a:pt x="93" y="154"/>
                  </a:moveTo>
                  <a:cubicBezTo>
                    <a:pt x="93" y="139"/>
                    <a:pt x="93" y="139"/>
                    <a:pt x="93" y="139"/>
                  </a:cubicBezTo>
                  <a:cubicBezTo>
                    <a:pt x="90" y="142"/>
                    <a:pt x="86" y="145"/>
                    <a:pt x="84" y="147"/>
                  </a:cubicBezTo>
                  <a:cubicBezTo>
                    <a:pt x="81" y="148"/>
                    <a:pt x="79" y="150"/>
                    <a:pt x="76" y="151"/>
                  </a:cubicBezTo>
                  <a:cubicBezTo>
                    <a:pt x="73" y="153"/>
                    <a:pt x="70" y="154"/>
                    <a:pt x="66" y="155"/>
                  </a:cubicBezTo>
                  <a:cubicBezTo>
                    <a:pt x="62" y="156"/>
                    <a:pt x="57" y="157"/>
                    <a:pt x="52" y="157"/>
                  </a:cubicBezTo>
                  <a:cubicBezTo>
                    <a:pt x="46" y="157"/>
                    <a:pt x="40" y="156"/>
                    <a:pt x="34" y="154"/>
                  </a:cubicBezTo>
                  <a:cubicBezTo>
                    <a:pt x="28" y="152"/>
                    <a:pt x="22" y="149"/>
                    <a:pt x="17" y="145"/>
                  </a:cubicBezTo>
                  <a:cubicBezTo>
                    <a:pt x="12" y="141"/>
                    <a:pt x="8" y="136"/>
                    <a:pt x="5" y="130"/>
                  </a:cubicBezTo>
                  <a:cubicBezTo>
                    <a:pt x="2" y="123"/>
                    <a:pt x="0" y="115"/>
                    <a:pt x="0" y="106"/>
                  </a:cubicBezTo>
                  <a:cubicBezTo>
                    <a:pt x="0" y="98"/>
                    <a:pt x="2" y="90"/>
                    <a:pt x="5" y="84"/>
                  </a:cubicBezTo>
                  <a:cubicBezTo>
                    <a:pt x="8" y="78"/>
                    <a:pt x="12" y="73"/>
                    <a:pt x="17" y="69"/>
                  </a:cubicBezTo>
                  <a:cubicBezTo>
                    <a:pt x="23" y="65"/>
                    <a:pt x="29" y="62"/>
                    <a:pt x="36" y="60"/>
                  </a:cubicBezTo>
                  <a:cubicBezTo>
                    <a:pt x="44" y="58"/>
                    <a:pt x="51" y="57"/>
                    <a:pt x="60" y="57"/>
                  </a:cubicBezTo>
                  <a:cubicBezTo>
                    <a:pt x="68" y="57"/>
                    <a:pt x="75" y="58"/>
                    <a:pt x="80" y="59"/>
                  </a:cubicBezTo>
                  <a:cubicBezTo>
                    <a:pt x="85" y="60"/>
                    <a:pt x="90" y="61"/>
                    <a:pt x="93" y="63"/>
                  </a:cubicBezTo>
                  <a:cubicBezTo>
                    <a:pt x="93" y="52"/>
                    <a:pt x="93" y="52"/>
                    <a:pt x="93" y="52"/>
                  </a:cubicBezTo>
                  <a:cubicBezTo>
                    <a:pt x="93" y="44"/>
                    <a:pt x="91" y="37"/>
                    <a:pt x="86" y="33"/>
                  </a:cubicBezTo>
                  <a:cubicBezTo>
                    <a:pt x="81" y="29"/>
                    <a:pt x="74" y="26"/>
                    <a:pt x="65" y="26"/>
                  </a:cubicBezTo>
                  <a:cubicBezTo>
                    <a:pt x="57" y="26"/>
                    <a:pt x="50" y="27"/>
                    <a:pt x="44" y="29"/>
                  </a:cubicBezTo>
                  <a:cubicBezTo>
                    <a:pt x="38" y="30"/>
                    <a:pt x="32" y="33"/>
                    <a:pt x="26" y="36"/>
                  </a:cubicBezTo>
                  <a:cubicBezTo>
                    <a:pt x="14" y="14"/>
                    <a:pt x="14" y="14"/>
                    <a:pt x="14" y="14"/>
                  </a:cubicBezTo>
                  <a:cubicBezTo>
                    <a:pt x="22" y="9"/>
                    <a:pt x="29" y="6"/>
                    <a:pt x="38" y="3"/>
                  </a:cubicBezTo>
                  <a:cubicBezTo>
                    <a:pt x="46" y="1"/>
                    <a:pt x="55" y="0"/>
                    <a:pt x="66" y="0"/>
                  </a:cubicBezTo>
                  <a:cubicBezTo>
                    <a:pt x="74" y="0"/>
                    <a:pt x="82" y="1"/>
                    <a:pt x="89" y="3"/>
                  </a:cubicBezTo>
                  <a:cubicBezTo>
                    <a:pt x="96" y="5"/>
                    <a:pt x="102" y="8"/>
                    <a:pt x="107" y="12"/>
                  </a:cubicBezTo>
                  <a:cubicBezTo>
                    <a:pt x="112" y="17"/>
                    <a:pt x="116" y="22"/>
                    <a:pt x="118" y="28"/>
                  </a:cubicBezTo>
                  <a:cubicBezTo>
                    <a:pt x="121" y="35"/>
                    <a:pt x="122" y="42"/>
                    <a:pt x="122" y="51"/>
                  </a:cubicBezTo>
                  <a:cubicBezTo>
                    <a:pt x="122" y="154"/>
                    <a:pt x="122" y="154"/>
                    <a:pt x="122" y="154"/>
                  </a:cubicBezTo>
                  <a:lnTo>
                    <a:pt x="93"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29" name="Freeform 109">
              <a:extLst>
                <a:ext uri="{FF2B5EF4-FFF2-40B4-BE49-F238E27FC236}">
                  <a16:creationId xmlns:a16="http://schemas.microsoft.com/office/drawing/2014/main" id="{5B856923-F641-4D75-9CAD-3802B0FB1F17}"/>
                </a:ext>
              </a:extLst>
            </p:cNvPr>
            <p:cNvSpPr>
              <a:spLocks/>
            </p:cNvSpPr>
            <p:nvPr userDrawn="1"/>
          </p:nvSpPr>
          <p:spPr bwMode="auto">
            <a:xfrm>
              <a:off x="10391350" y="4884632"/>
              <a:ext cx="114977" cy="199136"/>
            </a:xfrm>
            <a:custGeom>
              <a:avLst/>
              <a:gdLst>
                <a:gd name="T0" fmla="*/ 82 w 89"/>
                <a:gd name="T1" fmla="*/ 34 h 154"/>
                <a:gd name="T2" fmla="*/ 72 w 89"/>
                <a:gd name="T3" fmla="*/ 30 h 154"/>
                <a:gd name="T4" fmla="*/ 59 w 89"/>
                <a:gd name="T5" fmla="*/ 29 h 154"/>
                <a:gd name="T6" fmla="*/ 37 w 89"/>
                <a:gd name="T7" fmla="*/ 39 h 154"/>
                <a:gd name="T8" fmla="*/ 30 w 89"/>
                <a:gd name="T9" fmla="*/ 68 h 154"/>
                <a:gd name="T10" fmla="*/ 30 w 89"/>
                <a:gd name="T11" fmla="*/ 154 h 154"/>
                <a:gd name="T12" fmla="*/ 0 w 89"/>
                <a:gd name="T13" fmla="*/ 154 h 154"/>
                <a:gd name="T14" fmla="*/ 0 w 89"/>
                <a:gd name="T15" fmla="*/ 3 h 154"/>
                <a:gd name="T16" fmla="*/ 30 w 89"/>
                <a:gd name="T17" fmla="*/ 3 h 154"/>
                <a:gd name="T18" fmla="*/ 30 w 89"/>
                <a:gd name="T19" fmla="*/ 18 h 154"/>
                <a:gd name="T20" fmla="*/ 36 w 89"/>
                <a:gd name="T21" fmla="*/ 11 h 154"/>
                <a:gd name="T22" fmla="*/ 44 w 89"/>
                <a:gd name="T23" fmla="*/ 5 h 154"/>
                <a:gd name="T24" fmla="*/ 53 w 89"/>
                <a:gd name="T25" fmla="*/ 1 h 154"/>
                <a:gd name="T26" fmla="*/ 64 w 89"/>
                <a:gd name="T27" fmla="*/ 0 h 154"/>
                <a:gd name="T28" fmla="*/ 79 w 89"/>
                <a:gd name="T29" fmla="*/ 2 h 154"/>
                <a:gd name="T30" fmla="*/ 89 w 89"/>
                <a:gd name="T31" fmla="*/ 6 h 154"/>
                <a:gd name="T32" fmla="*/ 82 w 89"/>
                <a:gd name="T33"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54">
                  <a:moveTo>
                    <a:pt x="82" y="34"/>
                  </a:moveTo>
                  <a:cubicBezTo>
                    <a:pt x="78" y="33"/>
                    <a:pt x="75" y="31"/>
                    <a:pt x="72" y="30"/>
                  </a:cubicBezTo>
                  <a:cubicBezTo>
                    <a:pt x="68" y="29"/>
                    <a:pt x="64" y="29"/>
                    <a:pt x="59" y="29"/>
                  </a:cubicBezTo>
                  <a:cubicBezTo>
                    <a:pt x="50" y="29"/>
                    <a:pt x="42" y="32"/>
                    <a:pt x="37" y="39"/>
                  </a:cubicBezTo>
                  <a:cubicBezTo>
                    <a:pt x="32" y="45"/>
                    <a:pt x="30" y="55"/>
                    <a:pt x="30" y="68"/>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1" y="15"/>
                    <a:pt x="33" y="13"/>
                    <a:pt x="36" y="11"/>
                  </a:cubicBezTo>
                  <a:cubicBezTo>
                    <a:pt x="38" y="8"/>
                    <a:pt x="41" y="7"/>
                    <a:pt x="44" y="5"/>
                  </a:cubicBezTo>
                  <a:cubicBezTo>
                    <a:pt x="47" y="3"/>
                    <a:pt x="50" y="2"/>
                    <a:pt x="53" y="1"/>
                  </a:cubicBezTo>
                  <a:cubicBezTo>
                    <a:pt x="57" y="0"/>
                    <a:pt x="60" y="0"/>
                    <a:pt x="64" y="0"/>
                  </a:cubicBezTo>
                  <a:cubicBezTo>
                    <a:pt x="70" y="0"/>
                    <a:pt x="75" y="1"/>
                    <a:pt x="79" y="2"/>
                  </a:cubicBezTo>
                  <a:cubicBezTo>
                    <a:pt x="83" y="3"/>
                    <a:pt x="87" y="4"/>
                    <a:pt x="89" y="6"/>
                  </a:cubicBezTo>
                  <a:lnTo>
                    <a:pt x="82" y="3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0" name="Freeform 110">
              <a:extLst>
                <a:ext uri="{FF2B5EF4-FFF2-40B4-BE49-F238E27FC236}">
                  <a16:creationId xmlns:a16="http://schemas.microsoft.com/office/drawing/2014/main" id="{40DAF9A5-54C2-4E1B-B8EF-D07B9E8A41FA}"/>
                </a:ext>
              </a:extLst>
            </p:cNvPr>
            <p:cNvSpPr>
              <a:spLocks/>
            </p:cNvSpPr>
            <p:nvPr userDrawn="1"/>
          </p:nvSpPr>
          <p:spPr bwMode="auto">
            <a:xfrm>
              <a:off x="10528849" y="4813512"/>
              <a:ext cx="112606" cy="273813"/>
            </a:xfrm>
            <a:custGeom>
              <a:avLst/>
              <a:gdLst>
                <a:gd name="T0" fmla="*/ 84 w 87"/>
                <a:gd name="T1" fmla="*/ 205 h 212"/>
                <a:gd name="T2" fmla="*/ 71 w 87"/>
                <a:gd name="T3" fmla="*/ 210 h 212"/>
                <a:gd name="T4" fmla="*/ 55 w 87"/>
                <a:gd name="T5" fmla="*/ 212 h 212"/>
                <a:gd name="T6" fmla="*/ 41 w 87"/>
                <a:gd name="T7" fmla="*/ 210 h 212"/>
                <a:gd name="T8" fmla="*/ 31 w 87"/>
                <a:gd name="T9" fmla="*/ 203 h 212"/>
                <a:gd name="T10" fmla="*/ 24 w 87"/>
                <a:gd name="T11" fmla="*/ 190 h 212"/>
                <a:gd name="T12" fmla="*/ 21 w 87"/>
                <a:gd name="T13" fmla="*/ 172 h 212"/>
                <a:gd name="T14" fmla="*/ 21 w 87"/>
                <a:gd name="T15" fmla="*/ 85 h 212"/>
                <a:gd name="T16" fmla="*/ 0 w 87"/>
                <a:gd name="T17" fmla="*/ 85 h 212"/>
                <a:gd name="T18" fmla="*/ 0 w 87"/>
                <a:gd name="T19" fmla="*/ 58 h 212"/>
                <a:gd name="T20" fmla="*/ 21 w 87"/>
                <a:gd name="T21" fmla="*/ 58 h 212"/>
                <a:gd name="T22" fmla="*/ 21 w 87"/>
                <a:gd name="T23" fmla="*/ 15 h 212"/>
                <a:gd name="T24" fmla="*/ 50 w 87"/>
                <a:gd name="T25" fmla="*/ 0 h 212"/>
                <a:gd name="T26" fmla="*/ 50 w 87"/>
                <a:gd name="T27" fmla="*/ 58 h 212"/>
                <a:gd name="T28" fmla="*/ 87 w 87"/>
                <a:gd name="T29" fmla="*/ 58 h 212"/>
                <a:gd name="T30" fmla="*/ 87 w 87"/>
                <a:gd name="T31" fmla="*/ 85 h 212"/>
                <a:gd name="T32" fmla="*/ 50 w 87"/>
                <a:gd name="T33" fmla="*/ 85 h 212"/>
                <a:gd name="T34" fmla="*/ 50 w 87"/>
                <a:gd name="T35" fmla="*/ 167 h 212"/>
                <a:gd name="T36" fmla="*/ 51 w 87"/>
                <a:gd name="T37" fmla="*/ 176 h 212"/>
                <a:gd name="T38" fmla="*/ 54 w 87"/>
                <a:gd name="T39" fmla="*/ 181 h 212"/>
                <a:gd name="T40" fmla="*/ 59 w 87"/>
                <a:gd name="T41" fmla="*/ 184 h 212"/>
                <a:gd name="T42" fmla="*/ 66 w 87"/>
                <a:gd name="T43" fmla="*/ 185 h 212"/>
                <a:gd name="T44" fmla="*/ 77 w 87"/>
                <a:gd name="T45" fmla="*/ 183 h 212"/>
                <a:gd name="T46" fmla="*/ 87 w 87"/>
                <a:gd name="T47" fmla="*/ 179 h 212"/>
                <a:gd name="T48" fmla="*/ 84 w 87"/>
                <a:gd name="T49" fmla="*/ 2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212">
                  <a:moveTo>
                    <a:pt x="84" y="205"/>
                  </a:moveTo>
                  <a:cubicBezTo>
                    <a:pt x="80" y="207"/>
                    <a:pt x="76" y="209"/>
                    <a:pt x="71" y="210"/>
                  </a:cubicBezTo>
                  <a:cubicBezTo>
                    <a:pt x="66" y="211"/>
                    <a:pt x="61" y="212"/>
                    <a:pt x="55" y="212"/>
                  </a:cubicBezTo>
                  <a:cubicBezTo>
                    <a:pt x="50" y="212"/>
                    <a:pt x="45" y="211"/>
                    <a:pt x="41" y="210"/>
                  </a:cubicBezTo>
                  <a:cubicBezTo>
                    <a:pt x="38" y="208"/>
                    <a:pt x="34" y="206"/>
                    <a:pt x="31" y="203"/>
                  </a:cubicBezTo>
                  <a:cubicBezTo>
                    <a:pt x="28" y="200"/>
                    <a:pt x="25" y="196"/>
                    <a:pt x="24" y="190"/>
                  </a:cubicBezTo>
                  <a:cubicBezTo>
                    <a:pt x="22" y="185"/>
                    <a:pt x="21" y="179"/>
                    <a:pt x="21" y="172"/>
                  </a:cubicBezTo>
                  <a:cubicBezTo>
                    <a:pt x="21" y="85"/>
                    <a:pt x="21" y="85"/>
                    <a:pt x="21" y="85"/>
                  </a:cubicBezTo>
                  <a:cubicBezTo>
                    <a:pt x="0" y="85"/>
                    <a:pt x="0" y="85"/>
                    <a:pt x="0" y="85"/>
                  </a:cubicBezTo>
                  <a:cubicBezTo>
                    <a:pt x="0" y="58"/>
                    <a:pt x="0" y="58"/>
                    <a:pt x="0" y="58"/>
                  </a:cubicBezTo>
                  <a:cubicBezTo>
                    <a:pt x="21" y="58"/>
                    <a:pt x="21" y="58"/>
                    <a:pt x="21" y="58"/>
                  </a:cubicBezTo>
                  <a:cubicBezTo>
                    <a:pt x="21" y="15"/>
                    <a:pt x="21" y="15"/>
                    <a:pt x="21" y="15"/>
                  </a:cubicBezTo>
                  <a:cubicBezTo>
                    <a:pt x="50" y="0"/>
                    <a:pt x="50" y="0"/>
                    <a:pt x="50" y="0"/>
                  </a:cubicBezTo>
                  <a:cubicBezTo>
                    <a:pt x="50" y="58"/>
                    <a:pt x="50" y="58"/>
                    <a:pt x="50" y="58"/>
                  </a:cubicBezTo>
                  <a:cubicBezTo>
                    <a:pt x="87" y="58"/>
                    <a:pt x="87" y="58"/>
                    <a:pt x="87" y="58"/>
                  </a:cubicBezTo>
                  <a:cubicBezTo>
                    <a:pt x="87" y="85"/>
                    <a:pt x="87" y="85"/>
                    <a:pt x="87" y="85"/>
                  </a:cubicBezTo>
                  <a:cubicBezTo>
                    <a:pt x="50" y="85"/>
                    <a:pt x="50" y="85"/>
                    <a:pt x="50" y="85"/>
                  </a:cubicBezTo>
                  <a:cubicBezTo>
                    <a:pt x="50" y="167"/>
                    <a:pt x="50" y="167"/>
                    <a:pt x="50" y="167"/>
                  </a:cubicBezTo>
                  <a:cubicBezTo>
                    <a:pt x="50" y="170"/>
                    <a:pt x="50" y="173"/>
                    <a:pt x="51" y="176"/>
                  </a:cubicBezTo>
                  <a:cubicBezTo>
                    <a:pt x="52" y="178"/>
                    <a:pt x="52" y="180"/>
                    <a:pt x="54" y="181"/>
                  </a:cubicBezTo>
                  <a:cubicBezTo>
                    <a:pt x="55" y="182"/>
                    <a:pt x="57" y="183"/>
                    <a:pt x="59" y="184"/>
                  </a:cubicBezTo>
                  <a:cubicBezTo>
                    <a:pt x="61" y="185"/>
                    <a:pt x="63" y="185"/>
                    <a:pt x="66" y="185"/>
                  </a:cubicBezTo>
                  <a:cubicBezTo>
                    <a:pt x="69" y="185"/>
                    <a:pt x="73" y="184"/>
                    <a:pt x="77" y="183"/>
                  </a:cubicBezTo>
                  <a:cubicBezTo>
                    <a:pt x="81" y="182"/>
                    <a:pt x="85" y="180"/>
                    <a:pt x="87" y="179"/>
                  </a:cubicBezTo>
                  <a:lnTo>
                    <a:pt x="84" y="205"/>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1" name="Freeform 111">
              <a:extLst>
                <a:ext uri="{FF2B5EF4-FFF2-40B4-BE49-F238E27FC236}">
                  <a16:creationId xmlns:a16="http://schemas.microsoft.com/office/drawing/2014/main" id="{4EAC484B-8D53-4F3D-B63E-275952A93EA3}"/>
                </a:ext>
              </a:extLst>
            </p:cNvPr>
            <p:cNvSpPr>
              <a:spLocks/>
            </p:cNvSpPr>
            <p:nvPr userDrawn="1"/>
          </p:nvSpPr>
          <p:spPr bwMode="auto">
            <a:xfrm>
              <a:off x="10678201" y="4813512"/>
              <a:ext cx="156464" cy="270256"/>
            </a:xfrm>
            <a:custGeom>
              <a:avLst/>
              <a:gdLst>
                <a:gd name="T0" fmla="*/ 91 w 121"/>
                <a:gd name="T1" fmla="*/ 209 h 209"/>
                <a:gd name="T2" fmla="*/ 91 w 121"/>
                <a:gd name="T3" fmla="*/ 124 h 209"/>
                <a:gd name="T4" fmla="*/ 84 w 121"/>
                <a:gd name="T5" fmla="*/ 93 h 209"/>
                <a:gd name="T6" fmla="*/ 60 w 121"/>
                <a:gd name="T7" fmla="*/ 82 h 209"/>
                <a:gd name="T8" fmla="*/ 47 w 121"/>
                <a:gd name="T9" fmla="*/ 85 h 209"/>
                <a:gd name="T10" fmla="*/ 38 w 121"/>
                <a:gd name="T11" fmla="*/ 92 h 209"/>
                <a:gd name="T12" fmla="*/ 31 w 121"/>
                <a:gd name="T13" fmla="*/ 104 h 209"/>
                <a:gd name="T14" fmla="*/ 29 w 121"/>
                <a:gd name="T15" fmla="*/ 121 h 209"/>
                <a:gd name="T16" fmla="*/ 29 w 121"/>
                <a:gd name="T17" fmla="*/ 209 h 209"/>
                <a:gd name="T18" fmla="*/ 0 w 121"/>
                <a:gd name="T19" fmla="*/ 209 h 209"/>
                <a:gd name="T20" fmla="*/ 0 w 121"/>
                <a:gd name="T21" fmla="*/ 15 h 209"/>
                <a:gd name="T22" fmla="*/ 29 w 121"/>
                <a:gd name="T23" fmla="*/ 0 h 209"/>
                <a:gd name="T24" fmla="*/ 29 w 121"/>
                <a:gd name="T25" fmla="*/ 73 h 209"/>
                <a:gd name="T26" fmla="*/ 36 w 121"/>
                <a:gd name="T27" fmla="*/ 65 h 209"/>
                <a:gd name="T28" fmla="*/ 45 w 121"/>
                <a:gd name="T29" fmla="*/ 60 h 209"/>
                <a:gd name="T30" fmla="*/ 55 w 121"/>
                <a:gd name="T31" fmla="*/ 56 h 209"/>
                <a:gd name="T32" fmla="*/ 67 w 121"/>
                <a:gd name="T33" fmla="*/ 55 h 209"/>
                <a:gd name="T34" fmla="*/ 90 w 121"/>
                <a:gd name="T35" fmla="*/ 59 h 209"/>
                <a:gd name="T36" fmla="*/ 107 w 121"/>
                <a:gd name="T37" fmla="*/ 72 h 209"/>
                <a:gd name="T38" fmla="*/ 117 w 121"/>
                <a:gd name="T39" fmla="*/ 94 h 209"/>
                <a:gd name="T40" fmla="*/ 121 w 121"/>
                <a:gd name="T41" fmla="*/ 122 h 209"/>
                <a:gd name="T42" fmla="*/ 121 w 121"/>
                <a:gd name="T43" fmla="*/ 209 h 209"/>
                <a:gd name="T44" fmla="*/ 91 w 121"/>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209">
                  <a:moveTo>
                    <a:pt x="91" y="209"/>
                  </a:moveTo>
                  <a:cubicBezTo>
                    <a:pt x="91" y="124"/>
                    <a:pt x="91" y="124"/>
                    <a:pt x="91" y="124"/>
                  </a:cubicBezTo>
                  <a:cubicBezTo>
                    <a:pt x="91" y="110"/>
                    <a:pt x="89" y="99"/>
                    <a:pt x="84" y="93"/>
                  </a:cubicBezTo>
                  <a:cubicBezTo>
                    <a:pt x="79" y="86"/>
                    <a:pt x="71" y="82"/>
                    <a:pt x="60" y="82"/>
                  </a:cubicBezTo>
                  <a:cubicBezTo>
                    <a:pt x="56" y="82"/>
                    <a:pt x="51" y="83"/>
                    <a:pt x="47" y="85"/>
                  </a:cubicBezTo>
                  <a:cubicBezTo>
                    <a:pt x="44" y="86"/>
                    <a:pt x="40" y="89"/>
                    <a:pt x="38" y="92"/>
                  </a:cubicBezTo>
                  <a:cubicBezTo>
                    <a:pt x="35" y="95"/>
                    <a:pt x="33" y="99"/>
                    <a:pt x="31" y="104"/>
                  </a:cubicBezTo>
                  <a:cubicBezTo>
                    <a:pt x="30" y="109"/>
                    <a:pt x="29" y="114"/>
                    <a:pt x="29" y="121"/>
                  </a:cubicBezTo>
                  <a:cubicBezTo>
                    <a:pt x="29" y="209"/>
                    <a:pt x="29" y="209"/>
                    <a:pt x="29" y="209"/>
                  </a:cubicBezTo>
                  <a:cubicBezTo>
                    <a:pt x="0" y="209"/>
                    <a:pt x="0" y="209"/>
                    <a:pt x="0" y="209"/>
                  </a:cubicBezTo>
                  <a:cubicBezTo>
                    <a:pt x="0" y="15"/>
                    <a:pt x="0" y="15"/>
                    <a:pt x="0" y="15"/>
                  </a:cubicBezTo>
                  <a:cubicBezTo>
                    <a:pt x="29" y="0"/>
                    <a:pt x="29" y="0"/>
                    <a:pt x="29" y="0"/>
                  </a:cubicBezTo>
                  <a:cubicBezTo>
                    <a:pt x="29" y="73"/>
                    <a:pt x="29" y="73"/>
                    <a:pt x="29" y="73"/>
                  </a:cubicBezTo>
                  <a:cubicBezTo>
                    <a:pt x="31" y="70"/>
                    <a:pt x="33" y="67"/>
                    <a:pt x="36" y="65"/>
                  </a:cubicBezTo>
                  <a:cubicBezTo>
                    <a:pt x="39" y="63"/>
                    <a:pt x="42" y="61"/>
                    <a:pt x="45" y="60"/>
                  </a:cubicBezTo>
                  <a:cubicBezTo>
                    <a:pt x="48" y="58"/>
                    <a:pt x="52" y="57"/>
                    <a:pt x="55" y="56"/>
                  </a:cubicBezTo>
                  <a:cubicBezTo>
                    <a:pt x="59" y="55"/>
                    <a:pt x="63" y="55"/>
                    <a:pt x="67" y="55"/>
                  </a:cubicBezTo>
                  <a:cubicBezTo>
                    <a:pt x="76" y="55"/>
                    <a:pt x="84" y="56"/>
                    <a:pt x="90" y="59"/>
                  </a:cubicBezTo>
                  <a:cubicBezTo>
                    <a:pt x="97" y="62"/>
                    <a:pt x="103" y="67"/>
                    <a:pt x="107" y="72"/>
                  </a:cubicBezTo>
                  <a:cubicBezTo>
                    <a:pt x="112" y="78"/>
                    <a:pt x="115" y="85"/>
                    <a:pt x="117" y="94"/>
                  </a:cubicBezTo>
                  <a:cubicBezTo>
                    <a:pt x="119" y="102"/>
                    <a:pt x="121" y="112"/>
                    <a:pt x="121" y="122"/>
                  </a:cubicBezTo>
                  <a:cubicBezTo>
                    <a:pt x="121" y="209"/>
                    <a:pt x="121" y="209"/>
                    <a:pt x="121" y="209"/>
                  </a:cubicBezTo>
                  <a:lnTo>
                    <a:pt x="91" y="209"/>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2" name="Freeform 112">
              <a:extLst>
                <a:ext uri="{FF2B5EF4-FFF2-40B4-BE49-F238E27FC236}">
                  <a16:creationId xmlns:a16="http://schemas.microsoft.com/office/drawing/2014/main" id="{EE9B6653-B2BA-4F04-85A8-ACBD80054A7D}"/>
                </a:ext>
              </a:extLst>
            </p:cNvPr>
            <p:cNvSpPr>
              <a:spLocks noEditPoints="1"/>
            </p:cNvSpPr>
            <p:nvPr userDrawn="1"/>
          </p:nvSpPr>
          <p:spPr bwMode="auto">
            <a:xfrm>
              <a:off x="10861929" y="4884632"/>
              <a:ext cx="167132" cy="202693"/>
            </a:xfrm>
            <a:custGeom>
              <a:avLst/>
              <a:gdLst>
                <a:gd name="T0" fmla="*/ 100 w 130"/>
                <a:gd name="T1" fmla="*/ 65 h 157"/>
                <a:gd name="T2" fmla="*/ 97 w 130"/>
                <a:gd name="T3" fmla="*/ 50 h 157"/>
                <a:gd name="T4" fmla="*/ 91 w 130"/>
                <a:gd name="T5" fmla="*/ 38 h 157"/>
                <a:gd name="T6" fmla="*/ 80 w 130"/>
                <a:gd name="T7" fmla="*/ 30 h 157"/>
                <a:gd name="T8" fmla="*/ 64 w 130"/>
                <a:gd name="T9" fmla="*/ 27 h 157"/>
                <a:gd name="T10" fmla="*/ 51 w 130"/>
                <a:gd name="T11" fmla="*/ 29 h 157"/>
                <a:gd name="T12" fmla="*/ 41 w 130"/>
                <a:gd name="T13" fmla="*/ 37 h 157"/>
                <a:gd name="T14" fmla="*/ 34 w 130"/>
                <a:gd name="T15" fmla="*/ 48 h 157"/>
                <a:gd name="T16" fmla="*/ 30 w 130"/>
                <a:gd name="T17" fmla="*/ 65 h 157"/>
                <a:gd name="T18" fmla="*/ 100 w 130"/>
                <a:gd name="T19" fmla="*/ 65 h 157"/>
                <a:gd name="T20" fmla="*/ 130 w 130"/>
                <a:gd name="T21" fmla="*/ 75 h 157"/>
                <a:gd name="T22" fmla="*/ 129 w 130"/>
                <a:gd name="T23" fmla="*/ 83 h 157"/>
                <a:gd name="T24" fmla="*/ 129 w 130"/>
                <a:gd name="T25" fmla="*/ 89 h 157"/>
                <a:gd name="T26" fmla="*/ 29 w 130"/>
                <a:gd name="T27" fmla="*/ 89 h 157"/>
                <a:gd name="T28" fmla="*/ 34 w 130"/>
                <a:gd name="T29" fmla="*/ 108 h 157"/>
                <a:gd name="T30" fmla="*/ 43 w 130"/>
                <a:gd name="T31" fmla="*/ 120 h 157"/>
                <a:gd name="T32" fmla="*/ 54 w 130"/>
                <a:gd name="T33" fmla="*/ 128 h 157"/>
                <a:gd name="T34" fmla="*/ 67 w 130"/>
                <a:gd name="T35" fmla="*/ 130 h 157"/>
                <a:gd name="T36" fmla="*/ 77 w 130"/>
                <a:gd name="T37" fmla="*/ 129 h 157"/>
                <a:gd name="T38" fmla="*/ 85 w 130"/>
                <a:gd name="T39" fmla="*/ 127 h 157"/>
                <a:gd name="T40" fmla="*/ 92 w 130"/>
                <a:gd name="T41" fmla="*/ 123 h 157"/>
                <a:gd name="T42" fmla="*/ 100 w 130"/>
                <a:gd name="T43" fmla="*/ 118 h 157"/>
                <a:gd name="T44" fmla="*/ 117 w 130"/>
                <a:gd name="T45" fmla="*/ 137 h 157"/>
                <a:gd name="T46" fmla="*/ 107 w 130"/>
                <a:gd name="T47" fmla="*/ 146 h 157"/>
                <a:gd name="T48" fmla="*/ 96 w 130"/>
                <a:gd name="T49" fmla="*/ 151 h 157"/>
                <a:gd name="T50" fmla="*/ 82 w 130"/>
                <a:gd name="T51" fmla="*/ 155 h 157"/>
                <a:gd name="T52" fmla="*/ 65 w 130"/>
                <a:gd name="T53" fmla="*/ 157 h 157"/>
                <a:gd name="T54" fmla="*/ 47 w 130"/>
                <a:gd name="T55" fmla="*/ 154 h 157"/>
                <a:gd name="T56" fmla="*/ 32 w 130"/>
                <a:gd name="T57" fmla="*/ 147 h 157"/>
                <a:gd name="T58" fmla="*/ 20 w 130"/>
                <a:gd name="T59" fmla="*/ 137 h 157"/>
                <a:gd name="T60" fmla="*/ 10 w 130"/>
                <a:gd name="T61" fmla="*/ 122 h 157"/>
                <a:gd name="T62" fmla="*/ 3 w 130"/>
                <a:gd name="T63" fmla="*/ 102 h 157"/>
                <a:gd name="T64" fmla="*/ 0 w 130"/>
                <a:gd name="T65" fmla="*/ 78 h 157"/>
                <a:gd name="T66" fmla="*/ 5 w 130"/>
                <a:gd name="T67" fmla="*/ 45 h 157"/>
                <a:gd name="T68" fmla="*/ 19 w 130"/>
                <a:gd name="T69" fmla="*/ 20 h 157"/>
                <a:gd name="T70" fmla="*/ 40 w 130"/>
                <a:gd name="T71" fmla="*/ 5 h 157"/>
                <a:gd name="T72" fmla="*/ 66 w 130"/>
                <a:gd name="T73" fmla="*/ 0 h 157"/>
                <a:gd name="T74" fmla="*/ 94 w 130"/>
                <a:gd name="T75" fmla="*/ 6 h 157"/>
                <a:gd name="T76" fmla="*/ 114 w 130"/>
                <a:gd name="T77" fmla="*/ 22 h 157"/>
                <a:gd name="T78" fmla="*/ 126 w 130"/>
                <a:gd name="T79" fmla="*/ 46 h 157"/>
                <a:gd name="T80" fmla="*/ 130 w 130"/>
                <a:gd name="T81" fmla="*/ 7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57">
                  <a:moveTo>
                    <a:pt x="100" y="65"/>
                  </a:moveTo>
                  <a:cubicBezTo>
                    <a:pt x="100" y="59"/>
                    <a:pt x="99" y="55"/>
                    <a:pt x="97" y="50"/>
                  </a:cubicBezTo>
                  <a:cubicBezTo>
                    <a:pt x="96" y="45"/>
                    <a:pt x="94" y="41"/>
                    <a:pt x="91" y="38"/>
                  </a:cubicBezTo>
                  <a:cubicBezTo>
                    <a:pt x="88" y="34"/>
                    <a:pt x="84" y="32"/>
                    <a:pt x="80" y="30"/>
                  </a:cubicBezTo>
                  <a:cubicBezTo>
                    <a:pt x="76" y="28"/>
                    <a:pt x="70" y="27"/>
                    <a:pt x="64" y="27"/>
                  </a:cubicBezTo>
                  <a:cubicBezTo>
                    <a:pt x="59" y="27"/>
                    <a:pt x="55" y="28"/>
                    <a:pt x="51" y="29"/>
                  </a:cubicBezTo>
                  <a:cubicBezTo>
                    <a:pt x="47" y="31"/>
                    <a:pt x="43" y="34"/>
                    <a:pt x="41" y="37"/>
                  </a:cubicBezTo>
                  <a:cubicBezTo>
                    <a:pt x="38" y="40"/>
                    <a:pt x="35" y="44"/>
                    <a:pt x="34" y="48"/>
                  </a:cubicBezTo>
                  <a:cubicBezTo>
                    <a:pt x="32" y="53"/>
                    <a:pt x="31" y="58"/>
                    <a:pt x="30" y="65"/>
                  </a:cubicBezTo>
                  <a:lnTo>
                    <a:pt x="100" y="65"/>
                  </a:lnTo>
                  <a:close/>
                  <a:moveTo>
                    <a:pt x="130" y="75"/>
                  </a:moveTo>
                  <a:cubicBezTo>
                    <a:pt x="130" y="78"/>
                    <a:pt x="130" y="81"/>
                    <a:pt x="129" y="83"/>
                  </a:cubicBezTo>
                  <a:cubicBezTo>
                    <a:pt x="129" y="85"/>
                    <a:pt x="129" y="87"/>
                    <a:pt x="129" y="89"/>
                  </a:cubicBezTo>
                  <a:cubicBezTo>
                    <a:pt x="29" y="89"/>
                    <a:pt x="29" y="89"/>
                    <a:pt x="29" y="89"/>
                  </a:cubicBezTo>
                  <a:cubicBezTo>
                    <a:pt x="30" y="96"/>
                    <a:pt x="32" y="102"/>
                    <a:pt x="34" y="108"/>
                  </a:cubicBezTo>
                  <a:cubicBezTo>
                    <a:pt x="36" y="113"/>
                    <a:pt x="39" y="117"/>
                    <a:pt x="43" y="120"/>
                  </a:cubicBezTo>
                  <a:cubicBezTo>
                    <a:pt x="46" y="124"/>
                    <a:pt x="50" y="126"/>
                    <a:pt x="54" y="128"/>
                  </a:cubicBezTo>
                  <a:cubicBezTo>
                    <a:pt x="58" y="129"/>
                    <a:pt x="63" y="130"/>
                    <a:pt x="67" y="130"/>
                  </a:cubicBezTo>
                  <a:cubicBezTo>
                    <a:pt x="71" y="130"/>
                    <a:pt x="74" y="130"/>
                    <a:pt x="77" y="129"/>
                  </a:cubicBezTo>
                  <a:cubicBezTo>
                    <a:pt x="79" y="129"/>
                    <a:pt x="82" y="128"/>
                    <a:pt x="85" y="127"/>
                  </a:cubicBezTo>
                  <a:cubicBezTo>
                    <a:pt x="88" y="126"/>
                    <a:pt x="90" y="124"/>
                    <a:pt x="92" y="123"/>
                  </a:cubicBezTo>
                  <a:cubicBezTo>
                    <a:pt x="94" y="122"/>
                    <a:pt x="97" y="120"/>
                    <a:pt x="100" y="118"/>
                  </a:cubicBezTo>
                  <a:cubicBezTo>
                    <a:pt x="117" y="137"/>
                    <a:pt x="117" y="137"/>
                    <a:pt x="117" y="137"/>
                  </a:cubicBezTo>
                  <a:cubicBezTo>
                    <a:pt x="114" y="140"/>
                    <a:pt x="110" y="143"/>
                    <a:pt x="107" y="146"/>
                  </a:cubicBezTo>
                  <a:cubicBezTo>
                    <a:pt x="103" y="148"/>
                    <a:pt x="100" y="150"/>
                    <a:pt x="96" y="151"/>
                  </a:cubicBezTo>
                  <a:cubicBezTo>
                    <a:pt x="92" y="153"/>
                    <a:pt x="87" y="154"/>
                    <a:pt x="82" y="155"/>
                  </a:cubicBezTo>
                  <a:cubicBezTo>
                    <a:pt x="77" y="156"/>
                    <a:pt x="72" y="157"/>
                    <a:pt x="65" y="157"/>
                  </a:cubicBezTo>
                  <a:cubicBezTo>
                    <a:pt x="59" y="157"/>
                    <a:pt x="53" y="156"/>
                    <a:pt x="47" y="154"/>
                  </a:cubicBezTo>
                  <a:cubicBezTo>
                    <a:pt x="41" y="152"/>
                    <a:pt x="36" y="150"/>
                    <a:pt x="32" y="147"/>
                  </a:cubicBezTo>
                  <a:cubicBezTo>
                    <a:pt x="28" y="144"/>
                    <a:pt x="24" y="141"/>
                    <a:pt x="20" y="137"/>
                  </a:cubicBezTo>
                  <a:cubicBezTo>
                    <a:pt x="17" y="133"/>
                    <a:pt x="13" y="128"/>
                    <a:pt x="10" y="122"/>
                  </a:cubicBezTo>
                  <a:cubicBezTo>
                    <a:pt x="7" y="116"/>
                    <a:pt x="5" y="110"/>
                    <a:pt x="3" y="102"/>
                  </a:cubicBezTo>
                  <a:cubicBezTo>
                    <a:pt x="1" y="95"/>
                    <a:pt x="0" y="87"/>
                    <a:pt x="0" y="78"/>
                  </a:cubicBezTo>
                  <a:cubicBezTo>
                    <a:pt x="0" y="66"/>
                    <a:pt x="2" y="55"/>
                    <a:pt x="5" y="45"/>
                  </a:cubicBezTo>
                  <a:cubicBezTo>
                    <a:pt x="8" y="35"/>
                    <a:pt x="13" y="27"/>
                    <a:pt x="19" y="20"/>
                  </a:cubicBezTo>
                  <a:cubicBezTo>
                    <a:pt x="25" y="14"/>
                    <a:pt x="31" y="9"/>
                    <a:pt x="40" y="5"/>
                  </a:cubicBezTo>
                  <a:cubicBezTo>
                    <a:pt x="48" y="2"/>
                    <a:pt x="57" y="0"/>
                    <a:pt x="66" y="0"/>
                  </a:cubicBezTo>
                  <a:cubicBezTo>
                    <a:pt x="77" y="0"/>
                    <a:pt x="86" y="2"/>
                    <a:pt x="94" y="6"/>
                  </a:cubicBezTo>
                  <a:cubicBezTo>
                    <a:pt x="102" y="10"/>
                    <a:pt x="109" y="16"/>
                    <a:pt x="114" y="22"/>
                  </a:cubicBezTo>
                  <a:cubicBezTo>
                    <a:pt x="119" y="29"/>
                    <a:pt x="123" y="37"/>
                    <a:pt x="126" y="46"/>
                  </a:cubicBezTo>
                  <a:cubicBezTo>
                    <a:pt x="128" y="56"/>
                    <a:pt x="130" y="65"/>
                    <a:pt x="130" y="75"/>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3" name="Freeform 113">
              <a:extLst>
                <a:ext uri="{FF2B5EF4-FFF2-40B4-BE49-F238E27FC236}">
                  <a16:creationId xmlns:a16="http://schemas.microsoft.com/office/drawing/2014/main" id="{62285B7B-621E-4890-98FB-CE3A75F753AE}"/>
                </a:ext>
              </a:extLst>
            </p:cNvPr>
            <p:cNvSpPr>
              <a:spLocks/>
            </p:cNvSpPr>
            <p:nvPr userDrawn="1"/>
          </p:nvSpPr>
          <p:spPr bwMode="auto">
            <a:xfrm>
              <a:off x="11057507" y="4884632"/>
              <a:ext cx="155278" cy="199136"/>
            </a:xfrm>
            <a:custGeom>
              <a:avLst/>
              <a:gdLst>
                <a:gd name="T0" fmla="*/ 91 w 120"/>
                <a:gd name="T1" fmla="*/ 154 h 154"/>
                <a:gd name="T2" fmla="*/ 91 w 120"/>
                <a:gd name="T3" fmla="*/ 69 h 154"/>
                <a:gd name="T4" fmla="*/ 84 w 120"/>
                <a:gd name="T5" fmla="*/ 38 h 154"/>
                <a:gd name="T6" fmla="*/ 60 w 120"/>
                <a:gd name="T7" fmla="*/ 27 h 154"/>
                <a:gd name="T8" fmla="*/ 47 w 120"/>
                <a:gd name="T9" fmla="*/ 30 h 154"/>
                <a:gd name="T10" fmla="*/ 37 w 120"/>
                <a:gd name="T11" fmla="*/ 38 h 154"/>
                <a:gd name="T12" fmla="*/ 31 w 120"/>
                <a:gd name="T13" fmla="*/ 50 h 154"/>
                <a:gd name="T14" fmla="*/ 29 w 120"/>
                <a:gd name="T15" fmla="*/ 66 h 154"/>
                <a:gd name="T16" fmla="*/ 29 w 120"/>
                <a:gd name="T17" fmla="*/ 154 h 154"/>
                <a:gd name="T18" fmla="*/ 0 w 120"/>
                <a:gd name="T19" fmla="*/ 154 h 154"/>
                <a:gd name="T20" fmla="*/ 0 w 120"/>
                <a:gd name="T21" fmla="*/ 3 h 154"/>
                <a:gd name="T22" fmla="*/ 29 w 120"/>
                <a:gd name="T23" fmla="*/ 3 h 154"/>
                <a:gd name="T24" fmla="*/ 29 w 120"/>
                <a:gd name="T25" fmla="*/ 18 h 154"/>
                <a:gd name="T26" fmla="*/ 36 w 120"/>
                <a:gd name="T27" fmla="*/ 10 h 154"/>
                <a:gd name="T28" fmla="*/ 45 w 120"/>
                <a:gd name="T29" fmla="*/ 5 h 154"/>
                <a:gd name="T30" fmla="*/ 55 w 120"/>
                <a:gd name="T31" fmla="*/ 1 h 154"/>
                <a:gd name="T32" fmla="*/ 67 w 120"/>
                <a:gd name="T33" fmla="*/ 0 h 154"/>
                <a:gd name="T34" fmla="*/ 90 w 120"/>
                <a:gd name="T35" fmla="*/ 4 h 154"/>
                <a:gd name="T36" fmla="*/ 107 w 120"/>
                <a:gd name="T37" fmla="*/ 17 h 154"/>
                <a:gd name="T38" fmla="*/ 117 w 120"/>
                <a:gd name="T39" fmla="*/ 38 h 154"/>
                <a:gd name="T40" fmla="*/ 120 w 120"/>
                <a:gd name="T41" fmla="*/ 67 h 154"/>
                <a:gd name="T42" fmla="*/ 120 w 120"/>
                <a:gd name="T43" fmla="*/ 154 h 154"/>
                <a:gd name="T44" fmla="*/ 91 w 120"/>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54">
                  <a:moveTo>
                    <a:pt x="91" y="154"/>
                  </a:moveTo>
                  <a:cubicBezTo>
                    <a:pt x="91" y="69"/>
                    <a:pt x="91" y="69"/>
                    <a:pt x="91" y="69"/>
                  </a:cubicBezTo>
                  <a:cubicBezTo>
                    <a:pt x="91" y="55"/>
                    <a:pt x="88" y="45"/>
                    <a:pt x="84" y="38"/>
                  </a:cubicBezTo>
                  <a:cubicBezTo>
                    <a:pt x="79" y="31"/>
                    <a:pt x="71" y="27"/>
                    <a:pt x="60" y="27"/>
                  </a:cubicBezTo>
                  <a:cubicBezTo>
                    <a:pt x="55" y="27"/>
                    <a:pt x="51" y="28"/>
                    <a:pt x="47" y="30"/>
                  </a:cubicBezTo>
                  <a:cubicBezTo>
                    <a:pt x="43" y="32"/>
                    <a:pt x="40" y="34"/>
                    <a:pt x="37" y="38"/>
                  </a:cubicBezTo>
                  <a:cubicBezTo>
                    <a:pt x="34" y="41"/>
                    <a:pt x="32" y="45"/>
                    <a:pt x="31" y="50"/>
                  </a:cubicBezTo>
                  <a:cubicBezTo>
                    <a:pt x="30" y="55"/>
                    <a:pt x="29" y="60"/>
                    <a:pt x="29" y="66"/>
                  </a:cubicBezTo>
                  <a:cubicBezTo>
                    <a:pt x="29" y="154"/>
                    <a:pt x="29" y="154"/>
                    <a:pt x="29" y="154"/>
                  </a:cubicBezTo>
                  <a:cubicBezTo>
                    <a:pt x="0" y="154"/>
                    <a:pt x="0" y="154"/>
                    <a:pt x="0" y="154"/>
                  </a:cubicBezTo>
                  <a:cubicBezTo>
                    <a:pt x="0" y="3"/>
                    <a:pt x="0" y="3"/>
                    <a:pt x="0" y="3"/>
                  </a:cubicBezTo>
                  <a:cubicBezTo>
                    <a:pt x="29" y="3"/>
                    <a:pt x="29" y="3"/>
                    <a:pt x="29" y="3"/>
                  </a:cubicBezTo>
                  <a:cubicBezTo>
                    <a:pt x="29" y="18"/>
                    <a:pt x="29" y="18"/>
                    <a:pt x="29" y="18"/>
                  </a:cubicBezTo>
                  <a:cubicBezTo>
                    <a:pt x="31" y="15"/>
                    <a:pt x="33" y="12"/>
                    <a:pt x="36" y="10"/>
                  </a:cubicBezTo>
                  <a:cubicBezTo>
                    <a:pt x="39" y="8"/>
                    <a:pt x="42" y="6"/>
                    <a:pt x="45" y="5"/>
                  </a:cubicBezTo>
                  <a:cubicBezTo>
                    <a:pt x="48" y="3"/>
                    <a:pt x="52" y="2"/>
                    <a:pt x="55" y="1"/>
                  </a:cubicBezTo>
                  <a:cubicBezTo>
                    <a:pt x="59" y="0"/>
                    <a:pt x="63" y="0"/>
                    <a:pt x="67" y="0"/>
                  </a:cubicBezTo>
                  <a:cubicBezTo>
                    <a:pt x="76" y="0"/>
                    <a:pt x="84" y="2"/>
                    <a:pt x="90" y="4"/>
                  </a:cubicBezTo>
                  <a:cubicBezTo>
                    <a:pt x="97" y="7"/>
                    <a:pt x="103" y="12"/>
                    <a:pt x="107" y="17"/>
                  </a:cubicBezTo>
                  <a:cubicBezTo>
                    <a:pt x="112" y="23"/>
                    <a:pt x="115" y="30"/>
                    <a:pt x="117" y="38"/>
                  </a:cubicBezTo>
                  <a:cubicBezTo>
                    <a:pt x="119" y="46"/>
                    <a:pt x="120" y="56"/>
                    <a:pt x="120" y="67"/>
                  </a:cubicBezTo>
                  <a:cubicBezTo>
                    <a:pt x="120" y="154"/>
                    <a:pt x="120" y="154"/>
                    <a:pt x="120" y="154"/>
                  </a:cubicBezTo>
                  <a:lnTo>
                    <a:pt x="91"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4" name="Freeform 114">
              <a:extLst>
                <a:ext uri="{FF2B5EF4-FFF2-40B4-BE49-F238E27FC236}">
                  <a16:creationId xmlns:a16="http://schemas.microsoft.com/office/drawing/2014/main" id="{ED2D9B08-BB63-4F97-AB32-30678987236B}"/>
                </a:ext>
              </a:extLst>
            </p:cNvPr>
            <p:cNvSpPr>
              <a:spLocks noEditPoints="1"/>
            </p:cNvSpPr>
            <p:nvPr userDrawn="1"/>
          </p:nvSpPr>
          <p:spPr bwMode="auto">
            <a:xfrm>
              <a:off x="11241235" y="4884632"/>
              <a:ext cx="173060" cy="202693"/>
            </a:xfrm>
            <a:custGeom>
              <a:avLst/>
              <a:gdLst>
                <a:gd name="T0" fmla="*/ 105 w 134"/>
                <a:gd name="T1" fmla="*/ 78 h 157"/>
                <a:gd name="T2" fmla="*/ 102 w 134"/>
                <a:gd name="T3" fmla="*/ 58 h 157"/>
                <a:gd name="T4" fmla="*/ 94 w 134"/>
                <a:gd name="T5" fmla="*/ 42 h 157"/>
                <a:gd name="T6" fmla="*/ 82 w 134"/>
                <a:gd name="T7" fmla="*/ 32 h 157"/>
                <a:gd name="T8" fmla="*/ 66 w 134"/>
                <a:gd name="T9" fmla="*/ 28 h 157"/>
                <a:gd name="T10" fmla="*/ 51 w 134"/>
                <a:gd name="T11" fmla="*/ 32 h 157"/>
                <a:gd name="T12" fmla="*/ 40 w 134"/>
                <a:gd name="T13" fmla="*/ 42 h 157"/>
                <a:gd name="T14" fmla="*/ 33 w 134"/>
                <a:gd name="T15" fmla="*/ 57 h 157"/>
                <a:gd name="T16" fmla="*/ 30 w 134"/>
                <a:gd name="T17" fmla="*/ 78 h 157"/>
                <a:gd name="T18" fmla="*/ 33 w 134"/>
                <a:gd name="T19" fmla="*/ 100 h 157"/>
                <a:gd name="T20" fmla="*/ 41 w 134"/>
                <a:gd name="T21" fmla="*/ 116 h 157"/>
                <a:gd name="T22" fmla="*/ 52 w 134"/>
                <a:gd name="T23" fmla="*/ 125 h 157"/>
                <a:gd name="T24" fmla="*/ 68 w 134"/>
                <a:gd name="T25" fmla="*/ 129 h 157"/>
                <a:gd name="T26" fmla="*/ 83 w 134"/>
                <a:gd name="T27" fmla="*/ 125 h 157"/>
                <a:gd name="T28" fmla="*/ 95 w 134"/>
                <a:gd name="T29" fmla="*/ 114 h 157"/>
                <a:gd name="T30" fmla="*/ 102 w 134"/>
                <a:gd name="T31" fmla="*/ 98 h 157"/>
                <a:gd name="T32" fmla="*/ 105 w 134"/>
                <a:gd name="T33" fmla="*/ 78 h 157"/>
                <a:gd name="T34" fmla="*/ 134 w 134"/>
                <a:gd name="T35" fmla="*/ 78 h 157"/>
                <a:gd name="T36" fmla="*/ 129 w 134"/>
                <a:gd name="T37" fmla="*/ 111 h 157"/>
                <a:gd name="T38" fmla="*/ 115 w 134"/>
                <a:gd name="T39" fmla="*/ 136 h 157"/>
                <a:gd name="T40" fmla="*/ 93 w 134"/>
                <a:gd name="T41" fmla="*/ 151 h 157"/>
                <a:gd name="T42" fmla="*/ 67 w 134"/>
                <a:gd name="T43" fmla="*/ 157 h 157"/>
                <a:gd name="T44" fmla="*/ 40 w 134"/>
                <a:gd name="T45" fmla="*/ 151 h 157"/>
                <a:gd name="T46" fmla="*/ 19 w 134"/>
                <a:gd name="T47" fmla="*/ 135 h 157"/>
                <a:gd name="T48" fmla="*/ 5 w 134"/>
                <a:gd name="T49" fmla="*/ 111 h 157"/>
                <a:gd name="T50" fmla="*/ 0 w 134"/>
                <a:gd name="T51" fmla="*/ 78 h 157"/>
                <a:gd name="T52" fmla="*/ 6 w 134"/>
                <a:gd name="T53" fmla="*/ 45 h 157"/>
                <a:gd name="T54" fmla="*/ 20 w 134"/>
                <a:gd name="T55" fmla="*/ 21 h 157"/>
                <a:gd name="T56" fmla="*/ 41 w 134"/>
                <a:gd name="T57" fmla="*/ 5 h 157"/>
                <a:gd name="T58" fmla="*/ 67 w 134"/>
                <a:gd name="T59" fmla="*/ 0 h 157"/>
                <a:gd name="T60" fmla="*/ 94 w 134"/>
                <a:gd name="T61" fmla="*/ 6 h 157"/>
                <a:gd name="T62" fmla="*/ 115 w 134"/>
                <a:gd name="T63" fmla="*/ 21 h 157"/>
                <a:gd name="T64" fmla="*/ 129 w 134"/>
                <a:gd name="T65" fmla="*/ 46 h 157"/>
                <a:gd name="T66" fmla="*/ 134 w 134"/>
                <a:gd name="T67"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57">
                  <a:moveTo>
                    <a:pt x="105" y="78"/>
                  </a:moveTo>
                  <a:cubicBezTo>
                    <a:pt x="105" y="71"/>
                    <a:pt x="104" y="64"/>
                    <a:pt x="102" y="58"/>
                  </a:cubicBezTo>
                  <a:cubicBezTo>
                    <a:pt x="100" y="52"/>
                    <a:pt x="98" y="46"/>
                    <a:pt x="94" y="42"/>
                  </a:cubicBezTo>
                  <a:cubicBezTo>
                    <a:pt x="91" y="37"/>
                    <a:pt x="87" y="34"/>
                    <a:pt x="82" y="32"/>
                  </a:cubicBezTo>
                  <a:cubicBezTo>
                    <a:pt x="78" y="29"/>
                    <a:pt x="72" y="28"/>
                    <a:pt x="66" y="28"/>
                  </a:cubicBezTo>
                  <a:cubicBezTo>
                    <a:pt x="61" y="28"/>
                    <a:pt x="56" y="29"/>
                    <a:pt x="51" y="32"/>
                  </a:cubicBezTo>
                  <a:cubicBezTo>
                    <a:pt x="47" y="34"/>
                    <a:pt x="43" y="37"/>
                    <a:pt x="40" y="42"/>
                  </a:cubicBezTo>
                  <a:cubicBezTo>
                    <a:pt x="37" y="46"/>
                    <a:pt x="34" y="51"/>
                    <a:pt x="33" y="57"/>
                  </a:cubicBezTo>
                  <a:cubicBezTo>
                    <a:pt x="31" y="63"/>
                    <a:pt x="30" y="70"/>
                    <a:pt x="30" y="78"/>
                  </a:cubicBezTo>
                  <a:cubicBezTo>
                    <a:pt x="30" y="86"/>
                    <a:pt x="31" y="93"/>
                    <a:pt x="33" y="100"/>
                  </a:cubicBezTo>
                  <a:cubicBezTo>
                    <a:pt x="35" y="106"/>
                    <a:pt x="37" y="111"/>
                    <a:pt x="41" y="116"/>
                  </a:cubicBezTo>
                  <a:cubicBezTo>
                    <a:pt x="44" y="120"/>
                    <a:pt x="48" y="123"/>
                    <a:pt x="52" y="125"/>
                  </a:cubicBezTo>
                  <a:cubicBezTo>
                    <a:pt x="57" y="128"/>
                    <a:pt x="62" y="129"/>
                    <a:pt x="68" y="129"/>
                  </a:cubicBezTo>
                  <a:cubicBezTo>
                    <a:pt x="73" y="129"/>
                    <a:pt x="78" y="127"/>
                    <a:pt x="83" y="125"/>
                  </a:cubicBezTo>
                  <a:cubicBezTo>
                    <a:pt x="87" y="122"/>
                    <a:pt x="91" y="118"/>
                    <a:pt x="95" y="114"/>
                  </a:cubicBezTo>
                  <a:cubicBezTo>
                    <a:pt x="98" y="109"/>
                    <a:pt x="100" y="104"/>
                    <a:pt x="102" y="98"/>
                  </a:cubicBezTo>
                  <a:cubicBezTo>
                    <a:pt x="104" y="92"/>
                    <a:pt x="105" y="85"/>
                    <a:pt x="105" y="78"/>
                  </a:cubicBezTo>
                  <a:moveTo>
                    <a:pt x="134" y="78"/>
                  </a:moveTo>
                  <a:cubicBezTo>
                    <a:pt x="134" y="90"/>
                    <a:pt x="133" y="101"/>
                    <a:pt x="129" y="111"/>
                  </a:cubicBezTo>
                  <a:cubicBezTo>
                    <a:pt x="126" y="121"/>
                    <a:pt x="121" y="129"/>
                    <a:pt x="115" y="136"/>
                  </a:cubicBezTo>
                  <a:cubicBezTo>
                    <a:pt x="109" y="143"/>
                    <a:pt x="102" y="148"/>
                    <a:pt x="93" y="151"/>
                  </a:cubicBezTo>
                  <a:cubicBezTo>
                    <a:pt x="85" y="155"/>
                    <a:pt x="76" y="157"/>
                    <a:pt x="67" y="157"/>
                  </a:cubicBezTo>
                  <a:cubicBezTo>
                    <a:pt x="57" y="157"/>
                    <a:pt x="48" y="155"/>
                    <a:pt x="40" y="151"/>
                  </a:cubicBezTo>
                  <a:cubicBezTo>
                    <a:pt x="32" y="147"/>
                    <a:pt x="25" y="142"/>
                    <a:pt x="19" y="135"/>
                  </a:cubicBezTo>
                  <a:cubicBezTo>
                    <a:pt x="13" y="128"/>
                    <a:pt x="9" y="120"/>
                    <a:pt x="5" y="111"/>
                  </a:cubicBezTo>
                  <a:cubicBezTo>
                    <a:pt x="2" y="101"/>
                    <a:pt x="0" y="90"/>
                    <a:pt x="0" y="78"/>
                  </a:cubicBezTo>
                  <a:cubicBezTo>
                    <a:pt x="0" y="66"/>
                    <a:pt x="2" y="55"/>
                    <a:pt x="6" y="45"/>
                  </a:cubicBezTo>
                  <a:cubicBezTo>
                    <a:pt x="9" y="36"/>
                    <a:pt x="14" y="28"/>
                    <a:pt x="20" y="21"/>
                  </a:cubicBezTo>
                  <a:cubicBezTo>
                    <a:pt x="26" y="14"/>
                    <a:pt x="33" y="9"/>
                    <a:pt x="41" y="5"/>
                  </a:cubicBezTo>
                  <a:cubicBezTo>
                    <a:pt x="49" y="2"/>
                    <a:pt x="58" y="0"/>
                    <a:pt x="67" y="0"/>
                  </a:cubicBezTo>
                  <a:cubicBezTo>
                    <a:pt x="77" y="0"/>
                    <a:pt x="86" y="2"/>
                    <a:pt x="94" y="6"/>
                  </a:cubicBezTo>
                  <a:cubicBezTo>
                    <a:pt x="102" y="9"/>
                    <a:pt x="109" y="14"/>
                    <a:pt x="115" y="21"/>
                  </a:cubicBezTo>
                  <a:cubicBezTo>
                    <a:pt x="121" y="28"/>
                    <a:pt x="126" y="36"/>
                    <a:pt x="129" y="46"/>
                  </a:cubicBezTo>
                  <a:cubicBezTo>
                    <a:pt x="133" y="55"/>
                    <a:pt x="134" y="66"/>
                    <a:pt x="134" y="78"/>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5" name="Freeform 115">
              <a:extLst>
                <a:ext uri="{FF2B5EF4-FFF2-40B4-BE49-F238E27FC236}">
                  <a16:creationId xmlns:a16="http://schemas.microsoft.com/office/drawing/2014/main" id="{7507FDA4-AD3A-46A4-A0BE-347939901AE8}"/>
                </a:ext>
              </a:extLst>
            </p:cNvPr>
            <p:cNvSpPr>
              <a:spLocks/>
            </p:cNvSpPr>
            <p:nvPr userDrawn="1"/>
          </p:nvSpPr>
          <p:spPr bwMode="auto">
            <a:xfrm>
              <a:off x="11442742" y="4884632"/>
              <a:ext cx="156464" cy="199136"/>
            </a:xfrm>
            <a:custGeom>
              <a:avLst/>
              <a:gdLst>
                <a:gd name="T0" fmla="*/ 92 w 121"/>
                <a:gd name="T1" fmla="*/ 154 h 154"/>
                <a:gd name="T2" fmla="*/ 92 w 121"/>
                <a:gd name="T3" fmla="*/ 69 h 154"/>
                <a:gd name="T4" fmla="*/ 84 w 121"/>
                <a:gd name="T5" fmla="*/ 38 h 154"/>
                <a:gd name="T6" fmla="*/ 61 w 121"/>
                <a:gd name="T7" fmla="*/ 27 h 154"/>
                <a:gd name="T8" fmla="*/ 48 w 121"/>
                <a:gd name="T9" fmla="*/ 30 h 154"/>
                <a:gd name="T10" fmla="*/ 38 w 121"/>
                <a:gd name="T11" fmla="*/ 38 h 154"/>
                <a:gd name="T12" fmla="*/ 32 w 121"/>
                <a:gd name="T13" fmla="*/ 50 h 154"/>
                <a:gd name="T14" fmla="*/ 30 w 121"/>
                <a:gd name="T15" fmla="*/ 66 h 154"/>
                <a:gd name="T16" fmla="*/ 30 w 121"/>
                <a:gd name="T17" fmla="*/ 154 h 154"/>
                <a:gd name="T18" fmla="*/ 0 w 121"/>
                <a:gd name="T19" fmla="*/ 154 h 154"/>
                <a:gd name="T20" fmla="*/ 0 w 121"/>
                <a:gd name="T21" fmla="*/ 3 h 154"/>
                <a:gd name="T22" fmla="*/ 30 w 121"/>
                <a:gd name="T23" fmla="*/ 3 h 154"/>
                <a:gd name="T24" fmla="*/ 30 w 121"/>
                <a:gd name="T25" fmla="*/ 18 h 154"/>
                <a:gd name="T26" fmla="*/ 37 w 121"/>
                <a:gd name="T27" fmla="*/ 10 h 154"/>
                <a:gd name="T28" fmla="*/ 46 w 121"/>
                <a:gd name="T29" fmla="*/ 5 h 154"/>
                <a:gd name="T30" fmla="*/ 56 w 121"/>
                <a:gd name="T31" fmla="*/ 1 h 154"/>
                <a:gd name="T32" fmla="*/ 68 w 121"/>
                <a:gd name="T33" fmla="*/ 0 h 154"/>
                <a:gd name="T34" fmla="*/ 91 w 121"/>
                <a:gd name="T35" fmla="*/ 4 h 154"/>
                <a:gd name="T36" fmla="*/ 108 w 121"/>
                <a:gd name="T37" fmla="*/ 17 h 154"/>
                <a:gd name="T38" fmla="*/ 118 w 121"/>
                <a:gd name="T39" fmla="*/ 38 h 154"/>
                <a:gd name="T40" fmla="*/ 121 w 121"/>
                <a:gd name="T41" fmla="*/ 67 h 154"/>
                <a:gd name="T42" fmla="*/ 121 w 121"/>
                <a:gd name="T43" fmla="*/ 154 h 154"/>
                <a:gd name="T44" fmla="*/ 92 w 121"/>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54">
                  <a:moveTo>
                    <a:pt x="92" y="154"/>
                  </a:moveTo>
                  <a:cubicBezTo>
                    <a:pt x="92" y="69"/>
                    <a:pt x="92" y="69"/>
                    <a:pt x="92" y="69"/>
                  </a:cubicBezTo>
                  <a:cubicBezTo>
                    <a:pt x="92" y="55"/>
                    <a:pt x="89" y="45"/>
                    <a:pt x="84" y="38"/>
                  </a:cubicBezTo>
                  <a:cubicBezTo>
                    <a:pt x="80" y="31"/>
                    <a:pt x="72" y="27"/>
                    <a:pt x="61" y="27"/>
                  </a:cubicBezTo>
                  <a:cubicBezTo>
                    <a:pt x="56" y="27"/>
                    <a:pt x="52" y="28"/>
                    <a:pt x="48" y="30"/>
                  </a:cubicBezTo>
                  <a:cubicBezTo>
                    <a:pt x="44" y="32"/>
                    <a:pt x="40" y="34"/>
                    <a:pt x="38" y="38"/>
                  </a:cubicBezTo>
                  <a:cubicBezTo>
                    <a:pt x="35" y="41"/>
                    <a:pt x="33" y="45"/>
                    <a:pt x="32" y="50"/>
                  </a:cubicBezTo>
                  <a:cubicBezTo>
                    <a:pt x="31" y="55"/>
                    <a:pt x="30" y="60"/>
                    <a:pt x="30" y="66"/>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2" y="15"/>
                    <a:pt x="34" y="12"/>
                    <a:pt x="37" y="10"/>
                  </a:cubicBezTo>
                  <a:cubicBezTo>
                    <a:pt x="39" y="8"/>
                    <a:pt x="42" y="6"/>
                    <a:pt x="46" y="5"/>
                  </a:cubicBezTo>
                  <a:cubicBezTo>
                    <a:pt x="49" y="3"/>
                    <a:pt x="52" y="2"/>
                    <a:pt x="56" y="1"/>
                  </a:cubicBezTo>
                  <a:cubicBezTo>
                    <a:pt x="60" y="0"/>
                    <a:pt x="64" y="0"/>
                    <a:pt x="68" y="0"/>
                  </a:cubicBezTo>
                  <a:cubicBezTo>
                    <a:pt x="77" y="0"/>
                    <a:pt x="85" y="2"/>
                    <a:pt x="91" y="4"/>
                  </a:cubicBezTo>
                  <a:cubicBezTo>
                    <a:pt x="98" y="7"/>
                    <a:pt x="103" y="12"/>
                    <a:pt x="108" y="17"/>
                  </a:cubicBezTo>
                  <a:cubicBezTo>
                    <a:pt x="112" y="23"/>
                    <a:pt x="116" y="30"/>
                    <a:pt x="118" y="38"/>
                  </a:cubicBezTo>
                  <a:cubicBezTo>
                    <a:pt x="120" y="46"/>
                    <a:pt x="121" y="56"/>
                    <a:pt x="121" y="67"/>
                  </a:cubicBezTo>
                  <a:cubicBezTo>
                    <a:pt x="121" y="154"/>
                    <a:pt x="121" y="154"/>
                    <a:pt x="121" y="154"/>
                  </a:cubicBezTo>
                  <a:lnTo>
                    <a:pt x="92"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6" name="Freeform 117">
              <a:extLst>
                <a:ext uri="{FF2B5EF4-FFF2-40B4-BE49-F238E27FC236}">
                  <a16:creationId xmlns:a16="http://schemas.microsoft.com/office/drawing/2014/main" id="{02273CF4-735A-46D2-A6F8-4D05FD16C6B0}"/>
                </a:ext>
              </a:extLst>
            </p:cNvPr>
            <p:cNvSpPr>
              <a:spLocks/>
            </p:cNvSpPr>
            <p:nvPr userDrawn="1"/>
          </p:nvSpPr>
          <p:spPr bwMode="auto">
            <a:xfrm>
              <a:off x="9258171" y="4332267"/>
              <a:ext cx="733721" cy="267886"/>
            </a:xfrm>
            <a:custGeom>
              <a:avLst/>
              <a:gdLst>
                <a:gd name="T0" fmla="*/ 619 w 619"/>
                <a:gd name="T1" fmla="*/ 0 h 226"/>
                <a:gd name="T2" fmla="*/ 0 w 619"/>
                <a:gd name="T3" fmla="*/ 226 h 226"/>
                <a:gd name="T4" fmla="*/ 619 w 619"/>
                <a:gd name="T5" fmla="*/ 117 h 226"/>
                <a:gd name="T6" fmla="*/ 619 w 619"/>
                <a:gd name="T7" fmla="*/ 0 h 226"/>
                <a:gd name="T8" fmla="*/ 619 w 619"/>
                <a:gd name="T9" fmla="*/ 0 h 226"/>
              </a:gdLst>
              <a:ahLst/>
              <a:cxnLst>
                <a:cxn ang="0">
                  <a:pos x="T0" y="T1"/>
                </a:cxn>
                <a:cxn ang="0">
                  <a:pos x="T2" y="T3"/>
                </a:cxn>
                <a:cxn ang="0">
                  <a:pos x="T4" y="T5"/>
                </a:cxn>
                <a:cxn ang="0">
                  <a:pos x="T6" y="T7"/>
                </a:cxn>
                <a:cxn ang="0">
                  <a:pos x="T8" y="T9"/>
                </a:cxn>
              </a:cxnLst>
              <a:rect l="0" t="0" r="r" b="b"/>
              <a:pathLst>
                <a:path w="619" h="226">
                  <a:moveTo>
                    <a:pt x="619" y="0"/>
                  </a:moveTo>
                  <a:lnTo>
                    <a:pt x="0" y="226"/>
                  </a:lnTo>
                  <a:lnTo>
                    <a:pt x="619" y="117"/>
                  </a:lnTo>
                  <a:lnTo>
                    <a:pt x="619" y="0"/>
                  </a:lnTo>
                  <a:lnTo>
                    <a:pt x="619"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37" name="Freeform 118">
              <a:extLst>
                <a:ext uri="{FF2B5EF4-FFF2-40B4-BE49-F238E27FC236}">
                  <a16:creationId xmlns:a16="http://schemas.microsoft.com/office/drawing/2014/main" id="{AEF436CD-F8A5-405C-A4DE-1B20E82BA9F2}"/>
                </a:ext>
              </a:extLst>
            </p:cNvPr>
            <p:cNvSpPr>
              <a:spLocks noEditPoints="1"/>
            </p:cNvSpPr>
            <p:nvPr userDrawn="1"/>
          </p:nvSpPr>
          <p:spPr bwMode="auto">
            <a:xfrm>
              <a:off x="9264100" y="4711579"/>
              <a:ext cx="616374" cy="372194"/>
            </a:xfrm>
            <a:custGeom>
              <a:avLst/>
              <a:gdLst>
                <a:gd name="T0" fmla="*/ 418 w 520"/>
                <a:gd name="T1" fmla="*/ 0 h 314"/>
                <a:gd name="T2" fmla="*/ 364 w 520"/>
                <a:gd name="T3" fmla="*/ 102 h 314"/>
                <a:gd name="T4" fmla="*/ 311 w 520"/>
                <a:gd name="T5" fmla="*/ 0 h 314"/>
                <a:gd name="T6" fmla="*/ 207 w 520"/>
                <a:gd name="T7" fmla="*/ 0 h 314"/>
                <a:gd name="T8" fmla="*/ 318 w 520"/>
                <a:gd name="T9" fmla="*/ 189 h 314"/>
                <a:gd name="T10" fmla="*/ 318 w 520"/>
                <a:gd name="T11" fmla="*/ 314 h 314"/>
                <a:gd name="T12" fmla="*/ 410 w 520"/>
                <a:gd name="T13" fmla="*/ 314 h 314"/>
                <a:gd name="T14" fmla="*/ 410 w 520"/>
                <a:gd name="T15" fmla="*/ 189 h 314"/>
                <a:gd name="T16" fmla="*/ 520 w 520"/>
                <a:gd name="T17" fmla="*/ 0 h 314"/>
                <a:gd name="T18" fmla="*/ 418 w 520"/>
                <a:gd name="T19" fmla="*/ 0 h 314"/>
                <a:gd name="T20" fmla="*/ 0 w 520"/>
                <a:gd name="T21" fmla="*/ 0 h 314"/>
                <a:gd name="T22" fmla="*/ 0 w 520"/>
                <a:gd name="T23" fmla="*/ 314 h 314"/>
                <a:gd name="T24" fmla="*/ 251 w 520"/>
                <a:gd name="T25" fmla="*/ 314 h 314"/>
                <a:gd name="T26" fmla="*/ 251 w 520"/>
                <a:gd name="T27" fmla="*/ 242 h 314"/>
                <a:gd name="T28" fmla="*/ 94 w 520"/>
                <a:gd name="T29" fmla="*/ 242 h 314"/>
                <a:gd name="T30" fmla="*/ 94 w 520"/>
                <a:gd name="T31" fmla="*/ 189 h 314"/>
                <a:gd name="T32" fmla="*/ 207 w 520"/>
                <a:gd name="T33" fmla="*/ 189 h 314"/>
                <a:gd name="T34" fmla="*/ 207 w 520"/>
                <a:gd name="T35" fmla="*/ 124 h 314"/>
                <a:gd name="T36" fmla="*/ 94 w 520"/>
                <a:gd name="T37" fmla="*/ 124 h 314"/>
                <a:gd name="T38" fmla="*/ 94 w 520"/>
                <a:gd name="T39" fmla="*/ 72 h 314"/>
                <a:gd name="T40" fmla="*/ 219 w 520"/>
                <a:gd name="T41" fmla="*/ 72 h 314"/>
                <a:gd name="T42" fmla="*/ 178 w 520"/>
                <a:gd name="T43" fmla="*/ 0 h 314"/>
                <a:gd name="T44" fmla="*/ 0 w 520"/>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0" h="314">
                  <a:moveTo>
                    <a:pt x="418" y="0"/>
                  </a:moveTo>
                  <a:lnTo>
                    <a:pt x="364" y="102"/>
                  </a:lnTo>
                  <a:lnTo>
                    <a:pt x="311" y="0"/>
                  </a:lnTo>
                  <a:lnTo>
                    <a:pt x="207" y="0"/>
                  </a:lnTo>
                  <a:lnTo>
                    <a:pt x="318" y="189"/>
                  </a:lnTo>
                  <a:lnTo>
                    <a:pt x="318" y="314"/>
                  </a:lnTo>
                  <a:lnTo>
                    <a:pt x="410" y="314"/>
                  </a:lnTo>
                  <a:lnTo>
                    <a:pt x="410" y="189"/>
                  </a:lnTo>
                  <a:lnTo>
                    <a:pt x="520" y="0"/>
                  </a:lnTo>
                  <a:lnTo>
                    <a:pt x="418" y="0"/>
                  </a:lnTo>
                  <a:close/>
                  <a:moveTo>
                    <a:pt x="0" y="0"/>
                  </a:moveTo>
                  <a:lnTo>
                    <a:pt x="0" y="314"/>
                  </a:lnTo>
                  <a:lnTo>
                    <a:pt x="251" y="314"/>
                  </a:lnTo>
                  <a:lnTo>
                    <a:pt x="251" y="242"/>
                  </a:lnTo>
                  <a:lnTo>
                    <a:pt x="94" y="242"/>
                  </a:lnTo>
                  <a:lnTo>
                    <a:pt x="94" y="189"/>
                  </a:lnTo>
                  <a:lnTo>
                    <a:pt x="207" y="189"/>
                  </a:lnTo>
                  <a:lnTo>
                    <a:pt x="207" y="124"/>
                  </a:lnTo>
                  <a:lnTo>
                    <a:pt x="94" y="124"/>
                  </a:lnTo>
                  <a:lnTo>
                    <a:pt x="94" y="72"/>
                  </a:lnTo>
                  <a:lnTo>
                    <a:pt x="219" y="72"/>
                  </a:lnTo>
                  <a:lnTo>
                    <a:pt x="178" y="0"/>
                  </a:lnTo>
                  <a:lnTo>
                    <a:pt x="0" y="0"/>
                  </a:lnTo>
                  <a:close/>
                </a:path>
              </a:pathLst>
            </a:custGeom>
            <a:solidFill>
              <a:srgbClr val="2E2E3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grpSp>
    </p:spTree>
    <p:extLst>
      <p:ext uri="{BB962C8B-B14F-4D97-AF65-F5344CB8AC3E}">
        <p14:creationId xmlns:p14="http://schemas.microsoft.com/office/powerpoint/2010/main" val="362861426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2448">
          <p15:clr>
            <a:srgbClr val="5ACBF0"/>
          </p15:clr>
        </p15:guide>
        <p15:guide id="3" pos="674">
          <p15:clr>
            <a:srgbClr val="5ACBF0"/>
          </p15:clr>
        </p15:guide>
        <p15:guide id="4" pos="3438">
          <p15:clr>
            <a:srgbClr val="5ACBF0"/>
          </p15:clr>
        </p15:guide>
        <p15:guide id="5" pos="3072">
          <p15:clr>
            <a:srgbClr val="5ACBF0"/>
          </p15:clr>
        </p15:guide>
        <p15:guide id="6" pos="386">
          <p15:clr>
            <a:srgbClr val="5ACBF0"/>
          </p15:clr>
        </p15:guide>
        <p15:guide id="7" orient="horz" pos="3680">
          <p15:clr>
            <a:srgbClr val="5ACBF0"/>
          </p15:clr>
        </p15:guide>
        <p15:guide id="8" orient="horz" pos="399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06241581"/>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08103758"/>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52034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273601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47998504"/>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10440301"/>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85508443"/>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00568580"/>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24043199"/>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39099665"/>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7375141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177568646"/>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54848633"/>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47577867"/>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68935293"/>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74088453"/>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67316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028343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57430928"/>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9184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13461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418790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73586986"/>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6392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51001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3624568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4644154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41177159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5713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43046189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412897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239040912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87216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4966482"/>
      </p:ext>
    </p:extLst>
  </p:cSld>
  <p:clrMapOvr>
    <a:masterClrMapping/>
  </p:clrMapOvr>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37924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4339"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57829872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24407061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en-US"/>
              <a:t>Click to edit Master title style</a:t>
            </a:r>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408585365"/>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en-US"/>
              <a:t>Click to edit Master title style</a:t>
            </a:r>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374924043"/>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10370042"/>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en-US"/>
              <a:t>Click icon to add picture</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1227235830"/>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22233014"/>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6" name="Rectangle 3">
            <a:extLst>
              <a:ext uri="{FF2B5EF4-FFF2-40B4-BE49-F238E27FC236}">
                <a16:creationId xmlns:a16="http://schemas.microsoft.com/office/drawing/2014/main" id="{EC16DB9C-26B9-41CE-A127-2109A267A9B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90354477"/>
      </p:ext>
    </p:extLst>
  </p:cSld>
  <p:clrMapOvr>
    <a:masterClrMapping/>
  </p:clrMapOvr>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4396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4" name="Rectangle 3">
            <a:extLst>
              <a:ext uri="{FF2B5EF4-FFF2-40B4-BE49-F238E27FC236}">
                <a16:creationId xmlns:a16="http://schemas.microsoft.com/office/drawing/2014/main" id="{C5332697-6497-46D5-B15B-2A10D4356243}"/>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3461141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68794131"/>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en-US"/>
              <a:t>Click icon to add chart</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3B11A42-AA8E-4E52-81E3-41213D91E4F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96123490"/>
      </p:ext>
    </p:extLst>
  </p:cSld>
  <p:clrMapOvr>
    <a:masterClrMapping/>
  </p:clrMapOvr>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en-US"/>
              <a:t>Click icon to add chart</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en-US"/>
              <a:t>Click icon to add chart</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A82A3887-D000-42D8-B495-979F3B7B93A1}"/>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60406232"/>
      </p:ext>
    </p:extLst>
  </p:cSld>
  <p:clrMapOvr>
    <a:masterClrMapping/>
  </p:clrMapOvr>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0"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701385B-1472-4FD0-A714-B8ECCDF64E99}"/>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40985773"/>
      </p:ext>
    </p:extLst>
  </p:cSld>
  <p:clrMapOvr>
    <a:masterClrMapping/>
  </p:clrMapOvr>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en-US"/>
              <a:t>Click icon to add chart</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1"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923CB7B-922D-44A6-B6CE-9D3F93EA432D}"/>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98592480"/>
      </p:ext>
    </p:extLst>
  </p:cSld>
  <p:clrMapOvr>
    <a:masterClrMapping/>
  </p:clrMapOvr>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en-US"/>
              <a:t>Click icon to add chart</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2"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3AF2D0C2-83EC-4C53-91C7-3F7427ADDFC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13779790"/>
      </p:ext>
    </p:extLst>
  </p:cSld>
  <p:clrMapOvr>
    <a:masterClrMapping/>
  </p:clrMapOvr>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en-US"/>
              <a:t>Click icon to add picture</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25AF3D32-F391-4EF5-AF02-19F52E64307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99420688"/>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en-US"/>
              <a:t>Click icon to add chart</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en-US"/>
              <a:t>Click icon to add picture</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9"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9A45DED-12C6-4556-AED7-4487E291DD7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29253758"/>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79417F9-0A53-4521-A6B4-A656E99DE2CC}"/>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79838803"/>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6D1B1241-2629-4DC2-AEDD-A5F2BD20EF88}"/>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35773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20613B4-5379-4006-ACAC-FF3404B33EA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280229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76774823"/>
      </p:ext>
    </p:extLst>
  </p:cSld>
  <p:clrMapOvr>
    <a:masterClrMapping/>
  </p:clrMapOvr>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en-US"/>
              <a:t>Click to edit Master text styles</a:t>
            </a:r>
          </a:p>
          <a:p>
            <a:pPr lvl="1"/>
            <a:r>
              <a:rPr lang="en-US"/>
              <a:t>Second level</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4"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B0C8BCA0-F792-43F9-BB14-CFC19A2035A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56563366"/>
      </p:ext>
    </p:extLst>
  </p:cSld>
  <p:clrMapOvr>
    <a:masterClrMapping/>
  </p:clrMapOvr>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3077864624"/>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4230824743"/>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58781785"/>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842068163"/>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333856808"/>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08096765"/>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3580150659"/>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97479380"/>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9119809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93669050"/>
      </p:ext>
    </p:extLst>
  </p:cSld>
  <p:clrMapOvr>
    <a:masterClrMapping/>
  </p:clrMapOvr>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55212756"/>
      </p:ext>
    </p:extLst>
  </p:cSld>
  <p:clrMapOvr>
    <a:masterClrMapping/>
  </p:clrMapOvr>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65069968"/>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10945429"/>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15037183"/>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89453118"/>
      </p:ext>
    </p:extLst>
  </p:cSld>
  <p:clrMapOvr>
    <a:masterClrMapping/>
  </p:clrMapOvr>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14314403"/>
      </p:ext>
    </p:extLst>
  </p:cSld>
  <p:clrMapOvr>
    <a:masterClrMapping/>
  </p:clrMapOvr>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64635494"/>
      </p:ext>
    </p:extLst>
  </p:cSld>
  <p:clrMapOvr>
    <a:masterClrMapping/>
  </p:clrMapOvr>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66162630"/>
      </p:ext>
    </p:extLst>
  </p:cSld>
  <p:clrMapOvr>
    <a:masterClrMapping/>
  </p:clrMapOvr>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15196142"/>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02855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68039951"/>
      </p:ext>
    </p:extLst>
  </p:cSld>
  <p:clrMapOvr>
    <a:masterClrMapping/>
  </p:clrMapOvr>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1978697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32821583"/>
      </p:ext>
    </p:extLst>
  </p:cSld>
  <p:clrMapOvr>
    <a:masterClrMapping/>
  </p:clrMapOvr>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46084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238007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66656801"/>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23663302"/>
      </p:ext>
    </p:extLst>
  </p:cSld>
  <p:clrMapOvr>
    <a:masterClrMapping/>
  </p:clrMapOvr>
  <p:extLst>
    <p:ext uri="{DCECCB84-F9BA-43D5-87BE-67443E8EF086}">
      <p15:sldGuideLst xmlns:p15="http://schemas.microsoft.com/office/powerpoint/2012/main"/>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99175794"/>
      </p:ext>
    </p:extLst>
  </p:cSld>
  <p:clrMapOvr>
    <a:masterClrMapping/>
  </p:clrMapOvr>
  <p:extLst>
    <p:ext uri="{DCECCB84-F9BA-43D5-87BE-67443E8EF086}">
      <p15:sldGuideLst xmlns:p15="http://schemas.microsoft.com/office/powerpoint/2012/main"/>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54739059"/>
      </p:ext>
    </p:extLst>
  </p:cSld>
  <p:clrMapOvr>
    <a:masterClrMapping/>
  </p:clrMapOvr>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1448379"/>
      </p:ext>
    </p:extLst>
  </p:cSld>
  <p:clrMapOvr>
    <a:masterClrMapping/>
  </p:clrMapOvr>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239974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41666194"/>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2024934"/>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43770351"/>
      </p:ext>
    </p:extLst>
  </p:cSld>
  <p:clrMapOvr>
    <a:masterClrMapping/>
  </p:clrMapOvr>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75493020"/>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94989143"/>
      </p:ext>
    </p:extLst>
  </p:cSld>
  <p:clrMapOvr>
    <a:masterClrMapping/>
  </p:clrMapOvr>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54511292"/>
      </p:ext>
    </p:extLst>
  </p:cSld>
  <p:clrMapOvr>
    <a:masterClrMapping/>
  </p:clrMapOvr>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24014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0933994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90235882"/>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1302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76831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06716024"/>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01850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21165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952051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429410207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369805479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65352015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07522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91321077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76363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959132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YP Title only">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8A2F35C-CCC5-4796-8DA9-F5D8192CB2D6}"/>
              </a:ext>
            </a:extLst>
          </p:cNvPr>
          <p:cNvGraphicFramePr>
            <a:graphicFrameLocks noChangeAspect="1"/>
          </p:cNvGraphicFramePr>
          <p:nvPr userDrawn="1">
            <p:custDataLst>
              <p:tags r:id="rId2"/>
            </p:custDataLst>
            <p:extLst>
              <p:ext uri="{D42A27DB-BD31-4B8C-83A1-F6EECF244321}">
                <p14:modId xmlns:p14="http://schemas.microsoft.com/office/powerpoint/2010/main" val="4203982490"/>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3075" name="think-cell Slide" r:id="rId5" imgW="306" imgH="306" progId="TCLayout.ActiveDocument.1">
                  <p:embed/>
                </p:oleObj>
              </mc:Choice>
              <mc:Fallback>
                <p:oleObj name="think-cell Slide" r:id="rId5" imgW="306" imgH="306" progId="TCLayout.ActiveDocument.1">
                  <p:embed/>
                  <p:pic>
                    <p:nvPicPr>
                      <p:cNvPr id="8" name="Object 7" hidden="1">
                        <a:extLst>
                          <a:ext uri="{FF2B5EF4-FFF2-40B4-BE49-F238E27FC236}">
                            <a16:creationId xmlns:a16="http://schemas.microsoft.com/office/drawing/2014/main" id="{E8A2F35C-CCC5-4796-8DA9-F5D8192CB2D6}"/>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AA3264E-CB34-4429-9275-D4DC18E9B1E0}"/>
              </a:ext>
            </a:extLst>
          </p:cNvPr>
          <p:cNvSpPr/>
          <p:nvPr userDrawn="1">
            <p:custDataLst>
              <p:tags r:id="rId3"/>
            </p:custDataLst>
          </p:nvPr>
        </p:nvSpPr>
        <p:spPr>
          <a:xfrm>
            <a:off x="0" y="0"/>
            <a:ext cx="158667" cy="158750"/>
          </a:xfrm>
          <a:prstGeom prst="rect">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2199" b="0" i="0" u="none" cap="none"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cap="flat" cmpd="sng" algn="ctr">
            <a:solidFill>
              <a:srgbClr val="1A9AFA"/>
            </a:solidFill>
            <a:prstDash val="solid"/>
            <a:round/>
            <a:headEnd type="none" w="med" len="med"/>
            <a:tailEnd type="none" w="med" len="me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rial" panose="020B0604020202020204" pitchFamily="34" charset="0"/>
              <a:sym typeface="Arial" panose="020B0604020202020204" pitchFamily="34" charset="0"/>
            </a:endParaRPr>
          </a:p>
        </p:txBody>
      </p:sp>
      <p:sp>
        <p:nvSpPr>
          <p:cNvPr id="9" name="Title Placeholder 1">
            <a:extLst>
              <a:ext uri="{FF2B5EF4-FFF2-40B4-BE49-F238E27FC236}">
                <a16:creationId xmlns:a16="http://schemas.microsoft.com/office/drawing/2014/main" id="{2A343A82-E9F8-4308-B804-1ABAAE8F4928}"/>
              </a:ext>
            </a:extLst>
          </p:cNvPr>
          <p:cNvSpPr>
            <a:spLocks noGrp="1"/>
          </p:cNvSpPr>
          <p:nvPr>
            <p:ph type="title"/>
          </p:nvPr>
        </p:nvSpPr>
        <p:spPr>
          <a:xfrm>
            <a:off x="609600" y="269600"/>
            <a:ext cx="10974283" cy="590880"/>
          </a:xfrm>
          <a:prstGeom prst="rect">
            <a:avLst/>
          </a:prstGeom>
        </p:spPr>
        <p:txBody>
          <a:bodyPr vert="horz" lIns="0" tIns="0" rIns="0" bIns="0" rtlCol="0" anchor="t" anchorCtr="0">
            <a:noAutofit/>
          </a:bodyPr>
          <a:lstStyle>
            <a:lvl1pPr>
              <a:defRPr>
                <a:solidFill>
                  <a:srgbClr val="2E2E38"/>
                </a:solidFill>
              </a:defRPr>
            </a:lvl1pPr>
          </a:lstStyle>
          <a:p>
            <a:r>
              <a:rPr lang="en-US"/>
              <a:t>Click to edit Master title style</a:t>
            </a:r>
            <a:endParaRPr lang="en-GB"/>
          </a:p>
        </p:txBody>
      </p:sp>
    </p:spTree>
    <p:extLst>
      <p:ext uri="{BB962C8B-B14F-4D97-AF65-F5344CB8AC3E}">
        <p14:creationId xmlns:p14="http://schemas.microsoft.com/office/powerpoint/2010/main" val="3264679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56776505"/>
      </p:ext>
    </p:extLst>
  </p:cSld>
  <p:clrMapOvr>
    <a:masterClrMapping/>
  </p:clrMapOvr>
  <p:extLst>
    <p:ext uri="{DCECCB84-F9BA-43D5-87BE-67443E8EF086}">
      <p15:sldGuideLst xmlns:p15="http://schemas.microsoft.com/office/powerpoint/2012/main"/>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578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185793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8435"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5017464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27527787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14092369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338654613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51926653"/>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141722503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1393196368"/>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6218133"/>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95208251"/>
      </p:ext>
    </p:extLst>
  </p:cSld>
  <p:clrMapOvr>
    <a:masterClrMapping/>
  </p:clrMapOvr>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67883325"/>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39001012"/>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46975171"/>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5299360"/>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39120486"/>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98825805"/>
      </p:ext>
    </p:extLst>
  </p:cSld>
  <p:clrMapOvr>
    <a:masterClrMapping/>
  </p:clrMapOvr>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5199834"/>
      </p:ext>
    </p:extLst>
  </p:cSld>
  <p:clrMapOvr>
    <a:masterClrMapping/>
  </p:clrMapOvr>
  <p:extLst>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14464531"/>
      </p:ext>
    </p:extLst>
  </p:cSld>
  <p:clrMapOvr>
    <a:masterClrMapping/>
  </p:clrMapOvr>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80832661"/>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5921931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6175244"/>
      </p:ext>
    </p:extLst>
  </p:cSld>
  <p:clrMapOvr>
    <a:masterClrMapping/>
  </p:clrMapOvr>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16089451"/>
      </p:ext>
    </p:extLst>
  </p:cSld>
  <p:clrMapOvr>
    <a:masterClrMapping/>
  </p:clrMapOvr>
  <p:extLst>
    <p:ext uri="{DCECCB84-F9BA-43D5-87BE-67443E8EF086}">
      <p15:sldGuideLst xmlns:p15="http://schemas.microsoft.com/office/powerpoint/2012/main"/>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87701519"/>
      </p:ext>
    </p:extLst>
  </p:cSld>
  <p:clrMapOvr>
    <a:masterClrMapping/>
  </p:clrMapOvr>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4867654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8478372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04047250"/>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03047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178358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75667934"/>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66556511"/>
      </p:ext>
    </p:extLst>
  </p:cSld>
  <p:clrMapOvr>
    <a:masterClrMapping/>
  </p:clrMapOvr>
  <p:extLst>
    <p:ext uri="{DCECCB84-F9BA-43D5-87BE-67443E8EF086}">
      <p15:sldGuideLst xmlns:p15="http://schemas.microsoft.com/office/powerpoint/2012/main"/>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29979255"/>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3563261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90698598"/>
      </p:ext>
    </p:extLst>
  </p:cSld>
  <p:clrMapOvr>
    <a:masterClrMapping/>
  </p:clrMapOvr>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51067672"/>
      </p:ext>
    </p:extLst>
  </p:cSld>
  <p:clrMapOvr>
    <a:masterClrMapping/>
  </p:clrMapOvr>
  <p:extLst>
    <p:ext uri="{DCECCB84-F9BA-43D5-87BE-67443E8EF086}">
      <p15:sldGuideLst xmlns:p15="http://schemas.microsoft.com/office/powerpoint/2012/main"/>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31621324"/>
      </p:ext>
    </p:extLst>
  </p:cSld>
  <p:clrMapOvr>
    <a:masterClrMapping/>
  </p:clrMapOvr>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21366734"/>
      </p:ext>
    </p:extLst>
  </p:cSld>
  <p:clrMapOvr>
    <a:masterClrMapping/>
  </p:clrMapOvr>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82646715"/>
      </p:ext>
    </p:extLst>
  </p:cSld>
  <p:clrMapOvr>
    <a:masterClrMapping/>
  </p:clrMapOvr>
  <p:extLst>
    <p:ext uri="{DCECCB84-F9BA-43D5-87BE-67443E8EF086}">
      <p15:sldGuideLst xmlns:p15="http://schemas.microsoft.com/office/powerpoint/2012/main"/>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58950265"/>
      </p:ext>
    </p:extLst>
  </p:cSld>
  <p:clrMapOvr>
    <a:masterClrMapping/>
  </p:clrMapOvr>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49210358"/>
      </p:ext>
    </p:extLst>
  </p:cSld>
  <p:clrMapOvr>
    <a:masterClrMapping/>
  </p:clrMapOvr>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45653908"/>
      </p:ext>
    </p:extLst>
  </p:cSld>
  <p:clrMapOvr>
    <a:masterClrMapping/>
  </p:clrMapOvr>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3981949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61858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4666117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69773401"/>
      </p:ext>
    </p:extLst>
  </p:cSld>
  <p:clrMapOvr>
    <a:masterClrMapping/>
  </p:clrMapOvr>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07283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8025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28276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8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64016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8519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84363359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97044566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97134496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94908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30574348"/>
      </p:ext>
    </p:extLst>
  </p:cSld>
  <p:clrMapOvr>
    <a:masterClrMapping/>
  </p:clrMapOvr>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07564653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6540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20764693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66610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213500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1507"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3561656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77556861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05578485"/>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854543583"/>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40046594"/>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7560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151988393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117136385"/>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12131567"/>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1423165022"/>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43081078"/>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76506826"/>
      </p:ext>
    </p:extLst>
  </p:cSld>
  <p:clrMapOvr>
    <a:masterClrMapping/>
  </p:clrMapOvr>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34600915"/>
      </p:ext>
    </p:extLst>
  </p:cSld>
  <p:clrMapOvr>
    <a:masterClrMapping/>
  </p:clrMapOvr>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03680518"/>
      </p:ext>
    </p:extLst>
  </p:cSld>
  <p:clrMapOvr>
    <a:masterClrMapping/>
  </p:clrMapOvr>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36792048"/>
      </p:ext>
    </p:extLst>
  </p:cSld>
  <p:clrMapOvr>
    <a:masterClrMapping/>
  </p:clrMapOvr>
  <p:extLst>
    <p:ext uri="{DCECCB84-F9BA-43D5-87BE-67443E8EF086}">
      <p15:sldGuideLst xmlns:p15="http://schemas.microsoft.com/office/powerpoint/2012/main"/>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40930239"/>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87777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17013603"/>
      </p:ext>
    </p:extLst>
  </p:cSld>
  <p:clrMapOvr>
    <a:masterClrMapping/>
  </p:clrMapOvr>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12073213"/>
      </p:ext>
    </p:extLst>
  </p:cSld>
  <p:clrMapOvr>
    <a:masterClrMapping/>
  </p:clrMapOvr>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94801665"/>
      </p:ext>
    </p:extLst>
  </p:cSld>
  <p:clrMapOvr>
    <a:masterClrMapping/>
  </p:clrMapOvr>
  <p:extLst>
    <p:ext uri="{DCECCB84-F9BA-43D5-87BE-67443E8EF086}">
      <p15:sldGuideLst xmlns:p15="http://schemas.microsoft.com/office/powerpoint/2012/main"/>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52648500"/>
      </p:ext>
    </p:extLst>
  </p:cSld>
  <p:clrMapOvr>
    <a:masterClrMapping/>
  </p:clrMapOvr>
  <p:extLst>
    <p:ext uri="{DCECCB84-F9BA-43D5-87BE-67443E8EF086}">
      <p15:sldGuideLst xmlns:p15="http://schemas.microsoft.com/office/powerpoint/2012/main"/>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22574099"/>
      </p:ext>
    </p:extLst>
  </p:cSld>
  <p:clrMapOvr>
    <a:masterClrMapping/>
  </p:clrMapOvr>
  <p:extLst>
    <p:ext uri="{DCECCB84-F9BA-43D5-87BE-67443E8EF086}">
      <p15:sldGuideLst xmlns:p15="http://schemas.microsoft.com/office/powerpoint/2012/main"/>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56270653"/>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463396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8990425"/>
      </p:ext>
    </p:extLst>
  </p:cSld>
  <p:clrMapOvr>
    <a:masterClrMapping/>
  </p:clrMapOvr>
  <p:extLst>
    <p:ext uri="{DCECCB84-F9BA-43D5-87BE-67443E8EF086}">
      <p15:sldGuideLst xmlns:p15="http://schemas.microsoft.com/office/powerpoint/2012/main"/>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24204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30862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91084757"/>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64728442"/>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51341352"/>
      </p:ext>
    </p:extLst>
  </p:cSld>
  <p:clrMapOvr>
    <a:masterClrMapping/>
  </p:clrMapOvr>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81743836"/>
      </p:ext>
    </p:extLst>
  </p:cSld>
  <p:clrMapOvr>
    <a:masterClrMapping/>
  </p:clrMapOvr>
  <p:extLst>
    <p:ext uri="{DCECCB84-F9BA-43D5-87BE-67443E8EF086}">
      <p15:sldGuideLst xmlns:p15="http://schemas.microsoft.com/office/powerpoint/2012/main"/>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68822682"/>
      </p:ext>
    </p:extLst>
  </p:cSld>
  <p:clrMapOvr>
    <a:masterClrMapping/>
  </p:clrMapOvr>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69310879"/>
      </p:ext>
    </p:extLst>
  </p:cSld>
  <p:clrMapOvr>
    <a:masterClrMapping/>
  </p:clrMapOvr>
  <p:extLst>
    <p:ext uri="{DCECCB84-F9BA-43D5-87BE-67443E8EF086}">
      <p15:sldGuideLst xmlns:p15="http://schemas.microsoft.com/office/powerpoint/2012/main"/>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5144971"/>
      </p:ext>
    </p:extLst>
  </p:cSld>
  <p:clrMapOvr>
    <a:masterClrMapping/>
  </p:clrMapOvr>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29338534"/>
      </p:ext>
    </p:extLst>
  </p:cSld>
  <p:clrMapOvr>
    <a:masterClrMapping/>
  </p:clrMapOvr>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94697192"/>
      </p:ext>
    </p:extLst>
  </p:cSld>
  <p:clrMapOvr>
    <a:masterClrMapping/>
  </p:clrMapOvr>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6435572"/>
      </p:ext>
    </p:extLst>
  </p:cSld>
  <p:clrMapOvr>
    <a:masterClrMapping/>
  </p:clrMapOvr>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0462127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35037157"/>
      </p:ext>
    </p:extLst>
  </p:cSld>
  <p:clrMapOvr>
    <a:masterClrMapping/>
  </p:clrMapOvr>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08562116"/>
      </p:ext>
    </p:extLst>
  </p:cSld>
  <p:clrMapOvr>
    <a:masterClrMapping/>
  </p:clrMapOvr>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528635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5672673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5796357"/>
      </p:ext>
    </p:extLst>
  </p:cSld>
  <p:clrMapOvr>
    <a:masterClrMapping/>
  </p:clrMapOvr>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8412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04681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40359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404615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35310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274447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YP Title only with track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8A2F35C-CCC5-4796-8DA9-F5D8192CB2D6}"/>
              </a:ext>
            </a:extLst>
          </p:cNvPr>
          <p:cNvGraphicFramePr>
            <a:graphicFrameLocks noChangeAspect="1"/>
          </p:cNvGraphicFramePr>
          <p:nvPr userDrawn="1">
            <p:custDataLst>
              <p:tags r:id="rId2"/>
            </p:custDataLst>
            <p:extLst>
              <p:ext uri="{D42A27DB-BD31-4B8C-83A1-F6EECF244321}">
                <p14:modId xmlns:p14="http://schemas.microsoft.com/office/powerpoint/2010/main" val="1975998908"/>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4099" name="think-cell Slide" r:id="rId5" imgW="306" imgH="306" progId="TCLayout.ActiveDocument.1">
                  <p:embed/>
                </p:oleObj>
              </mc:Choice>
              <mc:Fallback>
                <p:oleObj name="think-cell Slide" r:id="rId5" imgW="306" imgH="306" progId="TCLayout.ActiveDocument.1">
                  <p:embed/>
                  <p:pic>
                    <p:nvPicPr>
                      <p:cNvPr id="8" name="Object 7" hidden="1">
                        <a:extLst>
                          <a:ext uri="{FF2B5EF4-FFF2-40B4-BE49-F238E27FC236}">
                            <a16:creationId xmlns:a16="http://schemas.microsoft.com/office/drawing/2014/main" id="{E8A2F35C-CCC5-4796-8DA9-F5D8192CB2D6}"/>
                          </a:ext>
                        </a:extLst>
                      </p:cNvPr>
                      <p:cNvPicPr/>
                      <p:nvPr/>
                    </p:nvPicPr>
                    <p:blipFill>
                      <a:blip r:embed="rId6"/>
                      <a:stretch>
                        <a:fillRect/>
                      </a:stretch>
                    </p:blipFill>
                    <p:spPr>
                      <a:xfrm>
                        <a:off x="1587" y="1588"/>
                        <a:ext cx="1587"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AA3264E-CB34-4429-9275-D4DC18E9B1E0}"/>
              </a:ext>
            </a:extLst>
          </p:cNvPr>
          <p:cNvSpPr/>
          <p:nvPr userDrawn="1">
            <p:custDataLst>
              <p:tags r:id="rId3"/>
            </p:custDataLst>
          </p:nvPr>
        </p:nvSpPr>
        <p:spPr>
          <a:xfrm>
            <a:off x="0" y="0"/>
            <a:ext cx="158667" cy="158750"/>
          </a:xfrm>
          <a:prstGeom prst="rect">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2199" b="0" i="0" u="none" cap="none"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cap="flat" cmpd="sng" algn="ctr">
            <a:solidFill>
              <a:srgbClr val="1A9AFA"/>
            </a:solidFill>
            <a:prstDash val="solid"/>
            <a:round/>
            <a:headEnd type="none" w="med" len="med"/>
            <a:tailEnd type="none" w="med" len="me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Arial" panose="020B0604020202020204" pitchFamily="34" charset="0"/>
              <a:sym typeface="Arial" panose="020B0604020202020204" pitchFamily="34" charset="0"/>
            </a:endParaRPr>
          </a:p>
        </p:txBody>
      </p:sp>
      <p:cxnSp>
        <p:nvCxnSpPr>
          <p:cNvPr id="7" name="Straight Connector 6">
            <a:extLst>
              <a:ext uri="{FF2B5EF4-FFF2-40B4-BE49-F238E27FC236}">
                <a16:creationId xmlns:a16="http://schemas.microsoft.com/office/drawing/2014/main" id="{E280EE2A-EFA5-4EAC-AE92-2E0D2BA02C40}"/>
              </a:ext>
            </a:extLst>
          </p:cNvPr>
          <p:cNvCxnSpPr/>
          <p:nvPr userDrawn="1"/>
        </p:nvCxnSpPr>
        <p:spPr>
          <a:xfrm>
            <a:off x="9520244" y="124522"/>
            <a:ext cx="0" cy="777240"/>
          </a:xfrm>
          <a:prstGeom prst="line">
            <a:avLst/>
          </a:prstGeom>
          <a:noFill/>
          <a:ln w="19050" cap="flat" cmpd="sng" algn="ctr">
            <a:solidFill>
              <a:srgbClr val="1A9AFA"/>
            </a:solidFill>
            <a:prstDash val="solid"/>
            <a:round/>
            <a:headEnd type="none" w="med" len="med"/>
            <a:tailEnd type="none" w="med" len="med"/>
          </a:ln>
          <a:effectLst/>
        </p:spPr>
      </p:cxnSp>
      <p:sp>
        <p:nvSpPr>
          <p:cNvPr id="9" name="Title Placeholder 1">
            <a:extLst>
              <a:ext uri="{FF2B5EF4-FFF2-40B4-BE49-F238E27FC236}">
                <a16:creationId xmlns:a16="http://schemas.microsoft.com/office/drawing/2014/main" id="{2A343A82-E9F8-4308-B804-1ABAAE8F4928}"/>
              </a:ext>
            </a:extLst>
          </p:cNvPr>
          <p:cNvSpPr>
            <a:spLocks noGrp="1"/>
          </p:cNvSpPr>
          <p:nvPr>
            <p:ph type="title"/>
          </p:nvPr>
        </p:nvSpPr>
        <p:spPr>
          <a:xfrm>
            <a:off x="609601" y="269600"/>
            <a:ext cx="8843800" cy="590880"/>
          </a:xfrm>
          <a:prstGeom prst="rect">
            <a:avLst/>
          </a:prstGeom>
        </p:spPr>
        <p:txBody>
          <a:bodyPr vert="horz" lIns="0" tIns="0" rIns="0" bIns="0" rtlCol="0" anchor="t" anchorCtr="0">
            <a:noAutofit/>
          </a:bodyPr>
          <a:lstStyle>
            <a:lvl1pPr>
              <a:defRPr>
                <a:solidFill>
                  <a:srgbClr val="2E2E38"/>
                </a:solidFill>
              </a:defRPr>
            </a:lvl1pPr>
          </a:lstStyle>
          <a:p>
            <a:r>
              <a:rPr lang="en-US"/>
              <a:t>Click to edit Master title style</a:t>
            </a:r>
            <a:endParaRPr lang="en-GB"/>
          </a:p>
        </p:txBody>
      </p:sp>
    </p:spTree>
    <p:extLst>
      <p:ext uri="{BB962C8B-B14F-4D97-AF65-F5344CB8AC3E}">
        <p14:creationId xmlns:p14="http://schemas.microsoft.com/office/powerpoint/2010/main" val="40216412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85872901"/>
      </p:ext>
    </p:extLst>
  </p:cSld>
  <p:clrMapOvr>
    <a:masterClrMapping/>
  </p:clrMapOvr>
  <p:extLst>
    <p:ext uri="{DCECCB84-F9BA-43D5-87BE-67443E8EF086}">
      <p15:sldGuideLst xmlns:p15="http://schemas.microsoft.com/office/powerpoint/2012/main"/>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4257203466"/>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42624922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117770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40893701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42274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398556142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36620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234039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4579"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02879826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12035527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12969759"/>
      </p:ext>
    </p:extLst>
  </p:cSld>
  <p:clrMapOvr>
    <a:masterClrMapping/>
  </p:clrMapOvr>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44856089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18683926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1921074"/>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160703263"/>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496206728"/>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80838766"/>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046836427"/>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00409408"/>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38711790"/>
      </p:ext>
    </p:extLst>
  </p:cSld>
  <p:clrMapOvr>
    <a:masterClrMapping/>
  </p:clrMapOvr>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16532096"/>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02595364"/>
      </p:ext>
    </p:extLst>
  </p:cSld>
  <p:clrMapOvr>
    <a:masterClrMapping/>
  </p:clrMapOvr>
  <p:extLst>
    <p:ext uri="{DCECCB84-F9BA-43D5-87BE-67443E8EF086}">
      <p15:sldGuideLst xmlns:p15="http://schemas.microsoft.com/office/powerpoint/2012/main"/>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09931174"/>
      </p:ext>
    </p:extLst>
  </p:cSld>
  <p:clrMapOvr>
    <a:masterClrMapping/>
  </p:clrMapOvr>
  <p:extLst>
    <p:ext uri="{DCECCB84-F9BA-43D5-87BE-67443E8EF086}">
      <p15:sldGuideLst xmlns:p15="http://schemas.microsoft.com/office/powerpoint/2012/main"/>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41626341"/>
      </p:ext>
    </p:extLst>
  </p:cSld>
  <p:clrMapOvr>
    <a:masterClrMapping/>
  </p:clrMapOvr>
  <p:extLst>
    <p:ext uri="{DCECCB84-F9BA-43D5-87BE-67443E8EF086}">
      <p15:sldGuideLst xmlns:p15="http://schemas.microsoft.com/office/powerpoint/2012/main"/>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47644786"/>
      </p:ext>
    </p:extLst>
  </p:cSld>
  <p:clrMapOvr>
    <a:masterClrMapping/>
  </p:clrMapOvr>
  <p:extLst>
    <p:ext uri="{DCECCB84-F9BA-43D5-87BE-67443E8EF086}">
      <p15:sldGuideLst xmlns:p15="http://schemas.microsoft.com/office/powerpoint/2012/main"/>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73148832"/>
      </p:ext>
    </p:extLst>
  </p:cSld>
  <p:clrMapOvr>
    <a:masterClrMapping/>
  </p:clrMapOvr>
  <p:extLst>
    <p:ext uri="{DCECCB84-F9BA-43D5-87BE-67443E8EF086}">
      <p15:sldGuideLst xmlns:p15="http://schemas.microsoft.com/office/powerpoint/2012/main"/>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62174556"/>
      </p:ext>
    </p:extLst>
  </p:cSld>
  <p:clrMapOvr>
    <a:masterClrMapping/>
  </p:clrMapOvr>
  <p:extLst>
    <p:ext uri="{DCECCB84-F9BA-43D5-87BE-67443E8EF086}">
      <p15:sldGuideLst xmlns:p15="http://schemas.microsoft.com/office/powerpoint/2012/main"/>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61032958"/>
      </p:ext>
    </p:extLst>
  </p:cSld>
  <p:clrMapOvr>
    <a:masterClrMapping/>
  </p:clrMapOvr>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63483613"/>
      </p:ext>
    </p:extLst>
  </p:cSld>
  <p:clrMapOvr>
    <a:masterClrMapping/>
  </p:clrMapOvr>
  <p:extLst>
    <p:ext uri="{DCECCB84-F9BA-43D5-87BE-67443E8EF086}">
      <p15:sldGuideLst xmlns:p15="http://schemas.microsoft.com/office/powerpoint/2012/main"/>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8890658"/>
      </p:ext>
    </p:extLst>
  </p:cSld>
  <p:clrMapOvr>
    <a:masterClrMapping/>
  </p:clrMapOvr>
  <p:extLst>
    <p:ext uri="{DCECCB84-F9BA-43D5-87BE-67443E8EF086}">
      <p15:sldGuideLst xmlns:p15="http://schemas.microsoft.com/office/powerpoint/2012/main"/>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47033252"/>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958455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63684665"/>
      </p:ext>
    </p:extLst>
  </p:cSld>
  <p:clrMapOvr>
    <a:masterClrMapping/>
  </p:clrMapOvr>
  <p:extLst>
    <p:ext uri="{DCECCB84-F9BA-43D5-87BE-67443E8EF086}">
      <p15:sldGuideLst xmlns:p15="http://schemas.microsoft.com/office/powerpoint/2012/main"/>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2234358"/>
      </p:ext>
    </p:extLst>
  </p:cSld>
  <p:clrMapOvr>
    <a:masterClrMapping/>
  </p:clrMapOvr>
  <p:extLst>
    <p:ext uri="{DCECCB84-F9BA-43D5-87BE-67443E8EF086}">
      <p15:sldGuideLst xmlns:p15="http://schemas.microsoft.com/office/powerpoint/2012/main"/>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5761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267654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08165303"/>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69373496"/>
      </p:ext>
    </p:extLst>
  </p:cSld>
  <p:clrMapOvr>
    <a:masterClrMapping/>
  </p:clrMapOvr>
  <p:extLst>
    <p:ext uri="{DCECCB84-F9BA-43D5-87BE-67443E8EF086}">
      <p15:sldGuideLst xmlns:p15="http://schemas.microsoft.com/office/powerpoint/2012/main"/>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14178902"/>
      </p:ext>
    </p:extLst>
  </p:cSld>
  <p:clrMapOvr>
    <a:masterClrMapping/>
  </p:clrMapOvr>
  <p:extLst>
    <p:ext uri="{DCECCB84-F9BA-43D5-87BE-67443E8EF086}">
      <p15:sldGuideLst xmlns:p15="http://schemas.microsoft.com/office/powerpoint/2012/main"/>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3748511"/>
      </p:ext>
    </p:extLst>
  </p:cSld>
  <p:clrMapOvr>
    <a:masterClrMapping/>
  </p:clrMapOvr>
  <p:extLst>
    <p:ext uri="{DCECCB84-F9BA-43D5-87BE-67443E8EF086}">
      <p15:sldGuideLst xmlns:p15="http://schemas.microsoft.com/office/powerpoint/2012/main"/>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94545866"/>
      </p:ext>
    </p:extLst>
  </p:cSld>
  <p:clrMapOvr>
    <a:masterClrMapping/>
  </p:clrMapOvr>
  <p:extLst>
    <p:ext uri="{DCECCB84-F9BA-43D5-87BE-67443E8EF086}">
      <p15:sldGuideLst xmlns:p15="http://schemas.microsoft.com/office/powerpoint/2012/main"/>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75648945"/>
      </p:ext>
    </p:extLst>
  </p:cSld>
  <p:clrMapOvr>
    <a:masterClrMapping/>
  </p:clrMapOvr>
  <p:extLst>
    <p:ext uri="{DCECCB84-F9BA-43D5-87BE-67443E8EF086}">
      <p15:sldGuideLst xmlns:p15="http://schemas.microsoft.com/office/powerpoint/2012/main"/>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62753348"/>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61819884"/>
      </p:ext>
    </p:extLst>
  </p:cSld>
  <p:clrMapOvr>
    <a:masterClrMapping/>
  </p:clrMapOvr>
  <p:extLst>
    <p:ext uri="{DCECCB84-F9BA-43D5-87BE-67443E8EF086}">
      <p15:sldGuideLst xmlns:p15="http://schemas.microsoft.com/office/powerpoint/2012/main"/>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43207023"/>
      </p:ext>
    </p:extLst>
  </p:cSld>
  <p:clrMapOvr>
    <a:masterClrMapping/>
  </p:clrMapOvr>
  <p:extLst>
    <p:ext uri="{DCECCB84-F9BA-43D5-87BE-67443E8EF086}">
      <p15:sldGuideLst xmlns:p15="http://schemas.microsoft.com/office/powerpoint/2012/main"/>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12793589"/>
      </p:ext>
    </p:extLst>
  </p:cSld>
  <p:clrMapOvr>
    <a:masterClrMapping/>
  </p:clrMapOvr>
  <p:extLst>
    <p:ext uri="{DCECCB84-F9BA-43D5-87BE-67443E8EF086}">
      <p15:sldGuideLst xmlns:p15="http://schemas.microsoft.com/office/powerpoint/2012/main"/>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53937792"/>
      </p:ext>
    </p:extLst>
  </p:cSld>
  <p:clrMapOvr>
    <a:masterClrMapping/>
  </p:clrMapOvr>
  <p:extLst>
    <p:ext uri="{DCECCB84-F9BA-43D5-87BE-67443E8EF086}">
      <p15:sldGuideLst xmlns:p15="http://schemas.microsoft.com/office/powerpoint/2012/main"/>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60227126"/>
      </p:ext>
    </p:extLst>
  </p:cSld>
  <p:clrMapOvr>
    <a:masterClrMapping/>
  </p:clrMapOvr>
  <p:extLst>
    <p:ext uri="{DCECCB84-F9BA-43D5-87BE-67443E8EF086}">
      <p15:sldGuideLst xmlns:p15="http://schemas.microsoft.com/office/powerpoint/2012/main"/>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8316519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4476375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93154460"/>
      </p:ext>
    </p:extLst>
  </p:cSld>
  <p:clrMapOvr>
    <a:masterClrMapping/>
  </p:clrMapOvr>
  <p:extLst>
    <p:ext uri="{DCECCB84-F9BA-43D5-87BE-67443E8EF086}">
      <p15:sldGuideLst xmlns:p15="http://schemas.microsoft.com/office/powerpoint/2012/main"/>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0216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66701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63264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6552661"/>
      </p:ext>
    </p:extLst>
  </p:cSld>
  <p:clrMapOvr>
    <a:masterClrMapping/>
  </p:clrMapOvr>
  <p:extLst>
    <p:ext uri="{DCECCB84-F9BA-43D5-87BE-67443E8EF086}">
      <p15:sldGuideLst xmlns:p15="http://schemas.microsoft.com/office/powerpoint/2012/main"/>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2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164586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55936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73092019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558044274"/>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753375253"/>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23489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4097037060"/>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4527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146085615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69536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99451263"/>
      </p:ext>
    </p:extLst>
  </p:cSld>
  <p:clrMapOvr>
    <a:masterClrMapping/>
  </p:clrMapOvr>
  <p:extLst>
    <p:ext uri="{DCECCB84-F9BA-43D5-87BE-67443E8EF086}">
      <p15:sldGuideLst xmlns:p15="http://schemas.microsoft.com/office/powerpoint/2012/main"/>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146859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7651"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82012114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24826445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966848193"/>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386536507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90994755"/>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672376886"/>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24547031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450911460"/>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42316967"/>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5358639"/>
      </p:ext>
    </p:extLst>
  </p:cSld>
  <p:clrMapOvr>
    <a:masterClrMapping/>
  </p:clrMapOvr>
  <p:extLst>
    <p:ext uri="{DCECCB84-F9BA-43D5-87BE-67443E8EF086}">
      <p15:sldGuideLst xmlns:p15="http://schemas.microsoft.com/office/powerpoint/2012/main"/>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88025044"/>
      </p:ext>
    </p:extLst>
  </p:cSld>
  <p:clrMapOvr>
    <a:masterClrMapping/>
  </p:clrMapOvr>
  <p:extLst>
    <p:ext uri="{DCECCB84-F9BA-43D5-87BE-67443E8EF086}">
      <p15:sldGuideLst xmlns:p15="http://schemas.microsoft.com/office/powerpoint/2012/main"/>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7879374"/>
      </p:ext>
    </p:extLst>
  </p:cSld>
  <p:clrMapOvr>
    <a:masterClrMapping/>
  </p:clrMapOvr>
  <p:extLst>
    <p:ext uri="{DCECCB84-F9BA-43D5-87BE-67443E8EF086}">
      <p15:sldGuideLst xmlns:p15="http://schemas.microsoft.com/office/powerpoint/2012/main"/>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78192266"/>
      </p:ext>
    </p:extLst>
  </p:cSld>
  <p:clrMapOvr>
    <a:masterClrMapping/>
  </p:clrMapOvr>
  <p:extLst>
    <p:ext uri="{DCECCB84-F9BA-43D5-87BE-67443E8EF086}">
      <p15:sldGuideLst xmlns:p15="http://schemas.microsoft.com/office/powerpoint/2012/main"/>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14286782"/>
      </p:ext>
    </p:extLst>
  </p:cSld>
  <p:clrMapOvr>
    <a:masterClrMapping/>
  </p:clrMapOvr>
  <p:extLst>
    <p:ext uri="{DCECCB84-F9BA-43D5-87BE-67443E8EF086}">
      <p15:sldGuideLst xmlns:p15="http://schemas.microsoft.com/office/powerpoint/2012/main"/>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14445617"/>
      </p:ext>
    </p:extLst>
  </p:cSld>
  <p:clrMapOvr>
    <a:masterClrMapping/>
  </p:clrMapOvr>
  <p:extLst>
    <p:ext uri="{DCECCB84-F9BA-43D5-87BE-67443E8EF086}">
      <p15:sldGuideLst xmlns:p15="http://schemas.microsoft.com/office/powerpoint/2012/main"/>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79390132"/>
      </p:ext>
    </p:extLst>
  </p:cSld>
  <p:clrMapOvr>
    <a:masterClrMapping/>
  </p:clrMapOvr>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6204489"/>
      </p:ext>
    </p:extLst>
  </p:cSld>
  <p:clrMapOvr>
    <a:masterClrMapping/>
  </p:clrMapOvr>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09075561"/>
      </p:ext>
    </p:extLst>
  </p:cSld>
  <p:clrMapOvr>
    <a:masterClrMapping/>
  </p:clrMapOvr>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74590309"/>
      </p:ext>
    </p:extLst>
  </p:cSld>
  <p:clrMapOvr>
    <a:masterClrMapping/>
  </p:clrMapOvr>
  <p:extLst>
    <p:ext uri="{DCECCB84-F9BA-43D5-87BE-67443E8EF086}">
      <p15:sldGuideLst xmlns:p15="http://schemas.microsoft.com/office/powerpoint/2012/main"/>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294872598"/>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4046120"/>
      </p:ext>
    </p:extLst>
  </p:cSld>
  <p:clrMapOvr>
    <a:masterClrMapping/>
  </p:clrMapOvr>
  <p:extLst>
    <p:ext uri="{DCECCB84-F9BA-43D5-87BE-67443E8EF086}">
      <p15:sldGuideLst xmlns:p15="http://schemas.microsoft.com/office/powerpoint/2012/main"/>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8610420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07321017"/>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21432486"/>
      </p:ext>
    </p:extLst>
  </p:cSld>
  <p:clrMapOvr>
    <a:masterClrMapping/>
  </p:clrMapOvr>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73379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259866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4043206"/>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2320193"/>
      </p:ext>
    </p:extLst>
  </p:cSld>
  <p:clrMapOvr>
    <a:masterClrMapping/>
  </p:clrMapOvr>
  <p:extLst>
    <p:ext uri="{DCECCB84-F9BA-43D5-87BE-67443E8EF086}">
      <p15:sldGuideLst xmlns:p15="http://schemas.microsoft.com/office/powerpoint/2012/main"/>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414443690"/>
      </p:ext>
    </p:extLst>
  </p:cSld>
  <p:clrMapOvr>
    <a:masterClrMapping/>
  </p:clrMapOvr>
  <p:extLst>
    <p:ext uri="{DCECCB84-F9BA-43D5-87BE-67443E8EF086}">
      <p15:sldGuideLst xmlns:p15="http://schemas.microsoft.com/office/powerpoint/2012/main"/>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85981161"/>
      </p:ext>
    </p:extLst>
  </p:cSld>
  <p:clrMapOvr>
    <a:masterClrMapping/>
  </p:clrMapOvr>
  <p:extLst>
    <p:ext uri="{DCECCB84-F9BA-43D5-87BE-67443E8EF086}">
      <p15:sldGuideLst xmlns:p15="http://schemas.microsoft.com/office/powerpoint/2012/main"/>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97314985"/>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14165543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53313089"/>
      </p:ext>
    </p:extLst>
  </p:cSld>
  <p:clrMapOvr>
    <a:masterClrMapping/>
  </p:clrMapOvr>
  <p:extLst>
    <p:ext uri="{DCECCB84-F9BA-43D5-87BE-67443E8EF086}">
      <p15:sldGuideLst xmlns:p15="http://schemas.microsoft.com/office/powerpoint/2012/main"/>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09055744"/>
      </p:ext>
    </p:extLst>
  </p:cSld>
  <p:clrMapOvr>
    <a:masterClrMapping/>
  </p:clrMapOvr>
  <p:extLst>
    <p:ext uri="{DCECCB84-F9BA-43D5-87BE-67443E8EF086}">
      <p15:sldGuideLst xmlns:p15="http://schemas.microsoft.com/office/powerpoint/2012/main"/>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19196506"/>
      </p:ext>
    </p:extLst>
  </p:cSld>
  <p:clrMapOvr>
    <a:masterClrMapping/>
  </p:clrMapOvr>
  <p:extLst>
    <p:ext uri="{DCECCB84-F9BA-43D5-87BE-67443E8EF086}">
      <p15:sldGuideLst xmlns:p15="http://schemas.microsoft.com/office/powerpoint/2012/main"/>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08800818"/>
      </p:ext>
    </p:extLst>
  </p:cSld>
  <p:clrMapOvr>
    <a:masterClrMapping/>
  </p:clrMapOvr>
  <p:extLst>
    <p:ext uri="{DCECCB84-F9BA-43D5-87BE-67443E8EF086}">
      <p15:sldGuideLst xmlns:p15="http://schemas.microsoft.com/office/powerpoint/2012/main"/>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29052423"/>
      </p:ext>
    </p:extLst>
  </p:cSld>
  <p:clrMapOvr>
    <a:masterClrMapping/>
  </p:clrMapOvr>
  <p:extLst>
    <p:ext uri="{DCECCB84-F9BA-43D5-87BE-67443E8EF086}">
      <p15:sldGuideLst xmlns:p15="http://schemas.microsoft.com/office/powerpoint/2012/main"/>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29422695"/>
      </p:ext>
    </p:extLst>
  </p:cSld>
  <p:clrMapOvr>
    <a:masterClrMapping/>
  </p:clrMapOvr>
  <p:extLst>
    <p:ext uri="{DCECCB84-F9BA-43D5-87BE-67443E8EF086}">
      <p15:sldGuideLst xmlns:p15="http://schemas.microsoft.com/office/powerpoint/2012/main"/>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4423286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87214605"/>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082783601"/>
      </p:ext>
    </p:extLst>
  </p:cSld>
  <p:clrMapOvr>
    <a:masterClrMapping/>
  </p:clrMapOvr>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425121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YP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62C99B-78B4-4BA5-9FF3-35A1CA77E11E}"/>
              </a:ext>
            </a:extLst>
          </p:cNvPr>
          <p:cNvGraphicFramePr>
            <a:graphicFrameLocks noChangeAspect="1"/>
          </p:cNvGraphicFramePr>
          <p:nvPr userDrawn="1">
            <p:custDataLst>
              <p:tags r:id="rId2"/>
            </p:custDataLst>
            <p:extLst>
              <p:ext uri="{D42A27DB-BD31-4B8C-83A1-F6EECF244321}">
                <p14:modId xmlns:p14="http://schemas.microsoft.com/office/powerpoint/2010/main" val="2487580916"/>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5123" name="think-cell Slide" r:id="rId4" imgW="300" imgH="300" progId="TCLayout.ActiveDocument.1">
                  <p:embed/>
                </p:oleObj>
              </mc:Choice>
              <mc:Fallback>
                <p:oleObj name="think-cell Slide" r:id="rId4" imgW="300" imgH="300" progId="TCLayout.ActiveDocument.1">
                  <p:embed/>
                  <p:pic>
                    <p:nvPicPr>
                      <p:cNvPr id="2" name="Object 1" hidden="1">
                        <a:extLst>
                          <a:ext uri="{FF2B5EF4-FFF2-40B4-BE49-F238E27FC236}">
                            <a16:creationId xmlns:a16="http://schemas.microsoft.com/office/drawing/2014/main" id="{8C62C99B-78B4-4BA5-9FF3-35A1CA77E11E}"/>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Tree>
    <p:extLst>
      <p:ext uri="{BB962C8B-B14F-4D97-AF65-F5344CB8AC3E}">
        <p14:creationId xmlns:p14="http://schemas.microsoft.com/office/powerpoint/2010/main" val="23432603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8645322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149784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207485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269382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726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33916619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371594147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411373419"/>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67283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165360008"/>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9019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55044786"/>
      </p:ext>
    </p:extLst>
  </p:cSld>
  <p:clrMapOvr>
    <a:masterClrMapping/>
  </p:clrMapOvr>
  <p:extLst>
    <p:ext uri="{DCECCB84-F9BA-43D5-87BE-67443E8EF086}">
      <p15:sldGuideLst xmlns:p15="http://schemas.microsoft.com/office/powerpoint/2012/main"/>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377230405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9288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1488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0723"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26825331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400242557"/>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88295246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379029196"/>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95959810"/>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15628205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949295955"/>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411984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293706184"/>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631099571"/>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01970064"/>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24175118"/>
      </p:ext>
    </p:extLst>
  </p:cSld>
  <p:clrMapOvr>
    <a:masterClrMapping/>
  </p:clrMapOvr>
  <p:extLst>
    <p:ext uri="{DCECCB84-F9BA-43D5-87BE-67443E8EF086}">
      <p15:sldGuideLst xmlns:p15="http://schemas.microsoft.com/office/powerpoint/2012/main"/>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70388555"/>
      </p:ext>
    </p:extLst>
  </p:cSld>
  <p:clrMapOvr>
    <a:masterClrMapping/>
  </p:clrMapOvr>
  <p:extLst>
    <p:ext uri="{DCECCB84-F9BA-43D5-87BE-67443E8EF086}">
      <p15:sldGuideLst xmlns:p15="http://schemas.microsoft.com/office/powerpoint/2012/main"/>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24455849"/>
      </p:ext>
    </p:extLst>
  </p:cSld>
  <p:clrMapOvr>
    <a:masterClrMapping/>
  </p:clrMapOvr>
  <p:extLst>
    <p:ext uri="{DCECCB84-F9BA-43D5-87BE-67443E8EF086}">
      <p15:sldGuideLst xmlns:p15="http://schemas.microsoft.com/office/powerpoint/2012/main"/>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31301188"/>
      </p:ext>
    </p:extLst>
  </p:cSld>
  <p:clrMapOvr>
    <a:masterClrMapping/>
  </p:clrMapOvr>
  <p:extLst>
    <p:ext uri="{DCECCB84-F9BA-43D5-87BE-67443E8EF086}">
      <p15:sldGuideLst xmlns:p15="http://schemas.microsoft.com/office/powerpoint/2012/main"/>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30035974"/>
      </p:ext>
    </p:extLst>
  </p:cSld>
  <p:clrMapOvr>
    <a:masterClrMapping/>
  </p:clrMapOvr>
  <p:extLst>
    <p:ext uri="{DCECCB84-F9BA-43D5-87BE-67443E8EF086}">
      <p15:sldGuideLst xmlns:p15="http://schemas.microsoft.com/office/powerpoint/2012/main"/>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37599119"/>
      </p:ext>
    </p:extLst>
  </p:cSld>
  <p:clrMapOvr>
    <a:masterClrMapping/>
  </p:clrMapOvr>
  <p:extLst>
    <p:ext uri="{DCECCB84-F9BA-43D5-87BE-67443E8EF086}">
      <p15:sldGuideLst xmlns:p15="http://schemas.microsoft.com/office/powerpoint/2012/main"/>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0489644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43674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40027572"/>
      </p:ext>
    </p:extLst>
  </p:cSld>
  <p:clrMapOvr>
    <a:masterClrMapping/>
  </p:clrMapOvr>
  <p:extLst>
    <p:ext uri="{DCECCB84-F9BA-43D5-87BE-67443E8EF086}">
      <p15:sldGuideLst xmlns:p15="http://schemas.microsoft.com/office/powerpoint/2012/main"/>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54379093"/>
      </p:ext>
    </p:extLst>
  </p:cSld>
  <p:clrMapOvr>
    <a:masterClrMapping/>
  </p:clrMapOvr>
  <p:extLst>
    <p:ext uri="{DCECCB84-F9BA-43D5-87BE-67443E8EF086}">
      <p15:sldGuideLst xmlns:p15="http://schemas.microsoft.com/office/powerpoint/2012/main"/>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28094034"/>
      </p:ext>
    </p:extLst>
  </p:cSld>
  <p:clrMapOvr>
    <a:masterClrMapping/>
  </p:clrMapOvr>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26266460"/>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47446816"/>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77517724"/>
      </p:ext>
    </p:extLst>
  </p:cSld>
  <p:clrMapOvr>
    <a:masterClrMapping/>
  </p:clrMapOvr>
  <p:extLst>
    <p:ext uri="{DCECCB84-F9BA-43D5-87BE-67443E8EF086}">
      <p15:sldGuideLst xmlns:p15="http://schemas.microsoft.com/office/powerpoint/2012/main"/>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93548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419610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58830383"/>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77509510"/>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3888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87262762"/>
      </p:ext>
    </p:extLst>
  </p:cSld>
  <p:clrMapOvr>
    <a:masterClrMapping/>
  </p:clrMapOvr>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92238795"/>
      </p:ext>
    </p:extLst>
  </p:cSld>
  <p:clrMapOvr>
    <a:masterClrMapping/>
  </p:clrMapOvr>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51831660"/>
      </p:ext>
    </p:extLst>
  </p:cSld>
  <p:clrMapOvr>
    <a:masterClrMapping/>
  </p:clrMapOvr>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51186100"/>
      </p:ext>
    </p:extLst>
  </p:cSld>
  <p:clrMapOvr>
    <a:masterClrMapping/>
  </p:clrMapOvr>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20082248"/>
      </p:ext>
    </p:extLst>
  </p:cSld>
  <p:clrMapOvr>
    <a:masterClrMapping/>
  </p:clrMapOvr>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41773019"/>
      </p:ext>
    </p:extLst>
  </p:cSld>
  <p:clrMapOvr>
    <a:masterClrMapping/>
  </p:clrMapOvr>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64835834"/>
      </p:ext>
    </p:extLst>
  </p:cSld>
  <p:clrMapOvr>
    <a:masterClrMapping/>
  </p:clrMapOvr>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44035131"/>
      </p:ext>
    </p:extLst>
  </p:cSld>
  <p:clrMapOvr>
    <a:masterClrMapping/>
  </p:clrMapOvr>
  <p:extLst>
    <p:ext uri="{DCECCB84-F9BA-43D5-87BE-67443E8EF086}">
      <p15:sldGuideLst xmlns:p15="http://schemas.microsoft.com/office/powerpoint/2012/main"/>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938643483"/>
      </p:ext>
    </p:extLst>
  </p:cSld>
  <p:clrMapOvr>
    <a:masterClrMapping/>
  </p:clrMapOvr>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327359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113092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5184575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26023829"/>
      </p:ext>
    </p:extLst>
  </p:cSld>
  <p:clrMapOvr>
    <a:masterClrMapping/>
  </p:clrMapOvr>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86684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239366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429430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90549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87349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394721878"/>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3986734581"/>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6193517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25277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171076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3892598024"/>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06649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32513500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115651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245119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3795"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75142983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2431800098"/>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588661004"/>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736690260"/>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96095133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27387313"/>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66369480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028645313"/>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686606682"/>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47848715"/>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65242281"/>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00251014"/>
      </p:ext>
    </p:extLst>
  </p:cSld>
  <p:clrMapOvr>
    <a:masterClrMapping/>
  </p:clrMapOvr>
  <p:extLst>
    <p:ext uri="{DCECCB84-F9BA-43D5-87BE-67443E8EF086}">
      <p15:sldGuideLst xmlns:p15="http://schemas.microsoft.com/office/powerpoint/2012/main"/>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888825338"/>
      </p:ext>
    </p:extLst>
  </p:cSld>
  <p:clrMapOvr>
    <a:masterClrMapping/>
  </p:clrMapOvr>
  <p:extLst>
    <p:ext uri="{DCECCB84-F9BA-43D5-87BE-67443E8EF086}">
      <p15:sldGuideLst xmlns:p15="http://schemas.microsoft.com/office/powerpoint/2012/main"/>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90484614"/>
      </p:ext>
    </p:extLst>
  </p:cSld>
  <p:clrMapOvr>
    <a:masterClrMapping/>
  </p:clrMapOvr>
  <p:extLst>
    <p:ext uri="{DCECCB84-F9BA-43D5-87BE-67443E8EF086}">
      <p15:sldGuideLst xmlns:p15="http://schemas.microsoft.com/office/powerpoint/2012/main"/>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624424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2332653798"/>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12512328"/>
      </p:ext>
    </p:extLst>
  </p:cSld>
  <p:clrMapOvr>
    <a:masterClrMapping/>
  </p:clrMapOvr>
  <p:extLst>
    <p:ext uri="{DCECCB84-F9BA-43D5-87BE-67443E8EF086}">
      <p15:sldGuideLst xmlns:p15="http://schemas.microsoft.com/office/powerpoint/2012/main"/>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111982714"/>
      </p:ext>
    </p:extLst>
  </p:cSld>
  <p:clrMapOvr>
    <a:masterClrMapping/>
  </p:clrMapOvr>
  <p:extLst>
    <p:ext uri="{DCECCB84-F9BA-43D5-87BE-67443E8EF086}">
      <p15:sldGuideLst xmlns:p15="http://schemas.microsoft.com/office/powerpoint/2012/main"/>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6941129"/>
      </p:ext>
    </p:extLst>
  </p:cSld>
  <p:clrMapOvr>
    <a:masterClrMapping/>
  </p:clrMapOvr>
  <p:extLst>
    <p:ext uri="{DCECCB84-F9BA-43D5-87BE-67443E8EF086}">
      <p15:sldGuideLst xmlns:p15="http://schemas.microsoft.com/office/powerpoint/2012/main"/>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142482605"/>
      </p:ext>
    </p:extLst>
  </p:cSld>
  <p:clrMapOvr>
    <a:masterClrMapping/>
  </p:clrMapOvr>
  <p:extLst>
    <p:ext uri="{DCECCB84-F9BA-43D5-87BE-67443E8EF086}">
      <p15:sldGuideLst xmlns:p15="http://schemas.microsoft.com/office/powerpoint/2012/main"/>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872865129"/>
      </p:ext>
    </p:extLst>
  </p:cSld>
  <p:clrMapOvr>
    <a:masterClrMapping/>
  </p:clrMapOvr>
  <p:extLst>
    <p:ext uri="{DCECCB84-F9BA-43D5-87BE-67443E8EF086}">
      <p15:sldGuideLst xmlns:p15="http://schemas.microsoft.com/office/powerpoint/2012/main"/>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56522873"/>
      </p:ext>
    </p:extLst>
  </p:cSld>
  <p:clrMapOvr>
    <a:masterClrMapping/>
  </p:clrMapOvr>
  <p:extLst>
    <p:ext uri="{DCECCB84-F9BA-43D5-87BE-67443E8EF086}">
      <p15:sldGuideLst xmlns:p15="http://schemas.microsoft.com/office/powerpoint/2012/main"/>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02656842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72762972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513483379"/>
      </p:ext>
    </p:extLst>
  </p:cSld>
  <p:clrMapOvr>
    <a:masterClrMapping/>
  </p:clrMapOvr>
  <p:extLst>
    <p:ext uri="{DCECCB84-F9BA-43D5-87BE-67443E8EF086}">
      <p15:sldGuideLst xmlns:p15="http://schemas.microsoft.com/office/powerpoint/2012/main"/>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424846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167916585"/>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pic>
        <p:nvPicPr>
          <p:cNvPr id="8" name="Afbeelding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31257"/>
            <a:ext cx="12192000" cy="635000"/>
          </a:xfrm>
          <a:prstGeom prst="rect">
            <a:avLst/>
          </a:prstGeom>
        </p:spPr>
      </p:pic>
    </p:spTree>
    <p:extLst>
      <p:ext uri="{BB962C8B-B14F-4D97-AF65-F5344CB8AC3E}">
        <p14:creationId xmlns:p14="http://schemas.microsoft.com/office/powerpoint/2010/main" val="188889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1_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601865391"/>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78895191"/>
      </p:ext>
    </p:extLst>
  </p:cSld>
  <p:clrMapOvr>
    <a:masterClrMapping/>
  </p:clrMapOvr>
  <p:extLst>
    <p:ext uri="{DCECCB84-F9BA-43D5-87BE-67443E8EF086}">
      <p15:sldGuideLst xmlns:p15="http://schemas.microsoft.com/office/powerpoint/2012/main"/>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1_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368724553"/>
      </p:ext>
    </p:extLst>
  </p:cSld>
  <p:clrMapOvr>
    <a:masterClrMapping/>
  </p:clrMapOvr>
  <p:extLst>
    <p:ext uri="{DCECCB84-F9BA-43D5-87BE-67443E8EF086}">
      <p15:sldGuideLst xmlns:p15="http://schemas.microsoft.com/office/powerpoint/2012/main"/>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639545054"/>
      </p:ext>
    </p:extLst>
  </p:cSld>
  <p:clrMapOvr>
    <a:masterClrMapping/>
  </p:clrMapOvr>
  <p:extLst>
    <p:ext uri="{DCECCB84-F9BA-43D5-87BE-67443E8EF086}">
      <p15:sldGuideLst xmlns:p15="http://schemas.microsoft.com/office/powerpoint/2012/main"/>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62911849"/>
      </p:ext>
    </p:extLst>
  </p:cSld>
  <p:clrMapOvr>
    <a:masterClrMapping/>
  </p:clrMapOvr>
  <p:extLst>
    <p:ext uri="{DCECCB84-F9BA-43D5-87BE-67443E8EF086}">
      <p15:sldGuideLst xmlns:p15="http://schemas.microsoft.com/office/powerpoint/2012/main"/>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04779319"/>
      </p:ext>
    </p:extLst>
  </p:cSld>
  <p:clrMapOvr>
    <a:masterClrMapping/>
  </p:clrMapOvr>
  <p:extLst>
    <p:ext uri="{DCECCB84-F9BA-43D5-87BE-67443E8EF086}">
      <p15:sldGuideLst xmlns:p15="http://schemas.microsoft.com/office/powerpoint/2012/main"/>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1_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57903033"/>
      </p:ext>
    </p:extLst>
  </p:cSld>
  <p:clrMapOvr>
    <a:masterClrMapping/>
  </p:clrMapOvr>
  <p:extLst>
    <p:ext uri="{DCECCB84-F9BA-43D5-87BE-67443E8EF086}">
      <p15:sldGuideLst xmlns:p15="http://schemas.microsoft.com/office/powerpoint/2012/main"/>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94472987"/>
      </p:ext>
    </p:extLst>
  </p:cSld>
  <p:clrMapOvr>
    <a:masterClrMapping/>
  </p:clrMapOvr>
  <p:extLst>
    <p:ext uri="{DCECCB84-F9BA-43D5-87BE-67443E8EF086}">
      <p15:sldGuideLst xmlns:p15="http://schemas.microsoft.com/office/powerpoint/2012/main"/>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1_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533698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35259335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201782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69908610"/>
      </p:ext>
    </p:extLst>
  </p:cSld>
  <p:clrMapOvr>
    <a:masterClrMapping/>
  </p:clrMapOvr>
  <p:extLst>
    <p:ext uri="{DCECCB84-F9BA-43D5-87BE-67443E8EF086}">
      <p15:sldGuideLst xmlns:p15="http://schemas.microsoft.com/office/powerpoint/2012/main"/>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675135967"/>
      </p:ext>
    </p:extLst>
  </p:cSld>
  <p:clrMapOvr>
    <a:masterClrMapping/>
  </p:clrMapOvr>
  <p:extLst>
    <p:ext uri="{DCECCB84-F9BA-43D5-87BE-67443E8EF086}">
      <p15:sldGuideLst xmlns:p15="http://schemas.microsoft.com/office/powerpoint/2012/main"/>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60700404"/>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1_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79937258"/>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1_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nl-NL"/>
              <a:t>Klikken om de tekststijl van het model te bewerken</a:t>
            </a:r>
          </a:p>
          <a:p>
            <a:pPr lvl="1"/>
            <a:r>
              <a:rPr lang="nl-NL"/>
              <a:t>Tweede niveau</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22" name="Straight Connector 21">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B0C8BCA0-F792-43F9-BB14-CFC19A2035A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85377504"/>
      </p:ext>
    </p:extLst>
  </p:cSld>
  <p:clrMapOvr>
    <a:masterClrMapping/>
  </p:clrMapOvr>
  <p:extLst>
    <p:ext uri="{DCECCB84-F9BA-43D5-87BE-67443E8EF086}">
      <p15:sldGuideLst xmlns:p15="http://schemas.microsoft.com/office/powerpoint/2012/main"/>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Bullets Option 1">
    <p:spTree>
      <p:nvGrpSpPr>
        <p:cNvPr id="1" name=""/>
        <p:cNvGrpSpPr/>
        <p:nvPr/>
      </p:nvGrpSpPr>
      <p:grpSpPr>
        <a:xfrm>
          <a:off x="0" y="0"/>
          <a:ext cx="0" cy="0"/>
          <a:chOff x="0" y="0"/>
          <a:chExt cx="0" cy="0"/>
        </a:xfrm>
      </p:grpSpPr>
      <p:sp>
        <p:nvSpPr>
          <p:cNvPr id="8" name="Tijdelijke aanduiding voor tekst 16"/>
          <p:cNvSpPr>
            <a:spLocks noGrp="1"/>
          </p:cNvSpPr>
          <p:nvPr>
            <p:ph type="body" sz="quarter" idx="13" hasCustomPrompt="1"/>
          </p:nvPr>
        </p:nvSpPr>
        <p:spPr>
          <a:xfrm>
            <a:off x="645262" y="1539873"/>
            <a:ext cx="10907945" cy="4416427"/>
          </a:xfrm>
          <a:prstGeom prst="rect">
            <a:avLst/>
          </a:prstGeom>
        </p:spPr>
        <p:txBody>
          <a:bodyPr lIns="0" tIns="0" rIns="0" bIns="0"/>
          <a:lstStyle>
            <a:lvl1pPr marL="0" marR="0" indent="0" algn="l" defTabSz="1172083" rtl="0" eaLnBrk="1" fontAlgn="auto" latinLnBrk="0" hangingPunct="1">
              <a:lnSpc>
                <a:spcPts val="2563"/>
              </a:lnSpc>
              <a:spcBef>
                <a:spcPts val="533"/>
              </a:spcBef>
              <a:spcAft>
                <a:spcPts val="0"/>
              </a:spcAft>
              <a:buClr>
                <a:srgbClr val="007BBF"/>
              </a:buClr>
              <a:buSzTx/>
              <a:buFont typeface="Arial" panose="020B0604020202020204" pitchFamily="34" charset="0"/>
              <a:buNone/>
              <a:tabLst/>
              <a:defRPr sz="2400" baseline="0">
                <a:solidFill>
                  <a:schemeClr val="tx2"/>
                </a:solidFill>
                <a:latin typeface="Calibri" panose="020F0502020204030204" pitchFamily="34" charset="0"/>
                <a:ea typeface="Verdana" panose="020B0604030504040204" pitchFamily="34" charset="0"/>
                <a:cs typeface="Verdana" panose="020B0604030504040204" pitchFamily="34" charset="0"/>
              </a:defRPr>
            </a:lvl1pPr>
            <a:lvl2pPr marL="479988" marR="0" indent="273044" algn="l" defTabSz="479988" rtl="0" eaLnBrk="1" fontAlgn="auto" latinLnBrk="0" hangingPunct="1">
              <a:lnSpc>
                <a:spcPts val="2533"/>
              </a:lnSpc>
              <a:spcBef>
                <a:spcPts val="0"/>
              </a:spcBef>
              <a:spcAft>
                <a:spcPts val="0"/>
              </a:spcAft>
              <a:buClr>
                <a:schemeClr val="tx1"/>
              </a:buClr>
              <a:buSzTx/>
              <a:buFont typeface="Arial" panose="020B0604020202020204" pitchFamily="34" charset="0"/>
              <a:buChar char="•"/>
              <a:tabLst/>
              <a:defRPr sz="2133" baseline="0">
                <a:solidFill>
                  <a:schemeClr val="tx2"/>
                </a:solidFill>
                <a:latin typeface="+mn-lt"/>
                <a:ea typeface="Verdana" panose="020B0604030504040204" pitchFamily="34" charset="0"/>
                <a:cs typeface="Verdana" panose="020B0604030504040204" pitchFamily="34" charset="0"/>
              </a:defRPr>
            </a:lvl2pPr>
            <a:lvl3pPr marL="959976"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3pPr>
            <a:lvl4pPr marL="1439964" indent="273593" defTabSz="479988">
              <a:lnSpc>
                <a:spcPts val="2533"/>
              </a:lnSpc>
              <a:spcBef>
                <a:spcPts val="0"/>
              </a:spcBef>
              <a:buClr>
                <a:schemeClr val="tx1"/>
              </a:buClr>
              <a:buFont typeface="Arial" panose="020B0604020202020204" pitchFamily="34" charset="0"/>
              <a:buChar char="•"/>
              <a:defRPr sz="2133" baseline="0">
                <a:solidFill>
                  <a:schemeClr val="tx2"/>
                </a:solidFill>
                <a:latin typeface="+mn-lt"/>
                <a:ea typeface="Verdana" panose="020B0604030504040204" pitchFamily="34" charset="0"/>
                <a:cs typeface="Verdana" panose="020B0604030504040204" pitchFamily="34" charset="0"/>
              </a:defRPr>
            </a:lvl4pPr>
            <a:lvl5pPr marL="2300942" indent="-380990">
              <a:lnSpc>
                <a:spcPts val="2533"/>
              </a:lnSpc>
              <a:spcBef>
                <a:spcPts val="0"/>
              </a:spcBef>
              <a:buClr>
                <a:schemeClr val="tx1"/>
              </a:buClr>
              <a:buFont typeface="Arial" panose="020B0604020202020204" pitchFamily="34" charset="0"/>
              <a:buChar char="•"/>
              <a:defRPr sz="2133">
                <a:solidFill>
                  <a:schemeClr val="tx2"/>
                </a:solidFill>
                <a:latin typeface="+mn-lt"/>
                <a:ea typeface="Verdana" panose="020B0604030504040204" pitchFamily="34" charset="0"/>
                <a:cs typeface="Verdana" panose="020B0604030504040204" pitchFamily="34" charset="0"/>
              </a:defRPr>
            </a:lvl5pPr>
            <a:lvl6pPr marL="2399940" indent="273593">
              <a:lnSpc>
                <a:spcPts val="2533"/>
              </a:lnSpc>
              <a:spcBef>
                <a:spcPts val="0"/>
              </a:spcBef>
              <a:buClr>
                <a:schemeClr val="tx1"/>
              </a:buClr>
              <a:buFont typeface="Arial" panose="020B0604020202020204" pitchFamily="34" charset="0"/>
              <a:buChar char="•"/>
              <a:defRPr sz="2133">
                <a:solidFill>
                  <a:schemeClr val="tx2"/>
                </a:solidFill>
                <a:latin typeface="+mn-lt"/>
              </a:defRPr>
            </a:lvl6pPr>
          </a:lstStyle>
          <a:p>
            <a:pPr lvl="0"/>
            <a:r>
              <a:rPr lang="en-US"/>
              <a:t>Bullet points option 1 Text</a:t>
            </a:r>
          </a:p>
          <a:p>
            <a:pPr lvl="1"/>
            <a:r>
              <a:rPr lang="en-US"/>
              <a:t>Click to edit master bullet title style</a:t>
            </a:r>
          </a:p>
          <a:p>
            <a:pPr lvl="0"/>
            <a:r>
              <a:rPr lang="en-US"/>
              <a:t>Text</a:t>
            </a:r>
          </a:p>
          <a:p>
            <a:pPr lvl="1"/>
            <a:r>
              <a:rPr lang="en-US"/>
              <a:t>Click to edit master bullet title style level 1</a:t>
            </a:r>
          </a:p>
          <a:p>
            <a:pPr lvl="2"/>
            <a:r>
              <a:rPr lang="en-US"/>
              <a:t>Click to edit bullet level 2</a:t>
            </a:r>
          </a:p>
          <a:p>
            <a:pPr lvl="3"/>
            <a:r>
              <a:rPr lang="en-US"/>
              <a:t>Click to edit bullet level 3</a:t>
            </a:r>
          </a:p>
        </p:txBody>
      </p:sp>
      <p:sp>
        <p:nvSpPr>
          <p:cNvPr id="14" name="Tijdelijke aanduiding voor tekst 14"/>
          <p:cNvSpPr>
            <a:spLocks noGrp="1"/>
          </p:cNvSpPr>
          <p:nvPr>
            <p:ph type="body" sz="quarter" idx="16" hasCustomPrompt="1"/>
          </p:nvPr>
        </p:nvSpPr>
        <p:spPr>
          <a:xfrm>
            <a:off x="645262" y="3270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tx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5" name="Tijdelijke aanduiding voor tekst 16"/>
          <p:cNvSpPr>
            <a:spLocks noGrp="1"/>
          </p:cNvSpPr>
          <p:nvPr>
            <p:ph type="body" sz="quarter" idx="17" hasCustomPrompt="1"/>
          </p:nvPr>
        </p:nvSpPr>
        <p:spPr>
          <a:xfrm>
            <a:off x="644817" y="898524"/>
            <a:ext cx="10894225" cy="291067"/>
          </a:xfrm>
          <a:prstGeom prst="rect">
            <a:avLst/>
          </a:prstGeom>
        </p:spPr>
        <p:txBody>
          <a:bodyPr lIns="0" tIns="0" rIns="0" bIns="0" anchor="t"/>
          <a:lstStyle>
            <a:lvl1pPr marL="0" indent="0">
              <a:lnSpc>
                <a:spcPts val="2045"/>
              </a:lnSpc>
              <a:spcBef>
                <a:spcPts val="0"/>
              </a:spcBef>
              <a:buNone/>
              <a:defRPr sz="1867">
                <a:solidFill>
                  <a:schemeClr val="tx2"/>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pic>
        <p:nvPicPr>
          <p:cNvPr id="9" name="Afbeelding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231257"/>
            <a:ext cx="12192000" cy="635000"/>
          </a:xfrm>
          <a:prstGeom prst="rect">
            <a:avLst/>
          </a:prstGeom>
        </p:spPr>
      </p:pic>
      <p:sp>
        <p:nvSpPr>
          <p:cNvPr id="10"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6"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4936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1_Disclaimer Slide - Blue background">
    <p:spTree>
      <p:nvGrpSpPr>
        <p:cNvPr id="1" name=""/>
        <p:cNvGrpSpPr/>
        <p:nvPr/>
      </p:nvGrpSpPr>
      <p:grpSpPr>
        <a:xfrm>
          <a:off x="0" y="0"/>
          <a:ext cx="0" cy="0"/>
          <a:chOff x="0" y="0"/>
          <a:chExt cx="0" cy="0"/>
        </a:xfrm>
      </p:grpSpPr>
      <p:sp>
        <p:nvSpPr>
          <p:cNvPr id="2" name="Rechthoek 1"/>
          <p:cNvSpPr/>
          <p:nvPr userDrawn="1"/>
        </p:nvSpPr>
        <p:spPr>
          <a:xfrm>
            <a:off x="1109" y="-1"/>
            <a:ext cx="12190892" cy="6327092"/>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117212" tIns="58605" rIns="117212" bIns="58605" rtlCol="0" anchor="ctr"/>
          <a:lstStyle/>
          <a:p>
            <a:pPr algn="ctr"/>
            <a:endParaRPr lang="nl-NL" sz="2267"/>
          </a:p>
        </p:txBody>
      </p:sp>
      <p:sp>
        <p:nvSpPr>
          <p:cNvPr id="22" name="Tijdelijke aanduiding voor tekst 16"/>
          <p:cNvSpPr>
            <a:spLocks noGrp="1"/>
          </p:cNvSpPr>
          <p:nvPr>
            <p:ph type="body" sz="quarter" idx="12" hasCustomPrompt="1"/>
          </p:nvPr>
        </p:nvSpPr>
        <p:spPr>
          <a:xfrm>
            <a:off x="635489" y="1050923"/>
            <a:ext cx="10938933" cy="4892676"/>
          </a:xfrm>
          <a:prstGeom prst="rect">
            <a:avLst/>
          </a:prstGeom>
        </p:spPr>
        <p:txBody>
          <a:bodyPr lIns="0" tIns="0" rIns="0" bIns="0"/>
          <a:lstStyle>
            <a:lvl1pPr marL="0" indent="0">
              <a:lnSpc>
                <a:spcPct val="100000"/>
              </a:lnSpc>
              <a:spcBef>
                <a:spcPts val="128"/>
              </a:spcBef>
              <a:buNone/>
              <a:defRPr sz="1333">
                <a:solidFill>
                  <a:schemeClr val="bg1"/>
                </a:solidFill>
                <a:latin typeface="+mj-lt"/>
                <a:ea typeface="Verdana" panose="020B0604030504040204" pitchFamily="34" charset="0"/>
                <a:cs typeface="Verdana" panose="020B0604030504040204" pitchFamily="34" charset="0"/>
              </a:defRPr>
            </a:lvl1pPr>
            <a:lvl2pPr marL="58604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172083"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758125"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344167" indent="0">
              <a:buNone/>
              <a:defRPr sz="20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 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a:p>
            <a:pPr lvl="0"/>
            <a:endParaRPr lang="nl-NL"/>
          </a:p>
          <a:p>
            <a:pPr lvl="0"/>
            <a:r>
              <a:rPr lang="nl-NL"/>
              <a:t>Dit is een faketekst. Alles wat hier staat is slechts om een indruk te geven van het grafische effect van tekst op deze plek. Wat u hier leest is een voorbeeld tekst. Deze wordt later vervangen door de uiteindelijke tekst, die nu nog niet bekend is. De faketekst is dus een tekst die eigenlijk nergens over gaat.</a:t>
            </a:r>
          </a:p>
        </p:txBody>
      </p:sp>
      <p:sp>
        <p:nvSpPr>
          <p:cNvPr id="12" name="Tijdelijke aanduiding voor tekst 14"/>
          <p:cNvSpPr>
            <a:spLocks noGrp="1"/>
          </p:cNvSpPr>
          <p:nvPr>
            <p:ph type="body" sz="quarter" idx="16" hasCustomPrompt="1"/>
          </p:nvPr>
        </p:nvSpPr>
        <p:spPr>
          <a:xfrm>
            <a:off x="645262" y="365126"/>
            <a:ext cx="10907945" cy="515863"/>
          </a:xfrm>
          <a:prstGeom prst="rect">
            <a:avLst/>
          </a:prstGeom>
        </p:spPr>
        <p:txBody>
          <a:bodyPr lIns="0" tIns="0" rIns="0" bIns="0" anchor="b" anchorCtr="0"/>
          <a:lstStyle>
            <a:lvl1pPr marL="0" indent="0">
              <a:lnSpc>
                <a:spcPts val="3863"/>
              </a:lnSpc>
              <a:spcBef>
                <a:spcPts val="0"/>
              </a:spcBef>
              <a:buNone/>
              <a:defRPr sz="3467" b="0" baseline="0">
                <a:solidFill>
                  <a:schemeClr val="bg1"/>
                </a:solidFill>
                <a:latin typeface="+mj-lt"/>
                <a:ea typeface="Verdana" panose="020B0604030504040204" pitchFamily="34" charset="0"/>
                <a:cs typeface="Verdana" panose="020B0604030504040204" pitchFamily="34" charset="0"/>
              </a:defRPr>
            </a:lvl1pPr>
            <a:lvl2pPr marL="586043" indent="0">
              <a:buNone/>
              <a:defRPr>
                <a:latin typeface="Verdana" panose="020B0604030504040204" pitchFamily="34" charset="0"/>
                <a:ea typeface="Verdana" panose="020B0604030504040204" pitchFamily="34" charset="0"/>
                <a:cs typeface="Verdana" panose="020B0604030504040204" pitchFamily="34" charset="0"/>
              </a:defRPr>
            </a:lvl2pPr>
            <a:lvl3pPr marL="1172083" indent="0">
              <a:buNone/>
              <a:defRPr>
                <a:latin typeface="Verdana" panose="020B0604030504040204" pitchFamily="34" charset="0"/>
                <a:ea typeface="Verdana" panose="020B0604030504040204" pitchFamily="34" charset="0"/>
                <a:cs typeface="Verdana" panose="020B0604030504040204" pitchFamily="34" charset="0"/>
              </a:defRPr>
            </a:lvl3pPr>
            <a:lvl4pPr marL="1758125" indent="0">
              <a:buNone/>
              <a:defRPr>
                <a:latin typeface="Verdana" panose="020B0604030504040204" pitchFamily="34" charset="0"/>
                <a:ea typeface="Verdana" panose="020B0604030504040204" pitchFamily="34" charset="0"/>
                <a:cs typeface="Verdana" panose="020B0604030504040204" pitchFamily="34" charset="0"/>
              </a:defRPr>
            </a:lvl4pPr>
            <a:lvl5pPr marL="2344167"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1" name="Text Box 27"/>
          <p:cNvSpPr txBox="1">
            <a:spLocks noChangeArrowheads="1"/>
          </p:cNvSpPr>
          <p:nvPr userDrawn="1"/>
        </p:nvSpPr>
        <p:spPr bwMode="auto">
          <a:xfrm>
            <a:off x="11023601" y="6399957"/>
            <a:ext cx="992963" cy="360481"/>
          </a:xfrm>
          <a:prstGeom prst="rect">
            <a:avLst/>
          </a:prstGeom>
          <a:noFill/>
          <a:ln w="9525" algn="ctr">
            <a:noFill/>
            <a:miter lim="800000"/>
            <a:headEnd/>
            <a:tailEnd/>
          </a:ln>
          <a:effectLst/>
        </p:spPr>
        <p:txBody>
          <a:bodyPr wrap="square" lIns="137540" tIns="68769" rIns="137540" bIns="68769" anchor="b">
            <a:spAutoFit/>
          </a:bodyPr>
          <a:lstStyle/>
          <a:p>
            <a:pPr algn="l">
              <a:lnSpc>
                <a:spcPct val="90000"/>
              </a:lnSpc>
            </a:pPr>
            <a:r>
              <a:rPr lang="en-US" sz="1600" baseline="0">
                <a:solidFill>
                  <a:schemeClr val="tx1"/>
                </a:solidFill>
              </a:rPr>
              <a:t>    </a:t>
            </a:r>
            <a:r>
              <a:rPr lang="en-US" sz="1600">
                <a:solidFill>
                  <a:schemeClr val="tx1"/>
                </a:solidFill>
              </a:rPr>
              <a:t> </a:t>
            </a:r>
            <a:fld id="{27E0A068-2F96-4452-B6AF-D7C6C78D01BA}" type="slidenum">
              <a:rPr lang="en-US" sz="1600" smtClean="0">
                <a:solidFill>
                  <a:schemeClr val="tx1"/>
                </a:solidFill>
                <a:latin typeface="+mn-lt"/>
              </a:rPr>
              <a:pPr algn="l">
                <a:lnSpc>
                  <a:spcPct val="90000"/>
                </a:lnSpc>
              </a:pPr>
              <a:t>‹#›</a:t>
            </a:fld>
            <a:endParaRPr lang="en-US" sz="1600">
              <a:solidFill>
                <a:schemeClr val="tx1"/>
              </a:solidFill>
              <a:latin typeface="+mn-lt"/>
            </a:endParaRPr>
          </a:p>
        </p:txBody>
      </p:sp>
      <p:sp>
        <p:nvSpPr>
          <p:cNvPr id="14" name="Tijdelijke aanduiding voor voettekst 7"/>
          <p:cNvSpPr>
            <a:spLocks noGrp="1"/>
          </p:cNvSpPr>
          <p:nvPr>
            <p:ph type="ftr" sz="quarter" idx="11"/>
          </p:nvPr>
        </p:nvSpPr>
        <p:spPr>
          <a:xfrm>
            <a:off x="6741160" y="6404564"/>
            <a:ext cx="4508501" cy="331200"/>
          </a:xfrm>
          <a:prstGeom prst="rect">
            <a:avLst/>
          </a:prstGeom>
        </p:spPr>
        <p:txBody>
          <a:bodyPr anchor="ctr" anchorCtr="0"/>
          <a:lstStyle>
            <a:lvl1pPr algn="r">
              <a:defRPr sz="1600"/>
            </a:lvl1pPr>
          </a:lstStyle>
          <a:p>
            <a:r>
              <a:rPr lang="en-US"/>
              <a:t>Click to edit footer project title</a:t>
            </a:r>
            <a:endParaRPr lang="nl-NL"/>
          </a:p>
        </p:txBody>
      </p:sp>
    </p:spTree>
    <p:extLst>
      <p:ext uri="{BB962C8B-B14F-4D97-AF65-F5344CB8AC3E}">
        <p14:creationId xmlns:p14="http://schemas.microsoft.com/office/powerpoint/2010/main" val="357615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Bullets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8" y="1203769"/>
            <a:ext cx="10515600" cy="462986"/>
          </a:xfrm>
          <a:prstGeom prst="rect">
            <a:avLst/>
          </a:prstGeom>
        </p:spPr>
        <p:txBody>
          <a:bodyPr lIns="0"/>
          <a:lstStyle>
            <a:lvl1pPr marL="0" indent="0">
              <a:buNone/>
              <a:defRPr sz="2000" b="1">
                <a:solidFill>
                  <a:schemeClr val="tx2"/>
                </a:solidFill>
              </a:defRPr>
            </a:lvl1pPr>
          </a:lstStyle>
          <a:p>
            <a:pPr lvl="0"/>
            <a:r>
              <a:rPr lang="en-US"/>
              <a:t>Click to edit sub title style</a:t>
            </a:r>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944546"/>
            <a:ext cx="10531475" cy="4120588"/>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308041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323">
          <p15:clr>
            <a:srgbClr val="FBAE4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2 Column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ijdelijke aanduiding voor tekst 5"/>
          <p:cNvSpPr>
            <a:spLocks noGrp="1"/>
          </p:cNvSpPr>
          <p:nvPr>
            <p:ph type="body" sz="quarter" idx="11" hasCustomPrompt="1"/>
          </p:nvPr>
        </p:nvSpPr>
        <p:spPr>
          <a:xfrm>
            <a:off x="447357" y="1767840"/>
            <a:ext cx="10952481" cy="4074160"/>
          </a:xfrm>
          <a:prstGeom prst="rect">
            <a:avLst/>
          </a:prstGeom>
        </p:spPr>
        <p:txBody>
          <a:bodyPr numCol="2" spcCol="432000"/>
          <a:lstStyle>
            <a:lvl1pPr marL="0" indent="0" algn="just">
              <a:lnSpc>
                <a:spcPct val="100000"/>
              </a:lnSpc>
              <a:spcBef>
                <a:spcPts val="0"/>
              </a:spcBef>
              <a:spcAft>
                <a:spcPts val="600"/>
              </a:spcAft>
              <a:buNone/>
              <a:defRPr sz="200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err="1"/>
              <a:t>consectetur</a:t>
            </a:r>
            <a:r>
              <a:rPr lang="nl-NL"/>
              <a:t> </a:t>
            </a:r>
            <a:r>
              <a:rPr lang="nl-NL" err="1"/>
              <a:t>adipiscing</a:t>
            </a:r>
            <a:r>
              <a:rPr lang="nl-NL"/>
              <a:t> </a:t>
            </a:r>
            <a:r>
              <a:rPr lang="nl-NL" err="1"/>
              <a:t>elit</a:t>
            </a:r>
            <a:r>
              <a:rPr lang="nl-NL"/>
              <a:t>. </a:t>
            </a:r>
            <a:r>
              <a:rPr lang="nl-NL" err="1"/>
              <a:t>Donec</a:t>
            </a:r>
            <a:r>
              <a:rPr lang="nl-NL"/>
              <a:t> </a:t>
            </a:r>
            <a:r>
              <a:rPr lang="nl-NL" err="1"/>
              <a:t>mauris</a:t>
            </a:r>
            <a:r>
              <a:rPr lang="nl-NL"/>
              <a:t> </a:t>
            </a:r>
            <a:r>
              <a:rPr lang="nl-NL" err="1"/>
              <a:t>lorem</a:t>
            </a:r>
            <a:r>
              <a:rPr lang="nl-NL"/>
              <a:t>, vestibulum </a:t>
            </a:r>
            <a:r>
              <a:rPr lang="nl-NL" err="1"/>
              <a:t>ac</a:t>
            </a:r>
            <a:r>
              <a:rPr lang="nl-NL"/>
              <a:t> </a:t>
            </a:r>
            <a:r>
              <a:rPr lang="nl-NL" err="1"/>
              <a:t>rutrum</a:t>
            </a:r>
            <a:r>
              <a:rPr lang="nl-NL"/>
              <a:t> </a:t>
            </a:r>
            <a:r>
              <a:rPr lang="nl-NL" err="1"/>
              <a:t>id</a:t>
            </a:r>
            <a:r>
              <a:rPr lang="nl-NL"/>
              <a:t>, </a:t>
            </a:r>
            <a:r>
              <a:rPr lang="nl-NL" err="1"/>
              <a:t>suscipit</a:t>
            </a:r>
            <a:r>
              <a:rPr lang="nl-NL"/>
              <a:t> in </a:t>
            </a:r>
            <a:r>
              <a:rPr lang="nl-NL" err="1"/>
              <a:t>dui.</a:t>
            </a:r>
            <a:r>
              <a:rPr lang="nl-NL"/>
              <a:t> </a:t>
            </a:r>
            <a:r>
              <a:rPr lang="nl-NL" err="1"/>
              <a:t>Donec</a:t>
            </a:r>
            <a:r>
              <a:rPr lang="nl-NL"/>
              <a:t> vitae </a:t>
            </a:r>
            <a:r>
              <a:rPr lang="nl-NL" err="1"/>
              <a:t>dapibus</a:t>
            </a:r>
            <a:r>
              <a:rPr lang="nl-NL"/>
              <a:t> </a:t>
            </a:r>
            <a:r>
              <a:rPr lang="nl-NL" err="1"/>
              <a:t>tellus</a:t>
            </a:r>
            <a:r>
              <a:rPr lang="nl-NL"/>
              <a:t>. Vestibulum </a:t>
            </a:r>
            <a:r>
              <a:rPr lang="nl-NL" err="1"/>
              <a:t>nunc</a:t>
            </a:r>
            <a:r>
              <a:rPr lang="nl-NL"/>
              <a:t> </a:t>
            </a:r>
            <a:r>
              <a:rPr lang="nl-NL" err="1"/>
              <a:t>sem</a:t>
            </a:r>
            <a:r>
              <a:rPr lang="nl-NL"/>
              <a:t>, </a:t>
            </a:r>
            <a:r>
              <a:rPr lang="nl-NL" err="1"/>
              <a:t>finibus</a:t>
            </a:r>
            <a:r>
              <a:rPr lang="nl-NL"/>
              <a:t> </a:t>
            </a:r>
            <a:r>
              <a:rPr lang="nl-NL" err="1"/>
              <a:t>quis</a:t>
            </a:r>
            <a:r>
              <a:rPr lang="nl-NL"/>
              <a:t> </a:t>
            </a:r>
            <a:r>
              <a:rPr lang="nl-NL" err="1"/>
              <a:t>elementum</a:t>
            </a:r>
            <a:r>
              <a:rPr lang="nl-NL"/>
              <a:t> </a:t>
            </a:r>
            <a:r>
              <a:rPr lang="nl-NL" err="1"/>
              <a:t>ac</a:t>
            </a:r>
            <a:r>
              <a:rPr lang="nl-NL"/>
              <a:t>, </a:t>
            </a:r>
            <a:r>
              <a:rPr lang="nl-NL" err="1"/>
              <a:t>varius</a:t>
            </a:r>
            <a:r>
              <a:rPr lang="nl-NL"/>
              <a:t> </a:t>
            </a:r>
            <a:r>
              <a:rPr lang="nl-NL" err="1"/>
              <a:t>ac</a:t>
            </a:r>
            <a:r>
              <a:rPr lang="nl-NL"/>
              <a:t> </a:t>
            </a:r>
            <a:r>
              <a:rPr lang="nl-NL" err="1"/>
              <a:t>tellus</a:t>
            </a:r>
            <a:r>
              <a:rPr lang="nl-NL"/>
              <a:t>. Nam </a:t>
            </a:r>
            <a:r>
              <a:rPr lang="nl-NL" err="1"/>
              <a:t>faucibus</a:t>
            </a:r>
            <a:r>
              <a:rPr lang="nl-NL"/>
              <a:t> </a:t>
            </a:r>
            <a:r>
              <a:rPr lang="nl-NL" err="1"/>
              <a:t>faucibus</a:t>
            </a:r>
            <a:r>
              <a:rPr lang="nl-NL"/>
              <a:t> </a:t>
            </a:r>
            <a:r>
              <a:rPr lang="nl-NL" err="1"/>
              <a:t>venenatis</a:t>
            </a:r>
            <a:r>
              <a:rPr lang="nl-NL"/>
              <a:t>. </a:t>
            </a:r>
            <a:r>
              <a:rPr lang="nl-NL" err="1"/>
              <a:t>Donec</a:t>
            </a:r>
            <a:r>
              <a:rPr lang="nl-NL"/>
              <a:t> </a:t>
            </a:r>
            <a:r>
              <a:rPr lang="nl-NL" err="1"/>
              <a:t>nec</a:t>
            </a:r>
            <a:r>
              <a:rPr lang="nl-NL"/>
              <a:t> </a:t>
            </a:r>
            <a:r>
              <a:rPr lang="nl-NL" err="1"/>
              <a:t>arcu</a:t>
            </a:r>
            <a:r>
              <a:rPr lang="nl-NL"/>
              <a:t> </a:t>
            </a:r>
            <a:r>
              <a:rPr lang="nl-NL" err="1"/>
              <a:t>velit</a:t>
            </a:r>
            <a:r>
              <a:rPr lang="nl-NL"/>
              <a:t>. </a:t>
            </a:r>
            <a:r>
              <a:rPr lang="nl-NL" err="1"/>
              <a:t>Fusce</a:t>
            </a:r>
            <a:r>
              <a:rPr lang="nl-NL"/>
              <a:t> </a:t>
            </a:r>
            <a:r>
              <a:rPr lang="nl-NL" err="1"/>
              <a:t>viverra</a:t>
            </a:r>
            <a:r>
              <a:rPr lang="nl-NL"/>
              <a:t>, </a:t>
            </a:r>
            <a:r>
              <a:rPr lang="nl-NL" err="1"/>
              <a:t>dui</a:t>
            </a:r>
            <a:r>
              <a:rPr lang="nl-NL"/>
              <a:t> vitae </a:t>
            </a:r>
            <a:r>
              <a:rPr lang="nl-NL" err="1"/>
              <a:t>euismod</a:t>
            </a:r>
            <a:r>
              <a:rPr lang="nl-NL"/>
              <a:t> </a:t>
            </a:r>
            <a:r>
              <a:rPr lang="nl-NL" err="1"/>
              <a:t>mollis</a:t>
            </a:r>
            <a:r>
              <a:rPr lang="nl-NL"/>
              <a:t>, </a:t>
            </a:r>
            <a:r>
              <a:rPr lang="nl-NL" err="1"/>
              <a:t>tortor</a:t>
            </a:r>
            <a:r>
              <a:rPr lang="nl-NL"/>
              <a:t> magna </a:t>
            </a:r>
            <a:r>
              <a:rPr lang="nl-NL" err="1"/>
              <a:t>egestas</a:t>
            </a:r>
            <a:r>
              <a:rPr lang="nl-NL"/>
              <a:t> </a:t>
            </a:r>
            <a:r>
              <a:rPr lang="nl-NL" err="1"/>
              <a:t>nunc</a:t>
            </a:r>
            <a:r>
              <a:rPr lang="nl-NL"/>
              <a:t>, et </a:t>
            </a:r>
            <a:r>
              <a:rPr lang="nl-NL" err="1"/>
              <a:t>suscipit</a:t>
            </a:r>
            <a:r>
              <a:rPr lang="nl-NL"/>
              <a:t> </a:t>
            </a:r>
            <a:r>
              <a:rPr lang="nl-NL" err="1"/>
              <a:t>nunc</a:t>
            </a:r>
            <a:r>
              <a:rPr lang="nl-NL"/>
              <a:t> ex </a:t>
            </a:r>
            <a:r>
              <a:rPr lang="nl-NL" err="1"/>
              <a:t>quis</a:t>
            </a:r>
            <a:r>
              <a:rPr lang="nl-NL"/>
              <a:t> </a:t>
            </a:r>
            <a:r>
              <a:rPr lang="nl-NL" err="1"/>
              <a:t>nunc</a:t>
            </a:r>
            <a:r>
              <a:rPr lang="nl-NL"/>
              <a:t>. </a:t>
            </a:r>
            <a:r>
              <a:rPr lang="nl-NL" err="1"/>
              <a:t>Pellentesque</a:t>
            </a:r>
            <a:r>
              <a:rPr lang="nl-NL"/>
              <a:t> </a:t>
            </a:r>
            <a:r>
              <a:rPr lang="nl-NL" err="1"/>
              <a:t>habitant</a:t>
            </a:r>
            <a:r>
              <a:rPr lang="nl-NL"/>
              <a:t> </a:t>
            </a:r>
            <a:r>
              <a:rPr lang="nl-NL" err="1"/>
              <a:t>morbi</a:t>
            </a:r>
            <a:r>
              <a:rPr lang="nl-NL"/>
              <a:t> </a:t>
            </a:r>
            <a:r>
              <a:rPr lang="nl-NL" err="1"/>
              <a:t>tristique</a:t>
            </a:r>
            <a:r>
              <a:rPr lang="nl-NL"/>
              <a:t> </a:t>
            </a:r>
            <a:r>
              <a:rPr lang="nl-NL" err="1"/>
              <a:t>senectus</a:t>
            </a:r>
            <a:r>
              <a:rPr lang="nl-NL"/>
              <a:t> et </a:t>
            </a:r>
            <a:r>
              <a:rPr lang="nl-NL" err="1"/>
              <a:t>netus</a:t>
            </a:r>
            <a:r>
              <a:rPr lang="nl-NL"/>
              <a:t> et </a:t>
            </a:r>
            <a:r>
              <a:rPr lang="nl-NL" err="1"/>
              <a:t>malesuada</a:t>
            </a:r>
            <a:r>
              <a:rPr lang="nl-NL"/>
              <a:t> </a:t>
            </a:r>
            <a:r>
              <a:rPr lang="nl-NL" err="1"/>
              <a:t>fames</a:t>
            </a:r>
            <a:r>
              <a:rPr lang="nl-NL"/>
              <a:t> </a:t>
            </a:r>
            <a:r>
              <a:rPr lang="nl-NL" err="1"/>
              <a:t>ac</a:t>
            </a:r>
            <a:r>
              <a:rPr lang="nl-NL"/>
              <a:t> </a:t>
            </a:r>
            <a:r>
              <a:rPr lang="nl-NL" err="1"/>
              <a:t>turpis</a:t>
            </a:r>
            <a:r>
              <a:rPr lang="nl-NL"/>
              <a:t> </a:t>
            </a:r>
            <a:r>
              <a:rPr lang="nl-NL" err="1"/>
              <a:t>egestas</a:t>
            </a:r>
            <a:r>
              <a:rPr lang="nl-NL"/>
              <a:t>. Integer </a:t>
            </a:r>
            <a:r>
              <a:rPr lang="nl-NL" err="1"/>
              <a:t>eget</a:t>
            </a:r>
            <a:r>
              <a:rPr lang="nl-NL"/>
              <a:t> auctor </a:t>
            </a:r>
            <a:r>
              <a:rPr lang="nl-NL" err="1"/>
              <a:t>nunc</a:t>
            </a:r>
            <a:r>
              <a:rPr lang="nl-NL"/>
              <a:t>. </a:t>
            </a:r>
          </a:p>
          <a:p>
            <a:pPr lvl="0"/>
            <a:endParaRPr lang="nl-NL"/>
          </a:p>
          <a:p>
            <a:pPr lvl="0"/>
            <a:r>
              <a:rPr lang="nl-NL"/>
              <a:t>Maecenas tincidunt eleifend consequat. </a:t>
            </a:r>
            <a:r>
              <a:rPr lang="nl-NL" err="1"/>
              <a:t>Nulla</a:t>
            </a:r>
            <a:r>
              <a:rPr lang="nl-NL"/>
              <a:t> </a:t>
            </a:r>
            <a:r>
              <a:rPr lang="nl-NL" err="1"/>
              <a:t>efficitur</a:t>
            </a:r>
            <a:r>
              <a:rPr lang="nl-NL"/>
              <a:t> </a:t>
            </a:r>
            <a:r>
              <a:rPr lang="nl-NL" err="1"/>
              <a:t>urna</a:t>
            </a:r>
            <a:r>
              <a:rPr lang="nl-NL"/>
              <a:t> et massa </a:t>
            </a:r>
            <a:r>
              <a:rPr lang="nl-NL" err="1"/>
              <a:t>dapibus</a:t>
            </a:r>
            <a:r>
              <a:rPr lang="nl-NL"/>
              <a:t> maximus. </a:t>
            </a:r>
            <a:r>
              <a:rPr lang="nl-NL" err="1"/>
              <a:t>Maecenas</a:t>
            </a:r>
            <a:r>
              <a:rPr lang="nl-NL"/>
              <a:t> </a:t>
            </a:r>
            <a:r>
              <a:rPr lang="nl-NL" err="1"/>
              <a:t>sit</a:t>
            </a:r>
            <a:r>
              <a:rPr lang="nl-NL"/>
              <a:t> </a:t>
            </a:r>
            <a:r>
              <a:rPr lang="nl-NL" err="1"/>
              <a:t>amet</a:t>
            </a:r>
            <a:r>
              <a:rPr lang="nl-NL"/>
              <a:t> </a:t>
            </a:r>
            <a:r>
              <a:rPr lang="nl-NL" err="1"/>
              <a:t>risus</a:t>
            </a:r>
            <a:r>
              <a:rPr lang="nl-NL"/>
              <a:t> </a:t>
            </a:r>
            <a:r>
              <a:rPr lang="nl-NL" err="1"/>
              <a:t>pretium</a:t>
            </a:r>
            <a:r>
              <a:rPr lang="nl-NL"/>
              <a:t>, </a:t>
            </a:r>
            <a:r>
              <a:rPr lang="nl-NL" err="1"/>
              <a:t>sagittis</a:t>
            </a:r>
            <a:r>
              <a:rPr lang="nl-NL"/>
              <a:t> </a:t>
            </a:r>
            <a:r>
              <a:rPr lang="nl-NL" err="1"/>
              <a:t>dui</a:t>
            </a:r>
            <a:r>
              <a:rPr lang="nl-NL"/>
              <a:t> ut, </a:t>
            </a:r>
            <a:r>
              <a:rPr lang="nl-NL" err="1"/>
              <a:t>consectetur</a:t>
            </a:r>
            <a:r>
              <a:rPr lang="nl-NL"/>
              <a:t> </a:t>
            </a:r>
            <a:r>
              <a:rPr lang="nl-NL" err="1"/>
              <a:t>purus</a:t>
            </a:r>
            <a:r>
              <a:rPr lang="nl-NL"/>
              <a:t>. </a:t>
            </a:r>
            <a:r>
              <a:rPr lang="nl-NL" err="1"/>
              <a:t>Phasellus</a:t>
            </a:r>
            <a:r>
              <a:rPr lang="nl-NL"/>
              <a:t> auctor </a:t>
            </a:r>
            <a:r>
              <a:rPr lang="nl-NL" err="1"/>
              <a:t>consectetur</a:t>
            </a:r>
            <a:r>
              <a:rPr lang="nl-NL"/>
              <a:t> </a:t>
            </a:r>
            <a:r>
              <a:rPr lang="nl-NL" err="1"/>
              <a:t>arcu</a:t>
            </a:r>
            <a:r>
              <a:rPr lang="nl-NL"/>
              <a:t> a </a:t>
            </a:r>
            <a:r>
              <a:rPr lang="nl-NL" err="1"/>
              <a:t>consequat</a:t>
            </a:r>
            <a:r>
              <a:rPr lang="nl-NL"/>
              <a:t>. Vestibulum </a:t>
            </a:r>
            <a:r>
              <a:rPr lang="nl-NL" err="1"/>
              <a:t>congue</a:t>
            </a:r>
            <a:r>
              <a:rPr lang="nl-NL"/>
              <a:t> </a:t>
            </a:r>
            <a:r>
              <a:rPr lang="nl-NL" err="1"/>
              <a:t>sed</a:t>
            </a:r>
            <a:r>
              <a:rPr lang="nl-NL"/>
              <a:t> </a:t>
            </a:r>
            <a:r>
              <a:rPr lang="nl-NL" err="1"/>
              <a:t>orci</a:t>
            </a:r>
            <a:r>
              <a:rPr lang="nl-NL"/>
              <a:t> </a:t>
            </a:r>
            <a:r>
              <a:rPr lang="nl-NL" err="1"/>
              <a:t>efficitur</a:t>
            </a:r>
            <a:r>
              <a:rPr lang="nl-NL"/>
              <a:t> </a:t>
            </a:r>
            <a:r>
              <a:rPr lang="nl-NL" err="1"/>
              <a:t>finibus</a:t>
            </a:r>
            <a:r>
              <a:rPr lang="nl-NL"/>
              <a:t>. Integer </a:t>
            </a:r>
            <a:r>
              <a:rPr lang="nl-NL" err="1"/>
              <a:t>malesuada</a:t>
            </a:r>
            <a:r>
              <a:rPr lang="nl-NL"/>
              <a:t> </a:t>
            </a:r>
            <a:r>
              <a:rPr lang="nl-NL" err="1"/>
              <a:t>finibus</a:t>
            </a:r>
            <a:r>
              <a:rPr lang="nl-NL"/>
              <a:t> </a:t>
            </a:r>
            <a:r>
              <a:rPr lang="nl-NL" err="1"/>
              <a:t>ligula</a:t>
            </a:r>
            <a:r>
              <a:rPr lang="nl-NL"/>
              <a:t>, </a:t>
            </a:r>
            <a:r>
              <a:rPr lang="nl-NL" err="1"/>
              <a:t>aliquet</a:t>
            </a:r>
            <a:r>
              <a:rPr lang="nl-NL"/>
              <a:t> </a:t>
            </a:r>
            <a:r>
              <a:rPr lang="nl-NL" err="1"/>
              <a:t>lobortis</a:t>
            </a:r>
            <a:r>
              <a:rPr lang="nl-NL"/>
              <a:t> </a:t>
            </a:r>
            <a:r>
              <a:rPr lang="nl-NL" err="1"/>
              <a:t>nulla</a:t>
            </a:r>
            <a:r>
              <a:rPr lang="nl-NL"/>
              <a:t> commodo vel.</a:t>
            </a:r>
          </a:p>
        </p:txBody>
      </p:sp>
      <p:sp>
        <p:nvSpPr>
          <p:cNvPr id="5" name="Text Placeholder 4"/>
          <p:cNvSpPr>
            <a:spLocks noGrp="1"/>
          </p:cNvSpPr>
          <p:nvPr>
            <p:ph type="body" sz="quarter" idx="12" hasCustomPrompt="1"/>
          </p:nvPr>
        </p:nvSpPr>
        <p:spPr>
          <a:xfrm>
            <a:off x="8199438" y="106363"/>
            <a:ext cx="3176587" cy="290512"/>
          </a:xfrm>
          <a:prstGeom prst="rect">
            <a:avLst/>
          </a:prstGeom>
        </p:spPr>
        <p:txBody>
          <a:bodyPr anchor="ctr" anchorCtr="0"/>
          <a:lstStyle>
            <a:lvl1pPr marL="0" indent="0">
              <a:buNone/>
              <a:defRPr sz="1200" b="1">
                <a:solidFill>
                  <a:schemeClr val="bg1"/>
                </a:solidFill>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pPr lvl="0"/>
            <a:r>
              <a:rPr lang="en-US"/>
              <a:t>Edit subject text styles</a:t>
            </a:r>
          </a:p>
        </p:txBody>
      </p:sp>
      <p:sp>
        <p:nvSpPr>
          <p:cNvPr id="7" name="Tijdelijke aanduiding voor tekst 6"/>
          <p:cNvSpPr>
            <a:spLocks noGrp="1"/>
          </p:cNvSpPr>
          <p:nvPr>
            <p:ph type="body" sz="quarter" idx="13" hasCustomPrompt="1"/>
          </p:nvPr>
        </p:nvSpPr>
        <p:spPr>
          <a:xfrm>
            <a:off x="447675" y="6320490"/>
            <a:ext cx="8897938" cy="160338"/>
          </a:xfrm>
          <a:prstGeom prst="rect">
            <a:avLst/>
          </a:prstGeom>
        </p:spPr>
        <p:txBody>
          <a:bodyPr/>
          <a:lstStyle>
            <a:lvl1pPr marL="0" indent="0">
              <a:buNone/>
              <a:defRPr sz="1000" i="1"/>
            </a:lvl1pPr>
          </a:lstStyle>
          <a:p>
            <a:pPr lvl="0"/>
            <a:r>
              <a:rPr lang="nl-NL" err="1"/>
              <a:t>Edit</a:t>
            </a:r>
            <a:r>
              <a:rPr lang="nl-NL"/>
              <a:t> </a:t>
            </a:r>
            <a:r>
              <a:rPr lang="nl-NL" err="1"/>
              <a:t>footnote</a:t>
            </a:r>
            <a:endParaRPr lang="nl-NL"/>
          </a:p>
        </p:txBody>
      </p:sp>
      <p:sp>
        <p:nvSpPr>
          <p:cNvPr id="8" name="Tijdelijke aanduiding voor tekst 3"/>
          <p:cNvSpPr>
            <a:spLocks noGrp="1"/>
          </p:cNvSpPr>
          <p:nvPr>
            <p:ph type="body" sz="quarter" idx="10" hasCustomPrompt="1"/>
          </p:nvPr>
        </p:nvSpPr>
        <p:spPr>
          <a:xfrm>
            <a:off x="439737" y="914559"/>
            <a:ext cx="10952481" cy="335597"/>
          </a:xfrm>
          <a:prstGeom prst="rect">
            <a:avLst/>
          </a:prstGeom>
        </p:spPr>
        <p:txBody>
          <a:bodyPr/>
          <a:lstStyle>
            <a:lvl1pPr marL="0" indent="0">
              <a:buNone/>
              <a:defRPr sz="2400" b="1">
                <a:solidFill>
                  <a:schemeClr val="tx2"/>
                </a:solidFill>
              </a:defRPr>
            </a:lvl1pPr>
            <a:lvl2pPr marL="457200" indent="0">
              <a:buNone/>
              <a:defRPr sz="2000" b="1">
                <a:solidFill>
                  <a:schemeClr val="accent1"/>
                </a:solidFill>
              </a:defRPr>
            </a:lvl2pPr>
            <a:lvl3pPr marL="914400" indent="0">
              <a:buNone/>
              <a:defRPr sz="1800" b="1">
                <a:solidFill>
                  <a:schemeClr val="accent1"/>
                </a:solidFill>
              </a:defRPr>
            </a:lvl3pPr>
            <a:lvl4pPr marL="1371600" indent="0">
              <a:buNone/>
              <a:defRPr sz="1600" b="1">
                <a:solidFill>
                  <a:schemeClr val="accent1"/>
                </a:solidFill>
              </a:defRPr>
            </a:lvl4pPr>
            <a:lvl5pPr marL="1828800" indent="0">
              <a:buNone/>
              <a:defRPr sz="1600" b="1">
                <a:solidFill>
                  <a:schemeClr val="accent1"/>
                </a:solidFill>
              </a:defRPr>
            </a:lvl5pPr>
          </a:lstStyle>
          <a:p>
            <a:pPr lvl="0"/>
            <a:r>
              <a:rPr lang="nl-NL"/>
              <a:t>Sub title</a:t>
            </a:r>
          </a:p>
        </p:txBody>
      </p:sp>
      <p:sp>
        <p:nvSpPr>
          <p:cNvPr id="11" name="Titel 1"/>
          <p:cNvSpPr>
            <a:spLocks noGrp="1"/>
          </p:cNvSpPr>
          <p:nvPr>
            <p:ph type="title" hasCustomPrompt="1"/>
          </p:nvPr>
        </p:nvSpPr>
        <p:spPr>
          <a:xfrm>
            <a:off x="428307" y="-3810"/>
            <a:ext cx="7706043" cy="921265"/>
          </a:xfrm>
          <a:prstGeom prst="rect">
            <a:avLst/>
          </a:prstGeom>
        </p:spPr>
        <p:txBody>
          <a:bodyPr anchor="b" anchorCtr="0"/>
          <a:lstStyle>
            <a:lvl1pPr>
              <a:lnSpc>
                <a:spcPct val="100000"/>
              </a:lnSpc>
              <a:defRPr sz="3200" baseline="0">
                <a:solidFill>
                  <a:schemeClr val="accent1"/>
                </a:solidFill>
              </a:defRPr>
            </a:lvl1pPr>
          </a:lstStyle>
          <a:p>
            <a:r>
              <a:rPr lang="nl-NL" err="1"/>
              <a:t>Edit</a:t>
            </a:r>
            <a:r>
              <a:rPr lang="nl-NL"/>
              <a:t> header style</a:t>
            </a:r>
            <a:endParaRPr lang="en-US"/>
          </a:p>
        </p:txBody>
      </p:sp>
    </p:spTree>
    <p:extLst>
      <p:ext uri="{BB962C8B-B14F-4D97-AF65-F5344CB8AC3E}">
        <p14:creationId xmlns:p14="http://schemas.microsoft.com/office/powerpoint/2010/main" val="219101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5">
          <p15:clr>
            <a:srgbClr val="FBAE40"/>
          </p15:clr>
        </p15:guide>
        <p15:guide id="2" orient="horz" pos="3680">
          <p15:clr>
            <a:srgbClr val="FBAE4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8" y="1"/>
            <a:ext cx="10515600" cy="1180618"/>
          </a:xfrm>
          <a:prstGeom prst="rect">
            <a:avLst/>
          </a:prstGeom>
        </p:spPr>
        <p:txBody>
          <a:bodyPr lIns="0" tIns="0" rIns="0" bIns="72000" anchor="b" anchorCtr="0"/>
          <a:lstStyle>
            <a:lvl1pPr>
              <a:defRPr sz="3600">
                <a:solidFill>
                  <a:schemeClr val="accent1"/>
                </a:solidFill>
              </a:defRPr>
            </a:lvl1pPr>
          </a:lstStyle>
          <a:p>
            <a:r>
              <a:rPr lang="en-US"/>
              <a:t>Click to edit </a:t>
            </a:r>
            <a:br>
              <a:rPr lang="en-US"/>
            </a:br>
            <a:r>
              <a:rPr lang="en-US"/>
              <a:t>Master title style</a:t>
            </a:r>
            <a:endParaRPr lang="nl-NL"/>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7200" indent="0">
              <a:buNone/>
              <a:defRPr sz="800" i="1"/>
            </a:lvl2pPr>
            <a:lvl3pPr marL="914400" indent="0">
              <a:buNone/>
              <a:defRPr sz="800" i="1"/>
            </a:lvl3pPr>
            <a:lvl4pPr marL="1371600" indent="0">
              <a:buNone/>
              <a:defRPr sz="800" i="1"/>
            </a:lvl4pPr>
            <a:lvl5pPr marL="1828800" indent="0">
              <a:buNone/>
              <a:defRPr sz="800" i="1"/>
            </a:lvl5pPr>
          </a:lstStyle>
          <a:p>
            <a:pPr lvl="0"/>
            <a:r>
              <a:rPr lang="en-US"/>
              <a:t>Place footnotes in this area</a:t>
            </a:r>
          </a:p>
          <a:p>
            <a:pPr lvl="1"/>
            <a:endParaRPr lang="nl-NL"/>
          </a:p>
        </p:txBody>
      </p:sp>
      <p:sp>
        <p:nvSpPr>
          <p:cNvPr id="7" name="Tijdelijke aanduiding voor tekst 11">
            <a:extLst>
              <a:ext uri="{FF2B5EF4-FFF2-40B4-BE49-F238E27FC236}">
                <a16:creationId xmlns:a16="http://schemas.microsoft.com/office/drawing/2014/main" id="{0CB1BB79-5D26-4BD8-A329-06E3FEBDD2E0}"/>
              </a:ext>
            </a:extLst>
          </p:cNvPr>
          <p:cNvSpPr>
            <a:spLocks noGrp="1"/>
          </p:cNvSpPr>
          <p:nvPr>
            <p:ph type="body" sz="quarter" idx="13" hasCustomPrompt="1"/>
          </p:nvPr>
        </p:nvSpPr>
        <p:spPr>
          <a:xfrm>
            <a:off x="579438" y="1435261"/>
            <a:ext cx="10531475" cy="4629873"/>
          </a:xfrm>
          <a:prstGeom prst="rect">
            <a:avLst/>
          </a:prstGeom>
        </p:spPr>
        <p:txBody>
          <a:bodyPr lIns="0" tIns="0" rIns="0" bIns="0"/>
          <a:lstStyle>
            <a:lvl1pPr marL="266700" indent="-266700">
              <a:buClr>
                <a:schemeClr val="accent1"/>
              </a:buClr>
              <a:defRPr sz="2000">
                <a:solidFill>
                  <a:schemeClr val="tx1"/>
                </a:solidFill>
              </a:defRPr>
            </a:lvl1pPr>
            <a:lvl2pPr marL="625475" indent="-266700">
              <a:buClr>
                <a:schemeClr val="accent1"/>
              </a:buClr>
              <a:buFont typeface="Calibri" panose="020F0502020204030204" pitchFamily="34" charset="0"/>
              <a:buChar char="-"/>
              <a:defRPr sz="1800">
                <a:solidFill>
                  <a:schemeClr val="tx1">
                    <a:lumMod val="50000"/>
                    <a:lumOff val="50000"/>
                  </a:schemeClr>
                </a:solidFill>
              </a:defRPr>
            </a:lvl2pPr>
            <a:lvl3pPr marL="890588" indent="-265113">
              <a:buClr>
                <a:schemeClr val="accent1"/>
              </a:buClr>
              <a:buFont typeface="Wingdings" panose="05000000000000000000" pitchFamily="2" charset="2"/>
              <a:buChar char="§"/>
              <a:defRPr sz="1600">
                <a:solidFill>
                  <a:schemeClr val="tx1"/>
                </a:solidFill>
              </a:defRPr>
            </a:lvl3pPr>
          </a:lstStyle>
          <a:p>
            <a:pPr lvl="0"/>
            <a:r>
              <a:rPr lang="en-US" noProof="0"/>
              <a:t>Edit text</a:t>
            </a:r>
          </a:p>
          <a:p>
            <a:pPr lvl="1"/>
            <a:r>
              <a:rPr lang="en-US" noProof="0"/>
              <a:t>Second level</a:t>
            </a:r>
          </a:p>
          <a:p>
            <a:pPr lvl="2"/>
            <a:r>
              <a:rPr lang="en-US" noProof="0"/>
              <a:t>Third level</a:t>
            </a:r>
          </a:p>
        </p:txBody>
      </p:sp>
    </p:spTree>
    <p:extLst>
      <p:ext uri="{BB962C8B-B14F-4D97-AF65-F5344CB8AC3E}">
        <p14:creationId xmlns:p14="http://schemas.microsoft.com/office/powerpoint/2010/main" val="125832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090164455"/>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DAA78-4D23-4CC8-A7DC-3E10FB0287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98A42-70FE-44CE-9012-C30A1D3B14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0D6E-1259-4056-A7BD-2408AE8426AA}"/>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1098AF86-B46F-469D-96DE-2B1B87A3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5B76D-2619-48E5-A84C-534A4365C39F}"/>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1445051536"/>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8BB97-AD3A-4553-9FBD-8319D15E87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51A36D-2C2E-4B00-813F-1E0059429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0025DE-A5FA-4DCA-8EB9-692CBB72F80F}"/>
              </a:ext>
            </a:extLst>
          </p:cNvPr>
          <p:cNvSpPr>
            <a:spLocks noGrp="1"/>
          </p:cNvSpPr>
          <p:nvPr>
            <p:ph type="dt" sz="half" idx="10"/>
          </p:nvPr>
        </p:nvSpPr>
        <p:spPr/>
        <p:txBody>
          <a:bodyPr/>
          <a:lstStyle/>
          <a:p>
            <a:fld id="{DE051DB0-50E2-4A45-98CE-CCBBB311233A}" type="datetimeFigureOut">
              <a:rPr lang="en-US" smtClean="0"/>
              <a:t>7/25/2022</a:t>
            </a:fld>
            <a:endParaRPr lang="en-US"/>
          </a:p>
        </p:txBody>
      </p:sp>
      <p:sp>
        <p:nvSpPr>
          <p:cNvPr id="5" name="Footer Placeholder 4">
            <a:extLst>
              <a:ext uri="{FF2B5EF4-FFF2-40B4-BE49-F238E27FC236}">
                <a16:creationId xmlns:a16="http://schemas.microsoft.com/office/drawing/2014/main" id="{DD321FB0-A704-4448-AEBB-A1647DDE3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E3183-259F-4D76-BCE1-E2C6D7377353}"/>
              </a:ext>
            </a:extLst>
          </p:cNvPr>
          <p:cNvSpPr>
            <a:spLocks noGrp="1"/>
          </p:cNvSpPr>
          <p:nvPr>
            <p:ph type="sldNum" sz="quarter" idx="12"/>
          </p:nvPr>
        </p:nvSpPr>
        <p:spPr/>
        <p:txBody>
          <a:bodyPr/>
          <a:lstStyle/>
          <a:p>
            <a:fld id="{026E61C6-9579-4B5D-A38A-8463637922FF}" type="slidenum">
              <a:rPr lang="en-US" smtClean="0"/>
              <a:t>‹#›</a:t>
            </a:fld>
            <a:endParaRPr lang="en-US"/>
          </a:p>
        </p:txBody>
      </p:sp>
    </p:spTree>
    <p:extLst>
      <p:ext uri="{BB962C8B-B14F-4D97-AF65-F5344CB8AC3E}">
        <p14:creationId xmlns:p14="http://schemas.microsoft.com/office/powerpoint/2010/main" val="330151592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userDrawn="1">
  <p:cSld name="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print">
            <a:extLst>
              <a:ext uri="{28A0092B-C50C-407E-A947-70E740481C1C}">
                <a14:useLocalDpi xmlns:a14="http://schemas.microsoft.com/office/drawing/2010/main" val="0"/>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print"/>
          <a:srcRect l="35652"/>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1183494848"/>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386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userDrawn="1">
  <p:cSld name="1_Divider Page">
    <p:spTree>
      <p:nvGrpSpPr>
        <p:cNvPr id="1" name=""/>
        <p:cNvGrpSpPr/>
        <p:nvPr/>
      </p:nvGrpSpPr>
      <p:grpSpPr>
        <a:xfrm>
          <a:off x="0" y="0"/>
          <a:ext cx="0" cy="0"/>
          <a:chOff x="0" y="0"/>
          <a:chExt cx="0" cy="0"/>
        </a:xfrm>
      </p:grpSpPr>
      <p:sp>
        <p:nvSpPr>
          <p:cNvPr id="11" name="Rechthoek 10"/>
          <p:cNvSpPr/>
          <p:nvPr userDrawn="1"/>
        </p:nvSpPr>
        <p:spPr>
          <a:xfrm rot="10800000">
            <a:off x="1735575" y="6266757"/>
            <a:ext cx="10456424" cy="253362"/>
          </a:xfrm>
          <a:prstGeom prst="rect">
            <a:avLst/>
          </a:prstGeom>
          <a:gradFill>
            <a:gsLst>
              <a:gs pos="32900">
                <a:srgbClr val="00B8E8"/>
              </a:gs>
              <a:gs pos="0">
                <a:srgbClr val="00B8E8"/>
              </a:gs>
              <a:gs pos="100000">
                <a:schemeClr val="accent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15" name="Rechthoek 14"/>
          <p:cNvSpPr/>
          <p:nvPr userDrawn="1"/>
        </p:nvSpPr>
        <p:spPr>
          <a:xfrm>
            <a:off x="1" y="6516394"/>
            <a:ext cx="12191999" cy="34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pic>
        <p:nvPicPr>
          <p:cNvPr id="17" name="Afbeelding 16"/>
          <p:cNvPicPr>
            <a:picLocks noChangeAspect="1"/>
          </p:cNvPicPr>
          <p:nvPr userDrawn="1"/>
        </p:nvPicPr>
        <p:blipFill rotWithShape="1">
          <a:blip r:embed="rId2" cstate="screen">
            <a:extLst>
              <a:ext uri="{28A0092B-C50C-407E-A947-70E740481C1C}">
                <a14:useLocalDpi xmlns:a14="http://schemas.microsoft.com/office/drawing/2010/main"/>
              </a:ext>
            </a:extLst>
          </a:blip>
          <a:srcRect l="235" r="67421" b="54133"/>
          <a:stretch/>
        </p:blipFill>
        <p:spPr>
          <a:xfrm>
            <a:off x="746713" y="5659481"/>
            <a:ext cx="2039551" cy="1192307"/>
          </a:xfrm>
          <a:prstGeom prst="rect">
            <a:avLst/>
          </a:prstGeom>
        </p:spPr>
      </p:pic>
      <p:sp>
        <p:nvSpPr>
          <p:cNvPr id="18" name="Rechthoek 17"/>
          <p:cNvSpPr/>
          <p:nvPr userDrawn="1"/>
        </p:nvSpPr>
        <p:spPr>
          <a:xfrm>
            <a:off x="0" y="6170642"/>
            <a:ext cx="821292" cy="6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4"/>
          </a:p>
        </p:txBody>
      </p:sp>
      <p:sp>
        <p:nvSpPr>
          <p:cNvPr id="20" name="Rechthoek 19"/>
          <p:cNvSpPr/>
          <p:nvPr userDrawn="1"/>
        </p:nvSpPr>
        <p:spPr>
          <a:xfrm>
            <a:off x="272955" y="6403809"/>
            <a:ext cx="327334" cy="236219"/>
          </a:xfrm>
          <a:prstGeom prst="rect">
            <a:avLst/>
          </a:prstGeom>
        </p:spPr>
        <p:txBody>
          <a:bodyPr wrap="none">
            <a:spAutoFit/>
          </a:bodyPr>
          <a:lstStyle/>
          <a:p>
            <a:pPr fontAlgn="auto">
              <a:spcBef>
                <a:spcPts val="0"/>
              </a:spcBef>
              <a:spcAft>
                <a:spcPts val="0"/>
              </a:spcAft>
              <a:defRPr/>
            </a:pPr>
            <a:fld id="{478F02DA-AB65-4DE3-8C32-C1DFFF12922F}" type="slidenum">
              <a:rPr lang="nl-NL" sz="935" b="1">
                <a:solidFill>
                  <a:schemeClr val="accent1"/>
                </a:solidFill>
                <a:cs typeface="Arial" pitchFamily="34" charset="0"/>
              </a:rPr>
              <a:pPr fontAlgn="auto">
                <a:spcBef>
                  <a:spcPts val="0"/>
                </a:spcBef>
                <a:spcAft>
                  <a:spcPts val="0"/>
                </a:spcAft>
                <a:defRPr/>
              </a:pPr>
              <a:t>‹#›</a:t>
            </a:fld>
            <a:endParaRPr lang="nl-NL" sz="935" b="1">
              <a:solidFill>
                <a:schemeClr val="accent1"/>
              </a:solidFill>
              <a:cs typeface="Arial" pitchFamily="34" charset="0"/>
            </a:endParaRPr>
          </a:p>
        </p:txBody>
      </p:sp>
      <p:sp>
        <p:nvSpPr>
          <p:cNvPr id="21" name="Tijdelijke aanduiding voor afbeelding 3"/>
          <p:cNvSpPr>
            <a:spLocks noGrp="1"/>
          </p:cNvSpPr>
          <p:nvPr>
            <p:ph type="pic" sz="quarter" idx="10"/>
          </p:nvPr>
        </p:nvSpPr>
        <p:spPr>
          <a:xfrm>
            <a:off x="-17439" y="-6444"/>
            <a:ext cx="12226394" cy="6276079"/>
          </a:xfrm>
          <a:custGeom>
            <a:avLst/>
            <a:gdLst>
              <a:gd name="connsiteX0" fmla="*/ 0 w 10423525"/>
              <a:gd name="connsiteY0" fmla="*/ 0 h 4027956"/>
              <a:gd name="connsiteX1" fmla="*/ 10423525 w 10423525"/>
              <a:gd name="connsiteY1" fmla="*/ 0 h 4027956"/>
              <a:gd name="connsiteX2" fmla="*/ 10423525 w 10423525"/>
              <a:gd name="connsiteY2" fmla="*/ 4027956 h 4027956"/>
              <a:gd name="connsiteX3" fmla="*/ 0 w 10423525"/>
              <a:gd name="connsiteY3" fmla="*/ 4027956 h 4027956"/>
              <a:gd name="connsiteX4" fmla="*/ 0 w 10423525"/>
              <a:gd name="connsiteY4" fmla="*/ 0 h 4027956"/>
              <a:gd name="connsiteX0" fmla="*/ 0 w 10423525"/>
              <a:gd name="connsiteY0" fmla="*/ 0 h 4028749"/>
              <a:gd name="connsiteX1" fmla="*/ 10423525 w 10423525"/>
              <a:gd name="connsiteY1" fmla="*/ 0 h 4028749"/>
              <a:gd name="connsiteX2" fmla="*/ 10423525 w 10423525"/>
              <a:gd name="connsiteY2" fmla="*/ 4027956 h 4028749"/>
              <a:gd name="connsiteX3" fmla="*/ 604838 w 10423525"/>
              <a:gd name="connsiteY3" fmla="*/ 4028749 h 4028749"/>
              <a:gd name="connsiteX4" fmla="*/ 0 w 10423525"/>
              <a:gd name="connsiteY4" fmla="*/ 4027956 h 4028749"/>
              <a:gd name="connsiteX5" fmla="*/ 0 w 10423525"/>
              <a:gd name="connsiteY5"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1947863 w 10423525"/>
              <a:gd name="connsiteY3" fmla="*/ 4028749 h 4028749"/>
              <a:gd name="connsiteX4" fmla="*/ 604838 w 10423525"/>
              <a:gd name="connsiteY4" fmla="*/ 4028749 h 4028749"/>
              <a:gd name="connsiteX5" fmla="*/ 0 w 10423525"/>
              <a:gd name="connsiteY5" fmla="*/ 4027956 h 4028749"/>
              <a:gd name="connsiteX6" fmla="*/ 0 w 10423525"/>
              <a:gd name="connsiteY6"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47863 w 10423525"/>
              <a:gd name="connsiteY4" fmla="*/ 40287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23525"/>
              <a:gd name="connsiteY0" fmla="*/ 0 h 4028749"/>
              <a:gd name="connsiteX1" fmla="*/ 10423525 w 10423525"/>
              <a:gd name="connsiteY1" fmla="*/ 0 h 4028749"/>
              <a:gd name="connsiteX2" fmla="*/ 10423525 w 10423525"/>
              <a:gd name="connsiteY2" fmla="*/ 4027956 h 4028749"/>
              <a:gd name="connsiteX3" fmla="*/ 2100263 w 10423525"/>
              <a:gd name="connsiteY3" fmla="*/ 4026368 h 4028749"/>
              <a:gd name="connsiteX4" fmla="*/ 1950244 w 10423525"/>
              <a:gd name="connsiteY4" fmla="*/ 3571549 h 4028749"/>
              <a:gd name="connsiteX5" fmla="*/ 604838 w 10423525"/>
              <a:gd name="connsiteY5" fmla="*/ 4028749 h 4028749"/>
              <a:gd name="connsiteX6" fmla="*/ 0 w 10423525"/>
              <a:gd name="connsiteY6" fmla="*/ 4027956 h 4028749"/>
              <a:gd name="connsiteX7" fmla="*/ 0 w 10423525"/>
              <a:gd name="connsiteY7" fmla="*/ 0 h 4028749"/>
              <a:gd name="connsiteX0" fmla="*/ 0 w 10438434"/>
              <a:gd name="connsiteY0" fmla="*/ 69574 h 4028749"/>
              <a:gd name="connsiteX1" fmla="*/ 10438434 w 10438434"/>
              <a:gd name="connsiteY1" fmla="*/ 0 h 4028749"/>
              <a:gd name="connsiteX2" fmla="*/ 10438434 w 10438434"/>
              <a:gd name="connsiteY2" fmla="*/ 4027956 h 4028749"/>
              <a:gd name="connsiteX3" fmla="*/ 2115172 w 10438434"/>
              <a:gd name="connsiteY3" fmla="*/ 4026368 h 4028749"/>
              <a:gd name="connsiteX4" fmla="*/ 1965153 w 10438434"/>
              <a:gd name="connsiteY4" fmla="*/ 3571549 h 4028749"/>
              <a:gd name="connsiteX5" fmla="*/ 619747 w 10438434"/>
              <a:gd name="connsiteY5" fmla="*/ 4028749 h 4028749"/>
              <a:gd name="connsiteX6" fmla="*/ 14909 w 10438434"/>
              <a:gd name="connsiteY6" fmla="*/ 4027956 h 4028749"/>
              <a:gd name="connsiteX7" fmla="*/ 0 w 10438434"/>
              <a:gd name="connsiteY7" fmla="*/ 69574 h 4028749"/>
              <a:gd name="connsiteX0" fmla="*/ 0 w 10443404"/>
              <a:gd name="connsiteY0" fmla="*/ 0 h 3959175"/>
              <a:gd name="connsiteX1" fmla="*/ 10443404 w 10443404"/>
              <a:gd name="connsiteY1" fmla="*/ 4969 h 3959175"/>
              <a:gd name="connsiteX2" fmla="*/ 10438434 w 10443404"/>
              <a:gd name="connsiteY2" fmla="*/ 3958382 h 3959175"/>
              <a:gd name="connsiteX3" fmla="*/ 2115172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65153 w 10443404"/>
              <a:gd name="connsiteY4" fmla="*/ 3501975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9175"/>
              <a:gd name="connsiteX1" fmla="*/ 10443404 w 10443404"/>
              <a:gd name="connsiteY1" fmla="*/ 4969 h 3959175"/>
              <a:gd name="connsiteX2" fmla="*/ 10438434 w 10443404"/>
              <a:gd name="connsiteY2" fmla="*/ 3958382 h 3959175"/>
              <a:gd name="connsiteX3" fmla="*/ 2165179 w 10443404"/>
              <a:gd name="connsiteY3" fmla="*/ 3956794 h 3959175"/>
              <a:gd name="connsiteX4" fmla="*/ 1993728 w 10443404"/>
              <a:gd name="connsiteY4" fmla="*/ 3435300 h 3959175"/>
              <a:gd name="connsiteX5" fmla="*/ 619747 w 10443404"/>
              <a:gd name="connsiteY5" fmla="*/ 3959175 h 3959175"/>
              <a:gd name="connsiteX6" fmla="*/ 14909 w 10443404"/>
              <a:gd name="connsiteY6" fmla="*/ 3958382 h 3959175"/>
              <a:gd name="connsiteX7" fmla="*/ 0 w 10443404"/>
              <a:gd name="connsiteY7" fmla="*/ 0 h 3959175"/>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958382 h 3958382"/>
              <a:gd name="connsiteX7" fmla="*/ 0 w 10443404"/>
              <a:gd name="connsiteY7" fmla="*/ 0 h 3958382"/>
              <a:gd name="connsiteX0" fmla="*/ 0 w 10443404"/>
              <a:gd name="connsiteY0" fmla="*/ 0 h 3958382"/>
              <a:gd name="connsiteX1" fmla="*/ 10443404 w 10443404"/>
              <a:gd name="connsiteY1" fmla="*/ 4969 h 3958382"/>
              <a:gd name="connsiteX2" fmla="*/ 10438434 w 10443404"/>
              <a:gd name="connsiteY2" fmla="*/ 3958382 h 3958382"/>
              <a:gd name="connsiteX3" fmla="*/ 2165179 w 10443404"/>
              <a:gd name="connsiteY3" fmla="*/ 3956794 h 3958382"/>
              <a:gd name="connsiteX4" fmla="*/ 1993728 w 10443404"/>
              <a:gd name="connsiteY4" fmla="*/ 3435300 h 3958382"/>
              <a:gd name="connsiteX5" fmla="*/ 695947 w 10443404"/>
              <a:gd name="connsiteY5" fmla="*/ 3868688 h 3958382"/>
              <a:gd name="connsiteX6" fmla="*/ 14909 w 10443404"/>
              <a:gd name="connsiteY6" fmla="*/ 3872657 h 3958382"/>
              <a:gd name="connsiteX7" fmla="*/ 0 w 10443404"/>
              <a:gd name="connsiteY7" fmla="*/ 0 h 3958382"/>
              <a:gd name="connsiteX0" fmla="*/ 0 w 10438642"/>
              <a:gd name="connsiteY0" fmla="*/ 0 h 5353795"/>
              <a:gd name="connsiteX1" fmla="*/ 10438642 w 10438642"/>
              <a:gd name="connsiteY1" fmla="*/ 1400382 h 5353795"/>
              <a:gd name="connsiteX2" fmla="*/ 10433672 w 10438642"/>
              <a:gd name="connsiteY2" fmla="*/ 5353795 h 5353795"/>
              <a:gd name="connsiteX3" fmla="*/ 2160417 w 10438642"/>
              <a:gd name="connsiteY3" fmla="*/ 5352207 h 5353795"/>
              <a:gd name="connsiteX4" fmla="*/ 1988966 w 10438642"/>
              <a:gd name="connsiteY4" fmla="*/ 4830713 h 5353795"/>
              <a:gd name="connsiteX5" fmla="*/ 691185 w 10438642"/>
              <a:gd name="connsiteY5" fmla="*/ 5264101 h 5353795"/>
              <a:gd name="connsiteX6" fmla="*/ 10147 w 10438642"/>
              <a:gd name="connsiteY6" fmla="*/ 5268070 h 5353795"/>
              <a:gd name="connsiteX7" fmla="*/ 0 w 10438642"/>
              <a:gd name="connsiteY7" fmla="*/ 0 h 5353795"/>
              <a:gd name="connsiteX0" fmla="*/ 0 w 10438642"/>
              <a:gd name="connsiteY0" fmla="*/ 9318 h 5363113"/>
              <a:gd name="connsiteX1" fmla="*/ 10438642 w 10438642"/>
              <a:gd name="connsiteY1" fmla="*/ 0 h 5363113"/>
              <a:gd name="connsiteX2" fmla="*/ 10433672 w 10438642"/>
              <a:gd name="connsiteY2" fmla="*/ 5363113 h 5363113"/>
              <a:gd name="connsiteX3" fmla="*/ 2160417 w 10438642"/>
              <a:gd name="connsiteY3" fmla="*/ 5361525 h 5363113"/>
              <a:gd name="connsiteX4" fmla="*/ 1988966 w 10438642"/>
              <a:gd name="connsiteY4" fmla="*/ 4840031 h 5363113"/>
              <a:gd name="connsiteX5" fmla="*/ 691185 w 10438642"/>
              <a:gd name="connsiteY5" fmla="*/ 5273419 h 5363113"/>
              <a:gd name="connsiteX6" fmla="*/ 10147 w 10438642"/>
              <a:gd name="connsiteY6" fmla="*/ 5277388 h 5363113"/>
              <a:gd name="connsiteX7" fmla="*/ 0 w 10438642"/>
              <a:gd name="connsiteY7" fmla="*/ 9318 h 5363113"/>
              <a:gd name="connsiteX0" fmla="*/ 0 w 10443404"/>
              <a:gd name="connsiteY0" fmla="*/ 0 h 5368082"/>
              <a:gd name="connsiteX1" fmla="*/ 10443404 w 10443404"/>
              <a:gd name="connsiteY1" fmla="*/ 4969 h 5368082"/>
              <a:gd name="connsiteX2" fmla="*/ 10438434 w 10443404"/>
              <a:gd name="connsiteY2" fmla="*/ 5368082 h 5368082"/>
              <a:gd name="connsiteX3" fmla="*/ 2165179 w 10443404"/>
              <a:gd name="connsiteY3" fmla="*/ 5366494 h 5368082"/>
              <a:gd name="connsiteX4" fmla="*/ 1993728 w 10443404"/>
              <a:gd name="connsiteY4" fmla="*/ 4845000 h 5368082"/>
              <a:gd name="connsiteX5" fmla="*/ 695947 w 10443404"/>
              <a:gd name="connsiteY5" fmla="*/ 5278388 h 5368082"/>
              <a:gd name="connsiteX6" fmla="*/ 14909 w 10443404"/>
              <a:gd name="connsiteY6" fmla="*/ 5282357 h 5368082"/>
              <a:gd name="connsiteX7" fmla="*/ 0 w 10443404"/>
              <a:gd name="connsiteY7" fmla="*/ 0 h 5368082"/>
              <a:gd name="connsiteX0" fmla="*/ 0 w 10476742"/>
              <a:gd name="connsiteY0" fmla="*/ 66469 h 5434551"/>
              <a:gd name="connsiteX1" fmla="*/ 10476742 w 10476742"/>
              <a:gd name="connsiteY1" fmla="*/ 0 h 5434551"/>
              <a:gd name="connsiteX2" fmla="*/ 10438434 w 10476742"/>
              <a:gd name="connsiteY2" fmla="*/ 5434551 h 5434551"/>
              <a:gd name="connsiteX3" fmla="*/ 2165179 w 10476742"/>
              <a:gd name="connsiteY3" fmla="*/ 5432963 h 5434551"/>
              <a:gd name="connsiteX4" fmla="*/ 1993728 w 10476742"/>
              <a:gd name="connsiteY4" fmla="*/ 4911469 h 5434551"/>
              <a:gd name="connsiteX5" fmla="*/ 695947 w 10476742"/>
              <a:gd name="connsiteY5" fmla="*/ 5344857 h 5434551"/>
              <a:gd name="connsiteX6" fmla="*/ 14909 w 10476742"/>
              <a:gd name="connsiteY6" fmla="*/ 5348826 h 5434551"/>
              <a:gd name="connsiteX7" fmla="*/ 0 w 10476742"/>
              <a:gd name="connsiteY7" fmla="*/ 66469 h 5434551"/>
              <a:gd name="connsiteX0" fmla="*/ 0 w 10452930"/>
              <a:gd name="connsiteY0" fmla="*/ 0 h 5368082"/>
              <a:gd name="connsiteX1" fmla="*/ 10452930 w 10452930"/>
              <a:gd name="connsiteY1" fmla="*/ 206 h 5368082"/>
              <a:gd name="connsiteX2" fmla="*/ 10438434 w 10452930"/>
              <a:gd name="connsiteY2" fmla="*/ 5368082 h 5368082"/>
              <a:gd name="connsiteX3" fmla="*/ 2165179 w 10452930"/>
              <a:gd name="connsiteY3" fmla="*/ 5366494 h 5368082"/>
              <a:gd name="connsiteX4" fmla="*/ 1993728 w 10452930"/>
              <a:gd name="connsiteY4" fmla="*/ 4845000 h 5368082"/>
              <a:gd name="connsiteX5" fmla="*/ 695947 w 10452930"/>
              <a:gd name="connsiteY5" fmla="*/ 5278388 h 5368082"/>
              <a:gd name="connsiteX6" fmla="*/ 14909 w 10452930"/>
              <a:gd name="connsiteY6" fmla="*/ 5282357 h 5368082"/>
              <a:gd name="connsiteX7" fmla="*/ 0 w 10452930"/>
              <a:gd name="connsiteY7" fmla="*/ 0 h 536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930" h="5368082">
                <a:moveTo>
                  <a:pt x="0" y="0"/>
                </a:moveTo>
                <a:lnTo>
                  <a:pt x="10452930" y="206"/>
                </a:lnTo>
                <a:cubicBezTo>
                  <a:pt x="10451273" y="1318010"/>
                  <a:pt x="10440091" y="4050278"/>
                  <a:pt x="10438434" y="5368082"/>
                </a:cubicBezTo>
                <a:lnTo>
                  <a:pt x="2165179" y="5366494"/>
                </a:lnTo>
                <a:lnTo>
                  <a:pt x="1993728" y="4845000"/>
                </a:lnTo>
                <a:lnTo>
                  <a:pt x="695947" y="5278388"/>
                </a:lnTo>
                <a:lnTo>
                  <a:pt x="14909" y="5282357"/>
                </a:lnTo>
                <a:cubicBezTo>
                  <a:pt x="9939" y="3962896"/>
                  <a:pt x="4970" y="1319461"/>
                  <a:pt x="0" y="0"/>
                </a:cubicBezTo>
                <a:close/>
              </a:path>
            </a:pathLst>
          </a:custGeom>
        </p:spPr>
        <p:txBody>
          <a:bodyPr>
            <a:normAutofit/>
          </a:bodyPr>
          <a:lstStyle>
            <a:lvl1pPr marL="0" indent="0">
              <a:buNone/>
              <a:defRPr sz="1403"/>
            </a:lvl1pPr>
          </a:lstStyle>
          <a:p>
            <a:endParaRPr lang="en-US"/>
          </a:p>
        </p:txBody>
      </p:sp>
      <p:sp>
        <p:nvSpPr>
          <p:cNvPr id="22" name="Tijdelijke aanduiding voor tekst 3"/>
          <p:cNvSpPr>
            <a:spLocks noGrp="1"/>
          </p:cNvSpPr>
          <p:nvPr>
            <p:ph type="body" sz="quarter" idx="11"/>
          </p:nvPr>
        </p:nvSpPr>
        <p:spPr>
          <a:xfrm>
            <a:off x="935279" y="688585"/>
            <a:ext cx="5090163" cy="1826325"/>
          </a:xfrm>
        </p:spPr>
        <p:txBody>
          <a:bodyPr/>
          <a:lstStyle>
            <a:lvl1pPr marL="0" indent="0">
              <a:buNone/>
              <a:defRPr b="1">
                <a:solidFill>
                  <a:schemeClr val="bg1"/>
                </a:solidFill>
              </a:defRPr>
            </a:lvl1pPr>
            <a:lvl2pPr marL="534513" indent="0">
              <a:buNone/>
              <a:defRPr/>
            </a:lvl2pPr>
            <a:lvl3pPr marL="1069025" indent="0">
              <a:buNone/>
              <a:defRPr/>
            </a:lvl3pPr>
            <a:lvl4pPr marL="1358553" indent="0">
              <a:buNone/>
              <a:defRPr/>
            </a:lvl4pPr>
            <a:lvl5pPr marL="1681487" indent="0">
              <a:buNone/>
              <a:defRPr/>
            </a:lvl5pPr>
          </a:lstStyle>
          <a:p>
            <a:pPr lvl="0"/>
            <a:r>
              <a:rPr lang="nl-NL"/>
              <a:t>Klik om de modelstijlen te bewerken</a:t>
            </a:r>
          </a:p>
        </p:txBody>
      </p:sp>
      <p:pic>
        <p:nvPicPr>
          <p:cNvPr id="9" name="Picture 8" descr="AEGON_BU_AM 300 dpi.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a:xfrm>
            <a:off x="1454257" y="6598553"/>
            <a:ext cx="1293845" cy="267597"/>
          </a:xfrm>
          <a:prstGeom prst="rect">
            <a:avLst/>
          </a:prstGeom>
        </p:spPr>
      </p:pic>
    </p:spTree>
    <p:extLst>
      <p:ext uri="{BB962C8B-B14F-4D97-AF65-F5344CB8AC3E}">
        <p14:creationId xmlns:p14="http://schemas.microsoft.com/office/powerpoint/2010/main" val="2210797996"/>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75448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983578491"/>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23616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305779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6867"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3431756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ext Slide Prism">
    <p:spTree>
      <p:nvGrpSpPr>
        <p:cNvPr id="1" name=""/>
        <p:cNvGrpSpPr/>
        <p:nvPr/>
      </p:nvGrpSpPr>
      <p:grpSpPr>
        <a:xfrm>
          <a:off x="0" y="0"/>
          <a:ext cx="0" cy="0"/>
          <a:chOff x="0" y="0"/>
          <a:chExt cx="0" cy="0"/>
        </a:xfrm>
      </p:grpSpPr>
      <p:sp>
        <p:nvSpPr>
          <p:cNvPr id="15" name="Tijdelijke aanduiding voor tekst 14"/>
          <p:cNvSpPr>
            <a:spLocks noGrp="1"/>
          </p:cNvSpPr>
          <p:nvPr>
            <p:ph type="body" sz="quarter" idx="16" hasCustomPrompt="1"/>
          </p:nvPr>
        </p:nvSpPr>
        <p:spPr>
          <a:xfrm>
            <a:off x="618879" y="428625"/>
            <a:ext cx="10907946" cy="515863"/>
          </a:xfrm>
          <a:prstGeom prst="rect">
            <a:avLst/>
          </a:prstGeom>
        </p:spPr>
        <p:txBody>
          <a:bodyPr lIns="0" tIns="0" rIns="0" bIns="0" anchor="b" anchorCtr="0"/>
          <a:lstStyle>
            <a:lvl1pPr marL="0" indent="0">
              <a:lnSpc>
                <a:spcPts val="2954"/>
              </a:lnSpc>
              <a:spcBef>
                <a:spcPts val="0"/>
              </a:spcBef>
              <a:buNone/>
              <a:defRPr sz="2450" b="0" baseline="0">
                <a:solidFill>
                  <a:schemeClr val="tx1"/>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7" hasCustomPrompt="1"/>
          </p:nvPr>
        </p:nvSpPr>
        <p:spPr>
          <a:xfrm>
            <a:off x="618430" y="1000125"/>
            <a:ext cx="10919844" cy="291067"/>
          </a:xfrm>
          <a:prstGeom prst="rect">
            <a:avLst/>
          </a:prstGeom>
        </p:spPr>
        <p:txBody>
          <a:bodyPr lIns="0" tIns="0" rIns="0" bIns="0" anchor="t"/>
          <a:lstStyle>
            <a:lvl1pPr marL="0" indent="0">
              <a:lnSpc>
                <a:spcPts val="1564"/>
              </a:lnSpc>
              <a:spcBef>
                <a:spcPts val="0"/>
              </a:spcBef>
              <a:buNone/>
              <a:defRPr sz="1307">
                <a:solidFill>
                  <a:schemeClr val="tx2"/>
                </a:solidFill>
                <a:latin typeface="+mj-lt"/>
                <a:ea typeface="Verdana" panose="020B0604030504040204" pitchFamily="34" charset="0"/>
                <a:cs typeface="Verdana" panose="020B0604030504040204" pitchFamily="34" charset="0"/>
              </a:defRPr>
            </a:lvl1pPr>
            <a:lvl2pPr marL="44809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896187"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44281"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792374" indent="0">
              <a:buNone/>
              <a:defRPr sz="1552">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10" name="Tijdelijke aanduiding voor tekst 14"/>
          <p:cNvSpPr>
            <a:spLocks noGrp="1"/>
          </p:cNvSpPr>
          <p:nvPr>
            <p:ph type="body" sz="quarter" idx="18" hasCustomPrompt="1"/>
          </p:nvPr>
        </p:nvSpPr>
        <p:spPr>
          <a:xfrm>
            <a:off x="6797434" y="6424838"/>
            <a:ext cx="4327767" cy="331470"/>
          </a:xfrm>
          <a:prstGeom prst="rect">
            <a:avLst/>
          </a:prstGeom>
        </p:spPr>
        <p:txBody>
          <a:bodyPr lIns="0" tIns="0" rIns="0" bIns="0" anchor="ctr" anchorCtr="0"/>
          <a:lstStyle>
            <a:lvl1pPr marL="0" indent="0" algn="r">
              <a:lnSpc>
                <a:spcPct val="100000"/>
              </a:lnSpc>
              <a:spcBef>
                <a:spcPts val="0"/>
              </a:spcBef>
              <a:buNone/>
              <a:defRPr sz="1143" b="0" baseline="0">
                <a:solidFill>
                  <a:schemeClr val="bg1">
                    <a:lumMod val="50000"/>
                  </a:schemeClr>
                </a:solidFill>
                <a:latin typeface="+mj-lt"/>
                <a:ea typeface="Verdana" panose="020B0604030504040204" pitchFamily="34" charset="0"/>
                <a:cs typeface="Verdana" panose="020B0604030504040204" pitchFamily="34" charset="0"/>
              </a:defRPr>
            </a:lvl1pPr>
            <a:lvl2pPr marL="448094" indent="0">
              <a:buNone/>
              <a:defRPr>
                <a:latin typeface="Verdana" panose="020B0604030504040204" pitchFamily="34" charset="0"/>
                <a:ea typeface="Verdana" panose="020B0604030504040204" pitchFamily="34" charset="0"/>
                <a:cs typeface="Verdana" panose="020B0604030504040204" pitchFamily="34" charset="0"/>
              </a:defRPr>
            </a:lvl2pPr>
            <a:lvl3pPr marL="896187" indent="0">
              <a:buNone/>
              <a:defRPr>
                <a:latin typeface="Verdana" panose="020B0604030504040204" pitchFamily="34" charset="0"/>
                <a:ea typeface="Verdana" panose="020B0604030504040204" pitchFamily="34" charset="0"/>
                <a:cs typeface="Verdana" panose="020B0604030504040204" pitchFamily="34" charset="0"/>
              </a:defRPr>
            </a:lvl3pPr>
            <a:lvl4pPr marL="1344281" indent="0">
              <a:buNone/>
              <a:defRPr>
                <a:latin typeface="Verdana" panose="020B0604030504040204" pitchFamily="34" charset="0"/>
                <a:ea typeface="Verdana" panose="020B0604030504040204" pitchFamily="34" charset="0"/>
                <a:cs typeface="Verdana" panose="020B0604030504040204" pitchFamily="34" charset="0"/>
              </a:defRPr>
            </a:lvl4pPr>
            <a:lvl5pPr marL="179237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slide / project name </a:t>
            </a:r>
          </a:p>
        </p:txBody>
      </p:sp>
      <p:grpSp>
        <p:nvGrpSpPr>
          <p:cNvPr id="2" name="Group 1"/>
          <p:cNvGrpSpPr/>
          <p:nvPr userDrawn="1"/>
        </p:nvGrpSpPr>
        <p:grpSpPr>
          <a:xfrm>
            <a:off x="0" y="6308918"/>
            <a:ext cx="12192000" cy="546260"/>
            <a:chOff x="-914" y="7151568"/>
            <a:chExt cx="10059988" cy="619222"/>
          </a:xfrm>
        </p:grpSpPr>
        <p:pic>
          <p:nvPicPr>
            <p:cNvPr id="18" name="Afbeelding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 y="7151568"/>
              <a:ext cx="10059988" cy="619222"/>
            </a:xfrm>
            <a:prstGeom prst="rect">
              <a:avLst/>
            </a:prstGeom>
          </p:spPr>
        </p:pic>
        <p:sp>
          <p:nvSpPr>
            <p:cNvPr id="7" name="Tijdelijke aanduiding voor tekst 14"/>
            <p:cNvSpPr txBox="1">
              <a:spLocks/>
            </p:cNvSpPr>
            <p:nvPr userDrawn="1"/>
          </p:nvSpPr>
          <p:spPr>
            <a:xfrm>
              <a:off x="3280618" y="7287446"/>
              <a:ext cx="3767040" cy="375743"/>
            </a:xfrm>
            <a:prstGeom prst="rect">
              <a:avLst/>
            </a:prstGeom>
          </p:spPr>
          <p:txBody>
            <a:bodyPr lIns="0" tIns="0" rIns="0" bIns="0" anchor="ctr" anchorCtr="0"/>
            <a:lstStyle>
              <a:lvl1pPr marL="0" indent="0" algn="r" defTabSz="1097360" rtl="0" eaLnBrk="1" latinLnBrk="0" hangingPunct="1">
                <a:lnSpc>
                  <a:spcPct val="100000"/>
                </a:lnSpc>
                <a:spcBef>
                  <a:spcPts val="0"/>
                </a:spcBef>
                <a:buFont typeface="Arial" panose="020B0604020202020204" pitchFamily="34" charset="0"/>
                <a:buNone/>
                <a:defRPr sz="1500" b="0" kern="1200" baseline="0">
                  <a:solidFill>
                    <a:schemeClr val="tx1"/>
                  </a:solidFill>
                  <a:latin typeface="+mj-lt"/>
                  <a:ea typeface="Verdana" panose="020B0604030504040204" pitchFamily="34" charset="0"/>
                  <a:cs typeface="Verdana" panose="020B0604030504040204" pitchFamily="34" charset="0"/>
                </a:defRPr>
              </a:lvl1pPr>
              <a:lvl2pPr marL="548680" indent="0" algn="l" defTabSz="1097360" rtl="0" eaLnBrk="1" latinLnBrk="0" hangingPunct="1">
                <a:spcBef>
                  <a:spcPct val="20000"/>
                </a:spcBef>
                <a:buFont typeface="Arial" panose="020B0604020202020204" pitchFamily="34" charset="0"/>
                <a:buNone/>
                <a:defRPr sz="3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097360" indent="0" algn="l" defTabSz="1097360" rtl="0" eaLnBrk="1" latinLnBrk="0" hangingPunct="1">
                <a:spcBef>
                  <a:spcPct val="20000"/>
                </a:spcBef>
                <a:buFont typeface="Arial" panose="020B0604020202020204" pitchFamily="34" charset="0"/>
                <a:buNone/>
                <a:defRPr sz="29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46040"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194719" indent="0" algn="l" defTabSz="1097360" rtl="0" eaLnBrk="1" latinLnBrk="0" hangingPunct="1">
                <a:spcBef>
                  <a:spcPct val="20000"/>
                </a:spcBef>
                <a:buFont typeface="Arial" panose="020B0604020202020204" pitchFamily="34" charset="0"/>
                <a:buNone/>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301774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6642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11510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63780" indent="-274340" algn="l" defTabSz="109736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algn="ctr"/>
              <a:r>
                <a:rPr lang="en-US" sz="1225">
                  <a:solidFill>
                    <a:srgbClr val="0069B4"/>
                  </a:solidFill>
                </a:rPr>
                <a:t>For Internal Use Only</a:t>
              </a:r>
            </a:p>
          </p:txBody>
        </p:sp>
      </p:grpSp>
      <p:sp>
        <p:nvSpPr>
          <p:cNvPr id="9" name="Text Box 27"/>
          <p:cNvSpPr txBox="1">
            <a:spLocks noChangeArrowheads="1"/>
          </p:cNvSpPr>
          <p:nvPr userDrawn="1"/>
        </p:nvSpPr>
        <p:spPr bwMode="auto">
          <a:xfrm>
            <a:off x="11362822" y="6488847"/>
            <a:ext cx="1043045" cy="248812"/>
          </a:xfrm>
          <a:prstGeom prst="rect">
            <a:avLst/>
          </a:prstGeom>
          <a:noFill/>
          <a:ln w="9525" algn="ctr">
            <a:noFill/>
            <a:miter lim="800000"/>
            <a:headEnd/>
            <a:tailEnd/>
          </a:ln>
          <a:effectLst/>
        </p:spPr>
        <p:txBody>
          <a:bodyPr wrap="square" lIns="89623" tIns="44812" rIns="89623" bIns="44812" anchor="b">
            <a:spAutoFit/>
          </a:bodyPr>
          <a:lstStyle/>
          <a:p>
            <a:pPr>
              <a:lnSpc>
                <a:spcPct val="90000"/>
              </a:lnSpc>
            </a:pPr>
            <a:r>
              <a:rPr lang="en-US" sz="1143">
                <a:solidFill>
                  <a:prstClr val="white">
                    <a:lumMod val="50000"/>
                  </a:prstClr>
                </a:solidFill>
              </a:rPr>
              <a:t>     </a:t>
            </a:r>
            <a:fld id="{27E0A068-2F96-4452-B6AF-D7C6C78D01BA}" type="slidenum">
              <a:rPr lang="en-US" sz="1028" smtClean="0">
                <a:solidFill>
                  <a:srgbClr val="0070C0"/>
                </a:solidFill>
              </a:rPr>
              <a:pPr>
                <a:lnSpc>
                  <a:spcPct val="90000"/>
                </a:lnSpc>
              </a:pPr>
              <a:t>‹#›</a:t>
            </a:fld>
            <a:endParaRPr lang="en-US" sz="1028">
              <a:solidFill>
                <a:srgbClr val="0070C0"/>
              </a:solidFill>
            </a:endParaRPr>
          </a:p>
        </p:txBody>
      </p:sp>
    </p:spTree>
    <p:extLst>
      <p:ext uri="{BB962C8B-B14F-4D97-AF65-F5344CB8AC3E}">
        <p14:creationId xmlns:p14="http://schemas.microsoft.com/office/powerpoint/2010/main" val="42646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19099673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ISC Dashboar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520398"/>
          </a:xfrm>
          <a:prstGeom prst="rect">
            <a:avLst/>
          </a:prstGeom>
        </p:spPr>
        <p:txBody>
          <a:bodyPr>
            <a:normAutofit/>
          </a:bodyPr>
          <a:lstStyle>
            <a:lvl1pPr>
              <a:defRPr sz="2001"/>
            </a:lvl1pPr>
          </a:lstStyle>
          <a:p>
            <a:r>
              <a:rPr lang="en-US"/>
              <a:t>Click to edit Master title style</a:t>
            </a:r>
            <a:endParaRPr lang="en-GB"/>
          </a:p>
        </p:txBody>
      </p:sp>
      <p:sp>
        <p:nvSpPr>
          <p:cNvPr id="6" name="Text Box 27"/>
          <p:cNvSpPr txBox="1">
            <a:spLocks noChangeArrowheads="1"/>
          </p:cNvSpPr>
          <p:nvPr userDrawn="1"/>
        </p:nvSpPr>
        <p:spPr bwMode="auto">
          <a:xfrm>
            <a:off x="11464633" y="6476384"/>
            <a:ext cx="1043045" cy="225863"/>
          </a:xfrm>
          <a:prstGeom prst="rect">
            <a:avLst/>
          </a:prstGeom>
          <a:noFill/>
          <a:ln w="9525" algn="ctr">
            <a:noFill/>
            <a:miter lim="800000"/>
            <a:headEnd/>
            <a:tailEnd/>
          </a:ln>
          <a:effectLst/>
        </p:spPr>
        <p:txBody>
          <a:bodyPr wrap="square" lIns="96806" tIns="48403" rIns="96806" bIns="48403" anchor="b">
            <a:spAutoFit/>
          </a:bodyPr>
          <a:lstStyle/>
          <a:p>
            <a:pPr>
              <a:lnSpc>
                <a:spcPct val="90000"/>
              </a:lnSpc>
            </a:pPr>
            <a:r>
              <a:rPr lang="en-US" sz="925">
                <a:solidFill>
                  <a:prstClr val="white">
                    <a:lumMod val="50000"/>
                  </a:prstClr>
                </a:solidFill>
              </a:rPr>
              <a:t>     </a:t>
            </a:r>
            <a:fld id="{27E0A068-2F96-4452-B6AF-D7C6C78D01BA}" type="slidenum">
              <a:rPr lang="en-US" sz="925" smtClean="0">
                <a:solidFill>
                  <a:srgbClr val="0070C0"/>
                </a:solidFill>
              </a:rPr>
              <a:pPr>
                <a:lnSpc>
                  <a:spcPct val="90000"/>
                </a:lnSpc>
              </a:pPr>
              <a:t>‹#›</a:t>
            </a:fld>
            <a:endParaRPr lang="en-US" sz="925">
              <a:solidFill>
                <a:srgbClr val="0070C0"/>
              </a:solidFill>
            </a:endParaRPr>
          </a:p>
        </p:txBody>
      </p:sp>
    </p:spTree>
    <p:extLst>
      <p:ext uri="{BB962C8B-B14F-4D97-AF65-F5344CB8AC3E}">
        <p14:creationId xmlns:p14="http://schemas.microsoft.com/office/powerpoint/2010/main" val="20839062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4" name="Tijdelijke aanduiding voor afbeelding 7"/>
          <p:cNvSpPr>
            <a:spLocks noGrp="1"/>
          </p:cNvSpPr>
          <p:nvPr>
            <p:ph type="pic" sz="quarter" idx="10" hasCustomPrompt="1"/>
          </p:nvPr>
        </p:nvSpPr>
        <p:spPr>
          <a:xfrm>
            <a:off x="-12298" y="2881312"/>
            <a:ext cx="12204299" cy="3290888"/>
          </a:xfrm>
          <a:prstGeom prst="rect">
            <a:avLst/>
          </a:prstGeom>
          <a:solidFill>
            <a:schemeClr val="bg1">
              <a:lumMod val="85000"/>
              <a:alpha val="99000"/>
            </a:schemeClr>
          </a:solidFill>
        </p:spPr>
        <p:txBody>
          <a:bodyPr/>
          <a:lstStyle>
            <a:lvl1pPr marL="0" indent="0">
              <a:buNone/>
              <a:defRPr sz="1400">
                <a:solidFill>
                  <a:srgbClr val="0069B4"/>
                </a:solidFill>
                <a:latin typeface="+mn-lt"/>
                <a:ea typeface="Verdana" panose="020B0604030504040204" pitchFamily="34" charset="0"/>
                <a:cs typeface="Verdana" panose="020B0604030504040204" pitchFamily="34" charset="0"/>
              </a:defRPr>
            </a:lvl1pPr>
          </a:lstStyle>
          <a:p>
            <a:r>
              <a:rPr lang="en-US" noProof="0"/>
              <a:t>Click on the icon to insert an image</a:t>
            </a:r>
          </a:p>
        </p:txBody>
      </p:sp>
      <p:sp>
        <p:nvSpPr>
          <p:cNvPr id="11" name="Tijdelijke aanduiding voor tekst 10"/>
          <p:cNvSpPr>
            <a:spLocks noGrp="1"/>
          </p:cNvSpPr>
          <p:nvPr>
            <p:ph type="body" sz="quarter" idx="16" hasCustomPrompt="1"/>
          </p:nvPr>
        </p:nvSpPr>
        <p:spPr>
          <a:xfrm>
            <a:off x="6775940" y="1990725"/>
            <a:ext cx="4892431" cy="342900"/>
          </a:xfrm>
          <a:prstGeom prst="rect">
            <a:avLst/>
          </a:prstGeom>
        </p:spPr>
        <p:txBody>
          <a:bodyPr anchor="b"/>
          <a:lstStyle>
            <a:lvl1pPr marL="0" indent="0" algn="r">
              <a:lnSpc>
                <a:spcPts val="1800"/>
              </a:lnSpc>
              <a:spcBef>
                <a:spcPts val="0"/>
              </a:spcBef>
              <a:buNone/>
              <a:defRPr sz="1800" baseline="0">
                <a:solidFill>
                  <a:srgbClr val="0069B4"/>
                </a:solidFill>
                <a:latin typeface="+mn-lt"/>
              </a:defRPr>
            </a:lvl1pPr>
          </a:lstStyle>
          <a:p>
            <a:pPr lvl="0"/>
            <a:r>
              <a:rPr lang="en-US"/>
              <a:t>Click to add name speaker</a:t>
            </a:r>
            <a:endParaRPr lang="nl-NL"/>
          </a:p>
        </p:txBody>
      </p:sp>
      <p:sp>
        <p:nvSpPr>
          <p:cNvPr id="31" name="Tijdelijke aanduiding voor tekst 10"/>
          <p:cNvSpPr>
            <a:spLocks noGrp="1"/>
          </p:cNvSpPr>
          <p:nvPr>
            <p:ph type="body" sz="quarter" idx="17" hasCustomPrompt="1"/>
          </p:nvPr>
        </p:nvSpPr>
        <p:spPr>
          <a:xfrm>
            <a:off x="6775563" y="2343150"/>
            <a:ext cx="4892431" cy="228601"/>
          </a:xfrm>
          <a:prstGeom prst="rect">
            <a:avLst/>
          </a:prstGeom>
        </p:spPr>
        <p:txBody>
          <a:bodyPr anchor="b"/>
          <a:lstStyle>
            <a:lvl1pPr marL="0" indent="0" algn="r">
              <a:lnSpc>
                <a:spcPts val="1600"/>
              </a:lnSpc>
              <a:spcBef>
                <a:spcPts val="0"/>
              </a:spcBef>
              <a:buNone/>
              <a:defRPr sz="1400" baseline="0">
                <a:solidFill>
                  <a:srgbClr val="0069B4"/>
                </a:solidFill>
                <a:latin typeface="+mn-lt"/>
              </a:defRPr>
            </a:lvl1pPr>
          </a:lstStyle>
          <a:p>
            <a:pPr lvl="0"/>
            <a:r>
              <a:rPr lang="en-US"/>
              <a:t>Click to add job title</a:t>
            </a:r>
            <a:endParaRPr lang="nl-NL"/>
          </a:p>
        </p:txBody>
      </p:sp>
      <p:sp>
        <p:nvSpPr>
          <p:cNvPr id="12" name="Tijdelijke aanduiding voor tekst 14"/>
          <p:cNvSpPr>
            <a:spLocks noGrp="1"/>
          </p:cNvSpPr>
          <p:nvPr>
            <p:ph type="body" sz="quarter" idx="18" hasCustomPrompt="1"/>
          </p:nvPr>
        </p:nvSpPr>
        <p:spPr>
          <a:xfrm>
            <a:off x="645262" y="504826"/>
            <a:ext cx="11022732" cy="963537"/>
          </a:xfrm>
          <a:prstGeom prst="rect">
            <a:avLst/>
          </a:prstGeom>
        </p:spPr>
        <p:txBody>
          <a:bodyPr lIns="0" tIns="0" rIns="0" bIns="0" anchor="b" anchorCtr="0"/>
          <a:lstStyle>
            <a:lvl1pPr marL="0" indent="0">
              <a:lnSpc>
                <a:spcPts val="3800"/>
              </a:lnSpc>
              <a:spcBef>
                <a:spcPts val="0"/>
              </a:spcBef>
              <a:buNone/>
              <a:defRPr sz="3800" b="0" baseline="0">
                <a:solidFill>
                  <a:srgbClr val="0069B4"/>
                </a:solidFill>
                <a:latin typeface="+mn-lt"/>
                <a:ea typeface="Verdana" panose="020B0604030504040204" pitchFamily="34" charset="0"/>
                <a:cs typeface="Verdana" panose="020B0604030504040204" pitchFamily="34" charset="0"/>
              </a:defRPr>
            </a:lvl1pPr>
            <a:lvl2pPr marL="515774" indent="0">
              <a:buNone/>
              <a:defRPr>
                <a:latin typeface="Verdana" panose="020B0604030504040204" pitchFamily="34" charset="0"/>
                <a:ea typeface="Verdana" panose="020B0604030504040204" pitchFamily="34" charset="0"/>
                <a:cs typeface="Verdana" panose="020B0604030504040204" pitchFamily="34" charset="0"/>
              </a:defRPr>
            </a:lvl2pPr>
            <a:lvl3pPr marL="1031547" indent="0">
              <a:buNone/>
              <a:defRPr>
                <a:latin typeface="Verdana" panose="020B0604030504040204" pitchFamily="34" charset="0"/>
                <a:ea typeface="Verdana" panose="020B0604030504040204" pitchFamily="34" charset="0"/>
                <a:cs typeface="Verdana" panose="020B0604030504040204" pitchFamily="34" charset="0"/>
              </a:defRPr>
            </a:lvl3pPr>
            <a:lvl4pPr marL="1547321" indent="0">
              <a:buNone/>
              <a:defRPr>
                <a:latin typeface="Verdana" panose="020B0604030504040204" pitchFamily="34" charset="0"/>
                <a:ea typeface="Verdana" panose="020B0604030504040204" pitchFamily="34" charset="0"/>
                <a:cs typeface="Verdana" panose="020B0604030504040204" pitchFamily="34" charset="0"/>
              </a:defRPr>
            </a:lvl4pPr>
            <a:lvl5pPr marL="2063094" indent="0">
              <a:buNone/>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(functional) title style</a:t>
            </a:r>
          </a:p>
        </p:txBody>
      </p:sp>
      <p:sp>
        <p:nvSpPr>
          <p:cNvPr id="16" name="Tijdelijke aanduiding voor tekst 16"/>
          <p:cNvSpPr>
            <a:spLocks noGrp="1"/>
          </p:cNvSpPr>
          <p:nvPr>
            <p:ph type="body" sz="quarter" idx="19" hasCustomPrompt="1"/>
          </p:nvPr>
        </p:nvSpPr>
        <p:spPr>
          <a:xfrm>
            <a:off x="644816" y="1495423"/>
            <a:ext cx="7702014" cy="514352"/>
          </a:xfrm>
          <a:prstGeom prst="rect">
            <a:avLst/>
          </a:prstGeom>
        </p:spPr>
        <p:txBody>
          <a:bodyPr lIns="0" tIns="0" rIns="0" bIns="0" anchor="t"/>
          <a:lstStyle>
            <a:lvl1pPr marL="0" indent="0">
              <a:lnSpc>
                <a:spcPts val="1800"/>
              </a:lnSpc>
              <a:spcBef>
                <a:spcPts val="0"/>
              </a:spcBef>
              <a:buNone/>
              <a:defRPr sz="1600">
                <a:solidFill>
                  <a:srgbClr val="0069B4"/>
                </a:solidFill>
                <a:latin typeface="+mn-lt"/>
                <a:ea typeface="Verdana" panose="020B0604030504040204" pitchFamily="34" charset="0"/>
                <a:cs typeface="Verdana" panose="020B0604030504040204" pitchFamily="34" charset="0"/>
              </a:defRPr>
            </a:lvl1pPr>
            <a:lvl2pPr marL="51577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1031547"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547321"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2063094" indent="0">
              <a:buNone/>
              <a:defRPr sz="1800">
                <a:solidFill>
                  <a:schemeClr val="tx2"/>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sub heading (inspirational) title style</a:t>
            </a:r>
            <a:endParaRPr lang="nl-NL"/>
          </a:p>
        </p:txBody>
      </p:sp>
      <p:sp>
        <p:nvSpPr>
          <p:cNvPr id="2" name="Rectangle 1">
            <a:extLst>
              <a:ext uri="{FF2B5EF4-FFF2-40B4-BE49-F238E27FC236}">
                <a16:creationId xmlns:a16="http://schemas.microsoft.com/office/drawing/2014/main" id="{8E1FDDA3-3436-4633-912A-B2880423648C}"/>
              </a:ext>
            </a:extLst>
          </p:cNvPr>
          <p:cNvSpPr/>
          <p:nvPr/>
        </p:nvSpPr>
        <p:spPr>
          <a:xfrm>
            <a:off x="3666392" y="6531120"/>
            <a:ext cx="4859216" cy="237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500" b="1" i="0">
                <a:solidFill>
                  <a:srgbClr val="1DB7D2"/>
                </a:solidFill>
                <a:effectLst/>
                <a:latin typeface="Arial-BoldMT"/>
              </a:rPr>
              <a:t>STRICTLY CONFIDENTIAL    </a:t>
            </a:r>
          </a:p>
          <a:p>
            <a:pPr algn="ctr"/>
            <a:r>
              <a:rPr lang="en-GB" sz="500" b="0" i="0">
                <a:solidFill>
                  <a:srgbClr val="1DB7D2"/>
                </a:solidFill>
                <a:effectLst/>
                <a:latin typeface="ArialMT"/>
              </a:rPr>
              <a:t>The content of this document may not be disclosed to third parties without prior consent</a:t>
            </a:r>
            <a:endParaRPr lang="en-US" sz="1200">
              <a:solidFill>
                <a:srgbClr val="1DB7D2"/>
              </a:solidFill>
              <a:latin typeface="+mn-lt"/>
            </a:endParaRPr>
          </a:p>
        </p:txBody>
      </p:sp>
    </p:spTree>
    <p:extLst>
      <p:ext uri="{BB962C8B-B14F-4D97-AF65-F5344CB8AC3E}">
        <p14:creationId xmlns:p14="http://schemas.microsoft.com/office/powerpoint/2010/main" val="225933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le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2B7E-FDF2-4DAD-95AF-510105EFD91A}"/>
              </a:ext>
            </a:extLst>
          </p:cNvPr>
          <p:cNvSpPr>
            <a:spLocks noGrp="1"/>
          </p:cNvSpPr>
          <p:nvPr>
            <p:ph type="title" hasCustomPrompt="1"/>
          </p:nvPr>
        </p:nvSpPr>
        <p:spPr>
          <a:xfrm>
            <a:off x="579439" y="1"/>
            <a:ext cx="10515600" cy="1180618"/>
          </a:xfrm>
          <a:prstGeom prst="rect">
            <a:avLst/>
          </a:prstGeom>
        </p:spPr>
        <p:txBody>
          <a:bodyPr lIns="0" tIns="0" rIns="0" bIns="72000" anchor="b" anchorCtr="0"/>
          <a:lstStyle>
            <a:lvl1pPr>
              <a:defRPr sz="3598">
                <a:solidFill>
                  <a:schemeClr val="accent1"/>
                </a:solidFill>
              </a:defRPr>
            </a:lvl1pPr>
          </a:lstStyle>
          <a:p>
            <a:r>
              <a:rPr lang="nl-NL" noProof="0"/>
              <a:t>Klik hier om de titelstijl van het stramien te bewerken</a:t>
            </a:r>
          </a:p>
        </p:txBody>
      </p:sp>
      <p:sp>
        <p:nvSpPr>
          <p:cNvPr id="4" name="Text Placeholder 3">
            <a:extLst>
              <a:ext uri="{FF2B5EF4-FFF2-40B4-BE49-F238E27FC236}">
                <a16:creationId xmlns:a16="http://schemas.microsoft.com/office/drawing/2014/main" id="{0EC16BB5-BF5C-4F7D-9AB4-6C27C4B3BEDC}"/>
              </a:ext>
            </a:extLst>
          </p:cNvPr>
          <p:cNvSpPr>
            <a:spLocks noGrp="1"/>
          </p:cNvSpPr>
          <p:nvPr>
            <p:ph type="body" sz="quarter" idx="10" hasCustomPrompt="1"/>
          </p:nvPr>
        </p:nvSpPr>
        <p:spPr>
          <a:xfrm>
            <a:off x="588818" y="6318000"/>
            <a:ext cx="8518525" cy="304800"/>
          </a:xfrm>
          <a:prstGeom prst="rect">
            <a:avLst/>
          </a:prstGeom>
        </p:spPr>
        <p:txBody>
          <a:bodyPr lIns="0"/>
          <a:lstStyle>
            <a:lvl1pPr marL="0" indent="0">
              <a:buNone/>
              <a:defRPr sz="800" i="1"/>
            </a:lvl1pPr>
            <a:lvl2pPr marL="456971" indent="0">
              <a:buNone/>
              <a:defRPr sz="800" i="1"/>
            </a:lvl2pPr>
            <a:lvl3pPr marL="913943" indent="0">
              <a:buNone/>
              <a:defRPr sz="800" i="1"/>
            </a:lvl3pPr>
            <a:lvl4pPr marL="1370914" indent="0">
              <a:buNone/>
              <a:defRPr sz="800" i="1"/>
            </a:lvl4pPr>
            <a:lvl5pPr marL="1827886" indent="0">
              <a:buNone/>
              <a:defRPr sz="800" i="1"/>
            </a:lvl5pPr>
          </a:lstStyle>
          <a:p>
            <a:pPr lvl="0"/>
            <a:r>
              <a:rPr lang="nl-NL" noProof="0"/>
              <a:t>Voetnoten in dit gebied plaatsen
</a:t>
            </a:r>
          </a:p>
        </p:txBody>
      </p:sp>
      <p:sp>
        <p:nvSpPr>
          <p:cNvPr id="6" name="Text Placeholder 5">
            <a:extLst>
              <a:ext uri="{FF2B5EF4-FFF2-40B4-BE49-F238E27FC236}">
                <a16:creationId xmlns:a16="http://schemas.microsoft.com/office/drawing/2014/main" id="{D080D343-9626-4395-BD76-3B90D4250DD5}"/>
              </a:ext>
            </a:extLst>
          </p:cNvPr>
          <p:cNvSpPr>
            <a:spLocks noGrp="1"/>
          </p:cNvSpPr>
          <p:nvPr>
            <p:ph type="body" sz="quarter" idx="11" hasCustomPrompt="1"/>
          </p:nvPr>
        </p:nvSpPr>
        <p:spPr>
          <a:xfrm>
            <a:off x="579439" y="1203769"/>
            <a:ext cx="10515600" cy="462986"/>
          </a:xfrm>
          <a:prstGeom prst="rect">
            <a:avLst/>
          </a:prstGeom>
        </p:spPr>
        <p:txBody>
          <a:bodyPr lIns="0"/>
          <a:lstStyle>
            <a:lvl1pPr marL="0" indent="0">
              <a:buNone/>
              <a:defRPr sz="1999" b="1">
                <a:solidFill>
                  <a:schemeClr val="tx2"/>
                </a:solidFill>
              </a:defRPr>
            </a:lvl1pPr>
          </a:lstStyle>
          <a:p>
            <a:pPr lvl="0"/>
            <a:r>
              <a:rPr lang="nl-NL" noProof="0"/>
              <a:t>Klik hier om subtitelstijl te bewerken
</a:t>
            </a:r>
          </a:p>
        </p:txBody>
      </p:sp>
    </p:spTree>
    <p:extLst>
      <p:ext uri="{BB962C8B-B14F-4D97-AF65-F5344CB8AC3E}">
        <p14:creationId xmlns:p14="http://schemas.microsoft.com/office/powerpoint/2010/main" val="61530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99">
          <p15:clr>
            <a:srgbClr val="FBAE40"/>
          </p15:clr>
        </p15:guide>
        <p15:guide id="2" orient="horz" pos="406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563F7-1B95-42E9-A62B-EF56C9193753}"/>
              </a:ext>
            </a:extLst>
          </p:cNvPr>
          <p:cNvGraphicFramePr>
            <a:graphicFrameLocks noChangeAspect="1"/>
          </p:cNvGraphicFramePr>
          <p:nvPr>
            <p:custDataLst>
              <p:tags r:id="rId2"/>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8195" name="think-cell Slide" r:id="rId5" imgW="353" imgH="353" progId="TCLayout.ActiveDocument.1">
                  <p:embed/>
                </p:oleObj>
              </mc:Choice>
              <mc:Fallback>
                <p:oleObj name="think-cell Slide" r:id="rId5" imgW="353" imgH="353" progId="TCLayout.ActiveDocument.1">
                  <p:embed/>
                  <p:pic>
                    <p:nvPicPr>
                      <p:cNvPr id="3" name="Object 2" hidden="1">
                        <a:extLst>
                          <a:ext uri="{FF2B5EF4-FFF2-40B4-BE49-F238E27FC236}">
                            <a16:creationId xmlns:a16="http://schemas.microsoft.com/office/drawing/2014/main" id="{7BE563F7-1B95-42E9-A62B-EF56C9193753}"/>
                          </a:ext>
                        </a:extLst>
                      </p:cNvPr>
                      <p:cNvPicPr/>
                      <p:nvPr/>
                    </p:nvPicPr>
                    <p:blipFill>
                      <a:blip r:embed="rId6"/>
                      <a:stretch>
                        <a:fillRect/>
                      </a:stretch>
                    </p:blipFill>
                    <p:spPr>
                      <a:xfrm>
                        <a:off x="2119"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54A88FF-0DA9-4E70-B114-7C704501F138}"/>
              </a:ext>
            </a:extLst>
          </p:cNvPr>
          <p:cNvSpPr/>
          <p:nvPr>
            <p:custDataLst>
              <p:tags r:id="rId3"/>
            </p:custDataLst>
          </p:nvPr>
        </p:nvSpPr>
        <p:spPr>
          <a:xfrm>
            <a:off x="0" y="0"/>
            <a:ext cx="211667" cy="211667"/>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3200" b="1" i="0" baseline="0">
              <a:solidFill>
                <a:schemeClr val="bg1"/>
              </a:solidFill>
              <a:latin typeface="Corbel" panose="020B0503020204020204" pitchFamily="34" charset="0"/>
              <a:ea typeface="Arial Unicode MS"/>
              <a:sym typeface="Corbel" panose="020B0503020204020204" pitchFamily="34" charset="0"/>
            </a:endParaRPr>
          </a:p>
        </p:txBody>
      </p:sp>
      <p:sp>
        <p:nvSpPr>
          <p:cNvPr id="2" name="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16515308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 column text page">
    <p:bg>
      <p:bgPr>
        <a:solidFill>
          <a:srgbClr val="F6F6FA"/>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E8F41A-CC32-DB45-987C-5016F96E7AF9}"/>
              </a:ext>
            </a:extLst>
          </p:cNvPr>
          <p:cNvSpPr>
            <a:spLocks noGrp="1"/>
          </p:cNvSpPr>
          <p:nvPr>
            <p:ph type="body" sz="quarter" idx="16"/>
          </p:nvPr>
        </p:nvSpPr>
        <p:spPr>
          <a:xfrm>
            <a:off x="616933" y="1438562"/>
            <a:ext cx="10958145" cy="4203043"/>
          </a:xfrm>
        </p:spPr>
        <p:txBody>
          <a:bodyPr numCol="3" spcCol="18000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E2BF2ABD-CEE5-5542-A66A-5322F04B033B}"/>
              </a:ext>
            </a:extLst>
          </p:cNvPr>
          <p:cNvSpPr>
            <a:spLocks noGrp="1"/>
          </p:cNvSpPr>
          <p:nvPr>
            <p:ph type="title"/>
          </p:nvPr>
        </p:nvSpPr>
        <p:spPr/>
        <p:txBody>
          <a:bodyPr>
            <a:noAutofit/>
          </a:bodyPr>
          <a:lstStyle>
            <a:lvl1pPr>
              <a:defRPr sz="2735"/>
            </a:lvl1pPr>
          </a:lstStyle>
          <a:p>
            <a:r>
              <a:rPr lang="en-US"/>
              <a:t>Click to edit Master title style</a:t>
            </a:r>
          </a:p>
        </p:txBody>
      </p:sp>
      <p:sp>
        <p:nvSpPr>
          <p:cNvPr id="8" name="Date Placeholder 7">
            <a:extLst>
              <a:ext uri="{FF2B5EF4-FFF2-40B4-BE49-F238E27FC236}">
                <a16:creationId xmlns:a16="http://schemas.microsoft.com/office/drawing/2014/main" id="{1BD8C5AE-5A33-0D45-BD32-805D22C45A70}"/>
              </a:ext>
            </a:extLst>
          </p:cNvPr>
          <p:cNvSpPr>
            <a:spLocks noGrp="1"/>
          </p:cNvSpPr>
          <p:nvPr>
            <p:ph type="dt" sz="half" idx="17"/>
          </p:nvPr>
        </p:nvSpPr>
        <p:spPr/>
        <p:txBody>
          <a:bodyPr/>
          <a:lstStyle/>
          <a:p>
            <a:pPr algn="r"/>
            <a:endParaRPr lang="en-GB"/>
          </a:p>
        </p:txBody>
      </p:sp>
      <p:sp>
        <p:nvSpPr>
          <p:cNvPr id="9" name="Footer Placeholder 8">
            <a:extLst>
              <a:ext uri="{FF2B5EF4-FFF2-40B4-BE49-F238E27FC236}">
                <a16:creationId xmlns:a16="http://schemas.microsoft.com/office/drawing/2014/main" id="{C9D1FC9F-CA55-4941-B4BC-0B6094468996}"/>
              </a:ext>
            </a:extLst>
          </p:cNvPr>
          <p:cNvSpPr>
            <a:spLocks noGrp="1"/>
          </p:cNvSpPr>
          <p:nvPr>
            <p:ph type="ftr" sz="quarter" idx="18"/>
          </p:nvPr>
        </p:nvSpPr>
        <p:spPr>
          <a:xfrm>
            <a:off x="603460" y="316401"/>
            <a:ext cx="4779828" cy="149454"/>
          </a:xfrm>
          <a:prstGeom prst="rect">
            <a:avLst/>
          </a:prstGeom>
        </p:spPr>
        <p:txBody>
          <a:bodyPr/>
          <a:lstStyle/>
          <a:p>
            <a:endParaRPr lang="en-GB"/>
          </a:p>
        </p:txBody>
      </p:sp>
      <p:sp>
        <p:nvSpPr>
          <p:cNvPr id="10" name="Slide Number Placeholder 9">
            <a:extLst>
              <a:ext uri="{FF2B5EF4-FFF2-40B4-BE49-F238E27FC236}">
                <a16:creationId xmlns:a16="http://schemas.microsoft.com/office/drawing/2014/main" id="{690391F2-570A-5547-9188-A71B91CCAFB7}"/>
              </a:ext>
            </a:extLst>
          </p:cNvPr>
          <p:cNvSpPr>
            <a:spLocks noGrp="1"/>
          </p:cNvSpPr>
          <p:nvPr>
            <p:ph type="sldNum" sz="quarter" idx="19"/>
          </p:nvPr>
        </p:nvSpPr>
        <p:spPr/>
        <p:txBody>
          <a:bodyPr/>
          <a:lstStyle/>
          <a:p>
            <a:pPr algn="ctr"/>
            <a:fld id="{8B680765-40E2-AC40-8F5D-C6BB6AC8B5D5}" type="slidenum">
              <a:rPr lang="en-GB" smtClean="0"/>
              <a:pPr algn="ctr"/>
              <a:t>‹#›</a:t>
            </a:fld>
            <a:endParaRPr lang="en-GB"/>
          </a:p>
        </p:txBody>
      </p:sp>
    </p:spTree>
    <p:extLst>
      <p:ext uri="{BB962C8B-B14F-4D97-AF65-F5344CB8AC3E}">
        <p14:creationId xmlns:p14="http://schemas.microsoft.com/office/powerpoint/2010/main" val="32064692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en-US"/>
              <a:t>Click to edit Master title style</a:t>
            </a:r>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94338933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EY Title Only">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4FDC8D00-A36A-45C9-8DBA-9C67E1785D04}"/>
              </a:ext>
            </a:extLst>
          </p:cNvPr>
          <p:cNvGraphicFramePr>
            <a:graphicFrameLocks noChangeAspect="1"/>
          </p:cNvGraphicFramePr>
          <p:nvPr userDrawn="1">
            <p:custDataLst>
              <p:tags r:id="rId2"/>
            </p:custDataLst>
            <p:extLst>
              <p:ext uri="{D42A27DB-BD31-4B8C-83A1-F6EECF244321}">
                <p14:modId xmlns:p14="http://schemas.microsoft.com/office/powerpoint/2010/main" val="3876926926"/>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9219" name="think-cell Slide" r:id="rId4" imgW="473" imgH="473" progId="TCLayout.ActiveDocument.1">
                  <p:embed/>
                </p:oleObj>
              </mc:Choice>
              <mc:Fallback>
                <p:oleObj name="think-cell Slide" r:id="rId4" imgW="473" imgH="473" progId="TCLayout.ActiveDocument.1">
                  <p:embed/>
                  <p:pic>
                    <p:nvPicPr>
                      <p:cNvPr id="11" name="Object 10" hidden="1">
                        <a:extLst>
                          <a:ext uri="{FF2B5EF4-FFF2-40B4-BE49-F238E27FC236}">
                            <a16:creationId xmlns:a16="http://schemas.microsoft.com/office/drawing/2014/main" id="{4FDC8D00-A36A-45C9-8DBA-9C67E1785D04}"/>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2" name="Title 1"/>
          <p:cNvSpPr>
            <a:spLocks noGrp="1"/>
          </p:cNvSpPr>
          <p:nvPr>
            <p:ph type="title"/>
          </p:nvPr>
        </p:nvSpPr>
        <p:spPr>
          <a:xfrm>
            <a:off x="609601" y="294200"/>
            <a:ext cx="10972800" cy="590880"/>
          </a:xfrm>
        </p:spPr>
        <p:txBody>
          <a:bodyPr vert="horz"/>
          <a:lstStyle>
            <a:lvl1pPr>
              <a:defRPr>
                <a:solidFill>
                  <a:schemeClr val="bg1"/>
                </a:solidFill>
                <a:latin typeface="EYInterstate Light" panose="02000506000000020004" pitchFamily="2" charset="0"/>
                <a:sym typeface="EYInterstate Light" panose="02000506000000020004" pitchFamily="2" charset="0"/>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EYInterstate Light" panose="02000506000000020004" pitchFamily="2" charset="0"/>
              <a:sym typeface="EYInterstate Light" panose="02000506000000020004" pitchFamily="2" charset="0"/>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lvl1pPr>
              <a:defRPr>
                <a:latin typeface="EYInterstate Light" panose="02000506000000020004" pitchFamily="2" charset="0"/>
                <a:sym typeface="EYInterstate Light" panose="02000506000000020004" pitchFamily="2" charset="0"/>
              </a:defRPr>
            </a:lvl1pPr>
          </a:lstStyle>
          <a:p>
            <a:fld id="{8861C16D-A210-4BF1-815E-6D6B6DE40BD0}" type="datetime3">
              <a:rPr lang="en-US" smtClean="0"/>
              <a:pPr/>
              <a:t>25 July 2022</a:t>
            </a:fld>
            <a:endParaRPr lang="en-US"/>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lvl1pPr>
              <a:defRPr>
                <a:latin typeface="EYInterstate Light" panose="02000506000000020004" pitchFamily="2" charset="0"/>
                <a:sym typeface="EYInterstate Light" panose="02000506000000020004" pitchFamily="2" charset="0"/>
              </a:defRPr>
            </a:lvl1pPr>
          </a:lstStyle>
          <a:p>
            <a:r>
              <a:rPr lang="en-US"/>
              <a:t>Presentation title</a:t>
            </a:r>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latin typeface="EYInterstate Light" panose="02000506000000020004" pitchFamily="2" charset="0"/>
              </a:rPr>
              <a:t>Page </a:t>
            </a:r>
            <a:fld id="{F1BC30E3-FFE5-4B91-AA19-87A149EBB9EE}" type="slidenum">
              <a:rPr smtClean="0"/>
              <a:pPr/>
              <a:t>‹#›</a:t>
            </a:fld>
            <a:endParaRPr/>
          </a:p>
        </p:txBody>
      </p:sp>
    </p:spTree>
    <p:extLst>
      <p:ext uri="{BB962C8B-B14F-4D97-AF65-F5344CB8AC3E}">
        <p14:creationId xmlns:p14="http://schemas.microsoft.com/office/powerpoint/2010/main" val="903341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828459603"/>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599" b="0" baseline="0">
                <a:solidFill>
                  <a:schemeClr val="tx1"/>
                </a:solidFill>
              </a:defRPr>
            </a:lvl1pPr>
            <a:lvl2pPr marL="342721" indent="0" algn="ctr">
              <a:buNone/>
              <a:defRPr sz="1499"/>
            </a:lvl2pPr>
            <a:lvl3pPr marL="685440" indent="0" algn="ctr">
              <a:buNone/>
              <a:defRPr sz="1349"/>
            </a:lvl3pPr>
            <a:lvl4pPr marL="1028161" indent="0" algn="ctr">
              <a:buNone/>
              <a:defRPr sz="1199"/>
            </a:lvl4pPr>
            <a:lvl5pPr marL="1370880" indent="0" algn="ctr">
              <a:buNone/>
              <a:defRPr sz="1199"/>
            </a:lvl5pPr>
            <a:lvl6pPr marL="1713600" indent="0" algn="ctr">
              <a:buNone/>
              <a:defRPr sz="1199"/>
            </a:lvl6pPr>
            <a:lvl7pPr marL="2056319" indent="0" algn="ctr">
              <a:buNone/>
              <a:defRPr sz="1199"/>
            </a:lvl7pPr>
            <a:lvl8pPr marL="2399040" indent="0" algn="ctr">
              <a:buNone/>
              <a:defRPr sz="1199"/>
            </a:lvl8pPr>
            <a:lvl9pPr marL="2741760" indent="0" algn="ctr">
              <a:buNone/>
              <a:defRPr sz="1199"/>
            </a:lvl9pPr>
          </a:lstStyle>
          <a:p>
            <a:r>
              <a:rPr lang="en-US"/>
              <a:t>Click to edit Master subtitle style</a:t>
            </a:r>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599">
                <a:solidFill>
                  <a:schemeClr val="accent1"/>
                </a:solidFill>
              </a:defRPr>
            </a:lvl1pPr>
          </a:lstStyle>
          <a:p>
            <a:r>
              <a:rPr lang="en-US"/>
              <a:t>Click to edit Master title style</a:t>
            </a:r>
          </a:p>
        </p:txBody>
      </p:sp>
      <p:sp>
        <p:nvSpPr>
          <p:cNvPr id="9" name="Text Placeholder 3"/>
          <p:cNvSpPr>
            <a:spLocks noGrp="1"/>
          </p:cNvSpPr>
          <p:nvPr>
            <p:ph type="body" sz="quarter" idx="21" hasCustomPrompt="1"/>
          </p:nvPr>
        </p:nvSpPr>
        <p:spPr>
          <a:xfrm>
            <a:off x="593357" y="6401433"/>
            <a:ext cx="11040533" cy="480725"/>
          </a:xfrm>
          <a:prstGeom prst="rect">
            <a:avLst/>
          </a:prstGeom>
        </p:spPr>
        <p:txBody>
          <a:bodyPr lIns="0" tIns="0" rIns="0" bIns="0" anchor="ctr" anchorCtr="1"/>
          <a:lstStyle>
            <a:lvl1pPr marL="0" marR="0" indent="0" algn="ctr" defTabSz="685440"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999" b="1"/>
            </a:lvl1pPr>
          </a:lstStyle>
          <a:p>
            <a:pPr marL="0" marR="0" lvl="0" indent="0" algn="l" defTabSz="685440"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79417F9-0A53-4521-A6B4-A656E99DE2CC}"/>
              </a:ext>
            </a:extLst>
          </p:cNvPr>
          <p:cNvSpPr/>
          <p:nvPr/>
        </p:nvSpPr>
        <p:spPr>
          <a:xfrm>
            <a:off x="11775640"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3" name="Rectangle 2">
            <a:extLst>
              <a:ext uri="{FF2B5EF4-FFF2-40B4-BE49-F238E27FC236}">
                <a16:creationId xmlns:a16="http://schemas.microsoft.com/office/drawing/2014/main" id="{A232B7C3-12AF-4D6C-924D-AA4FD3BAC3FC}"/>
              </a:ext>
            </a:extLst>
          </p:cNvPr>
          <p:cNvSpPr/>
          <p:nvPr/>
        </p:nvSpPr>
        <p:spPr>
          <a:xfrm>
            <a:off x="11834807" y="6429172"/>
            <a:ext cx="367408" cy="276999"/>
          </a:xfrm>
          <a:prstGeom prst="rect">
            <a:avLst/>
          </a:prstGeom>
        </p:spPr>
        <p:txBody>
          <a:bodyPr wrap="none">
            <a:spAutoFit/>
          </a:bodyPr>
          <a:lstStyle/>
          <a:p>
            <a:fld id="{478F02DA-AB65-4DE3-8C32-C1DFFF12922F}" type="slidenum">
              <a:rPr lang="nl-NL" sz="1199" b="1" i="0" smtClean="0">
                <a:solidFill>
                  <a:schemeClr val="bg1"/>
                </a:solidFill>
                <a:latin typeface="Calibri" panose="020F0502020204030204" pitchFamily="34" charset="0"/>
                <a:cs typeface="Calibri" panose="020F0502020204030204" pitchFamily="34" charset="0"/>
              </a:rPr>
              <a:pPr/>
              <a:t>‹#›</a:t>
            </a:fld>
            <a:endParaRPr lang="en-US" sz="1199"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p:nvPicPr>
        <p:blipFill>
          <a:blip r:embed="rId2"/>
          <a:stretch>
            <a:fillRect/>
          </a:stretch>
        </p:blipFill>
        <p:spPr>
          <a:xfrm>
            <a:off x="10050431" y="6200816"/>
            <a:ext cx="1404000" cy="408235"/>
          </a:xfrm>
          <a:prstGeom prst="rect">
            <a:avLst/>
          </a:prstGeom>
        </p:spPr>
      </p:pic>
    </p:spTree>
    <p:extLst>
      <p:ext uri="{BB962C8B-B14F-4D97-AF65-F5344CB8AC3E}">
        <p14:creationId xmlns:p14="http://schemas.microsoft.com/office/powerpoint/2010/main" val="3745962739"/>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en-US"/>
              <a:t>Click to edit Master title style</a:t>
            </a:r>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869257931"/>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en-US"/>
              <a:t>Click to edit Master title style</a:t>
            </a:r>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45108573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916470039"/>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en-US"/>
              <a:t>Click icon to add picture</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1603945114"/>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042998837"/>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6" name="Rectangle 3">
            <a:extLst>
              <a:ext uri="{FF2B5EF4-FFF2-40B4-BE49-F238E27FC236}">
                <a16:creationId xmlns:a16="http://schemas.microsoft.com/office/drawing/2014/main" id="{EC16DB9C-26B9-41CE-A127-2109A267A9B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9866806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4396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4" name="Rectangle 3">
            <a:extLst>
              <a:ext uri="{FF2B5EF4-FFF2-40B4-BE49-F238E27FC236}">
                <a16:creationId xmlns:a16="http://schemas.microsoft.com/office/drawing/2014/main" id="{C5332697-6497-46D5-B15B-2A10D4356243}"/>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8316011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en-US"/>
              <a:t>Click icon to add chart</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3B11A42-AA8E-4E52-81E3-41213D91E4F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33662227"/>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en-US"/>
              <a:t>Click icon to add chart</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en-US"/>
              <a:t>Click icon to add chart</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A82A3887-D000-42D8-B495-979F3B7B93A1}"/>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59207891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8114320"/>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0"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701385B-1472-4FD0-A714-B8ECCDF64E99}"/>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582822296"/>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en-US"/>
              <a:t>Click icon to add chart</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en-US"/>
              <a:t>Click icon to add chart</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en-US"/>
              <a:t>Click icon to add chart</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en-US"/>
              <a:t>Click icon to add chart</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6" name="Straight Connector 15">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1"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C923CB7B-922D-44A6-B6CE-9D3F93EA432D}"/>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9968608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en-US"/>
              <a:t>Click icon to add chart</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2"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3AF2D0C2-83EC-4C53-91C7-3F7427ADDFCB}"/>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9637652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en-US"/>
              <a:t>Click icon to add picture</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3" name="Straight Connector 12">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8" name="Text Placeholder 3"/>
          <p:cNvSpPr>
            <a:spLocks noGrp="1"/>
          </p:cNvSpPr>
          <p:nvPr>
            <p:ph type="body" sz="quarter" idx="22"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25AF3D32-F391-4EF5-AF02-19F52E64307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212625482"/>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en-US"/>
              <a:t>Click icon to add chart</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en-US"/>
              <a:t>Click icon to add picture</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8" name="Straight Connector 17">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9" name="Text Placeholder 3"/>
          <p:cNvSpPr>
            <a:spLocks noGrp="1"/>
          </p:cNvSpPr>
          <p:nvPr>
            <p:ph type="body" sz="quarter" idx="23"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F9A45DED-12C6-4556-AED7-4487E291DD7F}"/>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0994221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79417F9-0A53-4521-A6B4-A656E99DE2CC}"/>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991322575"/>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6D1B1241-2629-4DC2-AEDD-A5F2BD20EF88}"/>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3963821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7"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120613B4-5379-4006-ACAC-FF3404B33EA4}"/>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1877118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5734" y="1363795"/>
            <a:ext cx="11058156" cy="4825868"/>
          </a:xfrm>
          <a:prstGeom prst="rect">
            <a:avLst/>
          </a:prstGeom>
        </p:spPr>
        <p:txBody>
          <a:bodyPr lIns="0" tIns="0" rIns="0" bIns="0"/>
          <a:lstStyle>
            <a:lvl1pPr marL="0" indent="0">
              <a:buNone/>
              <a:defRPr sz="900" b="0"/>
            </a:lvl1pPr>
            <a:lvl2pPr marL="0" indent="0">
              <a:buNone/>
              <a:defRPr sz="900"/>
            </a:lvl2pPr>
            <a:lvl3pPr marL="371475" indent="0">
              <a:buNone/>
              <a:defRPr/>
            </a:lvl3pPr>
            <a:lvl4pPr marL="1028674" indent="0">
              <a:buNone/>
              <a:defRPr/>
            </a:lvl4pPr>
            <a:lvl5pPr marL="1371566" indent="0">
              <a:buNone/>
              <a:defRPr/>
            </a:lvl5pPr>
          </a:lstStyle>
          <a:p>
            <a:pPr lvl="0"/>
            <a:r>
              <a:rPr lang="en-US"/>
              <a:t>Click to edit Master text styles</a:t>
            </a:r>
          </a:p>
          <a:p>
            <a:pPr lvl="1"/>
            <a:r>
              <a:rPr lang="en-US"/>
              <a:t>Second level</a:t>
            </a:r>
          </a:p>
        </p:txBody>
      </p:sp>
      <p:sp>
        <p:nvSpPr>
          <p:cNvPr id="20"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20"/>
            <a:ext cx="11039996" cy="268525"/>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2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en-US"/>
              <a:t>Click to edit Master title style</a:t>
            </a:r>
          </a:p>
        </p:txBody>
      </p:sp>
      <p:cxnSp>
        <p:nvCxnSpPr>
          <p:cNvPr id="22" name="Straight Connector 21">
            <a:extLst>
              <a:ext uri="{FF2B5EF4-FFF2-40B4-BE49-F238E27FC236}">
                <a16:creationId xmlns:a16="http://schemas.microsoft.com/office/drawing/2014/main" id="{902CA1FF-D4A3-4E32-993A-B5BDCEB42C81}"/>
              </a:ext>
            </a:extLst>
          </p:cNvPr>
          <p:cNvCxnSpPr/>
          <p:nvPr/>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6197314"/>
            <a:ext cx="8640000" cy="396389"/>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14" name="Text Placeholder 3"/>
          <p:cNvSpPr>
            <a:spLocks noGrp="1"/>
          </p:cNvSpPr>
          <p:nvPr>
            <p:ph type="body" sz="quarter" idx="21" hasCustomPrompt="1"/>
          </p:nvPr>
        </p:nvSpPr>
        <p:spPr>
          <a:xfrm>
            <a:off x="593356" y="6401431"/>
            <a:ext cx="11040533" cy="480725"/>
          </a:xfrm>
          <a:prstGeom prst="rect">
            <a:avLst/>
          </a:prstGeom>
        </p:spPr>
        <p:txBody>
          <a:bodyPr lIns="0" tIns="0" rIns="0" bIns="0" anchor="ctr" anchorCtr="1"/>
          <a:lstStyle>
            <a:lvl1pPr marL="0" marR="0" indent="0" algn="ctr"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sz="1000" b="1"/>
            </a:lvl1pPr>
          </a:lstStyle>
          <a:p>
            <a:pPr marL="0" marR="0" lvl="0" indent="0" algn="l" defTabSz="685783" rtl="0" eaLnBrk="1" fontAlgn="auto" latinLnBrk="0" hangingPunct="1">
              <a:lnSpc>
                <a:spcPct val="108000"/>
              </a:lnSpc>
              <a:spcBef>
                <a:spcPts val="750"/>
              </a:spcBef>
              <a:spcAft>
                <a:spcPts val="0"/>
              </a:spcAft>
              <a:buClr>
                <a:schemeClr val="accent1"/>
              </a:buClr>
              <a:buSzPct val="100000"/>
              <a:buFont typeface="Arial" panose="020B0604020202020204" pitchFamily="34" charset="0"/>
              <a:buNone/>
              <a:tabLst/>
              <a:defRPr/>
            </a:pPr>
            <a:r>
              <a:rPr lang="en-US"/>
              <a:t>For professional investors only</a:t>
            </a:r>
            <a:endParaRPr lang="en-GB"/>
          </a:p>
        </p:txBody>
      </p:sp>
      <p:sp>
        <p:nvSpPr>
          <p:cNvPr id="2" name="Rectangle 3">
            <a:extLst>
              <a:ext uri="{FF2B5EF4-FFF2-40B4-BE49-F238E27FC236}">
                <a16:creationId xmlns:a16="http://schemas.microsoft.com/office/drawing/2014/main" id="{B0C8BCA0-F792-43F9-BB14-CFC19A2035A2}"/>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6FEDE232-C2FD-425E-9B78-F546FE8F3444}"/>
              </a:ext>
            </a:extLst>
          </p:cNvPr>
          <p:cNvSpPr/>
          <p:nvPr/>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F81B64EB-473B-47D9-84EB-CD5832678748}"/>
              </a:ext>
            </a:extLst>
          </p:cNvPr>
          <p:cNvPicPr>
            <a:picLocks noChangeAspect="1"/>
          </p:cNvPicPr>
          <p:nvPr/>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0592895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EY Title Only">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4FDC8D00-A36A-45C9-8DBA-9C67E1785D04}"/>
              </a:ext>
            </a:extLst>
          </p:cNvPr>
          <p:cNvGraphicFramePr>
            <a:graphicFrameLocks noChangeAspect="1"/>
          </p:cNvGraphicFramePr>
          <p:nvPr userDrawn="1">
            <p:custDataLst>
              <p:tags r:id="rId2"/>
            </p:custDataLst>
            <p:extLst>
              <p:ext uri="{D42A27DB-BD31-4B8C-83A1-F6EECF244321}">
                <p14:modId xmlns:p14="http://schemas.microsoft.com/office/powerpoint/2010/main" val="1489204529"/>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11267" name="think-cell Slide" r:id="rId4" imgW="473" imgH="473" progId="TCLayout.ActiveDocument.1">
                  <p:embed/>
                </p:oleObj>
              </mc:Choice>
              <mc:Fallback>
                <p:oleObj name="think-cell Slide" r:id="rId4" imgW="473" imgH="473" progId="TCLayout.ActiveDocument.1">
                  <p:embed/>
                  <p:pic>
                    <p:nvPicPr>
                      <p:cNvPr id="11" name="Object 10" hidden="1">
                        <a:extLst>
                          <a:ext uri="{FF2B5EF4-FFF2-40B4-BE49-F238E27FC236}">
                            <a16:creationId xmlns:a16="http://schemas.microsoft.com/office/drawing/2014/main" id="{4FDC8D00-A36A-45C9-8DBA-9C67E1785D04}"/>
                          </a:ext>
                        </a:extLst>
                      </p:cNvPr>
                      <p:cNvPicPr/>
                      <p:nvPr/>
                    </p:nvPicPr>
                    <p:blipFill>
                      <a:blip r:embed="rId5"/>
                      <a:stretch>
                        <a:fillRect/>
                      </a:stretch>
                    </p:blipFill>
                    <p:spPr>
                      <a:xfrm>
                        <a:off x="1587" y="1588"/>
                        <a:ext cx="1587" cy="1588"/>
                      </a:xfrm>
                      <a:prstGeom prst="rect">
                        <a:avLst/>
                      </a:prstGeom>
                    </p:spPr>
                  </p:pic>
                </p:oleObj>
              </mc:Fallback>
            </mc:AlternateContent>
          </a:graphicData>
        </a:graphic>
      </p:graphicFrame>
      <p:sp>
        <p:nvSpPr>
          <p:cNvPr id="2" name="Title 1"/>
          <p:cNvSpPr>
            <a:spLocks noGrp="1"/>
          </p:cNvSpPr>
          <p:nvPr>
            <p:ph type="title"/>
          </p:nvPr>
        </p:nvSpPr>
        <p:spPr>
          <a:xfrm>
            <a:off x="609601" y="294200"/>
            <a:ext cx="10972800" cy="590880"/>
          </a:xfrm>
        </p:spPr>
        <p:txBody>
          <a:bodyPr vert="horz"/>
          <a:lstStyle>
            <a:lvl1pPr>
              <a:defRPr>
                <a:solidFill>
                  <a:schemeClr val="bg1"/>
                </a:solidFill>
                <a:latin typeface="EYInterstate Light" panose="02000506000000020004" pitchFamily="2" charset="0"/>
                <a:sym typeface="EYInterstate Light" panose="02000506000000020004" pitchFamily="2" charset="0"/>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latin typeface="EYInterstate Light" panose="02000506000000020004" pitchFamily="2" charset="0"/>
              <a:sym typeface="EYInterstate Light" panose="02000506000000020004" pitchFamily="2" charset="0"/>
            </a:endParaRPr>
          </a:p>
        </p:txBody>
      </p:sp>
      <p:sp>
        <p:nvSpPr>
          <p:cNvPr id="3" name="Date Placeholder 2">
            <a:extLst>
              <a:ext uri="{FF2B5EF4-FFF2-40B4-BE49-F238E27FC236}">
                <a16:creationId xmlns:a16="http://schemas.microsoft.com/office/drawing/2014/main" id="{0B88B559-CD59-4D3D-87C0-5D51BCF9B731}"/>
              </a:ext>
            </a:extLst>
          </p:cNvPr>
          <p:cNvSpPr>
            <a:spLocks noGrp="1"/>
          </p:cNvSpPr>
          <p:nvPr>
            <p:ph type="dt" sz="half" idx="10"/>
          </p:nvPr>
        </p:nvSpPr>
        <p:spPr/>
        <p:txBody>
          <a:bodyPr/>
          <a:lstStyle>
            <a:lvl1pPr>
              <a:defRPr>
                <a:latin typeface="EYInterstate Light" panose="02000506000000020004" pitchFamily="2" charset="0"/>
                <a:sym typeface="EYInterstate Light" panose="02000506000000020004" pitchFamily="2" charset="0"/>
              </a:defRPr>
            </a:lvl1pPr>
          </a:lstStyle>
          <a:p>
            <a:fld id="{8861C16D-A210-4BF1-815E-6D6B6DE40BD0}" type="datetime3">
              <a:rPr lang="en-US" smtClean="0"/>
              <a:pPr/>
              <a:t>25 July 2022</a:t>
            </a:fld>
            <a:endParaRPr lang="en-US"/>
          </a:p>
        </p:txBody>
      </p:sp>
      <p:sp>
        <p:nvSpPr>
          <p:cNvPr id="4" name="Footer Placeholder 3">
            <a:extLst>
              <a:ext uri="{FF2B5EF4-FFF2-40B4-BE49-F238E27FC236}">
                <a16:creationId xmlns:a16="http://schemas.microsoft.com/office/drawing/2014/main" id="{136FB98F-FBCE-4F2C-978B-A5576B577450}"/>
              </a:ext>
            </a:extLst>
          </p:cNvPr>
          <p:cNvSpPr>
            <a:spLocks noGrp="1"/>
          </p:cNvSpPr>
          <p:nvPr>
            <p:ph type="ftr" sz="quarter" idx="11"/>
          </p:nvPr>
        </p:nvSpPr>
        <p:spPr/>
        <p:txBody>
          <a:bodyPr/>
          <a:lstStyle>
            <a:lvl1pPr>
              <a:defRPr>
                <a:latin typeface="EYInterstate Light" panose="02000506000000020004" pitchFamily="2" charset="0"/>
                <a:sym typeface="EYInterstate Light" panose="02000506000000020004" pitchFamily="2" charset="0"/>
              </a:defRPr>
            </a:lvl1pPr>
          </a:lstStyle>
          <a:p>
            <a:r>
              <a:rPr lang="en-US"/>
              <a:t>Presentation title</a:t>
            </a:r>
          </a:p>
        </p:txBody>
      </p:sp>
      <p:sp>
        <p:nvSpPr>
          <p:cNvPr id="5" name="Slide Number Placeholder 4">
            <a:extLst>
              <a:ext uri="{FF2B5EF4-FFF2-40B4-BE49-F238E27FC236}">
                <a16:creationId xmlns:a16="http://schemas.microsoft.com/office/drawing/2014/main" id="{01A95690-F0A7-4101-82DB-B17CE6B7A487}"/>
              </a:ext>
            </a:extLst>
          </p:cNvPr>
          <p:cNvSpPr>
            <a:spLocks noGrp="1"/>
          </p:cNvSpPr>
          <p:nvPr>
            <p:ph type="sldNum" sz="quarter" idx="12"/>
          </p:nvPr>
        </p:nvSpPr>
        <p:spPr/>
        <p:txBody>
          <a:bodyPr/>
          <a:lstStyle/>
          <a:p>
            <a:r>
              <a:rPr lang="en-GB">
                <a:latin typeface="EYInterstate Light" panose="02000506000000020004" pitchFamily="2" charset="0"/>
              </a:rPr>
              <a:t>Page </a:t>
            </a:r>
            <a:fld id="{F1BC30E3-FFE5-4B91-AA19-87A149EBB9EE}" type="slidenum">
              <a:rPr smtClean="0"/>
              <a:pPr/>
              <a:t>‹#›</a:t>
            </a:fld>
            <a:endParaRPr/>
          </a:p>
        </p:txBody>
      </p:sp>
    </p:spTree>
    <p:extLst>
      <p:ext uri="{BB962C8B-B14F-4D97-AF65-F5344CB8AC3E}">
        <p14:creationId xmlns:p14="http://schemas.microsoft.com/office/powerpoint/2010/main" val="3017929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2105381572"/>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179053646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a:srcRect/>
          <a:stretch/>
        </p:blipFill>
        <p:spPr>
          <a:xfrm>
            <a:off x="8380807" y="6021615"/>
            <a:ext cx="1244723" cy="576035"/>
          </a:xfrm>
          <a:prstGeom prst="rect">
            <a:avLst/>
          </a:prstGeom>
        </p:spPr>
      </p:pic>
    </p:spTree>
    <p:extLst>
      <p:ext uri="{BB962C8B-B14F-4D97-AF65-F5344CB8AC3E}">
        <p14:creationId xmlns:p14="http://schemas.microsoft.com/office/powerpoint/2010/main" val="243618765"/>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419804825"/>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eldi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7D29D3-1F6D-4D78-ACC9-E8EE2043DA31}"/>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88C8ED69-ACD6-4FD7-B860-20E2ED587AD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2"/>
          </a:xfrm>
          <a:prstGeom prst="rect">
            <a:avLst/>
          </a:prstGeom>
        </p:spPr>
      </p:pic>
      <p:sp>
        <p:nvSpPr>
          <p:cNvPr id="19" name="Title 1">
            <a:extLst>
              <a:ext uri="{FF2B5EF4-FFF2-40B4-BE49-F238E27FC236}">
                <a16:creationId xmlns:a16="http://schemas.microsoft.com/office/drawing/2014/main" id="{367BD2F3-E06C-4018-AFE8-E7AC724DD408}"/>
              </a:ext>
            </a:extLst>
          </p:cNvPr>
          <p:cNvSpPr>
            <a:spLocks noGrp="1"/>
          </p:cNvSpPr>
          <p:nvPr>
            <p:ph type="ctrTitle"/>
          </p:nvPr>
        </p:nvSpPr>
        <p:spPr>
          <a:xfrm>
            <a:off x="431800" y="1251517"/>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accent1"/>
                </a:solidFill>
              </a:defRPr>
            </a:lvl1pPr>
          </a:lstStyle>
          <a:p>
            <a:r>
              <a:rPr lang="nl-NL"/>
              <a:t>Klik om stijl te bewerken</a:t>
            </a:r>
            <a:endParaRPr lang="en-US"/>
          </a:p>
        </p:txBody>
      </p:sp>
      <p:sp>
        <p:nvSpPr>
          <p:cNvPr id="20" name="Subtitle 2">
            <a:extLst>
              <a:ext uri="{FF2B5EF4-FFF2-40B4-BE49-F238E27FC236}">
                <a16:creationId xmlns:a16="http://schemas.microsoft.com/office/drawing/2014/main" id="{5A8AE8CD-7DFF-4FE4-A534-E03844CB9B14}"/>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21" name="Text Placeholder 4">
            <a:extLst>
              <a:ext uri="{FF2B5EF4-FFF2-40B4-BE49-F238E27FC236}">
                <a16:creationId xmlns:a16="http://schemas.microsoft.com/office/drawing/2014/main" id="{BF79C5F3-8C8C-44BC-BC2E-2879A020BE57}"/>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tx1"/>
                </a:solidFill>
              </a:defRPr>
            </a:lvl1pPr>
          </a:lstStyle>
          <a:p>
            <a:pPr lvl="0"/>
            <a:r>
              <a:rPr lang="en-US"/>
              <a:t>Click to edit Date</a:t>
            </a:r>
          </a:p>
        </p:txBody>
      </p:sp>
      <p:sp>
        <p:nvSpPr>
          <p:cNvPr id="22" name="Text Placeholder 4">
            <a:extLst>
              <a:ext uri="{FF2B5EF4-FFF2-40B4-BE49-F238E27FC236}">
                <a16:creationId xmlns:a16="http://schemas.microsoft.com/office/drawing/2014/main" id="{1ADF10CA-D2B0-43F4-A212-8A10F47F6D56}"/>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aseline="0">
                <a:solidFill>
                  <a:schemeClr val="accent1"/>
                </a:solidFill>
              </a:defRPr>
            </a:lvl1pPr>
          </a:lstStyle>
          <a:p>
            <a:pPr lvl="0"/>
            <a:r>
              <a:rPr lang="en-US"/>
              <a:t>Click to add disclaimer</a:t>
            </a:r>
          </a:p>
          <a:p>
            <a:pPr lvl="0"/>
            <a:r>
              <a:rPr lang="en-US"/>
              <a:t>For professional investors only</a:t>
            </a:r>
          </a:p>
        </p:txBody>
      </p:sp>
      <p:sp>
        <p:nvSpPr>
          <p:cNvPr id="23" name="Text Placeholder 5">
            <a:extLst>
              <a:ext uri="{FF2B5EF4-FFF2-40B4-BE49-F238E27FC236}">
                <a16:creationId xmlns:a16="http://schemas.microsoft.com/office/drawing/2014/main" id="{630C214B-48FE-4984-95D0-44FA292454AF}"/>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lvl1pPr>
          </a:lstStyle>
          <a:p>
            <a:pPr lvl="0"/>
            <a:r>
              <a:rPr lang="en-GB"/>
              <a:t>Click to edit sub-heading</a:t>
            </a:r>
          </a:p>
        </p:txBody>
      </p:sp>
      <p:pic>
        <p:nvPicPr>
          <p:cNvPr id="2" name="Picture 1">
            <a:extLst>
              <a:ext uri="{FF2B5EF4-FFF2-40B4-BE49-F238E27FC236}">
                <a16:creationId xmlns:a16="http://schemas.microsoft.com/office/drawing/2014/main" id="{2835FD4D-CEDD-4856-AB48-BBA58F19AB5F}"/>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417371529"/>
      </p:ext>
    </p:extLst>
  </p:cSld>
  <p:clrMapOvr>
    <a:masterClrMapping/>
  </p:clrMapOvr>
  <p:extLst>
    <p:ext uri="{DCECCB84-F9BA-43D5-87BE-67443E8EF086}">
      <p15:sldGuideLst xmlns:p15="http://schemas.microsoft.com/office/powerpoint/2012/main">
        <p15:guide id="2" pos="7680">
          <p15:clr>
            <a:srgbClr val="FBAE40"/>
          </p15:clr>
        </p15:guide>
        <p15:guide id="3" pos="2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191371522"/>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Divider Image">
    <p:spTree>
      <p:nvGrpSpPr>
        <p:cNvPr id="1" name=""/>
        <p:cNvGrpSpPr/>
        <p:nvPr/>
      </p:nvGrpSpPr>
      <p:grpSpPr>
        <a:xfrm>
          <a:off x="0" y="0"/>
          <a:ext cx="0" cy="0"/>
          <a:chOff x="0" y="0"/>
          <a:chExt cx="0" cy="0"/>
        </a:xfrm>
      </p:grpSpPr>
      <p:sp>
        <p:nvSpPr>
          <p:cNvPr id="6" name="Vrije vorm: vorm 14">
            <a:extLst>
              <a:ext uri="{FF2B5EF4-FFF2-40B4-BE49-F238E27FC236}">
                <a16:creationId xmlns:a16="http://schemas.microsoft.com/office/drawing/2014/main" id="{FC889D77-5D9F-264E-B047-7E3D9643D32F}"/>
              </a:ext>
            </a:extLst>
          </p:cNvPr>
          <p:cNvSpPr>
            <a:spLocks noGrp="1"/>
          </p:cNvSpPr>
          <p:nvPr>
            <p:ph type="pic" sz="quarter" idx="12" hasCustomPrompt="1"/>
          </p:nvPr>
        </p:nvSpPr>
        <p:spPr>
          <a:xfrm>
            <a:off x="0" y="-69011"/>
            <a:ext cx="6461153" cy="6963981"/>
          </a:xfrm>
          <a:custGeom>
            <a:avLst/>
            <a:gdLst>
              <a:gd name="connsiteX0" fmla="*/ 2318085 w 12201525"/>
              <a:gd name="connsiteY0" fmla="*/ 0 h 6880686"/>
              <a:gd name="connsiteX1" fmla="*/ 12201525 w 12201525"/>
              <a:gd name="connsiteY1" fmla="*/ 463 h 6880686"/>
              <a:gd name="connsiteX2" fmla="*/ 12198810 w 12201525"/>
              <a:gd name="connsiteY2" fmla="*/ 1875299 h 6880686"/>
              <a:gd name="connsiteX3" fmla="*/ 12201525 w 12201525"/>
              <a:gd name="connsiteY3" fmla="*/ 1875299 h 6880686"/>
              <a:gd name="connsiteX4" fmla="*/ 12201525 w 12201525"/>
              <a:gd name="connsiteY4" fmla="*/ 6344112 h 6880686"/>
              <a:gd name="connsiteX5" fmla="*/ 12199508 w 12201525"/>
              <a:gd name="connsiteY5" fmla="*/ 6344112 h 6880686"/>
              <a:gd name="connsiteX6" fmla="*/ 12201525 w 12201525"/>
              <a:gd name="connsiteY6" fmla="*/ 6880686 h 6880686"/>
              <a:gd name="connsiteX7" fmla="*/ 0 w 12201525"/>
              <a:gd name="connsiteY7" fmla="*/ 6880686 h 6880686"/>
              <a:gd name="connsiteX8" fmla="*/ 11673 w 12201525"/>
              <a:gd name="connsiteY8" fmla="*/ 6841306 h 6880686"/>
              <a:gd name="connsiteX9" fmla="*/ 1308276 w 12201525"/>
              <a:gd name="connsiteY9" fmla="*/ 2995309 h 6880686"/>
              <a:gd name="connsiteX10" fmla="*/ 1457809 w 12201525"/>
              <a:gd name="connsiteY10" fmla="*/ 2580257 h 6880686"/>
              <a:gd name="connsiteX11" fmla="*/ 2040932 w 12201525"/>
              <a:gd name="connsiteY11" fmla="*/ 860085 h 6880686"/>
              <a:gd name="connsiteX12" fmla="*/ 2134197 w 12201525"/>
              <a:gd name="connsiteY12" fmla="*/ 545453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296603 w 12189852"/>
              <a:gd name="connsiteY8" fmla="*/ 2995309 h 6880686"/>
              <a:gd name="connsiteX9" fmla="*/ 1446136 w 12189852"/>
              <a:gd name="connsiteY9" fmla="*/ 2580257 h 6880686"/>
              <a:gd name="connsiteX10" fmla="*/ 2029259 w 12189852"/>
              <a:gd name="connsiteY10" fmla="*/ 860085 h 6880686"/>
              <a:gd name="connsiteX11" fmla="*/ 2122524 w 12189852"/>
              <a:gd name="connsiteY11" fmla="*/ 545453 h 6880686"/>
              <a:gd name="connsiteX12" fmla="*/ 2306412 w 12189852"/>
              <a:gd name="connsiteY12"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1446136 w 12189852"/>
              <a:gd name="connsiteY8" fmla="*/ 2580257 h 6880686"/>
              <a:gd name="connsiteX9" fmla="*/ 2029259 w 12189852"/>
              <a:gd name="connsiteY9" fmla="*/ 860085 h 6880686"/>
              <a:gd name="connsiteX10" fmla="*/ 2122524 w 12189852"/>
              <a:gd name="connsiteY10" fmla="*/ 545453 h 6880686"/>
              <a:gd name="connsiteX11" fmla="*/ 2306412 w 12189852"/>
              <a:gd name="connsiteY11"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029259 w 12189852"/>
              <a:gd name="connsiteY8" fmla="*/ 860085 h 6880686"/>
              <a:gd name="connsiteX9" fmla="*/ 2122524 w 12189852"/>
              <a:gd name="connsiteY9" fmla="*/ 545453 h 6880686"/>
              <a:gd name="connsiteX10" fmla="*/ 2306412 w 12189852"/>
              <a:gd name="connsiteY10"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122524 w 12189852"/>
              <a:gd name="connsiteY8" fmla="*/ 545453 h 6880686"/>
              <a:gd name="connsiteX9" fmla="*/ 2306412 w 12189852"/>
              <a:gd name="connsiteY9" fmla="*/ 0 h 6880686"/>
              <a:gd name="connsiteX0" fmla="*/ 2306412 w 12189852"/>
              <a:gd name="connsiteY0" fmla="*/ 0 h 6880686"/>
              <a:gd name="connsiteX1" fmla="*/ 12189852 w 12189852"/>
              <a:gd name="connsiteY1" fmla="*/ 463 h 6880686"/>
              <a:gd name="connsiteX2" fmla="*/ 12187137 w 12189852"/>
              <a:gd name="connsiteY2" fmla="*/ 1875299 h 6880686"/>
              <a:gd name="connsiteX3" fmla="*/ 12189852 w 12189852"/>
              <a:gd name="connsiteY3" fmla="*/ 1875299 h 6880686"/>
              <a:gd name="connsiteX4" fmla="*/ 12189852 w 12189852"/>
              <a:gd name="connsiteY4" fmla="*/ 6344112 h 6880686"/>
              <a:gd name="connsiteX5" fmla="*/ 12187835 w 12189852"/>
              <a:gd name="connsiteY5" fmla="*/ 6344112 h 6880686"/>
              <a:gd name="connsiteX6" fmla="*/ 12189852 w 12189852"/>
              <a:gd name="connsiteY6" fmla="*/ 6880686 h 6880686"/>
              <a:gd name="connsiteX7" fmla="*/ 0 w 12189852"/>
              <a:gd name="connsiteY7" fmla="*/ 6841306 h 6880686"/>
              <a:gd name="connsiteX8" fmla="*/ 2306412 w 12189852"/>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12627 w 9883440"/>
              <a:gd name="connsiteY7" fmla="*/ 6858358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1875299 h 6880686"/>
              <a:gd name="connsiteX4" fmla="*/ 9883440 w 9883440"/>
              <a:gd name="connsiteY4" fmla="*/ 6344112 h 6880686"/>
              <a:gd name="connsiteX5" fmla="*/ 9881423 w 9883440"/>
              <a:gd name="connsiteY5" fmla="*/ 6344112 h 6880686"/>
              <a:gd name="connsiteX6" fmla="*/ 9883440 w 9883440"/>
              <a:gd name="connsiteY6" fmla="*/ 6880686 h 6880686"/>
              <a:gd name="connsiteX7" fmla="*/ 4101 w 9883440"/>
              <a:gd name="connsiteY7" fmla="*/ 6875410 h 6880686"/>
              <a:gd name="connsiteX8" fmla="*/ 0 w 9883440"/>
              <a:gd name="connsiteY8" fmla="*/ 0 h 6880686"/>
              <a:gd name="connsiteX0" fmla="*/ 0 w 9883440"/>
              <a:gd name="connsiteY0" fmla="*/ 0 h 6880686"/>
              <a:gd name="connsiteX1" fmla="*/ 9883440 w 9883440"/>
              <a:gd name="connsiteY1" fmla="*/ 463 h 6880686"/>
              <a:gd name="connsiteX2" fmla="*/ 9880725 w 9883440"/>
              <a:gd name="connsiteY2" fmla="*/ 1875299 h 6880686"/>
              <a:gd name="connsiteX3" fmla="*/ 9883440 w 9883440"/>
              <a:gd name="connsiteY3" fmla="*/ 6344112 h 6880686"/>
              <a:gd name="connsiteX4" fmla="*/ 9881423 w 9883440"/>
              <a:gd name="connsiteY4" fmla="*/ 6344112 h 6880686"/>
              <a:gd name="connsiteX5" fmla="*/ 9883440 w 9883440"/>
              <a:gd name="connsiteY5" fmla="*/ 6880686 h 6880686"/>
              <a:gd name="connsiteX6" fmla="*/ 4101 w 9883440"/>
              <a:gd name="connsiteY6" fmla="*/ 6875410 h 6880686"/>
              <a:gd name="connsiteX7" fmla="*/ 0 w 9883440"/>
              <a:gd name="connsiteY7" fmla="*/ 0 h 6880686"/>
              <a:gd name="connsiteX0" fmla="*/ 0 w 10615621"/>
              <a:gd name="connsiteY0" fmla="*/ 0 h 6880686"/>
              <a:gd name="connsiteX1" fmla="*/ 9883440 w 10615621"/>
              <a:gd name="connsiteY1" fmla="*/ 463 h 6880686"/>
              <a:gd name="connsiteX2" fmla="*/ 9883440 w 10615621"/>
              <a:gd name="connsiteY2" fmla="*/ 6344112 h 6880686"/>
              <a:gd name="connsiteX3" fmla="*/ 9881423 w 10615621"/>
              <a:gd name="connsiteY3" fmla="*/ 6344112 h 6880686"/>
              <a:gd name="connsiteX4" fmla="*/ 9883440 w 10615621"/>
              <a:gd name="connsiteY4" fmla="*/ 6880686 h 6880686"/>
              <a:gd name="connsiteX5" fmla="*/ 4101 w 10615621"/>
              <a:gd name="connsiteY5" fmla="*/ 6875410 h 6880686"/>
              <a:gd name="connsiteX6" fmla="*/ 0 w 10615621"/>
              <a:gd name="connsiteY6" fmla="*/ 0 h 6880686"/>
              <a:gd name="connsiteX0" fmla="*/ 0 w 12193184"/>
              <a:gd name="connsiteY0" fmla="*/ 0 h 6880686"/>
              <a:gd name="connsiteX1" fmla="*/ 11754051 w 12193184"/>
              <a:gd name="connsiteY1" fmla="*/ 463 h 6880686"/>
              <a:gd name="connsiteX2" fmla="*/ 9883440 w 12193184"/>
              <a:gd name="connsiteY2" fmla="*/ 6344112 h 6880686"/>
              <a:gd name="connsiteX3" fmla="*/ 9881423 w 12193184"/>
              <a:gd name="connsiteY3" fmla="*/ 6344112 h 6880686"/>
              <a:gd name="connsiteX4" fmla="*/ 9883440 w 12193184"/>
              <a:gd name="connsiteY4" fmla="*/ 6880686 h 6880686"/>
              <a:gd name="connsiteX5" fmla="*/ 4101 w 12193184"/>
              <a:gd name="connsiteY5" fmla="*/ 6875410 h 6880686"/>
              <a:gd name="connsiteX6" fmla="*/ 0 w 12193184"/>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9883440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7417636 w 11754056"/>
              <a:gd name="connsiteY4" fmla="*/ 6880686 h 6880686"/>
              <a:gd name="connsiteX5" fmla="*/ 4101 w 11754056"/>
              <a:gd name="connsiteY5" fmla="*/ 6875410 h 6880686"/>
              <a:gd name="connsiteX6" fmla="*/ 0 w 11754056"/>
              <a:gd name="connsiteY6" fmla="*/ 0 h 6880686"/>
              <a:gd name="connsiteX0" fmla="*/ 0 w 11754056"/>
              <a:gd name="connsiteY0" fmla="*/ 0 h 6880686"/>
              <a:gd name="connsiteX1" fmla="*/ 11754051 w 11754056"/>
              <a:gd name="connsiteY1" fmla="*/ 463 h 6880686"/>
              <a:gd name="connsiteX2" fmla="*/ 9883440 w 11754056"/>
              <a:gd name="connsiteY2" fmla="*/ 6344112 h 6880686"/>
              <a:gd name="connsiteX3" fmla="*/ 9881423 w 11754056"/>
              <a:gd name="connsiteY3" fmla="*/ 6344112 h 6880686"/>
              <a:gd name="connsiteX4" fmla="*/ 8352941 w 11754056"/>
              <a:gd name="connsiteY4" fmla="*/ 6880686 h 6880686"/>
              <a:gd name="connsiteX5" fmla="*/ 4101 w 11754056"/>
              <a:gd name="connsiteY5" fmla="*/ 6875410 h 6880686"/>
              <a:gd name="connsiteX6" fmla="*/ 0 w 11754056"/>
              <a:gd name="connsiteY6" fmla="*/ 0 h 6880686"/>
              <a:gd name="connsiteX0" fmla="*/ 0 w 11754056"/>
              <a:gd name="connsiteY0" fmla="*/ 0 h 6880694"/>
              <a:gd name="connsiteX1" fmla="*/ 11754051 w 11754056"/>
              <a:gd name="connsiteY1" fmla="*/ 463 h 6880694"/>
              <a:gd name="connsiteX2" fmla="*/ 9883440 w 11754056"/>
              <a:gd name="connsiteY2" fmla="*/ 6344112 h 6880694"/>
              <a:gd name="connsiteX3" fmla="*/ 9881423 w 11754056"/>
              <a:gd name="connsiteY3" fmla="*/ 6344112 h 6880694"/>
              <a:gd name="connsiteX4" fmla="*/ 8352941 w 11754056"/>
              <a:gd name="connsiteY4" fmla="*/ 6880686 h 6880694"/>
              <a:gd name="connsiteX5" fmla="*/ 4101 w 11754056"/>
              <a:gd name="connsiteY5" fmla="*/ 6875410 h 6880694"/>
              <a:gd name="connsiteX6" fmla="*/ 0 w 11754056"/>
              <a:gd name="connsiteY6" fmla="*/ 0 h 6880694"/>
              <a:gd name="connsiteX0" fmla="*/ 0 w 11754056"/>
              <a:gd name="connsiteY0" fmla="*/ 0 h 6880686"/>
              <a:gd name="connsiteX1" fmla="*/ 11754051 w 11754056"/>
              <a:gd name="connsiteY1" fmla="*/ 463 h 6880686"/>
              <a:gd name="connsiteX2" fmla="*/ 9883440 w 11754056"/>
              <a:gd name="connsiteY2" fmla="*/ 6344112 h 6880686"/>
              <a:gd name="connsiteX3" fmla="*/ 8352941 w 11754056"/>
              <a:gd name="connsiteY3" fmla="*/ 6880686 h 6880686"/>
              <a:gd name="connsiteX4" fmla="*/ 4101 w 11754056"/>
              <a:gd name="connsiteY4" fmla="*/ 6875410 h 6880686"/>
              <a:gd name="connsiteX5" fmla="*/ 0 w 11754056"/>
              <a:gd name="connsiteY5" fmla="*/ 0 h 6880686"/>
              <a:gd name="connsiteX0" fmla="*/ 0 w 12124998"/>
              <a:gd name="connsiteY0" fmla="*/ 0 h 6880686"/>
              <a:gd name="connsiteX1" fmla="*/ 11754051 w 12124998"/>
              <a:gd name="connsiteY1" fmla="*/ 463 h 6880686"/>
              <a:gd name="connsiteX2" fmla="*/ 8352941 w 12124998"/>
              <a:gd name="connsiteY2" fmla="*/ 6880686 h 6880686"/>
              <a:gd name="connsiteX3" fmla="*/ 4101 w 12124998"/>
              <a:gd name="connsiteY3" fmla="*/ 6875410 h 6880686"/>
              <a:gd name="connsiteX4" fmla="*/ 0 w 12124998"/>
              <a:gd name="connsiteY4" fmla="*/ 0 h 6880686"/>
              <a:gd name="connsiteX0" fmla="*/ 0 w 11754551"/>
              <a:gd name="connsiteY0" fmla="*/ 0 h 6880686"/>
              <a:gd name="connsiteX1" fmla="*/ 11754051 w 11754551"/>
              <a:gd name="connsiteY1" fmla="*/ 463 h 6880686"/>
              <a:gd name="connsiteX2" fmla="*/ 8352941 w 11754551"/>
              <a:gd name="connsiteY2" fmla="*/ 6880686 h 6880686"/>
              <a:gd name="connsiteX3" fmla="*/ 4101 w 11754551"/>
              <a:gd name="connsiteY3" fmla="*/ 6875410 h 6880686"/>
              <a:gd name="connsiteX4" fmla="*/ 0 w 11754551"/>
              <a:gd name="connsiteY4" fmla="*/ 0 h 6880686"/>
              <a:gd name="connsiteX0" fmla="*/ 0 w 11754267"/>
              <a:gd name="connsiteY0" fmla="*/ 0 h 6880717"/>
              <a:gd name="connsiteX1" fmla="*/ 11754051 w 11754267"/>
              <a:gd name="connsiteY1" fmla="*/ 463 h 6880717"/>
              <a:gd name="connsiteX2" fmla="*/ 8352941 w 11754267"/>
              <a:gd name="connsiteY2" fmla="*/ 6880686 h 6880717"/>
              <a:gd name="connsiteX3" fmla="*/ 4101 w 11754267"/>
              <a:gd name="connsiteY3" fmla="*/ 6875410 h 6880717"/>
              <a:gd name="connsiteX4" fmla="*/ 0 w 11754267"/>
              <a:gd name="connsiteY4" fmla="*/ 0 h 6880717"/>
              <a:gd name="connsiteX0" fmla="*/ 0 w 14323711"/>
              <a:gd name="connsiteY0" fmla="*/ 0 h 6880717"/>
              <a:gd name="connsiteX1" fmla="*/ 14323587 w 14323711"/>
              <a:gd name="connsiteY1" fmla="*/ 463 h 6880717"/>
              <a:gd name="connsiteX2" fmla="*/ 8352941 w 14323711"/>
              <a:gd name="connsiteY2" fmla="*/ 6880686 h 6880717"/>
              <a:gd name="connsiteX3" fmla="*/ 4101 w 14323711"/>
              <a:gd name="connsiteY3" fmla="*/ 6875410 h 6880717"/>
              <a:gd name="connsiteX4" fmla="*/ 0 w 14323711"/>
              <a:gd name="connsiteY4" fmla="*/ 0 h 6880717"/>
              <a:gd name="connsiteX0" fmla="*/ 0 w 14323698"/>
              <a:gd name="connsiteY0" fmla="*/ 0 h 6880717"/>
              <a:gd name="connsiteX1" fmla="*/ 14323587 w 14323698"/>
              <a:gd name="connsiteY1" fmla="*/ 463 h 6880717"/>
              <a:gd name="connsiteX2" fmla="*/ 7642217 w 14323698"/>
              <a:gd name="connsiteY2" fmla="*/ 6880686 h 6880717"/>
              <a:gd name="connsiteX3" fmla="*/ 4101 w 14323698"/>
              <a:gd name="connsiteY3" fmla="*/ 6875410 h 6880717"/>
              <a:gd name="connsiteX4" fmla="*/ 0 w 14323698"/>
              <a:gd name="connsiteY4" fmla="*/ 0 h 6880717"/>
              <a:gd name="connsiteX0" fmla="*/ 0 w 14323708"/>
              <a:gd name="connsiteY0" fmla="*/ 0 h 6904562"/>
              <a:gd name="connsiteX1" fmla="*/ 14323587 w 14323708"/>
              <a:gd name="connsiteY1" fmla="*/ 463 h 6904562"/>
              <a:gd name="connsiteX2" fmla="*/ 8194156 w 14323708"/>
              <a:gd name="connsiteY2" fmla="*/ 6904531 h 6904562"/>
              <a:gd name="connsiteX3" fmla="*/ 4101 w 14323708"/>
              <a:gd name="connsiteY3" fmla="*/ 6875410 h 6904562"/>
              <a:gd name="connsiteX4" fmla="*/ 0 w 14323708"/>
              <a:gd name="connsiteY4" fmla="*/ 0 h 6904562"/>
              <a:gd name="connsiteX0" fmla="*/ 0 w 11308306"/>
              <a:gd name="connsiteY0" fmla="*/ 0 h 6904562"/>
              <a:gd name="connsiteX1" fmla="*/ 11308070 w 11308306"/>
              <a:gd name="connsiteY1" fmla="*/ 17709 h 6904562"/>
              <a:gd name="connsiteX2" fmla="*/ 8194156 w 11308306"/>
              <a:gd name="connsiteY2" fmla="*/ 6904531 h 6904562"/>
              <a:gd name="connsiteX3" fmla="*/ 4101 w 11308306"/>
              <a:gd name="connsiteY3" fmla="*/ 6875410 h 6904562"/>
              <a:gd name="connsiteX4" fmla="*/ 0 w 11308306"/>
              <a:gd name="connsiteY4" fmla="*/ 0 h 6904562"/>
              <a:gd name="connsiteX0" fmla="*/ 0 w 11218922"/>
              <a:gd name="connsiteY0" fmla="*/ 0 h 6904562"/>
              <a:gd name="connsiteX1" fmla="*/ 11218678 w 11218922"/>
              <a:gd name="connsiteY1" fmla="*/ 463 h 6904562"/>
              <a:gd name="connsiteX2" fmla="*/ 8194156 w 11218922"/>
              <a:gd name="connsiteY2" fmla="*/ 6904531 h 6904562"/>
              <a:gd name="connsiteX3" fmla="*/ 4101 w 11218922"/>
              <a:gd name="connsiteY3" fmla="*/ 6875410 h 6904562"/>
              <a:gd name="connsiteX4" fmla="*/ 0 w 11218922"/>
              <a:gd name="connsiteY4" fmla="*/ 0 h 6904562"/>
              <a:gd name="connsiteX0" fmla="*/ 0 w 11219065"/>
              <a:gd name="connsiteY0" fmla="*/ 0 h 6875502"/>
              <a:gd name="connsiteX1" fmla="*/ 11218678 w 11219065"/>
              <a:gd name="connsiteY1" fmla="*/ 463 h 6875502"/>
              <a:gd name="connsiteX2" fmla="*/ 9356276 w 11219065"/>
              <a:gd name="connsiteY2" fmla="*/ 6870039 h 6875502"/>
              <a:gd name="connsiteX3" fmla="*/ 4101 w 11219065"/>
              <a:gd name="connsiteY3" fmla="*/ 6875410 h 6875502"/>
              <a:gd name="connsiteX4" fmla="*/ 0 w 11219065"/>
              <a:gd name="connsiteY4" fmla="*/ 0 h 6875502"/>
              <a:gd name="connsiteX0" fmla="*/ 0 w 11218854"/>
              <a:gd name="connsiteY0" fmla="*/ 0 h 6895939"/>
              <a:gd name="connsiteX1" fmla="*/ 11218678 w 11218854"/>
              <a:gd name="connsiteY1" fmla="*/ 463 h 6895939"/>
              <a:gd name="connsiteX2" fmla="*/ 7017140 w 11218854"/>
              <a:gd name="connsiteY2" fmla="*/ 6895908 h 6895939"/>
              <a:gd name="connsiteX3" fmla="*/ 4101 w 11218854"/>
              <a:gd name="connsiteY3" fmla="*/ 6875410 h 6895939"/>
              <a:gd name="connsiteX4" fmla="*/ 0 w 11218854"/>
              <a:gd name="connsiteY4" fmla="*/ 0 h 6895939"/>
              <a:gd name="connsiteX0" fmla="*/ 0 w 11159259"/>
              <a:gd name="connsiteY0" fmla="*/ 0 h 6895939"/>
              <a:gd name="connsiteX1" fmla="*/ 11159081 w 11159259"/>
              <a:gd name="connsiteY1" fmla="*/ 17709 h 6895939"/>
              <a:gd name="connsiteX2" fmla="*/ 7017140 w 11159259"/>
              <a:gd name="connsiteY2" fmla="*/ 6895908 h 6895939"/>
              <a:gd name="connsiteX3" fmla="*/ 4101 w 11159259"/>
              <a:gd name="connsiteY3" fmla="*/ 6875410 h 6895939"/>
              <a:gd name="connsiteX4" fmla="*/ 0 w 11159259"/>
              <a:gd name="connsiteY4" fmla="*/ 0 h 6895939"/>
              <a:gd name="connsiteX0" fmla="*/ 0 w 11159261"/>
              <a:gd name="connsiteY0" fmla="*/ 0 h 6895939"/>
              <a:gd name="connsiteX1" fmla="*/ 11159081 w 11159261"/>
              <a:gd name="connsiteY1" fmla="*/ 17709 h 6895939"/>
              <a:gd name="connsiteX2" fmla="*/ 7061836 w 11159261"/>
              <a:gd name="connsiteY2" fmla="*/ 6895908 h 6895939"/>
              <a:gd name="connsiteX3" fmla="*/ 4101 w 11159261"/>
              <a:gd name="connsiteY3" fmla="*/ 6875410 h 6895939"/>
              <a:gd name="connsiteX4" fmla="*/ 0 w 11159261"/>
              <a:gd name="connsiteY4" fmla="*/ 0 h 6895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261" h="6895939">
                <a:moveTo>
                  <a:pt x="0" y="0"/>
                </a:moveTo>
                <a:lnTo>
                  <a:pt x="11159081" y="17709"/>
                </a:lnTo>
                <a:cubicBezTo>
                  <a:pt x="11190794" y="27400"/>
                  <a:pt x="7036181" y="6913016"/>
                  <a:pt x="7061836" y="6895908"/>
                </a:cubicBezTo>
                <a:cubicBezTo>
                  <a:pt x="7087491" y="6878800"/>
                  <a:pt x="2787048" y="6877169"/>
                  <a:pt x="4101" y="6875410"/>
                </a:cubicBezTo>
                <a:lnTo>
                  <a:pt x="0" y="0"/>
                </a:lnTo>
                <a:close/>
              </a:path>
            </a:pathLst>
          </a:custGeom>
          <a:solidFill>
            <a:schemeClr val="accent1"/>
          </a:solidFill>
        </p:spPr>
        <p:txBody>
          <a:bodyPr wrap="square" tIns="180000">
            <a:noAutofit/>
          </a:bodyPr>
          <a:lstStyle>
            <a:lvl1pPr algn="l">
              <a:defRPr lang="nl-NL" sz="1200" dirty="0">
                <a:solidFill>
                  <a:schemeClr val="bg1"/>
                </a:solidFill>
              </a:defRPr>
            </a:lvl1pPr>
          </a:lstStyle>
          <a:p>
            <a:pPr lvl="0" algn="ctr">
              <a:buNone/>
            </a:pPr>
            <a:r>
              <a:rPr lang="en-US" noProof="0"/>
              <a:t>Click icon to insert an image</a:t>
            </a:r>
          </a:p>
        </p:txBody>
      </p:sp>
      <p:sp>
        <p:nvSpPr>
          <p:cNvPr id="17" name="Title 1">
            <a:extLst>
              <a:ext uri="{FF2B5EF4-FFF2-40B4-BE49-F238E27FC236}">
                <a16:creationId xmlns:a16="http://schemas.microsoft.com/office/drawing/2014/main" id="{090CC876-AF98-48A0-BABD-72A2BB6C532D}"/>
              </a:ext>
            </a:extLst>
          </p:cNvPr>
          <p:cNvSpPr>
            <a:spLocks noGrp="1"/>
          </p:cNvSpPr>
          <p:nvPr>
            <p:ph type="ctrTitle" hasCustomPrompt="1"/>
          </p:nvPr>
        </p:nvSpPr>
        <p:spPr>
          <a:xfrm>
            <a:off x="6478589" y="2603828"/>
            <a:ext cx="5271784" cy="900522"/>
          </a:xfrm>
          <a:prstGeom prst="rect">
            <a:avLst/>
          </a:prstGeom>
        </p:spPr>
        <p:txBody>
          <a:bodyPr wrap="square" lIns="0" tIns="0" rIns="0" bIns="0" anchor="t" anchorCtr="0"/>
          <a:lstStyle>
            <a:lvl1pPr algn="l">
              <a:defRPr sz="3200">
                <a:solidFill>
                  <a:schemeClr val="accent1"/>
                </a:solidFill>
              </a:defRPr>
            </a:lvl1pPr>
          </a:lstStyle>
          <a:p>
            <a:r>
              <a:rPr lang="en-US"/>
              <a:t>Click to edit </a:t>
            </a:r>
            <a:br>
              <a:rPr lang="en-US"/>
            </a:br>
            <a:r>
              <a:rPr lang="en-US"/>
              <a:t>Master title style</a:t>
            </a:r>
          </a:p>
        </p:txBody>
      </p:sp>
      <p:sp>
        <p:nvSpPr>
          <p:cNvPr id="19" name="Text Placeholder 2">
            <a:extLst>
              <a:ext uri="{FF2B5EF4-FFF2-40B4-BE49-F238E27FC236}">
                <a16:creationId xmlns:a16="http://schemas.microsoft.com/office/drawing/2014/main" id="{48155769-BD9C-41FC-98BD-072FB92D3147}"/>
              </a:ext>
            </a:extLst>
          </p:cNvPr>
          <p:cNvSpPr>
            <a:spLocks noGrp="1"/>
          </p:cNvSpPr>
          <p:nvPr>
            <p:ph type="body" sz="quarter" idx="13" hasCustomPrompt="1"/>
          </p:nvPr>
        </p:nvSpPr>
        <p:spPr>
          <a:xfrm>
            <a:off x="6478589" y="3591431"/>
            <a:ext cx="5271784" cy="599061"/>
          </a:xfrm>
          <a:prstGeom prst="rect">
            <a:avLst/>
          </a:prstGeom>
        </p:spPr>
        <p:txBody>
          <a:bodyPr lIns="0" tIns="0" rIns="0" bIns="0"/>
          <a:lstStyle>
            <a:lvl1pPr marL="0" indent="0">
              <a:buNone/>
              <a:defRPr/>
            </a:lvl1pPr>
          </a:lstStyle>
          <a:p>
            <a:pPr lvl="0"/>
            <a:r>
              <a:rPr lang="en-GB"/>
              <a:t>Click to edit sub-heading</a:t>
            </a:r>
          </a:p>
        </p:txBody>
      </p:sp>
      <p:sp>
        <p:nvSpPr>
          <p:cNvPr id="4" name="Rectangle 3">
            <a:extLst>
              <a:ext uri="{FF2B5EF4-FFF2-40B4-BE49-F238E27FC236}">
                <a16:creationId xmlns:a16="http://schemas.microsoft.com/office/drawing/2014/main" id="{440A8931-C8A0-45A5-8BCF-9199260141BE}"/>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168C5279-FFF4-4B01-907C-96DB5DBFB6AE}"/>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7" name="Picture 6" descr="A picture containing clipart&#10;&#10;Description automatically generated">
            <a:extLst>
              <a:ext uri="{FF2B5EF4-FFF2-40B4-BE49-F238E27FC236}">
                <a16:creationId xmlns:a16="http://schemas.microsoft.com/office/drawing/2014/main" id="{03F4F811-97AD-41A5-BD5F-1A74BF2C3E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91044624"/>
      </p:ext>
    </p:extLst>
  </p:cSld>
  <p:clrMapOvr>
    <a:masterClrMapping/>
  </p:clrMapOvr>
  <p:extLst>
    <p:ext uri="{DCECCB84-F9BA-43D5-87BE-67443E8EF086}">
      <p15:sldGuideLst xmlns:p15="http://schemas.microsoft.com/office/powerpoint/2012/main">
        <p15:guide id="1" pos="4081">
          <p15:clr>
            <a:srgbClr val="FBAE40"/>
          </p15:clr>
        </p15:guide>
        <p15:guide id="2" orient="horz" pos="1638">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reverse">
    <p:spTree>
      <p:nvGrpSpPr>
        <p:cNvPr id="1" name=""/>
        <p:cNvGrpSpPr/>
        <p:nvPr/>
      </p:nvGrpSpPr>
      <p:grpSpPr>
        <a:xfrm>
          <a:off x="0" y="0"/>
          <a:ext cx="0" cy="0"/>
          <a:chOff x="0" y="0"/>
          <a:chExt cx="0" cy="0"/>
        </a:xfrm>
      </p:grpSpPr>
      <p:sp>
        <p:nvSpPr>
          <p:cNvPr id="13" name="Picture Placeholder 12"/>
          <p:cNvSpPr>
            <a:spLocks noGrp="1"/>
          </p:cNvSpPr>
          <p:nvPr>
            <p:ph type="pic" sz="quarter" idx="18"/>
          </p:nvPr>
        </p:nvSpPr>
        <p:spPr>
          <a:xfrm>
            <a:off x="5804848" y="-8628"/>
            <a:ext cx="6387152" cy="6866627"/>
          </a:xfrm>
          <a:custGeom>
            <a:avLst/>
            <a:gdLst>
              <a:gd name="connsiteX0" fmla="*/ 0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0 w 4790364"/>
              <a:gd name="connsiteY4" fmla="*/ 0 h 6858000"/>
              <a:gd name="connsiteX0" fmla="*/ 2320119 w 4790364"/>
              <a:gd name="connsiteY0" fmla="*/ 0 h 6858000"/>
              <a:gd name="connsiteX1" fmla="*/ 4790364 w 4790364"/>
              <a:gd name="connsiteY1" fmla="*/ 0 h 6858000"/>
              <a:gd name="connsiteX2" fmla="*/ 4790364 w 4790364"/>
              <a:gd name="connsiteY2" fmla="*/ 6858000 h 6858000"/>
              <a:gd name="connsiteX3" fmla="*/ 0 w 4790364"/>
              <a:gd name="connsiteY3" fmla="*/ 6858000 h 6858000"/>
              <a:gd name="connsiteX4" fmla="*/ 2320119 w 4790364"/>
              <a:gd name="connsiteY4" fmla="*/ 0 h 6858000"/>
              <a:gd name="connsiteX0" fmla="*/ 1776655 w 4790364"/>
              <a:gd name="connsiteY0" fmla="*/ 0 h 6866627"/>
              <a:gd name="connsiteX1" fmla="*/ 4790364 w 4790364"/>
              <a:gd name="connsiteY1" fmla="*/ 8627 h 6866627"/>
              <a:gd name="connsiteX2" fmla="*/ 4790364 w 4790364"/>
              <a:gd name="connsiteY2" fmla="*/ 6866627 h 6866627"/>
              <a:gd name="connsiteX3" fmla="*/ 0 w 4790364"/>
              <a:gd name="connsiteY3" fmla="*/ 6866627 h 6866627"/>
              <a:gd name="connsiteX4" fmla="*/ 1776655 w 4790364"/>
              <a:gd name="connsiteY4" fmla="*/ 0 h 686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0364" h="6866627">
                <a:moveTo>
                  <a:pt x="1776655" y="0"/>
                </a:moveTo>
                <a:lnTo>
                  <a:pt x="4790364" y="8627"/>
                </a:lnTo>
                <a:lnTo>
                  <a:pt x="4790364" y="6866627"/>
                </a:lnTo>
                <a:lnTo>
                  <a:pt x="0" y="6866627"/>
                </a:lnTo>
                <a:lnTo>
                  <a:pt x="1776655" y="0"/>
                </a:lnTo>
                <a:close/>
              </a:path>
            </a:pathLst>
          </a:custGeom>
          <a:solidFill>
            <a:schemeClr val="accent1"/>
          </a:solidFill>
        </p:spPr>
        <p:txBody>
          <a:bodyPr/>
          <a:lstStyle>
            <a:lvl1pPr marL="0" indent="0">
              <a:buNone/>
              <a:defRPr/>
            </a:lvl1pPr>
          </a:lstStyle>
          <a:p>
            <a:r>
              <a:rPr lang="nl-NL"/>
              <a:t>Klik op het pictogram als u een afbeelding wilt toevoegen</a:t>
            </a:r>
            <a:endParaRPr lang="en-GB"/>
          </a:p>
        </p:txBody>
      </p:sp>
      <p:sp>
        <p:nvSpPr>
          <p:cNvPr id="5" name="Title 1">
            <a:extLst>
              <a:ext uri="{FF2B5EF4-FFF2-40B4-BE49-F238E27FC236}">
                <a16:creationId xmlns:a16="http://schemas.microsoft.com/office/drawing/2014/main" id="{9252B607-7D74-40E4-A439-AF41F3434890}"/>
              </a:ext>
            </a:extLst>
          </p:cNvPr>
          <p:cNvSpPr txBox="1">
            <a:spLocks/>
          </p:cNvSpPr>
          <p:nvPr userDrawn="1"/>
        </p:nvSpPr>
        <p:spPr>
          <a:xfrm>
            <a:off x="444077" y="2600325"/>
            <a:ext cx="6052975"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6" name="Text Placeholder 2">
            <a:extLst>
              <a:ext uri="{FF2B5EF4-FFF2-40B4-BE49-F238E27FC236}">
                <a16:creationId xmlns:a16="http://schemas.microsoft.com/office/drawing/2014/main" id="{055CF4E4-2CAC-4B93-83D1-1F6228442F10}"/>
              </a:ext>
            </a:extLst>
          </p:cNvPr>
          <p:cNvSpPr>
            <a:spLocks noGrp="1"/>
          </p:cNvSpPr>
          <p:nvPr>
            <p:ph type="body" sz="quarter" idx="19" hasCustomPrompt="1"/>
          </p:nvPr>
        </p:nvSpPr>
        <p:spPr>
          <a:xfrm>
            <a:off x="444078" y="3587928"/>
            <a:ext cx="6052974" cy="526872"/>
          </a:xfrm>
          <a:prstGeom prst="rect">
            <a:avLst/>
          </a:prstGeom>
        </p:spPr>
        <p:txBody>
          <a:bodyPr lIns="0" tIns="0" rIns="0" bIns="0"/>
          <a:lstStyle>
            <a:lvl1pPr marL="0" indent="0">
              <a:buNone/>
              <a:defRPr/>
            </a:lvl1pPr>
          </a:lstStyle>
          <a:p>
            <a:pPr lvl="0"/>
            <a:r>
              <a:rPr lang="en-GB"/>
              <a:t>Click to edit sub-heading</a:t>
            </a:r>
          </a:p>
        </p:txBody>
      </p:sp>
    </p:spTree>
    <p:extLst>
      <p:ext uri="{BB962C8B-B14F-4D97-AF65-F5344CB8AC3E}">
        <p14:creationId xmlns:p14="http://schemas.microsoft.com/office/powerpoint/2010/main" val="2075265739"/>
      </p:ext>
    </p:extLst>
  </p:cSld>
  <p:clrMapOvr>
    <a:masterClrMapping/>
  </p:clrMapOvr>
  <p:extLst>
    <p:ext uri="{DCECCB84-F9BA-43D5-87BE-67443E8EF086}">
      <p15:sldGuideLst xmlns:p15="http://schemas.microsoft.com/office/powerpoint/2012/main">
        <p15:guide id="1" pos="7680">
          <p15:clr>
            <a:srgbClr val="FBAE40"/>
          </p15:clr>
        </p15:guide>
        <p15:guide id="2" pos="25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Tex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3CBF365-2BA1-4A16-ADA3-2A337F8AEA24}"/>
              </a:ext>
            </a:extLst>
          </p:cNvPr>
          <p:cNvSpPr txBox="1">
            <a:spLocks/>
          </p:cNvSpPr>
          <p:nvPr userDrawn="1"/>
        </p:nvSpPr>
        <p:spPr>
          <a:xfrm>
            <a:off x="444078" y="2600325"/>
            <a:ext cx="11171660" cy="900522"/>
          </a:xfrm>
          <a:prstGeom prst="rect">
            <a:avLst/>
          </a:prstGeom>
        </p:spPr>
        <p:txBody>
          <a:bodyPr wrap="square" lIns="0" tIns="0" rIns="0" bIns="0" anchor="t" anchorCtr="0"/>
          <a:lstStyle>
            <a:lvl1pPr algn="l" defTabSz="685783" rtl="0" eaLnBrk="1" latinLnBrk="0" hangingPunct="1">
              <a:lnSpc>
                <a:spcPct val="90000"/>
              </a:lnSpc>
              <a:spcBef>
                <a:spcPct val="0"/>
              </a:spcBef>
              <a:buNone/>
              <a:defRPr sz="3200" b="0" i="0" kern="1200" baseline="0">
                <a:solidFill>
                  <a:schemeClr val="accent1"/>
                </a:solidFill>
                <a:latin typeface="Calibri" panose="020F0502020204030204" pitchFamily="34" charset="0"/>
                <a:ea typeface="+mj-ea"/>
                <a:cs typeface="Calibri" panose="020F0502020204030204" pitchFamily="34" charset="0"/>
              </a:defRPr>
            </a:lvl1pPr>
          </a:lstStyle>
          <a:p>
            <a:r>
              <a:rPr lang="en-US"/>
              <a:t>Click to edit </a:t>
            </a:r>
            <a:br>
              <a:rPr lang="en-US"/>
            </a:br>
            <a:r>
              <a:rPr lang="en-US"/>
              <a:t>Master title style</a:t>
            </a:r>
          </a:p>
        </p:txBody>
      </p:sp>
      <p:sp>
        <p:nvSpPr>
          <p:cNvPr id="14" name="Text Placeholder 2">
            <a:extLst>
              <a:ext uri="{FF2B5EF4-FFF2-40B4-BE49-F238E27FC236}">
                <a16:creationId xmlns:a16="http://schemas.microsoft.com/office/drawing/2014/main" id="{2CACC30D-3853-43D3-9CFC-71F92BC76F44}"/>
              </a:ext>
            </a:extLst>
          </p:cNvPr>
          <p:cNvSpPr>
            <a:spLocks noGrp="1"/>
          </p:cNvSpPr>
          <p:nvPr>
            <p:ph type="body" sz="quarter" idx="14" hasCustomPrompt="1"/>
          </p:nvPr>
        </p:nvSpPr>
        <p:spPr>
          <a:xfrm>
            <a:off x="444078" y="3587928"/>
            <a:ext cx="11171660" cy="526872"/>
          </a:xfrm>
          <a:prstGeom prst="rect">
            <a:avLst/>
          </a:prstGeom>
        </p:spPr>
        <p:txBody>
          <a:bodyPr lIns="0" tIns="0" rIns="0" bIns="0"/>
          <a:lstStyle>
            <a:lvl1pPr marL="0" indent="0">
              <a:buNone/>
              <a:defRPr/>
            </a:lvl1pPr>
          </a:lstStyle>
          <a:p>
            <a:pPr lvl="0"/>
            <a:r>
              <a:rPr lang="en-GB"/>
              <a:t>Click to edit sub-heading</a:t>
            </a:r>
          </a:p>
        </p:txBody>
      </p:sp>
      <p:sp>
        <p:nvSpPr>
          <p:cNvPr id="2" name="Rectangle 3">
            <a:extLst>
              <a:ext uri="{FF2B5EF4-FFF2-40B4-BE49-F238E27FC236}">
                <a16:creationId xmlns:a16="http://schemas.microsoft.com/office/drawing/2014/main" id="{A5041BDA-C544-48B9-8B12-53EE89B4198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4FC62D40-5179-4460-AFA5-AE8C22B1302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BC0690C1-96BE-454B-9E06-57DDD9A550D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32755336"/>
      </p:ext>
    </p:extLst>
  </p:cSld>
  <p:clrMapOvr>
    <a:masterClrMapping/>
  </p:clrMapOvr>
  <p:extLst>
    <p:ext uri="{DCECCB84-F9BA-43D5-87BE-67443E8EF086}">
      <p15:sldGuideLst xmlns:p15="http://schemas.microsoft.com/office/powerpoint/2012/main">
        <p15:guide id="1" orient="horz" pos="2160">
          <p15:clr>
            <a:srgbClr val="FBAE40"/>
          </p15:clr>
        </p15:guide>
        <p15:guide id="2" pos="25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r conten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3" name="Content Placeholder 2"/>
          <p:cNvSpPr>
            <a:spLocks noGrp="1"/>
          </p:cNvSpPr>
          <p:nvPr>
            <p:ph sz="quarter" idx="18"/>
          </p:nvPr>
        </p:nvSpPr>
        <p:spPr>
          <a:xfrm>
            <a:off x="575735" y="1557338"/>
            <a:ext cx="11040533" cy="3993474"/>
          </a:xfrm>
          <a:prstGeom prst="rect">
            <a:avLst/>
          </a:prstGeom>
        </p:spPr>
        <p:txBody>
          <a:bodyPr lIns="0" tIns="0" rIns="0" bIns="0"/>
          <a:lstStyle>
            <a:lvl1pPr>
              <a:defRPr sz="1400">
                <a:solidFill>
                  <a:schemeClr val="tx1"/>
                </a:solidFill>
              </a:defRPr>
            </a:lvl1pPr>
            <a:lvl2pPr>
              <a:defRPr sz="1400">
                <a:solidFill>
                  <a:schemeClr val="tx1"/>
                </a:solidFill>
              </a:defRPr>
            </a:lvl2pPr>
            <a:lvl3pPr marL="719138" indent="-177800">
              <a:buClr>
                <a:schemeClr val="accent1"/>
              </a:buClr>
              <a:buFont typeface="Calibri" panose="020F0502020204030204" pitchFamily="34" charset="0"/>
              <a:buChar char="-"/>
              <a:defRPr sz="1400">
                <a:solidFill>
                  <a:schemeClr val="tx1"/>
                </a:solidFill>
              </a:defRPr>
            </a:lvl3pPr>
            <a:lvl4pPr>
              <a:buClr>
                <a:schemeClr val="tx2"/>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8"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EC16DB9C-26B9-41CE-A127-2109A267A9B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152C5A8A-9ACA-43E0-80A2-2627A7FE5BB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20" name="Picture 19" descr="A picture containing clipart&#10;&#10;Description automatically generated">
            <a:extLst>
              <a:ext uri="{FF2B5EF4-FFF2-40B4-BE49-F238E27FC236}">
                <a16:creationId xmlns:a16="http://schemas.microsoft.com/office/drawing/2014/main" id="{A161B85F-459B-4CD8-832D-150BD2EF7AF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24602587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Content Placeholder 2"/>
          <p:cNvSpPr>
            <a:spLocks noGrp="1"/>
          </p:cNvSpPr>
          <p:nvPr>
            <p:ph sz="quarter" idx="19"/>
          </p:nvPr>
        </p:nvSpPr>
        <p:spPr>
          <a:xfrm>
            <a:off x="575733"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0" name="Content Placeholder 2"/>
          <p:cNvSpPr>
            <a:spLocks noGrp="1"/>
          </p:cNvSpPr>
          <p:nvPr>
            <p:ph sz="quarter" idx="20"/>
          </p:nvPr>
        </p:nvSpPr>
        <p:spPr>
          <a:xfrm>
            <a:off x="6185605" y="1557338"/>
            <a:ext cx="5429251" cy="3979310"/>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12"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3"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4" name="Rectangle 3">
            <a:extLst>
              <a:ext uri="{FF2B5EF4-FFF2-40B4-BE49-F238E27FC236}">
                <a16:creationId xmlns:a16="http://schemas.microsoft.com/office/drawing/2014/main" id="{C5332697-6497-46D5-B15B-2A10D4356243}"/>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tangle 4">
            <a:extLst>
              <a:ext uri="{FF2B5EF4-FFF2-40B4-BE49-F238E27FC236}">
                <a16:creationId xmlns:a16="http://schemas.microsoft.com/office/drawing/2014/main" id="{FAB8296F-BD85-48AB-BFC1-68D5CD50E44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95F11D0D-C386-4657-8A97-5CF64A23E742}"/>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5376710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4" name="Picture 3">
            <a:extLst>
              <a:ext uri="{FF2B5EF4-FFF2-40B4-BE49-F238E27FC236}">
                <a16:creationId xmlns:a16="http://schemas.microsoft.com/office/drawing/2014/main" id="{5CD1603B-A0E8-4C3C-87A2-91A8380A821B}"/>
              </a:ext>
            </a:extLst>
          </p:cNvPr>
          <p:cNvPicPr>
            <a:picLocks noChangeAspect="1"/>
          </p:cNvPicPr>
          <p:nvPr userDrawn="1"/>
        </p:nvPicPr>
        <p:blipFill>
          <a:blip r:embed="rId2"/>
          <a:srcRect/>
          <a:stretch/>
        </p:blipFill>
        <p:spPr>
          <a:xfrm>
            <a:off x="5809517" y="857"/>
            <a:ext cx="6387301" cy="6857143"/>
          </a:xfrm>
          <a:prstGeom prst="rect">
            <a:avLst/>
          </a:prstGeom>
        </p:spPr>
      </p:pic>
      <p:pic>
        <p:nvPicPr>
          <p:cNvPr id="14" name="Picture 13">
            <a:extLst>
              <a:ext uri="{FF2B5EF4-FFF2-40B4-BE49-F238E27FC236}">
                <a16:creationId xmlns:a16="http://schemas.microsoft.com/office/drawing/2014/main" id="{0AC6548F-58FC-405F-9AE5-E3C470D4C38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1800" y="416324"/>
            <a:ext cx="1981200" cy="576071"/>
          </a:xfrm>
          <a:prstGeom prst="rect">
            <a:avLst/>
          </a:prstGeom>
        </p:spPr>
      </p:pic>
      <p:sp>
        <p:nvSpPr>
          <p:cNvPr id="17" name="Title 1">
            <a:extLst>
              <a:ext uri="{FF2B5EF4-FFF2-40B4-BE49-F238E27FC236}">
                <a16:creationId xmlns:a16="http://schemas.microsoft.com/office/drawing/2014/main" id="{1D935112-AC89-4130-96B3-B20AB9363CBD}"/>
              </a:ext>
            </a:extLst>
          </p:cNvPr>
          <p:cNvSpPr>
            <a:spLocks noGrp="1"/>
          </p:cNvSpPr>
          <p:nvPr>
            <p:ph type="ctrTitle"/>
          </p:nvPr>
        </p:nvSpPr>
        <p:spPr>
          <a:xfrm>
            <a:off x="431800" y="1321185"/>
            <a:ext cx="5372652" cy="533410"/>
          </a:xfrm>
          <a:prstGeom prst="rect">
            <a:avLst/>
          </a:prstGeom>
          <a:solidFill>
            <a:schemeClr val="bg1">
              <a:alpha val="0"/>
            </a:schemeClr>
          </a:solidFill>
        </p:spPr>
        <p:txBody>
          <a:bodyPr wrap="square" lIns="0" tIns="0" rIns="0" bIns="0" anchor="t" anchorCtr="0"/>
          <a:lstStyle>
            <a:lvl1pPr algn="l">
              <a:lnSpc>
                <a:spcPct val="108000"/>
              </a:lnSpc>
              <a:defRPr sz="3200" baseline="0">
                <a:solidFill>
                  <a:schemeClr val="bg1"/>
                </a:solidFill>
              </a:defRPr>
            </a:lvl1pPr>
          </a:lstStyle>
          <a:p>
            <a:r>
              <a:rPr lang="nl-NL"/>
              <a:t>Klik om stijl te bewerken</a:t>
            </a:r>
            <a:endParaRPr lang="en-US"/>
          </a:p>
        </p:txBody>
      </p:sp>
      <p:sp>
        <p:nvSpPr>
          <p:cNvPr id="18" name="Subtitle 2">
            <a:extLst>
              <a:ext uri="{FF2B5EF4-FFF2-40B4-BE49-F238E27FC236}">
                <a16:creationId xmlns:a16="http://schemas.microsoft.com/office/drawing/2014/main" id="{3C95059E-F7D9-4AED-A393-108A9D818F42}"/>
              </a:ext>
            </a:extLst>
          </p:cNvPr>
          <p:cNvSpPr>
            <a:spLocks noGrp="1"/>
          </p:cNvSpPr>
          <p:nvPr>
            <p:ph type="subTitle" idx="1" hasCustomPrompt="1"/>
          </p:nvPr>
        </p:nvSpPr>
        <p:spPr>
          <a:xfrm>
            <a:off x="431800" y="2250797"/>
            <a:ext cx="5372652" cy="1563214"/>
          </a:xfrm>
          <a:prstGeom prst="rect">
            <a:avLst/>
          </a:prstGeom>
        </p:spPr>
        <p:txBody>
          <a:bodyPr lIns="0" tIns="0" rIns="0" bIns="0" anchor="t" anchorCtr="0"/>
          <a:lstStyle>
            <a:lvl1pPr marL="0" indent="0" algn="l">
              <a:spcBef>
                <a:spcPts val="0"/>
              </a:spcBef>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Name</a:t>
            </a:r>
            <a:endParaRPr lang="en-GB"/>
          </a:p>
        </p:txBody>
      </p:sp>
      <p:sp>
        <p:nvSpPr>
          <p:cNvPr id="19" name="Text Placeholder 4">
            <a:extLst>
              <a:ext uri="{FF2B5EF4-FFF2-40B4-BE49-F238E27FC236}">
                <a16:creationId xmlns:a16="http://schemas.microsoft.com/office/drawing/2014/main" id="{8B6382F7-C0F3-4860-AD60-8EF682FC7950}"/>
              </a:ext>
            </a:extLst>
          </p:cNvPr>
          <p:cNvSpPr>
            <a:spLocks noGrp="1"/>
          </p:cNvSpPr>
          <p:nvPr>
            <p:ph type="body" sz="quarter" idx="17" hasCustomPrompt="1"/>
          </p:nvPr>
        </p:nvSpPr>
        <p:spPr>
          <a:xfrm>
            <a:off x="431800" y="3951291"/>
            <a:ext cx="5022796" cy="202672"/>
          </a:xfrm>
          <a:prstGeom prst="rect">
            <a:avLst/>
          </a:prstGeom>
        </p:spPr>
        <p:txBody>
          <a:bodyPr lIns="0" tIns="0" rIns="0" bIns="0"/>
          <a:lstStyle>
            <a:lvl1pPr marL="0" indent="0">
              <a:buNone/>
              <a:defRPr sz="1400">
                <a:solidFill>
                  <a:schemeClr val="bg1"/>
                </a:solidFill>
              </a:defRPr>
            </a:lvl1pPr>
          </a:lstStyle>
          <a:p>
            <a:pPr lvl="0"/>
            <a:r>
              <a:rPr lang="en-US"/>
              <a:t>Click to edit Date</a:t>
            </a:r>
          </a:p>
        </p:txBody>
      </p:sp>
      <p:sp>
        <p:nvSpPr>
          <p:cNvPr id="20" name="Text Placeholder 4">
            <a:extLst>
              <a:ext uri="{FF2B5EF4-FFF2-40B4-BE49-F238E27FC236}">
                <a16:creationId xmlns:a16="http://schemas.microsoft.com/office/drawing/2014/main" id="{A8EBD216-39A4-4C9C-B93E-40341CA04920}"/>
              </a:ext>
            </a:extLst>
          </p:cNvPr>
          <p:cNvSpPr>
            <a:spLocks noGrp="1"/>
          </p:cNvSpPr>
          <p:nvPr>
            <p:ph type="body" sz="quarter" idx="19" hasCustomPrompt="1"/>
          </p:nvPr>
        </p:nvSpPr>
        <p:spPr>
          <a:xfrm>
            <a:off x="431800" y="5397910"/>
            <a:ext cx="4140200" cy="1199739"/>
          </a:xfrm>
          <a:prstGeom prst="rect">
            <a:avLst/>
          </a:prstGeom>
        </p:spPr>
        <p:txBody>
          <a:bodyPr lIns="0" tIns="0" rIns="0" bIns="0" anchor="b" anchorCtr="0"/>
          <a:lstStyle>
            <a:lvl1pPr marL="0" indent="0">
              <a:lnSpc>
                <a:spcPct val="100000"/>
              </a:lnSpc>
              <a:buNone/>
              <a:defRPr sz="800" b="0" baseline="0">
                <a:solidFill>
                  <a:schemeClr val="bg1"/>
                </a:solidFill>
              </a:defRPr>
            </a:lvl1pPr>
          </a:lstStyle>
          <a:p>
            <a:pPr lvl="0"/>
            <a:r>
              <a:rPr lang="en-US"/>
              <a:t>Click to add disclaimer</a:t>
            </a:r>
          </a:p>
          <a:p>
            <a:pPr lvl="0"/>
            <a:r>
              <a:rPr lang="en-US"/>
              <a:t>For professional investors only</a:t>
            </a:r>
          </a:p>
        </p:txBody>
      </p:sp>
      <p:sp>
        <p:nvSpPr>
          <p:cNvPr id="21" name="Text Placeholder 5">
            <a:extLst>
              <a:ext uri="{FF2B5EF4-FFF2-40B4-BE49-F238E27FC236}">
                <a16:creationId xmlns:a16="http://schemas.microsoft.com/office/drawing/2014/main" id="{0C3571F2-6CFF-4A3C-B17E-4A09A6D280AA}"/>
              </a:ext>
            </a:extLst>
          </p:cNvPr>
          <p:cNvSpPr>
            <a:spLocks noGrp="1"/>
          </p:cNvSpPr>
          <p:nvPr>
            <p:ph type="body" sz="quarter" idx="20" hasCustomPrompt="1"/>
          </p:nvPr>
        </p:nvSpPr>
        <p:spPr>
          <a:xfrm>
            <a:off x="431800" y="1862338"/>
            <a:ext cx="5372652" cy="388459"/>
          </a:xfrm>
          <a:prstGeom prst="rect">
            <a:avLst/>
          </a:prstGeom>
        </p:spPr>
        <p:txBody>
          <a:bodyPr lIns="0" tIns="0" rIns="0" bIns="0"/>
          <a:lstStyle>
            <a:lvl1pPr marL="0" indent="0">
              <a:buNone/>
              <a:defRPr sz="2000" baseline="0">
                <a:solidFill>
                  <a:schemeClr val="bg1"/>
                </a:solidFill>
              </a:defRPr>
            </a:lvl1pPr>
          </a:lstStyle>
          <a:p>
            <a:pPr lvl="0"/>
            <a:r>
              <a:rPr lang="en-GB"/>
              <a:t>Click to edit sub-heading</a:t>
            </a:r>
          </a:p>
        </p:txBody>
      </p:sp>
      <p:pic>
        <p:nvPicPr>
          <p:cNvPr id="5" name="Picture 4">
            <a:extLst>
              <a:ext uri="{FF2B5EF4-FFF2-40B4-BE49-F238E27FC236}">
                <a16:creationId xmlns:a16="http://schemas.microsoft.com/office/drawing/2014/main" id="{6B712E3C-5530-4A84-B4F9-23E53AB5EDA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80807" y="6021615"/>
            <a:ext cx="1244723" cy="576035"/>
          </a:xfrm>
          <a:prstGeom prst="rect">
            <a:avLst/>
          </a:prstGeom>
        </p:spPr>
      </p:pic>
    </p:spTree>
    <p:extLst>
      <p:ext uri="{BB962C8B-B14F-4D97-AF65-F5344CB8AC3E}">
        <p14:creationId xmlns:p14="http://schemas.microsoft.com/office/powerpoint/2010/main" val="3612260426"/>
      </p:ext>
    </p:extLst>
  </p:cSld>
  <p:clrMapOvr>
    <a:masterClrMapping/>
  </p:clrMapOvr>
  <p:extLst>
    <p:ext uri="{DCECCB84-F9BA-43D5-87BE-67443E8EF086}">
      <p15:sldGuideLst xmlns:p15="http://schemas.microsoft.com/office/powerpoint/2012/main">
        <p15:guide id="1" pos="768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59420"/>
            <a:ext cx="11040533" cy="4027488"/>
          </a:xfrm>
          <a:prstGeom prst="rect">
            <a:avLst/>
          </a:prstGeom>
        </p:spPr>
        <p:txBody>
          <a:bodyPr lIns="0" tIns="0" rIns="0" bIns="0"/>
          <a:lstStyle>
            <a:lvl1pPr marL="0" indent="0">
              <a:buNone/>
              <a:defRPr/>
            </a:lvl1pPr>
          </a:lstStyle>
          <a:p>
            <a:r>
              <a:rPr lang="nl-NL"/>
              <a:t>Klik op het pictogram als u een grafiek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4" name="Straight Connector 13">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3B11A42-AA8E-4E52-81E3-41213D91E4F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4F3B1310-C50F-4D06-9001-C7C2C04D4160}"/>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CBE615E6-6282-461E-BF8A-FB1269172213}"/>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243160548"/>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4"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0" name="Chart Placeholder 2"/>
          <p:cNvSpPr>
            <a:spLocks noGrp="1"/>
          </p:cNvSpPr>
          <p:nvPr>
            <p:ph type="chart" sz="quarter" idx="19"/>
          </p:nvPr>
        </p:nvSpPr>
        <p:spPr>
          <a:xfrm>
            <a:off x="6187467" y="1566707"/>
            <a:ext cx="54288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A82A3887-D000-42D8-B495-979F3B7B93A1}"/>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F44CA102-9929-4B9B-A763-4ACB5DE38BC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819AED59-8BA2-49B4-A246-BCE02891B4AB}"/>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856646283"/>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87021" y="1566691"/>
            <a:ext cx="3552000" cy="3639856"/>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4323219" y="1566692"/>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8058993" y="1566691"/>
            <a:ext cx="3552000" cy="3639857"/>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701385B-1472-4FD0-A714-B8ECCDF64E99}"/>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12DC732B-1978-480E-9791-4B1C489710DF}"/>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A11B5CD-BED0-4A3E-9D49-BA5182ED90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88154984"/>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sp>
        <p:nvSpPr>
          <p:cNvPr id="3" name="Chart Placeholder 2"/>
          <p:cNvSpPr>
            <a:spLocks noGrp="1"/>
          </p:cNvSpPr>
          <p:nvPr>
            <p:ph type="chart" sz="quarter" idx="18"/>
          </p:nvPr>
        </p:nvSpPr>
        <p:spPr>
          <a:xfrm>
            <a:off x="575733"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7" name="Chart Placeholder 2"/>
          <p:cNvSpPr>
            <a:spLocks noGrp="1"/>
          </p:cNvSpPr>
          <p:nvPr>
            <p:ph type="chart" sz="quarter" idx="20"/>
          </p:nvPr>
        </p:nvSpPr>
        <p:spPr>
          <a:xfrm>
            <a:off x="575733"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8" name="Chart Placeholder 2"/>
          <p:cNvSpPr>
            <a:spLocks noGrp="1"/>
          </p:cNvSpPr>
          <p:nvPr>
            <p:ph type="chart" sz="quarter" idx="21"/>
          </p:nvPr>
        </p:nvSpPr>
        <p:spPr>
          <a:xfrm>
            <a:off x="6181389" y="1566693"/>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1" name="Chart Placeholder 2"/>
          <p:cNvSpPr>
            <a:spLocks noGrp="1"/>
          </p:cNvSpPr>
          <p:nvPr>
            <p:ph type="chart" sz="quarter" idx="22"/>
          </p:nvPr>
        </p:nvSpPr>
        <p:spPr>
          <a:xfrm>
            <a:off x="6186057" y="3590755"/>
            <a:ext cx="5428800" cy="1871662"/>
          </a:xfrm>
          <a:prstGeom prst="rect">
            <a:avLst/>
          </a:prstGeom>
        </p:spPr>
        <p:txBody>
          <a:bodyPr/>
          <a:lstStyle>
            <a:lvl1pPr marL="0" indent="0">
              <a:buNone/>
              <a:defRPr/>
            </a:lvl1pPr>
          </a:lstStyle>
          <a:p>
            <a:r>
              <a:rPr lang="nl-NL"/>
              <a:t>Klik op het pictogram als u een grafiek wilt toevoegen</a:t>
            </a:r>
            <a:endParaRPr lang="en-GB"/>
          </a:p>
        </p:txBody>
      </p:sp>
      <p:sp>
        <p:nvSpPr>
          <p:cNvPr id="14"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5"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6" name="Straight Connector 15">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C923CB7B-922D-44A6-B6CE-9D3F93EA432D}"/>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51B90844-7B5F-4EE4-BBE8-F02507A0C28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2BCADF29-6117-490B-AF47-9BC2A0B754A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4101355591"/>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2193"/>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7"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sp>
        <p:nvSpPr>
          <p:cNvPr id="10" name="Content Placeholder 2"/>
          <p:cNvSpPr>
            <a:spLocks noGrp="1"/>
          </p:cNvSpPr>
          <p:nvPr>
            <p:ph sz="quarter" idx="20"/>
          </p:nvPr>
        </p:nvSpPr>
        <p:spPr>
          <a:xfrm>
            <a:off x="6185605" y="1565964"/>
            <a:ext cx="5429251" cy="3970684"/>
          </a:xfrm>
          <a:prstGeom prst="rect">
            <a:avLst/>
          </a:prstGeom>
        </p:spPr>
        <p:txBody>
          <a:bodyPr/>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3" y="1565964"/>
            <a:ext cx="5429251" cy="3960000"/>
          </a:xfrm>
          <a:prstGeom prst="rect">
            <a:avLst/>
          </a:prstGeom>
        </p:spPr>
        <p:txBody>
          <a:bodyPr/>
          <a:lstStyle>
            <a:lvl1pPr marL="0" indent="0">
              <a:buNone/>
              <a:defRPr/>
            </a:lvl1pPr>
          </a:lstStyle>
          <a:p>
            <a:r>
              <a:rPr lang="nl-NL"/>
              <a:t>Klik op het pictogram als u een grafiek wilt toevoegen</a:t>
            </a:r>
            <a:endParaRPr lang="en-GB"/>
          </a:p>
        </p:txBody>
      </p:sp>
      <p:cxnSp>
        <p:nvCxnSpPr>
          <p:cNvPr id="17" name="Straight Connector 16">
            <a:extLst>
              <a:ext uri="{FF2B5EF4-FFF2-40B4-BE49-F238E27FC236}">
                <a16:creationId xmlns:a16="http://schemas.microsoft.com/office/drawing/2014/main" id="{902CA1FF-D4A3-4E32-993A-B5BDCEB42C81}"/>
              </a:ext>
            </a:extLst>
          </p:cNvPr>
          <p:cNvCxnSpPr/>
          <p:nvPr userDrawn="1"/>
        </p:nvCxnSpPr>
        <p:spPr>
          <a:xfrm>
            <a:off x="575735" y="870268"/>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3AF2D0C2-83EC-4C53-91C7-3F7427ADDFCB}"/>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CB88D1E4-FDF2-41E1-80AD-5C8E9AB6BA48}"/>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6" name="Picture 5" descr="A picture containing clipart&#10;&#10;Description automatically generated">
            <a:extLst>
              <a:ext uri="{FF2B5EF4-FFF2-40B4-BE49-F238E27FC236}">
                <a16:creationId xmlns:a16="http://schemas.microsoft.com/office/drawing/2014/main" id="{214DD552-6F08-43AE-8A9C-47D1E1DC2669}"/>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746565893"/>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6185605" y="1565964"/>
            <a:ext cx="542925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3" name="Picture Placeholder 2">
            <a:extLst>
              <a:ext uri="{FF2B5EF4-FFF2-40B4-BE49-F238E27FC236}">
                <a16:creationId xmlns:a16="http://schemas.microsoft.com/office/drawing/2014/main" id="{3398AC78-DD96-449A-B929-A26B70253946}"/>
              </a:ext>
            </a:extLst>
          </p:cNvPr>
          <p:cNvSpPr>
            <a:spLocks noGrp="1"/>
          </p:cNvSpPr>
          <p:nvPr>
            <p:ph type="pic" sz="quarter" idx="21"/>
          </p:nvPr>
        </p:nvSpPr>
        <p:spPr>
          <a:xfrm>
            <a:off x="575733" y="1565964"/>
            <a:ext cx="5429251" cy="3960000"/>
          </a:xfrm>
          <a:prstGeom prst="rect">
            <a:avLst/>
          </a:prstGeom>
        </p:spPr>
        <p:txBody>
          <a:bodyPr/>
          <a:lstStyle>
            <a:lvl1pPr marL="0" indent="0">
              <a:buNone/>
              <a:defRPr/>
            </a:lvl1pPr>
          </a:lstStyle>
          <a:p>
            <a:r>
              <a:rPr lang="nl-NL"/>
              <a:t>Klik op het pictogram als u een afbeelding wilt toevoegen</a:t>
            </a:r>
            <a:endParaRPr lang="en-GB"/>
          </a:p>
        </p:txBody>
      </p:sp>
      <p:sp>
        <p:nvSpPr>
          <p:cNvPr id="11"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2"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3" name="Straight Connector 12">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25AF3D32-F391-4EF5-AF02-19F52E643072}"/>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B6ADD2FF-AC7D-4C1E-92FD-AD4898D1D3D2}"/>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9BF71718-F13B-4E1E-8650-571AA5C1E5AF}"/>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744779961"/>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image and chart with Text">
    <p:spTree>
      <p:nvGrpSpPr>
        <p:cNvPr id="1" name=""/>
        <p:cNvGrpSpPr/>
        <p:nvPr/>
      </p:nvGrpSpPr>
      <p:grpSpPr>
        <a:xfrm>
          <a:off x="0" y="0"/>
          <a:ext cx="0" cy="0"/>
          <a:chOff x="0" y="0"/>
          <a:chExt cx="0" cy="0"/>
        </a:xfrm>
      </p:grpSpPr>
      <p:sp>
        <p:nvSpPr>
          <p:cNvPr id="10" name="Content Placeholder 2"/>
          <p:cNvSpPr>
            <a:spLocks noGrp="1"/>
          </p:cNvSpPr>
          <p:nvPr>
            <p:ph sz="quarter" idx="20"/>
          </p:nvPr>
        </p:nvSpPr>
        <p:spPr>
          <a:xfrm>
            <a:off x="5394387" y="1565964"/>
            <a:ext cx="6220471" cy="3970684"/>
          </a:xfrm>
          <a:prstGeom prst="rect">
            <a:avLst/>
          </a:prstGeom>
        </p:spPr>
        <p:txBody>
          <a:bodyPr lIns="0" tIns="0" rIns="0" bIns="0"/>
          <a:lstStyle>
            <a:lvl1pPr>
              <a:defRPr sz="1400">
                <a:solidFill>
                  <a:schemeClr val="tx1"/>
                </a:solidFill>
              </a:defRPr>
            </a:lvl1pPr>
            <a:lvl2pPr>
              <a:defRPr sz="1400">
                <a:solidFill>
                  <a:schemeClr val="tx1"/>
                </a:solidFill>
              </a:defRPr>
            </a:lvl2pPr>
            <a:lvl3pPr>
              <a:buClr>
                <a:schemeClr val="accent1"/>
              </a:buClr>
              <a:defRPr sz="1400">
                <a:solidFill>
                  <a:schemeClr val="tx1"/>
                </a:solidFill>
              </a:defRPr>
            </a:lvl3pPr>
            <a:lvl4pPr>
              <a:buClr>
                <a:schemeClr val="accent1"/>
              </a:buClr>
              <a:defRPr sz="1400">
                <a:solidFill>
                  <a:schemeClr val="tx1"/>
                </a:solidFill>
              </a:defRPr>
            </a:lvl4pPr>
            <a:lvl5pPr>
              <a:defRPr>
                <a:solidFill>
                  <a:schemeClr val="tx1"/>
                </a:solidFill>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p:txBody>
      </p:sp>
      <p:sp>
        <p:nvSpPr>
          <p:cNvPr id="4" name="Chart Placeholder 3">
            <a:extLst>
              <a:ext uri="{FF2B5EF4-FFF2-40B4-BE49-F238E27FC236}">
                <a16:creationId xmlns:a16="http://schemas.microsoft.com/office/drawing/2014/main" id="{CFE50724-9E4D-449F-A8DB-9B834D5B663C}"/>
              </a:ext>
            </a:extLst>
          </p:cNvPr>
          <p:cNvSpPr>
            <a:spLocks noGrp="1"/>
          </p:cNvSpPr>
          <p:nvPr>
            <p:ph type="chart" sz="quarter" idx="21"/>
          </p:nvPr>
        </p:nvSpPr>
        <p:spPr>
          <a:xfrm>
            <a:off x="575735" y="3648970"/>
            <a:ext cx="4588613" cy="1872000"/>
          </a:xfrm>
          <a:prstGeom prst="rect">
            <a:avLst/>
          </a:prstGeom>
        </p:spPr>
        <p:txBody>
          <a:bodyPr/>
          <a:lstStyle>
            <a:lvl1pPr marL="0" indent="0">
              <a:buNone/>
              <a:defRPr/>
            </a:lvl1pPr>
          </a:lstStyle>
          <a:p>
            <a:r>
              <a:rPr lang="nl-NL"/>
              <a:t>Klik op het pictogram als u een grafiek wilt toevoegen</a:t>
            </a:r>
            <a:endParaRPr lang="en-GB"/>
          </a:p>
        </p:txBody>
      </p:sp>
      <p:sp>
        <p:nvSpPr>
          <p:cNvPr id="9" name="Picture Placeholder 2">
            <a:extLst>
              <a:ext uri="{FF2B5EF4-FFF2-40B4-BE49-F238E27FC236}">
                <a16:creationId xmlns:a16="http://schemas.microsoft.com/office/drawing/2014/main" id="{B6C09126-3A90-495D-9767-1CE70B5D6B43}"/>
              </a:ext>
            </a:extLst>
          </p:cNvPr>
          <p:cNvSpPr>
            <a:spLocks noGrp="1"/>
          </p:cNvSpPr>
          <p:nvPr>
            <p:ph type="pic" sz="quarter" idx="22"/>
          </p:nvPr>
        </p:nvSpPr>
        <p:spPr>
          <a:xfrm>
            <a:off x="575735" y="1565964"/>
            <a:ext cx="4588613" cy="1872000"/>
          </a:xfrm>
          <a:prstGeom prst="rect">
            <a:avLst/>
          </a:prstGeom>
        </p:spPr>
        <p:txBody>
          <a:bodyPr/>
          <a:lstStyle>
            <a:lvl1pPr marL="0" indent="0">
              <a:buNone/>
              <a:defRPr/>
            </a:lvl1pPr>
          </a:lstStyle>
          <a:p>
            <a:r>
              <a:rPr lang="nl-NL"/>
              <a:t>Klik op het pictogram als u een afbeelding wilt toevoegen</a:t>
            </a:r>
            <a:endParaRPr lang="en-GB"/>
          </a:p>
        </p:txBody>
      </p:sp>
      <p:sp>
        <p:nvSpPr>
          <p:cNvPr id="13"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4"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8" name="Straight Connector 17">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52E90A51-B0FF-1342-85CA-08C29FDD30CF}"/>
              </a:ext>
            </a:extLst>
          </p:cNvPr>
          <p:cNvSpPr>
            <a:spLocks noGrp="1"/>
          </p:cNvSpPr>
          <p:nvPr>
            <p:ph type="body" sz="quarter" idx="17" hasCustomPrompt="1"/>
          </p:nvPr>
        </p:nvSpPr>
        <p:spPr>
          <a:xfrm>
            <a:off x="569936" y="5839268"/>
            <a:ext cx="8640000" cy="754435"/>
          </a:xfrm>
          <a:prstGeom prst="rect">
            <a:avLst/>
          </a:prstGeom>
        </p:spPr>
        <p:txBody>
          <a:bodyPr lIns="0" anchor="b" anchorCtr="0"/>
          <a:lstStyle>
            <a:lvl1pPr marL="0" indent="0">
              <a:lnSpc>
                <a:spcPct val="100000"/>
              </a:lnSpc>
              <a:spcBef>
                <a:spcPts val="0"/>
              </a:spcBef>
              <a:buNone/>
              <a:defRPr sz="800" i="0">
                <a:solidFill>
                  <a:schemeClr val="tx1"/>
                </a:solidFill>
              </a:defRPr>
            </a:lvl1pPr>
            <a:lvl2pPr marL="342892" indent="0">
              <a:buNone/>
              <a:defRPr sz="600" i="0">
                <a:solidFill>
                  <a:schemeClr val="tx1">
                    <a:lumMod val="50000"/>
                    <a:lumOff val="50000"/>
                  </a:schemeClr>
                </a:solidFill>
              </a:defRPr>
            </a:lvl2pPr>
            <a:lvl3pPr marL="685783" indent="0">
              <a:buNone/>
              <a:defRPr sz="600" i="1"/>
            </a:lvl3pPr>
            <a:lvl4pPr marL="1028675" indent="0">
              <a:buNone/>
              <a:defRPr sz="600" i="1"/>
            </a:lvl4pPr>
            <a:lvl5pPr marL="1371566" indent="0">
              <a:buNone/>
              <a:defRPr sz="600" i="1"/>
            </a:lvl5pPr>
          </a:lstStyle>
          <a:p>
            <a:pPr lvl="0"/>
            <a:r>
              <a:rPr lang="en-US"/>
              <a:t>Place footnotes in this area</a:t>
            </a:r>
          </a:p>
        </p:txBody>
      </p:sp>
      <p:sp>
        <p:nvSpPr>
          <p:cNvPr id="2" name="Rectangle 3">
            <a:extLst>
              <a:ext uri="{FF2B5EF4-FFF2-40B4-BE49-F238E27FC236}">
                <a16:creationId xmlns:a16="http://schemas.microsoft.com/office/drawing/2014/main" id="{F9A45DED-12C6-4556-AED7-4487E291DD7F}"/>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62CA731B-21DF-425E-A5F0-1B355DB76663}"/>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5" name="Picture 4" descr="A picture containing clipart&#10;&#10;Description automatically generated">
            <a:extLst>
              <a:ext uri="{FF2B5EF4-FFF2-40B4-BE49-F238E27FC236}">
                <a16:creationId xmlns:a16="http://schemas.microsoft.com/office/drawing/2014/main" id="{300F32F3-B555-428C-AEBD-E8E68E48CF9C}"/>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826868828"/>
      </p:ext>
    </p:extLst>
  </p:cSld>
  <p:clrMapOvr>
    <a:masterClrMapping/>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7B95B8A2-8DCF-524B-AE94-0D60A2C48292}"/>
              </a:ext>
            </a:extLst>
          </p:cNvPr>
          <p:cNvSpPr>
            <a:spLocks noGrp="1"/>
          </p:cNvSpPr>
          <p:nvPr>
            <p:ph type="subTitle" idx="1"/>
          </p:nvPr>
        </p:nvSpPr>
        <p:spPr>
          <a:xfrm>
            <a:off x="576002" y="955517"/>
            <a:ext cx="11039996" cy="408278"/>
          </a:xfrm>
          <a:prstGeom prst="rect">
            <a:avLst/>
          </a:prstGeom>
        </p:spPr>
        <p:txBody>
          <a:bodyPr wrap="square" lIns="0" tIns="0" rIns="0" bIns="0"/>
          <a:lstStyle>
            <a:lvl1pPr marL="0" indent="0" algn="l">
              <a:buNone/>
              <a:defRPr sz="1600" b="0" baseline="0">
                <a:solidFill>
                  <a:schemeClr val="tx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nl-NL"/>
              <a:t>Klikken om de ondertitelstijl van het model te bewerken</a:t>
            </a:r>
            <a:endParaRPr lang="en-US"/>
          </a:p>
        </p:txBody>
      </p:sp>
      <p:sp>
        <p:nvSpPr>
          <p:cNvPr id="11" name="Title 1">
            <a:extLst>
              <a:ext uri="{FF2B5EF4-FFF2-40B4-BE49-F238E27FC236}">
                <a16:creationId xmlns:a16="http://schemas.microsoft.com/office/drawing/2014/main" id="{CCFB2EED-04C3-904C-8E92-3C0237CE5889}"/>
              </a:ext>
            </a:extLst>
          </p:cNvPr>
          <p:cNvSpPr>
            <a:spLocks noGrp="1"/>
          </p:cNvSpPr>
          <p:nvPr>
            <p:ph type="ctrTitle"/>
          </p:nvPr>
        </p:nvSpPr>
        <p:spPr>
          <a:xfrm>
            <a:off x="576000" y="368300"/>
            <a:ext cx="11040000" cy="360000"/>
          </a:xfrm>
          <a:prstGeom prst="rect">
            <a:avLst/>
          </a:prstGeom>
        </p:spPr>
        <p:txBody>
          <a:bodyPr wrap="square" lIns="0" tIns="0" rIns="0" bIns="0" anchor="t" anchorCtr="0"/>
          <a:lstStyle>
            <a:lvl1pPr algn="l">
              <a:lnSpc>
                <a:spcPct val="108000"/>
              </a:lnSpc>
              <a:defRPr sz="2600">
                <a:solidFill>
                  <a:schemeClr val="accent1"/>
                </a:solidFill>
              </a:defRPr>
            </a:lvl1pPr>
          </a:lstStyle>
          <a:p>
            <a:r>
              <a:rPr lang="nl-NL"/>
              <a:t>Klik om stijl te bewerken</a:t>
            </a:r>
            <a:endParaRPr lang="en-US"/>
          </a:p>
        </p:txBody>
      </p:sp>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179417F9-0A53-4521-A6B4-A656E99DE2CC}"/>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A232B7C3-12AF-4D6C-924D-AA4FD3BAC3FC}"/>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E7EBE28A-A665-4B00-A02D-1776443B3930}"/>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06886653"/>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with line">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02CA1FF-D4A3-4E32-993A-B5BDCEB42C81}"/>
              </a:ext>
            </a:extLst>
          </p:cNvPr>
          <p:cNvCxnSpPr/>
          <p:nvPr userDrawn="1"/>
        </p:nvCxnSpPr>
        <p:spPr>
          <a:xfrm>
            <a:off x="575735" y="868052"/>
            <a:ext cx="1104053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Rectangle 3">
            <a:extLst>
              <a:ext uri="{FF2B5EF4-FFF2-40B4-BE49-F238E27FC236}">
                <a16:creationId xmlns:a16="http://schemas.microsoft.com/office/drawing/2014/main" id="{6D1B1241-2629-4DC2-AEDD-A5F2BD20EF88}"/>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9BF6AAA7-186C-4159-A55E-587A2DA0BF11}"/>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4E67F9B2-96AA-4617-9588-C1D974DD9C3A}"/>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39001097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20613B4-5379-4006-ACAC-FF3404B33EA4}"/>
              </a:ext>
            </a:extLst>
          </p:cNvPr>
          <p:cNvSpPr/>
          <p:nvPr userDrawn="1"/>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a:extLst>
              <a:ext uri="{FF2B5EF4-FFF2-40B4-BE49-F238E27FC236}">
                <a16:creationId xmlns:a16="http://schemas.microsoft.com/office/drawing/2014/main" id="{31A8D36B-4D9D-449F-80CD-6BE48FC20746}"/>
              </a:ext>
            </a:extLst>
          </p:cNvPr>
          <p:cNvSpPr/>
          <p:nvPr userDrawn="1"/>
        </p:nvSpPr>
        <p:spPr>
          <a:xfrm>
            <a:off x="11834807" y="6429170"/>
            <a:ext cx="367408" cy="276999"/>
          </a:xfrm>
          <a:prstGeom prst="rect">
            <a:avLst/>
          </a:prstGeom>
        </p:spPr>
        <p:txBody>
          <a:bodyPr wrap="none">
            <a:spAutoFit/>
          </a:bodyPr>
          <a:lstStyle/>
          <a:p>
            <a:fld id="{478F02DA-AB65-4DE3-8C32-C1DFFF12922F}" type="slidenum">
              <a:rPr lang="nl-NL" sz="1200" b="1" i="0" smtClean="0">
                <a:solidFill>
                  <a:schemeClr val="bg1"/>
                </a:solidFill>
                <a:latin typeface="Calibri" panose="020F0502020204030204" pitchFamily="34" charset="0"/>
                <a:cs typeface="Calibri" panose="020F0502020204030204" pitchFamily="34" charset="0"/>
              </a:rPr>
              <a:pPr/>
              <a:t>‹#›</a:t>
            </a:fld>
            <a:endParaRPr lang="en-US" sz="1200" b="1">
              <a:solidFill>
                <a:schemeClr val="bg1"/>
              </a:solidFill>
            </a:endParaRPr>
          </a:p>
        </p:txBody>
      </p:sp>
      <p:pic>
        <p:nvPicPr>
          <p:cNvPr id="4" name="Picture 3" descr="A picture containing clipart&#10;&#10;Description automatically generated">
            <a:extLst>
              <a:ext uri="{FF2B5EF4-FFF2-40B4-BE49-F238E27FC236}">
                <a16:creationId xmlns:a16="http://schemas.microsoft.com/office/drawing/2014/main" id="{1EC7A2AB-09F8-41E5-95B0-7583427BF8E1}"/>
              </a:ext>
            </a:extLst>
          </p:cNvPr>
          <p:cNvPicPr>
            <a:picLocks noChangeAspect="1"/>
          </p:cNvPicPr>
          <p:nvPr userDrawn="1"/>
        </p:nvPicPr>
        <p:blipFill>
          <a:blip r:embed="rId2"/>
          <a:stretch>
            <a:fillRect/>
          </a:stretch>
        </p:blipFill>
        <p:spPr>
          <a:xfrm>
            <a:off x="10050430" y="6200814"/>
            <a:ext cx="1404000" cy="408235"/>
          </a:xfrm>
          <a:prstGeom prst="rect">
            <a:avLst/>
          </a:prstGeom>
        </p:spPr>
      </p:pic>
    </p:spTree>
    <p:extLst>
      <p:ext uri="{BB962C8B-B14F-4D97-AF65-F5344CB8AC3E}">
        <p14:creationId xmlns:p14="http://schemas.microsoft.com/office/powerpoint/2010/main" val="106961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9" Type="http://schemas.openxmlformats.org/officeDocument/2006/relationships/slideLayout" Target="../slideLayouts/slideLayout401.xml"/><Relationship Id="rId21" Type="http://schemas.openxmlformats.org/officeDocument/2006/relationships/slideLayout" Target="../slideLayouts/slideLayout383.xml"/><Relationship Id="rId34" Type="http://schemas.openxmlformats.org/officeDocument/2006/relationships/slideLayout" Target="../slideLayouts/slideLayout396.xml"/><Relationship Id="rId42" Type="http://schemas.openxmlformats.org/officeDocument/2006/relationships/slideLayout" Target="../slideLayouts/slideLayout404.xml"/><Relationship Id="rId47" Type="http://schemas.openxmlformats.org/officeDocument/2006/relationships/slideLayout" Target="../slideLayouts/slideLayout409.xml"/><Relationship Id="rId50" Type="http://schemas.openxmlformats.org/officeDocument/2006/relationships/slideLayout" Target="../slideLayouts/slideLayout412.xml"/><Relationship Id="rId55" Type="http://schemas.openxmlformats.org/officeDocument/2006/relationships/tags" Target="../tags/tag39.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33" Type="http://schemas.openxmlformats.org/officeDocument/2006/relationships/slideLayout" Target="../slideLayouts/slideLayout395.xml"/><Relationship Id="rId38" Type="http://schemas.openxmlformats.org/officeDocument/2006/relationships/slideLayout" Target="../slideLayouts/slideLayout400.xml"/><Relationship Id="rId46" Type="http://schemas.openxmlformats.org/officeDocument/2006/relationships/slideLayout" Target="../slideLayouts/slideLayout408.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0" Type="http://schemas.openxmlformats.org/officeDocument/2006/relationships/slideLayout" Target="../slideLayouts/slideLayout382.xml"/><Relationship Id="rId29" Type="http://schemas.openxmlformats.org/officeDocument/2006/relationships/slideLayout" Target="../slideLayouts/slideLayout391.xml"/><Relationship Id="rId41" Type="http://schemas.openxmlformats.org/officeDocument/2006/relationships/slideLayout" Target="../slideLayouts/slideLayout403.xml"/><Relationship Id="rId54" Type="http://schemas.openxmlformats.org/officeDocument/2006/relationships/vmlDrawing" Target="../drawings/vmlDrawing28.v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32" Type="http://schemas.openxmlformats.org/officeDocument/2006/relationships/slideLayout" Target="../slideLayouts/slideLayout394.xml"/><Relationship Id="rId37" Type="http://schemas.openxmlformats.org/officeDocument/2006/relationships/slideLayout" Target="../slideLayouts/slideLayout399.xml"/><Relationship Id="rId40" Type="http://schemas.openxmlformats.org/officeDocument/2006/relationships/slideLayout" Target="../slideLayouts/slideLayout402.xml"/><Relationship Id="rId45" Type="http://schemas.openxmlformats.org/officeDocument/2006/relationships/slideLayout" Target="../slideLayouts/slideLayout407.xml"/><Relationship Id="rId53" Type="http://schemas.openxmlformats.org/officeDocument/2006/relationships/theme" Target="../theme/theme10.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slideLayout" Target="../slideLayouts/slideLayout390.xml"/><Relationship Id="rId36" Type="http://schemas.openxmlformats.org/officeDocument/2006/relationships/slideLayout" Target="../slideLayouts/slideLayout398.xml"/><Relationship Id="rId49" Type="http://schemas.openxmlformats.org/officeDocument/2006/relationships/slideLayout" Target="../slideLayouts/slideLayout411.xml"/><Relationship Id="rId57" Type="http://schemas.openxmlformats.org/officeDocument/2006/relationships/image" Target="../media/image3.emf"/><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31" Type="http://schemas.openxmlformats.org/officeDocument/2006/relationships/slideLayout" Target="../slideLayouts/slideLayout393.xml"/><Relationship Id="rId44" Type="http://schemas.openxmlformats.org/officeDocument/2006/relationships/slideLayout" Target="../slideLayouts/slideLayout406.xml"/><Relationship Id="rId52" Type="http://schemas.openxmlformats.org/officeDocument/2006/relationships/slideLayout" Target="../slideLayouts/slideLayout414.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 Id="rId30" Type="http://schemas.openxmlformats.org/officeDocument/2006/relationships/slideLayout" Target="../slideLayouts/slideLayout392.xml"/><Relationship Id="rId35" Type="http://schemas.openxmlformats.org/officeDocument/2006/relationships/slideLayout" Target="../slideLayouts/slideLayout397.xml"/><Relationship Id="rId43" Type="http://schemas.openxmlformats.org/officeDocument/2006/relationships/slideLayout" Target="../slideLayouts/slideLayout405.xml"/><Relationship Id="rId48" Type="http://schemas.openxmlformats.org/officeDocument/2006/relationships/slideLayout" Target="../slideLayouts/slideLayout410.xml"/><Relationship Id="rId56" Type="http://schemas.openxmlformats.org/officeDocument/2006/relationships/oleObject" Target="../embeddings/oleObject28.bin"/><Relationship Id="rId8" Type="http://schemas.openxmlformats.org/officeDocument/2006/relationships/slideLayout" Target="../slideLayouts/slideLayout370.xml"/><Relationship Id="rId51" Type="http://schemas.openxmlformats.org/officeDocument/2006/relationships/slideLayout" Target="../slideLayouts/slideLayout413.xml"/><Relationship Id="rId3" Type="http://schemas.openxmlformats.org/officeDocument/2006/relationships/slideLayout" Target="../slideLayouts/slideLayout36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9" Type="http://schemas.openxmlformats.org/officeDocument/2006/relationships/slideLayout" Target="../slideLayouts/slideLayout453.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50" Type="http://schemas.openxmlformats.org/officeDocument/2006/relationships/slideLayout" Target="../slideLayouts/slideLayout464.xml"/><Relationship Id="rId55" Type="http://schemas.openxmlformats.org/officeDocument/2006/relationships/vmlDrawing" Target="../drawings/vmlDrawing31.vml"/><Relationship Id="rId7" Type="http://schemas.openxmlformats.org/officeDocument/2006/relationships/slideLayout" Target="../slideLayouts/slideLayout421.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0" Type="http://schemas.openxmlformats.org/officeDocument/2006/relationships/slideLayout" Target="../slideLayouts/slideLayout434.xml"/><Relationship Id="rId29" Type="http://schemas.openxmlformats.org/officeDocument/2006/relationships/slideLayout" Target="../slideLayouts/slideLayout443.xml"/><Relationship Id="rId41" Type="http://schemas.openxmlformats.org/officeDocument/2006/relationships/slideLayout" Target="../slideLayouts/slideLayout455.xml"/><Relationship Id="rId54" Type="http://schemas.openxmlformats.org/officeDocument/2006/relationships/theme" Target="../theme/theme11.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image" Target="../media/image3.emf"/><Relationship Id="rId5" Type="http://schemas.openxmlformats.org/officeDocument/2006/relationships/slideLayout" Target="../slideLayouts/slideLayout419.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oleObject" Target="../embeddings/oleObject31.bin"/><Relationship Id="rId10" Type="http://schemas.openxmlformats.org/officeDocument/2006/relationships/slideLayout" Target="../slideLayouts/slideLayout424.xml"/><Relationship Id="rId19" Type="http://schemas.openxmlformats.org/officeDocument/2006/relationships/slideLayout" Target="../slideLayouts/slideLayout433.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tags" Target="../tags/tag43.xml"/><Relationship Id="rId8" Type="http://schemas.openxmlformats.org/officeDocument/2006/relationships/slideLayout" Target="../slideLayouts/slideLayout422.xml"/><Relationship Id="rId51" Type="http://schemas.openxmlformats.org/officeDocument/2006/relationships/slideLayout" Target="../slideLayouts/slideLayout465.xml"/><Relationship Id="rId3" Type="http://schemas.openxmlformats.org/officeDocument/2006/relationships/slideLayout" Target="../slideLayouts/slideLayout417.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80.xml"/><Relationship Id="rId18" Type="http://schemas.openxmlformats.org/officeDocument/2006/relationships/slideLayout" Target="../slideLayouts/slideLayout485.xml"/><Relationship Id="rId26" Type="http://schemas.openxmlformats.org/officeDocument/2006/relationships/slideLayout" Target="../slideLayouts/slideLayout493.xml"/><Relationship Id="rId39" Type="http://schemas.openxmlformats.org/officeDocument/2006/relationships/slideLayout" Target="../slideLayouts/slideLayout506.xml"/><Relationship Id="rId21" Type="http://schemas.openxmlformats.org/officeDocument/2006/relationships/slideLayout" Target="../slideLayouts/slideLayout488.xml"/><Relationship Id="rId34" Type="http://schemas.openxmlformats.org/officeDocument/2006/relationships/slideLayout" Target="../slideLayouts/slideLayout501.xml"/><Relationship Id="rId42" Type="http://schemas.openxmlformats.org/officeDocument/2006/relationships/slideLayout" Target="../slideLayouts/slideLayout509.xml"/><Relationship Id="rId47" Type="http://schemas.openxmlformats.org/officeDocument/2006/relationships/slideLayout" Target="../slideLayouts/slideLayout514.xml"/><Relationship Id="rId50" Type="http://schemas.openxmlformats.org/officeDocument/2006/relationships/slideLayout" Target="../slideLayouts/slideLayout517.xml"/><Relationship Id="rId55" Type="http://schemas.openxmlformats.org/officeDocument/2006/relationships/vmlDrawing" Target="../drawings/vmlDrawing34.vml"/><Relationship Id="rId7" Type="http://schemas.openxmlformats.org/officeDocument/2006/relationships/slideLayout" Target="../slideLayouts/slideLayout474.xml"/><Relationship Id="rId12" Type="http://schemas.openxmlformats.org/officeDocument/2006/relationships/slideLayout" Target="../slideLayouts/slideLayout479.xml"/><Relationship Id="rId17" Type="http://schemas.openxmlformats.org/officeDocument/2006/relationships/slideLayout" Target="../slideLayouts/slideLayout484.xml"/><Relationship Id="rId25" Type="http://schemas.openxmlformats.org/officeDocument/2006/relationships/slideLayout" Target="../slideLayouts/slideLayout492.xml"/><Relationship Id="rId33" Type="http://schemas.openxmlformats.org/officeDocument/2006/relationships/slideLayout" Target="../slideLayouts/slideLayout500.xml"/><Relationship Id="rId38" Type="http://schemas.openxmlformats.org/officeDocument/2006/relationships/slideLayout" Target="../slideLayouts/slideLayout505.xml"/><Relationship Id="rId46" Type="http://schemas.openxmlformats.org/officeDocument/2006/relationships/slideLayout" Target="../slideLayouts/slideLayout513.xml"/><Relationship Id="rId2" Type="http://schemas.openxmlformats.org/officeDocument/2006/relationships/slideLayout" Target="../slideLayouts/slideLayout469.xml"/><Relationship Id="rId16" Type="http://schemas.openxmlformats.org/officeDocument/2006/relationships/slideLayout" Target="../slideLayouts/slideLayout483.xml"/><Relationship Id="rId20" Type="http://schemas.openxmlformats.org/officeDocument/2006/relationships/slideLayout" Target="../slideLayouts/slideLayout487.xml"/><Relationship Id="rId29" Type="http://schemas.openxmlformats.org/officeDocument/2006/relationships/slideLayout" Target="../slideLayouts/slideLayout496.xml"/><Relationship Id="rId41" Type="http://schemas.openxmlformats.org/officeDocument/2006/relationships/slideLayout" Target="../slideLayouts/slideLayout508.xml"/><Relationship Id="rId54" Type="http://schemas.openxmlformats.org/officeDocument/2006/relationships/theme" Target="../theme/theme12.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24" Type="http://schemas.openxmlformats.org/officeDocument/2006/relationships/slideLayout" Target="../slideLayouts/slideLayout491.xml"/><Relationship Id="rId32" Type="http://schemas.openxmlformats.org/officeDocument/2006/relationships/slideLayout" Target="../slideLayouts/slideLayout499.xml"/><Relationship Id="rId37" Type="http://schemas.openxmlformats.org/officeDocument/2006/relationships/slideLayout" Target="../slideLayouts/slideLayout504.xml"/><Relationship Id="rId40" Type="http://schemas.openxmlformats.org/officeDocument/2006/relationships/slideLayout" Target="../slideLayouts/slideLayout507.xml"/><Relationship Id="rId45" Type="http://schemas.openxmlformats.org/officeDocument/2006/relationships/slideLayout" Target="../slideLayouts/slideLayout512.xml"/><Relationship Id="rId53" Type="http://schemas.openxmlformats.org/officeDocument/2006/relationships/slideLayout" Target="../slideLayouts/slideLayout520.xml"/><Relationship Id="rId58" Type="http://schemas.openxmlformats.org/officeDocument/2006/relationships/image" Target="../media/image3.emf"/><Relationship Id="rId5" Type="http://schemas.openxmlformats.org/officeDocument/2006/relationships/slideLayout" Target="../slideLayouts/slideLayout472.xml"/><Relationship Id="rId15" Type="http://schemas.openxmlformats.org/officeDocument/2006/relationships/slideLayout" Target="../slideLayouts/slideLayout482.xml"/><Relationship Id="rId23" Type="http://schemas.openxmlformats.org/officeDocument/2006/relationships/slideLayout" Target="../slideLayouts/slideLayout490.xml"/><Relationship Id="rId28" Type="http://schemas.openxmlformats.org/officeDocument/2006/relationships/slideLayout" Target="../slideLayouts/slideLayout495.xml"/><Relationship Id="rId36" Type="http://schemas.openxmlformats.org/officeDocument/2006/relationships/slideLayout" Target="../slideLayouts/slideLayout503.xml"/><Relationship Id="rId49" Type="http://schemas.openxmlformats.org/officeDocument/2006/relationships/slideLayout" Target="../slideLayouts/slideLayout516.xml"/><Relationship Id="rId57" Type="http://schemas.openxmlformats.org/officeDocument/2006/relationships/oleObject" Target="../embeddings/oleObject34.bin"/><Relationship Id="rId10" Type="http://schemas.openxmlformats.org/officeDocument/2006/relationships/slideLayout" Target="../slideLayouts/slideLayout477.xml"/><Relationship Id="rId19" Type="http://schemas.openxmlformats.org/officeDocument/2006/relationships/slideLayout" Target="../slideLayouts/slideLayout486.xml"/><Relationship Id="rId31" Type="http://schemas.openxmlformats.org/officeDocument/2006/relationships/slideLayout" Target="../slideLayouts/slideLayout498.xml"/><Relationship Id="rId44" Type="http://schemas.openxmlformats.org/officeDocument/2006/relationships/slideLayout" Target="../slideLayouts/slideLayout511.xml"/><Relationship Id="rId52" Type="http://schemas.openxmlformats.org/officeDocument/2006/relationships/slideLayout" Target="../slideLayouts/slideLayout519.xml"/><Relationship Id="rId4" Type="http://schemas.openxmlformats.org/officeDocument/2006/relationships/slideLayout" Target="../slideLayouts/slideLayout471.xml"/><Relationship Id="rId9" Type="http://schemas.openxmlformats.org/officeDocument/2006/relationships/slideLayout" Target="../slideLayouts/slideLayout476.xml"/><Relationship Id="rId14" Type="http://schemas.openxmlformats.org/officeDocument/2006/relationships/slideLayout" Target="../slideLayouts/slideLayout481.xml"/><Relationship Id="rId22" Type="http://schemas.openxmlformats.org/officeDocument/2006/relationships/slideLayout" Target="../slideLayouts/slideLayout489.xml"/><Relationship Id="rId27" Type="http://schemas.openxmlformats.org/officeDocument/2006/relationships/slideLayout" Target="../slideLayouts/slideLayout494.xml"/><Relationship Id="rId30" Type="http://schemas.openxmlformats.org/officeDocument/2006/relationships/slideLayout" Target="../slideLayouts/slideLayout497.xml"/><Relationship Id="rId35" Type="http://schemas.openxmlformats.org/officeDocument/2006/relationships/slideLayout" Target="../slideLayouts/slideLayout502.xml"/><Relationship Id="rId43" Type="http://schemas.openxmlformats.org/officeDocument/2006/relationships/slideLayout" Target="../slideLayouts/slideLayout510.xml"/><Relationship Id="rId48" Type="http://schemas.openxmlformats.org/officeDocument/2006/relationships/slideLayout" Target="../slideLayouts/slideLayout515.xml"/><Relationship Id="rId56" Type="http://schemas.openxmlformats.org/officeDocument/2006/relationships/tags" Target="../tags/tag47.xml"/><Relationship Id="rId8" Type="http://schemas.openxmlformats.org/officeDocument/2006/relationships/slideLayout" Target="../slideLayouts/slideLayout475.xml"/><Relationship Id="rId51" Type="http://schemas.openxmlformats.org/officeDocument/2006/relationships/slideLayout" Target="../slideLayouts/slideLayout518.xml"/><Relationship Id="rId3" Type="http://schemas.openxmlformats.org/officeDocument/2006/relationships/slideLayout" Target="../slideLayouts/slideLayout47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47" Type="http://schemas.openxmlformats.org/officeDocument/2006/relationships/slideLayout" Target="../slideLayouts/slideLayout51.xml"/><Relationship Id="rId50" Type="http://schemas.openxmlformats.org/officeDocument/2006/relationships/slideLayout" Target="../slideLayouts/slideLayout54.xml"/><Relationship Id="rId55" Type="http://schemas.openxmlformats.org/officeDocument/2006/relationships/slideLayout" Target="../slideLayouts/slideLayout59.xml"/><Relationship Id="rId7" Type="http://schemas.openxmlformats.org/officeDocument/2006/relationships/slideLayout" Target="../slideLayouts/slideLayout1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54" Type="http://schemas.openxmlformats.org/officeDocument/2006/relationships/slideLayout" Target="../slideLayouts/slideLayout58.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45" Type="http://schemas.openxmlformats.org/officeDocument/2006/relationships/slideLayout" Target="../slideLayouts/slideLayout49.xml"/><Relationship Id="rId53" Type="http://schemas.openxmlformats.org/officeDocument/2006/relationships/slideLayout" Target="../slideLayouts/slideLayout57.xml"/><Relationship Id="rId58" Type="http://schemas.openxmlformats.org/officeDocument/2006/relationships/vmlDrawing" Target="../drawings/vmlDrawing6.v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49" Type="http://schemas.openxmlformats.org/officeDocument/2006/relationships/slideLayout" Target="../slideLayouts/slideLayout53.xml"/><Relationship Id="rId57" Type="http://schemas.openxmlformats.org/officeDocument/2006/relationships/theme" Target="../theme/theme2.xml"/><Relationship Id="rId61" Type="http://schemas.openxmlformats.org/officeDocument/2006/relationships/image" Target="../media/image3.emf"/><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slideLayout" Target="../slideLayouts/slideLayout48.xml"/><Relationship Id="rId52" Type="http://schemas.openxmlformats.org/officeDocument/2006/relationships/slideLayout" Target="../slideLayouts/slideLayout56.xml"/><Relationship Id="rId60" Type="http://schemas.openxmlformats.org/officeDocument/2006/relationships/oleObject" Target="../embeddings/oleObject6.bin"/><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slideLayout" Target="../slideLayouts/slideLayout47.xml"/><Relationship Id="rId48" Type="http://schemas.openxmlformats.org/officeDocument/2006/relationships/slideLayout" Target="../slideLayouts/slideLayout52.xml"/><Relationship Id="rId56" Type="http://schemas.openxmlformats.org/officeDocument/2006/relationships/slideLayout" Target="../slideLayouts/slideLayout60.xml"/><Relationship Id="rId8" Type="http://schemas.openxmlformats.org/officeDocument/2006/relationships/slideLayout" Target="../slideLayouts/slideLayout12.xml"/><Relationship Id="rId51" Type="http://schemas.openxmlformats.org/officeDocument/2006/relationships/slideLayout" Target="../slideLayouts/slideLayout55.xml"/><Relationship Id="rId3" Type="http://schemas.openxmlformats.org/officeDocument/2006/relationships/slideLayout" Target="../slideLayouts/slideLayout7.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46" Type="http://schemas.openxmlformats.org/officeDocument/2006/relationships/slideLayout" Target="../slideLayouts/slideLayout50.xml"/><Relationship Id="rId59" Type="http://schemas.openxmlformats.org/officeDocument/2006/relationships/tags" Target="../tags/tag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vmlDrawing" Target="../drawings/vmlDrawing10.v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3.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image" Target="../media/image3.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oleObject" Target="../embeddings/oleObject10.bin"/><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tags" Target="../tags/tag1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vmlDrawing" Target="../drawings/vmlDrawing12.v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slideLayout" Target="../slideLayouts/slideLayout120.xml"/><Relationship Id="rId54" Type="http://schemas.openxmlformats.org/officeDocument/2006/relationships/theme" Target="../theme/theme4.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8" Type="http://schemas.openxmlformats.org/officeDocument/2006/relationships/image" Target="../media/image3.emf"/><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oleObject" Target="../embeddings/oleObject12.bin"/><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tags" Target="../tags/tag18.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tags" Target="../tags/tag22.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vmlDrawing" Target="../drawings/vmlDrawing15.v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image" Target="../media/image3.emf"/><Relationship Id="rId10" Type="http://schemas.openxmlformats.org/officeDocument/2006/relationships/slideLayout" Target="../slideLayouts/slideLayout142.xml"/><Relationship Id="rId19" Type="http://schemas.openxmlformats.org/officeDocument/2006/relationships/theme" Target="../theme/theme5.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oleObject" Target="../embeddings/oleObject15.bin"/></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9" Type="http://schemas.openxmlformats.org/officeDocument/2006/relationships/slideLayout" Target="../slideLayouts/slideLayout189.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42" Type="http://schemas.openxmlformats.org/officeDocument/2006/relationships/slideLayout" Target="../slideLayouts/slideLayout192.xml"/><Relationship Id="rId47" Type="http://schemas.openxmlformats.org/officeDocument/2006/relationships/slideLayout" Target="../slideLayouts/slideLayout197.xml"/><Relationship Id="rId50" Type="http://schemas.openxmlformats.org/officeDocument/2006/relationships/slideLayout" Target="../slideLayouts/slideLayout200.xml"/><Relationship Id="rId55" Type="http://schemas.openxmlformats.org/officeDocument/2006/relationships/vmlDrawing" Target="../drawings/vmlDrawing16.v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slideLayout" Target="../slideLayouts/slideLayout188.xml"/><Relationship Id="rId46" Type="http://schemas.openxmlformats.org/officeDocument/2006/relationships/slideLayout" Target="../slideLayouts/slideLayout196.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41" Type="http://schemas.openxmlformats.org/officeDocument/2006/relationships/slideLayout" Target="../slideLayouts/slideLayout191.xml"/><Relationship Id="rId54" Type="http://schemas.openxmlformats.org/officeDocument/2006/relationships/theme" Target="../theme/theme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40" Type="http://schemas.openxmlformats.org/officeDocument/2006/relationships/slideLayout" Target="../slideLayouts/slideLayout190.xml"/><Relationship Id="rId45" Type="http://schemas.openxmlformats.org/officeDocument/2006/relationships/slideLayout" Target="../slideLayouts/slideLayout195.xml"/><Relationship Id="rId53" Type="http://schemas.openxmlformats.org/officeDocument/2006/relationships/slideLayout" Target="../slideLayouts/slideLayout203.xml"/><Relationship Id="rId58" Type="http://schemas.openxmlformats.org/officeDocument/2006/relationships/image" Target="../media/image3.emf"/><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49" Type="http://schemas.openxmlformats.org/officeDocument/2006/relationships/slideLayout" Target="../slideLayouts/slideLayout199.xml"/><Relationship Id="rId57" Type="http://schemas.openxmlformats.org/officeDocument/2006/relationships/oleObject" Target="../embeddings/oleObject16.bin"/><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4" Type="http://schemas.openxmlformats.org/officeDocument/2006/relationships/slideLayout" Target="../slideLayouts/slideLayout194.xml"/><Relationship Id="rId52" Type="http://schemas.openxmlformats.org/officeDocument/2006/relationships/slideLayout" Target="../slideLayouts/slideLayout202.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43" Type="http://schemas.openxmlformats.org/officeDocument/2006/relationships/slideLayout" Target="../slideLayouts/slideLayout193.xml"/><Relationship Id="rId48" Type="http://schemas.openxmlformats.org/officeDocument/2006/relationships/slideLayout" Target="../slideLayouts/slideLayout198.xml"/><Relationship Id="rId56" Type="http://schemas.openxmlformats.org/officeDocument/2006/relationships/tags" Target="../tags/tag23.xml"/><Relationship Id="rId8" Type="http://schemas.openxmlformats.org/officeDocument/2006/relationships/slideLayout" Target="../slideLayouts/slideLayout158.xml"/><Relationship Id="rId51" Type="http://schemas.openxmlformats.org/officeDocument/2006/relationships/slideLayout" Target="../slideLayouts/slideLayout201.xml"/><Relationship Id="rId3"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50" Type="http://schemas.openxmlformats.org/officeDocument/2006/relationships/slideLayout" Target="../slideLayouts/slideLayout253.xml"/><Relationship Id="rId55" Type="http://schemas.openxmlformats.org/officeDocument/2006/relationships/vmlDrawing" Target="../drawings/vmlDrawing19.v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slideLayout" Target="../slideLayouts/slideLayout232.xml"/><Relationship Id="rId41" Type="http://schemas.openxmlformats.org/officeDocument/2006/relationships/slideLayout" Target="../slideLayouts/slideLayout244.xml"/><Relationship Id="rId54" Type="http://schemas.openxmlformats.org/officeDocument/2006/relationships/theme" Target="../theme/theme7.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53" Type="http://schemas.openxmlformats.org/officeDocument/2006/relationships/slideLayout" Target="../slideLayouts/slideLayout256.xml"/><Relationship Id="rId58" Type="http://schemas.openxmlformats.org/officeDocument/2006/relationships/image" Target="../media/image3.emf"/><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57" Type="http://schemas.openxmlformats.org/officeDocument/2006/relationships/oleObject" Target="../embeddings/oleObject19.bin"/><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slideLayout" Target="../slideLayouts/slideLayout255.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56" Type="http://schemas.openxmlformats.org/officeDocument/2006/relationships/tags" Target="../tags/tag27.xml"/><Relationship Id="rId8" Type="http://schemas.openxmlformats.org/officeDocument/2006/relationships/slideLayout" Target="../slideLayouts/slideLayout211.xml"/><Relationship Id="rId51" Type="http://schemas.openxmlformats.org/officeDocument/2006/relationships/slideLayout" Target="../slideLayouts/slideLayout254.xml"/><Relationship Id="rId3" Type="http://schemas.openxmlformats.org/officeDocument/2006/relationships/slideLayout" Target="../slideLayouts/slideLayout20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47" Type="http://schemas.openxmlformats.org/officeDocument/2006/relationships/slideLayout" Target="../slideLayouts/slideLayout303.xml"/><Relationship Id="rId50" Type="http://schemas.openxmlformats.org/officeDocument/2006/relationships/slideLayout" Target="../slideLayouts/slideLayout306.xml"/><Relationship Id="rId55" Type="http://schemas.openxmlformats.org/officeDocument/2006/relationships/vmlDrawing" Target="../drawings/vmlDrawing22.v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 Id="rId46" Type="http://schemas.openxmlformats.org/officeDocument/2006/relationships/slideLayout" Target="../slideLayouts/slideLayout302.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54" Type="http://schemas.openxmlformats.org/officeDocument/2006/relationships/theme" Target="../theme/theme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45" Type="http://schemas.openxmlformats.org/officeDocument/2006/relationships/slideLayout" Target="../slideLayouts/slideLayout301.xml"/><Relationship Id="rId53" Type="http://schemas.openxmlformats.org/officeDocument/2006/relationships/slideLayout" Target="../slideLayouts/slideLayout309.xml"/><Relationship Id="rId58" Type="http://schemas.openxmlformats.org/officeDocument/2006/relationships/image" Target="../media/image3.emf"/><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49" Type="http://schemas.openxmlformats.org/officeDocument/2006/relationships/slideLayout" Target="../slideLayouts/slideLayout305.xml"/><Relationship Id="rId57" Type="http://schemas.openxmlformats.org/officeDocument/2006/relationships/oleObject" Target="../embeddings/oleObject22.bin"/><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slideLayout" Target="../slideLayouts/slideLayout300.xml"/><Relationship Id="rId52" Type="http://schemas.openxmlformats.org/officeDocument/2006/relationships/slideLayout" Target="../slideLayouts/slideLayout308.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slideLayout" Target="../slideLayouts/slideLayout299.xml"/><Relationship Id="rId48" Type="http://schemas.openxmlformats.org/officeDocument/2006/relationships/slideLayout" Target="../slideLayouts/slideLayout304.xml"/><Relationship Id="rId56" Type="http://schemas.openxmlformats.org/officeDocument/2006/relationships/tags" Target="../tags/tag31.xml"/><Relationship Id="rId8" Type="http://schemas.openxmlformats.org/officeDocument/2006/relationships/slideLayout" Target="../slideLayouts/slideLayout264.xml"/><Relationship Id="rId51" Type="http://schemas.openxmlformats.org/officeDocument/2006/relationships/slideLayout" Target="../slideLayouts/slideLayout307.xml"/><Relationship Id="rId3" Type="http://schemas.openxmlformats.org/officeDocument/2006/relationships/slideLayout" Target="../slideLayouts/slideLayout2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9" Type="http://schemas.openxmlformats.org/officeDocument/2006/relationships/slideLayout" Target="../slideLayouts/slideLayout348.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42" Type="http://schemas.openxmlformats.org/officeDocument/2006/relationships/slideLayout" Target="../slideLayouts/slideLayout351.xml"/><Relationship Id="rId47" Type="http://schemas.openxmlformats.org/officeDocument/2006/relationships/slideLayout" Target="../slideLayouts/slideLayout356.xml"/><Relationship Id="rId50" Type="http://schemas.openxmlformats.org/officeDocument/2006/relationships/slideLayout" Target="../slideLayouts/slideLayout359.xml"/><Relationship Id="rId55" Type="http://schemas.openxmlformats.org/officeDocument/2006/relationships/vmlDrawing" Target="../drawings/vmlDrawing25.v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46" Type="http://schemas.openxmlformats.org/officeDocument/2006/relationships/slideLayout" Target="../slideLayouts/slideLayout355.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41" Type="http://schemas.openxmlformats.org/officeDocument/2006/relationships/slideLayout" Target="../slideLayouts/slideLayout350.xml"/><Relationship Id="rId54" Type="http://schemas.openxmlformats.org/officeDocument/2006/relationships/theme" Target="../theme/theme9.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40" Type="http://schemas.openxmlformats.org/officeDocument/2006/relationships/slideLayout" Target="../slideLayouts/slideLayout349.xml"/><Relationship Id="rId45" Type="http://schemas.openxmlformats.org/officeDocument/2006/relationships/slideLayout" Target="../slideLayouts/slideLayout354.xml"/><Relationship Id="rId53" Type="http://schemas.openxmlformats.org/officeDocument/2006/relationships/slideLayout" Target="../slideLayouts/slideLayout362.xml"/><Relationship Id="rId58" Type="http://schemas.openxmlformats.org/officeDocument/2006/relationships/image" Target="../media/image3.emf"/><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49" Type="http://schemas.openxmlformats.org/officeDocument/2006/relationships/slideLayout" Target="../slideLayouts/slideLayout358.xml"/><Relationship Id="rId57" Type="http://schemas.openxmlformats.org/officeDocument/2006/relationships/oleObject" Target="../embeddings/oleObject25.bin"/><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4" Type="http://schemas.openxmlformats.org/officeDocument/2006/relationships/slideLayout" Target="../slideLayouts/slideLayout353.xml"/><Relationship Id="rId52" Type="http://schemas.openxmlformats.org/officeDocument/2006/relationships/slideLayout" Target="../slideLayouts/slideLayout361.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43" Type="http://schemas.openxmlformats.org/officeDocument/2006/relationships/slideLayout" Target="../slideLayouts/slideLayout352.xml"/><Relationship Id="rId48" Type="http://schemas.openxmlformats.org/officeDocument/2006/relationships/slideLayout" Target="../slideLayouts/slideLayout357.xml"/><Relationship Id="rId56" Type="http://schemas.openxmlformats.org/officeDocument/2006/relationships/tags" Target="../tags/tag35.xml"/><Relationship Id="rId8" Type="http://schemas.openxmlformats.org/officeDocument/2006/relationships/slideLayout" Target="../slideLayouts/slideLayout317.xml"/><Relationship Id="rId51" Type="http://schemas.openxmlformats.org/officeDocument/2006/relationships/slideLayout" Target="../slideLayouts/slideLayout360.xml"/><Relationship Id="rId3" Type="http://schemas.openxmlformats.org/officeDocument/2006/relationships/slideLayout" Target="../slideLayouts/slideLayout3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0A7638E-A83A-4BAD-8DA4-A8AEDDEE13D4}"/>
              </a:ext>
            </a:extLst>
          </p:cNvPr>
          <p:cNvGraphicFramePr>
            <a:graphicFrameLocks noChangeAspect="1"/>
          </p:cNvGraphicFramePr>
          <p:nvPr userDrawn="1">
            <p:custDataLst>
              <p:tags r:id="rId7"/>
            </p:custDataLst>
            <p:extLst>
              <p:ext uri="{D42A27DB-BD31-4B8C-83A1-F6EECF244321}">
                <p14:modId xmlns:p14="http://schemas.microsoft.com/office/powerpoint/2010/main" val="1622391183"/>
              </p:ext>
            </p:extLst>
          </p:nvPr>
        </p:nvGraphicFramePr>
        <p:xfrm>
          <a:off x="1587" y="1588"/>
          <a:ext cx="1587" cy="1588"/>
        </p:xfrm>
        <a:graphic>
          <a:graphicData uri="http://schemas.openxmlformats.org/presentationml/2006/ole">
            <mc:AlternateContent xmlns:mc="http://schemas.openxmlformats.org/markup-compatibility/2006">
              <mc:Choice xmlns:v="urn:schemas-microsoft-com:vml" Requires="v">
                <p:oleObj spid="_x0000_s1027" name="think-cell Slide" r:id="rId9" imgW="306" imgH="306" progId="TCLayout.ActiveDocument.1">
                  <p:embed/>
                </p:oleObj>
              </mc:Choice>
              <mc:Fallback>
                <p:oleObj name="think-cell Slide" r:id="rId9" imgW="306" imgH="306" progId="TCLayout.ActiveDocument.1">
                  <p:embed/>
                  <p:pic>
                    <p:nvPicPr>
                      <p:cNvPr id="5" name="Object 4" hidden="1">
                        <a:extLst>
                          <a:ext uri="{FF2B5EF4-FFF2-40B4-BE49-F238E27FC236}">
                            <a16:creationId xmlns:a16="http://schemas.microsoft.com/office/drawing/2014/main" id="{60A7638E-A83A-4BAD-8DA4-A8AEDDEE13D4}"/>
                          </a:ext>
                        </a:extLst>
                      </p:cNvPr>
                      <p:cNvPicPr/>
                      <p:nvPr/>
                    </p:nvPicPr>
                    <p:blipFill>
                      <a:blip r:embed="rId10"/>
                      <a:stretch>
                        <a:fillRect/>
                      </a:stretch>
                    </p:blipFill>
                    <p:spPr>
                      <a:xfrm>
                        <a:off x="1587" y="1588"/>
                        <a:ext cx="1587"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EF8F37F-E738-4C14-B7B6-CAB9C13BEEEC}"/>
              </a:ext>
            </a:extLst>
          </p:cNvPr>
          <p:cNvSpPr/>
          <p:nvPr userDrawn="1">
            <p:custDataLst>
              <p:tags r:id="rId8"/>
            </p:custDataLst>
          </p:nvPr>
        </p:nvSpPr>
        <p:spPr>
          <a:xfrm>
            <a:off x="0" y="0"/>
            <a:ext cx="158667" cy="15875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a:endParaRPr kumimoji="0" lang="en-US" sz="2199" b="0" i="0" u="none" cap="none" baseline="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Placeholder 1"/>
          <p:cNvSpPr>
            <a:spLocks noGrp="1"/>
          </p:cNvSpPr>
          <p:nvPr>
            <p:ph type="title"/>
          </p:nvPr>
        </p:nvSpPr>
        <p:spPr>
          <a:xfrm>
            <a:off x="609601" y="2696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18" name="TextBox 17">
            <a:extLst>
              <a:ext uri="{FF2B5EF4-FFF2-40B4-BE49-F238E27FC236}">
                <a16:creationId xmlns:a16="http://schemas.microsoft.com/office/drawing/2014/main" id="{84F0543D-5895-4F15-9AD6-423DC79B212B}"/>
              </a:ext>
            </a:extLst>
          </p:cNvPr>
          <p:cNvSpPr txBox="1"/>
          <p:nvPr userDrawn="1"/>
        </p:nvSpPr>
        <p:spPr>
          <a:xfrm>
            <a:off x="9836099" y="6565113"/>
            <a:ext cx="395736" cy="123111"/>
          </a:xfrm>
          <a:prstGeom prst="rect">
            <a:avLst/>
          </a:prstGeom>
          <a:noFill/>
        </p:spPr>
        <p:txBody>
          <a:bodyPr wrap="none" lIns="0" tIns="0" rIns="0" bIns="0" rtlCol="0" anchor="b">
            <a:spAutoFit/>
          </a:bodyPr>
          <a:lstStyle/>
          <a:p>
            <a:pPr marL="0" marR="0" indent="0" algn="l" defTabSz="913943" rtl="0" eaLnBrk="1" fontAlgn="auto" latinLnBrk="0" hangingPunct="1">
              <a:lnSpc>
                <a:spcPct val="100000"/>
              </a:lnSpc>
              <a:spcBef>
                <a:spcPts val="0"/>
              </a:spcBef>
              <a:spcAft>
                <a:spcPts val="0"/>
              </a:spcAft>
              <a:buClrTx/>
              <a:buSzTx/>
              <a:buFontTx/>
              <a:buNone/>
              <a:tabLst/>
              <a:defRPr/>
            </a:pPr>
            <a:r>
              <a:rPr lang="en-GB" sz="800">
                <a:solidFill>
                  <a:schemeClr val="bg1"/>
                </a:solidFill>
                <a:latin typeface="+mn-lt"/>
                <a:sym typeface="Arial" panose="020B0604020202020204" pitchFamily="34" charset="0"/>
              </a:rPr>
              <a:t>Page </a:t>
            </a:r>
            <a:fld id="{9AE4D82F-B047-469B-AC52-A46321747EAF}" type="slidenum">
              <a:rPr lang="en-GB" sz="800" smtClean="0">
                <a:solidFill>
                  <a:schemeClr val="bg1"/>
                </a:solidFill>
                <a:latin typeface="+mn-lt"/>
                <a:sym typeface="Arial" panose="020B0604020202020204" pitchFamily="34" charset="0"/>
              </a:rPr>
              <a:pPr marL="0" marR="0" indent="0" algn="l" defTabSz="913943" rtl="0" eaLnBrk="1" fontAlgn="auto" latinLnBrk="0" hangingPunct="1">
                <a:lnSpc>
                  <a:spcPct val="100000"/>
                </a:lnSpc>
                <a:spcBef>
                  <a:spcPts val="0"/>
                </a:spcBef>
                <a:spcAft>
                  <a:spcPts val="0"/>
                </a:spcAft>
                <a:buClrTx/>
                <a:buSzTx/>
                <a:buFontTx/>
                <a:buNone/>
                <a:tabLst/>
                <a:defRPr/>
              </a:pPr>
              <a:t>‹#›</a:t>
            </a:fld>
            <a:endParaRPr lang="en-GB" sz="800">
              <a:solidFill>
                <a:schemeClr val="bg1"/>
              </a:solidFill>
              <a:latin typeface="+mn-lt"/>
              <a:sym typeface="Arial" panose="020B0604020202020204" pitchFamily="34" charset="0"/>
            </a:endParaRPr>
          </a:p>
        </p:txBody>
      </p:sp>
      <p:grpSp>
        <p:nvGrpSpPr>
          <p:cNvPr id="19" name="Group 18">
            <a:extLst>
              <a:ext uri="{FF2B5EF4-FFF2-40B4-BE49-F238E27FC236}">
                <a16:creationId xmlns:a16="http://schemas.microsoft.com/office/drawing/2014/main" id="{E5FF8F2A-9422-420C-B50E-588E96C8CB1E}"/>
              </a:ext>
            </a:extLst>
          </p:cNvPr>
          <p:cNvGrpSpPr>
            <a:grpSpLocks noChangeAspect="1"/>
          </p:cNvGrpSpPr>
          <p:nvPr userDrawn="1"/>
        </p:nvGrpSpPr>
        <p:grpSpPr>
          <a:xfrm>
            <a:off x="10624714" y="6359353"/>
            <a:ext cx="955115" cy="308551"/>
            <a:chOff x="2703513" y="2332038"/>
            <a:chExt cx="6784975" cy="2190751"/>
          </a:xfrm>
        </p:grpSpPr>
        <p:sp>
          <p:nvSpPr>
            <p:cNvPr id="20" name="Freeform 115">
              <a:extLst>
                <a:ext uri="{FF2B5EF4-FFF2-40B4-BE49-F238E27FC236}">
                  <a16:creationId xmlns:a16="http://schemas.microsoft.com/office/drawing/2014/main" id="{5C20A05E-7CB6-4514-8190-653E999CC8A1}"/>
                </a:ext>
              </a:extLst>
            </p:cNvPr>
            <p:cNvSpPr>
              <a:spLocks noEditPoints="1"/>
            </p:cNvSpPr>
            <p:nvPr userDrawn="1"/>
          </p:nvSpPr>
          <p:spPr bwMode="auto">
            <a:xfrm>
              <a:off x="4829176" y="3757613"/>
              <a:ext cx="554038" cy="754063"/>
            </a:xfrm>
            <a:custGeom>
              <a:avLst/>
              <a:gdLst>
                <a:gd name="T0" fmla="*/ 118 w 148"/>
                <a:gd name="T1" fmla="*/ 63 h 201"/>
                <a:gd name="T2" fmla="*/ 115 w 148"/>
                <a:gd name="T3" fmla="*/ 48 h 201"/>
                <a:gd name="T4" fmla="*/ 108 w 148"/>
                <a:gd name="T5" fmla="*/ 37 h 201"/>
                <a:gd name="T6" fmla="*/ 98 w 148"/>
                <a:gd name="T7" fmla="*/ 31 h 201"/>
                <a:gd name="T8" fmla="*/ 83 w 148"/>
                <a:gd name="T9" fmla="*/ 28 h 201"/>
                <a:gd name="T10" fmla="*/ 30 w 148"/>
                <a:gd name="T11" fmla="*/ 28 h 201"/>
                <a:gd name="T12" fmla="*/ 30 w 148"/>
                <a:gd name="T13" fmla="*/ 98 h 201"/>
                <a:gd name="T14" fmla="*/ 83 w 148"/>
                <a:gd name="T15" fmla="*/ 98 h 201"/>
                <a:gd name="T16" fmla="*/ 109 w 148"/>
                <a:gd name="T17" fmla="*/ 88 h 201"/>
                <a:gd name="T18" fmla="*/ 118 w 148"/>
                <a:gd name="T19" fmla="*/ 63 h 201"/>
                <a:gd name="T20" fmla="*/ 148 w 148"/>
                <a:gd name="T21" fmla="*/ 63 h 201"/>
                <a:gd name="T22" fmla="*/ 144 w 148"/>
                <a:gd name="T23" fmla="*/ 90 h 201"/>
                <a:gd name="T24" fmla="*/ 130 w 148"/>
                <a:gd name="T25" fmla="*/ 110 h 201"/>
                <a:gd name="T26" fmla="*/ 109 w 148"/>
                <a:gd name="T27" fmla="*/ 122 h 201"/>
                <a:gd name="T28" fmla="*/ 82 w 148"/>
                <a:gd name="T29" fmla="*/ 126 h 201"/>
                <a:gd name="T30" fmla="*/ 30 w 148"/>
                <a:gd name="T31" fmla="*/ 126 h 201"/>
                <a:gd name="T32" fmla="*/ 30 w 148"/>
                <a:gd name="T33" fmla="*/ 201 h 201"/>
                <a:gd name="T34" fmla="*/ 0 w 148"/>
                <a:gd name="T35" fmla="*/ 201 h 201"/>
                <a:gd name="T36" fmla="*/ 0 w 148"/>
                <a:gd name="T37" fmla="*/ 0 h 201"/>
                <a:gd name="T38" fmla="*/ 84 w 148"/>
                <a:gd name="T39" fmla="*/ 0 h 201"/>
                <a:gd name="T40" fmla="*/ 110 w 148"/>
                <a:gd name="T41" fmla="*/ 4 h 201"/>
                <a:gd name="T42" fmla="*/ 130 w 148"/>
                <a:gd name="T43" fmla="*/ 16 h 201"/>
                <a:gd name="T44" fmla="*/ 144 w 148"/>
                <a:gd name="T45" fmla="*/ 35 h 201"/>
                <a:gd name="T46" fmla="*/ 148 w 148"/>
                <a:gd name="T47" fmla="*/ 63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8" h="201">
                  <a:moveTo>
                    <a:pt x="118" y="63"/>
                  </a:moveTo>
                  <a:cubicBezTo>
                    <a:pt x="118" y="57"/>
                    <a:pt x="117" y="52"/>
                    <a:pt x="115" y="48"/>
                  </a:cubicBezTo>
                  <a:cubicBezTo>
                    <a:pt x="114" y="44"/>
                    <a:pt x="111" y="40"/>
                    <a:pt x="108" y="37"/>
                  </a:cubicBezTo>
                  <a:cubicBezTo>
                    <a:pt x="105" y="34"/>
                    <a:pt x="102" y="32"/>
                    <a:pt x="98" y="31"/>
                  </a:cubicBezTo>
                  <a:cubicBezTo>
                    <a:pt x="93" y="29"/>
                    <a:pt x="89" y="28"/>
                    <a:pt x="83" y="28"/>
                  </a:cubicBezTo>
                  <a:cubicBezTo>
                    <a:pt x="30" y="28"/>
                    <a:pt x="30" y="28"/>
                    <a:pt x="30" y="28"/>
                  </a:cubicBezTo>
                  <a:cubicBezTo>
                    <a:pt x="30" y="98"/>
                    <a:pt x="30" y="98"/>
                    <a:pt x="30" y="98"/>
                  </a:cubicBezTo>
                  <a:cubicBezTo>
                    <a:pt x="83" y="98"/>
                    <a:pt x="83" y="98"/>
                    <a:pt x="83" y="98"/>
                  </a:cubicBezTo>
                  <a:cubicBezTo>
                    <a:pt x="95" y="98"/>
                    <a:pt x="104" y="94"/>
                    <a:pt x="109" y="88"/>
                  </a:cubicBezTo>
                  <a:cubicBezTo>
                    <a:pt x="115" y="82"/>
                    <a:pt x="118" y="74"/>
                    <a:pt x="118" y="63"/>
                  </a:cubicBezTo>
                  <a:moveTo>
                    <a:pt x="148" y="63"/>
                  </a:moveTo>
                  <a:cubicBezTo>
                    <a:pt x="148" y="73"/>
                    <a:pt x="147" y="82"/>
                    <a:pt x="144" y="90"/>
                  </a:cubicBezTo>
                  <a:cubicBezTo>
                    <a:pt x="140" y="98"/>
                    <a:pt x="136" y="104"/>
                    <a:pt x="130" y="110"/>
                  </a:cubicBezTo>
                  <a:cubicBezTo>
                    <a:pt x="124" y="115"/>
                    <a:pt x="117" y="119"/>
                    <a:pt x="109" y="122"/>
                  </a:cubicBezTo>
                  <a:cubicBezTo>
                    <a:pt x="101" y="124"/>
                    <a:pt x="92" y="126"/>
                    <a:pt x="82" y="126"/>
                  </a:cubicBezTo>
                  <a:cubicBezTo>
                    <a:pt x="30" y="126"/>
                    <a:pt x="30" y="126"/>
                    <a:pt x="30" y="126"/>
                  </a:cubicBezTo>
                  <a:cubicBezTo>
                    <a:pt x="30" y="201"/>
                    <a:pt x="30" y="201"/>
                    <a:pt x="30" y="201"/>
                  </a:cubicBezTo>
                  <a:cubicBezTo>
                    <a:pt x="0" y="201"/>
                    <a:pt x="0" y="201"/>
                    <a:pt x="0" y="201"/>
                  </a:cubicBezTo>
                  <a:cubicBezTo>
                    <a:pt x="0" y="0"/>
                    <a:pt x="0" y="0"/>
                    <a:pt x="0" y="0"/>
                  </a:cubicBezTo>
                  <a:cubicBezTo>
                    <a:pt x="84" y="0"/>
                    <a:pt x="84" y="0"/>
                    <a:pt x="84" y="0"/>
                  </a:cubicBezTo>
                  <a:cubicBezTo>
                    <a:pt x="93" y="0"/>
                    <a:pt x="102" y="1"/>
                    <a:pt x="110" y="4"/>
                  </a:cubicBezTo>
                  <a:cubicBezTo>
                    <a:pt x="117" y="7"/>
                    <a:pt x="124" y="11"/>
                    <a:pt x="130" y="16"/>
                  </a:cubicBezTo>
                  <a:cubicBezTo>
                    <a:pt x="136" y="21"/>
                    <a:pt x="140" y="28"/>
                    <a:pt x="144" y="35"/>
                  </a:cubicBezTo>
                  <a:cubicBezTo>
                    <a:pt x="147" y="43"/>
                    <a:pt x="148" y="52"/>
                    <a:pt x="148" y="63"/>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21" name="Freeform 116">
              <a:extLst>
                <a:ext uri="{FF2B5EF4-FFF2-40B4-BE49-F238E27FC236}">
                  <a16:creationId xmlns:a16="http://schemas.microsoft.com/office/drawing/2014/main" id="{2906F4E8-7C8C-492D-AE92-6123472DE42E}"/>
                </a:ext>
              </a:extLst>
            </p:cNvPr>
            <p:cNvSpPr>
              <a:spLocks noEditPoints="1"/>
            </p:cNvSpPr>
            <p:nvPr userDrawn="1"/>
          </p:nvSpPr>
          <p:spPr bwMode="auto">
            <a:xfrm>
              <a:off x="5421313" y="3933826"/>
              <a:ext cx="457200" cy="588963"/>
            </a:xfrm>
            <a:custGeom>
              <a:avLst/>
              <a:gdLst>
                <a:gd name="T0" fmla="*/ 93 w 122"/>
                <a:gd name="T1" fmla="*/ 89 h 157"/>
                <a:gd name="T2" fmla="*/ 86 w 122"/>
                <a:gd name="T3" fmla="*/ 86 h 157"/>
                <a:gd name="T4" fmla="*/ 79 w 122"/>
                <a:gd name="T5" fmla="*/ 85 h 157"/>
                <a:gd name="T6" fmla="*/ 70 w 122"/>
                <a:gd name="T7" fmla="*/ 83 h 157"/>
                <a:gd name="T8" fmla="*/ 59 w 122"/>
                <a:gd name="T9" fmla="*/ 83 h 157"/>
                <a:gd name="T10" fmla="*/ 36 w 122"/>
                <a:gd name="T11" fmla="*/ 89 h 157"/>
                <a:gd name="T12" fmla="*/ 28 w 122"/>
                <a:gd name="T13" fmla="*/ 105 h 157"/>
                <a:gd name="T14" fmla="*/ 31 w 122"/>
                <a:gd name="T15" fmla="*/ 117 h 157"/>
                <a:gd name="T16" fmla="*/ 37 w 122"/>
                <a:gd name="T17" fmla="*/ 124 h 157"/>
                <a:gd name="T18" fmla="*/ 45 w 122"/>
                <a:gd name="T19" fmla="*/ 129 h 157"/>
                <a:gd name="T20" fmla="*/ 57 w 122"/>
                <a:gd name="T21" fmla="*/ 130 h 157"/>
                <a:gd name="T22" fmla="*/ 68 w 122"/>
                <a:gd name="T23" fmla="*/ 128 h 157"/>
                <a:gd name="T24" fmla="*/ 79 w 122"/>
                <a:gd name="T25" fmla="*/ 124 h 157"/>
                <a:gd name="T26" fmla="*/ 87 w 122"/>
                <a:gd name="T27" fmla="*/ 118 h 157"/>
                <a:gd name="T28" fmla="*/ 93 w 122"/>
                <a:gd name="T29" fmla="*/ 111 h 157"/>
                <a:gd name="T30" fmla="*/ 93 w 122"/>
                <a:gd name="T31" fmla="*/ 89 h 157"/>
                <a:gd name="T32" fmla="*/ 93 w 122"/>
                <a:gd name="T33" fmla="*/ 154 h 157"/>
                <a:gd name="T34" fmla="*/ 93 w 122"/>
                <a:gd name="T35" fmla="*/ 139 h 157"/>
                <a:gd name="T36" fmla="*/ 84 w 122"/>
                <a:gd name="T37" fmla="*/ 147 h 157"/>
                <a:gd name="T38" fmla="*/ 76 w 122"/>
                <a:gd name="T39" fmla="*/ 151 h 157"/>
                <a:gd name="T40" fmla="*/ 66 w 122"/>
                <a:gd name="T41" fmla="*/ 155 h 157"/>
                <a:gd name="T42" fmla="*/ 52 w 122"/>
                <a:gd name="T43" fmla="*/ 157 h 157"/>
                <a:gd name="T44" fmla="*/ 34 w 122"/>
                <a:gd name="T45" fmla="*/ 154 h 157"/>
                <a:gd name="T46" fmla="*/ 17 w 122"/>
                <a:gd name="T47" fmla="*/ 145 h 157"/>
                <a:gd name="T48" fmla="*/ 5 w 122"/>
                <a:gd name="T49" fmla="*/ 130 h 157"/>
                <a:gd name="T50" fmla="*/ 0 w 122"/>
                <a:gd name="T51" fmla="*/ 106 h 157"/>
                <a:gd name="T52" fmla="*/ 5 w 122"/>
                <a:gd name="T53" fmla="*/ 84 h 157"/>
                <a:gd name="T54" fmla="*/ 17 w 122"/>
                <a:gd name="T55" fmla="*/ 69 h 157"/>
                <a:gd name="T56" fmla="*/ 36 w 122"/>
                <a:gd name="T57" fmla="*/ 60 h 157"/>
                <a:gd name="T58" fmla="*/ 60 w 122"/>
                <a:gd name="T59" fmla="*/ 57 h 157"/>
                <a:gd name="T60" fmla="*/ 80 w 122"/>
                <a:gd name="T61" fmla="*/ 59 h 157"/>
                <a:gd name="T62" fmla="*/ 93 w 122"/>
                <a:gd name="T63" fmla="*/ 63 h 157"/>
                <a:gd name="T64" fmla="*/ 93 w 122"/>
                <a:gd name="T65" fmla="*/ 52 h 157"/>
                <a:gd name="T66" fmla="*/ 86 w 122"/>
                <a:gd name="T67" fmla="*/ 33 h 157"/>
                <a:gd name="T68" fmla="*/ 65 w 122"/>
                <a:gd name="T69" fmla="*/ 26 h 157"/>
                <a:gd name="T70" fmla="*/ 44 w 122"/>
                <a:gd name="T71" fmla="*/ 29 h 157"/>
                <a:gd name="T72" fmla="*/ 26 w 122"/>
                <a:gd name="T73" fmla="*/ 36 h 157"/>
                <a:gd name="T74" fmla="*/ 14 w 122"/>
                <a:gd name="T75" fmla="*/ 14 h 157"/>
                <a:gd name="T76" fmla="*/ 38 w 122"/>
                <a:gd name="T77" fmla="*/ 3 h 157"/>
                <a:gd name="T78" fmla="*/ 66 w 122"/>
                <a:gd name="T79" fmla="*/ 0 h 157"/>
                <a:gd name="T80" fmla="*/ 89 w 122"/>
                <a:gd name="T81" fmla="*/ 3 h 157"/>
                <a:gd name="T82" fmla="*/ 107 w 122"/>
                <a:gd name="T83" fmla="*/ 12 h 157"/>
                <a:gd name="T84" fmla="*/ 118 w 122"/>
                <a:gd name="T85" fmla="*/ 28 h 157"/>
                <a:gd name="T86" fmla="*/ 122 w 122"/>
                <a:gd name="T87" fmla="*/ 51 h 157"/>
                <a:gd name="T88" fmla="*/ 122 w 122"/>
                <a:gd name="T89" fmla="*/ 154 h 157"/>
                <a:gd name="T90" fmla="*/ 93 w 122"/>
                <a:gd name="T91" fmla="*/ 15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 h="157">
                  <a:moveTo>
                    <a:pt x="93" y="89"/>
                  </a:moveTo>
                  <a:cubicBezTo>
                    <a:pt x="91" y="88"/>
                    <a:pt x="88" y="87"/>
                    <a:pt x="86" y="86"/>
                  </a:cubicBezTo>
                  <a:cubicBezTo>
                    <a:pt x="84" y="86"/>
                    <a:pt x="81" y="85"/>
                    <a:pt x="79" y="85"/>
                  </a:cubicBezTo>
                  <a:cubicBezTo>
                    <a:pt x="77" y="84"/>
                    <a:pt x="74" y="84"/>
                    <a:pt x="70" y="83"/>
                  </a:cubicBezTo>
                  <a:cubicBezTo>
                    <a:pt x="67" y="83"/>
                    <a:pt x="63" y="83"/>
                    <a:pt x="59" y="83"/>
                  </a:cubicBezTo>
                  <a:cubicBezTo>
                    <a:pt x="50" y="83"/>
                    <a:pt x="42" y="85"/>
                    <a:pt x="36" y="89"/>
                  </a:cubicBezTo>
                  <a:cubicBezTo>
                    <a:pt x="31" y="93"/>
                    <a:pt x="28" y="98"/>
                    <a:pt x="28" y="105"/>
                  </a:cubicBezTo>
                  <a:cubicBezTo>
                    <a:pt x="28" y="110"/>
                    <a:pt x="29" y="113"/>
                    <a:pt x="31" y="117"/>
                  </a:cubicBezTo>
                  <a:cubicBezTo>
                    <a:pt x="32" y="120"/>
                    <a:pt x="34" y="122"/>
                    <a:pt x="37" y="124"/>
                  </a:cubicBezTo>
                  <a:cubicBezTo>
                    <a:pt x="39" y="126"/>
                    <a:pt x="42" y="128"/>
                    <a:pt x="45" y="129"/>
                  </a:cubicBezTo>
                  <a:cubicBezTo>
                    <a:pt x="48" y="130"/>
                    <a:pt x="52" y="130"/>
                    <a:pt x="57" y="130"/>
                  </a:cubicBezTo>
                  <a:cubicBezTo>
                    <a:pt x="61" y="130"/>
                    <a:pt x="65" y="130"/>
                    <a:pt x="68" y="128"/>
                  </a:cubicBezTo>
                  <a:cubicBezTo>
                    <a:pt x="72" y="127"/>
                    <a:pt x="75" y="126"/>
                    <a:pt x="79" y="124"/>
                  </a:cubicBezTo>
                  <a:cubicBezTo>
                    <a:pt x="82" y="122"/>
                    <a:pt x="85" y="120"/>
                    <a:pt x="87" y="118"/>
                  </a:cubicBezTo>
                  <a:cubicBezTo>
                    <a:pt x="90" y="116"/>
                    <a:pt x="92" y="113"/>
                    <a:pt x="93" y="111"/>
                  </a:cubicBezTo>
                  <a:lnTo>
                    <a:pt x="93" y="89"/>
                  </a:lnTo>
                  <a:close/>
                  <a:moveTo>
                    <a:pt x="93" y="154"/>
                  </a:moveTo>
                  <a:cubicBezTo>
                    <a:pt x="93" y="139"/>
                    <a:pt x="93" y="139"/>
                    <a:pt x="93" y="139"/>
                  </a:cubicBezTo>
                  <a:cubicBezTo>
                    <a:pt x="90" y="142"/>
                    <a:pt x="86" y="145"/>
                    <a:pt x="84" y="147"/>
                  </a:cubicBezTo>
                  <a:cubicBezTo>
                    <a:pt x="81" y="148"/>
                    <a:pt x="79" y="150"/>
                    <a:pt x="76" y="151"/>
                  </a:cubicBezTo>
                  <a:cubicBezTo>
                    <a:pt x="73" y="153"/>
                    <a:pt x="70" y="154"/>
                    <a:pt x="66" y="155"/>
                  </a:cubicBezTo>
                  <a:cubicBezTo>
                    <a:pt x="62" y="156"/>
                    <a:pt x="57" y="157"/>
                    <a:pt x="52" y="157"/>
                  </a:cubicBezTo>
                  <a:cubicBezTo>
                    <a:pt x="46" y="157"/>
                    <a:pt x="40" y="156"/>
                    <a:pt x="34" y="154"/>
                  </a:cubicBezTo>
                  <a:cubicBezTo>
                    <a:pt x="28" y="152"/>
                    <a:pt x="22" y="149"/>
                    <a:pt x="17" y="145"/>
                  </a:cubicBezTo>
                  <a:cubicBezTo>
                    <a:pt x="12" y="141"/>
                    <a:pt x="8" y="136"/>
                    <a:pt x="5" y="130"/>
                  </a:cubicBezTo>
                  <a:cubicBezTo>
                    <a:pt x="2" y="123"/>
                    <a:pt x="0" y="115"/>
                    <a:pt x="0" y="106"/>
                  </a:cubicBezTo>
                  <a:cubicBezTo>
                    <a:pt x="0" y="98"/>
                    <a:pt x="2" y="90"/>
                    <a:pt x="5" y="84"/>
                  </a:cubicBezTo>
                  <a:cubicBezTo>
                    <a:pt x="8" y="78"/>
                    <a:pt x="12" y="73"/>
                    <a:pt x="17" y="69"/>
                  </a:cubicBezTo>
                  <a:cubicBezTo>
                    <a:pt x="23" y="65"/>
                    <a:pt x="29" y="62"/>
                    <a:pt x="36" y="60"/>
                  </a:cubicBezTo>
                  <a:cubicBezTo>
                    <a:pt x="44" y="58"/>
                    <a:pt x="51" y="57"/>
                    <a:pt x="60" y="57"/>
                  </a:cubicBezTo>
                  <a:cubicBezTo>
                    <a:pt x="68" y="57"/>
                    <a:pt x="75" y="58"/>
                    <a:pt x="80" y="59"/>
                  </a:cubicBezTo>
                  <a:cubicBezTo>
                    <a:pt x="85" y="60"/>
                    <a:pt x="90" y="61"/>
                    <a:pt x="93" y="63"/>
                  </a:cubicBezTo>
                  <a:cubicBezTo>
                    <a:pt x="93" y="52"/>
                    <a:pt x="93" y="52"/>
                    <a:pt x="93" y="52"/>
                  </a:cubicBezTo>
                  <a:cubicBezTo>
                    <a:pt x="93" y="44"/>
                    <a:pt x="91" y="37"/>
                    <a:pt x="86" y="33"/>
                  </a:cubicBezTo>
                  <a:cubicBezTo>
                    <a:pt x="81" y="29"/>
                    <a:pt x="74" y="26"/>
                    <a:pt x="65" y="26"/>
                  </a:cubicBezTo>
                  <a:cubicBezTo>
                    <a:pt x="57" y="26"/>
                    <a:pt x="50" y="27"/>
                    <a:pt x="44" y="29"/>
                  </a:cubicBezTo>
                  <a:cubicBezTo>
                    <a:pt x="38" y="30"/>
                    <a:pt x="32" y="33"/>
                    <a:pt x="26" y="36"/>
                  </a:cubicBezTo>
                  <a:cubicBezTo>
                    <a:pt x="14" y="14"/>
                    <a:pt x="14" y="14"/>
                    <a:pt x="14" y="14"/>
                  </a:cubicBezTo>
                  <a:cubicBezTo>
                    <a:pt x="22" y="9"/>
                    <a:pt x="29" y="6"/>
                    <a:pt x="38" y="3"/>
                  </a:cubicBezTo>
                  <a:cubicBezTo>
                    <a:pt x="46" y="1"/>
                    <a:pt x="55" y="0"/>
                    <a:pt x="66" y="0"/>
                  </a:cubicBezTo>
                  <a:cubicBezTo>
                    <a:pt x="74" y="0"/>
                    <a:pt x="82" y="1"/>
                    <a:pt x="89" y="3"/>
                  </a:cubicBezTo>
                  <a:cubicBezTo>
                    <a:pt x="96" y="5"/>
                    <a:pt x="102" y="8"/>
                    <a:pt x="107" y="12"/>
                  </a:cubicBezTo>
                  <a:cubicBezTo>
                    <a:pt x="112" y="17"/>
                    <a:pt x="116" y="22"/>
                    <a:pt x="118" y="28"/>
                  </a:cubicBezTo>
                  <a:cubicBezTo>
                    <a:pt x="121" y="35"/>
                    <a:pt x="122" y="42"/>
                    <a:pt x="122" y="51"/>
                  </a:cubicBezTo>
                  <a:cubicBezTo>
                    <a:pt x="122" y="154"/>
                    <a:pt x="122" y="154"/>
                    <a:pt x="122" y="154"/>
                  </a:cubicBezTo>
                  <a:lnTo>
                    <a:pt x="93"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22" name="Freeform 117">
              <a:extLst>
                <a:ext uri="{FF2B5EF4-FFF2-40B4-BE49-F238E27FC236}">
                  <a16:creationId xmlns:a16="http://schemas.microsoft.com/office/drawing/2014/main" id="{175B30B7-5A53-4168-BFBE-6E4E12C1753D}"/>
                </a:ext>
              </a:extLst>
            </p:cNvPr>
            <p:cNvSpPr>
              <a:spLocks/>
            </p:cNvSpPr>
            <p:nvPr userDrawn="1"/>
          </p:nvSpPr>
          <p:spPr bwMode="auto">
            <a:xfrm>
              <a:off x="5986463" y="3933826"/>
              <a:ext cx="333375" cy="577850"/>
            </a:xfrm>
            <a:custGeom>
              <a:avLst/>
              <a:gdLst>
                <a:gd name="T0" fmla="*/ 82 w 89"/>
                <a:gd name="T1" fmla="*/ 34 h 154"/>
                <a:gd name="T2" fmla="*/ 72 w 89"/>
                <a:gd name="T3" fmla="*/ 30 h 154"/>
                <a:gd name="T4" fmla="*/ 59 w 89"/>
                <a:gd name="T5" fmla="*/ 29 h 154"/>
                <a:gd name="T6" fmla="*/ 37 w 89"/>
                <a:gd name="T7" fmla="*/ 39 h 154"/>
                <a:gd name="T8" fmla="*/ 30 w 89"/>
                <a:gd name="T9" fmla="*/ 68 h 154"/>
                <a:gd name="T10" fmla="*/ 30 w 89"/>
                <a:gd name="T11" fmla="*/ 154 h 154"/>
                <a:gd name="T12" fmla="*/ 0 w 89"/>
                <a:gd name="T13" fmla="*/ 154 h 154"/>
                <a:gd name="T14" fmla="*/ 0 w 89"/>
                <a:gd name="T15" fmla="*/ 3 h 154"/>
                <a:gd name="T16" fmla="*/ 30 w 89"/>
                <a:gd name="T17" fmla="*/ 3 h 154"/>
                <a:gd name="T18" fmla="*/ 30 w 89"/>
                <a:gd name="T19" fmla="*/ 18 h 154"/>
                <a:gd name="T20" fmla="*/ 36 w 89"/>
                <a:gd name="T21" fmla="*/ 11 h 154"/>
                <a:gd name="T22" fmla="*/ 44 w 89"/>
                <a:gd name="T23" fmla="*/ 5 h 154"/>
                <a:gd name="T24" fmla="*/ 53 w 89"/>
                <a:gd name="T25" fmla="*/ 1 h 154"/>
                <a:gd name="T26" fmla="*/ 64 w 89"/>
                <a:gd name="T27" fmla="*/ 0 h 154"/>
                <a:gd name="T28" fmla="*/ 79 w 89"/>
                <a:gd name="T29" fmla="*/ 2 h 154"/>
                <a:gd name="T30" fmla="*/ 89 w 89"/>
                <a:gd name="T31" fmla="*/ 6 h 154"/>
                <a:gd name="T32" fmla="*/ 82 w 89"/>
                <a:gd name="T33"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154">
                  <a:moveTo>
                    <a:pt x="82" y="34"/>
                  </a:moveTo>
                  <a:cubicBezTo>
                    <a:pt x="78" y="33"/>
                    <a:pt x="75" y="31"/>
                    <a:pt x="72" y="30"/>
                  </a:cubicBezTo>
                  <a:cubicBezTo>
                    <a:pt x="68" y="29"/>
                    <a:pt x="64" y="29"/>
                    <a:pt x="59" y="29"/>
                  </a:cubicBezTo>
                  <a:cubicBezTo>
                    <a:pt x="50" y="29"/>
                    <a:pt x="42" y="32"/>
                    <a:pt x="37" y="39"/>
                  </a:cubicBezTo>
                  <a:cubicBezTo>
                    <a:pt x="32" y="45"/>
                    <a:pt x="30" y="55"/>
                    <a:pt x="30" y="68"/>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1" y="15"/>
                    <a:pt x="33" y="13"/>
                    <a:pt x="36" y="11"/>
                  </a:cubicBezTo>
                  <a:cubicBezTo>
                    <a:pt x="38" y="8"/>
                    <a:pt x="41" y="7"/>
                    <a:pt x="44" y="5"/>
                  </a:cubicBezTo>
                  <a:cubicBezTo>
                    <a:pt x="47" y="3"/>
                    <a:pt x="50" y="2"/>
                    <a:pt x="53" y="1"/>
                  </a:cubicBezTo>
                  <a:cubicBezTo>
                    <a:pt x="57" y="0"/>
                    <a:pt x="60" y="0"/>
                    <a:pt x="64" y="0"/>
                  </a:cubicBezTo>
                  <a:cubicBezTo>
                    <a:pt x="70" y="0"/>
                    <a:pt x="75" y="1"/>
                    <a:pt x="79" y="2"/>
                  </a:cubicBezTo>
                  <a:cubicBezTo>
                    <a:pt x="83" y="3"/>
                    <a:pt x="87" y="4"/>
                    <a:pt x="89" y="6"/>
                  </a:cubicBezTo>
                  <a:lnTo>
                    <a:pt x="82" y="3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23" name="Freeform 118">
              <a:extLst>
                <a:ext uri="{FF2B5EF4-FFF2-40B4-BE49-F238E27FC236}">
                  <a16:creationId xmlns:a16="http://schemas.microsoft.com/office/drawing/2014/main" id="{135215D0-9FE7-4759-B4E4-4F1CF36CDC9E}"/>
                </a:ext>
              </a:extLst>
            </p:cNvPr>
            <p:cNvSpPr>
              <a:spLocks/>
            </p:cNvSpPr>
            <p:nvPr userDrawn="1"/>
          </p:nvSpPr>
          <p:spPr bwMode="auto">
            <a:xfrm>
              <a:off x="6388101" y="3727451"/>
              <a:ext cx="325438" cy="795338"/>
            </a:xfrm>
            <a:custGeom>
              <a:avLst/>
              <a:gdLst>
                <a:gd name="T0" fmla="*/ 84 w 87"/>
                <a:gd name="T1" fmla="*/ 205 h 212"/>
                <a:gd name="T2" fmla="*/ 71 w 87"/>
                <a:gd name="T3" fmla="*/ 210 h 212"/>
                <a:gd name="T4" fmla="*/ 55 w 87"/>
                <a:gd name="T5" fmla="*/ 212 h 212"/>
                <a:gd name="T6" fmla="*/ 41 w 87"/>
                <a:gd name="T7" fmla="*/ 210 h 212"/>
                <a:gd name="T8" fmla="*/ 31 w 87"/>
                <a:gd name="T9" fmla="*/ 203 h 212"/>
                <a:gd name="T10" fmla="*/ 24 w 87"/>
                <a:gd name="T11" fmla="*/ 190 h 212"/>
                <a:gd name="T12" fmla="*/ 21 w 87"/>
                <a:gd name="T13" fmla="*/ 172 h 212"/>
                <a:gd name="T14" fmla="*/ 21 w 87"/>
                <a:gd name="T15" fmla="*/ 85 h 212"/>
                <a:gd name="T16" fmla="*/ 0 w 87"/>
                <a:gd name="T17" fmla="*/ 85 h 212"/>
                <a:gd name="T18" fmla="*/ 0 w 87"/>
                <a:gd name="T19" fmla="*/ 58 h 212"/>
                <a:gd name="T20" fmla="*/ 21 w 87"/>
                <a:gd name="T21" fmla="*/ 58 h 212"/>
                <a:gd name="T22" fmla="*/ 21 w 87"/>
                <a:gd name="T23" fmla="*/ 15 h 212"/>
                <a:gd name="T24" fmla="*/ 50 w 87"/>
                <a:gd name="T25" fmla="*/ 0 h 212"/>
                <a:gd name="T26" fmla="*/ 50 w 87"/>
                <a:gd name="T27" fmla="*/ 58 h 212"/>
                <a:gd name="T28" fmla="*/ 87 w 87"/>
                <a:gd name="T29" fmla="*/ 58 h 212"/>
                <a:gd name="T30" fmla="*/ 87 w 87"/>
                <a:gd name="T31" fmla="*/ 85 h 212"/>
                <a:gd name="T32" fmla="*/ 50 w 87"/>
                <a:gd name="T33" fmla="*/ 85 h 212"/>
                <a:gd name="T34" fmla="*/ 50 w 87"/>
                <a:gd name="T35" fmla="*/ 167 h 212"/>
                <a:gd name="T36" fmla="*/ 51 w 87"/>
                <a:gd name="T37" fmla="*/ 176 h 212"/>
                <a:gd name="T38" fmla="*/ 54 w 87"/>
                <a:gd name="T39" fmla="*/ 181 h 212"/>
                <a:gd name="T40" fmla="*/ 59 w 87"/>
                <a:gd name="T41" fmla="*/ 184 h 212"/>
                <a:gd name="T42" fmla="*/ 66 w 87"/>
                <a:gd name="T43" fmla="*/ 185 h 212"/>
                <a:gd name="T44" fmla="*/ 77 w 87"/>
                <a:gd name="T45" fmla="*/ 183 h 212"/>
                <a:gd name="T46" fmla="*/ 87 w 87"/>
                <a:gd name="T47" fmla="*/ 179 h 212"/>
                <a:gd name="T48" fmla="*/ 84 w 87"/>
                <a:gd name="T49" fmla="*/ 2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212">
                  <a:moveTo>
                    <a:pt x="84" y="205"/>
                  </a:moveTo>
                  <a:cubicBezTo>
                    <a:pt x="80" y="207"/>
                    <a:pt x="76" y="209"/>
                    <a:pt x="71" y="210"/>
                  </a:cubicBezTo>
                  <a:cubicBezTo>
                    <a:pt x="66" y="211"/>
                    <a:pt x="61" y="212"/>
                    <a:pt x="55" y="212"/>
                  </a:cubicBezTo>
                  <a:cubicBezTo>
                    <a:pt x="50" y="212"/>
                    <a:pt x="45" y="211"/>
                    <a:pt x="41" y="210"/>
                  </a:cubicBezTo>
                  <a:cubicBezTo>
                    <a:pt x="38" y="208"/>
                    <a:pt x="34" y="206"/>
                    <a:pt x="31" y="203"/>
                  </a:cubicBezTo>
                  <a:cubicBezTo>
                    <a:pt x="28" y="200"/>
                    <a:pt x="25" y="196"/>
                    <a:pt x="24" y="190"/>
                  </a:cubicBezTo>
                  <a:cubicBezTo>
                    <a:pt x="22" y="185"/>
                    <a:pt x="21" y="179"/>
                    <a:pt x="21" y="172"/>
                  </a:cubicBezTo>
                  <a:cubicBezTo>
                    <a:pt x="21" y="85"/>
                    <a:pt x="21" y="85"/>
                    <a:pt x="21" y="85"/>
                  </a:cubicBezTo>
                  <a:cubicBezTo>
                    <a:pt x="0" y="85"/>
                    <a:pt x="0" y="85"/>
                    <a:pt x="0" y="85"/>
                  </a:cubicBezTo>
                  <a:cubicBezTo>
                    <a:pt x="0" y="58"/>
                    <a:pt x="0" y="58"/>
                    <a:pt x="0" y="58"/>
                  </a:cubicBezTo>
                  <a:cubicBezTo>
                    <a:pt x="21" y="58"/>
                    <a:pt x="21" y="58"/>
                    <a:pt x="21" y="58"/>
                  </a:cubicBezTo>
                  <a:cubicBezTo>
                    <a:pt x="21" y="15"/>
                    <a:pt x="21" y="15"/>
                    <a:pt x="21" y="15"/>
                  </a:cubicBezTo>
                  <a:cubicBezTo>
                    <a:pt x="50" y="0"/>
                    <a:pt x="50" y="0"/>
                    <a:pt x="50" y="0"/>
                  </a:cubicBezTo>
                  <a:cubicBezTo>
                    <a:pt x="50" y="58"/>
                    <a:pt x="50" y="58"/>
                    <a:pt x="50" y="58"/>
                  </a:cubicBezTo>
                  <a:cubicBezTo>
                    <a:pt x="87" y="58"/>
                    <a:pt x="87" y="58"/>
                    <a:pt x="87" y="58"/>
                  </a:cubicBezTo>
                  <a:cubicBezTo>
                    <a:pt x="87" y="85"/>
                    <a:pt x="87" y="85"/>
                    <a:pt x="87" y="85"/>
                  </a:cubicBezTo>
                  <a:cubicBezTo>
                    <a:pt x="50" y="85"/>
                    <a:pt x="50" y="85"/>
                    <a:pt x="50" y="85"/>
                  </a:cubicBezTo>
                  <a:cubicBezTo>
                    <a:pt x="50" y="167"/>
                    <a:pt x="50" y="167"/>
                    <a:pt x="50" y="167"/>
                  </a:cubicBezTo>
                  <a:cubicBezTo>
                    <a:pt x="50" y="170"/>
                    <a:pt x="50" y="173"/>
                    <a:pt x="51" y="176"/>
                  </a:cubicBezTo>
                  <a:cubicBezTo>
                    <a:pt x="52" y="178"/>
                    <a:pt x="52" y="180"/>
                    <a:pt x="54" y="181"/>
                  </a:cubicBezTo>
                  <a:cubicBezTo>
                    <a:pt x="55" y="182"/>
                    <a:pt x="57" y="183"/>
                    <a:pt x="59" y="184"/>
                  </a:cubicBezTo>
                  <a:cubicBezTo>
                    <a:pt x="61" y="185"/>
                    <a:pt x="63" y="185"/>
                    <a:pt x="66" y="185"/>
                  </a:cubicBezTo>
                  <a:cubicBezTo>
                    <a:pt x="69" y="185"/>
                    <a:pt x="73" y="184"/>
                    <a:pt x="77" y="183"/>
                  </a:cubicBezTo>
                  <a:cubicBezTo>
                    <a:pt x="81" y="182"/>
                    <a:pt x="85" y="180"/>
                    <a:pt x="87" y="179"/>
                  </a:cubicBezTo>
                  <a:lnTo>
                    <a:pt x="84" y="205"/>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24" name="Freeform 119">
              <a:extLst>
                <a:ext uri="{FF2B5EF4-FFF2-40B4-BE49-F238E27FC236}">
                  <a16:creationId xmlns:a16="http://schemas.microsoft.com/office/drawing/2014/main" id="{3901A9A3-4170-4947-A531-DCC49C48A627}"/>
                </a:ext>
              </a:extLst>
            </p:cNvPr>
            <p:cNvSpPr>
              <a:spLocks/>
            </p:cNvSpPr>
            <p:nvPr userDrawn="1"/>
          </p:nvSpPr>
          <p:spPr bwMode="auto">
            <a:xfrm>
              <a:off x="6818313" y="3727451"/>
              <a:ext cx="452438" cy="784225"/>
            </a:xfrm>
            <a:custGeom>
              <a:avLst/>
              <a:gdLst>
                <a:gd name="T0" fmla="*/ 91 w 121"/>
                <a:gd name="T1" fmla="*/ 209 h 209"/>
                <a:gd name="T2" fmla="*/ 91 w 121"/>
                <a:gd name="T3" fmla="*/ 124 h 209"/>
                <a:gd name="T4" fmla="*/ 84 w 121"/>
                <a:gd name="T5" fmla="*/ 93 h 209"/>
                <a:gd name="T6" fmla="*/ 60 w 121"/>
                <a:gd name="T7" fmla="*/ 82 h 209"/>
                <a:gd name="T8" fmla="*/ 47 w 121"/>
                <a:gd name="T9" fmla="*/ 85 h 209"/>
                <a:gd name="T10" fmla="*/ 38 w 121"/>
                <a:gd name="T11" fmla="*/ 92 h 209"/>
                <a:gd name="T12" fmla="*/ 31 w 121"/>
                <a:gd name="T13" fmla="*/ 104 h 209"/>
                <a:gd name="T14" fmla="*/ 29 w 121"/>
                <a:gd name="T15" fmla="*/ 121 h 209"/>
                <a:gd name="T16" fmla="*/ 29 w 121"/>
                <a:gd name="T17" fmla="*/ 209 h 209"/>
                <a:gd name="T18" fmla="*/ 0 w 121"/>
                <a:gd name="T19" fmla="*/ 209 h 209"/>
                <a:gd name="T20" fmla="*/ 0 w 121"/>
                <a:gd name="T21" fmla="*/ 15 h 209"/>
                <a:gd name="T22" fmla="*/ 29 w 121"/>
                <a:gd name="T23" fmla="*/ 0 h 209"/>
                <a:gd name="T24" fmla="*/ 29 w 121"/>
                <a:gd name="T25" fmla="*/ 73 h 209"/>
                <a:gd name="T26" fmla="*/ 36 w 121"/>
                <a:gd name="T27" fmla="*/ 65 h 209"/>
                <a:gd name="T28" fmla="*/ 45 w 121"/>
                <a:gd name="T29" fmla="*/ 60 h 209"/>
                <a:gd name="T30" fmla="*/ 55 w 121"/>
                <a:gd name="T31" fmla="*/ 56 h 209"/>
                <a:gd name="T32" fmla="*/ 67 w 121"/>
                <a:gd name="T33" fmla="*/ 55 h 209"/>
                <a:gd name="T34" fmla="*/ 90 w 121"/>
                <a:gd name="T35" fmla="*/ 59 h 209"/>
                <a:gd name="T36" fmla="*/ 107 w 121"/>
                <a:gd name="T37" fmla="*/ 72 h 209"/>
                <a:gd name="T38" fmla="*/ 117 w 121"/>
                <a:gd name="T39" fmla="*/ 94 h 209"/>
                <a:gd name="T40" fmla="*/ 121 w 121"/>
                <a:gd name="T41" fmla="*/ 122 h 209"/>
                <a:gd name="T42" fmla="*/ 121 w 121"/>
                <a:gd name="T43" fmla="*/ 209 h 209"/>
                <a:gd name="T44" fmla="*/ 91 w 121"/>
                <a:gd name="T45"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209">
                  <a:moveTo>
                    <a:pt x="91" y="209"/>
                  </a:moveTo>
                  <a:cubicBezTo>
                    <a:pt x="91" y="124"/>
                    <a:pt x="91" y="124"/>
                    <a:pt x="91" y="124"/>
                  </a:cubicBezTo>
                  <a:cubicBezTo>
                    <a:pt x="91" y="110"/>
                    <a:pt x="89" y="99"/>
                    <a:pt x="84" y="93"/>
                  </a:cubicBezTo>
                  <a:cubicBezTo>
                    <a:pt x="79" y="86"/>
                    <a:pt x="71" y="82"/>
                    <a:pt x="60" y="82"/>
                  </a:cubicBezTo>
                  <a:cubicBezTo>
                    <a:pt x="56" y="82"/>
                    <a:pt x="51" y="83"/>
                    <a:pt x="47" y="85"/>
                  </a:cubicBezTo>
                  <a:cubicBezTo>
                    <a:pt x="44" y="86"/>
                    <a:pt x="40" y="89"/>
                    <a:pt x="38" y="92"/>
                  </a:cubicBezTo>
                  <a:cubicBezTo>
                    <a:pt x="35" y="95"/>
                    <a:pt x="33" y="99"/>
                    <a:pt x="31" y="104"/>
                  </a:cubicBezTo>
                  <a:cubicBezTo>
                    <a:pt x="30" y="109"/>
                    <a:pt x="29" y="114"/>
                    <a:pt x="29" y="121"/>
                  </a:cubicBezTo>
                  <a:cubicBezTo>
                    <a:pt x="29" y="209"/>
                    <a:pt x="29" y="209"/>
                    <a:pt x="29" y="209"/>
                  </a:cubicBezTo>
                  <a:cubicBezTo>
                    <a:pt x="0" y="209"/>
                    <a:pt x="0" y="209"/>
                    <a:pt x="0" y="209"/>
                  </a:cubicBezTo>
                  <a:cubicBezTo>
                    <a:pt x="0" y="15"/>
                    <a:pt x="0" y="15"/>
                    <a:pt x="0" y="15"/>
                  </a:cubicBezTo>
                  <a:cubicBezTo>
                    <a:pt x="29" y="0"/>
                    <a:pt x="29" y="0"/>
                    <a:pt x="29" y="0"/>
                  </a:cubicBezTo>
                  <a:cubicBezTo>
                    <a:pt x="29" y="73"/>
                    <a:pt x="29" y="73"/>
                    <a:pt x="29" y="73"/>
                  </a:cubicBezTo>
                  <a:cubicBezTo>
                    <a:pt x="31" y="70"/>
                    <a:pt x="33" y="67"/>
                    <a:pt x="36" y="65"/>
                  </a:cubicBezTo>
                  <a:cubicBezTo>
                    <a:pt x="39" y="63"/>
                    <a:pt x="42" y="61"/>
                    <a:pt x="45" y="60"/>
                  </a:cubicBezTo>
                  <a:cubicBezTo>
                    <a:pt x="48" y="58"/>
                    <a:pt x="52" y="57"/>
                    <a:pt x="55" y="56"/>
                  </a:cubicBezTo>
                  <a:cubicBezTo>
                    <a:pt x="59" y="55"/>
                    <a:pt x="63" y="55"/>
                    <a:pt x="67" y="55"/>
                  </a:cubicBezTo>
                  <a:cubicBezTo>
                    <a:pt x="76" y="55"/>
                    <a:pt x="84" y="56"/>
                    <a:pt x="90" y="59"/>
                  </a:cubicBezTo>
                  <a:cubicBezTo>
                    <a:pt x="97" y="62"/>
                    <a:pt x="103" y="67"/>
                    <a:pt x="107" y="72"/>
                  </a:cubicBezTo>
                  <a:cubicBezTo>
                    <a:pt x="112" y="78"/>
                    <a:pt x="115" y="85"/>
                    <a:pt x="117" y="94"/>
                  </a:cubicBezTo>
                  <a:cubicBezTo>
                    <a:pt x="119" y="102"/>
                    <a:pt x="121" y="112"/>
                    <a:pt x="121" y="122"/>
                  </a:cubicBezTo>
                  <a:cubicBezTo>
                    <a:pt x="121" y="209"/>
                    <a:pt x="121" y="209"/>
                    <a:pt x="121" y="209"/>
                  </a:cubicBezTo>
                  <a:lnTo>
                    <a:pt x="91" y="209"/>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37" name="Freeform 120">
              <a:extLst>
                <a:ext uri="{FF2B5EF4-FFF2-40B4-BE49-F238E27FC236}">
                  <a16:creationId xmlns:a16="http://schemas.microsoft.com/office/drawing/2014/main" id="{392675B7-2FAB-4097-BCB9-AE9398EE666E}"/>
                </a:ext>
              </a:extLst>
            </p:cNvPr>
            <p:cNvSpPr>
              <a:spLocks noEditPoints="1"/>
            </p:cNvSpPr>
            <p:nvPr userDrawn="1"/>
          </p:nvSpPr>
          <p:spPr bwMode="auto">
            <a:xfrm>
              <a:off x="7350126" y="3933826"/>
              <a:ext cx="485775" cy="588963"/>
            </a:xfrm>
            <a:custGeom>
              <a:avLst/>
              <a:gdLst>
                <a:gd name="T0" fmla="*/ 100 w 130"/>
                <a:gd name="T1" fmla="*/ 65 h 157"/>
                <a:gd name="T2" fmla="*/ 97 w 130"/>
                <a:gd name="T3" fmla="*/ 50 h 157"/>
                <a:gd name="T4" fmla="*/ 91 w 130"/>
                <a:gd name="T5" fmla="*/ 38 h 157"/>
                <a:gd name="T6" fmla="*/ 80 w 130"/>
                <a:gd name="T7" fmla="*/ 30 h 157"/>
                <a:gd name="T8" fmla="*/ 64 w 130"/>
                <a:gd name="T9" fmla="*/ 27 h 157"/>
                <a:gd name="T10" fmla="*/ 51 w 130"/>
                <a:gd name="T11" fmla="*/ 29 h 157"/>
                <a:gd name="T12" fmla="*/ 41 w 130"/>
                <a:gd name="T13" fmla="*/ 37 h 157"/>
                <a:gd name="T14" fmla="*/ 34 w 130"/>
                <a:gd name="T15" fmla="*/ 48 h 157"/>
                <a:gd name="T16" fmla="*/ 30 w 130"/>
                <a:gd name="T17" fmla="*/ 65 h 157"/>
                <a:gd name="T18" fmla="*/ 100 w 130"/>
                <a:gd name="T19" fmla="*/ 65 h 157"/>
                <a:gd name="T20" fmla="*/ 130 w 130"/>
                <a:gd name="T21" fmla="*/ 75 h 157"/>
                <a:gd name="T22" fmla="*/ 129 w 130"/>
                <a:gd name="T23" fmla="*/ 83 h 157"/>
                <a:gd name="T24" fmla="*/ 129 w 130"/>
                <a:gd name="T25" fmla="*/ 89 h 157"/>
                <a:gd name="T26" fmla="*/ 29 w 130"/>
                <a:gd name="T27" fmla="*/ 89 h 157"/>
                <a:gd name="T28" fmla="*/ 34 w 130"/>
                <a:gd name="T29" fmla="*/ 108 h 157"/>
                <a:gd name="T30" fmla="*/ 43 w 130"/>
                <a:gd name="T31" fmla="*/ 120 h 157"/>
                <a:gd name="T32" fmla="*/ 54 w 130"/>
                <a:gd name="T33" fmla="*/ 128 h 157"/>
                <a:gd name="T34" fmla="*/ 67 w 130"/>
                <a:gd name="T35" fmla="*/ 130 h 157"/>
                <a:gd name="T36" fmla="*/ 77 w 130"/>
                <a:gd name="T37" fmla="*/ 129 h 157"/>
                <a:gd name="T38" fmla="*/ 85 w 130"/>
                <a:gd name="T39" fmla="*/ 127 h 157"/>
                <a:gd name="T40" fmla="*/ 92 w 130"/>
                <a:gd name="T41" fmla="*/ 123 h 157"/>
                <a:gd name="T42" fmla="*/ 100 w 130"/>
                <a:gd name="T43" fmla="*/ 118 h 157"/>
                <a:gd name="T44" fmla="*/ 117 w 130"/>
                <a:gd name="T45" fmla="*/ 137 h 157"/>
                <a:gd name="T46" fmla="*/ 107 w 130"/>
                <a:gd name="T47" fmla="*/ 146 h 157"/>
                <a:gd name="T48" fmla="*/ 96 w 130"/>
                <a:gd name="T49" fmla="*/ 151 h 157"/>
                <a:gd name="T50" fmla="*/ 82 w 130"/>
                <a:gd name="T51" fmla="*/ 155 h 157"/>
                <a:gd name="T52" fmla="*/ 65 w 130"/>
                <a:gd name="T53" fmla="*/ 157 h 157"/>
                <a:gd name="T54" fmla="*/ 47 w 130"/>
                <a:gd name="T55" fmla="*/ 154 h 157"/>
                <a:gd name="T56" fmla="*/ 32 w 130"/>
                <a:gd name="T57" fmla="*/ 147 h 157"/>
                <a:gd name="T58" fmla="*/ 20 w 130"/>
                <a:gd name="T59" fmla="*/ 137 h 157"/>
                <a:gd name="T60" fmla="*/ 10 w 130"/>
                <a:gd name="T61" fmla="*/ 122 h 157"/>
                <a:gd name="T62" fmla="*/ 3 w 130"/>
                <a:gd name="T63" fmla="*/ 102 h 157"/>
                <a:gd name="T64" fmla="*/ 0 w 130"/>
                <a:gd name="T65" fmla="*/ 78 h 157"/>
                <a:gd name="T66" fmla="*/ 5 w 130"/>
                <a:gd name="T67" fmla="*/ 45 h 157"/>
                <a:gd name="T68" fmla="*/ 19 w 130"/>
                <a:gd name="T69" fmla="*/ 20 h 157"/>
                <a:gd name="T70" fmla="*/ 40 w 130"/>
                <a:gd name="T71" fmla="*/ 5 h 157"/>
                <a:gd name="T72" fmla="*/ 66 w 130"/>
                <a:gd name="T73" fmla="*/ 0 h 157"/>
                <a:gd name="T74" fmla="*/ 94 w 130"/>
                <a:gd name="T75" fmla="*/ 6 h 157"/>
                <a:gd name="T76" fmla="*/ 114 w 130"/>
                <a:gd name="T77" fmla="*/ 22 h 157"/>
                <a:gd name="T78" fmla="*/ 126 w 130"/>
                <a:gd name="T79" fmla="*/ 46 h 157"/>
                <a:gd name="T80" fmla="*/ 130 w 130"/>
                <a:gd name="T81" fmla="*/ 7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157">
                  <a:moveTo>
                    <a:pt x="100" y="65"/>
                  </a:moveTo>
                  <a:cubicBezTo>
                    <a:pt x="100" y="59"/>
                    <a:pt x="99" y="55"/>
                    <a:pt x="97" y="50"/>
                  </a:cubicBezTo>
                  <a:cubicBezTo>
                    <a:pt x="96" y="45"/>
                    <a:pt x="94" y="41"/>
                    <a:pt x="91" y="38"/>
                  </a:cubicBezTo>
                  <a:cubicBezTo>
                    <a:pt x="88" y="34"/>
                    <a:pt x="84" y="32"/>
                    <a:pt x="80" y="30"/>
                  </a:cubicBezTo>
                  <a:cubicBezTo>
                    <a:pt x="76" y="28"/>
                    <a:pt x="70" y="27"/>
                    <a:pt x="64" y="27"/>
                  </a:cubicBezTo>
                  <a:cubicBezTo>
                    <a:pt x="59" y="27"/>
                    <a:pt x="55" y="28"/>
                    <a:pt x="51" y="29"/>
                  </a:cubicBezTo>
                  <a:cubicBezTo>
                    <a:pt x="47" y="31"/>
                    <a:pt x="43" y="34"/>
                    <a:pt x="41" y="37"/>
                  </a:cubicBezTo>
                  <a:cubicBezTo>
                    <a:pt x="38" y="40"/>
                    <a:pt x="35" y="44"/>
                    <a:pt x="34" y="48"/>
                  </a:cubicBezTo>
                  <a:cubicBezTo>
                    <a:pt x="32" y="53"/>
                    <a:pt x="31" y="58"/>
                    <a:pt x="30" y="65"/>
                  </a:cubicBezTo>
                  <a:lnTo>
                    <a:pt x="100" y="65"/>
                  </a:lnTo>
                  <a:close/>
                  <a:moveTo>
                    <a:pt x="130" y="75"/>
                  </a:moveTo>
                  <a:cubicBezTo>
                    <a:pt x="130" y="78"/>
                    <a:pt x="130" y="81"/>
                    <a:pt x="129" y="83"/>
                  </a:cubicBezTo>
                  <a:cubicBezTo>
                    <a:pt x="129" y="85"/>
                    <a:pt x="129" y="87"/>
                    <a:pt x="129" y="89"/>
                  </a:cubicBezTo>
                  <a:cubicBezTo>
                    <a:pt x="29" y="89"/>
                    <a:pt x="29" y="89"/>
                    <a:pt x="29" y="89"/>
                  </a:cubicBezTo>
                  <a:cubicBezTo>
                    <a:pt x="30" y="96"/>
                    <a:pt x="32" y="102"/>
                    <a:pt x="34" y="108"/>
                  </a:cubicBezTo>
                  <a:cubicBezTo>
                    <a:pt x="36" y="113"/>
                    <a:pt x="39" y="117"/>
                    <a:pt x="43" y="120"/>
                  </a:cubicBezTo>
                  <a:cubicBezTo>
                    <a:pt x="46" y="124"/>
                    <a:pt x="50" y="126"/>
                    <a:pt x="54" y="128"/>
                  </a:cubicBezTo>
                  <a:cubicBezTo>
                    <a:pt x="58" y="129"/>
                    <a:pt x="63" y="130"/>
                    <a:pt x="67" y="130"/>
                  </a:cubicBezTo>
                  <a:cubicBezTo>
                    <a:pt x="71" y="130"/>
                    <a:pt x="74" y="130"/>
                    <a:pt x="77" y="129"/>
                  </a:cubicBezTo>
                  <a:cubicBezTo>
                    <a:pt x="79" y="129"/>
                    <a:pt x="82" y="128"/>
                    <a:pt x="85" y="127"/>
                  </a:cubicBezTo>
                  <a:cubicBezTo>
                    <a:pt x="88" y="126"/>
                    <a:pt x="90" y="124"/>
                    <a:pt x="92" y="123"/>
                  </a:cubicBezTo>
                  <a:cubicBezTo>
                    <a:pt x="94" y="122"/>
                    <a:pt x="97" y="120"/>
                    <a:pt x="100" y="118"/>
                  </a:cubicBezTo>
                  <a:cubicBezTo>
                    <a:pt x="117" y="137"/>
                    <a:pt x="117" y="137"/>
                    <a:pt x="117" y="137"/>
                  </a:cubicBezTo>
                  <a:cubicBezTo>
                    <a:pt x="114" y="140"/>
                    <a:pt x="110" y="143"/>
                    <a:pt x="107" y="146"/>
                  </a:cubicBezTo>
                  <a:cubicBezTo>
                    <a:pt x="103" y="148"/>
                    <a:pt x="100" y="150"/>
                    <a:pt x="96" y="151"/>
                  </a:cubicBezTo>
                  <a:cubicBezTo>
                    <a:pt x="92" y="153"/>
                    <a:pt x="87" y="154"/>
                    <a:pt x="82" y="155"/>
                  </a:cubicBezTo>
                  <a:cubicBezTo>
                    <a:pt x="77" y="156"/>
                    <a:pt x="72" y="157"/>
                    <a:pt x="65" y="157"/>
                  </a:cubicBezTo>
                  <a:cubicBezTo>
                    <a:pt x="59" y="157"/>
                    <a:pt x="53" y="156"/>
                    <a:pt x="47" y="154"/>
                  </a:cubicBezTo>
                  <a:cubicBezTo>
                    <a:pt x="41" y="152"/>
                    <a:pt x="36" y="150"/>
                    <a:pt x="32" y="147"/>
                  </a:cubicBezTo>
                  <a:cubicBezTo>
                    <a:pt x="28" y="144"/>
                    <a:pt x="24" y="141"/>
                    <a:pt x="20" y="137"/>
                  </a:cubicBezTo>
                  <a:cubicBezTo>
                    <a:pt x="17" y="133"/>
                    <a:pt x="13" y="128"/>
                    <a:pt x="10" y="122"/>
                  </a:cubicBezTo>
                  <a:cubicBezTo>
                    <a:pt x="7" y="116"/>
                    <a:pt x="5" y="110"/>
                    <a:pt x="3" y="102"/>
                  </a:cubicBezTo>
                  <a:cubicBezTo>
                    <a:pt x="1" y="95"/>
                    <a:pt x="0" y="87"/>
                    <a:pt x="0" y="78"/>
                  </a:cubicBezTo>
                  <a:cubicBezTo>
                    <a:pt x="0" y="66"/>
                    <a:pt x="2" y="55"/>
                    <a:pt x="5" y="45"/>
                  </a:cubicBezTo>
                  <a:cubicBezTo>
                    <a:pt x="8" y="35"/>
                    <a:pt x="13" y="27"/>
                    <a:pt x="19" y="20"/>
                  </a:cubicBezTo>
                  <a:cubicBezTo>
                    <a:pt x="25" y="14"/>
                    <a:pt x="31" y="9"/>
                    <a:pt x="40" y="5"/>
                  </a:cubicBezTo>
                  <a:cubicBezTo>
                    <a:pt x="48" y="2"/>
                    <a:pt x="57" y="0"/>
                    <a:pt x="66" y="0"/>
                  </a:cubicBezTo>
                  <a:cubicBezTo>
                    <a:pt x="77" y="0"/>
                    <a:pt x="86" y="2"/>
                    <a:pt x="94" y="6"/>
                  </a:cubicBezTo>
                  <a:cubicBezTo>
                    <a:pt x="102" y="10"/>
                    <a:pt x="109" y="16"/>
                    <a:pt x="114" y="22"/>
                  </a:cubicBezTo>
                  <a:cubicBezTo>
                    <a:pt x="119" y="29"/>
                    <a:pt x="123" y="37"/>
                    <a:pt x="126" y="46"/>
                  </a:cubicBezTo>
                  <a:cubicBezTo>
                    <a:pt x="128" y="56"/>
                    <a:pt x="130" y="65"/>
                    <a:pt x="130" y="75"/>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38" name="Freeform 121">
              <a:extLst>
                <a:ext uri="{FF2B5EF4-FFF2-40B4-BE49-F238E27FC236}">
                  <a16:creationId xmlns:a16="http://schemas.microsoft.com/office/drawing/2014/main" id="{12E2F172-F143-4692-B4D7-15077F32B972}"/>
                </a:ext>
              </a:extLst>
            </p:cNvPr>
            <p:cNvSpPr>
              <a:spLocks/>
            </p:cNvSpPr>
            <p:nvPr userDrawn="1"/>
          </p:nvSpPr>
          <p:spPr bwMode="auto">
            <a:xfrm>
              <a:off x="7918451" y="3933826"/>
              <a:ext cx="449263" cy="577850"/>
            </a:xfrm>
            <a:custGeom>
              <a:avLst/>
              <a:gdLst>
                <a:gd name="T0" fmla="*/ 91 w 120"/>
                <a:gd name="T1" fmla="*/ 154 h 154"/>
                <a:gd name="T2" fmla="*/ 91 w 120"/>
                <a:gd name="T3" fmla="*/ 69 h 154"/>
                <a:gd name="T4" fmla="*/ 84 w 120"/>
                <a:gd name="T5" fmla="*/ 38 h 154"/>
                <a:gd name="T6" fmla="*/ 60 w 120"/>
                <a:gd name="T7" fmla="*/ 27 h 154"/>
                <a:gd name="T8" fmla="*/ 47 w 120"/>
                <a:gd name="T9" fmla="*/ 30 h 154"/>
                <a:gd name="T10" fmla="*/ 37 w 120"/>
                <a:gd name="T11" fmla="*/ 38 h 154"/>
                <a:gd name="T12" fmla="*/ 31 w 120"/>
                <a:gd name="T13" fmla="*/ 50 h 154"/>
                <a:gd name="T14" fmla="*/ 29 w 120"/>
                <a:gd name="T15" fmla="*/ 66 h 154"/>
                <a:gd name="T16" fmla="*/ 29 w 120"/>
                <a:gd name="T17" fmla="*/ 154 h 154"/>
                <a:gd name="T18" fmla="*/ 0 w 120"/>
                <a:gd name="T19" fmla="*/ 154 h 154"/>
                <a:gd name="T20" fmla="*/ 0 w 120"/>
                <a:gd name="T21" fmla="*/ 3 h 154"/>
                <a:gd name="T22" fmla="*/ 29 w 120"/>
                <a:gd name="T23" fmla="*/ 3 h 154"/>
                <a:gd name="T24" fmla="*/ 29 w 120"/>
                <a:gd name="T25" fmla="*/ 18 h 154"/>
                <a:gd name="T26" fmla="*/ 36 w 120"/>
                <a:gd name="T27" fmla="*/ 10 h 154"/>
                <a:gd name="T28" fmla="*/ 45 w 120"/>
                <a:gd name="T29" fmla="*/ 5 h 154"/>
                <a:gd name="T30" fmla="*/ 55 w 120"/>
                <a:gd name="T31" fmla="*/ 1 h 154"/>
                <a:gd name="T32" fmla="*/ 67 w 120"/>
                <a:gd name="T33" fmla="*/ 0 h 154"/>
                <a:gd name="T34" fmla="*/ 90 w 120"/>
                <a:gd name="T35" fmla="*/ 4 h 154"/>
                <a:gd name="T36" fmla="*/ 107 w 120"/>
                <a:gd name="T37" fmla="*/ 17 h 154"/>
                <a:gd name="T38" fmla="*/ 117 w 120"/>
                <a:gd name="T39" fmla="*/ 38 h 154"/>
                <a:gd name="T40" fmla="*/ 120 w 120"/>
                <a:gd name="T41" fmla="*/ 67 h 154"/>
                <a:gd name="T42" fmla="*/ 120 w 120"/>
                <a:gd name="T43" fmla="*/ 154 h 154"/>
                <a:gd name="T44" fmla="*/ 91 w 120"/>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54">
                  <a:moveTo>
                    <a:pt x="91" y="154"/>
                  </a:moveTo>
                  <a:cubicBezTo>
                    <a:pt x="91" y="69"/>
                    <a:pt x="91" y="69"/>
                    <a:pt x="91" y="69"/>
                  </a:cubicBezTo>
                  <a:cubicBezTo>
                    <a:pt x="91" y="55"/>
                    <a:pt x="88" y="45"/>
                    <a:pt x="84" y="38"/>
                  </a:cubicBezTo>
                  <a:cubicBezTo>
                    <a:pt x="79" y="31"/>
                    <a:pt x="71" y="27"/>
                    <a:pt x="60" y="27"/>
                  </a:cubicBezTo>
                  <a:cubicBezTo>
                    <a:pt x="55" y="27"/>
                    <a:pt x="51" y="28"/>
                    <a:pt x="47" y="30"/>
                  </a:cubicBezTo>
                  <a:cubicBezTo>
                    <a:pt x="43" y="32"/>
                    <a:pt x="40" y="34"/>
                    <a:pt x="37" y="38"/>
                  </a:cubicBezTo>
                  <a:cubicBezTo>
                    <a:pt x="34" y="41"/>
                    <a:pt x="32" y="45"/>
                    <a:pt x="31" y="50"/>
                  </a:cubicBezTo>
                  <a:cubicBezTo>
                    <a:pt x="30" y="55"/>
                    <a:pt x="29" y="60"/>
                    <a:pt x="29" y="66"/>
                  </a:cubicBezTo>
                  <a:cubicBezTo>
                    <a:pt x="29" y="154"/>
                    <a:pt x="29" y="154"/>
                    <a:pt x="29" y="154"/>
                  </a:cubicBezTo>
                  <a:cubicBezTo>
                    <a:pt x="0" y="154"/>
                    <a:pt x="0" y="154"/>
                    <a:pt x="0" y="154"/>
                  </a:cubicBezTo>
                  <a:cubicBezTo>
                    <a:pt x="0" y="3"/>
                    <a:pt x="0" y="3"/>
                    <a:pt x="0" y="3"/>
                  </a:cubicBezTo>
                  <a:cubicBezTo>
                    <a:pt x="29" y="3"/>
                    <a:pt x="29" y="3"/>
                    <a:pt x="29" y="3"/>
                  </a:cubicBezTo>
                  <a:cubicBezTo>
                    <a:pt x="29" y="18"/>
                    <a:pt x="29" y="18"/>
                    <a:pt x="29" y="18"/>
                  </a:cubicBezTo>
                  <a:cubicBezTo>
                    <a:pt x="31" y="15"/>
                    <a:pt x="33" y="12"/>
                    <a:pt x="36" y="10"/>
                  </a:cubicBezTo>
                  <a:cubicBezTo>
                    <a:pt x="39" y="8"/>
                    <a:pt x="42" y="6"/>
                    <a:pt x="45" y="5"/>
                  </a:cubicBezTo>
                  <a:cubicBezTo>
                    <a:pt x="48" y="3"/>
                    <a:pt x="52" y="2"/>
                    <a:pt x="55" y="1"/>
                  </a:cubicBezTo>
                  <a:cubicBezTo>
                    <a:pt x="59" y="0"/>
                    <a:pt x="63" y="0"/>
                    <a:pt x="67" y="0"/>
                  </a:cubicBezTo>
                  <a:cubicBezTo>
                    <a:pt x="76" y="0"/>
                    <a:pt x="84" y="2"/>
                    <a:pt x="90" y="4"/>
                  </a:cubicBezTo>
                  <a:cubicBezTo>
                    <a:pt x="97" y="7"/>
                    <a:pt x="103" y="12"/>
                    <a:pt x="107" y="17"/>
                  </a:cubicBezTo>
                  <a:cubicBezTo>
                    <a:pt x="112" y="23"/>
                    <a:pt x="115" y="30"/>
                    <a:pt x="117" y="38"/>
                  </a:cubicBezTo>
                  <a:cubicBezTo>
                    <a:pt x="119" y="46"/>
                    <a:pt x="120" y="56"/>
                    <a:pt x="120" y="67"/>
                  </a:cubicBezTo>
                  <a:cubicBezTo>
                    <a:pt x="120" y="154"/>
                    <a:pt x="120" y="154"/>
                    <a:pt x="120" y="154"/>
                  </a:cubicBezTo>
                  <a:lnTo>
                    <a:pt x="91"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39" name="Freeform 122">
              <a:extLst>
                <a:ext uri="{FF2B5EF4-FFF2-40B4-BE49-F238E27FC236}">
                  <a16:creationId xmlns:a16="http://schemas.microsoft.com/office/drawing/2014/main" id="{9C1166C9-6345-4EA6-96F2-A65CC247626C}"/>
                </a:ext>
              </a:extLst>
            </p:cNvPr>
            <p:cNvSpPr>
              <a:spLocks noEditPoints="1"/>
            </p:cNvSpPr>
            <p:nvPr userDrawn="1"/>
          </p:nvSpPr>
          <p:spPr bwMode="auto">
            <a:xfrm>
              <a:off x="8450263" y="3933826"/>
              <a:ext cx="501650" cy="588963"/>
            </a:xfrm>
            <a:custGeom>
              <a:avLst/>
              <a:gdLst>
                <a:gd name="T0" fmla="*/ 105 w 134"/>
                <a:gd name="T1" fmla="*/ 78 h 157"/>
                <a:gd name="T2" fmla="*/ 102 w 134"/>
                <a:gd name="T3" fmla="*/ 58 h 157"/>
                <a:gd name="T4" fmla="*/ 94 w 134"/>
                <a:gd name="T5" fmla="*/ 42 h 157"/>
                <a:gd name="T6" fmla="*/ 82 w 134"/>
                <a:gd name="T7" fmla="*/ 32 h 157"/>
                <a:gd name="T8" fmla="*/ 66 w 134"/>
                <a:gd name="T9" fmla="*/ 28 h 157"/>
                <a:gd name="T10" fmla="*/ 51 w 134"/>
                <a:gd name="T11" fmla="*/ 32 h 157"/>
                <a:gd name="T12" fmla="*/ 40 w 134"/>
                <a:gd name="T13" fmla="*/ 42 h 157"/>
                <a:gd name="T14" fmla="*/ 33 w 134"/>
                <a:gd name="T15" fmla="*/ 57 h 157"/>
                <a:gd name="T16" fmla="*/ 30 w 134"/>
                <a:gd name="T17" fmla="*/ 78 h 157"/>
                <a:gd name="T18" fmla="*/ 33 w 134"/>
                <a:gd name="T19" fmla="*/ 100 h 157"/>
                <a:gd name="T20" fmla="*/ 41 w 134"/>
                <a:gd name="T21" fmla="*/ 116 h 157"/>
                <a:gd name="T22" fmla="*/ 52 w 134"/>
                <a:gd name="T23" fmla="*/ 125 h 157"/>
                <a:gd name="T24" fmla="*/ 68 w 134"/>
                <a:gd name="T25" fmla="*/ 129 h 157"/>
                <a:gd name="T26" fmla="*/ 83 w 134"/>
                <a:gd name="T27" fmla="*/ 125 h 157"/>
                <a:gd name="T28" fmla="*/ 95 w 134"/>
                <a:gd name="T29" fmla="*/ 114 h 157"/>
                <a:gd name="T30" fmla="*/ 102 w 134"/>
                <a:gd name="T31" fmla="*/ 98 h 157"/>
                <a:gd name="T32" fmla="*/ 105 w 134"/>
                <a:gd name="T33" fmla="*/ 78 h 157"/>
                <a:gd name="T34" fmla="*/ 134 w 134"/>
                <a:gd name="T35" fmla="*/ 78 h 157"/>
                <a:gd name="T36" fmla="*/ 129 w 134"/>
                <a:gd name="T37" fmla="*/ 111 h 157"/>
                <a:gd name="T38" fmla="*/ 115 w 134"/>
                <a:gd name="T39" fmla="*/ 136 h 157"/>
                <a:gd name="T40" fmla="*/ 93 w 134"/>
                <a:gd name="T41" fmla="*/ 151 h 157"/>
                <a:gd name="T42" fmla="*/ 67 w 134"/>
                <a:gd name="T43" fmla="*/ 157 h 157"/>
                <a:gd name="T44" fmla="*/ 40 w 134"/>
                <a:gd name="T45" fmla="*/ 151 h 157"/>
                <a:gd name="T46" fmla="*/ 19 w 134"/>
                <a:gd name="T47" fmla="*/ 135 h 157"/>
                <a:gd name="T48" fmla="*/ 5 w 134"/>
                <a:gd name="T49" fmla="*/ 111 h 157"/>
                <a:gd name="T50" fmla="*/ 0 w 134"/>
                <a:gd name="T51" fmla="*/ 78 h 157"/>
                <a:gd name="T52" fmla="*/ 6 w 134"/>
                <a:gd name="T53" fmla="*/ 45 h 157"/>
                <a:gd name="T54" fmla="*/ 20 w 134"/>
                <a:gd name="T55" fmla="*/ 21 h 157"/>
                <a:gd name="T56" fmla="*/ 41 w 134"/>
                <a:gd name="T57" fmla="*/ 5 h 157"/>
                <a:gd name="T58" fmla="*/ 67 w 134"/>
                <a:gd name="T59" fmla="*/ 0 h 157"/>
                <a:gd name="T60" fmla="*/ 94 w 134"/>
                <a:gd name="T61" fmla="*/ 6 h 157"/>
                <a:gd name="T62" fmla="*/ 115 w 134"/>
                <a:gd name="T63" fmla="*/ 21 h 157"/>
                <a:gd name="T64" fmla="*/ 129 w 134"/>
                <a:gd name="T65" fmla="*/ 46 h 157"/>
                <a:gd name="T66" fmla="*/ 134 w 134"/>
                <a:gd name="T67"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57">
                  <a:moveTo>
                    <a:pt x="105" y="78"/>
                  </a:moveTo>
                  <a:cubicBezTo>
                    <a:pt x="105" y="71"/>
                    <a:pt x="104" y="64"/>
                    <a:pt x="102" y="58"/>
                  </a:cubicBezTo>
                  <a:cubicBezTo>
                    <a:pt x="100" y="52"/>
                    <a:pt x="98" y="46"/>
                    <a:pt x="94" y="42"/>
                  </a:cubicBezTo>
                  <a:cubicBezTo>
                    <a:pt x="91" y="37"/>
                    <a:pt x="87" y="34"/>
                    <a:pt x="82" y="32"/>
                  </a:cubicBezTo>
                  <a:cubicBezTo>
                    <a:pt x="78" y="29"/>
                    <a:pt x="72" y="28"/>
                    <a:pt x="66" y="28"/>
                  </a:cubicBezTo>
                  <a:cubicBezTo>
                    <a:pt x="61" y="28"/>
                    <a:pt x="56" y="29"/>
                    <a:pt x="51" y="32"/>
                  </a:cubicBezTo>
                  <a:cubicBezTo>
                    <a:pt x="47" y="34"/>
                    <a:pt x="43" y="37"/>
                    <a:pt x="40" y="42"/>
                  </a:cubicBezTo>
                  <a:cubicBezTo>
                    <a:pt x="37" y="46"/>
                    <a:pt x="34" y="51"/>
                    <a:pt x="33" y="57"/>
                  </a:cubicBezTo>
                  <a:cubicBezTo>
                    <a:pt x="31" y="63"/>
                    <a:pt x="30" y="70"/>
                    <a:pt x="30" y="78"/>
                  </a:cubicBezTo>
                  <a:cubicBezTo>
                    <a:pt x="30" y="86"/>
                    <a:pt x="31" y="93"/>
                    <a:pt x="33" y="100"/>
                  </a:cubicBezTo>
                  <a:cubicBezTo>
                    <a:pt x="35" y="106"/>
                    <a:pt x="37" y="111"/>
                    <a:pt x="41" y="116"/>
                  </a:cubicBezTo>
                  <a:cubicBezTo>
                    <a:pt x="44" y="120"/>
                    <a:pt x="48" y="123"/>
                    <a:pt x="52" y="125"/>
                  </a:cubicBezTo>
                  <a:cubicBezTo>
                    <a:pt x="57" y="128"/>
                    <a:pt x="62" y="129"/>
                    <a:pt x="68" y="129"/>
                  </a:cubicBezTo>
                  <a:cubicBezTo>
                    <a:pt x="73" y="129"/>
                    <a:pt x="78" y="127"/>
                    <a:pt x="83" y="125"/>
                  </a:cubicBezTo>
                  <a:cubicBezTo>
                    <a:pt x="87" y="122"/>
                    <a:pt x="91" y="118"/>
                    <a:pt x="95" y="114"/>
                  </a:cubicBezTo>
                  <a:cubicBezTo>
                    <a:pt x="98" y="109"/>
                    <a:pt x="100" y="104"/>
                    <a:pt x="102" y="98"/>
                  </a:cubicBezTo>
                  <a:cubicBezTo>
                    <a:pt x="104" y="92"/>
                    <a:pt x="105" y="85"/>
                    <a:pt x="105" y="78"/>
                  </a:cubicBezTo>
                  <a:moveTo>
                    <a:pt x="134" y="78"/>
                  </a:moveTo>
                  <a:cubicBezTo>
                    <a:pt x="134" y="90"/>
                    <a:pt x="133" y="101"/>
                    <a:pt x="129" y="111"/>
                  </a:cubicBezTo>
                  <a:cubicBezTo>
                    <a:pt x="126" y="121"/>
                    <a:pt x="121" y="129"/>
                    <a:pt x="115" y="136"/>
                  </a:cubicBezTo>
                  <a:cubicBezTo>
                    <a:pt x="109" y="143"/>
                    <a:pt x="102" y="148"/>
                    <a:pt x="93" y="151"/>
                  </a:cubicBezTo>
                  <a:cubicBezTo>
                    <a:pt x="85" y="155"/>
                    <a:pt x="76" y="157"/>
                    <a:pt x="67" y="157"/>
                  </a:cubicBezTo>
                  <a:cubicBezTo>
                    <a:pt x="57" y="157"/>
                    <a:pt x="48" y="155"/>
                    <a:pt x="40" y="151"/>
                  </a:cubicBezTo>
                  <a:cubicBezTo>
                    <a:pt x="32" y="147"/>
                    <a:pt x="25" y="142"/>
                    <a:pt x="19" y="135"/>
                  </a:cubicBezTo>
                  <a:cubicBezTo>
                    <a:pt x="13" y="128"/>
                    <a:pt x="9" y="120"/>
                    <a:pt x="5" y="111"/>
                  </a:cubicBezTo>
                  <a:cubicBezTo>
                    <a:pt x="2" y="101"/>
                    <a:pt x="0" y="90"/>
                    <a:pt x="0" y="78"/>
                  </a:cubicBezTo>
                  <a:cubicBezTo>
                    <a:pt x="0" y="66"/>
                    <a:pt x="2" y="55"/>
                    <a:pt x="6" y="45"/>
                  </a:cubicBezTo>
                  <a:cubicBezTo>
                    <a:pt x="9" y="36"/>
                    <a:pt x="14" y="28"/>
                    <a:pt x="20" y="21"/>
                  </a:cubicBezTo>
                  <a:cubicBezTo>
                    <a:pt x="26" y="14"/>
                    <a:pt x="33" y="9"/>
                    <a:pt x="41" y="5"/>
                  </a:cubicBezTo>
                  <a:cubicBezTo>
                    <a:pt x="49" y="2"/>
                    <a:pt x="58" y="0"/>
                    <a:pt x="67" y="0"/>
                  </a:cubicBezTo>
                  <a:cubicBezTo>
                    <a:pt x="77" y="0"/>
                    <a:pt x="86" y="2"/>
                    <a:pt x="94" y="6"/>
                  </a:cubicBezTo>
                  <a:cubicBezTo>
                    <a:pt x="102" y="9"/>
                    <a:pt x="109" y="14"/>
                    <a:pt x="115" y="21"/>
                  </a:cubicBezTo>
                  <a:cubicBezTo>
                    <a:pt x="121" y="28"/>
                    <a:pt x="126" y="36"/>
                    <a:pt x="129" y="46"/>
                  </a:cubicBezTo>
                  <a:cubicBezTo>
                    <a:pt x="133" y="55"/>
                    <a:pt x="134" y="66"/>
                    <a:pt x="134" y="78"/>
                  </a:cubicBezTo>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40" name="Freeform 123">
              <a:extLst>
                <a:ext uri="{FF2B5EF4-FFF2-40B4-BE49-F238E27FC236}">
                  <a16:creationId xmlns:a16="http://schemas.microsoft.com/office/drawing/2014/main" id="{F6D0CFF4-3F25-4B8F-ADCB-12637DACA36E}"/>
                </a:ext>
              </a:extLst>
            </p:cNvPr>
            <p:cNvSpPr>
              <a:spLocks/>
            </p:cNvSpPr>
            <p:nvPr userDrawn="1"/>
          </p:nvSpPr>
          <p:spPr bwMode="auto">
            <a:xfrm>
              <a:off x="9034463" y="3933826"/>
              <a:ext cx="454025" cy="577850"/>
            </a:xfrm>
            <a:custGeom>
              <a:avLst/>
              <a:gdLst>
                <a:gd name="T0" fmla="*/ 92 w 121"/>
                <a:gd name="T1" fmla="*/ 154 h 154"/>
                <a:gd name="T2" fmla="*/ 92 w 121"/>
                <a:gd name="T3" fmla="*/ 69 h 154"/>
                <a:gd name="T4" fmla="*/ 84 w 121"/>
                <a:gd name="T5" fmla="*/ 38 h 154"/>
                <a:gd name="T6" fmla="*/ 61 w 121"/>
                <a:gd name="T7" fmla="*/ 27 h 154"/>
                <a:gd name="T8" fmla="*/ 48 w 121"/>
                <a:gd name="T9" fmla="*/ 30 h 154"/>
                <a:gd name="T10" fmla="*/ 38 w 121"/>
                <a:gd name="T11" fmla="*/ 38 h 154"/>
                <a:gd name="T12" fmla="*/ 32 w 121"/>
                <a:gd name="T13" fmla="*/ 50 h 154"/>
                <a:gd name="T14" fmla="*/ 30 w 121"/>
                <a:gd name="T15" fmla="*/ 66 h 154"/>
                <a:gd name="T16" fmla="*/ 30 w 121"/>
                <a:gd name="T17" fmla="*/ 154 h 154"/>
                <a:gd name="T18" fmla="*/ 0 w 121"/>
                <a:gd name="T19" fmla="*/ 154 h 154"/>
                <a:gd name="T20" fmla="*/ 0 w 121"/>
                <a:gd name="T21" fmla="*/ 3 h 154"/>
                <a:gd name="T22" fmla="*/ 30 w 121"/>
                <a:gd name="T23" fmla="*/ 3 h 154"/>
                <a:gd name="T24" fmla="*/ 30 w 121"/>
                <a:gd name="T25" fmla="*/ 18 h 154"/>
                <a:gd name="T26" fmla="*/ 37 w 121"/>
                <a:gd name="T27" fmla="*/ 10 h 154"/>
                <a:gd name="T28" fmla="*/ 46 w 121"/>
                <a:gd name="T29" fmla="*/ 5 h 154"/>
                <a:gd name="T30" fmla="*/ 56 w 121"/>
                <a:gd name="T31" fmla="*/ 1 h 154"/>
                <a:gd name="T32" fmla="*/ 68 w 121"/>
                <a:gd name="T33" fmla="*/ 0 h 154"/>
                <a:gd name="T34" fmla="*/ 91 w 121"/>
                <a:gd name="T35" fmla="*/ 4 h 154"/>
                <a:gd name="T36" fmla="*/ 108 w 121"/>
                <a:gd name="T37" fmla="*/ 17 h 154"/>
                <a:gd name="T38" fmla="*/ 118 w 121"/>
                <a:gd name="T39" fmla="*/ 38 h 154"/>
                <a:gd name="T40" fmla="*/ 121 w 121"/>
                <a:gd name="T41" fmla="*/ 67 h 154"/>
                <a:gd name="T42" fmla="*/ 121 w 121"/>
                <a:gd name="T43" fmla="*/ 154 h 154"/>
                <a:gd name="T44" fmla="*/ 92 w 121"/>
                <a:gd name="T4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54">
                  <a:moveTo>
                    <a:pt x="92" y="154"/>
                  </a:moveTo>
                  <a:cubicBezTo>
                    <a:pt x="92" y="69"/>
                    <a:pt x="92" y="69"/>
                    <a:pt x="92" y="69"/>
                  </a:cubicBezTo>
                  <a:cubicBezTo>
                    <a:pt x="92" y="55"/>
                    <a:pt x="89" y="45"/>
                    <a:pt x="84" y="38"/>
                  </a:cubicBezTo>
                  <a:cubicBezTo>
                    <a:pt x="80" y="31"/>
                    <a:pt x="72" y="27"/>
                    <a:pt x="61" y="27"/>
                  </a:cubicBezTo>
                  <a:cubicBezTo>
                    <a:pt x="56" y="27"/>
                    <a:pt x="52" y="28"/>
                    <a:pt x="48" y="30"/>
                  </a:cubicBezTo>
                  <a:cubicBezTo>
                    <a:pt x="44" y="32"/>
                    <a:pt x="40" y="34"/>
                    <a:pt x="38" y="38"/>
                  </a:cubicBezTo>
                  <a:cubicBezTo>
                    <a:pt x="35" y="41"/>
                    <a:pt x="33" y="45"/>
                    <a:pt x="32" y="50"/>
                  </a:cubicBezTo>
                  <a:cubicBezTo>
                    <a:pt x="31" y="55"/>
                    <a:pt x="30" y="60"/>
                    <a:pt x="30" y="66"/>
                  </a:cubicBezTo>
                  <a:cubicBezTo>
                    <a:pt x="30" y="154"/>
                    <a:pt x="30" y="154"/>
                    <a:pt x="30" y="154"/>
                  </a:cubicBezTo>
                  <a:cubicBezTo>
                    <a:pt x="0" y="154"/>
                    <a:pt x="0" y="154"/>
                    <a:pt x="0" y="154"/>
                  </a:cubicBezTo>
                  <a:cubicBezTo>
                    <a:pt x="0" y="3"/>
                    <a:pt x="0" y="3"/>
                    <a:pt x="0" y="3"/>
                  </a:cubicBezTo>
                  <a:cubicBezTo>
                    <a:pt x="30" y="3"/>
                    <a:pt x="30" y="3"/>
                    <a:pt x="30" y="3"/>
                  </a:cubicBezTo>
                  <a:cubicBezTo>
                    <a:pt x="30" y="18"/>
                    <a:pt x="30" y="18"/>
                    <a:pt x="30" y="18"/>
                  </a:cubicBezTo>
                  <a:cubicBezTo>
                    <a:pt x="32" y="15"/>
                    <a:pt x="34" y="12"/>
                    <a:pt x="37" y="10"/>
                  </a:cubicBezTo>
                  <a:cubicBezTo>
                    <a:pt x="39" y="8"/>
                    <a:pt x="42" y="6"/>
                    <a:pt x="46" y="5"/>
                  </a:cubicBezTo>
                  <a:cubicBezTo>
                    <a:pt x="49" y="3"/>
                    <a:pt x="52" y="2"/>
                    <a:pt x="56" y="1"/>
                  </a:cubicBezTo>
                  <a:cubicBezTo>
                    <a:pt x="60" y="0"/>
                    <a:pt x="64" y="0"/>
                    <a:pt x="68" y="0"/>
                  </a:cubicBezTo>
                  <a:cubicBezTo>
                    <a:pt x="77" y="0"/>
                    <a:pt x="85" y="2"/>
                    <a:pt x="91" y="4"/>
                  </a:cubicBezTo>
                  <a:cubicBezTo>
                    <a:pt x="98" y="7"/>
                    <a:pt x="103" y="12"/>
                    <a:pt x="108" y="17"/>
                  </a:cubicBezTo>
                  <a:cubicBezTo>
                    <a:pt x="112" y="23"/>
                    <a:pt x="116" y="30"/>
                    <a:pt x="118" y="38"/>
                  </a:cubicBezTo>
                  <a:cubicBezTo>
                    <a:pt x="120" y="46"/>
                    <a:pt x="121" y="56"/>
                    <a:pt x="121" y="67"/>
                  </a:cubicBezTo>
                  <a:cubicBezTo>
                    <a:pt x="121" y="154"/>
                    <a:pt x="121" y="154"/>
                    <a:pt x="121" y="154"/>
                  </a:cubicBezTo>
                  <a:lnTo>
                    <a:pt x="92" y="154"/>
                  </a:lnTo>
                  <a:close/>
                </a:path>
              </a:pathLst>
            </a:custGeom>
            <a:solidFill>
              <a:srgbClr val="1A9AFA"/>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41" name="Freeform 124">
              <a:extLst>
                <a:ext uri="{FF2B5EF4-FFF2-40B4-BE49-F238E27FC236}">
                  <a16:creationId xmlns:a16="http://schemas.microsoft.com/office/drawing/2014/main" id="{9932F642-1E35-48EC-B6C4-B38B0CA08E95}"/>
                </a:ext>
              </a:extLst>
            </p:cNvPr>
            <p:cNvSpPr>
              <a:spLocks/>
            </p:cNvSpPr>
            <p:nvPr userDrawn="1"/>
          </p:nvSpPr>
          <p:spPr bwMode="auto">
            <a:xfrm>
              <a:off x="2703513" y="2332038"/>
              <a:ext cx="2125663" cy="776288"/>
            </a:xfrm>
            <a:custGeom>
              <a:avLst/>
              <a:gdLst>
                <a:gd name="T0" fmla="*/ 1339 w 1339"/>
                <a:gd name="T1" fmla="*/ 0 h 489"/>
                <a:gd name="T2" fmla="*/ 0 w 1339"/>
                <a:gd name="T3" fmla="*/ 489 h 489"/>
                <a:gd name="T4" fmla="*/ 1339 w 1339"/>
                <a:gd name="T5" fmla="*/ 253 h 489"/>
                <a:gd name="T6" fmla="*/ 1339 w 1339"/>
                <a:gd name="T7" fmla="*/ 0 h 489"/>
                <a:gd name="T8" fmla="*/ 1339 w 1339"/>
                <a:gd name="T9" fmla="*/ 0 h 489"/>
              </a:gdLst>
              <a:ahLst/>
              <a:cxnLst>
                <a:cxn ang="0">
                  <a:pos x="T0" y="T1"/>
                </a:cxn>
                <a:cxn ang="0">
                  <a:pos x="T2" y="T3"/>
                </a:cxn>
                <a:cxn ang="0">
                  <a:pos x="T4" y="T5"/>
                </a:cxn>
                <a:cxn ang="0">
                  <a:pos x="T6" y="T7"/>
                </a:cxn>
                <a:cxn ang="0">
                  <a:pos x="T8" y="T9"/>
                </a:cxn>
              </a:cxnLst>
              <a:rect l="0" t="0" r="r" b="b"/>
              <a:pathLst>
                <a:path w="1339" h="489">
                  <a:moveTo>
                    <a:pt x="1339" y="0"/>
                  </a:moveTo>
                  <a:lnTo>
                    <a:pt x="0" y="489"/>
                  </a:lnTo>
                  <a:lnTo>
                    <a:pt x="1339" y="253"/>
                  </a:lnTo>
                  <a:lnTo>
                    <a:pt x="1339" y="0"/>
                  </a:lnTo>
                  <a:lnTo>
                    <a:pt x="1339" y="0"/>
                  </a:lnTo>
                  <a:close/>
                </a:path>
              </a:pathLst>
            </a:custGeom>
            <a:solidFill>
              <a:srgbClr val="FFE600"/>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sp>
          <p:nvSpPr>
            <p:cNvPr id="42" name="Freeform 125">
              <a:extLst>
                <a:ext uri="{FF2B5EF4-FFF2-40B4-BE49-F238E27FC236}">
                  <a16:creationId xmlns:a16="http://schemas.microsoft.com/office/drawing/2014/main" id="{D5D95FF1-6143-4F5E-A9CE-4E0A96033573}"/>
                </a:ext>
              </a:extLst>
            </p:cNvPr>
            <p:cNvSpPr>
              <a:spLocks noEditPoints="1"/>
            </p:cNvSpPr>
            <p:nvPr userDrawn="1"/>
          </p:nvSpPr>
          <p:spPr bwMode="auto">
            <a:xfrm>
              <a:off x="2720976" y="3430588"/>
              <a:ext cx="1787525" cy="1081088"/>
            </a:xfrm>
            <a:custGeom>
              <a:avLst/>
              <a:gdLst>
                <a:gd name="T0" fmla="*/ 904 w 1126"/>
                <a:gd name="T1" fmla="*/ 0 h 681"/>
                <a:gd name="T2" fmla="*/ 788 w 1126"/>
                <a:gd name="T3" fmla="*/ 222 h 681"/>
                <a:gd name="T4" fmla="*/ 673 w 1126"/>
                <a:gd name="T5" fmla="*/ 0 h 681"/>
                <a:gd name="T6" fmla="*/ 449 w 1126"/>
                <a:gd name="T7" fmla="*/ 0 h 681"/>
                <a:gd name="T8" fmla="*/ 687 w 1126"/>
                <a:gd name="T9" fmla="*/ 411 h 681"/>
                <a:gd name="T10" fmla="*/ 687 w 1126"/>
                <a:gd name="T11" fmla="*/ 681 h 681"/>
                <a:gd name="T12" fmla="*/ 887 w 1126"/>
                <a:gd name="T13" fmla="*/ 681 h 681"/>
                <a:gd name="T14" fmla="*/ 887 w 1126"/>
                <a:gd name="T15" fmla="*/ 411 h 681"/>
                <a:gd name="T16" fmla="*/ 1126 w 1126"/>
                <a:gd name="T17" fmla="*/ 0 h 681"/>
                <a:gd name="T18" fmla="*/ 904 w 1126"/>
                <a:gd name="T19" fmla="*/ 0 h 681"/>
                <a:gd name="T20" fmla="*/ 0 w 1126"/>
                <a:gd name="T21" fmla="*/ 0 h 681"/>
                <a:gd name="T22" fmla="*/ 0 w 1126"/>
                <a:gd name="T23" fmla="*/ 681 h 681"/>
                <a:gd name="T24" fmla="*/ 543 w 1126"/>
                <a:gd name="T25" fmla="*/ 681 h 681"/>
                <a:gd name="T26" fmla="*/ 543 w 1126"/>
                <a:gd name="T27" fmla="*/ 525 h 681"/>
                <a:gd name="T28" fmla="*/ 203 w 1126"/>
                <a:gd name="T29" fmla="*/ 525 h 681"/>
                <a:gd name="T30" fmla="*/ 203 w 1126"/>
                <a:gd name="T31" fmla="*/ 411 h 681"/>
                <a:gd name="T32" fmla="*/ 449 w 1126"/>
                <a:gd name="T33" fmla="*/ 411 h 681"/>
                <a:gd name="T34" fmla="*/ 449 w 1126"/>
                <a:gd name="T35" fmla="*/ 269 h 681"/>
                <a:gd name="T36" fmla="*/ 203 w 1126"/>
                <a:gd name="T37" fmla="*/ 269 h 681"/>
                <a:gd name="T38" fmla="*/ 203 w 1126"/>
                <a:gd name="T39" fmla="*/ 156 h 681"/>
                <a:gd name="T40" fmla="*/ 475 w 1126"/>
                <a:gd name="T41" fmla="*/ 156 h 681"/>
                <a:gd name="T42" fmla="*/ 385 w 1126"/>
                <a:gd name="T43" fmla="*/ 0 h 681"/>
                <a:gd name="T44" fmla="*/ 0 w 1126"/>
                <a:gd name="T45" fmla="*/ 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6" h="681">
                  <a:moveTo>
                    <a:pt x="904" y="0"/>
                  </a:moveTo>
                  <a:lnTo>
                    <a:pt x="788" y="222"/>
                  </a:lnTo>
                  <a:lnTo>
                    <a:pt x="673" y="0"/>
                  </a:lnTo>
                  <a:lnTo>
                    <a:pt x="449" y="0"/>
                  </a:lnTo>
                  <a:lnTo>
                    <a:pt x="687" y="411"/>
                  </a:lnTo>
                  <a:lnTo>
                    <a:pt x="687" y="681"/>
                  </a:lnTo>
                  <a:lnTo>
                    <a:pt x="887" y="681"/>
                  </a:lnTo>
                  <a:lnTo>
                    <a:pt x="887" y="411"/>
                  </a:lnTo>
                  <a:lnTo>
                    <a:pt x="1126" y="0"/>
                  </a:lnTo>
                  <a:lnTo>
                    <a:pt x="904" y="0"/>
                  </a:lnTo>
                  <a:close/>
                  <a:moveTo>
                    <a:pt x="0" y="0"/>
                  </a:moveTo>
                  <a:lnTo>
                    <a:pt x="0" y="681"/>
                  </a:lnTo>
                  <a:lnTo>
                    <a:pt x="543" y="681"/>
                  </a:lnTo>
                  <a:lnTo>
                    <a:pt x="543" y="525"/>
                  </a:lnTo>
                  <a:lnTo>
                    <a:pt x="203" y="525"/>
                  </a:lnTo>
                  <a:lnTo>
                    <a:pt x="203" y="411"/>
                  </a:lnTo>
                  <a:lnTo>
                    <a:pt x="449" y="411"/>
                  </a:lnTo>
                  <a:lnTo>
                    <a:pt x="449" y="269"/>
                  </a:lnTo>
                  <a:lnTo>
                    <a:pt x="203" y="269"/>
                  </a:lnTo>
                  <a:lnTo>
                    <a:pt x="203" y="156"/>
                  </a:lnTo>
                  <a:lnTo>
                    <a:pt x="475" y="156"/>
                  </a:lnTo>
                  <a:lnTo>
                    <a:pt x="385"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99">
                <a:latin typeface="Arial" panose="020B0604020202020204" pitchFamily="34" charset="0"/>
                <a:sym typeface="Arial" panose="020B0604020202020204" pitchFamily="34" charset="0"/>
              </a:endParaRPr>
            </a:p>
          </p:txBody>
        </p:sp>
      </p:grpSp>
      <p:sp>
        <p:nvSpPr>
          <p:cNvPr id="3" name="Text Placeholder 2"/>
          <p:cNvSpPr>
            <a:spLocks noGrp="1"/>
          </p:cNvSpPr>
          <p:nvPr>
            <p:ph type="body" idx="1"/>
          </p:nvPr>
        </p:nvSpPr>
        <p:spPr>
          <a:xfrm>
            <a:off x="609601" y="1327149"/>
            <a:ext cx="10972800" cy="981166"/>
          </a:xfrm>
          <a:prstGeom prst="rect">
            <a:avLst/>
          </a:prstGeom>
        </p:spPr>
        <p:txBody>
          <a:bodyPr vert="horz" lIns="0" tIns="0" rIns="0" bIns="0" rtlCol="0" anchor="t" anchorCtr="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OuterGrid" hidden="1">
            <a:extLst>
              <a:ext uri="{FF2B5EF4-FFF2-40B4-BE49-F238E27FC236}">
                <a16:creationId xmlns:a16="http://schemas.microsoft.com/office/drawing/2014/main" id="{497C0834-4F27-4726-9D1B-7289BEDDACB5}"/>
              </a:ext>
            </a:extLst>
          </p:cNvPr>
          <p:cNvSpPr/>
          <p:nvPr userDrawn="1"/>
        </p:nvSpPr>
        <p:spPr>
          <a:xfrm>
            <a:off x="609918" y="1327149"/>
            <a:ext cx="10980000" cy="4797425"/>
          </a:xfrm>
          <a:prstGeom prst="rect">
            <a:avLst/>
          </a:prstGeom>
          <a:solidFill>
            <a:schemeClr val="accent6">
              <a:alpha val="0"/>
            </a:schemeClr>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en-US" sz="1100" err="1">
              <a:solidFill>
                <a:schemeClr val="bg1"/>
              </a:solidFill>
            </a:endParaRPr>
          </a:p>
        </p:txBody>
      </p:sp>
      <p:sp>
        <p:nvSpPr>
          <p:cNvPr id="4" name="DisplayedGrid">
            <a:extLst>
              <a:ext uri="{FF2B5EF4-FFF2-40B4-BE49-F238E27FC236}">
                <a16:creationId xmlns:a16="http://schemas.microsoft.com/office/drawing/2014/main" id="{B7D794BC-AC99-4660-9C2A-3ECE6C24F579}"/>
              </a:ext>
            </a:extLst>
          </p:cNvPr>
          <p:cNvSpPr/>
          <p:nvPr userDrawn="1"/>
        </p:nvSpPr>
        <p:spPr>
          <a:xfrm>
            <a:off x="603069" y="1327149"/>
            <a:ext cx="10974283" cy="4797425"/>
          </a:xfrm>
          <a:prstGeom prst="rect">
            <a:avLst/>
          </a:prstGeom>
          <a:noFill/>
          <a:ln w="9525">
            <a:solidFill>
              <a:srgbClr val="FF0000"/>
            </a:solidFill>
            <a:prstDash val="dash"/>
          </a:ln>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l"/>
            <a:endParaRPr lang="en-US" sz="1200" err="1">
              <a:solidFill>
                <a:schemeClr val="bg1"/>
              </a:solidFill>
            </a:endParaRPr>
          </a:p>
        </p:txBody>
      </p:sp>
    </p:spTree>
    <p:extLst>
      <p:ext uri="{BB962C8B-B14F-4D97-AF65-F5344CB8AC3E}">
        <p14:creationId xmlns:p14="http://schemas.microsoft.com/office/powerpoint/2010/main" val="4120024136"/>
      </p:ext>
    </p:extLst>
  </p:cSld>
  <p:clrMap bg1="lt1" tx1="dk1" bg2="lt2" tx2="dk2" accent1="accent1" accent2="accent2" accent3="accent3" accent4="accent4" accent5="accent5" accent6="accent6" hlink="hlink" folHlink="folHlink"/>
  <p:sldLayoutIdLst>
    <p:sldLayoutId id="2147484385" r:id="rId1"/>
    <p:sldLayoutId id="2147484386" r:id="rId2"/>
    <p:sldLayoutId id="2147484377" r:id="rId3"/>
    <p:sldLayoutId id="2147484378" r:id="rId4"/>
  </p:sldLayoutIdLst>
  <p:hf hdr="0"/>
  <p:txStyles>
    <p:titleStyle>
      <a:lvl1pPr algn="l" defTabSz="913943" rtl="0" eaLnBrk="1" latinLnBrk="0" hangingPunct="1">
        <a:lnSpc>
          <a:spcPct val="90000"/>
        </a:lnSpc>
        <a:spcBef>
          <a:spcPct val="0"/>
        </a:spcBef>
        <a:buNone/>
        <a:defRPr sz="2199" b="0" kern="1200">
          <a:solidFill>
            <a:schemeClr val="bg1"/>
          </a:solidFill>
          <a:latin typeface="+mn-lt"/>
          <a:ea typeface="+mj-ea"/>
          <a:cs typeface="Arial" pitchFamily="34" charset="0"/>
          <a:sym typeface="Arial" panose="020B0604020202020204" pitchFamily="34" charset="0"/>
        </a:defRPr>
      </a:lvl1pPr>
    </p:titleStyle>
    <p:bodyStyle>
      <a:lvl1pPr marL="171364" indent="-171364" algn="l" defTabSz="913943" rtl="0" eaLnBrk="1" latinLnBrk="0" hangingPunct="1">
        <a:spcBef>
          <a:spcPct val="20000"/>
        </a:spcBef>
        <a:buClr>
          <a:schemeClr val="accent1"/>
        </a:buClr>
        <a:buSzPct val="75000"/>
        <a:buFont typeface="Wingdings 3" panose="05040102010807070707" pitchFamily="18" charset="2"/>
        <a:buChar char=""/>
        <a:defRPr sz="1100" kern="1200">
          <a:solidFill>
            <a:schemeClr val="bg1"/>
          </a:solidFill>
          <a:latin typeface="Arial" panose="020B0604020202020204" pitchFamily="34" charset="0"/>
          <a:ea typeface="+mn-ea"/>
          <a:cs typeface="+mn-cs"/>
          <a:sym typeface="Arial" panose="020B0604020202020204" pitchFamily="34" charset="0"/>
        </a:defRPr>
      </a:lvl1pPr>
      <a:lvl2pPr marL="342729" indent="-171364" algn="l" defTabSz="913943" rtl="0" eaLnBrk="1" latinLnBrk="0" hangingPunct="1">
        <a:spcBef>
          <a:spcPct val="20000"/>
        </a:spcBef>
        <a:buClr>
          <a:schemeClr val="accent1"/>
        </a:buClr>
        <a:buSzPct val="75000"/>
        <a:buFont typeface="Wingdings 3" panose="05040102010807070707" pitchFamily="18" charset="2"/>
        <a:buChar char=""/>
        <a:defRPr sz="1100" kern="1200">
          <a:solidFill>
            <a:schemeClr val="bg1"/>
          </a:solidFill>
          <a:latin typeface="Arial" panose="020B0604020202020204" pitchFamily="34" charset="0"/>
          <a:ea typeface="+mn-ea"/>
          <a:cs typeface="+mn-cs"/>
          <a:sym typeface="Arial" panose="020B0604020202020204" pitchFamily="34" charset="0"/>
        </a:defRPr>
      </a:lvl2pPr>
      <a:lvl3pPr marL="514093" indent="-171364" algn="l" defTabSz="913943" rtl="0" eaLnBrk="1" latinLnBrk="0" hangingPunct="1">
        <a:spcBef>
          <a:spcPct val="20000"/>
        </a:spcBef>
        <a:buClr>
          <a:schemeClr val="accent1"/>
        </a:buClr>
        <a:buSzPct val="75000"/>
        <a:buFont typeface="Wingdings 3" panose="05040102010807070707" pitchFamily="18" charset="2"/>
        <a:buChar char=""/>
        <a:defRPr sz="1100" kern="1200">
          <a:solidFill>
            <a:schemeClr val="bg1"/>
          </a:solidFill>
          <a:latin typeface="Arial" panose="020B0604020202020204" pitchFamily="34" charset="0"/>
          <a:ea typeface="+mn-ea"/>
          <a:cs typeface="+mn-cs"/>
          <a:sym typeface="Arial" panose="020B0604020202020204" pitchFamily="34" charset="0"/>
        </a:defRPr>
      </a:lvl3pPr>
      <a:lvl4pPr marL="685457" indent="-171364" algn="l" defTabSz="913943" rtl="0" eaLnBrk="1" latinLnBrk="0" hangingPunct="1">
        <a:spcBef>
          <a:spcPct val="20000"/>
        </a:spcBef>
        <a:buClr>
          <a:schemeClr val="accent1"/>
        </a:buClr>
        <a:buSzPct val="75000"/>
        <a:buFont typeface="Wingdings 3" panose="05040102010807070707" pitchFamily="18" charset="2"/>
        <a:buChar char=""/>
        <a:defRPr sz="1100" kern="1200">
          <a:solidFill>
            <a:schemeClr val="bg1"/>
          </a:solidFill>
          <a:latin typeface="Arial" panose="020B0604020202020204" pitchFamily="34" charset="0"/>
          <a:ea typeface="+mn-ea"/>
          <a:cs typeface="+mn-cs"/>
          <a:sym typeface="Arial" panose="020B0604020202020204" pitchFamily="34" charset="0"/>
        </a:defRPr>
      </a:lvl4pPr>
      <a:lvl5pPr marL="856821" indent="-171364" algn="l" defTabSz="913943" rtl="0" eaLnBrk="1" latinLnBrk="0" hangingPunct="1">
        <a:spcBef>
          <a:spcPct val="20000"/>
        </a:spcBef>
        <a:buClr>
          <a:schemeClr val="accent1"/>
        </a:buClr>
        <a:buSzPct val="75000"/>
        <a:buFont typeface="Wingdings 3" panose="05040102010807070707" pitchFamily="18" charset="2"/>
        <a:buChar char=""/>
        <a:defRPr sz="1100" kern="1200">
          <a:solidFill>
            <a:schemeClr val="bg1"/>
          </a:solidFill>
          <a:latin typeface="Arial" panose="020B0604020202020204" pitchFamily="34" charset="0"/>
          <a:ea typeface="+mn-ea"/>
          <a:cs typeface="+mn-cs"/>
          <a:sym typeface="Arial" panose="020B0604020202020204" pitchFamily="34" charset="0"/>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099" kern="1200">
          <a:solidFill>
            <a:schemeClr val="tx1"/>
          </a:solidFill>
          <a:latin typeface="+mn-lt"/>
          <a:ea typeface="+mn-ea"/>
          <a:cs typeface="+mn-cs"/>
        </a:defRPr>
      </a:lvl1pPr>
      <a:lvl2pPr marL="456971" algn="l" defTabSz="913943" rtl="0" eaLnBrk="1" latinLnBrk="0" hangingPunct="1">
        <a:defRPr sz="1099" kern="1200">
          <a:solidFill>
            <a:schemeClr val="tx1"/>
          </a:solidFill>
          <a:latin typeface="+mn-lt"/>
          <a:ea typeface="+mn-ea"/>
          <a:cs typeface="+mn-cs"/>
        </a:defRPr>
      </a:lvl2pPr>
      <a:lvl3pPr marL="913943" algn="l" defTabSz="913943" rtl="0" eaLnBrk="1" latinLnBrk="0" hangingPunct="1">
        <a:defRPr sz="1099" kern="1200">
          <a:solidFill>
            <a:schemeClr val="tx1"/>
          </a:solidFill>
          <a:latin typeface="+mn-lt"/>
          <a:ea typeface="+mn-ea"/>
          <a:cs typeface="+mn-cs"/>
        </a:defRPr>
      </a:lvl3pPr>
      <a:lvl4pPr marL="1370914" algn="l" defTabSz="913943" rtl="0" eaLnBrk="1" latinLnBrk="0" hangingPunct="1">
        <a:defRPr sz="1099" kern="1200">
          <a:solidFill>
            <a:schemeClr val="tx1"/>
          </a:solidFill>
          <a:latin typeface="+mn-lt"/>
          <a:ea typeface="+mn-ea"/>
          <a:cs typeface="+mn-cs"/>
        </a:defRPr>
      </a:lvl4pPr>
      <a:lvl5pPr marL="1827886" algn="l" defTabSz="913943" rtl="0" eaLnBrk="1" latinLnBrk="0" hangingPunct="1">
        <a:defRPr sz="1099" kern="1200">
          <a:solidFill>
            <a:schemeClr val="tx1"/>
          </a:solidFill>
          <a:latin typeface="+mn-lt"/>
          <a:ea typeface="+mn-ea"/>
          <a:cs typeface="+mn-cs"/>
        </a:defRPr>
      </a:lvl5pPr>
      <a:lvl6pPr marL="2284857" algn="l" defTabSz="913943" rtl="0" eaLnBrk="1" latinLnBrk="0" hangingPunct="1">
        <a:defRPr sz="1099" kern="1200">
          <a:solidFill>
            <a:schemeClr val="tx1"/>
          </a:solidFill>
          <a:latin typeface="+mn-lt"/>
          <a:ea typeface="+mn-ea"/>
          <a:cs typeface="+mn-cs"/>
        </a:defRPr>
      </a:lvl6pPr>
      <a:lvl7pPr marL="2741828" algn="l" defTabSz="913943" rtl="0" eaLnBrk="1" latinLnBrk="0" hangingPunct="1">
        <a:defRPr sz="1099" kern="1200">
          <a:solidFill>
            <a:schemeClr val="tx1"/>
          </a:solidFill>
          <a:latin typeface="+mn-lt"/>
          <a:ea typeface="+mn-ea"/>
          <a:cs typeface="+mn-cs"/>
        </a:defRPr>
      </a:lvl7pPr>
      <a:lvl8pPr marL="3198800" algn="l" defTabSz="913943" rtl="0" eaLnBrk="1" latinLnBrk="0" hangingPunct="1">
        <a:defRPr sz="1099" kern="1200">
          <a:solidFill>
            <a:schemeClr val="tx1"/>
          </a:solidFill>
          <a:latin typeface="+mn-lt"/>
          <a:ea typeface="+mn-ea"/>
          <a:cs typeface="+mn-cs"/>
        </a:defRPr>
      </a:lvl8pPr>
      <a:lvl9pPr marL="3655771" algn="l" defTabSz="913943" rtl="0" eaLnBrk="1" latinLnBrk="0" hangingPunct="1">
        <a:defRPr sz="10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6" userDrawn="1">
          <p15:clr>
            <a:srgbClr val="F26B43"/>
          </p15:clr>
        </p15:guide>
        <p15:guide id="2" pos="7294" userDrawn="1">
          <p15:clr>
            <a:srgbClr val="F26B43"/>
          </p15:clr>
        </p15:guide>
        <p15:guide id="3" orient="horz" pos="711" userDrawn="1">
          <p15:clr>
            <a:srgbClr val="F26B43"/>
          </p15:clr>
        </p15:guide>
        <p15:guide id="4" orient="horz" pos="383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5"/>
            </p:custDataLst>
            <p:extLst>
              <p:ext uri="{D42A27DB-BD31-4B8C-83A1-F6EECF244321}">
                <p14:modId xmlns:p14="http://schemas.microsoft.com/office/powerpoint/2010/main" val="3831009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5" name="think-cell Slide" r:id="rId56" imgW="592" imgH="595" progId="TCLayout.ActiveDocument.1">
                  <p:embed/>
                </p:oleObj>
              </mc:Choice>
              <mc:Fallback>
                <p:oleObj name="think-cell Slide" r:id="rId56"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536591525"/>
      </p:ext>
    </p:extLst>
  </p:cSld>
  <p:clrMap bg1="lt1" tx1="dk1" bg2="lt2" tx2="dk2" accent1="accent1" accent2="accent2" accent3="accent3" accent4="accent4" accent5="accent5" accent6="accent6" hlink="hlink" folHlink="folHlink"/>
  <p:sldLayoutIdLst>
    <p:sldLayoutId id="2147484753" r:id="rId1"/>
    <p:sldLayoutId id="2147484754" r:id="rId2"/>
    <p:sldLayoutId id="2147484755" r:id="rId3"/>
    <p:sldLayoutId id="2147484756" r:id="rId4"/>
    <p:sldLayoutId id="2147484757"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 id="2147484767" r:id="rId14"/>
    <p:sldLayoutId id="2147484768" r:id="rId15"/>
    <p:sldLayoutId id="2147484769" r:id="rId16"/>
    <p:sldLayoutId id="2147484770" r:id="rId17"/>
    <p:sldLayoutId id="2147484771" r:id="rId18"/>
    <p:sldLayoutId id="2147484772" r:id="rId19"/>
    <p:sldLayoutId id="2147484773" r:id="rId20"/>
    <p:sldLayoutId id="2147484774" r:id="rId21"/>
    <p:sldLayoutId id="2147484775" r:id="rId22"/>
    <p:sldLayoutId id="2147484776" r:id="rId23"/>
    <p:sldLayoutId id="2147484777" r:id="rId24"/>
    <p:sldLayoutId id="2147484778" r:id="rId25"/>
    <p:sldLayoutId id="2147484779" r:id="rId26"/>
    <p:sldLayoutId id="2147484780" r:id="rId27"/>
    <p:sldLayoutId id="2147484781" r:id="rId28"/>
    <p:sldLayoutId id="2147484782" r:id="rId29"/>
    <p:sldLayoutId id="2147484783" r:id="rId30"/>
    <p:sldLayoutId id="2147484784" r:id="rId31"/>
    <p:sldLayoutId id="2147484785" r:id="rId32"/>
    <p:sldLayoutId id="2147484786" r:id="rId33"/>
    <p:sldLayoutId id="2147484787" r:id="rId34"/>
    <p:sldLayoutId id="2147484788" r:id="rId35"/>
    <p:sldLayoutId id="2147484789" r:id="rId36"/>
    <p:sldLayoutId id="2147484790" r:id="rId37"/>
    <p:sldLayoutId id="2147484791" r:id="rId38"/>
    <p:sldLayoutId id="2147484792" r:id="rId39"/>
    <p:sldLayoutId id="2147484793" r:id="rId40"/>
    <p:sldLayoutId id="2147484794" r:id="rId41"/>
    <p:sldLayoutId id="2147484795" r:id="rId42"/>
    <p:sldLayoutId id="2147484796" r:id="rId43"/>
    <p:sldLayoutId id="2147484797" r:id="rId44"/>
    <p:sldLayoutId id="2147484798" r:id="rId45"/>
    <p:sldLayoutId id="2147484799" r:id="rId46"/>
    <p:sldLayoutId id="2147484800" r:id="rId47"/>
    <p:sldLayoutId id="2147484801" r:id="rId48"/>
    <p:sldLayoutId id="2147484802" r:id="rId49"/>
    <p:sldLayoutId id="2147484803" r:id="rId50"/>
    <p:sldLayoutId id="2147484804" r:id="rId51"/>
    <p:sldLayoutId id="2147484805" r:id="rId52"/>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291784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7"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839745017"/>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 id="2147484811" r:id="rId5"/>
    <p:sldLayoutId id="2147484812" r:id="rId6"/>
    <p:sldLayoutId id="2147484813" r:id="rId7"/>
    <p:sldLayoutId id="2147484814" r:id="rId8"/>
    <p:sldLayoutId id="2147484815" r:id="rId9"/>
    <p:sldLayoutId id="2147484816" r:id="rId10"/>
    <p:sldLayoutId id="2147484817" r:id="rId11"/>
    <p:sldLayoutId id="2147484818" r:id="rId12"/>
    <p:sldLayoutId id="2147484819" r:id="rId13"/>
    <p:sldLayoutId id="2147484820" r:id="rId14"/>
    <p:sldLayoutId id="2147484821" r:id="rId15"/>
    <p:sldLayoutId id="2147484822" r:id="rId16"/>
    <p:sldLayoutId id="2147484823" r:id="rId17"/>
    <p:sldLayoutId id="2147484824" r:id="rId18"/>
    <p:sldLayoutId id="2147484825" r:id="rId19"/>
    <p:sldLayoutId id="2147484826" r:id="rId20"/>
    <p:sldLayoutId id="2147484827" r:id="rId21"/>
    <p:sldLayoutId id="2147484828" r:id="rId22"/>
    <p:sldLayoutId id="2147484829" r:id="rId23"/>
    <p:sldLayoutId id="2147484830" r:id="rId24"/>
    <p:sldLayoutId id="2147484831" r:id="rId25"/>
    <p:sldLayoutId id="2147484832" r:id="rId26"/>
    <p:sldLayoutId id="2147484833" r:id="rId27"/>
    <p:sldLayoutId id="2147484834" r:id="rId28"/>
    <p:sldLayoutId id="2147484835" r:id="rId29"/>
    <p:sldLayoutId id="2147484836" r:id="rId30"/>
    <p:sldLayoutId id="2147484837" r:id="rId31"/>
    <p:sldLayoutId id="2147484838" r:id="rId32"/>
    <p:sldLayoutId id="2147484839" r:id="rId33"/>
    <p:sldLayoutId id="2147484840" r:id="rId34"/>
    <p:sldLayoutId id="2147484841" r:id="rId35"/>
    <p:sldLayoutId id="2147484842" r:id="rId36"/>
    <p:sldLayoutId id="2147484843" r:id="rId37"/>
    <p:sldLayoutId id="2147484844" r:id="rId38"/>
    <p:sldLayoutId id="2147484845" r:id="rId39"/>
    <p:sldLayoutId id="2147484846" r:id="rId40"/>
    <p:sldLayoutId id="2147484847" r:id="rId41"/>
    <p:sldLayoutId id="2147484848" r:id="rId42"/>
    <p:sldLayoutId id="2147484849" r:id="rId43"/>
    <p:sldLayoutId id="2147484850" r:id="rId44"/>
    <p:sldLayoutId id="2147484851" r:id="rId45"/>
    <p:sldLayoutId id="2147484852" r:id="rId46"/>
    <p:sldLayoutId id="2147484853" r:id="rId47"/>
    <p:sldLayoutId id="2147484854" r:id="rId48"/>
    <p:sldLayoutId id="2147484855" r:id="rId49"/>
    <p:sldLayoutId id="2147484856" r:id="rId50"/>
    <p:sldLayoutId id="2147484857" r:id="rId51"/>
    <p:sldLayoutId id="2147484858" r:id="rId52"/>
    <p:sldLayoutId id="2147484859"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2364113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19"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1761577784"/>
      </p:ext>
    </p:extLst>
  </p:cSld>
  <p:clrMap bg1="lt1" tx1="dk1" bg2="lt2" tx2="dk2" accent1="accent1" accent2="accent2" accent3="accent3" accent4="accent4" accent5="accent5" accent6="accent6" hlink="hlink" folHlink="folHlink"/>
  <p:sldLayoutIdLst>
    <p:sldLayoutId id="2147484921" r:id="rId1"/>
    <p:sldLayoutId id="2147484922" r:id="rId2"/>
    <p:sldLayoutId id="2147484923" r:id="rId3"/>
    <p:sldLayoutId id="2147484924" r:id="rId4"/>
    <p:sldLayoutId id="2147484925" r:id="rId5"/>
    <p:sldLayoutId id="2147484926" r:id="rId6"/>
    <p:sldLayoutId id="2147484927" r:id="rId7"/>
    <p:sldLayoutId id="2147484928" r:id="rId8"/>
    <p:sldLayoutId id="2147484929" r:id="rId9"/>
    <p:sldLayoutId id="2147484930" r:id="rId10"/>
    <p:sldLayoutId id="2147484931" r:id="rId11"/>
    <p:sldLayoutId id="2147484932" r:id="rId12"/>
    <p:sldLayoutId id="2147484933" r:id="rId13"/>
    <p:sldLayoutId id="2147484934" r:id="rId14"/>
    <p:sldLayoutId id="2147484935" r:id="rId15"/>
    <p:sldLayoutId id="2147484936" r:id="rId16"/>
    <p:sldLayoutId id="2147484937" r:id="rId17"/>
    <p:sldLayoutId id="2147484938" r:id="rId18"/>
    <p:sldLayoutId id="2147484939" r:id="rId19"/>
    <p:sldLayoutId id="2147484940" r:id="rId20"/>
    <p:sldLayoutId id="2147484941" r:id="rId21"/>
    <p:sldLayoutId id="2147484942" r:id="rId22"/>
    <p:sldLayoutId id="2147484943" r:id="rId23"/>
    <p:sldLayoutId id="2147484944" r:id="rId24"/>
    <p:sldLayoutId id="2147484945" r:id="rId25"/>
    <p:sldLayoutId id="2147484946" r:id="rId26"/>
    <p:sldLayoutId id="2147484947" r:id="rId27"/>
    <p:sldLayoutId id="2147484948" r:id="rId28"/>
    <p:sldLayoutId id="2147484949" r:id="rId29"/>
    <p:sldLayoutId id="2147484950" r:id="rId30"/>
    <p:sldLayoutId id="2147484951" r:id="rId31"/>
    <p:sldLayoutId id="2147484952" r:id="rId32"/>
    <p:sldLayoutId id="2147484953" r:id="rId33"/>
    <p:sldLayoutId id="2147484954" r:id="rId34"/>
    <p:sldLayoutId id="2147484955" r:id="rId35"/>
    <p:sldLayoutId id="2147484956" r:id="rId36"/>
    <p:sldLayoutId id="2147484957" r:id="rId37"/>
    <p:sldLayoutId id="2147484958" r:id="rId38"/>
    <p:sldLayoutId id="2147484959" r:id="rId39"/>
    <p:sldLayoutId id="2147484960" r:id="rId40"/>
    <p:sldLayoutId id="2147484961" r:id="rId41"/>
    <p:sldLayoutId id="2147484962" r:id="rId42"/>
    <p:sldLayoutId id="2147484963" r:id="rId43"/>
    <p:sldLayoutId id="2147484964" r:id="rId44"/>
    <p:sldLayoutId id="2147484965" r:id="rId45"/>
    <p:sldLayoutId id="2147484966" r:id="rId46"/>
    <p:sldLayoutId id="2147484967" r:id="rId47"/>
    <p:sldLayoutId id="2147484968" r:id="rId48"/>
    <p:sldLayoutId id="2147484969" r:id="rId49"/>
    <p:sldLayoutId id="2147484970" r:id="rId50"/>
    <p:sldLayoutId id="2147484971" r:id="rId51"/>
    <p:sldLayoutId id="2147484972" r:id="rId52"/>
    <p:sldLayoutId id="2147484973"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9"/>
            </p:custDataLst>
            <p:extLst>
              <p:ext uri="{D42A27DB-BD31-4B8C-83A1-F6EECF244321}">
                <p14:modId xmlns:p14="http://schemas.microsoft.com/office/powerpoint/2010/main" val="375630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Slide" r:id="rId60" imgW="592" imgH="595" progId="TCLayout.ActiveDocument.1">
                  <p:embed/>
                </p:oleObj>
              </mc:Choice>
              <mc:Fallback>
                <p:oleObj name="think-cell Slide" r:id="rId60"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61"/>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4008376315"/>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 id="2147484409" r:id="rId21"/>
    <p:sldLayoutId id="2147484410" r:id="rId22"/>
    <p:sldLayoutId id="2147484411" r:id="rId23"/>
    <p:sldLayoutId id="2147484412" r:id="rId24"/>
    <p:sldLayoutId id="2147484413" r:id="rId25"/>
    <p:sldLayoutId id="2147484414" r:id="rId26"/>
    <p:sldLayoutId id="2147484415" r:id="rId27"/>
    <p:sldLayoutId id="2147484416" r:id="rId28"/>
    <p:sldLayoutId id="2147484417" r:id="rId29"/>
    <p:sldLayoutId id="2147484418" r:id="rId30"/>
    <p:sldLayoutId id="2147484419" r:id="rId31"/>
    <p:sldLayoutId id="2147484420" r:id="rId32"/>
    <p:sldLayoutId id="2147484421" r:id="rId33"/>
    <p:sldLayoutId id="2147484422" r:id="rId34"/>
    <p:sldLayoutId id="2147484423" r:id="rId35"/>
    <p:sldLayoutId id="2147484424" r:id="rId36"/>
    <p:sldLayoutId id="2147484425" r:id="rId37"/>
    <p:sldLayoutId id="2147484426" r:id="rId38"/>
    <p:sldLayoutId id="2147484427" r:id="rId39"/>
    <p:sldLayoutId id="2147484428" r:id="rId40"/>
    <p:sldLayoutId id="2147484429" r:id="rId41"/>
    <p:sldLayoutId id="2147484430" r:id="rId42"/>
    <p:sldLayoutId id="2147484431" r:id="rId43"/>
    <p:sldLayoutId id="2147484432" r:id="rId44"/>
    <p:sldLayoutId id="2147484433" r:id="rId45"/>
    <p:sldLayoutId id="2147484434" r:id="rId46"/>
    <p:sldLayoutId id="2147484435" r:id="rId47"/>
    <p:sldLayoutId id="2147484436" r:id="rId48"/>
    <p:sldLayoutId id="2147484437" r:id="rId49"/>
    <p:sldLayoutId id="2147484438" r:id="rId50"/>
    <p:sldLayoutId id="2147484439" r:id="rId51"/>
    <p:sldLayoutId id="2147484440" r:id="rId52"/>
    <p:sldLayoutId id="2147484441" r:id="rId53"/>
    <p:sldLayoutId id="2147484974" r:id="rId54"/>
    <p:sldLayoutId id="2147484975" r:id="rId55"/>
    <p:sldLayoutId id="2147484976" r:id="rId56"/>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CA92D5-BE70-4920-A9B7-1974B6807F39}"/>
              </a:ext>
            </a:extLst>
          </p:cNvPr>
          <p:cNvGraphicFramePr>
            <a:graphicFrameLocks noChangeAspect="1"/>
          </p:cNvGraphicFramePr>
          <p:nvPr userDrawn="1">
            <p:custDataLst>
              <p:tags r:id="rId22"/>
            </p:custDataLst>
            <p:extLst>
              <p:ext uri="{D42A27DB-BD31-4B8C-83A1-F6EECF244321}">
                <p14:modId xmlns:p14="http://schemas.microsoft.com/office/powerpoint/2010/main" val="15795573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3" name="think-cell Slide" r:id="rId23" imgW="592" imgH="595" progId="TCLayout.ActiveDocument.1">
                  <p:embed/>
                </p:oleObj>
              </mc:Choice>
              <mc:Fallback>
                <p:oleObj name="think-cell Slide" r:id="rId23" imgW="592" imgH="595" progId="TCLayout.ActiveDocument.1">
                  <p:embed/>
                  <p:pic>
                    <p:nvPicPr>
                      <p:cNvPr id="2" name="Object 1" hidden="1">
                        <a:extLst>
                          <a:ext uri="{FF2B5EF4-FFF2-40B4-BE49-F238E27FC236}">
                            <a16:creationId xmlns:a16="http://schemas.microsoft.com/office/drawing/2014/main" id="{C1CA92D5-BE70-4920-A9B7-1974B6807F39}"/>
                          </a:ext>
                        </a:extLst>
                      </p:cNvPr>
                      <p:cNvPicPr/>
                      <p:nvPr/>
                    </p:nvPicPr>
                    <p:blipFill>
                      <a:blip r:embed="rId2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822470487"/>
      </p:ext>
    </p:extLst>
  </p:cSld>
  <p:clrMap bg1="lt1" tx1="dk1" bg2="lt2" tx2="dk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751" r:id="rId19"/>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231237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1"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3223104330"/>
      </p:ext>
    </p:extLst>
  </p:cSld>
  <p:clrMap bg1="lt1" tx1="dk1" bg2="lt2" tx2="dk2" accent1="accent1" accent2="accent2" accent3="accent3" accent4="accent4" accent5="accent5" accent6="accent6" hlink="hlink" folHlink="folHlink"/>
  <p:sldLayoutIdLst>
    <p:sldLayoutId id="2147484462" r:id="rId1"/>
    <p:sldLayoutId id="2147484463" r:id="rId2"/>
    <p:sldLayoutId id="2147484464" r:id="rId3"/>
    <p:sldLayoutId id="2147484465"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 id="2147484481" r:id="rId20"/>
    <p:sldLayoutId id="2147484482" r:id="rId21"/>
    <p:sldLayoutId id="2147484483" r:id="rId22"/>
    <p:sldLayoutId id="2147484484" r:id="rId23"/>
    <p:sldLayoutId id="2147484485" r:id="rId24"/>
    <p:sldLayoutId id="2147484486" r:id="rId25"/>
    <p:sldLayoutId id="2147484487" r:id="rId26"/>
    <p:sldLayoutId id="2147484488" r:id="rId27"/>
    <p:sldLayoutId id="2147484489" r:id="rId28"/>
    <p:sldLayoutId id="2147484490" r:id="rId29"/>
    <p:sldLayoutId id="2147484491" r:id="rId30"/>
    <p:sldLayoutId id="2147484492" r:id="rId31"/>
    <p:sldLayoutId id="2147484493" r:id="rId32"/>
    <p:sldLayoutId id="2147484494" r:id="rId33"/>
    <p:sldLayoutId id="2147484495" r:id="rId34"/>
    <p:sldLayoutId id="2147484496" r:id="rId35"/>
    <p:sldLayoutId id="2147484497" r:id="rId36"/>
    <p:sldLayoutId id="2147484498" r:id="rId37"/>
    <p:sldLayoutId id="2147484499" r:id="rId38"/>
    <p:sldLayoutId id="2147484500" r:id="rId39"/>
    <p:sldLayoutId id="2147484501" r:id="rId40"/>
    <p:sldLayoutId id="2147484502" r:id="rId41"/>
    <p:sldLayoutId id="2147484503" r:id="rId42"/>
    <p:sldLayoutId id="2147484504" r:id="rId43"/>
    <p:sldLayoutId id="2147484505" r:id="rId44"/>
    <p:sldLayoutId id="2147484506" r:id="rId45"/>
    <p:sldLayoutId id="2147484507" r:id="rId46"/>
    <p:sldLayoutId id="2147484508" r:id="rId47"/>
    <p:sldLayoutId id="2147484509" r:id="rId48"/>
    <p:sldLayoutId id="2147484510" r:id="rId49"/>
    <p:sldLayoutId id="2147484511" r:id="rId50"/>
    <p:sldLayoutId id="2147484512" r:id="rId51"/>
    <p:sldLayoutId id="2147484513" r:id="rId52"/>
    <p:sldLayoutId id="2147484514"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CA92D5-BE70-4920-A9B7-1974B6807F39}"/>
              </a:ext>
            </a:extLst>
          </p:cNvPr>
          <p:cNvGraphicFramePr>
            <a:graphicFrameLocks noChangeAspect="1"/>
          </p:cNvGraphicFramePr>
          <p:nvPr userDrawn="1">
            <p:custDataLst>
              <p:tags r:id="rId21"/>
            </p:custDataLst>
            <p:extLst>
              <p:ext uri="{D42A27DB-BD31-4B8C-83A1-F6EECF244321}">
                <p14:modId xmlns:p14="http://schemas.microsoft.com/office/powerpoint/2010/main" val="8555095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3" name="think-cell Slide" r:id="rId22" imgW="592" imgH="595" progId="TCLayout.ActiveDocument.1">
                  <p:embed/>
                </p:oleObj>
              </mc:Choice>
              <mc:Fallback>
                <p:oleObj name="think-cell Slide" r:id="rId22" imgW="592" imgH="595" progId="TCLayout.ActiveDocument.1">
                  <p:embed/>
                  <p:pic>
                    <p:nvPicPr>
                      <p:cNvPr id="2" name="Object 1" hidden="1">
                        <a:extLst>
                          <a:ext uri="{FF2B5EF4-FFF2-40B4-BE49-F238E27FC236}">
                            <a16:creationId xmlns:a16="http://schemas.microsoft.com/office/drawing/2014/main" id="{C1CA92D5-BE70-4920-A9B7-1974B6807F39}"/>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449958484"/>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2330010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7"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152971396"/>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 id="2147484551" r:id="rId17"/>
    <p:sldLayoutId id="2147484552" r:id="rId18"/>
    <p:sldLayoutId id="2147484553" r:id="rId19"/>
    <p:sldLayoutId id="2147484554" r:id="rId20"/>
    <p:sldLayoutId id="2147484555" r:id="rId21"/>
    <p:sldLayoutId id="2147484556" r:id="rId22"/>
    <p:sldLayoutId id="2147484557" r:id="rId23"/>
    <p:sldLayoutId id="2147484558" r:id="rId24"/>
    <p:sldLayoutId id="2147484559" r:id="rId25"/>
    <p:sldLayoutId id="2147484560" r:id="rId26"/>
    <p:sldLayoutId id="2147484561" r:id="rId27"/>
    <p:sldLayoutId id="2147484562" r:id="rId28"/>
    <p:sldLayoutId id="2147484563" r:id="rId29"/>
    <p:sldLayoutId id="2147484564" r:id="rId30"/>
    <p:sldLayoutId id="2147484565" r:id="rId31"/>
    <p:sldLayoutId id="2147484566" r:id="rId32"/>
    <p:sldLayoutId id="2147484567" r:id="rId33"/>
    <p:sldLayoutId id="2147484568" r:id="rId34"/>
    <p:sldLayoutId id="2147484569" r:id="rId35"/>
    <p:sldLayoutId id="2147484570" r:id="rId36"/>
    <p:sldLayoutId id="2147484571" r:id="rId37"/>
    <p:sldLayoutId id="2147484572" r:id="rId38"/>
    <p:sldLayoutId id="2147484573" r:id="rId39"/>
    <p:sldLayoutId id="2147484574" r:id="rId40"/>
    <p:sldLayoutId id="2147484575" r:id="rId41"/>
    <p:sldLayoutId id="2147484576" r:id="rId42"/>
    <p:sldLayoutId id="2147484577" r:id="rId43"/>
    <p:sldLayoutId id="2147484578" r:id="rId44"/>
    <p:sldLayoutId id="2147484579" r:id="rId45"/>
    <p:sldLayoutId id="2147484580" r:id="rId46"/>
    <p:sldLayoutId id="2147484581" r:id="rId47"/>
    <p:sldLayoutId id="2147484582" r:id="rId48"/>
    <p:sldLayoutId id="2147484583" r:id="rId49"/>
    <p:sldLayoutId id="2147484584" r:id="rId50"/>
    <p:sldLayoutId id="2147484585" r:id="rId51"/>
    <p:sldLayoutId id="2147484586" r:id="rId52"/>
    <p:sldLayoutId id="2147484587"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3614457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957359178"/>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 id="2147484633" r:id="rId45"/>
    <p:sldLayoutId id="2147484634" r:id="rId46"/>
    <p:sldLayoutId id="2147484635" r:id="rId47"/>
    <p:sldLayoutId id="2147484636" r:id="rId48"/>
    <p:sldLayoutId id="2147484637" r:id="rId49"/>
    <p:sldLayoutId id="2147484638" r:id="rId50"/>
    <p:sldLayoutId id="2147484639" r:id="rId51"/>
    <p:sldLayoutId id="2147484640" r:id="rId52"/>
    <p:sldLayoutId id="2147484641"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342328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1"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BEEB6802-0C46-435B-B5E0-86B8E23CB407}"/>
              </a:ext>
            </a:extLst>
          </p:cNvPr>
          <p:cNvSpPr txBox="1"/>
          <p:nvPr userDrawn="1"/>
        </p:nvSpPr>
        <p:spPr>
          <a:xfrm>
            <a:off x="4825299" y="6526924"/>
            <a:ext cx="2541402" cy="153888"/>
          </a:xfrm>
          <a:prstGeom prst="rect">
            <a:avLst/>
          </a:prstGeom>
        </p:spPr>
        <p:txBody>
          <a:bodyPr wrap="square" lIns="0" tIns="0" rIns="0" bIns="0" rtlCol="0" anchor="t" anchorCtr="0">
            <a:spAutoFit/>
          </a:bodyPr>
          <a:lstStyle/>
          <a:p>
            <a:pPr algn="ctr"/>
            <a:r>
              <a:rPr lang="en-US" sz="1000" b="1">
                <a:solidFill>
                  <a:schemeClr val="accent1">
                    <a:lumMod val="40000"/>
                    <a:lumOff val="60000"/>
                  </a:schemeClr>
                </a:solidFill>
              </a:rPr>
              <a:t>confidential</a:t>
            </a:r>
          </a:p>
        </p:txBody>
      </p:sp>
    </p:spTree>
    <p:extLst>
      <p:ext uri="{BB962C8B-B14F-4D97-AF65-F5344CB8AC3E}">
        <p14:creationId xmlns:p14="http://schemas.microsoft.com/office/powerpoint/2010/main" val="3488911534"/>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 id="2147484657" r:id="rId15"/>
    <p:sldLayoutId id="2147484658" r:id="rId16"/>
    <p:sldLayoutId id="2147484659" r:id="rId17"/>
    <p:sldLayoutId id="2147484660" r:id="rId18"/>
    <p:sldLayoutId id="2147484661" r:id="rId19"/>
    <p:sldLayoutId id="2147484662" r:id="rId20"/>
    <p:sldLayoutId id="2147484663" r:id="rId21"/>
    <p:sldLayoutId id="2147484664" r:id="rId22"/>
    <p:sldLayoutId id="2147484665" r:id="rId23"/>
    <p:sldLayoutId id="2147484666" r:id="rId24"/>
    <p:sldLayoutId id="2147484667" r:id="rId25"/>
    <p:sldLayoutId id="2147484668" r:id="rId26"/>
    <p:sldLayoutId id="2147484669" r:id="rId27"/>
    <p:sldLayoutId id="2147484670" r:id="rId28"/>
    <p:sldLayoutId id="2147484671" r:id="rId29"/>
    <p:sldLayoutId id="2147484672" r:id="rId30"/>
    <p:sldLayoutId id="2147484673" r:id="rId31"/>
    <p:sldLayoutId id="2147484674" r:id="rId32"/>
    <p:sldLayoutId id="2147484675" r:id="rId33"/>
    <p:sldLayoutId id="2147484676" r:id="rId34"/>
    <p:sldLayoutId id="2147484677" r:id="rId35"/>
    <p:sldLayoutId id="2147484678" r:id="rId36"/>
    <p:sldLayoutId id="2147484679" r:id="rId37"/>
    <p:sldLayoutId id="2147484680" r:id="rId38"/>
    <p:sldLayoutId id="2147484681" r:id="rId39"/>
    <p:sldLayoutId id="2147484682" r:id="rId40"/>
    <p:sldLayoutId id="2147484683" r:id="rId41"/>
    <p:sldLayoutId id="2147484684" r:id="rId42"/>
    <p:sldLayoutId id="2147484685" r:id="rId43"/>
    <p:sldLayoutId id="2147484686" r:id="rId44"/>
    <p:sldLayoutId id="2147484687" r:id="rId45"/>
    <p:sldLayoutId id="2147484688" r:id="rId46"/>
    <p:sldLayoutId id="2147484689" r:id="rId47"/>
    <p:sldLayoutId id="2147484690" r:id="rId48"/>
    <p:sldLayoutId id="2147484691" r:id="rId49"/>
    <p:sldLayoutId id="2147484692" r:id="rId50"/>
    <p:sldLayoutId id="2147484693" r:id="rId51"/>
    <p:sldLayoutId id="2147484694" r:id="rId52"/>
    <p:sldLayoutId id="2147484695"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58CEA56-A01A-4974-AEBE-392C0FA93FD4}"/>
              </a:ext>
            </a:extLst>
          </p:cNvPr>
          <p:cNvGraphicFramePr>
            <a:graphicFrameLocks noChangeAspect="1"/>
          </p:cNvGraphicFramePr>
          <p:nvPr userDrawn="1">
            <p:custDataLst>
              <p:tags r:id="rId56"/>
            </p:custDataLst>
            <p:extLst>
              <p:ext uri="{D42A27DB-BD31-4B8C-83A1-F6EECF244321}">
                <p14:modId xmlns:p14="http://schemas.microsoft.com/office/powerpoint/2010/main" val="2520501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3" name="think-cell Slide" r:id="rId57" imgW="592" imgH="595" progId="TCLayout.ActiveDocument.1">
                  <p:embed/>
                </p:oleObj>
              </mc:Choice>
              <mc:Fallback>
                <p:oleObj name="think-cell Slide" r:id="rId57" imgW="592" imgH="595" progId="TCLayout.ActiveDocument.1">
                  <p:embed/>
                  <p:pic>
                    <p:nvPicPr>
                      <p:cNvPr id="3" name="Object 2" hidden="1">
                        <a:extLst>
                          <a:ext uri="{FF2B5EF4-FFF2-40B4-BE49-F238E27FC236}">
                            <a16:creationId xmlns:a16="http://schemas.microsoft.com/office/drawing/2014/main" id="{E58CEA56-A01A-4974-AEBE-392C0FA93FD4}"/>
                          </a:ext>
                        </a:extLst>
                      </p:cNvPr>
                      <p:cNvPicPr/>
                      <p:nvPr/>
                    </p:nvPicPr>
                    <p:blipFill>
                      <a:blip r:embed="rId58"/>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231541228"/>
      </p:ext>
    </p:extLst>
  </p:cSld>
  <p:clrMap bg1="lt1" tx1="dk1" bg2="lt2" tx2="dk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 id="2147484709" r:id="rId13"/>
    <p:sldLayoutId id="2147484710" r:id="rId14"/>
    <p:sldLayoutId id="2147484711" r:id="rId15"/>
    <p:sldLayoutId id="2147484712" r:id="rId16"/>
    <p:sldLayoutId id="2147484713" r:id="rId17"/>
    <p:sldLayoutId id="2147484714" r:id="rId18"/>
    <p:sldLayoutId id="2147484715" r:id="rId19"/>
    <p:sldLayoutId id="2147484716" r:id="rId20"/>
    <p:sldLayoutId id="2147484717" r:id="rId21"/>
    <p:sldLayoutId id="2147484718" r:id="rId22"/>
    <p:sldLayoutId id="2147484719" r:id="rId23"/>
    <p:sldLayoutId id="2147484720" r:id="rId24"/>
    <p:sldLayoutId id="2147484721" r:id="rId25"/>
    <p:sldLayoutId id="2147484722" r:id="rId26"/>
    <p:sldLayoutId id="2147484723" r:id="rId27"/>
    <p:sldLayoutId id="2147484724" r:id="rId28"/>
    <p:sldLayoutId id="2147484725" r:id="rId29"/>
    <p:sldLayoutId id="2147484726" r:id="rId30"/>
    <p:sldLayoutId id="2147484727" r:id="rId31"/>
    <p:sldLayoutId id="2147484728" r:id="rId32"/>
    <p:sldLayoutId id="2147484729" r:id="rId33"/>
    <p:sldLayoutId id="2147484730" r:id="rId34"/>
    <p:sldLayoutId id="2147484731" r:id="rId35"/>
    <p:sldLayoutId id="2147484732" r:id="rId36"/>
    <p:sldLayoutId id="2147484733" r:id="rId37"/>
    <p:sldLayoutId id="2147484734" r:id="rId38"/>
    <p:sldLayoutId id="2147484735" r:id="rId39"/>
    <p:sldLayoutId id="2147484736" r:id="rId40"/>
    <p:sldLayoutId id="2147484737" r:id="rId41"/>
    <p:sldLayoutId id="2147484738" r:id="rId42"/>
    <p:sldLayoutId id="2147484739" r:id="rId43"/>
    <p:sldLayoutId id="2147484740" r:id="rId44"/>
    <p:sldLayoutId id="2147484741" r:id="rId45"/>
    <p:sldLayoutId id="2147484742" r:id="rId46"/>
    <p:sldLayoutId id="2147484743" r:id="rId47"/>
    <p:sldLayoutId id="2147484744" r:id="rId48"/>
    <p:sldLayoutId id="2147484745" r:id="rId49"/>
    <p:sldLayoutId id="2147484746" r:id="rId50"/>
    <p:sldLayoutId id="2147484747" r:id="rId51"/>
    <p:sldLayoutId id="2147484748" r:id="rId52"/>
    <p:sldLayoutId id="2147484749" r:id="rId53"/>
  </p:sldLayoutIdLst>
  <p:hf hdr="0" ftr="0" dt="0"/>
  <p:txStyles>
    <p:title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p:titleStyle>
    <p:body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32">
          <p15:clr>
            <a:srgbClr val="F26B43"/>
          </p15:clr>
        </p15:guide>
        <p15:guide id="3" orient="horz" pos="4156">
          <p15:clr>
            <a:srgbClr val="F26B43"/>
          </p15:clr>
        </p15:guide>
        <p15:guide id="4" orient="horz" pos="981">
          <p15:clr>
            <a:srgbClr val="F26B43"/>
          </p15:clr>
        </p15:guide>
        <p15:guide id="5" orient="horz" pos="600">
          <p15:clr>
            <a:srgbClr val="F26B43"/>
          </p15:clr>
        </p15:guide>
        <p15:guide id="6" pos="3840">
          <p15:clr>
            <a:srgbClr val="F26B43"/>
          </p15:clr>
        </p15:guide>
        <p15:guide id="7" pos="363">
          <p15:clr>
            <a:srgbClr val="F26B43"/>
          </p15:clr>
        </p15:guide>
        <p15:guide id="8" pos="7317">
          <p15:clr>
            <a:srgbClr val="F26B43"/>
          </p15:clr>
        </p15:guide>
        <p15:guide id="9" orient="horz" pos="15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51.xml"/><Relationship Id="rId1" Type="http://schemas.openxmlformats.org/officeDocument/2006/relationships/vmlDrawing" Target="../drawings/vmlDrawing37.vml"/><Relationship Id="rId6" Type="http://schemas.openxmlformats.org/officeDocument/2006/relationships/image" Target="../media/image3.emf"/><Relationship Id="rId5" Type="http://schemas.openxmlformats.org/officeDocument/2006/relationships/oleObject" Target="../embeddings/oleObject3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4.xml"/><Relationship Id="rId1" Type="http://schemas.openxmlformats.org/officeDocument/2006/relationships/vmlDrawing" Target="../drawings/vmlDrawing45.vml"/><Relationship Id="rId5" Type="http://schemas.openxmlformats.org/officeDocument/2006/relationships/image" Target="../media/image3.emf"/><Relationship Id="rId4" Type="http://schemas.openxmlformats.org/officeDocument/2006/relationships/oleObject" Target="../embeddings/oleObject45.bin"/></Relationships>
</file>

<file path=ppt/slides/_rels/slide10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slideLayout" Target="../slideLayouts/slideLayout24.xml"/><Relationship Id="rId7" Type="http://schemas.microsoft.com/office/2007/relationships/hdphoto" Target="../media/hdphoto1.wdp"/><Relationship Id="rId2" Type="http://schemas.openxmlformats.org/officeDocument/2006/relationships/tags" Target="../tags/tag181.xml"/><Relationship Id="rId1" Type="http://schemas.openxmlformats.org/officeDocument/2006/relationships/vmlDrawing" Target="../drawings/vmlDrawing133.vml"/><Relationship Id="rId6" Type="http://schemas.openxmlformats.org/officeDocument/2006/relationships/image" Target="../media/image56.jpeg"/><Relationship Id="rId5" Type="http://schemas.openxmlformats.org/officeDocument/2006/relationships/image" Target="../media/image3.emf"/><Relationship Id="rId4" Type="http://schemas.openxmlformats.org/officeDocument/2006/relationships/oleObject" Target="../embeddings/oleObject129.bin"/><Relationship Id="rId9" Type="http://schemas.microsoft.com/office/2007/relationships/hdphoto" Target="../media/hdphoto2.wdp"/></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82.xml"/><Relationship Id="rId1" Type="http://schemas.openxmlformats.org/officeDocument/2006/relationships/vmlDrawing" Target="../drawings/vmlDrawing134.vml"/><Relationship Id="rId5" Type="http://schemas.openxmlformats.org/officeDocument/2006/relationships/image" Target="../media/image3.emf"/><Relationship Id="rId4" Type="http://schemas.openxmlformats.org/officeDocument/2006/relationships/oleObject" Target="../embeddings/oleObject130.bin"/></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83.xml"/><Relationship Id="rId1" Type="http://schemas.openxmlformats.org/officeDocument/2006/relationships/vmlDrawing" Target="../drawings/vmlDrawing135.vml"/><Relationship Id="rId5" Type="http://schemas.openxmlformats.org/officeDocument/2006/relationships/image" Target="../media/image3.emf"/><Relationship Id="rId4" Type="http://schemas.openxmlformats.org/officeDocument/2006/relationships/oleObject" Target="../embeddings/oleObject131.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5.xml"/><Relationship Id="rId1" Type="http://schemas.openxmlformats.org/officeDocument/2006/relationships/vmlDrawing" Target="../drawings/vmlDrawing46.vml"/><Relationship Id="rId5" Type="http://schemas.openxmlformats.org/officeDocument/2006/relationships/image" Target="../media/image3.emf"/><Relationship Id="rId4" Type="http://schemas.openxmlformats.org/officeDocument/2006/relationships/oleObject" Target="../embeddings/oleObject46.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6.xml"/><Relationship Id="rId1" Type="http://schemas.openxmlformats.org/officeDocument/2006/relationships/vmlDrawing" Target="../drawings/vmlDrawing47.vml"/><Relationship Id="rId5" Type="http://schemas.openxmlformats.org/officeDocument/2006/relationships/image" Target="../media/image3.emf"/><Relationship Id="rId4" Type="http://schemas.openxmlformats.org/officeDocument/2006/relationships/oleObject" Target="../embeddings/oleObject47.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7.xml"/><Relationship Id="rId1" Type="http://schemas.openxmlformats.org/officeDocument/2006/relationships/vmlDrawing" Target="../drawings/vmlDrawing48.vml"/><Relationship Id="rId5" Type="http://schemas.openxmlformats.org/officeDocument/2006/relationships/image" Target="../media/image3.emf"/><Relationship Id="rId4" Type="http://schemas.openxmlformats.org/officeDocument/2006/relationships/oleObject" Target="../embeddings/oleObject48.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8.xml"/><Relationship Id="rId1" Type="http://schemas.openxmlformats.org/officeDocument/2006/relationships/vmlDrawing" Target="../drawings/vmlDrawing49.vml"/><Relationship Id="rId5" Type="http://schemas.openxmlformats.org/officeDocument/2006/relationships/image" Target="../media/image3.emf"/><Relationship Id="rId4" Type="http://schemas.openxmlformats.org/officeDocument/2006/relationships/oleObject" Target="../embeddings/oleObject49.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tags" Target="../tags/tag69.xml"/><Relationship Id="rId1" Type="http://schemas.openxmlformats.org/officeDocument/2006/relationships/vmlDrawing" Target="../drawings/vmlDrawing50.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50.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70.xml"/><Relationship Id="rId1" Type="http://schemas.openxmlformats.org/officeDocument/2006/relationships/vmlDrawing" Target="../drawings/vmlDrawing51.vml"/><Relationship Id="rId6" Type="http://schemas.openxmlformats.org/officeDocument/2006/relationships/image" Target="../media/image21.emf"/><Relationship Id="rId5" Type="http://schemas.openxmlformats.org/officeDocument/2006/relationships/oleObject" Target="../embeddings/oleObject51.bin"/><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71.xml"/><Relationship Id="rId1" Type="http://schemas.openxmlformats.org/officeDocument/2006/relationships/vmlDrawing" Target="../drawings/vmlDrawing52.vml"/><Relationship Id="rId6" Type="http://schemas.openxmlformats.org/officeDocument/2006/relationships/image" Target="../media/image21.emf"/><Relationship Id="rId5" Type="http://schemas.openxmlformats.org/officeDocument/2006/relationships/oleObject" Target="../embeddings/oleObject52.bin"/><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72.xml"/><Relationship Id="rId1" Type="http://schemas.openxmlformats.org/officeDocument/2006/relationships/vmlDrawing" Target="../drawings/vmlDrawing53.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73.xml"/><Relationship Id="rId1" Type="http://schemas.openxmlformats.org/officeDocument/2006/relationships/vmlDrawing" Target="../drawings/vmlDrawing54.vml"/><Relationship Id="rId6" Type="http://schemas.openxmlformats.org/officeDocument/2006/relationships/image" Target="../media/image3.emf"/><Relationship Id="rId5" Type="http://schemas.openxmlformats.org/officeDocument/2006/relationships/oleObject" Target="../embeddings/oleObject53.bin"/><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81.xml"/><Relationship Id="rId7"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vmlDrawing" Target="../drawings/vmlDrawing38.vml"/><Relationship Id="rId6" Type="http://schemas.openxmlformats.org/officeDocument/2006/relationships/image" Target="../media/image22.jpeg"/><Relationship Id="rId5" Type="http://schemas.openxmlformats.org/officeDocument/2006/relationships/image" Target="../media/image3.emf"/><Relationship Id="rId4" Type="http://schemas.openxmlformats.org/officeDocument/2006/relationships/oleObject" Target="../embeddings/oleObject38.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tags" Target="../tags/tag74.xml"/><Relationship Id="rId1" Type="http://schemas.openxmlformats.org/officeDocument/2006/relationships/vmlDrawing" Target="../drawings/vmlDrawing55.vml"/><Relationship Id="rId6" Type="http://schemas.openxmlformats.org/officeDocument/2006/relationships/image" Target="../media/image21.emf"/><Relationship Id="rId5" Type="http://schemas.openxmlformats.org/officeDocument/2006/relationships/oleObject" Target="../embeddings/oleObject52.bin"/><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17.xml"/><Relationship Id="rId2" Type="http://schemas.openxmlformats.org/officeDocument/2006/relationships/tags" Target="../tags/tag75.xml"/><Relationship Id="rId1" Type="http://schemas.openxmlformats.org/officeDocument/2006/relationships/vmlDrawing" Target="../drawings/vmlDrawing56.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54.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tags" Target="../tags/tag76.xml"/><Relationship Id="rId1" Type="http://schemas.openxmlformats.org/officeDocument/2006/relationships/vmlDrawing" Target="../drawings/vmlDrawing57.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55.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tags" Target="../tags/tag77.xml"/><Relationship Id="rId1" Type="http://schemas.openxmlformats.org/officeDocument/2006/relationships/vmlDrawing" Target="../drawings/vmlDrawing58.vml"/><Relationship Id="rId6" Type="http://schemas.openxmlformats.org/officeDocument/2006/relationships/image" Target="../media/image3.emf"/><Relationship Id="rId5" Type="http://schemas.openxmlformats.org/officeDocument/2006/relationships/oleObject" Target="../embeddings/oleObject56.bin"/><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0.xml"/><Relationship Id="rId7" Type="http://schemas.openxmlformats.org/officeDocument/2006/relationships/image" Target="../media/image5.jpeg"/><Relationship Id="rId2" Type="http://schemas.openxmlformats.org/officeDocument/2006/relationships/tags" Target="../tags/tag78.xml"/><Relationship Id="rId1" Type="http://schemas.openxmlformats.org/officeDocument/2006/relationships/vmlDrawing" Target="../drawings/vmlDrawing59.vml"/><Relationship Id="rId6" Type="http://schemas.openxmlformats.org/officeDocument/2006/relationships/image" Target="../media/image22.jpeg"/><Relationship Id="rId5" Type="http://schemas.openxmlformats.org/officeDocument/2006/relationships/image" Target="../media/image3.emf"/><Relationship Id="rId4" Type="http://schemas.openxmlformats.org/officeDocument/2006/relationships/oleObject" Target="../embeddings/oleObject57.bin"/></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23.xml"/><Relationship Id="rId7" Type="http://schemas.openxmlformats.org/officeDocument/2006/relationships/image" Target="../media/image53.png"/><Relationship Id="rId2" Type="http://schemas.openxmlformats.org/officeDocument/2006/relationships/tags" Target="../tags/tag79.xml"/><Relationship Id="rId1" Type="http://schemas.openxmlformats.org/officeDocument/2006/relationships/vmlDrawing" Target="../drawings/vmlDrawing60.vml"/><Relationship Id="rId6" Type="http://schemas.openxmlformats.org/officeDocument/2006/relationships/image" Target="../media/image52.png"/><Relationship Id="rId5" Type="http://schemas.openxmlformats.org/officeDocument/2006/relationships/image" Target="../media/image3.emf"/><Relationship Id="rId4" Type="http://schemas.openxmlformats.org/officeDocument/2006/relationships/oleObject" Target="../embeddings/oleObject58.bin"/></Relationships>
</file>

<file path=ppt/slides/_rels/slide2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81.xml"/><Relationship Id="rId7" Type="http://schemas.openxmlformats.org/officeDocument/2006/relationships/oleObject" Target="../embeddings/oleObject59.bin"/><Relationship Id="rId2" Type="http://schemas.openxmlformats.org/officeDocument/2006/relationships/tags" Target="../tags/tag80.xml"/><Relationship Id="rId1" Type="http://schemas.openxmlformats.org/officeDocument/2006/relationships/vmlDrawing" Target="../drawings/vmlDrawing61.vml"/><Relationship Id="rId6" Type="http://schemas.openxmlformats.org/officeDocument/2006/relationships/notesSlide" Target="../notesSlides/notesSlide9.xml"/><Relationship Id="rId5" Type="http://schemas.openxmlformats.org/officeDocument/2006/relationships/slideLayout" Target="../slideLayouts/slideLayout292.xml"/><Relationship Id="rId4" Type="http://schemas.openxmlformats.org/officeDocument/2006/relationships/tags" Target="../tags/tag8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83.xml"/><Relationship Id="rId1" Type="http://schemas.openxmlformats.org/officeDocument/2006/relationships/vmlDrawing" Target="../drawings/vmlDrawing62.vml"/><Relationship Id="rId6" Type="http://schemas.openxmlformats.org/officeDocument/2006/relationships/image" Target="../media/image3.emf"/><Relationship Id="rId5" Type="http://schemas.openxmlformats.org/officeDocument/2006/relationships/oleObject" Target="../embeddings/oleObject60.bin"/><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84.xml"/><Relationship Id="rId1" Type="http://schemas.openxmlformats.org/officeDocument/2006/relationships/vmlDrawing" Target="../drawings/vmlDrawing63.vml"/><Relationship Id="rId6" Type="http://schemas.openxmlformats.org/officeDocument/2006/relationships/image" Target="../media/image3.emf"/><Relationship Id="rId5" Type="http://schemas.openxmlformats.org/officeDocument/2006/relationships/oleObject" Target="../embeddings/oleObject61.bin"/><Relationship Id="rId4"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85.xml"/><Relationship Id="rId1" Type="http://schemas.openxmlformats.org/officeDocument/2006/relationships/vmlDrawing" Target="../drawings/vmlDrawing64.vml"/><Relationship Id="rId6" Type="http://schemas.openxmlformats.org/officeDocument/2006/relationships/image" Target="../media/image3.emf"/><Relationship Id="rId5" Type="http://schemas.openxmlformats.org/officeDocument/2006/relationships/oleObject" Target="../embeddings/oleObject62.bin"/><Relationship Id="rId4"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tags" Target="../tags/tag53.xml"/><Relationship Id="rId1" Type="http://schemas.openxmlformats.org/officeDocument/2006/relationships/vmlDrawing" Target="../drawings/vmlDrawing39.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39.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2.xml"/><Relationship Id="rId2" Type="http://schemas.openxmlformats.org/officeDocument/2006/relationships/tags" Target="../tags/tag86.xml"/><Relationship Id="rId1" Type="http://schemas.openxmlformats.org/officeDocument/2006/relationships/vmlDrawing" Target="../drawings/vmlDrawing65.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63.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tags" Target="../tags/tag88.xml"/><Relationship Id="rId7" Type="http://schemas.openxmlformats.org/officeDocument/2006/relationships/notesSlide" Target="../notesSlides/notesSlide13.xml"/><Relationship Id="rId2" Type="http://schemas.openxmlformats.org/officeDocument/2006/relationships/tags" Target="../tags/tag87.xml"/><Relationship Id="rId1" Type="http://schemas.openxmlformats.org/officeDocument/2006/relationships/vmlDrawing" Target="../drawings/vmlDrawing66.vml"/><Relationship Id="rId6" Type="http://schemas.openxmlformats.org/officeDocument/2006/relationships/slideLayout" Target="../slideLayouts/slideLayout292.xml"/><Relationship Id="rId5" Type="http://schemas.openxmlformats.org/officeDocument/2006/relationships/tags" Target="../tags/tag90.xml"/><Relationship Id="rId4" Type="http://schemas.openxmlformats.org/officeDocument/2006/relationships/tags" Target="../tags/tag89.xml"/><Relationship Id="rId9" Type="http://schemas.openxmlformats.org/officeDocument/2006/relationships/image" Target="../media/image3.emf"/></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91.xml"/><Relationship Id="rId1" Type="http://schemas.openxmlformats.org/officeDocument/2006/relationships/vmlDrawing" Target="../drawings/vmlDrawing67.vml"/><Relationship Id="rId6" Type="http://schemas.openxmlformats.org/officeDocument/2006/relationships/image" Target="../media/image3.emf"/><Relationship Id="rId5" Type="http://schemas.openxmlformats.org/officeDocument/2006/relationships/oleObject" Target="../embeddings/oleObject65.bin"/><Relationship Id="rId4"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292.xml"/><Relationship Id="rId7" Type="http://schemas.openxmlformats.org/officeDocument/2006/relationships/diagramData" Target="../diagrams/data1.xml"/><Relationship Id="rId2" Type="http://schemas.openxmlformats.org/officeDocument/2006/relationships/tags" Target="../tags/tag92.xml"/><Relationship Id="rId1" Type="http://schemas.openxmlformats.org/officeDocument/2006/relationships/vmlDrawing" Target="../drawings/vmlDrawing68.vml"/><Relationship Id="rId6" Type="http://schemas.openxmlformats.org/officeDocument/2006/relationships/image" Target="../media/image3.emf"/><Relationship Id="rId11" Type="http://schemas.microsoft.com/office/2007/relationships/diagramDrawing" Target="../diagrams/drawing1.xml"/><Relationship Id="rId5" Type="http://schemas.openxmlformats.org/officeDocument/2006/relationships/oleObject" Target="../embeddings/oleObject66.bin"/><Relationship Id="rId10" Type="http://schemas.openxmlformats.org/officeDocument/2006/relationships/diagramColors" Target="../diagrams/colors1.xml"/><Relationship Id="rId4" Type="http://schemas.openxmlformats.org/officeDocument/2006/relationships/notesSlide" Target="../notesSlides/notesSlide15.xml"/><Relationship Id="rId9"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12.xml"/><Relationship Id="rId2" Type="http://schemas.openxmlformats.org/officeDocument/2006/relationships/tags" Target="../tags/tag93.xml"/><Relationship Id="rId1" Type="http://schemas.openxmlformats.org/officeDocument/2006/relationships/vmlDrawing" Target="../drawings/vmlDrawing69.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67.bin"/></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292.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vmlDrawing" Target="../drawings/vmlDrawing70.vml"/><Relationship Id="rId6" Type="http://schemas.openxmlformats.org/officeDocument/2006/relationships/tags" Target="../tags/tag98.xml"/><Relationship Id="rId11" Type="http://schemas.openxmlformats.org/officeDocument/2006/relationships/image" Target="../media/image3.emf"/><Relationship Id="rId5" Type="http://schemas.openxmlformats.org/officeDocument/2006/relationships/tags" Target="../tags/tag97.xml"/><Relationship Id="rId10" Type="http://schemas.openxmlformats.org/officeDocument/2006/relationships/oleObject" Target="../embeddings/oleObject68.bin"/><Relationship Id="rId4" Type="http://schemas.openxmlformats.org/officeDocument/2006/relationships/tags" Target="../tags/tag96.xml"/><Relationship Id="rId9"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3.emf"/><Relationship Id="rId2" Type="http://schemas.openxmlformats.org/officeDocument/2006/relationships/tags" Target="../tags/tag100.xml"/><Relationship Id="rId1" Type="http://schemas.openxmlformats.org/officeDocument/2006/relationships/vmlDrawing" Target="../drawings/vmlDrawing71.vml"/><Relationship Id="rId6" Type="http://schemas.openxmlformats.org/officeDocument/2006/relationships/oleObject" Target="../embeddings/oleObject69.bin"/><Relationship Id="rId5" Type="http://schemas.openxmlformats.org/officeDocument/2006/relationships/notesSlide" Target="../notesSlides/notesSlide17.xml"/><Relationship Id="rId4" Type="http://schemas.openxmlformats.org/officeDocument/2006/relationships/slideLayout" Target="../slideLayouts/slideLayout29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12.xml"/><Relationship Id="rId2" Type="http://schemas.openxmlformats.org/officeDocument/2006/relationships/tags" Target="../tags/tag102.xml"/><Relationship Id="rId1" Type="http://schemas.openxmlformats.org/officeDocument/2006/relationships/vmlDrawing" Target="../drawings/vmlDrawing72.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70.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03.xml"/><Relationship Id="rId1" Type="http://schemas.openxmlformats.org/officeDocument/2006/relationships/vmlDrawing" Target="../drawings/vmlDrawing73.vml"/><Relationship Id="rId6" Type="http://schemas.openxmlformats.org/officeDocument/2006/relationships/image" Target="../media/image3.emf"/><Relationship Id="rId5" Type="http://schemas.openxmlformats.org/officeDocument/2006/relationships/oleObject" Target="../embeddings/oleObject71.bin"/><Relationship Id="rId4"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04.xml"/><Relationship Id="rId1" Type="http://schemas.openxmlformats.org/officeDocument/2006/relationships/vmlDrawing" Target="../drawings/vmlDrawing74.vml"/><Relationship Id="rId6" Type="http://schemas.openxmlformats.org/officeDocument/2006/relationships/image" Target="../media/image3.emf"/><Relationship Id="rId5" Type="http://schemas.openxmlformats.org/officeDocument/2006/relationships/oleObject" Target="../embeddings/oleObject72.bin"/><Relationship Id="rId4"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tags" Target="../tags/tag54.xml"/><Relationship Id="rId16" Type="http://schemas.openxmlformats.org/officeDocument/2006/relationships/image" Target="../media/image29.svg"/><Relationship Id="rId1" Type="http://schemas.openxmlformats.org/officeDocument/2006/relationships/vmlDrawing" Target="../drawings/vmlDrawing40.vml"/><Relationship Id="rId6" Type="http://schemas.openxmlformats.org/officeDocument/2006/relationships/tags" Target="../tags/tag58.xml"/><Relationship Id="rId11" Type="http://schemas.openxmlformats.org/officeDocument/2006/relationships/image" Target="../media/image24.png"/><Relationship Id="rId5" Type="http://schemas.openxmlformats.org/officeDocument/2006/relationships/tags" Target="../tags/tag57.xml"/><Relationship Id="rId15" Type="http://schemas.openxmlformats.org/officeDocument/2006/relationships/image" Target="../media/image28.png"/><Relationship Id="rId10" Type="http://schemas.openxmlformats.org/officeDocument/2006/relationships/image" Target="../media/image3.emf"/><Relationship Id="rId4" Type="http://schemas.openxmlformats.org/officeDocument/2006/relationships/tags" Target="../tags/tag56.xml"/><Relationship Id="rId9" Type="http://schemas.openxmlformats.org/officeDocument/2006/relationships/oleObject" Target="../embeddings/oleObject40.bin"/><Relationship Id="rId14" Type="http://schemas.openxmlformats.org/officeDocument/2006/relationships/image" Target="../media/image27.sv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05.xml"/><Relationship Id="rId1" Type="http://schemas.openxmlformats.org/officeDocument/2006/relationships/vmlDrawing" Target="../drawings/vmlDrawing75.vml"/><Relationship Id="rId6" Type="http://schemas.openxmlformats.org/officeDocument/2006/relationships/image" Target="../media/image3.emf"/><Relationship Id="rId5" Type="http://schemas.openxmlformats.org/officeDocument/2006/relationships/oleObject" Target="../embeddings/oleObject73.bin"/><Relationship Id="rId4"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12.xml"/><Relationship Id="rId2" Type="http://schemas.openxmlformats.org/officeDocument/2006/relationships/tags" Target="../tags/tag106.xml"/><Relationship Id="rId1" Type="http://schemas.openxmlformats.org/officeDocument/2006/relationships/vmlDrawing" Target="../drawings/vmlDrawing76.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74.bin"/></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07.xml"/><Relationship Id="rId1" Type="http://schemas.openxmlformats.org/officeDocument/2006/relationships/vmlDrawing" Target="../drawings/vmlDrawing77.vml"/><Relationship Id="rId6" Type="http://schemas.openxmlformats.org/officeDocument/2006/relationships/image" Target="../media/image3.emf"/><Relationship Id="rId5" Type="http://schemas.openxmlformats.org/officeDocument/2006/relationships/oleObject" Target="../embeddings/oleObject75.bin"/><Relationship Id="rId4"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08.xml"/><Relationship Id="rId1" Type="http://schemas.openxmlformats.org/officeDocument/2006/relationships/vmlDrawing" Target="../drawings/vmlDrawing78.vml"/><Relationship Id="rId6" Type="http://schemas.openxmlformats.org/officeDocument/2006/relationships/image" Target="../media/image3.emf"/><Relationship Id="rId5" Type="http://schemas.openxmlformats.org/officeDocument/2006/relationships/oleObject" Target="../embeddings/oleObject76.bin"/><Relationship Id="rId4"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12.xml"/><Relationship Id="rId2" Type="http://schemas.openxmlformats.org/officeDocument/2006/relationships/tags" Target="../tags/tag109.xml"/><Relationship Id="rId1" Type="http://schemas.openxmlformats.org/officeDocument/2006/relationships/vmlDrawing" Target="../drawings/vmlDrawing79.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77.bin"/></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92.xml"/><Relationship Id="rId2" Type="http://schemas.openxmlformats.org/officeDocument/2006/relationships/tags" Target="../tags/tag110.xml"/><Relationship Id="rId1" Type="http://schemas.openxmlformats.org/officeDocument/2006/relationships/vmlDrawing" Target="../drawings/vmlDrawing80.vml"/><Relationship Id="rId6" Type="http://schemas.openxmlformats.org/officeDocument/2006/relationships/image" Target="../media/image3.emf"/><Relationship Id="rId5" Type="http://schemas.openxmlformats.org/officeDocument/2006/relationships/oleObject" Target="../embeddings/oleObject78.bin"/><Relationship Id="rId4"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55.emf"/><Relationship Id="rId2" Type="http://schemas.openxmlformats.org/officeDocument/2006/relationships/tags" Target="../tags/tag111.xml"/><Relationship Id="rId1" Type="http://schemas.openxmlformats.org/officeDocument/2006/relationships/vmlDrawing" Target="../drawings/vmlDrawing81.vml"/><Relationship Id="rId6" Type="http://schemas.openxmlformats.org/officeDocument/2006/relationships/oleObject" Target="../embeddings/oleObject79.bin"/><Relationship Id="rId5" Type="http://schemas.openxmlformats.org/officeDocument/2006/relationships/notesSlide" Target="../notesSlides/notesSlide24.xml"/><Relationship Id="rId4" Type="http://schemas.openxmlformats.org/officeDocument/2006/relationships/slideLayout" Target="../slideLayouts/slideLayout29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59.xml"/><Relationship Id="rId2" Type="http://schemas.openxmlformats.org/officeDocument/2006/relationships/tags" Target="../tags/tag113.xml"/><Relationship Id="rId1" Type="http://schemas.openxmlformats.org/officeDocument/2006/relationships/vmlDrawing" Target="../drawings/vmlDrawing82.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80.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14.xml"/><Relationship Id="rId1" Type="http://schemas.openxmlformats.org/officeDocument/2006/relationships/vmlDrawing" Target="../drawings/vmlDrawing83.vml"/><Relationship Id="rId5" Type="http://schemas.openxmlformats.org/officeDocument/2006/relationships/image" Target="../media/image3.emf"/><Relationship Id="rId4" Type="http://schemas.openxmlformats.org/officeDocument/2006/relationships/oleObject" Target="../embeddings/oleObject81.bin"/></Relationships>
</file>

<file path=ppt/slides/_rels/slide4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slideLayout" Target="../slideLayouts/slideLayout24.xml"/><Relationship Id="rId7" Type="http://schemas.microsoft.com/office/2007/relationships/hdphoto" Target="../media/hdphoto1.wdp"/><Relationship Id="rId2" Type="http://schemas.openxmlformats.org/officeDocument/2006/relationships/tags" Target="../tags/tag115.xml"/><Relationship Id="rId1" Type="http://schemas.openxmlformats.org/officeDocument/2006/relationships/vmlDrawing" Target="../drawings/vmlDrawing84.vml"/><Relationship Id="rId6" Type="http://schemas.openxmlformats.org/officeDocument/2006/relationships/image" Target="../media/image56.jpeg"/><Relationship Id="rId5" Type="http://schemas.openxmlformats.org/officeDocument/2006/relationships/image" Target="../media/image3.emf"/><Relationship Id="rId4" Type="http://schemas.openxmlformats.org/officeDocument/2006/relationships/oleObject" Target="../embeddings/oleObject82.bin"/><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0.xml"/><Relationship Id="rId1" Type="http://schemas.openxmlformats.org/officeDocument/2006/relationships/vmlDrawing" Target="../drawings/vmlDrawing41.vml"/><Relationship Id="rId5" Type="http://schemas.openxmlformats.org/officeDocument/2006/relationships/image" Target="../media/image3.emf"/><Relationship Id="rId4" Type="http://schemas.openxmlformats.org/officeDocument/2006/relationships/oleObject" Target="../embeddings/oleObject41.bin"/></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16.xml"/><Relationship Id="rId1" Type="http://schemas.openxmlformats.org/officeDocument/2006/relationships/vmlDrawing" Target="../drawings/vmlDrawing85.vml"/><Relationship Id="rId5" Type="http://schemas.openxmlformats.org/officeDocument/2006/relationships/image" Target="../media/image3.emf"/><Relationship Id="rId4" Type="http://schemas.openxmlformats.org/officeDocument/2006/relationships/oleObject" Target="../embeddings/oleObject83.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17.xml"/><Relationship Id="rId1" Type="http://schemas.openxmlformats.org/officeDocument/2006/relationships/vmlDrawing" Target="../drawings/vmlDrawing86.vml"/><Relationship Id="rId5" Type="http://schemas.openxmlformats.org/officeDocument/2006/relationships/image" Target="../media/image3.emf"/><Relationship Id="rId4" Type="http://schemas.openxmlformats.org/officeDocument/2006/relationships/oleObject" Target="../embeddings/oleObject84.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118.xml"/><Relationship Id="rId1" Type="http://schemas.openxmlformats.org/officeDocument/2006/relationships/vmlDrawing" Target="../drawings/vmlDrawing87.vml"/><Relationship Id="rId6" Type="http://schemas.openxmlformats.org/officeDocument/2006/relationships/image" Target="../media/image3.emf"/><Relationship Id="rId5" Type="http://schemas.openxmlformats.org/officeDocument/2006/relationships/oleObject" Target="../embeddings/oleObject85.bin"/><Relationship Id="rId4"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jpeg"/><Relationship Id="rId2" Type="http://schemas.openxmlformats.org/officeDocument/2006/relationships/tags" Target="../tags/tag119.xml"/><Relationship Id="rId1" Type="http://schemas.openxmlformats.org/officeDocument/2006/relationships/vmlDrawing" Target="../drawings/vmlDrawing88.vml"/><Relationship Id="rId6" Type="http://schemas.openxmlformats.org/officeDocument/2006/relationships/image" Target="../media/image22.jpeg"/><Relationship Id="rId5" Type="http://schemas.openxmlformats.org/officeDocument/2006/relationships/image" Target="../media/image3.emf"/><Relationship Id="rId4" Type="http://schemas.openxmlformats.org/officeDocument/2006/relationships/oleObject" Target="../embeddings/oleObject86.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0.xml"/><Relationship Id="rId1" Type="http://schemas.openxmlformats.org/officeDocument/2006/relationships/vmlDrawing" Target="../drawings/vmlDrawing89.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87.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tags" Target="../tags/tag121.xml"/><Relationship Id="rId1" Type="http://schemas.openxmlformats.org/officeDocument/2006/relationships/vmlDrawing" Target="../drawings/vmlDrawing90.vml"/><Relationship Id="rId6" Type="http://schemas.openxmlformats.org/officeDocument/2006/relationships/image" Target="../media/image21.emf"/><Relationship Id="rId5" Type="http://schemas.openxmlformats.org/officeDocument/2006/relationships/oleObject" Target="../embeddings/oleObject88.bin"/><Relationship Id="rId4"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tags" Target="../tags/tag122.xml"/><Relationship Id="rId1" Type="http://schemas.openxmlformats.org/officeDocument/2006/relationships/vmlDrawing" Target="../drawings/vmlDrawing91.vml"/><Relationship Id="rId6" Type="http://schemas.openxmlformats.org/officeDocument/2006/relationships/image" Target="../media/image21.emf"/><Relationship Id="rId5" Type="http://schemas.openxmlformats.org/officeDocument/2006/relationships/oleObject" Target="../embeddings/oleObject89.bin"/><Relationship Id="rId4"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23.xml"/><Relationship Id="rId1" Type="http://schemas.openxmlformats.org/officeDocument/2006/relationships/vmlDrawing" Target="../drawings/vmlDrawing92.vml"/><Relationship Id="rId6" Type="http://schemas.openxmlformats.org/officeDocument/2006/relationships/image" Target="../media/image3.emf"/><Relationship Id="rId5" Type="http://schemas.openxmlformats.org/officeDocument/2006/relationships/oleObject" Target="../embeddings/oleObject90.bin"/><Relationship Id="rId4" Type="http://schemas.openxmlformats.org/officeDocument/2006/relationships/notesSlide" Target="../notesSlides/notesSlide2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24.xml"/><Relationship Id="rId1" Type="http://schemas.openxmlformats.org/officeDocument/2006/relationships/vmlDrawing" Target="../drawings/vmlDrawing93.vml"/><Relationship Id="rId6" Type="http://schemas.openxmlformats.org/officeDocument/2006/relationships/image" Target="../media/image3.emf"/><Relationship Id="rId5" Type="http://schemas.openxmlformats.org/officeDocument/2006/relationships/oleObject" Target="../embeddings/oleObject91.bin"/><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5.xml"/><Relationship Id="rId1" Type="http://schemas.openxmlformats.org/officeDocument/2006/relationships/vmlDrawing" Target="../drawings/vmlDrawing94.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92.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70.xml"/><Relationship Id="rId2" Type="http://schemas.openxmlformats.org/officeDocument/2006/relationships/tags" Target="../tags/tag61.xml"/><Relationship Id="rId1" Type="http://schemas.openxmlformats.org/officeDocument/2006/relationships/vmlDrawing" Target="../drawings/vmlDrawing42.vml"/><Relationship Id="rId6" Type="http://schemas.openxmlformats.org/officeDocument/2006/relationships/image" Target="../media/image32.jpeg"/><Relationship Id="rId5" Type="http://schemas.openxmlformats.org/officeDocument/2006/relationships/image" Target="../media/image3.emf"/><Relationship Id="rId4" Type="http://schemas.openxmlformats.org/officeDocument/2006/relationships/oleObject" Target="../embeddings/oleObject42.bin"/></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28.png"/><Relationship Id="rId18" Type="http://schemas.openxmlformats.org/officeDocument/2006/relationships/image" Target="../media/image25.svg"/><Relationship Id="rId3" Type="http://schemas.openxmlformats.org/officeDocument/2006/relationships/tags" Target="../tags/tag127.xml"/><Relationship Id="rId7" Type="http://schemas.openxmlformats.org/officeDocument/2006/relationships/tags" Target="../tags/tag131.xml"/><Relationship Id="rId12" Type="http://schemas.openxmlformats.org/officeDocument/2006/relationships/image" Target="../media/image27.svg"/><Relationship Id="rId17" Type="http://schemas.openxmlformats.org/officeDocument/2006/relationships/image" Target="../media/image24.png"/><Relationship Id="rId2" Type="http://schemas.openxmlformats.org/officeDocument/2006/relationships/tags" Target="../tags/tag126.xml"/><Relationship Id="rId16" Type="http://schemas.openxmlformats.org/officeDocument/2006/relationships/image" Target="../media/image59.svg"/><Relationship Id="rId1" Type="http://schemas.openxmlformats.org/officeDocument/2006/relationships/vmlDrawing" Target="../drawings/vmlDrawing95.vml"/><Relationship Id="rId6" Type="http://schemas.openxmlformats.org/officeDocument/2006/relationships/tags" Target="../tags/tag130.xml"/><Relationship Id="rId11" Type="http://schemas.openxmlformats.org/officeDocument/2006/relationships/image" Target="../media/image26.png"/><Relationship Id="rId5" Type="http://schemas.openxmlformats.org/officeDocument/2006/relationships/tags" Target="../tags/tag129.xml"/><Relationship Id="rId15" Type="http://schemas.openxmlformats.org/officeDocument/2006/relationships/image" Target="../media/image58.png"/><Relationship Id="rId10" Type="http://schemas.openxmlformats.org/officeDocument/2006/relationships/image" Target="../media/image3.emf"/><Relationship Id="rId4" Type="http://schemas.openxmlformats.org/officeDocument/2006/relationships/tags" Target="../tags/tag128.xml"/><Relationship Id="rId9" Type="http://schemas.openxmlformats.org/officeDocument/2006/relationships/oleObject" Target="../embeddings/oleObject93.bin"/><Relationship Id="rId14" Type="http://schemas.openxmlformats.org/officeDocument/2006/relationships/image" Target="../media/image29.sv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2.xml"/><Relationship Id="rId1" Type="http://schemas.openxmlformats.org/officeDocument/2006/relationships/vmlDrawing" Target="../drawings/vmlDrawing96.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94.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3.xml"/><Relationship Id="rId1" Type="http://schemas.openxmlformats.org/officeDocument/2006/relationships/vmlDrawing" Target="../drawings/vmlDrawing97.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95.bin"/></Relationships>
</file>

<file path=ppt/slides/_rels/slide6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slideLayout" Target="../slideLayouts/slideLayout40.xml"/><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tags" Target="../tags/tag134.xml"/><Relationship Id="rId1" Type="http://schemas.openxmlformats.org/officeDocument/2006/relationships/vmlDrawing" Target="../drawings/vmlDrawing98.vml"/><Relationship Id="rId6" Type="http://schemas.openxmlformats.org/officeDocument/2006/relationships/image" Target="../media/image3.emf"/><Relationship Id="rId11" Type="http://schemas.openxmlformats.org/officeDocument/2006/relationships/image" Target="../media/image64.png"/><Relationship Id="rId5" Type="http://schemas.openxmlformats.org/officeDocument/2006/relationships/oleObject" Target="../embeddings/oleObject96.bin"/><Relationship Id="rId10" Type="http://schemas.openxmlformats.org/officeDocument/2006/relationships/image" Target="../media/image63.svg"/><Relationship Id="rId4" Type="http://schemas.openxmlformats.org/officeDocument/2006/relationships/notesSlide" Target="../notesSlides/notesSlide30.xml"/><Relationship Id="rId9" Type="http://schemas.openxmlformats.org/officeDocument/2006/relationships/image" Target="../media/image62.png"/><Relationship Id="rId14" Type="http://schemas.openxmlformats.org/officeDocument/2006/relationships/image" Target="../media/image67.svg"/></Relationships>
</file>

<file path=ppt/slides/_rels/slide6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slideLayout" Target="../slideLayouts/slideLayout40.xml"/><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tags" Target="../tags/tag135.xml"/><Relationship Id="rId1" Type="http://schemas.openxmlformats.org/officeDocument/2006/relationships/vmlDrawing" Target="../drawings/vmlDrawing99.vml"/><Relationship Id="rId6" Type="http://schemas.openxmlformats.org/officeDocument/2006/relationships/image" Target="../media/image3.emf"/><Relationship Id="rId11" Type="http://schemas.openxmlformats.org/officeDocument/2006/relationships/image" Target="../media/image64.png"/><Relationship Id="rId5" Type="http://schemas.openxmlformats.org/officeDocument/2006/relationships/oleObject" Target="../embeddings/oleObject97.bin"/><Relationship Id="rId10" Type="http://schemas.openxmlformats.org/officeDocument/2006/relationships/image" Target="../media/image63.svg"/><Relationship Id="rId4" Type="http://schemas.openxmlformats.org/officeDocument/2006/relationships/notesSlide" Target="../notesSlides/notesSlide31.xml"/><Relationship Id="rId9" Type="http://schemas.openxmlformats.org/officeDocument/2006/relationships/image" Target="../media/image62.png"/><Relationship Id="rId14" Type="http://schemas.openxmlformats.org/officeDocument/2006/relationships/image" Target="../media/image67.svg"/></Relationships>
</file>

<file path=ppt/slides/_rels/slide6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slideLayout" Target="../slideLayouts/slideLayout40.xml"/><Relationship Id="rId7" Type="http://schemas.openxmlformats.org/officeDocument/2006/relationships/image" Target="../media/image68.png"/><Relationship Id="rId2" Type="http://schemas.openxmlformats.org/officeDocument/2006/relationships/tags" Target="../tags/tag136.xml"/><Relationship Id="rId1" Type="http://schemas.openxmlformats.org/officeDocument/2006/relationships/vmlDrawing" Target="../drawings/vmlDrawing100.vml"/><Relationship Id="rId6" Type="http://schemas.openxmlformats.org/officeDocument/2006/relationships/image" Target="../media/image3.emf"/><Relationship Id="rId5" Type="http://schemas.openxmlformats.org/officeDocument/2006/relationships/oleObject" Target="../embeddings/oleObject97.bin"/><Relationship Id="rId10" Type="http://schemas.openxmlformats.org/officeDocument/2006/relationships/image" Target="../media/image71.svg"/><Relationship Id="rId4" Type="http://schemas.openxmlformats.org/officeDocument/2006/relationships/notesSlide" Target="../notesSlides/notesSlide32.xml"/><Relationship Id="rId9"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7.xml"/><Relationship Id="rId1" Type="http://schemas.openxmlformats.org/officeDocument/2006/relationships/vmlDrawing" Target="../drawings/vmlDrawing101.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98.bin"/></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0.xml"/><Relationship Id="rId7" Type="http://schemas.openxmlformats.org/officeDocument/2006/relationships/image" Target="../media/image32.jpeg"/><Relationship Id="rId2" Type="http://schemas.openxmlformats.org/officeDocument/2006/relationships/tags" Target="../tags/tag138.xml"/><Relationship Id="rId1" Type="http://schemas.openxmlformats.org/officeDocument/2006/relationships/vmlDrawing" Target="../drawings/vmlDrawing102.vml"/><Relationship Id="rId6" Type="http://schemas.openxmlformats.org/officeDocument/2006/relationships/image" Target="../media/image3.emf"/><Relationship Id="rId5" Type="http://schemas.openxmlformats.org/officeDocument/2006/relationships/oleObject" Target="../embeddings/oleObject99.bin"/><Relationship Id="rId4"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0.xml"/><Relationship Id="rId7" Type="http://schemas.openxmlformats.org/officeDocument/2006/relationships/image" Target="../media/image34.png"/><Relationship Id="rId2" Type="http://schemas.openxmlformats.org/officeDocument/2006/relationships/tags" Target="../tags/tag62.xml"/><Relationship Id="rId1" Type="http://schemas.openxmlformats.org/officeDocument/2006/relationships/vmlDrawing" Target="../drawings/vmlDrawing43.vml"/><Relationship Id="rId6" Type="http://schemas.openxmlformats.org/officeDocument/2006/relationships/image" Target="../media/image33.png"/><Relationship Id="rId5" Type="http://schemas.openxmlformats.org/officeDocument/2006/relationships/image" Target="../media/image3.emf"/><Relationship Id="rId4" Type="http://schemas.openxmlformats.org/officeDocument/2006/relationships/oleObject" Target="../embeddings/oleObject43.bin"/></Relationships>
</file>

<file path=ppt/slides/_rels/slide7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slideLayout" Target="../slideLayouts/slideLayout60.xml"/><Relationship Id="rId7" Type="http://schemas.openxmlformats.org/officeDocument/2006/relationships/image" Target="../media/image73.svg"/><Relationship Id="rId12" Type="http://schemas.openxmlformats.org/officeDocument/2006/relationships/image" Target="../media/image78.png"/><Relationship Id="rId2" Type="http://schemas.openxmlformats.org/officeDocument/2006/relationships/tags" Target="../tags/tag139.xml"/><Relationship Id="rId1" Type="http://schemas.openxmlformats.org/officeDocument/2006/relationships/vmlDrawing" Target="../drawings/vmlDrawing103.v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3.emf"/><Relationship Id="rId15" Type="http://schemas.openxmlformats.org/officeDocument/2006/relationships/image" Target="../media/image81.svg"/><Relationship Id="rId10" Type="http://schemas.openxmlformats.org/officeDocument/2006/relationships/image" Target="../media/image76.png"/><Relationship Id="rId4" Type="http://schemas.openxmlformats.org/officeDocument/2006/relationships/oleObject" Target="../embeddings/oleObject100.bin"/><Relationship Id="rId9" Type="http://schemas.openxmlformats.org/officeDocument/2006/relationships/image" Target="../media/image75.svg"/><Relationship Id="rId14" Type="http://schemas.openxmlformats.org/officeDocument/2006/relationships/image" Target="../media/image80.png"/></Relationships>
</file>

<file path=ppt/slides/_rels/slide7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slideLayout" Target="../slideLayouts/slideLayout60.xml"/><Relationship Id="rId7" Type="http://schemas.openxmlformats.org/officeDocument/2006/relationships/image" Target="../media/image83.svg"/><Relationship Id="rId12" Type="http://schemas.openxmlformats.org/officeDocument/2006/relationships/image" Target="../media/image88.png"/><Relationship Id="rId2" Type="http://schemas.openxmlformats.org/officeDocument/2006/relationships/tags" Target="../tags/tag140.xml"/><Relationship Id="rId1" Type="http://schemas.openxmlformats.org/officeDocument/2006/relationships/vmlDrawing" Target="../drawings/vmlDrawing104.v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3.emf"/><Relationship Id="rId10" Type="http://schemas.openxmlformats.org/officeDocument/2006/relationships/image" Target="../media/image86.png"/><Relationship Id="rId4" Type="http://schemas.openxmlformats.org/officeDocument/2006/relationships/oleObject" Target="../embeddings/oleObject101.bin"/><Relationship Id="rId9" Type="http://schemas.openxmlformats.org/officeDocument/2006/relationships/image" Target="../media/image85.svg"/><Relationship Id="rId14" Type="http://schemas.openxmlformats.org/officeDocument/2006/relationships/image" Target="../media/image90.svg"/></Relationships>
</file>

<file path=ppt/slides/_rels/slide7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40.xml"/><Relationship Id="rId7" Type="http://schemas.openxmlformats.org/officeDocument/2006/relationships/image" Target="../media/image91.png"/><Relationship Id="rId2" Type="http://schemas.openxmlformats.org/officeDocument/2006/relationships/tags" Target="../tags/tag141.xml"/><Relationship Id="rId1" Type="http://schemas.openxmlformats.org/officeDocument/2006/relationships/vmlDrawing" Target="../drawings/vmlDrawing105.vml"/><Relationship Id="rId6" Type="http://schemas.openxmlformats.org/officeDocument/2006/relationships/image" Target="../media/image3.emf"/><Relationship Id="rId5" Type="http://schemas.openxmlformats.org/officeDocument/2006/relationships/oleObject" Target="../embeddings/oleObject96.bin"/><Relationship Id="rId4" Type="http://schemas.openxmlformats.org/officeDocument/2006/relationships/notesSlide" Target="../notesSlides/notesSlide3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vmlDrawing" Target="../drawings/vmlDrawing106.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02.bin"/></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tags" Target="../tags/tag143.xml"/><Relationship Id="rId1" Type="http://schemas.openxmlformats.org/officeDocument/2006/relationships/vmlDrawing" Target="../drawings/vmlDrawing107.vml"/><Relationship Id="rId6" Type="http://schemas.openxmlformats.org/officeDocument/2006/relationships/image" Target="../media/image3.emf"/><Relationship Id="rId5" Type="http://schemas.openxmlformats.org/officeDocument/2006/relationships/oleObject" Target="../embeddings/oleObject103.bin"/><Relationship Id="rId4" Type="http://schemas.openxmlformats.org/officeDocument/2006/relationships/notesSlide" Target="../notesSlides/notesSlide35.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5.jpeg"/><Relationship Id="rId2" Type="http://schemas.openxmlformats.org/officeDocument/2006/relationships/tags" Target="../tags/tag144.xml"/><Relationship Id="rId1" Type="http://schemas.openxmlformats.org/officeDocument/2006/relationships/vmlDrawing" Target="../drawings/vmlDrawing108.vml"/><Relationship Id="rId6" Type="http://schemas.openxmlformats.org/officeDocument/2006/relationships/image" Target="../media/image22.jpeg"/><Relationship Id="rId5" Type="http://schemas.openxmlformats.org/officeDocument/2006/relationships/image" Target="../media/image3.emf"/><Relationship Id="rId4" Type="http://schemas.openxmlformats.org/officeDocument/2006/relationships/oleObject" Target="../embeddings/oleObject104.bin"/></Relationships>
</file>

<file path=ppt/slides/_rels/slide7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Layout" Target="../slideLayouts/slideLayout24.xml"/><Relationship Id="rId7" Type="http://schemas.openxmlformats.org/officeDocument/2006/relationships/image" Target="../media/image53.png"/><Relationship Id="rId2" Type="http://schemas.openxmlformats.org/officeDocument/2006/relationships/tags" Target="../tags/tag145.xml"/><Relationship Id="rId1" Type="http://schemas.openxmlformats.org/officeDocument/2006/relationships/vmlDrawing" Target="../drawings/vmlDrawing109.vml"/><Relationship Id="rId6" Type="http://schemas.openxmlformats.org/officeDocument/2006/relationships/image" Target="../media/image52.png"/><Relationship Id="rId5" Type="http://schemas.openxmlformats.org/officeDocument/2006/relationships/image" Target="../media/image3.emf"/><Relationship Id="rId4" Type="http://schemas.openxmlformats.org/officeDocument/2006/relationships/oleObject" Target="../embeddings/oleObject105.bin"/></Relationships>
</file>

<file path=ppt/slides/_rels/slide77.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47.xml"/><Relationship Id="rId7" Type="http://schemas.openxmlformats.org/officeDocument/2006/relationships/oleObject" Target="../embeddings/oleObject106.bin"/><Relationship Id="rId2" Type="http://schemas.openxmlformats.org/officeDocument/2006/relationships/tags" Target="../tags/tag146.xml"/><Relationship Id="rId1" Type="http://schemas.openxmlformats.org/officeDocument/2006/relationships/vmlDrawing" Target="../drawings/vmlDrawing110.vml"/><Relationship Id="rId6" Type="http://schemas.openxmlformats.org/officeDocument/2006/relationships/notesSlide" Target="../notesSlides/notesSlide36.xml"/><Relationship Id="rId5" Type="http://schemas.openxmlformats.org/officeDocument/2006/relationships/slideLayout" Target="../slideLayouts/slideLayout40.xml"/><Relationship Id="rId4" Type="http://schemas.openxmlformats.org/officeDocument/2006/relationships/tags" Target="../tags/tag148.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49.xml"/><Relationship Id="rId1" Type="http://schemas.openxmlformats.org/officeDocument/2006/relationships/vmlDrawing" Target="../drawings/vmlDrawing111.vml"/><Relationship Id="rId6" Type="http://schemas.openxmlformats.org/officeDocument/2006/relationships/image" Target="../media/image3.emf"/><Relationship Id="rId5" Type="http://schemas.openxmlformats.org/officeDocument/2006/relationships/oleObject" Target="../embeddings/oleObject107.bin"/><Relationship Id="rId4" Type="http://schemas.openxmlformats.org/officeDocument/2006/relationships/notesSlide" Target="../notesSlides/notesSlide37.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50.xml"/><Relationship Id="rId1" Type="http://schemas.openxmlformats.org/officeDocument/2006/relationships/vmlDrawing" Target="../drawings/vmlDrawing112.vml"/><Relationship Id="rId6" Type="http://schemas.openxmlformats.org/officeDocument/2006/relationships/image" Target="../media/image3.emf"/><Relationship Id="rId5" Type="http://schemas.openxmlformats.org/officeDocument/2006/relationships/oleObject" Target="../embeddings/oleObject108.bin"/><Relationship Id="rId4" Type="http://schemas.openxmlformats.org/officeDocument/2006/relationships/notesSlide" Target="../notesSlides/notesSlide3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65.xml"/><Relationship Id="rId2" Type="http://schemas.openxmlformats.org/officeDocument/2006/relationships/tags" Target="../tags/tag63.xml"/><Relationship Id="rId1" Type="http://schemas.openxmlformats.org/officeDocument/2006/relationships/vmlDrawing" Target="../drawings/vmlDrawing44.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44.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51.xml"/><Relationship Id="rId1" Type="http://schemas.openxmlformats.org/officeDocument/2006/relationships/vmlDrawing" Target="../drawings/vmlDrawing113.vml"/><Relationship Id="rId6" Type="http://schemas.openxmlformats.org/officeDocument/2006/relationships/image" Target="../media/image3.emf"/><Relationship Id="rId5" Type="http://schemas.openxmlformats.org/officeDocument/2006/relationships/oleObject" Target="../embeddings/oleObject109.bin"/><Relationship Id="rId4" Type="http://schemas.openxmlformats.org/officeDocument/2006/relationships/notesSlide" Target="../notesSlides/notesSlide39.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2.xml"/><Relationship Id="rId1" Type="http://schemas.openxmlformats.org/officeDocument/2006/relationships/vmlDrawing" Target="../drawings/vmlDrawing114.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10.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11.bin"/><Relationship Id="rId3" Type="http://schemas.openxmlformats.org/officeDocument/2006/relationships/tags" Target="../tags/tag154.xml"/><Relationship Id="rId7" Type="http://schemas.openxmlformats.org/officeDocument/2006/relationships/notesSlide" Target="../notesSlides/notesSlide40.xml"/><Relationship Id="rId2" Type="http://schemas.openxmlformats.org/officeDocument/2006/relationships/tags" Target="../tags/tag153.xml"/><Relationship Id="rId1" Type="http://schemas.openxmlformats.org/officeDocument/2006/relationships/vmlDrawing" Target="../drawings/vmlDrawing115.vml"/><Relationship Id="rId6" Type="http://schemas.openxmlformats.org/officeDocument/2006/relationships/slideLayout" Target="../slideLayouts/slideLayout40.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3.emf"/></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57.xml"/><Relationship Id="rId1" Type="http://schemas.openxmlformats.org/officeDocument/2006/relationships/vmlDrawing" Target="../drawings/vmlDrawing116.vml"/><Relationship Id="rId6" Type="http://schemas.openxmlformats.org/officeDocument/2006/relationships/image" Target="../media/image3.emf"/><Relationship Id="rId5" Type="http://schemas.openxmlformats.org/officeDocument/2006/relationships/oleObject" Target="../embeddings/oleObject112.bin"/><Relationship Id="rId4" Type="http://schemas.openxmlformats.org/officeDocument/2006/relationships/notesSlide" Target="../notesSlides/notesSlide41.xml"/></Relationships>
</file>

<file path=ppt/slides/_rels/slide8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40.xml"/><Relationship Id="rId7" Type="http://schemas.openxmlformats.org/officeDocument/2006/relationships/diagramData" Target="../diagrams/data2.xml"/><Relationship Id="rId2" Type="http://schemas.openxmlformats.org/officeDocument/2006/relationships/tags" Target="../tags/tag158.xml"/><Relationship Id="rId1" Type="http://schemas.openxmlformats.org/officeDocument/2006/relationships/vmlDrawing" Target="../drawings/vmlDrawing117.vml"/><Relationship Id="rId6" Type="http://schemas.openxmlformats.org/officeDocument/2006/relationships/image" Target="../media/image3.emf"/><Relationship Id="rId11" Type="http://schemas.microsoft.com/office/2007/relationships/diagramDrawing" Target="../diagrams/drawing2.xml"/><Relationship Id="rId5" Type="http://schemas.openxmlformats.org/officeDocument/2006/relationships/oleObject" Target="../embeddings/oleObject113.bin"/><Relationship Id="rId10" Type="http://schemas.openxmlformats.org/officeDocument/2006/relationships/diagramColors" Target="../diagrams/colors2.xml"/><Relationship Id="rId4" Type="http://schemas.openxmlformats.org/officeDocument/2006/relationships/notesSlide" Target="../notesSlides/notesSlide42.xml"/><Relationship Id="rId9" Type="http://schemas.openxmlformats.org/officeDocument/2006/relationships/diagramQuickStyle" Target="../diagrams/quickStyle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59.xml"/><Relationship Id="rId1" Type="http://schemas.openxmlformats.org/officeDocument/2006/relationships/vmlDrawing" Target="../drawings/vmlDrawing118.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14.bin"/></Relationships>
</file>

<file path=ppt/slides/_rels/slide86.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tags" Target="../tags/tag161.xml"/><Relationship Id="rId7" Type="http://schemas.openxmlformats.org/officeDocument/2006/relationships/tags" Target="../tags/tag165.xml"/><Relationship Id="rId2" Type="http://schemas.openxmlformats.org/officeDocument/2006/relationships/tags" Target="../tags/tag160.xml"/><Relationship Id="rId1" Type="http://schemas.openxmlformats.org/officeDocument/2006/relationships/vmlDrawing" Target="../drawings/vmlDrawing119.vml"/><Relationship Id="rId6" Type="http://schemas.openxmlformats.org/officeDocument/2006/relationships/tags" Target="../tags/tag164.xml"/><Relationship Id="rId11" Type="http://schemas.openxmlformats.org/officeDocument/2006/relationships/image" Target="../media/image3.emf"/><Relationship Id="rId5" Type="http://schemas.openxmlformats.org/officeDocument/2006/relationships/tags" Target="../tags/tag163.xml"/><Relationship Id="rId10" Type="http://schemas.openxmlformats.org/officeDocument/2006/relationships/oleObject" Target="../embeddings/oleObject115.bin"/><Relationship Id="rId4" Type="http://schemas.openxmlformats.org/officeDocument/2006/relationships/tags" Target="../tags/tag162.xml"/><Relationship Id="rId9" Type="http://schemas.openxmlformats.org/officeDocument/2006/relationships/notesSlide" Target="../notesSlides/notesSlide43.xml"/></Relationships>
</file>

<file path=ppt/slides/_rels/slide87.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3.emf"/><Relationship Id="rId2" Type="http://schemas.openxmlformats.org/officeDocument/2006/relationships/tags" Target="../tags/tag166.xml"/><Relationship Id="rId1" Type="http://schemas.openxmlformats.org/officeDocument/2006/relationships/vmlDrawing" Target="../drawings/vmlDrawing120.vml"/><Relationship Id="rId6" Type="http://schemas.openxmlformats.org/officeDocument/2006/relationships/oleObject" Target="../embeddings/oleObject116.bin"/><Relationship Id="rId5" Type="http://schemas.openxmlformats.org/officeDocument/2006/relationships/notesSlide" Target="../notesSlides/notesSlide44.xml"/><Relationship Id="rId4"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8.xml"/><Relationship Id="rId1" Type="http://schemas.openxmlformats.org/officeDocument/2006/relationships/vmlDrawing" Target="../drawings/vmlDrawing121.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17.bin"/></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69.xml"/><Relationship Id="rId1" Type="http://schemas.openxmlformats.org/officeDocument/2006/relationships/vmlDrawing" Target="../drawings/vmlDrawing122.vml"/><Relationship Id="rId6" Type="http://schemas.openxmlformats.org/officeDocument/2006/relationships/image" Target="../media/image3.emf"/><Relationship Id="rId5" Type="http://schemas.openxmlformats.org/officeDocument/2006/relationships/oleObject" Target="../embeddings/oleObject118.bin"/><Relationship Id="rId4" Type="http://schemas.openxmlformats.org/officeDocument/2006/relationships/notesSlide" Target="../notesSlides/notesSlide45.xml"/></Relationships>
</file>

<file path=ppt/slides/_rels/slide9.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image" Target="../media/image5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image" Target="../media/image48.svg"/><Relationship Id="rId1" Type="http://schemas.openxmlformats.org/officeDocument/2006/relationships/slideLayout" Target="../slideLayouts/slideLayout50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sv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70.xml"/><Relationship Id="rId1" Type="http://schemas.openxmlformats.org/officeDocument/2006/relationships/vmlDrawing" Target="../drawings/vmlDrawing123.vml"/><Relationship Id="rId6" Type="http://schemas.openxmlformats.org/officeDocument/2006/relationships/image" Target="../media/image3.emf"/><Relationship Id="rId5" Type="http://schemas.openxmlformats.org/officeDocument/2006/relationships/oleObject" Target="../embeddings/oleObject119.bin"/><Relationship Id="rId4" Type="http://schemas.openxmlformats.org/officeDocument/2006/relationships/notesSlide" Target="../notesSlides/notesSlide46.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71.xml"/><Relationship Id="rId1" Type="http://schemas.openxmlformats.org/officeDocument/2006/relationships/vmlDrawing" Target="../drawings/vmlDrawing124.vml"/><Relationship Id="rId6" Type="http://schemas.openxmlformats.org/officeDocument/2006/relationships/image" Target="../media/image3.emf"/><Relationship Id="rId5" Type="http://schemas.openxmlformats.org/officeDocument/2006/relationships/oleObject" Target="../embeddings/oleObject120.bin"/><Relationship Id="rId4" Type="http://schemas.openxmlformats.org/officeDocument/2006/relationships/notesSlide" Target="../notesSlides/notesSlide4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2.xml"/><Relationship Id="rId1" Type="http://schemas.openxmlformats.org/officeDocument/2006/relationships/vmlDrawing" Target="../drawings/vmlDrawing125.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21.bin"/></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73.xml"/><Relationship Id="rId1" Type="http://schemas.openxmlformats.org/officeDocument/2006/relationships/vmlDrawing" Target="../drawings/vmlDrawing126.vml"/><Relationship Id="rId6" Type="http://schemas.openxmlformats.org/officeDocument/2006/relationships/image" Target="../media/image3.emf"/><Relationship Id="rId5" Type="http://schemas.openxmlformats.org/officeDocument/2006/relationships/oleObject" Target="../embeddings/oleObject122.bin"/><Relationship Id="rId4"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74.xml"/><Relationship Id="rId1" Type="http://schemas.openxmlformats.org/officeDocument/2006/relationships/vmlDrawing" Target="../drawings/vmlDrawing127.vml"/><Relationship Id="rId6" Type="http://schemas.openxmlformats.org/officeDocument/2006/relationships/image" Target="../media/image3.emf"/><Relationship Id="rId5" Type="http://schemas.openxmlformats.org/officeDocument/2006/relationships/oleObject" Target="../embeddings/oleObject123.bin"/><Relationship Id="rId4"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5.xml"/><Relationship Id="rId1" Type="http://schemas.openxmlformats.org/officeDocument/2006/relationships/vmlDrawing" Target="../drawings/vmlDrawing128.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24.bin"/></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176.xml"/><Relationship Id="rId1" Type="http://schemas.openxmlformats.org/officeDocument/2006/relationships/vmlDrawing" Target="../drawings/vmlDrawing129.vml"/><Relationship Id="rId6" Type="http://schemas.openxmlformats.org/officeDocument/2006/relationships/image" Target="../media/image3.emf"/><Relationship Id="rId5" Type="http://schemas.openxmlformats.org/officeDocument/2006/relationships/oleObject" Target="../embeddings/oleObject125.bin"/><Relationship Id="rId4"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3" Type="http://schemas.openxmlformats.org/officeDocument/2006/relationships/tags" Target="../tags/tag178.xml"/><Relationship Id="rId7" Type="http://schemas.openxmlformats.org/officeDocument/2006/relationships/image" Target="../media/image55.emf"/><Relationship Id="rId2" Type="http://schemas.openxmlformats.org/officeDocument/2006/relationships/tags" Target="../tags/tag177.xml"/><Relationship Id="rId1" Type="http://schemas.openxmlformats.org/officeDocument/2006/relationships/vmlDrawing" Target="../drawings/vmlDrawing130.vml"/><Relationship Id="rId6" Type="http://schemas.openxmlformats.org/officeDocument/2006/relationships/oleObject" Target="../embeddings/oleObject126.bin"/><Relationship Id="rId5" Type="http://schemas.openxmlformats.org/officeDocument/2006/relationships/notesSlide" Target="../notesSlides/notesSlide51.xml"/><Relationship Id="rId4"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9.xml"/><Relationship Id="rId1" Type="http://schemas.openxmlformats.org/officeDocument/2006/relationships/vmlDrawing" Target="../drawings/vmlDrawing131.vml"/><Relationship Id="rId6" Type="http://schemas.openxmlformats.org/officeDocument/2006/relationships/image" Target="../media/image23.jpeg"/><Relationship Id="rId5" Type="http://schemas.openxmlformats.org/officeDocument/2006/relationships/image" Target="../media/image3.emf"/><Relationship Id="rId4" Type="http://schemas.openxmlformats.org/officeDocument/2006/relationships/oleObject" Target="../embeddings/oleObject127.bin"/></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80.xml"/><Relationship Id="rId1" Type="http://schemas.openxmlformats.org/officeDocument/2006/relationships/vmlDrawing" Target="../drawings/vmlDrawing132.vml"/><Relationship Id="rId5" Type="http://schemas.openxmlformats.org/officeDocument/2006/relationships/image" Target="../media/image3.emf"/><Relationship Id="rId4" Type="http://schemas.openxmlformats.org/officeDocument/2006/relationships/oleObject" Target="../embeddings/oleObject12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143A23-E961-4A42-B1AB-6034958EC228}"/>
              </a:ext>
            </a:extLst>
          </p:cNvPr>
          <p:cNvGraphicFramePr>
            <a:graphicFrameLocks noChangeAspect="1"/>
          </p:cNvGraphicFramePr>
          <p:nvPr>
            <p:custDataLst>
              <p:tags r:id="rId2"/>
            </p:custDataLst>
            <p:extLst>
              <p:ext uri="{D42A27DB-BD31-4B8C-83A1-F6EECF244321}">
                <p14:modId xmlns:p14="http://schemas.microsoft.com/office/powerpoint/2010/main" val="3916698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1"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7A143A23-E961-4A42-B1AB-6034958EC2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8AB7AF0-EEA9-4FF3-8261-1BC1B376059F}"/>
              </a:ext>
            </a:extLst>
          </p:cNvPr>
          <p:cNvSpPr>
            <a:spLocks noGrp="1"/>
          </p:cNvSpPr>
          <p:nvPr>
            <p:ph type="ctrTitle"/>
          </p:nvPr>
        </p:nvSpPr>
        <p:spPr/>
        <p:txBody>
          <a:bodyPr vert="horz"/>
          <a:lstStyle/>
          <a:p>
            <a:r>
              <a:rPr lang="en-US"/>
              <a:t>Guiding Coalition meeting  </a:t>
            </a:r>
          </a:p>
        </p:txBody>
      </p:sp>
      <p:sp>
        <p:nvSpPr>
          <p:cNvPr id="4" name="Text Placeholder 9">
            <a:extLst>
              <a:ext uri="{FF2B5EF4-FFF2-40B4-BE49-F238E27FC236}">
                <a16:creationId xmlns:a16="http://schemas.microsoft.com/office/drawing/2014/main" id="{0ED719E8-A8F3-43BC-83A1-412A8B111F3F}"/>
              </a:ext>
            </a:extLst>
          </p:cNvPr>
          <p:cNvSpPr txBox="1">
            <a:spLocks/>
          </p:cNvSpPr>
          <p:nvPr/>
        </p:nvSpPr>
        <p:spPr>
          <a:xfrm>
            <a:off x="431800" y="3391352"/>
            <a:ext cx="5372652" cy="388459"/>
          </a:xfrm>
          <a:prstGeom prst="rect">
            <a:avLst/>
          </a:prstGeom>
        </p:spPr>
        <p:txBody>
          <a:bodyPr lIns="0" tIns="0" rIns="0" bIns="0" anchor="t"/>
          <a:lstStyle>
            <a:lvl1pPr marL="0" indent="0" algn="l" defTabSz="685783" rtl="0" eaLnBrk="1" latinLnBrk="0" hangingPunct="1">
              <a:lnSpc>
                <a:spcPct val="108000"/>
              </a:lnSpc>
              <a:spcBef>
                <a:spcPts val="750"/>
              </a:spcBef>
              <a:buClr>
                <a:schemeClr val="accent1"/>
              </a:buClr>
              <a:buSzPct val="100000"/>
              <a:buFont typeface="Arial" panose="020B0604020202020204" pitchFamily="34" charset="0"/>
              <a:buNone/>
              <a:defRPr sz="2000" b="0" i="0" kern="1200" baseline="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lang="en-US" sz="1800">
                <a:latin typeface="Calibri"/>
                <a:cs typeface="Calibri"/>
              </a:rPr>
              <a:t>25</a:t>
            </a:r>
            <a:r>
              <a:rPr kumimoji="0" lang="en-US" sz="1800" b="0" i="0" u="none" strike="noStrike" kern="1200" cap="none" spc="0" normalizeH="0" baseline="0" noProof="0" err="1">
                <a:ln>
                  <a:noFill/>
                </a:ln>
                <a:effectLst/>
                <a:uLnTx/>
                <a:uFillTx/>
                <a:latin typeface="Calibri"/>
                <a:ea typeface="+mn-ea"/>
                <a:cs typeface="Calibri"/>
              </a:rPr>
              <a:t>th</a:t>
            </a:r>
            <a:r>
              <a:rPr kumimoji="0" lang="en-US" sz="1800" b="0" i="0" u="none" strike="noStrike" kern="1200" cap="none" spc="0" normalizeH="0" baseline="0" noProof="0">
                <a:ln>
                  <a:noFill/>
                </a:ln>
                <a:effectLst/>
                <a:uLnTx/>
                <a:uFillTx/>
                <a:latin typeface="Calibri"/>
                <a:ea typeface="+mn-ea"/>
                <a:cs typeface="Calibri"/>
              </a:rPr>
              <a:t> July 2022</a:t>
            </a:r>
          </a:p>
        </p:txBody>
      </p:sp>
    </p:spTree>
    <p:extLst>
      <p:ext uri="{BB962C8B-B14F-4D97-AF65-F5344CB8AC3E}">
        <p14:creationId xmlns:p14="http://schemas.microsoft.com/office/powerpoint/2010/main" val="3050373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ECEB91D-5F54-4625-94A5-DF1C552FDDDE}"/>
              </a:ext>
            </a:extLst>
          </p:cNvPr>
          <p:cNvGraphicFramePr>
            <a:graphicFrameLocks noChangeAspect="1"/>
          </p:cNvGraphicFramePr>
          <p:nvPr>
            <p:custDataLst>
              <p:tags r:id="rId2"/>
            </p:custDataLst>
            <p:extLst>
              <p:ext uri="{D42A27DB-BD31-4B8C-83A1-F6EECF244321}">
                <p14:modId xmlns:p14="http://schemas.microsoft.com/office/powerpoint/2010/main" val="27339017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3"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2ECEB91D-5F54-4625-94A5-DF1C552FDDD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ubtitle 1">
            <a:extLst>
              <a:ext uri="{FF2B5EF4-FFF2-40B4-BE49-F238E27FC236}">
                <a16:creationId xmlns:a16="http://schemas.microsoft.com/office/drawing/2014/main" id="{FC744651-44C7-4D6D-AC39-51FBE466CC5E}"/>
              </a:ext>
            </a:extLst>
          </p:cNvPr>
          <p:cNvSpPr>
            <a:spLocks noGrp="1"/>
          </p:cNvSpPr>
          <p:nvPr>
            <p:ph type="subTitle" idx="1"/>
          </p:nvPr>
        </p:nvSpPr>
        <p:spPr/>
        <p:txBody>
          <a:bodyPr/>
          <a:lstStyle/>
          <a:p>
            <a:r>
              <a:rPr lang="en-US"/>
              <a:t>Converting the Data Strategy into a Roadmap is based on five Strategic Data Objectives.</a:t>
            </a:r>
          </a:p>
        </p:txBody>
      </p:sp>
      <p:sp>
        <p:nvSpPr>
          <p:cNvPr id="3" name="Title 2">
            <a:extLst>
              <a:ext uri="{FF2B5EF4-FFF2-40B4-BE49-F238E27FC236}">
                <a16:creationId xmlns:a16="http://schemas.microsoft.com/office/drawing/2014/main" id="{902F140A-6E59-429C-80AA-0ACE489625C6}"/>
              </a:ext>
            </a:extLst>
          </p:cNvPr>
          <p:cNvSpPr>
            <a:spLocks noGrp="1"/>
          </p:cNvSpPr>
          <p:nvPr>
            <p:ph type="ctrTitle"/>
          </p:nvPr>
        </p:nvSpPr>
        <p:spPr/>
        <p:txBody>
          <a:bodyPr vert="horz"/>
          <a:lstStyle/>
          <a:p>
            <a:r>
              <a:rPr lang="en-US"/>
              <a:t>Operationalizing Aegon Asset Management’s Data Strategy</a:t>
            </a:r>
          </a:p>
        </p:txBody>
      </p:sp>
      <p:sp>
        <p:nvSpPr>
          <p:cNvPr id="39" name="Rectangle 38">
            <a:extLst>
              <a:ext uri="{FF2B5EF4-FFF2-40B4-BE49-F238E27FC236}">
                <a16:creationId xmlns:a16="http://schemas.microsoft.com/office/drawing/2014/main" id="{E8F8523D-8077-485A-81F8-13DA64EE975F}"/>
              </a:ext>
            </a:extLst>
          </p:cNvPr>
          <p:cNvSpPr/>
          <p:nvPr/>
        </p:nvSpPr>
        <p:spPr>
          <a:xfrm>
            <a:off x="573261" y="1256013"/>
            <a:ext cx="11036648" cy="4888112"/>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2"/>
                </a:solidFill>
              </a:rPr>
              <a:t>Aegon Asset Management Data Strategy</a:t>
            </a:r>
          </a:p>
        </p:txBody>
      </p:sp>
      <p:sp>
        <p:nvSpPr>
          <p:cNvPr id="40" name="Rectangle 39">
            <a:extLst>
              <a:ext uri="{FF2B5EF4-FFF2-40B4-BE49-F238E27FC236}">
                <a16:creationId xmlns:a16="http://schemas.microsoft.com/office/drawing/2014/main" id="{9A0E4300-3154-49BC-A4E0-EB0D3E3802B8}"/>
              </a:ext>
            </a:extLst>
          </p:cNvPr>
          <p:cNvSpPr/>
          <p:nvPr/>
        </p:nvSpPr>
        <p:spPr>
          <a:xfrm>
            <a:off x="685575" y="5224842"/>
            <a:ext cx="6787479"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5: </a:t>
            </a:r>
            <a:endParaRPr lang="en-US" sz="1200">
              <a:solidFill>
                <a:schemeClr val="bg2"/>
              </a:solidFill>
            </a:endParaRPr>
          </a:p>
          <a:p>
            <a:r>
              <a:rPr lang="en-US" sz="1200">
                <a:solidFill>
                  <a:schemeClr val="bg2"/>
                </a:solidFill>
              </a:rPr>
              <a:t>AAM as user of data-driven technologies to become the preferred Responsible Investment provider</a:t>
            </a:r>
          </a:p>
          <a:p>
            <a:endParaRPr lang="en-US" sz="1200">
              <a:solidFill>
                <a:schemeClr val="bg2"/>
              </a:solidFill>
            </a:endParaRPr>
          </a:p>
        </p:txBody>
      </p:sp>
      <p:sp>
        <p:nvSpPr>
          <p:cNvPr id="42" name="Rectangle 41">
            <a:extLst>
              <a:ext uri="{FF2B5EF4-FFF2-40B4-BE49-F238E27FC236}">
                <a16:creationId xmlns:a16="http://schemas.microsoft.com/office/drawing/2014/main" id="{E3EFD2FC-55ED-477F-B1F7-8770F3D2A900}"/>
              </a:ext>
            </a:extLst>
          </p:cNvPr>
          <p:cNvSpPr/>
          <p:nvPr/>
        </p:nvSpPr>
        <p:spPr>
          <a:xfrm>
            <a:off x="685573" y="4314170"/>
            <a:ext cx="6787479"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4: </a:t>
            </a:r>
            <a:endParaRPr lang="en-US" sz="1200">
              <a:solidFill>
                <a:schemeClr val="bg2"/>
              </a:solidFill>
            </a:endParaRPr>
          </a:p>
          <a:p>
            <a:r>
              <a:rPr lang="en-US" sz="1200">
                <a:solidFill>
                  <a:schemeClr val="bg2"/>
                </a:solidFill>
              </a:rPr>
              <a:t>Building a global way of working in enabling the business to use analytics and data innovation techniques to improve investment decisions and client experience</a:t>
            </a:r>
          </a:p>
          <a:p>
            <a:endParaRPr lang="en-US" sz="1200">
              <a:solidFill>
                <a:schemeClr val="bg2"/>
              </a:solidFill>
            </a:endParaRPr>
          </a:p>
        </p:txBody>
      </p:sp>
      <p:sp>
        <p:nvSpPr>
          <p:cNvPr id="43" name="Rectangle 42">
            <a:extLst>
              <a:ext uri="{FF2B5EF4-FFF2-40B4-BE49-F238E27FC236}">
                <a16:creationId xmlns:a16="http://schemas.microsoft.com/office/drawing/2014/main" id="{FB447E6B-C01D-491B-9513-69010D0D3B8B}"/>
              </a:ext>
            </a:extLst>
          </p:cNvPr>
          <p:cNvSpPr/>
          <p:nvPr/>
        </p:nvSpPr>
        <p:spPr>
          <a:xfrm>
            <a:off x="685573" y="3403497"/>
            <a:ext cx="6787479"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3: </a:t>
            </a:r>
            <a:endParaRPr lang="en-US" sz="1200">
              <a:solidFill>
                <a:schemeClr val="bg2"/>
              </a:solidFill>
            </a:endParaRPr>
          </a:p>
          <a:p>
            <a:r>
              <a:rPr lang="en-US" sz="1200">
                <a:solidFill>
                  <a:schemeClr val="bg2"/>
                </a:solidFill>
              </a:rPr>
              <a:t>Global and consistent reporting for operational management and using data to run the firm by underpinning all decision-making</a:t>
            </a:r>
          </a:p>
          <a:p>
            <a:endParaRPr lang="en-US" sz="1200">
              <a:solidFill>
                <a:schemeClr val="bg2"/>
              </a:solidFill>
            </a:endParaRPr>
          </a:p>
        </p:txBody>
      </p:sp>
      <p:sp>
        <p:nvSpPr>
          <p:cNvPr id="44" name="Rectangle 43">
            <a:extLst>
              <a:ext uri="{FF2B5EF4-FFF2-40B4-BE49-F238E27FC236}">
                <a16:creationId xmlns:a16="http://schemas.microsoft.com/office/drawing/2014/main" id="{397BAC87-5688-43DD-B62E-9B60E5CDCA58}"/>
              </a:ext>
            </a:extLst>
          </p:cNvPr>
          <p:cNvSpPr/>
          <p:nvPr/>
        </p:nvSpPr>
        <p:spPr>
          <a:xfrm>
            <a:off x="685573" y="2492824"/>
            <a:ext cx="6787479"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2: </a:t>
            </a:r>
            <a:endParaRPr lang="en-US" sz="1200">
              <a:solidFill>
                <a:schemeClr val="bg2"/>
              </a:solidFill>
            </a:endParaRPr>
          </a:p>
          <a:p>
            <a:r>
              <a:rPr lang="en-US" sz="1200">
                <a:solidFill>
                  <a:schemeClr val="bg2"/>
                </a:solidFill>
              </a:rPr>
              <a:t>Integration of data requirements in one enterprise data model across current and future demands to better serve our clients</a:t>
            </a:r>
          </a:p>
          <a:p>
            <a:endParaRPr lang="en-US" sz="1200">
              <a:solidFill>
                <a:schemeClr val="bg2"/>
              </a:solidFill>
            </a:endParaRPr>
          </a:p>
        </p:txBody>
      </p:sp>
      <p:sp>
        <p:nvSpPr>
          <p:cNvPr id="45" name="Rectangle 44">
            <a:extLst>
              <a:ext uri="{FF2B5EF4-FFF2-40B4-BE49-F238E27FC236}">
                <a16:creationId xmlns:a16="http://schemas.microsoft.com/office/drawing/2014/main" id="{75D3BF75-58A3-4069-8E74-F9250C7A43AC}"/>
              </a:ext>
            </a:extLst>
          </p:cNvPr>
          <p:cNvSpPr/>
          <p:nvPr/>
        </p:nvSpPr>
        <p:spPr>
          <a:xfrm>
            <a:off x="685573" y="1582151"/>
            <a:ext cx="6788247"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1: </a:t>
            </a:r>
            <a:endParaRPr lang="en-US" sz="1200">
              <a:solidFill>
                <a:schemeClr val="bg2"/>
              </a:solidFill>
            </a:endParaRPr>
          </a:p>
          <a:p>
            <a:r>
              <a:rPr lang="en-US" sz="1200">
                <a:solidFill>
                  <a:schemeClr val="bg2"/>
                </a:solidFill>
              </a:rPr>
              <a:t>Improving Data Governance and integrating Data Management into our business for ensuring regulatory compliance and easy/timely access to data</a:t>
            </a:r>
          </a:p>
          <a:p>
            <a:endParaRPr lang="en-US" sz="1200">
              <a:solidFill>
                <a:schemeClr val="bg2"/>
              </a:solidFill>
            </a:endParaRPr>
          </a:p>
        </p:txBody>
      </p:sp>
      <p:sp>
        <p:nvSpPr>
          <p:cNvPr id="11" name="Rectangle 10">
            <a:extLst>
              <a:ext uri="{FF2B5EF4-FFF2-40B4-BE49-F238E27FC236}">
                <a16:creationId xmlns:a16="http://schemas.microsoft.com/office/drawing/2014/main" id="{8B78F81C-2015-448C-BDD1-21BD114778E1}"/>
              </a:ext>
            </a:extLst>
          </p:cNvPr>
          <p:cNvSpPr/>
          <p:nvPr/>
        </p:nvSpPr>
        <p:spPr>
          <a:xfrm>
            <a:off x="7586132" y="1582151"/>
            <a:ext cx="3920295"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Owner(s):</a:t>
            </a:r>
          </a:p>
          <a:p>
            <a:pPr marL="171450" indent="-171450">
              <a:buFont typeface="Wingdings" panose="05000000000000000000" pitchFamily="2" charset="2"/>
              <a:buChar char="§"/>
            </a:pPr>
            <a:r>
              <a:rPr lang="en-US" sz="1200">
                <a:solidFill>
                  <a:schemeClr val="bg2"/>
                </a:solidFill>
              </a:rPr>
              <a:t>CDO: Lance Cameron</a:t>
            </a:r>
          </a:p>
          <a:p>
            <a:pPr marL="171450" indent="-171450">
              <a:buFont typeface="Wingdings" panose="05000000000000000000" pitchFamily="2" charset="2"/>
              <a:buChar char="§"/>
            </a:pPr>
            <a:r>
              <a:rPr lang="en-US" sz="1200">
                <a:solidFill>
                  <a:schemeClr val="bg2"/>
                </a:solidFill>
              </a:rPr>
              <a:t>CTO: Nicole </a:t>
            </a:r>
            <a:r>
              <a:rPr lang="en-US" sz="1200" err="1">
                <a:solidFill>
                  <a:schemeClr val="bg2"/>
                </a:solidFill>
              </a:rPr>
              <a:t>Sandig</a:t>
            </a:r>
            <a:endParaRPr lang="en-US" sz="1200">
              <a:solidFill>
                <a:schemeClr val="bg2"/>
              </a:solidFill>
            </a:endParaRPr>
          </a:p>
          <a:p>
            <a:endParaRPr lang="en-US" sz="1200" b="1">
              <a:solidFill>
                <a:schemeClr val="bg2"/>
              </a:solidFill>
            </a:endParaRPr>
          </a:p>
        </p:txBody>
      </p:sp>
      <p:sp>
        <p:nvSpPr>
          <p:cNvPr id="12" name="Rectangle 11">
            <a:extLst>
              <a:ext uri="{FF2B5EF4-FFF2-40B4-BE49-F238E27FC236}">
                <a16:creationId xmlns:a16="http://schemas.microsoft.com/office/drawing/2014/main" id="{D6BBCBAA-0F9A-439A-844C-EF0CCCAEDBB3}"/>
              </a:ext>
            </a:extLst>
          </p:cNvPr>
          <p:cNvSpPr/>
          <p:nvPr/>
        </p:nvSpPr>
        <p:spPr>
          <a:xfrm>
            <a:off x="7586132" y="2492824"/>
            <a:ext cx="3920295"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bg2"/>
                </a:solidFill>
              </a:rPr>
              <a:t>Objective Owner(s):</a:t>
            </a:r>
            <a:endParaRPr lang="en-US" sz="1200">
              <a:solidFill>
                <a:schemeClr val="bg2"/>
              </a:solidFill>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lang="en-US" sz="1200">
                <a:solidFill>
                  <a:schemeClr val="bg2"/>
                </a:solidFill>
              </a:rPr>
              <a:t>CTO</a:t>
            </a:r>
            <a:r>
              <a:rPr kumimoji="0" lang="en-US" sz="1200" i="0" u="none" strike="noStrike" kern="1200" cap="none" spc="0" normalizeH="0" baseline="0" noProof="0">
                <a:ln>
                  <a:noFill/>
                </a:ln>
                <a:solidFill>
                  <a:schemeClr val="bg2"/>
                </a:solidFill>
                <a:effectLst/>
                <a:uLnTx/>
                <a:uFillTx/>
                <a:latin typeface="Calibri" panose="020F0502020204030204"/>
                <a:ea typeface="+mn-ea"/>
                <a:cs typeface="+mn-cs"/>
              </a:rPr>
              <a:t>: Nicole </a:t>
            </a:r>
            <a:r>
              <a:rPr kumimoji="0" lang="en-US" sz="1200" i="0" u="none" strike="noStrike" kern="1200" cap="none" spc="0" normalizeH="0" baseline="0" noProof="0" err="1">
                <a:ln>
                  <a:noFill/>
                </a:ln>
                <a:solidFill>
                  <a:schemeClr val="bg2"/>
                </a:solidFill>
                <a:effectLst/>
                <a:uLnTx/>
                <a:uFillTx/>
                <a:latin typeface="Calibri" panose="020F0502020204030204"/>
                <a:ea typeface="+mn-ea"/>
                <a:cs typeface="+mn-cs"/>
              </a:rPr>
              <a:t>Sandig</a:t>
            </a:r>
            <a:endParaRPr kumimoji="0" lang="en-US" sz="120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i="0" u="none" strike="noStrike" kern="1200" cap="none" spc="0" normalizeH="0" baseline="0" noProof="0">
                <a:ln>
                  <a:noFill/>
                </a:ln>
                <a:solidFill>
                  <a:schemeClr val="bg2"/>
                </a:solidFill>
                <a:effectLst/>
                <a:uLnTx/>
                <a:uFillTx/>
                <a:latin typeface="Calibri" panose="020F0502020204030204"/>
                <a:ea typeface="+mn-ea"/>
                <a:cs typeface="+mn-cs"/>
              </a:rPr>
              <a:t>CDO: </a:t>
            </a:r>
            <a:r>
              <a:rPr lang="en-US" sz="1200">
                <a:solidFill>
                  <a:schemeClr val="bg2"/>
                </a:solidFill>
              </a:rPr>
              <a:t>Lance</a:t>
            </a:r>
            <a:r>
              <a:rPr kumimoji="0" lang="en-US" sz="1200" i="0" u="none" strike="noStrike" kern="1200" cap="none" spc="0" normalizeH="0" baseline="0" noProof="0">
                <a:ln>
                  <a:noFill/>
                </a:ln>
                <a:solidFill>
                  <a:schemeClr val="bg2"/>
                </a:solidFill>
                <a:effectLst/>
                <a:uLnTx/>
                <a:uFillTx/>
                <a:latin typeface="Calibri" panose="020F0502020204030204"/>
                <a:ea typeface="+mn-ea"/>
                <a:cs typeface="+mn-cs"/>
              </a:rPr>
              <a:t> Cameron  </a:t>
            </a:r>
          </a:p>
          <a:p>
            <a:endParaRPr lang="en-US" sz="1200" b="1">
              <a:solidFill>
                <a:schemeClr val="bg2"/>
              </a:solidFill>
            </a:endParaRPr>
          </a:p>
        </p:txBody>
      </p:sp>
      <p:sp>
        <p:nvSpPr>
          <p:cNvPr id="13" name="Rectangle 12">
            <a:extLst>
              <a:ext uri="{FF2B5EF4-FFF2-40B4-BE49-F238E27FC236}">
                <a16:creationId xmlns:a16="http://schemas.microsoft.com/office/drawing/2014/main" id="{9D654917-E552-4306-84CE-F3A10E361F61}"/>
              </a:ext>
            </a:extLst>
          </p:cNvPr>
          <p:cNvSpPr/>
          <p:nvPr/>
        </p:nvSpPr>
        <p:spPr>
          <a:xfrm>
            <a:off x="7586132" y="3403497"/>
            <a:ext cx="3920295"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a:buClr>
                <a:schemeClr val="bg2"/>
              </a:buClr>
            </a:pPr>
            <a:r>
              <a:rPr lang="en-US" sz="1200" b="1">
                <a:solidFill>
                  <a:schemeClr val="bg2"/>
                </a:solidFill>
              </a:rPr>
              <a:t>Objective Owner(s):</a:t>
            </a:r>
            <a:endParaRPr lang="en-US" sz="1200">
              <a:solidFill>
                <a:schemeClr val="bg2"/>
              </a:solidFill>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CFO: Rishi Santoshi</a:t>
            </a: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COO: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Wouter</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Peters</a:t>
            </a:r>
            <a:endParaRPr lang="en-US" sz="1200">
              <a:solidFill>
                <a:schemeClr val="bg2"/>
              </a:solidFill>
              <a:latin typeface="Calibri" panose="020F0502020204030204"/>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CTO: Nicole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Sandig</a:t>
            </a: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endParaRPr lang="en-US" sz="1200">
              <a:solidFill>
                <a:schemeClr val="bg2"/>
              </a:solidFill>
              <a:latin typeface="Calibri" panose="020F0502020204030204"/>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CDO: Lance Cameron</a:t>
            </a:r>
          </a:p>
          <a:p>
            <a:pPr marL="171450" indent="-171450">
              <a:buClr>
                <a:schemeClr val="bg2"/>
              </a:buClr>
              <a:buSzPct val="100000"/>
              <a:buFont typeface="Wingdings" panose="05000000000000000000" pitchFamily="2" charset="2"/>
              <a:buChar char="§"/>
              <a:defRPr/>
            </a:pP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HoAM</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&amp; CS: Erik den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Hertog</a:t>
            </a: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endParaRPr lang="en-US" sz="1200">
              <a:solidFill>
                <a:schemeClr val="bg2"/>
              </a:solidFill>
            </a:endParaRPr>
          </a:p>
        </p:txBody>
      </p:sp>
      <p:sp>
        <p:nvSpPr>
          <p:cNvPr id="14" name="Rectangle 13">
            <a:extLst>
              <a:ext uri="{FF2B5EF4-FFF2-40B4-BE49-F238E27FC236}">
                <a16:creationId xmlns:a16="http://schemas.microsoft.com/office/drawing/2014/main" id="{4A117CDA-3BF7-48F5-B78E-FF7B6EEF60B4}"/>
              </a:ext>
            </a:extLst>
          </p:cNvPr>
          <p:cNvSpPr/>
          <p:nvPr/>
        </p:nvSpPr>
        <p:spPr>
          <a:xfrm>
            <a:off x="7586132" y="4314170"/>
            <a:ext cx="3920295"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a:buClr>
                <a:schemeClr val="bg2"/>
              </a:buClr>
            </a:pPr>
            <a:r>
              <a:rPr lang="en-US" sz="1200" b="1">
                <a:solidFill>
                  <a:schemeClr val="bg2"/>
                </a:solidFill>
              </a:rPr>
              <a:t>Objective Owner(s):</a:t>
            </a:r>
            <a:endParaRPr lang="en-US" sz="1200">
              <a:solidFill>
                <a:schemeClr val="bg2"/>
              </a:solidFill>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HoGI</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Stuart Donald</a:t>
            </a: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CTO: Nicole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Sandig</a:t>
            </a: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CDO: Lance Cameron</a:t>
            </a:r>
          </a:p>
          <a:p>
            <a:pPr marL="171450" indent="-171450">
              <a:buClr>
                <a:schemeClr val="bg2"/>
              </a:buClr>
              <a:buFont typeface="Wingdings" panose="05000000000000000000" pitchFamily="2" charset="2"/>
              <a:buChar char="§"/>
            </a:pPr>
            <a:endParaRPr lang="en-US" sz="1200">
              <a:solidFill>
                <a:schemeClr val="bg2"/>
              </a:solidFill>
            </a:endParaRPr>
          </a:p>
        </p:txBody>
      </p:sp>
      <p:sp>
        <p:nvSpPr>
          <p:cNvPr id="15" name="Rectangle 14">
            <a:extLst>
              <a:ext uri="{FF2B5EF4-FFF2-40B4-BE49-F238E27FC236}">
                <a16:creationId xmlns:a16="http://schemas.microsoft.com/office/drawing/2014/main" id="{A9BD783A-74F5-47C1-B55A-BD503D77435B}"/>
              </a:ext>
            </a:extLst>
          </p:cNvPr>
          <p:cNvSpPr/>
          <p:nvPr/>
        </p:nvSpPr>
        <p:spPr>
          <a:xfrm>
            <a:off x="7586132" y="5224842"/>
            <a:ext cx="3920295" cy="792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t"/>
          <a:lstStyle/>
          <a:p>
            <a:pPr>
              <a:buClr>
                <a:schemeClr val="bg2"/>
              </a:buClr>
            </a:pPr>
            <a:r>
              <a:rPr lang="en-US" sz="1200" b="1">
                <a:solidFill>
                  <a:schemeClr val="bg2"/>
                </a:solidFill>
              </a:rPr>
              <a:t>Objective Owner(s):</a:t>
            </a:r>
            <a:endParaRPr lang="en-US" sz="1200">
              <a:solidFill>
                <a:schemeClr val="bg2"/>
              </a:solidFill>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HoRI</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Brunno</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Maradei</a:t>
            </a: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HoFI</a:t>
            </a: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 Adrian Hull</a:t>
            </a: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endParaRPr lang="en-US" sz="1200">
              <a:solidFill>
                <a:schemeClr val="bg2"/>
              </a:solidFill>
              <a:latin typeface="Calibri" panose="020F0502020204030204"/>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CTO: Nicole </a:t>
            </a:r>
            <a:r>
              <a:rPr kumimoji="0" lang="en-US" sz="1200" b="0" i="0" u="none" strike="noStrike" kern="1200" cap="none" spc="0" normalizeH="0" baseline="0" noProof="0" err="1">
                <a:ln>
                  <a:noFill/>
                </a:ln>
                <a:solidFill>
                  <a:schemeClr val="bg2"/>
                </a:solidFill>
                <a:effectLst/>
                <a:uLnTx/>
                <a:uFillTx/>
                <a:latin typeface="Calibri" panose="020F0502020204030204"/>
                <a:ea typeface="+mn-ea"/>
                <a:cs typeface="+mn-cs"/>
              </a:rPr>
              <a:t>Sandig</a:t>
            </a:r>
            <a:endParaRPr kumimoji="0" lang="en-US" sz="1200" b="0" i="0" u="none" strike="noStrike" kern="1200" cap="none" spc="0" normalizeH="0" baseline="0" noProof="0">
              <a:ln>
                <a:noFill/>
              </a:ln>
              <a:solidFill>
                <a:schemeClr val="bg2"/>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
                <a:schemeClr val="bg2"/>
              </a:buClr>
              <a:buSzPct val="100000"/>
              <a:buFont typeface="Wingdings" panose="05000000000000000000" pitchFamily="2" charset="2"/>
              <a:buChar char="§"/>
              <a:tabLst/>
              <a:defRPr/>
            </a:pPr>
            <a:r>
              <a:rPr kumimoji="0" lang="en-US" sz="1200" b="0" i="0" u="none" strike="noStrike" kern="1200" cap="none" spc="0" normalizeH="0" baseline="0" noProof="0">
                <a:ln>
                  <a:noFill/>
                </a:ln>
                <a:solidFill>
                  <a:schemeClr val="bg2"/>
                </a:solidFill>
                <a:effectLst/>
                <a:uLnTx/>
                <a:uFillTx/>
                <a:latin typeface="Calibri" panose="020F0502020204030204"/>
                <a:ea typeface="+mn-ea"/>
                <a:cs typeface="+mn-cs"/>
              </a:rPr>
              <a:t>CDO: Lance Cameron</a:t>
            </a:r>
          </a:p>
          <a:p>
            <a:pPr marL="171450" indent="-171450">
              <a:buClr>
                <a:schemeClr val="bg2"/>
              </a:buClr>
              <a:buFont typeface="Wingdings" panose="05000000000000000000" pitchFamily="2" charset="2"/>
              <a:buChar char="§"/>
            </a:pPr>
            <a:endParaRPr lang="en-US" sz="1200">
              <a:solidFill>
                <a:schemeClr val="bg2"/>
              </a:solidFill>
            </a:endParaRPr>
          </a:p>
        </p:txBody>
      </p:sp>
    </p:spTree>
    <p:extLst>
      <p:ext uri="{BB962C8B-B14F-4D97-AF65-F5344CB8AC3E}">
        <p14:creationId xmlns:p14="http://schemas.microsoft.com/office/powerpoint/2010/main" val="3215747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195"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1" name="Text Placeholder 4">
            <a:extLst>
              <a:ext uri="{FF2B5EF4-FFF2-40B4-BE49-F238E27FC236}">
                <a16:creationId xmlns:a16="http://schemas.microsoft.com/office/drawing/2014/main" id="{120F31D9-DC82-4EFB-BECF-152AEA223F65}"/>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lang="en-US" sz="2400">
                <a:solidFill>
                  <a:schemeClr val="tx1"/>
                </a:solidFill>
                <a:latin typeface="Calibri"/>
              </a:rPr>
              <a:t>2. What is the community responsible for?</a:t>
            </a:r>
            <a:endParaRPr kumimoji="0" lang="en-GB" sz="2400" b="0" i="0" u="none" strike="noStrike" kern="1200" cap="none" spc="0" normalizeH="0" baseline="0" noProof="0">
              <a:ln>
                <a:noFill/>
              </a:ln>
              <a:solidFill>
                <a:schemeClr val="tx1"/>
              </a:solidFill>
              <a:effectLst/>
              <a:uLnTx/>
              <a:uFillTx/>
              <a:latin typeface="Calibri"/>
              <a:ea typeface="+mn-ea"/>
              <a:cs typeface="+mn-cs"/>
            </a:endParaRPr>
          </a:p>
        </p:txBody>
      </p:sp>
      <p:sp>
        <p:nvSpPr>
          <p:cNvPr id="152" name="Text Placeholder 15">
            <a:extLst>
              <a:ext uri="{FF2B5EF4-FFF2-40B4-BE49-F238E27FC236}">
                <a16:creationId xmlns:a16="http://schemas.microsoft.com/office/drawing/2014/main" id="{A6111FAA-D1B4-4F7D-8E99-FCD0A6462186}"/>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72BB"/>
                </a:solidFill>
                <a:effectLst/>
                <a:uLnTx/>
                <a:uFillTx/>
                <a:latin typeface="Calibri"/>
                <a:ea typeface="+mn-ea"/>
                <a:cs typeface="+mn-cs"/>
              </a:rPr>
              <a:t>Data Governance Community </a:t>
            </a:r>
            <a:endParaRPr kumimoji="0" lang="en-GB" sz="4000" b="1" i="0" u="none" strike="noStrike" kern="1200" cap="none" spc="0" normalizeH="0" baseline="0" noProof="0">
              <a:ln>
                <a:noFill/>
              </a:ln>
              <a:solidFill>
                <a:srgbClr val="0072BB"/>
              </a:solidFill>
              <a:effectLst/>
              <a:uLnTx/>
              <a:uFillTx/>
              <a:latin typeface="Calibri"/>
              <a:ea typeface="+mn-ea"/>
              <a:cs typeface="+mn-cs"/>
            </a:endParaRPr>
          </a:p>
        </p:txBody>
      </p:sp>
      <p:grpSp>
        <p:nvGrpSpPr>
          <p:cNvPr id="84" name="Gruppieren 18">
            <a:extLst>
              <a:ext uri="{FF2B5EF4-FFF2-40B4-BE49-F238E27FC236}">
                <a16:creationId xmlns:a16="http://schemas.microsoft.com/office/drawing/2014/main" id="{3E1B11AD-6867-4D0E-A3A3-0132302535A9}"/>
              </a:ext>
            </a:extLst>
          </p:cNvPr>
          <p:cNvGrpSpPr/>
          <p:nvPr/>
        </p:nvGrpSpPr>
        <p:grpSpPr>
          <a:xfrm>
            <a:off x="304801" y="1295400"/>
            <a:ext cx="11194684" cy="1058488"/>
            <a:chOff x="554038" y="1570040"/>
            <a:chExt cx="11112501" cy="978623"/>
          </a:xfrm>
        </p:grpSpPr>
        <p:pic>
          <p:nvPicPr>
            <p:cNvPr id="93" name="Picture 3" descr="\\NAS\PresentationLoad\07 Produktion\3_CHARTS_UND_DIAGRAMME\1 IN BEARBEITUNG\Update_D2545_Innovationsmanagement-Tools\Grundlagen\Bilder\Fotolia_5381755_X.jpg">
              <a:extLst>
                <a:ext uri="{FF2B5EF4-FFF2-40B4-BE49-F238E27FC236}">
                  <a16:creationId xmlns:a16="http://schemas.microsoft.com/office/drawing/2014/main" id="{2CD0E8B9-6216-4326-A1D5-014A0208D265}"/>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1147" t="54073" r="1204" b="16757"/>
            <a:stretch/>
          </p:blipFill>
          <p:spPr bwMode="auto">
            <a:xfrm>
              <a:off x="6165492" y="1570040"/>
              <a:ext cx="5501047" cy="97862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NAS\PresentationLoad\07 Produktion\3_CHARTS_UND_DIAGRAMME\1 IN BEARBEITUNG\Update_D2545_Innovationsmanagement-Tools\Grundlagen\Bilder\Fotolia_29472606_X.jpg">
              <a:extLst>
                <a:ext uri="{FF2B5EF4-FFF2-40B4-BE49-F238E27FC236}">
                  <a16:creationId xmlns:a16="http://schemas.microsoft.com/office/drawing/2014/main" id="{5CD21FC1-9378-4A93-A7E5-3AFD615262FD}"/>
                </a:ext>
              </a:extLst>
            </p:cNvPr>
            <p:cNvPicPr>
              <a:picLocks noChangeAspect="1" noChangeArrowheads="1"/>
            </p:cNvPicPr>
            <p:nvPr/>
          </p:nvPicPr>
          <p:blipFill rotWithShape="1">
            <a:blip r:embed="rId8" cstate="screen">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1" t="34362" r="-1" b="25577"/>
            <a:stretch/>
          </p:blipFill>
          <p:spPr bwMode="auto">
            <a:xfrm>
              <a:off x="554038" y="1570041"/>
              <a:ext cx="5467454" cy="978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uppieren 2">
            <a:extLst>
              <a:ext uri="{FF2B5EF4-FFF2-40B4-BE49-F238E27FC236}">
                <a16:creationId xmlns:a16="http://schemas.microsoft.com/office/drawing/2014/main" id="{8ED14871-13A8-4BF2-A068-8FBFAACD57F8}"/>
              </a:ext>
            </a:extLst>
          </p:cNvPr>
          <p:cNvGrpSpPr/>
          <p:nvPr/>
        </p:nvGrpSpPr>
        <p:grpSpPr>
          <a:xfrm>
            <a:off x="304801" y="2353888"/>
            <a:ext cx="11197881" cy="3519179"/>
            <a:chOff x="554038" y="2548663"/>
            <a:chExt cx="11115675" cy="3253651"/>
          </a:xfrm>
        </p:grpSpPr>
        <p:sp>
          <p:nvSpPr>
            <p:cNvPr id="91" name="_text">
              <a:extLst>
                <a:ext uri="{FF2B5EF4-FFF2-40B4-BE49-F238E27FC236}">
                  <a16:creationId xmlns:a16="http://schemas.microsoft.com/office/drawing/2014/main" id="{0ECAD110-644F-480D-AF26-B019FCB4A0E5}"/>
                </a:ext>
              </a:extLst>
            </p:cNvPr>
            <p:cNvSpPr txBox="1">
              <a:spLocks/>
            </p:cNvSpPr>
            <p:nvPr/>
          </p:nvSpPr>
          <p:spPr bwMode="gray">
            <a:xfrm>
              <a:off x="554038" y="2548663"/>
              <a:ext cx="5467454" cy="3253651"/>
            </a:xfrm>
            <a:prstGeom prst="rect">
              <a:avLst/>
            </a:prstGeom>
            <a:solidFill>
              <a:srgbClr val="E8ECF4"/>
            </a:solidFill>
            <a:ln w="12700">
              <a:noFill/>
              <a:miter lim="800000"/>
              <a:headEnd/>
              <a:tailEnd/>
            </a:ln>
            <a:effectLst/>
          </p:spPr>
          <p:txBody>
            <a:bodyPr lIns="0" tIns="144000" rIns="121920" bIns="96000"/>
            <a:lstStyle/>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approve  and execute the Data Governance Strategy.</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Principles, Policies, Standards and Best Practices about data and meta data management.</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Sign off on high-impact data related decisions that have AAM wide implications including exceptions to the Data Governance Strategy and Framework.</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Ensure Compliance with regulations related to Data Governance  (e.g. GDPR , Solvency II Data Quality Pilar).</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Ensure all enterprise relevant data is owned.</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the roles, responsibilities and accountability around Data Quality and is the escalation point for data issues within AAM.</a:t>
              </a:r>
            </a:p>
            <a:p>
              <a:pPr marL="304792" marR="0" lvl="0" indent="-220128" defTabSz="1219170" eaLnBrk="1" fontAlgn="auto" latinLnBrk="0" hangingPunct="1">
                <a:lnSpc>
                  <a:spcPct val="95000"/>
                </a:lnSpc>
                <a:spcBef>
                  <a:spcPts val="0"/>
                </a:spcBef>
                <a:spcAft>
                  <a:spcPts val="1067"/>
                </a:spcAft>
                <a:buClr>
                  <a:srgbClr val="000000"/>
                </a:buClr>
                <a:buSzTx/>
                <a:buFont typeface="+mj-lt"/>
                <a:buAutoNum type="arabicParenR"/>
                <a:tabLst/>
                <a:defRPr/>
              </a:pPr>
              <a:endParaRPr kumimoji="0" lang="en-GB" sz="1600" b="0" i="0" u="none" strike="noStrike" kern="0" cap="none" spc="0" normalizeH="0" baseline="0" noProof="0">
                <a:ln>
                  <a:noFill/>
                </a:ln>
                <a:solidFill>
                  <a:srgbClr val="000000"/>
                </a:solidFill>
                <a:effectLst/>
                <a:uLnTx/>
                <a:uFillTx/>
                <a:cs typeface="Arial" charset="0"/>
              </a:endParaRPr>
            </a:p>
          </p:txBody>
        </p:sp>
        <p:sp>
          <p:nvSpPr>
            <p:cNvPr id="92" name="_text">
              <a:extLst>
                <a:ext uri="{FF2B5EF4-FFF2-40B4-BE49-F238E27FC236}">
                  <a16:creationId xmlns:a16="http://schemas.microsoft.com/office/drawing/2014/main" id="{2CC67EF5-B831-4373-988B-937433C26886}"/>
                </a:ext>
              </a:extLst>
            </p:cNvPr>
            <p:cNvSpPr txBox="1">
              <a:spLocks/>
            </p:cNvSpPr>
            <p:nvPr/>
          </p:nvSpPr>
          <p:spPr bwMode="gray">
            <a:xfrm>
              <a:off x="6165492" y="2548663"/>
              <a:ext cx="5504221" cy="3253650"/>
            </a:xfrm>
            <a:prstGeom prst="rect">
              <a:avLst/>
            </a:prstGeom>
            <a:solidFill>
              <a:srgbClr val="E8ECF4"/>
            </a:solidFill>
            <a:ln w="12700">
              <a:noFill/>
              <a:miter lim="800000"/>
              <a:headEnd/>
              <a:tailEnd/>
            </a:ln>
            <a:effectLst/>
          </p:spPr>
          <p:txBody>
            <a:bodyPr lIns="336000" tIns="144000" rIns="336000" bIns="96000"/>
            <a:lstStyle/>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Accountable for the definition and quality of business relevant  data  (meta data and all physical instances associated with the business term) under their ownership.</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Own and conform to the Enterprise Conceptual Data Model.</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Create and maintain Corporate Data vocabulary (Ensure execution of Meta Data Management).</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Define data quality priorities and ensure high enterprise data quality and allocate resources accordingly .</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Ensure alignment among stakeholders, programs, projects, and groups that work with data within AAM.</a:t>
              </a:r>
            </a:p>
            <a:p>
              <a:pPr marL="0" marR="0" lvl="0" indent="0" defTabSz="1219170" eaLnBrk="1" fontAlgn="auto" latinLnBrk="0" hangingPunct="1">
                <a:lnSpc>
                  <a:spcPct val="95000"/>
                </a:lnSpc>
                <a:spcBef>
                  <a:spcPts val="0"/>
                </a:spcBef>
                <a:spcAft>
                  <a:spcPts val="1067"/>
                </a:spcAft>
                <a:buClr>
                  <a:srgbClr val="000000"/>
                </a:buClr>
                <a:buSzTx/>
                <a:buFontTx/>
                <a:buNone/>
                <a:tabLst/>
                <a:defRPr/>
              </a:pPr>
              <a:br>
                <a:rPr kumimoji="0" lang="en-US" sz="1333" b="0" i="0" u="none" strike="noStrike" kern="0" cap="none" spc="0" normalizeH="0" baseline="0" noProof="0">
                  <a:ln>
                    <a:noFill/>
                  </a:ln>
                  <a:solidFill>
                    <a:srgbClr val="000000"/>
                  </a:solidFill>
                  <a:effectLst/>
                  <a:uLnTx/>
                  <a:uFillTx/>
                  <a:cs typeface="Arial" charset="0"/>
                </a:rPr>
              </a:br>
              <a:endParaRPr kumimoji="0" lang="en-US" sz="1333" b="0" i="0" u="none" strike="noStrike" kern="0" cap="none" spc="0" normalizeH="0" baseline="0" noProof="0">
                <a:ln>
                  <a:noFill/>
                </a:ln>
                <a:solidFill>
                  <a:srgbClr val="000000"/>
                </a:solidFill>
                <a:effectLst/>
                <a:uLnTx/>
                <a:uFillTx/>
                <a:cs typeface="Arial" charset="0"/>
              </a:endParaRPr>
            </a:p>
          </p:txBody>
        </p:sp>
      </p:grpSp>
      <p:sp>
        <p:nvSpPr>
          <p:cNvPr id="87" name="Freeform 16">
            <a:extLst>
              <a:ext uri="{FF2B5EF4-FFF2-40B4-BE49-F238E27FC236}">
                <a16:creationId xmlns:a16="http://schemas.microsoft.com/office/drawing/2014/main" id="{E6C621A5-3C25-47DF-92FC-825D6903CAA3}"/>
              </a:ext>
            </a:extLst>
          </p:cNvPr>
          <p:cNvSpPr>
            <a:spLocks noEditPoints="1"/>
          </p:cNvSpPr>
          <p:nvPr/>
        </p:nvSpPr>
        <p:spPr bwMode="gray">
          <a:xfrm>
            <a:off x="10871200" y="5359400"/>
            <a:ext cx="528029" cy="387997"/>
          </a:xfrm>
          <a:custGeom>
            <a:avLst/>
            <a:gdLst>
              <a:gd name="T0" fmla="*/ 173 w 424"/>
              <a:gd name="T1" fmla="*/ 219 h 288"/>
              <a:gd name="T2" fmla="*/ 188 w 424"/>
              <a:gd name="T3" fmla="*/ 277 h 288"/>
              <a:gd name="T4" fmla="*/ 246 w 424"/>
              <a:gd name="T5" fmla="*/ 261 h 288"/>
              <a:gd name="T6" fmla="*/ 345 w 424"/>
              <a:gd name="T7" fmla="*/ 5 h 288"/>
              <a:gd name="T8" fmla="*/ 173 w 424"/>
              <a:gd name="T9" fmla="*/ 219 h 288"/>
              <a:gd name="T10" fmla="*/ 212 w 424"/>
              <a:gd name="T11" fmla="*/ 58 h 288"/>
              <a:gd name="T12" fmla="*/ 240 w 424"/>
              <a:gd name="T13" fmla="*/ 60 h 288"/>
              <a:gd name="T14" fmla="*/ 269 w 424"/>
              <a:gd name="T15" fmla="*/ 23 h 288"/>
              <a:gd name="T16" fmla="*/ 212 w 424"/>
              <a:gd name="T17" fmla="*/ 15 h 288"/>
              <a:gd name="T18" fmla="*/ 0 w 424"/>
              <a:gd name="T19" fmla="*/ 244 h 288"/>
              <a:gd name="T20" fmla="*/ 1 w 424"/>
              <a:gd name="T21" fmla="*/ 267 h 288"/>
              <a:gd name="T22" fmla="*/ 24 w 424"/>
              <a:gd name="T23" fmla="*/ 286 h 288"/>
              <a:gd name="T24" fmla="*/ 44 w 424"/>
              <a:gd name="T25" fmla="*/ 263 h 288"/>
              <a:gd name="T26" fmla="*/ 43 w 424"/>
              <a:gd name="T27" fmla="*/ 244 h 288"/>
              <a:gd name="T28" fmla="*/ 212 w 424"/>
              <a:gd name="T29" fmla="*/ 58 h 288"/>
              <a:gd name="T30" fmla="*/ 365 w 424"/>
              <a:gd name="T31" fmla="*/ 84 h 288"/>
              <a:gd name="T32" fmla="*/ 348 w 424"/>
              <a:gd name="T33" fmla="*/ 130 h 288"/>
              <a:gd name="T34" fmla="*/ 382 w 424"/>
              <a:gd name="T35" fmla="*/ 244 h 288"/>
              <a:gd name="T36" fmla="*/ 381 w 424"/>
              <a:gd name="T37" fmla="*/ 264 h 288"/>
              <a:gd name="T38" fmla="*/ 400 w 424"/>
              <a:gd name="T39" fmla="*/ 287 h 288"/>
              <a:gd name="T40" fmla="*/ 402 w 424"/>
              <a:gd name="T41" fmla="*/ 287 h 288"/>
              <a:gd name="T42" fmla="*/ 423 w 424"/>
              <a:gd name="T43" fmla="*/ 267 h 288"/>
              <a:gd name="T44" fmla="*/ 424 w 424"/>
              <a:gd name="T45" fmla="*/ 244 h 288"/>
              <a:gd name="T46" fmla="*/ 365 w 424"/>
              <a:gd name="T47" fmla="*/ 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4" h="288">
                <a:moveTo>
                  <a:pt x="173" y="219"/>
                </a:moveTo>
                <a:cubicBezTo>
                  <a:pt x="158" y="244"/>
                  <a:pt x="168" y="265"/>
                  <a:pt x="188" y="277"/>
                </a:cubicBezTo>
                <a:cubicBezTo>
                  <a:pt x="209" y="288"/>
                  <a:pt x="232" y="287"/>
                  <a:pt x="246" y="261"/>
                </a:cubicBezTo>
                <a:cubicBezTo>
                  <a:pt x="261" y="236"/>
                  <a:pt x="353" y="10"/>
                  <a:pt x="345" y="5"/>
                </a:cubicBezTo>
                <a:cubicBezTo>
                  <a:pt x="337" y="0"/>
                  <a:pt x="187" y="194"/>
                  <a:pt x="173" y="219"/>
                </a:cubicBezTo>
                <a:close/>
                <a:moveTo>
                  <a:pt x="212" y="58"/>
                </a:moveTo>
                <a:cubicBezTo>
                  <a:pt x="222" y="58"/>
                  <a:pt x="231" y="59"/>
                  <a:pt x="240" y="60"/>
                </a:cubicBezTo>
                <a:cubicBezTo>
                  <a:pt x="249" y="48"/>
                  <a:pt x="259" y="36"/>
                  <a:pt x="269" y="23"/>
                </a:cubicBezTo>
                <a:cubicBezTo>
                  <a:pt x="251" y="18"/>
                  <a:pt x="232" y="15"/>
                  <a:pt x="212" y="15"/>
                </a:cubicBezTo>
                <a:cubicBezTo>
                  <a:pt x="94" y="15"/>
                  <a:pt x="0" y="116"/>
                  <a:pt x="0" y="244"/>
                </a:cubicBezTo>
                <a:cubicBezTo>
                  <a:pt x="0" y="251"/>
                  <a:pt x="1" y="259"/>
                  <a:pt x="1" y="267"/>
                </a:cubicBezTo>
                <a:cubicBezTo>
                  <a:pt x="3" y="279"/>
                  <a:pt x="13" y="287"/>
                  <a:pt x="24" y="286"/>
                </a:cubicBezTo>
                <a:cubicBezTo>
                  <a:pt x="36" y="285"/>
                  <a:pt x="45" y="275"/>
                  <a:pt x="44" y="263"/>
                </a:cubicBezTo>
                <a:cubicBezTo>
                  <a:pt x="43" y="257"/>
                  <a:pt x="43" y="250"/>
                  <a:pt x="43" y="244"/>
                </a:cubicBezTo>
                <a:cubicBezTo>
                  <a:pt x="43" y="139"/>
                  <a:pt x="117" y="58"/>
                  <a:pt x="212" y="58"/>
                </a:cubicBezTo>
                <a:close/>
                <a:moveTo>
                  <a:pt x="365" y="84"/>
                </a:moveTo>
                <a:cubicBezTo>
                  <a:pt x="360" y="100"/>
                  <a:pt x="353" y="116"/>
                  <a:pt x="348" y="130"/>
                </a:cubicBezTo>
                <a:cubicBezTo>
                  <a:pt x="369" y="162"/>
                  <a:pt x="382" y="201"/>
                  <a:pt x="382" y="244"/>
                </a:cubicBezTo>
                <a:cubicBezTo>
                  <a:pt x="382" y="250"/>
                  <a:pt x="382" y="257"/>
                  <a:pt x="381" y="264"/>
                </a:cubicBezTo>
                <a:cubicBezTo>
                  <a:pt x="380" y="275"/>
                  <a:pt x="389" y="286"/>
                  <a:pt x="400" y="287"/>
                </a:cubicBezTo>
                <a:cubicBezTo>
                  <a:pt x="401" y="287"/>
                  <a:pt x="402" y="287"/>
                  <a:pt x="402" y="287"/>
                </a:cubicBezTo>
                <a:cubicBezTo>
                  <a:pt x="413" y="287"/>
                  <a:pt x="422" y="278"/>
                  <a:pt x="423" y="267"/>
                </a:cubicBezTo>
                <a:cubicBezTo>
                  <a:pt x="424" y="260"/>
                  <a:pt x="424" y="252"/>
                  <a:pt x="424" y="244"/>
                </a:cubicBezTo>
                <a:cubicBezTo>
                  <a:pt x="424" y="181"/>
                  <a:pt x="402" y="125"/>
                  <a:pt x="365" y="84"/>
                </a:cubicBezTo>
                <a:close/>
              </a:path>
            </a:pathLst>
          </a:custGeom>
          <a:solidFill>
            <a:srgbClr val="0069B4"/>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nvGrpSpPr>
          <p:cNvPr id="88" name="Gruppieren 15">
            <a:extLst>
              <a:ext uri="{FF2B5EF4-FFF2-40B4-BE49-F238E27FC236}">
                <a16:creationId xmlns:a16="http://schemas.microsoft.com/office/drawing/2014/main" id="{BF56F6C7-9B43-45EC-85A0-E71F6F798D35}"/>
              </a:ext>
            </a:extLst>
          </p:cNvPr>
          <p:cNvGrpSpPr/>
          <p:nvPr/>
        </p:nvGrpSpPr>
        <p:grpSpPr bwMode="gray">
          <a:xfrm rot="20298125">
            <a:off x="4969863" y="5231627"/>
            <a:ext cx="491128" cy="506376"/>
            <a:chOff x="5516462" y="5032857"/>
            <a:chExt cx="359639" cy="345362"/>
          </a:xfrm>
          <a:solidFill>
            <a:srgbClr val="0069B4"/>
          </a:solidFill>
        </p:grpSpPr>
        <p:sp>
          <p:nvSpPr>
            <p:cNvPr id="89" name="Freeform 1523">
              <a:extLst>
                <a:ext uri="{FF2B5EF4-FFF2-40B4-BE49-F238E27FC236}">
                  <a16:creationId xmlns:a16="http://schemas.microsoft.com/office/drawing/2014/main" id="{000B0EDD-2137-4717-965D-1E13A07DC19E}"/>
                </a:ext>
              </a:extLst>
            </p:cNvPr>
            <p:cNvSpPr>
              <a:spLocks noEditPoints="1"/>
            </p:cNvSpPr>
            <p:nvPr/>
          </p:nvSpPr>
          <p:spPr bwMode="gray">
            <a:xfrm>
              <a:off x="5574476" y="5071832"/>
              <a:ext cx="301625" cy="306387"/>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90" name="Freeform 1524">
              <a:extLst>
                <a:ext uri="{FF2B5EF4-FFF2-40B4-BE49-F238E27FC236}">
                  <a16:creationId xmlns:a16="http://schemas.microsoft.com/office/drawing/2014/main" id="{C5B0DD48-6ECD-4288-84C5-48F16746D32B}"/>
                </a:ext>
              </a:extLst>
            </p:cNvPr>
            <p:cNvSpPr>
              <a:spLocks noEditPoints="1"/>
            </p:cNvSpPr>
            <p:nvPr/>
          </p:nvSpPr>
          <p:spPr bwMode="gray">
            <a:xfrm>
              <a:off x="5516462" y="5032857"/>
              <a:ext cx="160338" cy="163512"/>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spTree>
    <p:extLst>
      <p:ext uri="{BB962C8B-B14F-4D97-AF65-F5344CB8AC3E}">
        <p14:creationId xmlns:p14="http://schemas.microsoft.com/office/powerpoint/2010/main" val="14234814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1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275E82FA-0CB1-46D5-B823-575A04615024}"/>
              </a:ext>
            </a:extLst>
          </p:cNvPr>
          <p:cNvGrpSpPr/>
          <p:nvPr/>
        </p:nvGrpSpPr>
        <p:grpSpPr>
          <a:xfrm>
            <a:off x="304800" y="1600201"/>
            <a:ext cx="5283199" cy="3636523"/>
            <a:chOff x="304800" y="1600201"/>
            <a:chExt cx="5283199" cy="3636523"/>
          </a:xfrm>
        </p:grpSpPr>
        <p:sp>
          <p:nvSpPr>
            <p:cNvPr id="3" name="Freeform: Shape 2">
              <a:extLst>
                <a:ext uri="{FF2B5EF4-FFF2-40B4-BE49-F238E27FC236}">
                  <a16:creationId xmlns:a16="http://schemas.microsoft.com/office/drawing/2014/main" id="{9796B075-62DE-4231-BC7B-34D86D469DBE}"/>
                </a:ext>
              </a:extLst>
            </p:cNvPr>
            <p:cNvSpPr/>
            <p:nvPr/>
          </p:nvSpPr>
          <p:spPr>
            <a:xfrm>
              <a:off x="2065866" y="1600201"/>
              <a:ext cx="1761066" cy="1212174"/>
            </a:xfrm>
            <a:custGeom>
              <a:avLst/>
              <a:gdLst>
                <a:gd name="connsiteX0" fmla="*/ 0 w 1761066"/>
                <a:gd name="connsiteY0" fmla="*/ 1212174 h 1212174"/>
                <a:gd name="connsiteX1" fmla="*/ 880533 w 1761066"/>
                <a:gd name="connsiteY1" fmla="*/ 0 h 1212174"/>
                <a:gd name="connsiteX2" fmla="*/ 880533 w 1761066"/>
                <a:gd name="connsiteY2" fmla="*/ 0 h 1212174"/>
                <a:gd name="connsiteX3" fmla="*/ 1761066 w 1761066"/>
                <a:gd name="connsiteY3" fmla="*/ 1212174 h 1212174"/>
                <a:gd name="connsiteX4" fmla="*/ 0 w 1761066"/>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066" h="1212174">
                  <a:moveTo>
                    <a:pt x="0" y="1212174"/>
                  </a:moveTo>
                  <a:lnTo>
                    <a:pt x="880533" y="0"/>
                  </a:lnTo>
                  <a:lnTo>
                    <a:pt x="880533" y="0"/>
                  </a:lnTo>
                  <a:lnTo>
                    <a:pt x="1761066" y="1212174"/>
                  </a:lnTo>
                  <a:lnTo>
                    <a:pt x="0" y="1212174"/>
                  </a:lnTo>
                  <a:close/>
                </a:path>
              </a:pathLst>
            </a:custGeom>
            <a:solidFill>
              <a:srgbClr val="0069B4"/>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02262" tIns="419298" rIns="602262" bIns="1524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rgbClr val="535353">
                    <a:hueOff val="0"/>
                    <a:satOff val="0"/>
                    <a:lumOff val="0"/>
                    <a:alphaOff val="0"/>
                  </a:srgbClr>
                </a:solidFill>
                <a:latin typeface="Calibri"/>
                <a:ea typeface="+mn-ea"/>
                <a:cs typeface="+mn-cs"/>
              </a:endParaRPr>
            </a:p>
            <a:p>
              <a:pPr marL="0" lvl="0" indent="0" algn="ctr" defTabSz="533400">
                <a:lnSpc>
                  <a:spcPct val="90000"/>
                </a:lnSpc>
                <a:spcBef>
                  <a:spcPct val="0"/>
                </a:spcBef>
                <a:spcAft>
                  <a:spcPct val="35000"/>
                </a:spcAft>
                <a:buNone/>
              </a:pPr>
              <a:r>
                <a:rPr lang="en-US" sz="1400" b="1" kern="1200">
                  <a:solidFill>
                    <a:srgbClr val="FFFFFF"/>
                  </a:solidFill>
                  <a:latin typeface="Calibri"/>
                  <a:ea typeface="+mn-ea"/>
                  <a:cs typeface="+mn-cs"/>
                </a:rPr>
                <a:t>DG </a:t>
              </a:r>
            </a:p>
            <a:p>
              <a:pPr marL="0" lvl="0" indent="0" algn="ctr" defTabSz="533400">
                <a:lnSpc>
                  <a:spcPct val="90000"/>
                </a:lnSpc>
                <a:spcBef>
                  <a:spcPct val="0"/>
                </a:spcBef>
                <a:spcAft>
                  <a:spcPct val="35000"/>
                </a:spcAft>
                <a:buNone/>
              </a:pPr>
              <a:r>
                <a:rPr lang="en-US" sz="1400" b="1" kern="1200">
                  <a:solidFill>
                    <a:srgbClr val="FFFFFF"/>
                  </a:solidFill>
                  <a:latin typeface="Calibri"/>
                  <a:ea typeface="+mn-ea"/>
                  <a:cs typeface="+mn-cs"/>
                </a:rPr>
                <a:t>Chair</a:t>
              </a:r>
            </a:p>
          </p:txBody>
        </p:sp>
        <p:sp>
          <p:nvSpPr>
            <p:cNvPr id="4" name="Freeform: Shape 3">
              <a:extLst>
                <a:ext uri="{FF2B5EF4-FFF2-40B4-BE49-F238E27FC236}">
                  <a16:creationId xmlns:a16="http://schemas.microsoft.com/office/drawing/2014/main" id="{B38160D1-A7FE-4F66-95D0-872E634ECE2F}"/>
                </a:ext>
              </a:extLst>
            </p:cNvPr>
            <p:cNvSpPr/>
            <p:nvPr/>
          </p:nvSpPr>
          <p:spPr>
            <a:xfrm>
              <a:off x="1185333" y="2812375"/>
              <a:ext cx="3522133" cy="1212174"/>
            </a:xfrm>
            <a:custGeom>
              <a:avLst/>
              <a:gdLst>
                <a:gd name="connsiteX0" fmla="*/ 0 w 3522133"/>
                <a:gd name="connsiteY0" fmla="*/ 1212174 h 1212174"/>
                <a:gd name="connsiteX1" fmla="*/ 880535 w 3522133"/>
                <a:gd name="connsiteY1" fmla="*/ 0 h 1212174"/>
                <a:gd name="connsiteX2" fmla="*/ 2641598 w 3522133"/>
                <a:gd name="connsiteY2" fmla="*/ 0 h 1212174"/>
                <a:gd name="connsiteX3" fmla="*/ 3522133 w 3522133"/>
                <a:gd name="connsiteY3" fmla="*/ 1212174 h 1212174"/>
                <a:gd name="connsiteX4" fmla="*/ 0 w 3522133"/>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2133" h="1212174">
                  <a:moveTo>
                    <a:pt x="0" y="1212174"/>
                  </a:moveTo>
                  <a:lnTo>
                    <a:pt x="880535" y="0"/>
                  </a:lnTo>
                  <a:lnTo>
                    <a:pt x="2641598" y="0"/>
                  </a:lnTo>
                  <a:lnTo>
                    <a:pt x="3522133" y="1212174"/>
                  </a:lnTo>
                  <a:lnTo>
                    <a:pt x="0" y="1212174"/>
                  </a:lnTo>
                  <a:close/>
                </a:path>
              </a:pathLst>
            </a:custGeom>
            <a:solidFill>
              <a:schemeClr val="tx2">
                <a:lumMod val="25000"/>
                <a:lumOff val="75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177" tIns="328595" rIns="1221178"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FFFFFF"/>
                  </a:solidFill>
                  <a:latin typeface="Calibri"/>
                  <a:ea typeface="+mn-ea"/>
                  <a:cs typeface="+mn-cs"/>
                </a:rPr>
                <a:t>Data Governance Forum</a:t>
              </a:r>
            </a:p>
          </p:txBody>
        </p:sp>
        <p:sp>
          <p:nvSpPr>
            <p:cNvPr id="5" name="Freeform: Shape 4">
              <a:extLst>
                <a:ext uri="{FF2B5EF4-FFF2-40B4-BE49-F238E27FC236}">
                  <a16:creationId xmlns:a16="http://schemas.microsoft.com/office/drawing/2014/main" id="{41184102-F48B-4C03-92BE-17DC8788FEFD}"/>
                </a:ext>
              </a:extLst>
            </p:cNvPr>
            <p:cNvSpPr/>
            <p:nvPr/>
          </p:nvSpPr>
          <p:spPr>
            <a:xfrm>
              <a:off x="304800" y="4024550"/>
              <a:ext cx="5283199" cy="1212174"/>
            </a:xfrm>
            <a:custGeom>
              <a:avLst/>
              <a:gdLst>
                <a:gd name="connsiteX0" fmla="*/ 0 w 5283199"/>
                <a:gd name="connsiteY0" fmla="*/ 1212174 h 1212174"/>
                <a:gd name="connsiteX1" fmla="*/ 880535 w 5283199"/>
                <a:gd name="connsiteY1" fmla="*/ 0 h 1212174"/>
                <a:gd name="connsiteX2" fmla="*/ 4402664 w 5283199"/>
                <a:gd name="connsiteY2" fmla="*/ 0 h 1212174"/>
                <a:gd name="connsiteX3" fmla="*/ 5283199 w 5283199"/>
                <a:gd name="connsiteY3" fmla="*/ 1212174 h 1212174"/>
                <a:gd name="connsiteX4" fmla="*/ 0 w 5283199"/>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199" h="1212174">
                  <a:moveTo>
                    <a:pt x="0" y="1212174"/>
                  </a:moveTo>
                  <a:lnTo>
                    <a:pt x="880535" y="0"/>
                  </a:lnTo>
                  <a:lnTo>
                    <a:pt x="4402664" y="0"/>
                  </a:lnTo>
                  <a:lnTo>
                    <a:pt x="5283199" y="1212174"/>
                  </a:lnTo>
                  <a:lnTo>
                    <a:pt x="0" y="1212174"/>
                  </a:lnTo>
                  <a:close/>
                </a:path>
              </a:pathLst>
            </a:custGeom>
            <a:solidFill>
              <a:srgbClr val="0069B4"/>
            </a:solidFill>
            <a:ln w="25400" cap="flat" cmpd="sng" algn="ctr">
              <a:solidFill>
                <a:srgbClr val="FFFFFF"/>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9364" tIns="224990" rIns="1529363"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FFFFFF"/>
                  </a:solidFill>
                  <a:latin typeface="Calibri"/>
                  <a:ea typeface="+mn-ea"/>
                  <a:cs typeface="+mn-cs"/>
                </a:rPr>
                <a:t>Data Stewards Forum</a:t>
              </a:r>
            </a:p>
          </p:txBody>
        </p:sp>
      </p:grpSp>
      <p:sp>
        <p:nvSpPr>
          <p:cNvPr id="18" name="Text Placeholder 2">
            <a:extLst>
              <a:ext uri="{FF2B5EF4-FFF2-40B4-BE49-F238E27FC236}">
                <a16:creationId xmlns:a16="http://schemas.microsoft.com/office/drawing/2014/main" id="{30DA2FC1-C10E-4629-BD0C-8D73CDCB0C11}"/>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69B4"/>
                </a:solidFill>
                <a:effectLst/>
                <a:uLnTx/>
                <a:uFillTx/>
                <a:latin typeface="Calibri"/>
                <a:ea typeface="+mn-ea"/>
                <a:cs typeface="+mn-cs"/>
              </a:rPr>
              <a:t>Data Governance Community</a:t>
            </a:r>
          </a:p>
        </p:txBody>
      </p:sp>
      <p:sp>
        <p:nvSpPr>
          <p:cNvPr id="19" name="Text Placeholder 3">
            <a:extLst>
              <a:ext uri="{FF2B5EF4-FFF2-40B4-BE49-F238E27FC236}">
                <a16:creationId xmlns:a16="http://schemas.microsoft.com/office/drawing/2014/main" id="{0EEB2057-CD75-4BAD-8057-C7581C878638}"/>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Calibri"/>
                <a:ea typeface="+mn-ea"/>
                <a:cs typeface="+mn-cs"/>
              </a:rPr>
              <a:t>3. What are the proposed consultation structures?</a:t>
            </a:r>
          </a:p>
        </p:txBody>
      </p:sp>
      <p:sp>
        <p:nvSpPr>
          <p:cNvPr id="20" name="TextBox 19">
            <a:extLst>
              <a:ext uri="{FF2B5EF4-FFF2-40B4-BE49-F238E27FC236}">
                <a16:creationId xmlns:a16="http://schemas.microsoft.com/office/drawing/2014/main" id="{AABABFE7-A168-45CC-8C32-373EA595FE95}"/>
              </a:ext>
            </a:extLst>
          </p:cNvPr>
          <p:cNvSpPr txBox="1"/>
          <p:nvPr/>
        </p:nvSpPr>
        <p:spPr>
          <a:xfrm>
            <a:off x="4775200" y="1719309"/>
            <a:ext cx="5689600" cy="1077218"/>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Governance Chair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Chairs Data Governance enterprise-wide</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Serves as escalation point for enterprise data-related decisions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Final tie-breaker on data related functional disputes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No data related escalation past the Data Governance Chair</a:t>
            </a:r>
            <a:endParaRPr kumimoji="0" lang="en-US" sz="1333" b="0" i="0" u="none" strike="noStrike" kern="0" cap="none" spc="0" normalizeH="0" baseline="0" noProof="0">
              <a:ln>
                <a:noFill/>
              </a:ln>
              <a:effectLst/>
              <a:uLnTx/>
              <a:uFillTx/>
            </a:endParaRPr>
          </a:p>
        </p:txBody>
      </p:sp>
      <p:sp>
        <p:nvSpPr>
          <p:cNvPr id="21" name="TextBox 20">
            <a:extLst>
              <a:ext uri="{FF2B5EF4-FFF2-40B4-BE49-F238E27FC236}">
                <a16:creationId xmlns:a16="http://schemas.microsoft.com/office/drawing/2014/main" id="{13C21511-9B5C-459F-800D-A665FCFAD113}"/>
              </a:ext>
            </a:extLst>
          </p:cNvPr>
          <p:cNvSpPr txBox="1"/>
          <p:nvPr/>
        </p:nvSpPr>
        <p:spPr>
          <a:xfrm>
            <a:off x="5588000" y="2865777"/>
            <a:ext cx="5689600" cy="1446550"/>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Governance Forum  </a:t>
            </a:r>
            <a:r>
              <a:rPr kumimoji="0" lang="en-US" sz="1067" b="1" i="0" u="none" strike="noStrike" kern="0" cap="none" spc="0" normalizeH="0" baseline="0" noProof="0">
                <a:ln>
                  <a:noFill/>
                </a:ln>
                <a:effectLst/>
                <a:uLnTx/>
                <a:uFillTx/>
              </a:rPr>
              <a:t>(Quarterly)</a:t>
            </a:r>
            <a:endParaRPr kumimoji="0" lang="en-US" sz="1600" b="1" i="0" u="none" strike="noStrike" kern="0" cap="none" spc="0" normalizeH="0" baseline="0" noProof="0">
              <a:ln>
                <a:noFill/>
              </a:ln>
              <a:effectLst/>
              <a:uLnTx/>
              <a:uFillTx/>
            </a:endParaRP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Consists of senior representatives of data-owning business functions who can make decisions about data for the organization.</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Approves enterprise data-related decisions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Appoints chair of the Data Stewards Forum (Chief Data Steward)</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effectLst/>
              <a:uLnTx/>
              <a:uFillTx/>
            </a:endParaRP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srgbClr val="535353"/>
              </a:solidFill>
              <a:effectLst/>
              <a:uLnTx/>
              <a:uFillTx/>
            </a:endParaRPr>
          </a:p>
        </p:txBody>
      </p:sp>
      <p:sp>
        <p:nvSpPr>
          <p:cNvPr id="22" name="TextBox 21">
            <a:extLst>
              <a:ext uri="{FF2B5EF4-FFF2-40B4-BE49-F238E27FC236}">
                <a16:creationId xmlns:a16="http://schemas.microsoft.com/office/drawing/2014/main" id="{821CC006-3900-4B53-B60D-F987D747BF78}"/>
              </a:ext>
            </a:extLst>
          </p:cNvPr>
          <p:cNvSpPr txBox="1"/>
          <p:nvPr/>
        </p:nvSpPr>
        <p:spPr>
          <a:xfrm>
            <a:off x="6299200" y="3962400"/>
            <a:ext cx="5689600" cy="1631216"/>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Stewards Forum </a:t>
            </a:r>
            <a:r>
              <a:rPr kumimoji="0" lang="en-US" sz="1067" b="1" i="0" u="none" strike="noStrike" kern="0" cap="none" spc="0" normalizeH="0" baseline="0" noProof="0">
                <a:ln>
                  <a:noFill/>
                </a:ln>
                <a:effectLst/>
                <a:uLnTx/>
                <a:uFillTx/>
              </a:rPr>
              <a:t>(Monthly)</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Consists of lead data stewards who are  subject matter experts on their own data.</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Approve grass roots data governance decisions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Propose and advice the Data Governance Forum on data quality priorities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Ensure execution and communication of data decisions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Contribute, review and approve Data Governance Principles, Policies, Standards and Procedures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srgbClr val="535353"/>
              </a:solidFill>
              <a:effectLst/>
              <a:uLnTx/>
              <a:uFillTx/>
            </a:endParaRPr>
          </a:p>
        </p:txBody>
      </p:sp>
      <p:sp>
        <p:nvSpPr>
          <p:cNvPr id="23" name="Up Arrow 8">
            <a:extLst>
              <a:ext uri="{FF2B5EF4-FFF2-40B4-BE49-F238E27FC236}">
                <a16:creationId xmlns:a16="http://schemas.microsoft.com/office/drawing/2014/main" id="{16F53250-CF85-4CA9-9FBC-3CEE3722AD01}"/>
              </a:ext>
            </a:extLst>
          </p:cNvPr>
          <p:cNvSpPr/>
          <p:nvPr/>
        </p:nvSpPr>
        <p:spPr>
          <a:xfrm rot="2149064">
            <a:off x="750519" y="2950835"/>
            <a:ext cx="487680" cy="1828800"/>
          </a:xfrm>
          <a:prstGeom prst="upArrow">
            <a:avLst/>
          </a:prstGeom>
          <a:solidFill>
            <a:schemeClr val="accent2"/>
          </a:solidFill>
          <a:ln w="25400" cap="flat" cmpd="sng" algn="ctr">
            <a:noFill/>
            <a:prstDash val="solid"/>
          </a:ln>
          <a:effectLst/>
        </p:spPr>
        <p:txBody>
          <a:bodyPr vert="vert27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Calibri"/>
                <a:ea typeface="+mn-ea"/>
                <a:cs typeface="+mn-cs"/>
              </a:rPr>
              <a:t>Escalation</a:t>
            </a:r>
          </a:p>
        </p:txBody>
      </p:sp>
      <p:sp>
        <p:nvSpPr>
          <p:cNvPr id="24" name="Up Arrow 9">
            <a:extLst>
              <a:ext uri="{FF2B5EF4-FFF2-40B4-BE49-F238E27FC236}">
                <a16:creationId xmlns:a16="http://schemas.microsoft.com/office/drawing/2014/main" id="{944A8562-ABE2-48C2-97AC-9F6848C5C505}"/>
              </a:ext>
            </a:extLst>
          </p:cNvPr>
          <p:cNvSpPr/>
          <p:nvPr/>
        </p:nvSpPr>
        <p:spPr>
          <a:xfrm rot="8609399">
            <a:off x="4705737" y="2941220"/>
            <a:ext cx="487680" cy="1828800"/>
          </a:xfrm>
          <a:prstGeom prst="upArrow">
            <a:avLst/>
          </a:prstGeom>
          <a:solidFill>
            <a:schemeClr val="accent2"/>
          </a:solidFill>
          <a:ln w="25400" cap="flat" cmpd="sng" algn="ctr">
            <a:noFill/>
            <a:prstDash val="solid"/>
          </a:ln>
          <a:effectLst/>
        </p:spPr>
        <p:txBody>
          <a:bodyPr vert="vert270" rtlCol="0" anchor="ctr"/>
          <a:lstStyle/>
          <a:p>
            <a:pPr algn="ctr" defTabSz="1219170"/>
            <a:r>
              <a:rPr lang="en-US" sz="800" kern="0">
                <a:latin typeface="Calibri"/>
              </a:rPr>
              <a:t>Communication &amp; Implementation</a:t>
            </a:r>
          </a:p>
        </p:txBody>
      </p:sp>
    </p:spTree>
    <p:extLst>
      <p:ext uri="{BB962C8B-B14F-4D97-AF65-F5344CB8AC3E}">
        <p14:creationId xmlns:p14="http://schemas.microsoft.com/office/powerpoint/2010/main" val="2561284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4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Text Placeholder 2">
            <a:extLst>
              <a:ext uri="{FF2B5EF4-FFF2-40B4-BE49-F238E27FC236}">
                <a16:creationId xmlns:a16="http://schemas.microsoft.com/office/drawing/2014/main" id="{30DA2FC1-C10E-4629-BD0C-8D73CDCB0C11}"/>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69B4"/>
                </a:solidFill>
                <a:effectLst/>
                <a:uLnTx/>
                <a:uFillTx/>
                <a:latin typeface="Calibri"/>
                <a:ea typeface="+mn-ea"/>
                <a:cs typeface="+mn-cs"/>
              </a:rPr>
              <a:t>Data Governance Community</a:t>
            </a:r>
          </a:p>
        </p:txBody>
      </p:sp>
      <p:sp>
        <p:nvSpPr>
          <p:cNvPr id="19" name="Text Placeholder 3">
            <a:extLst>
              <a:ext uri="{FF2B5EF4-FFF2-40B4-BE49-F238E27FC236}">
                <a16:creationId xmlns:a16="http://schemas.microsoft.com/office/drawing/2014/main" id="{0EEB2057-CD75-4BAD-8057-C7581C878638}"/>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lang="en-US" sz="2400">
                <a:solidFill>
                  <a:schemeClr val="tx1"/>
                </a:solidFill>
                <a:latin typeface="Calibri"/>
              </a:rPr>
              <a:t>4</a:t>
            </a:r>
            <a:r>
              <a:rPr kumimoji="0" lang="en-US" sz="2400" b="0" i="0" u="none" strike="noStrike" kern="1200" cap="none" spc="0" normalizeH="0" baseline="0" noProof="0">
                <a:ln>
                  <a:noFill/>
                </a:ln>
                <a:solidFill>
                  <a:schemeClr val="tx1"/>
                </a:solidFill>
                <a:effectLst/>
                <a:uLnTx/>
                <a:uFillTx/>
                <a:latin typeface="Calibri"/>
                <a:ea typeface="+mn-ea"/>
                <a:cs typeface="+mn-cs"/>
              </a:rPr>
              <a:t>. What level of centralization is most suitable for AAM?</a:t>
            </a:r>
          </a:p>
        </p:txBody>
      </p:sp>
      <p:graphicFrame>
        <p:nvGraphicFramePr>
          <p:cNvPr id="97" name="Group 143">
            <a:extLst>
              <a:ext uri="{FF2B5EF4-FFF2-40B4-BE49-F238E27FC236}">
                <a16:creationId xmlns:a16="http://schemas.microsoft.com/office/drawing/2014/main" id="{57D00FD4-55F4-491C-99FA-ABDDAE2073FA}"/>
              </a:ext>
            </a:extLst>
          </p:cNvPr>
          <p:cNvGraphicFramePr>
            <a:graphicFrameLocks noGrp="1"/>
          </p:cNvGraphicFramePr>
          <p:nvPr/>
        </p:nvGraphicFramePr>
        <p:xfrm>
          <a:off x="729916" y="989934"/>
          <a:ext cx="10643938" cy="2484469"/>
        </p:xfrm>
        <a:graphic>
          <a:graphicData uri="http://schemas.openxmlformats.org/drawingml/2006/table">
            <a:tbl>
              <a:tblPr/>
              <a:tblGrid>
                <a:gridCol w="2142586">
                  <a:extLst>
                    <a:ext uri="{9D8B030D-6E8A-4147-A177-3AD203B41FA5}">
                      <a16:colId xmlns:a16="http://schemas.microsoft.com/office/drawing/2014/main" val="20000"/>
                    </a:ext>
                  </a:extLst>
                </a:gridCol>
                <a:gridCol w="2085424">
                  <a:extLst>
                    <a:ext uri="{9D8B030D-6E8A-4147-A177-3AD203B41FA5}">
                      <a16:colId xmlns:a16="http://schemas.microsoft.com/office/drawing/2014/main" val="20001"/>
                    </a:ext>
                  </a:extLst>
                </a:gridCol>
                <a:gridCol w="2089365">
                  <a:extLst>
                    <a:ext uri="{9D8B030D-6E8A-4147-A177-3AD203B41FA5}">
                      <a16:colId xmlns:a16="http://schemas.microsoft.com/office/drawing/2014/main" val="20002"/>
                    </a:ext>
                  </a:extLst>
                </a:gridCol>
                <a:gridCol w="2215516">
                  <a:extLst>
                    <a:ext uri="{9D8B030D-6E8A-4147-A177-3AD203B41FA5}">
                      <a16:colId xmlns:a16="http://schemas.microsoft.com/office/drawing/2014/main" val="20003"/>
                    </a:ext>
                  </a:extLst>
                </a:gridCol>
                <a:gridCol w="2111047">
                  <a:extLst>
                    <a:ext uri="{9D8B030D-6E8A-4147-A177-3AD203B41FA5}">
                      <a16:colId xmlns:a16="http://schemas.microsoft.com/office/drawing/2014/main" val="20004"/>
                    </a:ext>
                  </a:extLst>
                </a:gridCol>
              </a:tblGrid>
              <a:tr h="2973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Independent</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Locally distributed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Balanced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Central + distributed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Centralized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extLst>
                  <a:ext uri="{0D108BD9-81ED-4DB2-BD59-A6C34878D82A}">
                    <a16:rowId xmlns:a16="http://schemas.microsoft.com/office/drawing/2014/main" val="10000"/>
                  </a:ext>
                </a:extLst>
              </a:tr>
              <a:tr h="108271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olid"/>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89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Functional areas operate with complete autonomy, while maintaining global standards to meet specific enterprise requirements.</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100" b="0" i="0" u="none" strike="noStrike" cap="none" normalizeH="0" baseline="0">
                        <a:ln>
                          <a:noFill/>
                        </a:ln>
                        <a:solidFill>
                          <a:schemeClr val="bg1"/>
                        </a:solidFill>
                        <a:effectLst/>
                        <a:latin typeface="+mn-lt"/>
                      </a:endParaRP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100" b="0" i="0" u="none" strike="noStrike" cap="none" normalizeH="0" baseline="0">
                          <a:ln>
                            <a:noFill/>
                          </a:ln>
                          <a:solidFill>
                            <a:schemeClr val="tx1"/>
                          </a:solidFill>
                          <a:effectLst/>
                          <a:latin typeface="+mn-lt"/>
                        </a:rPr>
                        <a:t>Functional areas control a majority of their business and technology operations, with limited coordination from the enterprise.</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Responsibility and ownership are shared equally among the different functional areas and the enterprise.</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Data Governance provides a point of control and decision making but functional areas own selective decisions and activities. </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Data Governance provides a single point of control and decision making, with functional areas having little or no responsibility.</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extLst>
                  <a:ext uri="{0D108BD9-81ED-4DB2-BD59-A6C34878D82A}">
                    <a16:rowId xmlns:a16="http://schemas.microsoft.com/office/drawing/2014/main" val="10002"/>
                  </a:ext>
                </a:extLst>
              </a:tr>
            </a:tbl>
          </a:graphicData>
        </a:graphic>
      </p:graphicFrame>
      <p:grpSp>
        <p:nvGrpSpPr>
          <p:cNvPr id="98" name="Group 84">
            <a:extLst>
              <a:ext uri="{FF2B5EF4-FFF2-40B4-BE49-F238E27FC236}">
                <a16:creationId xmlns:a16="http://schemas.microsoft.com/office/drawing/2014/main" id="{72A95755-7DD7-443F-88F8-5591149662C5}"/>
              </a:ext>
            </a:extLst>
          </p:cNvPr>
          <p:cNvGrpSpPr>
            <a:grpSpLocks/>
          </p:cNvGrpSpPr>
          <p:nvPr/>
        </p:nvGrpSpPr>
        <p:grpSpPr bwMode="auto">
          <a:xfrm>
            <a:off x="3431618" y="1320761"/>
            <a:ext cx="927100" cy="981075"/>
            <a:chOff x="2212975" y="3113088"/>
            <a:chExt cx="1228725" cy="1230311"/>
          </a:xfrm>
        </p:grpSpPr>
        <p:sp>
          <p:nvSpPr>
            <p:cNvPr id="99" name="Oval 45">
              <a:extLst>
                <a:ext uri="{FF2B5EF4-FFF2-40B4-BE49-F238E27FC236}">
                  <a16:creationId xmlns:a16="http://schemas.microsoft.com/office/drawing/2014/main" id="{7DF9F7E6-76AC-4CEA-BDE5-224F9687CA7F}"/>
                </a:ext>
              </a:extLst>
            </p:cNvPr>
            <p:cNvSpPr>
              <a:spLocks noChangeArrowheads="1"/>
            </p:cNvSpPr>
            <p:nvPr/>
          </p:nvSpPr>
          <p:spPr bwMode="gray">
            <a:xfrm flipH="1">
              <a:off x="2732658" y="3602823"/>
              <a:ext cx="256686" cy="256812"/>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700" b="1" kern="0">
                  <a:solidFill>
                    <a:srgbClr val="FFFFFF"/>
                  </a:solidFill>
                  <a:latin typeface="Arial"/>
                  <a:cs typeface="Arial" charset="0"/>
                  <a:sym typeface="Arial" pitchFamily="34" charset="0"/>
                </a:rPr>
                <a:t>EDO</a:t>
              </a:r>
            </a:p>
          </p:txBody>
        </p:sp>
        <p:sp>
          <p:nvSpPr>
            <p:cNvPr id="100" name="Line 46">
              <a:extLst>
                <a:ext uri="{FF2B5EF4-FFF2-40B4-BE49-F238E27FC236}">
                  <a16:creationId xmlns:a16="http://schemas.microsoft.com/office/drawing/2014/main" id="{FF4B8071-4D31-4BF5-877C-1AF31D16FA64}"/>
                </a:ext>
              </a:extLst>
            </p:cNvPr>
            <p:cNvSpPr>
              <a:spLocks noChangeShapeType="1"/>
            </p:cNvSpPr>
            <p:nvPr/>
          </p:nvSpPr>
          <p:spPr bwMode="gray">
            <a:xfrm rot="2805294">
              <a:off x="2990136" y="3456497"/>
              <a:ext cx="27871" cy="18515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1" name="Oval 47">
              <a:extLst>
                <a:ext uri="{FF2B5EF4-FFF2-40B4-BE49-F238E27FC236}">
                  <a16:creationId xmlns:a16="http://schemas.microsoft.com/office/drawing/2014/main" id="{AAC68A80-F5C0-4874-ACBE-4AE35E7CA082}"/>
                </a:ext>
              </a:extLst>
            </p:cNvPr>
            <p:cNvSpPr>
              <a:spLocks noChangeArrowheads="1"/>
            </p:cNvSpPr>
            <p:nvPr/>
          </p:nvSpPr>
          <p:spPr bwMode="gray">
            <a:xfrm>
              <a:off x="2219286" y="3113088"/>
              <a:ext cx="458668"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2" name="Line 48">
              <a:extLst>
                <a:ext uri="{FF2B5EF4-FFF2-40B4-BE49-F238E27FC236}">
                  <a16:creationId xmlns:a16="http://schemas.microsoft.com/office/drawing/2014/main" id="{B7338623-4ADF-4067-B20A-E9974ADBA3DA}"/>
                </a:ext>
              </a:extLst>
            </p:cNvPr>
            <p:cNvSpPr>
              <a:spLocks noChangeShapeType="1"/>
            </p:cNvSpPr>
            <p:nvPr/>
          </p:nvSpPr>
          <p:spPr bwMode="gray">
            <a:xfrm rot="2805294">
              <a:off x="2673917" y="3776844"/>
              <a:ext cx="5972" cy="191463"/>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3" name="Line 49">
              <a:extLst>
                <a:ext uri="{FF2B5EF4-FFF2-40B4-BE49-F238E27FC236}">
                  <a16:creationId xmlns:a16="http://schemas.microsoft.com/office/drawing/2014/main" id="{6137DB26-E420-4B1B-BC32-C3D2F1E90771}"/>
                </a:ext>
              </a:extLst>
            </p:cNvPr>
            <p:cNvSpPr>
              <a:spLocks noChangeShapeType="1"/>
            </p:cNvSpPr>
            <p:nvPr/>
          </p:nvSpPr>
          <p:spPr bwMode="gray">
            <a:xfrm rot="18794706" flipH="1">
              <a:off x="2679178" y="3462898"/>
              <a:ext cx="5972" cy="20619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4" name="Line 50">
              <a:extLst>
                <a:ext uri="{FF2B5EF4-FFF2-40B4-BE49-F238E27FC236}">
                  <a16:creationId xmlns:a16="http://schemas.microsoft.com/office/drawing/2014/main" id="{D5E814A3-C845-482B-BE8C-D58DA54245C9}"/>
                </a:ext>
              </a:extLst>
            </p:cNvPr>
            <p:cNvSpPr>
              <a:spLocks noChangeShapeType="1"/>
            </p:cNvSpPr>
            <p:nvPr/>
          </p:nvSpPr>
          <p:spPr bwMode="gray">
            <a:xfrm rot="18794706" flipH="1">
              <a:off x="2990452" y="3795587"/>
              <a:ext cx="1990" cy="197774"/>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5" name="Line 51">
              <a:extLst>
                <a:ext uri="{FF2B5EF4-FFF2-40B4-BE49-F238E27FC236}">
                  <a16:creationId xmlns:a16="http://schemas.microsoft.com/office/drawing/2014/main" id="{0226365E-0970-4928-9779-C46D48306385}"/>
                </a:ext>
              </a:extLst>
            </p:cNvPr>
            <p:cNvSpPr>
              <a:spLocks noChangeShapeType="1"/>
            </p:cNvSpPr>
            <p:nvPr/>
          </p:nvSpPr>
          <p:spPr bwMode="gray">
            <a:xfrm>
              <a:off x="2755802" y="3342029"/>
              <a:ext cx="18094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6" name="Line 52">
              <a:extLst>
                <a:ext uri="{FF2B5EF4-FFF2-40B4-BE49-F238E27FC236}">
                  <a16:creationId xmlns:a16="http://schemas.microsoft.com/office/drawing/2014/main" id="{52E93B76-8293-4686-9D8F-74E6F62A35FB}"/>
                </a:ext>
              </a:extLst>
            </p:cNvPr>
            <p:cNvSpPr>
              <a:spLocks noChangeShapeType="1"/>
            </p:cNvSpPr>
            <p:nvPr/>
          </p:nvSpPr>
          <p:spPr bwMode="gray">
            <a:xfrm>
              <a:off x="2478077" y="3578934"/>
              <a:ext cx="0" cy="27473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7" name="Oval 53">
              <a:extLst>
                <a:ext uri="{FF2B5EF4-FFF2-40B4-BE49-F238E27FC236}">
                  <a16:creationId xmlns:a16="http://schemas.microsoft.com/office/drawing/2014/main" id="{759279C8-F897-4866-A375-8071DC31A6EE}"/>
                </a:ext>
              </a:extLst>
            </p:cNvPr>
            <p:cNvSpPr>
              <a:spLocks noChangeArrowheads="1"/>
            </p:cNvSpPr>
            <p:nvPr/>
          </p:nvSpPr>
          <p:spPr bwMode="gray">
            <a:xfrm>
              <a:off x="2212975" y="3887506"/>
              <a:ext cx="456563" cy="455893"/>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8" name="Oval 54">
              <a:extLst>
                <a:ext uri="{FF2B5EF4-FFF2-40B4-BE49-F238E27FC236}">
                  <a16:creationId xmlns:a16="http://schemas.microsoft.com/office/drawing/2014/main" id="{0D072E63-DB32-4814-9123-888EAE08978F}"/>
                </a:ext>
              </a:extLst>
            </p:cNvPr>
            <p:cNvSpPr>
              <a:spLocks noChangeArrowheads="1"/>
            </p:cNvSpPr>
            <p:nvPr/>
          </p:nvSpPr>
          <p:spPr bwMode="gray">
            <a:xfrm>
              <a:off x="2985135" y="3885516"/>
              <a:ext cx="456565"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9" name="Oval 55">
              <a:extLst>
                <a:ext uri="{FF2B5EF4-FFF2-40B4-BE49-F238E27FC236}">
                  <a16:creationId xmlns:a16="http://schemas.microsoft.com/office/drawing/2014/main" id="{16DDB830-C932-4A5B-B7AA-59D566F211BD}"/>
                </a:ext>
              </a:extLst>
            </p:cNvPr>
            <p:cNvSpPr>
              <a:spLocks noChangeArrowheads="1"/>
            </p:cNvSpPr>
            <p:nvPr/>
          </p:nvSpPr>
          <p:spPr bwMode="gray">
            <a:xfrm>
              <a:off x="2983032" y="3117070"/>
              <a:ext cx="456563"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0" name="Line 56">
              <a:extLst>
                <a:ext uri="{FF2B5EF4-FFF2-40B4-BE49-F238E27FC236}">
                  <a16:creationId xmlns:a16="http://schemas.microsoft.com/office/drawing/2014/main" id="{4CB265BA-ACAF-43BD-914F-642A658286FF}"/>
                </a:ext>
              </a:extLst>
            </p:cNvPr>
            <p:cNvSpPr>
              <a:spLocks noChangeShapeType="1"/>
            </p:cNvSpPr>
            <p:nvPr/>
          </p:nvSpPr>
          <p:spPr bwMode="gray">
            <a:xfrm>
              <a:off x="2766321" y="4086586"/>
              <a:ext cx="18094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1" name="Line 57">
              <a:extLst>
                <a:ext uri="{FF2B5EF4-FFF2-40B4-BE49-F238E27FC236}">
                  <a16:creationId xmlns:a16="http://schemas.microsoft.com/office/drawing/2014/main" id="{619AD14E-9BDE-4D51-BA60-E738E6321D0D}"/>
                </a:ext>
              </a:extLst>
            </p:cNvPr>
            <p:cNvSpPr>
              <a:spLocks noChangeShapeType="1"/>
            </p:cNvSpPr>
            <p:nvPr/>
          </p:nvSpPr>
          <p:spPr bwMode="gray">
            <a:xfrm>
              <a:off x="3233405" y="3576942"/>
              <a:ext cx="0" cy="2727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nvGrpSpPr>
          <p:cNvPr id="112" name="Group 120">
            <a:extLst>
              <a:ext uri="{FF2B5EF4-FFF2-40B4-BE49-F238E27FC236}">
                <a16:creationId xmlns:a16="http://schemas.microsoft.com/office/drawing/2014/main" id="{53BBDDB5-ABC3-47D5-845E-4E9D8765CEDE}"/>
              </a:ext>
            </a:extLst>
          </p:cNvPr>
          <p:cNvGrpSpPr>
            <a:grpSpLocks/>
          </p:cNvGrpSpPr>
          <p:nvPr/>
        </p:nvGrpSpPr>
        <p:grpSpPr bwMode="auto">
          <a:xfrm>
            <a:off x="5531459" y="1318202"/>
            <a:ext cx="914400" cy="1001712"/>
            <a:chOff x="4102100" y="3721100"/>
            <a:chExt cx="1068388" cy="1108075"/>
          </a:xfrm>
        </p:grpSpPr>
        <p:sp>
          <p:nvSpPr>
            <p:cNvPr id="113" name="Line 60">
              <a:extLst>
                <a:ext uri="{FF2B5EF4-FFF2-40B4-BE49-F238E27FC236}">
                  <a16:creationId xmlns:a16="http://schemas.microsoft.com/office/drawing/2014/main" id="{C0F9BB11-1CB2-44F7-B1D2-72D8479EB20D}"/>
                </a:ext>
              </a:extLst>
            </p:cNvPr>
            <p:cNvSpPr>
              <a:spLocks noChangeShapeType="1"/>
            </p:cNvSpPr>
            <p:nvPr/>
          </p:nvSpPr>
          <p:spPr bwMode="gray">
            <a:xfrm>
              <a:off x="4482343" y="3868609"/>
              <a:ext cx="287500"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14" name="Group 61">
              <a:extLst>
                <a:ext uri="{FF2B5EF4-FFF2-40B4-BE49-F238E27FC236}">
                  <a16:creationId xmlns:a16="http://schemas.microsoft.com/office/drawing/2014/main" id="{160CABAD-4BB6-4399-BABC-7002E4A416CF}"/>
                </a:ext>
              </a:extLst>
            </p:cNvPr>
            <p:cNvGrpSpPr>
              <a:grpSpLocks/>
            </p:cNvGrpSpPr>
            <p:nvPr/>
          </p:nvGrpSpPr>
          <p:grpSpPr bwMode="auto">
            <a:xfrm>
              <a:off x="4102100" y="3721100"/>
              <a:ext cx="1068388" cy="1108075"/>
              <a:chOff x="2586" y="1996"/>
              <a:chExt cx="753" cy="797"/>
            </a:xfrm>
          </p:grpSpPr>
          <p:sp>
            <p:nvSpPr>
              <p:cNvPr id="115" name="Oval 62">
                <a:extLst>
                  <a:ext uri="{FF2B5EF4-FFF2-40B4-BE49-F238E27FC236}">
                    <a16:creationId xmlns:a16="http://schemas.microsoft.com/office/drawing/2014/main" id="{FAF620E8-EA8D-4B57-A34C-9451BC72BE2B}"/>
                  </a:ext>
                </a:extLst>
              </p:cNvPr>
              <p:cNvSpPr>
                <a:spLocks noChangeArrowheads="1"/>
              </p:cNvSpPr>
              <p:nvPr/>
            </p:nvSpPr>
            <p:spPr bwMode="gray">
              <a:xfrm>
                <a:off x="2830" y="2257"/>
                <a:ext cx="264" cy="267"/>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100" kern="0">
                    <a:solidFill>
                      <a:srgbClr val="FFFFFF"/>
                    </a:solidFill>
                    <a:latin typeface="Arial"/>
                    <a:cs typeface="Arial" charset="0"/>
                    <a:sym typeface="Arial" pitchFamily="34" charset="0"/>
                  </a:rPr>
                  <a:t>EDO</a:t>
                </a:r>
              </a:p>
            </p:txBody>
          </p:sp>
          <p:sp>
            <p:nvSpPr>
              <p:cNvPr id="116" name="Line 63">
                <a:extLst>
                  <a:ext uri="{FF2B5EF4-FFF2-40B4-BE49-F238E27FC236}">
                    <a16:creationId xmlns:a16="http://schemas.microsoft.com/office/drawing/2014/main" id="{F5D7E647-422B-49D6-AE8F-7A3015157ED1}"/>
                  </a:ext>
                </a:extLst>
              </p:cNvPr>
              <p:cNvSpPr>
                <a:spLocks noChangeShapeType="1"/>
              </p:cNvSpPr>
              <p:nvPr/>
            </p:nvSpPr>
            <p:spPr bwMode="gray">
              <a:xfrm rot="2805294" flipV="1">
                <a:off x="3089" y="2210"/>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7" name="Oval 64">
                <a:extLst>
                  <a:ext uri="{FF2B5EF4-FFF2-40B4-BE49-F238E27FC236}">
                    <a16:creationId xmlns:a16="http://schemas.microsoft.com/office/drawing/2014/main" id="{B7AA4E17-40E0-49EF-BCD6-F9EA520342D4}"/>
                  </a:ext>
                </a:extLst>
              </p:cNvPr>
              <p:cNvSpPr>
                <a:spLocks noChangeArrowheads="1"/>
              </p:cNvSpPr>
              <p:nvPr/>
            </p:nvSpPr>
            <p:spPr bwMode="gray">
              <a:xfrm>
                <a:off x="2586"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8" name="Oval 65">
                <a:extLst>
                  <a:ext uri="{FF2B5EF4-FFF2-40B4-BE49-F238E27FC236}">
                    <a16:creationId xmlns:a16="http://schemas.microsoft.com/office/drawing/2014/main" id="{E6E1F755-61AC-40C9-B8A0-6BF74008E125}"/>
                  </a:ext>
                </a:extLst>
              </p:cNvPr>
              <p:cNvSpPr>
                <a:spLocks noChangeArrowheads="1"/>
              </p:cNvSpPr>
              <p:nvPr/>
            </p:nvSpPr>
            <p:spPr bwMode="gray">
              <a:xfrm>
                <a:off x="3074"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9" name="Oval 66">
                <a:extLst>
                  <a:ext uri="{FF2B5EF4-FFF2-40B4-BE49-F238E27FC236}">
                    <a16:creationId xmlns:a16="http://schemas.microsoft.com/office/drawing/2014/main" id="{305150A6-F416-4792-A22A-04A32E15F39A}"/>
                  </a:ext>
                </a:extLst>
              </p:cNvPr>
              <p:cNvSpPr>
                <a:spLocks noChangeArrowheads="1"/>
              </p:cNvSpPr>
              <p:nvPr/>
            </p:nvSpPr>
            <p:spPr bwMode="gray">
              <a:xfrm>
                <a:off x="3074"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0" name="Oval 67">
                <a:extLst>
                  <a:ext uri="{FF2B5EF4-FFF2-40B4-BE49-F238E27FC236}">
                    <a16:creationId xmlns:a16="http://schemas.microsoft.com/office/drawing/2014/main" id="{8ABA5E7F-CD91-4D58-AFCE-0306266641A5}"/>
                  </a:ext>
                </a:extLst>
              </p:cNvPr>
              <p:cNvSpPr>
                <a:spLocks noChangeArrowheads="1"/>
              </p:cNvSpPr>
              <p:nvPr/>
            </p:nvSpPr>
            <p:spPr bwMode="gray">
              <a:xfrm>
                <a:off x="2586"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1" name="Line 68">
                <a:extLst>
                  <a:ext uri="{FF2B5EF4-FFF2-40B4-BE49-F238E27FC236}">
                    <a16:creationId xmlns:a16="http://schemas.microsoft.com/office/drawing/2014/main" id="{35CBB604-2E85-4503-A727-32CA1AF97558}"/>
                  </a:ext>
                </a:extLst>
              </p:cNvPr>
              <p:cNvSpPr>
                <a:spLocks noChangeShapeType="1"/>
              </p:cNvSpPr>
              <p:nvPr/>
            </p:nvSpPr>
            <p:spPr bwMode="gray">
              <a:xfrm rot="2805294" flipV="1">
                <a:off x="2827" y="2464"/>
                <a:ext cx="0"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2" name="Line 69">
                <a:extLst>
                  <a:ext uri="{FF2B5EF4-FFF2-40B4-BE49-F238E27FC236}">
                    <a16:creationId xmlns:a16="http://schemas.microsoft.com/office/drawing/2014/main" id="{CFD12B31-F7CE-4CC3-B11E-9F23EA9990DB}"/>
                  </a:ext>
                </a:extLst>
              </p:cNvPr>
              <p:cNvSpPr>
                <a:spLocks noChangeShapeType="1"/>
              </p:cNvSpPr>
              <p:nvPr/>
            </p:nvSpPr>
            <p:spPr bwMode="gray">
              <a:xfrm rot="-2805294" flipH="1" flipV="1">
                <a:off x="2827" y="2205"/>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3" name="Line 70">
                <a:extLst>
                  <a:ext uri="{FF2B5EF4-FFF2-40B4-BE49-F238E27FC236}">
                    <a16:creationId xmlns:a16="http://schemas.microsoft.com/office/drawing/2014/main" id="{2D54980A-ACCD-4220-A68F-66409ED12A9B}"/>
                  </a:ext>
                </a:extLst>
              </p:cNvPr>
              <p:cNvSpPr>
                <a:spLocks noChangeShapeType="1"/>
              </p:cNvSpPr>
              <p:nvPr/>
            </p:nvSpPr>
            <p:spPr bwMode="gray">
              <a:xfrm rot="-2805294" flipH="1" flipV="1">
                <a:off x="3081" y="2474"/>
                <a:ext cx="1"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4" name="Line 71">
                <a:extLst>
                  <a:ext uri="{FF2B5EF4-FFF2-40B4-BE49-F238E27FC236}">
                    <a16:creationId xmlns:a16="http://schemas.microsoft.com/office/drawing/2014/main" id="{49A460A0-9D7B-46FD-847B-2C377AD3F468}"/>
                  </a:ext>
                </a:extLst>
              </p:cNvPr>
              <p:cNvSpPr>
                <a:spLocks noChangeShapeType="1"/>
              </p:cNvSpPr>
              <p:nvPr/>
            </p:nvSpPr>
            <p:spPr bwMode="gray">
              <a:xfrm>
                <a:off x="2866" y="2673"/>
                <a:ext cx="18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5" name="Line 72">
                <a:extLst>
                  <a:ext uri="{FF2B5EF4-FFF2-40B4-BE49-F238E27FC236}">
                    <a16:creationId xmlns:a16="http://schemas.microsoft.com/office/drawing/2014/main" id="{F3C0E354-81A4-4D86-84B6-B9C65CC60661}"/>
                  </a:ext>
                </a:extLst>
              </p:cNvPr>
              <p:cNvSpPr>
                <a:spLocks noChangeShapeType="1"/>
              </p:cNvSpPr>
              <p:nvPr/>
            </p:nvSpPr>
            <p:spPr bwMode="gray">
              <a:xfrm>
                <a:off x="27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6" name="Line 73">
                <a:extLst>
                  <a:ext uri="{FF2B5EF4-FFF2-40B4-BE49-F238E27FC236}">
                    <a16:creationId xmlns:a16="http://schemas.microsoft.com/office/drawing/2014/main" id="{768B7469-2D7E-4CF1-9635-7B1DA31C3A68}"/>
                  </a:ext>
                </a:extLst>
              </p:cNvPr>
              <p:cNvSpPr>
                <a:spLocks noChangeShapeType="1"/>
              </p:cNvSpPr>
              <p:nvPr/>
            </p:nvSpPr>
            <p:spPr bwMode="gray">
              <a:xfrm>
                <a:off x="32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27" name="Group 74">
            <a:extLst>
              <a:ext uri="{FF2B5EF4-FFF2-40B4-BE49-F238E27FC236}">
                <a16:creationId xmlns:a16="http://schemas.microsoft.com/office/drawing/2014/main" id="{9BF0E876-107F-473A-9C3B-6D50D6CF77E0}"/>
              </a:ext>
            </a:extLst>
          </p:cNvPr>
          <p:cNvGrpSpPr>
            <a:grpSpLocks/>
          </p:cNvGrpSpPr>
          <p:nvPr/>
        </p:nvGrpSpPr>
        <p:grpSpPr bwMode="auto">
          <a:xfrm>
            <a:off x="1308641" y="1318203"/>
            <a:ext cx="882650" cy="949325"/>
            <a:chOff x="122" y="1463"/>
            <a:chExt cx="1278" cy="1402"/>
          </a:xfrm>
        </p:grpSpPr>
        <p:sp>
          <p:nvSpPr>
            <p:cNvPr id="128" name="Line 75">
              <a:extLst>
                <a:ext uri="{FF2B5EF4-FFF2-40B4-BE49-F238E27FC236}">
                  <a16:creationId xmlns:a16="http://schemas.microsoft.com/office/drawing/2014/main" id="{DF535C15-EAB0-4210-B894-931C6CAC1FD0}"/>
                </a:ext>
              </a:extLst>
            </p:cNvPr>
            <p:cNvSpPr>
              <a:spLocks noChangeShapeType="1"/>
            </p:cNvSpPr>
            <p:nvPr/>
          </p:nvSpPr>
          <p:spPr bwMode="gray">
            <a:xfrm rot="2805294">
              <a:off x="866" y="1887"/>
              <a:ext cx="33" cy="234"/>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9" name="Line 76">
              <a:extLst>
                <a:ext uri="{FF2B5EF4-FFF2-40B4-BE49-F238E27FC236}">
                  <a16:creationId xmlns:a16="http://schemas.microsoft.com/office/drawing/2014/main" id="{F8F2A5F9-E310-460F-AA7B-AC4ACD24F500}"/>
                </a:ext>
              </a:extLst>
            </p:cNvPr>
            <p:cNvSpPr>
              <a:spLocks noChangeShapeType="1"/>
            </p:cNvSpPr>
            <p:nvPr/>
          </p:nvSpPr>
          <p:spPr bwMode="gray">
            <a:xfrm rot="2805294">
              <a:off x="638" y="2140"/>
              <a:ext cx="30"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0" name="Line 77">
              <a:extLst>
                <a:ext uri="{FF2B5EF4-FFF2-40B4-BE49-F238E27FC236}">
                  <a16:creationId xmlns:a16="http://schemas.microsoft.com/office/drawing/2014/main" id="{C54223D9-536C-4F84-B93A-7D96A5090BB0}"/>
                </a:ext>
              </a:extLst>
            </p:cNvPr>
            <p:cNvSpPr>
              <a:spLocks noChangeShapeType="1"/>
            </p:cNvSpPr>
            <p:nvPr/>
          </p:nvSpPr>
          <p:spPr bwMode="gray">
            <a:xfrm rot="18794706" flipH="1">
              <a:off x="640" y="1879"/>
              <a:ext cx="7" cy="248"/>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1" name="Line 78">
              <a:extLst>
                <a:ext uri="{FF2B5EF4-FFF2-40B4-BE49-F238E27FC236}">
                  <a16:creationId xmlns:a16="http://schemas.microsoft.com/office/drawing/2014/main" id="{45E2C71B-2191-44ED-91F9-4D2FE0A35524}"/>
                </a:ext>
              </a:extLst>
            </p:cNvPr>
            <p:cNvSpPr>
              <a:spLocks noChangeShapeType="1"/>
            </p:cNvSpPr>
            <p:nvPr/>
          </p:nvSpPr>
          <p:spPr bwMode="gray">
            <a:xfrm rot="18794706" flipH="1">
              <a:off x="861" y="2147"/>
              <a:ext cx="30" cy="248"/>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2" name="Line 79">
              <a:extLst>
                <a:ext uri="{FF2B5EF4-FFF2-40B4-BE49-F238E27FC236}">
                  <a16:creationId xmlns:a16="http://schemas.microsoft.com/office/drawing/2014/main" id="{B4827EB3-D093-46B4-ADD9-E90EECA4A0D1}"/>
                </a:ext>
              </a:extLst>
            </p:cNvPr>
            <p:cNvSpPr>
              <a:spLocks noChangeShapeType="1"/>
            </p:cNvSpPr>
            <p:nvPr/>
          </p:nvSpPr>
          <p:spPr bwMode="gray">
            <a:xfrm>
              <a:off x="669" y="1709"/>
              <a:ext cx="186"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3" name="Line 80">
              <a:extLst>
                <a:ext uri="{FF2B5EF4-FFF2-40B4-BE49-F238E27FC236}">
                  <a16:creationId xmlns:a16="http://schemas.microsoft.com/office/drawing/2014/main" id="{7332F5CF-534D-4520-91C6-89980292F064}"/>
                </a:ext>
              </a:extLst>
            </p:cNvPr>
            <p:cNvSpPr>
              <a:spLocks noChangeShapeType="1"/>
            </p:cNvSpPr>
            <p:nvPr/>
          </p:nvSpPr>
          <p:spPr bwMode="gray">
            <a:xfrm>
              <a:off x="384" y="1981"/>
              <a:ext cx="0" cy="31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34" name="Group 81">
              <a:extLst>
                <a:ext uri="{FF2B5EF4-FFF2-40B4-BE49-F238E27FC236}">
                  <a16:creationId xmlns:a16="http://schemas.microsoft.com/office/drawing/2014/main" id="{946E03EA-4751-4CCC-B89F-124860F5639B}"/>
                </a:ext>
              </a:extLst>
            </p:cNvPr>
            <p:cNvGrpSpPr>
              <a:grpSpLocks/>
            </p:cNvGrpSpPr>
            <p:nvPr/>
          </p:nvGrpSpPr>
          <p:grpSpPr bwMode="auto">
            <a:xfrm>
              <a:off x="122" y="1463"/>
              <a:ext cx="1278" cy="1402"/>
              <a:chOff x="122" y="1463"/>
              <a:chExt cx="1278" cy="1402"/>
            </a:xfrm>
          </p:grpSpPr>
          <p:sp>
            <p:nvSpPr>
              <p:cNvPr id="138" name="Oval 82">
                <a:extLst>
                  <a:ext uri="{FF2B5EF4-FFF2-40B4-BE49-F238E27FC236}">
                    <a16:creationId xmlns:a16="http://schemas.microsoft.com/office/drawing/2014/main" id="{887EC79C-64A4-4BE1-BCFD-FE35CCE99FA9}"/>
                  </a:ext>
                </a:extLst>
              </p:cNvPr>
              <p:cNvSpPr>
                <a:spLocks noChangeArrowheads="1"/>
              </p:cNvSpPr>
              <p:nvPr/>
            </p:nvSpPr>
            <p:spPr bwMode="gray">
              <a:xfrm>
                <a:off x="129" y="1463"/>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9" name="Oval 83">
                <a:extLst>
                  <a:ext uri="{FF2B5EF4-FFF2-40B4-BE49-F238E27FC236}">
                    <a16:creationId xmlns:a16="http://schemas.microsoft.com/office/drawing/2014/main" id="{E8833508-C128-44B8-925B-AD2DB4463989}"/>
                  </a:ext>
                </a:extLst>
              </p:cNvPr>
              <p:cNvSpPr>
                <a:spLocks noChangeArrowheads="1"/>
              </p:cNvSpPr>
              <p:nvPr/>
            </p:nvSpPr>
            <p:spPr bwMode="gray">
              <a:xfrm>
                <a:off x="122" y="2316"/>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0" name="Oval 84">
                <a:extLst>
                  <a:ext uri="{FF2B5EF4-FFF2-40B4-BE49-F238E27FC236}">
                    <a16:creationId xmlns:a16="http://schemas.microsoft.com/office/drawing/2014/main" id="{6039482E-945B-45EA-BD46-8E8A3DEBE01B}"/>
                  </a:ext>
                </a:extLst>
              </p:cNvPr>
              <p:cNvSpPr>
                <a:spLocks noChangeArrowheads="1"/>
              </p:cNvSpPr>
              <p:nvPr/>
            </p:nvSpPr>
            <p:spPr bwMode="gray">
              <a:xfrm>
                <a:off x="892" y="2314"/>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1" name="Oval 85">
                <a:extLst>
                  <a:ext uri="{FF2B5EF4-FFF2-40B4-BE49-F238E27FC236}">
                    <a16:creationId xmlns:a16="http://schemas.microsoft.com/office/drawing/2014/main" id="{1756EBDA-669F-4D8F-9425-CBE4DE97EDEB}"/>
                  </a:ext>
                </a:extLst>
              </p:cNvPr>
              <p:cNvSpPr>
                <a:spLocks noChangeArrowheads="1"/>
              </p:cNvSpPr>
              <p:nvPr/>
            </p:nvSpPr>
            <p:spPr bwMode="gray">
              <a:xfrm>
                <a:off x="890" y="1468"/>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sp>
          <p:nvSpPr>
            <p:cNvPr id="135" name="Line 86">
              <a:extLst>
                <a:ext uri="{FF2B5EF4-FFF2-40B4-BE49-F238E27FC236}">
                  <a16:creationId xmlns:a16="http://schemas.microsoft.com/office/drawing/2014/main" id="{5E655FF2-EF8D-4769-BA93-00F92A55FA9C}"/>
                </a:ext>
              </a:extLst>
            </p:cNvPr>
            <p:cNvSpPr>
              <a:spLocks noChangeShapeType="1"/>
            </p:cNvSpPr>
            <p:nvPr/>
          </p:nvSpPr>
          <p:spPr bwMode="gray">
            <a:xfrm>
              <a:off x="678" y="2558"/>
              <a:ext cx="188"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6" name="Line 87">
              <a:extLst>
                <a:ext uri="{FF2B5EF4-FFF2-40B4-BE49-F238E27FC236}">
                  <a16:creationId xmlns:a16="http://schemas.microsoft.com/office/drawing/2014/main" id="{D830834B-89C6-4197-A70C-CCC628C3B0DD}"/>
                </a:ext>
              </a:extLst>
            </p:cNvPr>
            <p:cNvSpPr>
              <a:spLocks noChangeShapeType="1"/>
            </p:cNvSpPr>
            <p:nvPr/>
          </p:nvSpPr>
          <p:spPr bwMode="gray">
            <a:xfrm>
              <a:off x="1161" y="1979"/>
              <a:ext cx="0" cy="3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7" name="Oval 88">
              <a:extLst>
                <a:ext uri="{FF2B5EF4-FFF2-40B4-BE49-F238E27FC236}">
                  <a16:creationId xmlns:a16="http://schemas.microsoft.com/office/drawing/2014/main" id="{C5D8FCFA-8D8F-4A53-AFCA-D248FD610314}"/>
                </a:ext>
              </a:extLst>
            </p:cNvPr>
            <p:cNvSpPr>
              <a:spLocks noChangeArrowheads="1"/>
            </p:cNvSpPr>
            <p:nvPr/>
          </p:nvSpPr>
          <p:spPr bwMode="gray">
            <a:xfrm>
              <a:off x="745" y="2112"/>
              <a:ext cx="41" cy="38"/>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nvGrpSpPr>
          <p:cNvPr id="142" name="Group 122">
            <a:extLst>
              <a:ext uri="{FF2B5EF4-FFF2-40B4-BE49-F238E27FC236}">
                <a16:creationId xmlns:a16="http://schemas.microsoft.com/office/drawing/2014/main" id="{E5B5274F-089D-4DD4-827D-9579546C66E9}"/>
              </a:ext>
            </a:extLst>
          </p:cNvPr>
          <p:cNvGrpSpPr>
            <a:grpSpLocks/>
          </p:cNvGrpSpPr>
          <p:nvPr/>
        </p:nvGrpSpPr>
        <p:grpSpPr bwMode="auto">
          <a:xfrm>
            <a:off x="9843990" y="1331850"/>
            <a:ext cx="1003300" cy="939800"/>
            <a:chOff x="7359650" y="3533775"/>
            <a:chExt cx="1420813" cy="1258888"/>
          </a:xfrm>
        </p:grpSpPr>
        <p:sp>
          <p:nvSpPr>
            <p:cNvPr id="143" name="Line 58">
              <a:extLst>
                <a:ext uri="{FF2B5EF4-FFF2-40B4-BE49-F238E27FC236}">
                  <a16:creationId xmlns:a16="http://schemas.microsoft.com/office/drawing/2014/main" id="{AC7F627C-06D9-45C8-BB55-FBAB07A82FE6}"/>
                </a:ext>
              </a:extLst>
            </p:cNvPr>
            <p:cNvSpPr>
              <a:spLocks noChangeShapeType="1"/>
            </p:cNvSpPr>
            <p:nvPr/>
          </p:nvSpPr>
          <p:spPr bwMode="gray">
            <a:xfrm rot="-1945264">
              <a:off x="8369057" y="4563001"/>
              <a:ext cx="2247" cy="18287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44" name="Group 93">
              <a:extLst>
                <a:ext uri="{FF2B5EF4-FFF2-40B4-BE49-F238E27FC236}">
                  <a16:creationId xmlns:a16="http://schemas.microsoft.com/office/drawing/2014/main" id="{5EC4F7CD-0D2C-4D50-904B-89C61442F9FA}"/>
                </a:ext>
              </a:extLst>
            </p:cNvPr>
            <p:cNvGrpSpPr>
              <a:grpSpLocks/>
            </p:cNvGrpSpPr>
            <p:nvPr/>
          </p:nvGrpSpPr>
          <p:grpSpPr bwMode="auto">
            <a:xfrm>
              <a:off x="7359650" y="3533775"/>
              <a:ext cx="1420813" cy="1258888"/>
              <a:chOff x="4692" y="1915"/>
              <a:chExt cx="895" cy="793"/>
            </a:xfrm>
          </p:grpSpPr>
          <p:sp>
            <p:nvSpPr>
              <p:cNvPr id="145" name="Oval 94">
                <a:extLst>
                  <a:ext uri="{FF2B5EF4-FFF2-40B4-BE49-F238E27FC236}">
                    <a16:creationId xmlns:a16="http://schemas.microsoft.com/office/drawing/2014/main" id="{5188EFF5-9028-442F-82C7-024C4508437C}"/>
                  </a:ext>
                </a:extLst>
              </p:cNvPr>
              <p:cNvSpPr>
                <a:spLocks noChangeArrowheads="1"/>
              </p:cNvSpPr>
              <p:nvPr/>
            </p:nvSpPr>
            <p:spPr bwMode="gray">
              <a:xfrm>
                <a:off x="4863" y="2090"/>
                <a:ext cx="535" cy="509"/>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sp>
            <p:nvSpPr>
              <p:cNvPr id="146" name="Oval 95">
                <a:extLst>
                  <a:ext uri="{FF2B5EF4-FFF2-40B4-BE49-F238E27FC236}">
                    <a16:creationId xmlns:a16="http://schemas.microsoft.com/office/drawing/2014/main" id="{93FDE11F-C7E2-4BDB-B748-277F32D405B7}"/>
                  </a:ext>
                </a:extLst>
              </p:cNvPr>
              <p:cNvSpPr>
                <a:spLocks noChangeArrowheads="1"/>
              </p:cNvSpPr>
              <p:nvPr/>
            </p:nvSpPr>
            <p:spPr bwMode="gray">
              <a:xfrm>
                <a:off x="5086" y="1915"/>
                <a:ext cx="34"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7" name="Line 96">
                <a:extLst>
                  <a:ext uri="{FF2B5EF4-FFF2-40B4-BE49-F238E27FC236}">
                    <a16:creationId xmlns:a16="http://schemas.microsoft.com/office/drawing/2014/main" id="{FFC4841D-A85D-46BC-BAE8-490110D79409}"/>
                  </a:ext>
                </a:extLst>
              </p:cNvPr>
              <p:cNvSpPr>
                <a:spLocks noChangeShapeType="1"/>
              </p:cNvSpPr>
              <p:nvPr/>
            </p:nvSpPr>
            <p:spPr bwMode="gray">
              <a:xfrm>
                <a:off x="5103" y="1957"/>
                <a:ext cx="0" cy="118"/>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8" name="Line 97">
                <a:extLst>
                  <a:ext uri="{FF2B5EF4-FFF2-40B4-BE49-F238E27FC236}">
                    <a16:creationId xmlns:a16="http://schemas.microsoft.com/office/drawing/2014/main" id="{99AE4135-20F0-481D-B55F-7EE42CC0CB10}"/>
                  </a:ext>
                </a:extLst>
              </p:cNvPr>
              <p:cNvSpPr>
                <a:spLocks noChangeShapeType="1"/>
              </p:cNvSpPr>
              <p:nvPr/>
            </p:nvSpPr>
            <p:spPr bwMode="gray">
              <a:xfrm rot="-3398929">
                <a:off x="4795" y="2209"/>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9" name="Line 98">
                <a:extLst>
                  <a:ext uri="{FF2B5EF4-FFF2-40B4-BE49-F238E27FC236}">
                    <a16:creationId xmlns:a16="http://schemas.microsoft.com/office/drawing/2014/main" id="{F5C203B4-A1E7-4DB7-9186-945D554FBAE6}"/>
                  </a:ext>
                </a:extLst>
              </p:cNvPr>
              <p:cNvSpPr>
                <a:spLocks noChangeShapeType="1"/>
              </p:cNvSpPr>
              <p:nvPr/>
            </p:nvSpPr>
            <p:spPr bwMode="gray">
              <a:xfrm rot="3398929" flipV="1">
                <a:off x="5479" y="2204"/>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0" name="Line 99">
                <a:extLst>
                  <a:ext uri="{FF2B5EF4-FFF2-40B4-BE49-F238E27FC236}">
                    <a16:creationId xmlns:a16="http://schemas.microsoft.com/office/drawing/2014/main" id="{FA4C1F09-FF4F-41F0-95F1-B1591263DE0B}"/>
                  </a:ext>
                </a:extLst>
              </p:cNvPr>
              <p:cNvSpPr>
                <a:spLocks noChangeShapeType="1"/>
              </p:cNvSpPr>
              <p:nvPr/>
            </p:nvSpPr>
            <p:spPr bwMode="gray">
              <a:xfrm rot="1945264" flipH="1">
                <a:off x="4933" y="2553"/>
                <a:ext cx="1" cy="11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1" name="Oval 100">
                <a:extLst>
                  <a:ext uri="{FF2B5EF4-FFF2-40B4-BE49-F238E27FC236}">
                    <a16:creationId xmlns:a16="http://schemas.microsoft.com/office/drawing/2014/main" id="{7A1E8C9F-C9DD-4382-B879-67B5B2398FD2}"/>
                  </a:ext>
                </a:extLst>
              </p:cNvPr>
              <p:cNvSpPr>
                <a:spLocks noChangeArrowheads="1"/>
              </p:cNvSpPr>
              <p:nvPr/>
            </p:nvSpPr>
            <p:spPr bwMode="gray">
              <a:xfrm>
                <a:off x="5556" y="2219"/>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2" name="Oval 101">
                <a:extLst>
                  <a:ext uri="{FF2B5EF4-FFF2-40B4-BE49-F238E27FC236}">
                    <a16:creationId xmlns:a16="http://schemas.microsoft.com/office/drawing/2014/main" id="{6556CBFB-25CC-4D2E-8808-D220BEC7CCE7}"/>
                  </a:ext>
                </a:extLst>
              </p:cNvPr>
              <p:cNvSpPr>
                <a:spLocks noChangeArrowheads="1"/>
              </p:cNvSpPr>
              <p:nvPr/>
            </p:nvSpPr>
            <p:spPr bwMode="gray">
              <a:xfrm>
                <a:off x="5370" y="2683"/>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3" name="Oval 102">
                <a:extLst>
                  <a:ext uri="{FF2B5EF4-FFF2-40B4-BE49-F238E27FC236}">
                    <a16:creationId xmlns:a16="http://schemas.microsoft.com/office/drawing/2014/main" id="{D0FFEDBF-1581-4BBB-A407-D8DDA44B3175}"/>
                  </a:ext>
                </a:extLst>
              </p:cNvPr>
              <p:cNvSpPr>
                <a:spLocks noChangeArrowheads="1"/>
              </p:cNvSpPr>
              <p:nvPr/>
            </p:nvSpPr>
            <p:spPr bwMode="gray">
              <a:xfrm>
                <a:off x="4859" y="2666"/>
                <a:ext cx="31" cy="24"/>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4" name="Oval 103">
                <a:extLst>
                  <a:ext uri="{FF2B5EF4-FFF2-40B4-BE49-F238E27FC236}">
                    <a16:creationId xmlns:a16="http://schemas.microsoft.com/office/drawing/2014/main" id="{D8A3F1B6-59A3-4E15-9784-E5A3B9E15DF6}"/>
                  </a:ext>
                </a:extLst>
              </p:cNvPr>
              <p:cNvSpPr>
                <a:spLocks noChangeArrowheads="1"/>
              </p:cNvSpPr>
              <p:nvPr/>
            </p:nvSpPr>
            <p:spPr bwMode="gray">
              <a:xfrm>
                <a:off x="4692" y="2222"/>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55" name="Group 121">
            <a:extLst>
              <a:ext uri="{FF2B5EF4-FFF2-40B4-BE49-F238E27FC236}">
                <a16:creationId xmlns:a16="http://schemas.microsoft.com/office/drawing/2014/main" id="{E6F285CE-0BDB-4E22-AC9C-AC7CE4B44FE7}"/>
              </a:ext>
            </a:extLst>
          </p:cNvPr>
          <p:cNvGrpSpPr>
            <a:grpSpLocks/>
          </p:cNvGrpSpPr>
          <p:nvPr/>
        </p:nvGrpSpPr>
        <p:grpSpPr bwMode="auto">
          <a:xfrm>
            <a:off x="7586794" y="1304555"/>
            <a:ext cx="973137" cy="1008063"/>
            <a:chOff x="5821851" y="3740150"/>
            <a:chExt cx="1085362" cy="1063625"/>
          </a:xfrm>
        </p:grpSpPr>
        <p:sp>
          <p:nvSpPr>
            <p:cNvPr id="156" name="Oval 59">
              <a:extLst>
                <a:ext uri="{FF2B5EF4-FFF2-40B4-BE49-F238E27FC236}">
                  <a16:creationId xmlns:a16="http://schemas.microsoft.com/office/drawing/2014/main" id="{8C57C643-0E16-41B1-AB90-2199952A8F52}"/>
                </a:ext>
              </a:extLst>
            </p:cNvPr>
            <p:cNvSpPr>
              <a:spLocks noChangeArrowheads="1"/>
            </p:cNvSpPr>
            <p:nvPr/>
          </p:nvSpPr>
          <p:spPr bwMode="gray">
            <a:xfrm>
              <a:off x="6098061" y="4028250"/>
              <a:ext cx="532943" cy="519250"/>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grpSp>
          <p:nvGrpSpPr>
            <p:cNvPr id="157" name="Group 105">
              <a:extLst>
                <a:ext uri="{FF2B5EF4-FFF2-40B4-BE49-F238E27FC236}">
                  <a16:creationId xmlns:a16="http://schemas.microsoft.com/office/drawing/2014/main" id="{E5394D75-D592-44F9-8F9E-C243BF67AEE2}"/>
                </a:ext>
              </a:extLst>
            </p:cNvPr>
            <p:cNvGrpSpPr>
              <a:grpSpLocks/>
            </p:cNvGrpSpPr>
            <p:nvPr/>
          </p:nvGrpSpPr>
          <p:grpSpPr bwMode="auto">
            <a:xfrm>
              <a:off x="5821851" y="3740150"/>
              <a:ext cx="1085362" cy="1063625"/>
              <a:chOff x="3658" y="1981"/>
              <a:chExt cx="749" cy="734"/>
            </a:xfrm>
          </p:grpSpPr>
          <p:sp>
            <p:nvSpPr>
              <p:cNvPr id="158" name="Oval 106">
                <a:extLst>
                  <a:ext uri="{FF2B5EF4-FFF2-40B4-BE49-F238E27FC236}">
                    <a16:creationId xmlns:a16="http://schemas.microsoft.com/office/drawing/2014/main" id="{572EF82F-788D-4890-ACB9-0C475FC27896}"/>
                  </a:ext>
                </a:extLst>
              </p:cNvPr>
              <p:cNvSpPr>
                <a:spLocks noChangeArrowheads="1"/>
              </p:cNvSpPr>
              <p:nvPr/>
            </p:nvSpPr>
            <p:spPr bwMode="gray">
              <a:xfrm>
                <a:off x="3658" y="2249"/>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9" name="Oval 107">
                <a:extLst>
                  <a:ext uri="{FF2B5EF4-FFF2-40B4-BE49-F238E27FC236}">
                    <a16:creationId xmlns:a16="http://schemas.microsoft.com/office/drawing/2014/main" id="{2590ACD8-C0AC-44E6-94EA-D50C480EEBC6}"/>
                  </a:ext>
                </a:extLst>
              </p:cNvPr>
              <p:cNvSpPr>
                <a:spLocks noChangeArrowheads="1"/>
              </p:cNvSpPr>
              <p:nvPr/>
            </p:nvSpPr>
            <p:spPr bwMode="gray">
              <a:xfrm>
                <a:off x="3998" y="1981"/>
                <a:ext cx="67"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0" name="Oval 108">
                <a:extLst>
                  <a:ext uri="{FF2B5EF4-FFF2-40B4-BE49-F238E27FC236}">
                    <a16:creationId xmlns:a16="http://schemas.microsoft.com/office/drawing/2014/main" id="{30657E99-C1B8-42DF-8E06-DA1298A90ADF}"/>
                  </a:ext>
                </a:extLst>
              </p:cNvPr>
              <p:cNvSpPr>
                <a:spLocks noChangeArrowheads="1"/>
              </p:cNvSpPr>
              <p:nvPr/>
            </p:nvSpPr>
            <p:spPr bwMode="gray">
              <a:xfrm>
                <a:off x="3786" y="2643"/>
                <a:ext cx="62" cy="60"/>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1" name="Oval 109">
                <a:extLst>
                  <a:ext uri="{FF2B5EF4-FFF2-40B4-BE49-F238E27FC236}">
                    <a16:creationId xmlns:a16="http://schemas.microsoft.com/office/drawing/2014/main" id="{5183E2FA-B395-429B-BE0C-C10DA399CDA0}"/>
                  </a:ext>
                </a:extLst>
              </p:cNvPr>
              <p:cNvSpPr>
                <a:spLocks noChangeArrowheads="1"/>
              </p:cNvSpPr>
              <p:nvPr/>
            </p:nvSpPr>
            <p:spPr bwMode="gray">
              <a:xfrm>
                <a:off x="4209" y="2654"/>
                <a:ext cx="66"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2" name="Oval 110">
                <a:extLst>
                  <a:ext uri="{FF2B5EF4-FFF2-40B4-BE49-F238E27FC236}">
                    <a16:creationId xmlns:a16="http://schemas.microsoft.com/office/drawing/2014/main" id="{69C17469-351D-46CF-BEA9-565743406B7C}"/>
                  </a:ext>
                </a:extLst>
              </p:cNvPr>
              <p:cNvSpPr>
                <a:spLocks noChangeArrowheads="1"/>
              </p:cNvSpPr>
              <p:nvPr/>
            </p:nvSpPr>
            <p:spPr bwMode="gray">
              <a:xfrm>
                <a:off x="4343" y="2246"/>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3" name="Line 111">
                <a:extLst>
                  <a:ext uri="{FF2B5EF4-FFF2-40B4-BE49-F238E27FC236}">
                    <a16:creationId xmlns:a16="http://schemas.microsoft.com/office/drawing/2014/main" id="{4E077ACC-0C6F-405E-A13C-18290A18541D}"/>
                  </a:ext>
                </a:extLst>
              </p:cNvPr>
              <p:cNvSpPr>
                <a:spLocks noChangeShapeType="1"/>
              </p:cNvSpPr>
              <p:nvPr/>
            </p:nvSpPr>
            <p:spPr bwMode="gray">
              <a:xfrm>
                <a:off x="4029" y="2057"/>
                <a:ext cx="0" cy="10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4" name="Line 112">
                <a:extLst>
                  <a:ext uri="{FF2B5EF4-FFF2-40B4-BE49-F238E27FC236}">
                    <a16:creationId xmlns:a16="http://schemas.microsoft.com/office/drawing/2014/main" id="{EC8B01D9-9891-43D7-B15A-0E8ACA677342}"/>
                  </a:ext>
                </a:extLst>
              </p:cNvPr>
              <p:cNvSpPr>
                <a:spLocks noChangeShapeType="1"/>
              </p:cNvSpPr>
              <p:nvPr/>
            </p:nvSpPr>
            <p:spPr bwMode="gray">
              <a:xfrm rot="-1945264">
                <a:off x="4174" y="2529"/>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5" name="Line 113">
                <a:extLst>
                  <a:ext uri="{FF2B5EF4-FFF2-40B4-BE49-F238E27FC236}">
                    <a16:creationId xmlns:a16="http://schemas.microsoft.com/office/drawing/2014/main" id="{BDC1F6D5-2D98-43B3-A9CC-A126AC76DFF8}"/>
                  </a:ext>
                </a:extLst>
              </p:cNvPr>
              <p:cNvSpPr>
                <a:spLocks noChangeShapeType="1"/>
              </p:cNvSpPr>
              <p:nvPr/>
            </p:nvSpPr>
            <p:spPr bwMode="gray">
              <a:xfrm rot="-3398929">
                <a:off x="3777" y="2265"/>
                <a:ext cx="0" cy="11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6" name="Line 114">
                <a:extLst>
                  <a:ext uri="{FF2B5EF4-FFF2-40B4-BE49-F238E27FC236}">
                    <a16:creationId xmlns:a16="http://schemas.microsoft.com/office/drawing/2014/main" id="{E95A2A0A-831E-489B-814D-93569FE560B5}"/>
                  </a:ext>
                </a:extLst>
              </p:cNvPr>
              <p:cNvSpPr>
                <a:spLocks noChangeShapeType="1"/>
              </p:cNvSpPr>
              <p:nvPr/>
            </p:nvSpPr>
            <p:spPr bwMode="gray">
              <a:xfrm rot="3398929" flipV="1">
                <a:off x="4282" y="2268"/>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7" name="Line 115">
                <a:extLst>
                  <a:ext uri="{FF2B5EF4-FFF2-40B4-BE49-F238E27FC236}">
                    <a16:creationId xmlns:a16="http://schemas.microsoft.com/office/drawing/2014/main" id="{2E4CC85B-91CB-4593-BE61-CBD6690F41C8}"/>
                  </a:ext>
                </a:extLst>
              </p:cNvPr>
              <p:cNvSpPr>
                <a:spLocks noChangeShapeType="1"/>
              </p:cNvSpPr>
              <p:nvPr/>
            </p:nvSpPr>
            <p:spPr bwMode="gray">
              <a:xfrm rot="1945264" flipH="1">
                <a:off x="3868" y="2522"/>
                <a:ext cx="0"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8" name="Line 116">
                <a:extLst>
                  <a:ext uri="{FF2B5EF4-FFF2-40B4-BE49-F238E27FC236}">
                    <a16:creationId xmlns:a16="http://schemas.microsoft.com/office/drawing/2014/main" id="{5907EBC1-810C-451B-AD08-64F3F87AB18C}"/>
                  </a:ext>
                </a:extLst>
              </p:cNvPr>
              <p:cNvSpPr>
                <a:spLocks noChangeShapeType="1"/>
              </p:cNvSpPr>
              <p:nvPr/>
            </p:nvSpPr>
            <p:spPr bwMode="gray">
              <a:xfrm>
                <a:off x="3890" y="2680"/>
                <a:ext cx="282" cy="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9" name="Line 117">
                <a:extLst>
                  <a:ext uri="{FF2B5EF4-FFF2-40B4-BE49-F238E27FC236}">
                    <a16:creationId xmlns:a16="http://schemas.microsoft.com/office/drawing/2014/main" id="{87E3D944-2B0F-481D-A5A4-E50A69C5FCB2}"/>
                  </a:ext>
                </a:extLst>
              </p:cNvPr>
              <p:cNvSpPr>
                <a:spLocks noChangeShapeType="1"/>
              </p:cNvSpPr>
              <p:nvPr/>
            </p:nvSpPr>
            <p:spPr bwMode="gray">
              <a:xfrm flipV="1">
                <a:off x="4271" y="2362"/>
                <a:ext cx="89"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0" name="Line 118">
                <a:extLst>
                  <a:ext uri="{FF2B5EF4-FFF2-40B4-BE49-F238E27FC236}">
                    <a16:creationId xmlns:a16="http://schemas.microsoft.com/office/drawing/2014/main" id="{49B63EB4-385C-4691-B435-B85AB360D9B6}"/>
                  </a:ext>
                </a:extLst>
              </p:cNvPr>
              <p:cNvSpPr>
                <a:spLocks noChangeShapeType="1"/>
              </p:cNvSpPr>
              <p:nvPr/>
            </p:nvSpPr>
            <p:spPr bwMode="gray">
              <a:xfrm flipH="1" flipV="1">
                <a:off x="3696" y="2338"/>
                <a:ext cx="92"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1" name="Line 119">
                <a:extLst>
                  <a:ext uri="{FF2B5EF4-FFF2-40B4-BE49-F238E27FC236}">
                    <a16:creationId xmlns:a16="http://schemas.microsoft.com/office/drawing/2014/main" id="{CE4DAADC-59FC-436E-AC31-5BB4EB6C49EA}"/>
                  </a:ext>
                </a:extLst>
              </p:cNvPr>
              <p:cNvSpPr>
                <a:spLocks noChangeShapeType="1"/>
              </p:cNvSpPr>
              <p:nvPr/>
            </p:nvSpPr>
            <p:spPr bwMode="gray">
              <a:xfrm flipV="1">
                <a:off x="3724" y="2045"/>
                <a:ext cx="235"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2" name="Line 120">
                <a:extLst>
                  <a:ext uri="{FF2B5EF4-FFF2-40B4-BE49-F238E27FC236}">
                    <a16:creationId xmlns:a16="http://schemas.microsoft.com/office/drawing/2014/main" id="{2DF25776-60DE-41EC-A04C-4D4D3A9491D6}"/>
                  </a:ext>
                </a:extLst>
              </p:cNvPr>
              <p:cNvSpPr>
                <a:spLocks noChangeShapeType="1"/>
              </p:cNvSpPr>
              <p:nvPr/>
            </p:nvSpPr>
            <p:spPr bwMode="gray">
              <a:xfrm flipH="1" flipV="1">
                <a:off x="4091" y="2038"/>
                <a:ext cx="237"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sp>
        <p:nvSpPr>
          <p:cNvPr id="173" name="TextBox 172">
            <a:extLst>
              <a:ext uri="{FF2B5EF4-FFF2-40B4-BE49-F238E27FC236}">
                <a16:creationId xmlns:a16="http://schemas.microsoft.com/office/drawing/2014/main" id="{D403857D-880D-4223-AE23-5B019E207D26}"/>
              </a:ext>
            </a:extLst>
          </p:cNvPr>
          <p:cNvSpPr txBox="1"/>
          <p:nvPr/>
        </p:nvSpPr>
        <p:spPr>
          <a:xfrm>
            <a:off x="729916" y="3775449"/>
            <a:ext cx="4181117" cy="1371600"/>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a:ln>
                  <a:noFill/>
                </a:ln>
                <a:effectLst/>
                <a:uLnTx/>
                <a:uFillTx/>
                <a:latin typeface="Arial"/>
                <a:ea typeface="+mn-ea"/>
                <a:cs typeface="+mn-cs"/>
              </a:rPr>
              <a:t>Minimal disruption during program rollout</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a:ln>
                  <a:noFill/>
                </a:ln>
                <a:effectLst/>
                <a:uLnTx/>
                <a:uFillTx/>
                <a:latin typeface="Arial"/>
                <a:ea typeface="+mn-ea"/>
                <a:cs typeface="+mn-cs"/>
              </a:rPr>
              <a:t>Easier business case for initiatives</a:t>
            </a:r>
          </a:p>
        </p:txBody>
      </p:sp>
      <p:sp>
        <p:nvSpPr>
          <p:cNvPr id="174" name="TextBox 173">
            <a:extLst>
              <a:ext uri="{FF2B5EF4-FFF2-40B4-BE49-F238E27FC236}">
                <a16:creationId xmlns:a16="http://schemas.microsoft.com/office/drawing/2014/main" id="{627F3A4A-C01E-4308-B85B-226C8E60174E}"/>
              </a:ext>
            </a:extLst>
          </p:cNvPr>
          <p:cNvSpPr txBox="1"/>
          <p:nvPr/>
        </p:nvSpPr>
        <p:spPr>
          <a:xfrm>
            <a:off x="729917" y="5272146"/>
            <a:ext cx="4181115" cy="929858"/>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No integrated approach to fulfilling business drivers</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Different priorities across the enterprise</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Increased cost from overlapping initiatives</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Increased risk due to disparate data definitions</a:t>
            </a:r>
          </a:p>
        </p:txBody>
      </p:sp>
      <p:sp>
        <p:nvSpPr>
          <p:cNvPr id="175" name="TextBox 174">
            <a:extLst>
              <a:ext uri="{FF2B5EF4-FFF2-40B4-BE49-F238E27FC236}">
                <a16:creationId xmlns:a16="http://schemas.microsoft.com/office/drawing/2014/main" id="{8340BDA6-3E6A-431A-AA5F-54B67AB8ED79}"/>
              </a:ext>
            </a:extLst>
          </p:cNvPr>
          <p:cNvSpPr txBox="1"/>
          <p:nvPr/>
        </p:nvSpPr>
        <p:spPr>
          <a:xfrm>
            <a:off x="5005138" y="3775449"/>
            <a:ext cx="4198814" cy="1371600"/>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Integrated approach to fulfilling business drivers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leverage localized initiatives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influence enterprise data maturity</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synthesize enterprise wide data assets for strategic decision making</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Enhanced ability to meet regulatory requirements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CA" sz="1100" b="0" i="0" u="none" strike="noStrike" kern="0" cap="none" spc="0" normalizeH="0" baseline="0" noProof="0">
              <a:ln>
                <a:noFill/>
              </a:ln>
              <a:solidFill>
                <a:schemeClr val="tx1"/>
              </a:solidFill>
              <a:effectLst/>
              <a:uLnTx/>
              <a:uFillTx/>
              <a:latin typeface="Arial"/>
              <a:ea typeface="+mn-ea"/>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Arial"/>
              <a:ea typeface="+mn-ea"/>
              <a:cs typeface="+mn-cs"/>
            </a:endParaRPr>
          </a:p>
        </p:txBody>
      </p:sp>
      <p:sp>
        <p:nvSpPr>
          <p:cNvPr id="176" name="TextBox 175">
            <a:extLst>
              <a:ext uri="{FF2B5EF4-FFF2-40B4-BE49-F238E27FC236}">
                <a16:creationId xmlns:a16="http://schemas.microsoft.com/office/drawing/2014/main" id="{1F81078E-6BEC-4216-A772-76FDA840092C}"/>
              </a:ext>
            </a:extLst>
          </p:cNvPr>
          <p:cNvSpPr txBox="1"/>
          <p:nvPr/>
        </p:nvSpPr>
        <p:spPr>
          <a:xfrm>
            <a:off x="5005136" y="5272146"/>
            <a:ext cx="4198813" cy="929858"/>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Moderate disruption during program rollout</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Additional resources required</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Speed of execution (initially, not long term)</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100" b="0" i="0" u="none" strike="noStrike" kern="0" cap="none" spc="0" normalizeH="0" baseline="0" noProof="0">
              <a:ln>
                <a:noFill/>
              </a:ln>
              <a:solidFill>
                <a:schemeClr val="tx1"/>
              </a:solidFill>
              <a:effectLst/>
              <a:uLnTx/>
              <a:uFillTx/>
              <a:latin typeface="Arial"/>
              <a:ea typeface="+mn-ea"/>
              <a:cs typeface="+mn-cs"/>
            </a:endParaRPr>
          </a:p>
        </p:txBody>
      </p:sp>
      <p:sp>
        <p:nvSpPr>
          <p:cNvPr id="177" name="Rectangle 176">
            <a:extLst>
              <a:ext uri="{FF2B5EF4-FFF2-40B4-BE49-F238E27FC236}">
                <a16:creationId xmlns:a16="http://schemas.microsoft.com/office/drawing/2014/main" id="{E8E18210-9BE7-4609-A97A-0BC5F5487641}"/>
              </a:ext>
            </a:extLst>
          </p:cNvPr>
          <p:cNvSpPr/>
          <p:nvPr/>
        </p:nvSpPr>
        <p:spPr>
          <a:xfrm>
            <a:off x="9324474" y="3775449"/>
            <a:ext cx="2049379" cy="1371600"/>
          </a:xfrm>
          <a:prstGeom prst="rect">
            <a:avLst/>
          </a:prstGeom>
          <a:noFill/>
          <a:ln w="9525" cap="flat" cmpd="sng" algn="ctr">
            <a:solidFill>
              <a:srgbClr val="0069B4"/>
            </a:solidFill>
            <a:prstDash val="sysDash"/>
          </a:ln>
          <a:effectLst/>
        </p:spPr>
        <p:txBody>
          <a:bodyPr rtlCol="0" anchor="t" anchorCtr="0"/>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effectLst/>
                <a:uLnTx/>
                <a:uFillTx/>
                <a:latin typeface="Arial"/>
                <a:ea typeface="+mn-ea"/>
                <a:cs typeface="+mn-cs"/>
              </a:rPr>
              <a:t>Most consistent data management</a:t>
            </a:r>
          </a:p>
        </p:txBody>
      </p:sp>
      <p:sp>
        <p:nvSpPr>
          <p:cNvPr id="178" name="Rectangle 177">
            <a:extLst>
              <a:ext uri="{FF2B5EF4-FFF2-40B4-BE49-F238E27FC236}">
                <a16:creationId xmlns:a16="http://schemas.microsoft.com/office/drawing/2014/main" id="{F54F8EF0-B6B3-4BE7-87B2-05142A68913A}"/>
              </a:ext>
            </a:extLst>
          </p:cNvPr>
          <p:cNvSpPr/>
          <p:nvPr/>
        </p:nvSpPr>
        <p:spPr>
          <a:xfrm>
            <a:off x="9324474" y="5272146"/>
            <a:ext cx="2049379" cy="929858"/>
          </a:xfrm>
          <a:prstGeom prst="rect">
            <a:avLst/>
          </a:prstGeom>
          <a:noFill/>
          <a:ln w="9525" cap="flat" cmpd="sng" algn="ctr">
            <a:solidFill>
              <a:srgbClr val="0069B4"/>
            </a:solidFill>
            <a:prstDash val="sysDash"/>
          </a:ln>
          <a:effectLst/>
        </p:spPr>
        <p:txBody>
          <a:bodyPr rtlCol="0" anchor="t" anchorCtr="0"/>
          <a:lstStyle/>
          <a:p>
            <a:pPr marL="171450" marR="0" lvl="0" indent="-171450"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CA" sz="1100" b="0" i="0" u="none" strike="noStrike" kern="0" cap="none" spc="0" normalizeH="0" baseline="0" noProof="0">
                <a:ln>
                  <a:noFill/>
                </a:ln>
                <a:effectLst/>
                <a:uLnTx/>
                <a:uFillTx/>
                <a:latin typeface="Arial"/>
                <a:ea typeface="+mn-ea"/>
                <a:cs typeface="+mn-cs"/>
              </a:rPr>
              <a:t>Disruptive cultural shift needed</a:t>
            </a:r>
          </a:p>
        </p:txBody>
      </p:sp>
      <p:sp>
        <p:nvSpPr>
          <p:cNvPr id="179" name="Rectangle 178">
            <a:extLst>
              <a:ext uri="{FF2B5EF4-FFF2-40B4-BE49-F238E27FC236}">
                <a16:creationId xmlns:a16="http://schemas.microsoft.com/office/drawing/2014/main" id="{A6EE7177-6DA5-48C3-889F-3CFABF992BE3}"/>
              </a:ext>
            </a:extLst>
          </p:cNvPr>
          <p:cNvSpPr/>
          <p:nvPr/>
        </p:nvSpPr>
        <p:spPr>
          <a:xfrm>
            <a:off x="423396" y="3771485"/>
            <a:ext cx="375313" cy="1371600"/>
          </a:xfrm>
          <a:prstGeom prst="rect">
            <a:avLst/>
          </a:prstGeom>
          <a:noFill/>
          <a:ln w="9525" cap="flat" cmpd="sng" algn="ctr">
            <a:noFill/>
            <a:prstDash val="solid"/>
          </a:ln>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Arial"/>
                <a:ea typeface="+mn-ea"/>
                <a:cs typeface="+mn-cs"/>
              </a:rPr>
              <a:t>Advantages</a:t>
            </a:r>
          </a:p>
        </p:txBody>
      </p:sp>
      <p:sp>
        <p:nvSpPr>
          <p:cNvPr id="180" name="Rectangle 179">
            <a:extLst>
              <a:ext uri="{FF2B5EF4-FFF2-40B4-BE49-F238E27FC236}">
                <a16:creationId xmlns:a16="http://schemas.microsoft.com/office/drawing/2014/main" id="{FB002DCD-726F-4865-B063-BCE5387375F6}"/>
              </a:ext>
            </a:extLst>
          </p:cNvPr>
          <p:cNvSpPr/>
          <p:nvPr/>
        </p:nvSpPr>
        <p:spPr>
          <a:xfrm>
            <a:off x="423396" y="5268182"/>
            <a:ext cx="375313" cy="929859"/>
          </a:xfrm>
          <a:prstGeom prst="rect">
            <a:avLst/>
          </a:prstGeom>
          <a:noFill/>
          <a:ln w="9525" cap="flat" cmpd="sng" algn="ctr">
            <a:noFill/>
            <a:prstDash val="solid"/>
          </a:ln>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effectLst/>
                <a:uLnTx/>
                <a:uFillTx/>
                <a:latin typeface="Arial"/>
                <a:ea typeface="+mn-ea"/>
                <a:cs typeface="+mn-cs"/>
              </a:rPr>
              <a:t>Disadvantages</a:t>
            </a:r>
          </a:p>
        </p:txBody>
      </p:sp>
      <p:cxnSp>
        <p:nvCxnSpPr>
          <p:cNvPr id="257" name="Straight Connector 256">
            <a:extLst>
              <a:ext uri="{FF2B5EF4-FFF2-40B4-BE49-F238E27FC236}">
                <a16:creationId xmlns:a16="http://schemas.microsoft.com/office/drawing/2014/main" id="{FEF915BA-1D25-48FA-8C3E-4024B66CF2F7}"/>
              </a:ext>
            </a:extLst>
          </p:cNvPr>
          <p:cNvCxnSpPr>
            <a:cxnSpLocks/>
          </p:cNvCxnSpPr>
          <p:nvPr/>
        </p:nvCxnSpPr>
        <p:spPr>
          <a:xfrm>
            <a:off x="9264212"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445F56-8EA1-47D4-B17A-56969890E681}"/>
              </a:ext>
            </a:extLst>
          </p:cNvPr>
          <p:cNvCxnSpPr>
            <a:cxnSpLocks/>
          </p:cNvCxnSpPr>
          <p:nvPr/>
        </p:nvCxnSpPr>
        <p:spPr>
          <a:xfrm>
            <a:off x="4958085"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sp>
        <p:nvSpPr>
          <p:cNvPr id="256" name="Right Arrow 198">
            <a:extLst>
              <a:ext uri="{FF2B5EF4-FFF2-40B4-BE49-F238E27FC236}">
                <a16:creationId xmlns:a16="http://schemas.microsoft.com/office/drawing/2014/main" id="{8B1DD271-9CC1-4ACB-9DAC-B3BE58DF6DD8}"/>
              </a:ext>
            </a:extLst>
          </p:cNvPr>
          <p:cNvSpPr/>
          <p:nvPr/>
        </p:nvSpPr>
        <p:spPr>
          <a:xfrm>
            <a:off x="729916" y="3423835"/>
            <a:ext cx="10612620" cy="357876"/>
          </a:xfrm>
          <a:prstGeom prst="rightArrow">
            <a:avLst/>
          </a:prstGeom>
          <a:solidFill>
            <a:srgbClr val="0069B4"/>
          </a:solidFill>
          <a:ln w="9525" cap="flat" cmpd="sng" algn="ctr">
            <a:noFill/>
            <a:prstDash val="solid"/>
          </a:ln>
          <a:effectLst/>
        </p:spPr>
        <p:txBody>
          <a:bodyPr t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a:ln>
                  <a:noFill/>
                </a:ln>
                <a:solidFill>
                  <a:schemeClr val="bg1"/>
                </a:solidFill>
                <a:effectLst/>
                <a:uLnTx/>
                <a:uFillTx/>
                <a:latin typeface="Arial"/>
                <a:ea typeface="+mn-ea"/>
                <a:cs typeface="+mn-cs"/>
              </a:rPr>
              <a:t>Increasing EDO Authority</a:t>
            </a:r>
          </a:p>
        </p:txBody>
      </p:sp>
      <p:cxnSp>
        <p:nvCxnSpPr>
          <p:cNvPr id="258" name="Straight Connector 257">
            <a:extLst>
              <a:ext uri="{FF2B5EF4-FFF2-40B4-BE49-F238E27FC236}">
                <a16:creationId xmlns:a16="http://schemas.microsoft.com/office/drawing/2014/main" id="{61B9B598-9D03-4269-8E13-29E1FC310400}"/>
              </a:ext>
            </a:extLst>
          </p:cNvPr>
          <p:cNvCxnSpPr>
            <a:cxnSpLocks/>
          </p:cNvCxnSpPr>
          <p:nvPr/>
        </p:nvCxnSpPr>
        <p:spPr>
          <a:xfrm>
            <a:off x="11369877"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7CA60BB-0B61-4EAC-A906-F40BDFCE2704}"/>
              </a:ext>
            </a:extLst>
          </p:cNvPr>
          <p:cNvCxnSpPr>
            <a:cxnSpLocks/>
          </p:cNvCxnSpPr>
          <p:nvPr/>
        </p:nvCxnSpPr>
        <p:spPr>
          <a:xfrm>
            <a:off x="729428"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59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6DC41D-39AC-4760-BE1A-5B513B5C37C4}"/>
              </a:ext>
            </a:extLst>
          </p:cNvPr>
          <p:cNvGraphicFramePr>
            <a:graphicFrameLocks noChangeAspect="1"/>
          </p:cNvGraphicFramePr>
          <p:nvPr>
            <p:custDataLst>
              <p:tags r:id="rId2"/>
            </p:custDataLst>
            <p:extLst>
              <p:ext uri="{D42A27DB-BD31-4B8C-83A1-F6EECF244321}">
                <p14:modId xmlns:p14="http://schemas.microsoft.com/office/powerpoint/2010/main" val="2444876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07"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966DC41D-39AC-4760-BE1A-5B513B5C37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ubtitle 1">
            <a:extLst>
              <a:ext uri="{FF2B5EF4-FFF2-40B4-BE49-F238E27FC236}">
                <a16:creationId xmlns:a16="http://schemas.microsoft.com/office/drawing/2014/main" id="{FC744651-44C7-4D6D-AC39-51FBE466CC5E}"/>
              </a:ext>
            </a:extLst>
          </p:cNvPr>
          <p:cNvSpPr>
            <a:spLocks noGrp="1"/>
          </p:cNvSpPr>
          <p:nvPr>
            <p:ph type="subTitle" idx="1"/>
          </p:nvPr>
        </p:nvSpPr>
        <p:spPr/>
        <p:txBody>
          <a:bodyPr/>
          <a:lstStyle/>
          <a:p>
            <a:r>
              <a:rPr lang="en-US"/>
              <a:t>Each Strategic Data Objective is broken down in use cases that collectively achieve the objective once completed.</a:t>
            </a:r>
          </a:p>
        </p:txBody>
      </p:sp>
      <p:sp>
        <p:nvSpPr>
          <p:cNvPr id="3" name="Title 2">
            <a:extLst>
              <a:ext uri="{FF2B5EF4-FFF2-40B4-BE49-F238E27FC236}">
                <a16:creationId xmlns:a16="http://schemas.microsoft.com/office/drawing/2014/main" id="{902F140A-6E59-429C-80AA-0ACE489625C6}"/>
              </a:ext>
            </a:extLst>
          </p:cNvPr>
          <p:cNvSpPr>
            <a:spLocks noGrp="1"/>
          </p:cNvSpPr>
          <p:nvPr>
            <p:ph type="ctrTitle"/>
          </p:nvPr>
        </p:nvSpPr>
        <p:spPr/>
        <p:txBody>
          <a:bodyPr vert="horz"/>
          <a:lstStyle/>
          <a:p>
            <a:r>
              <a:rPr lang="en-US"/>
              <a:t>Operationalizing Aegon Asset Management’s Data Strategy</a:t>
            </a:r>
          </a:p>
        </p:txBody>
      </p:sp>
      <p:grpSp>
        <p:nvGrpSpPr>
          <p:cNvPr id="4" name="Group 3">
            <a:extLst>
              <a:ext uri="{FF2B5EF4-FFF2-40B4-BE49-F238E27FC236}">
                <a16:creationId xmlns:a16="http://schemas.microsoft.com/office/drawing/2014/main" id="{8B839E40-901E-48C1-A7C9-1C579CB4CBE7}"/>
              </a:ext>
            </a:extLst>
          </p:cNvPr>
          <p:cNvGrpSpPr/>
          <p:nvPr/>
        </p:nvGrpSpPr>
        <p:grpSpPr>
          <a:xfrm>
            <a:off x="573261" y="1256013"/>
            <a:ext cx="11036648" cy="4888112"/>
            <a:chOff x="573261" y="1451961"/>
            <a:chExt cx="11036648" cy="4888112"/>
          </a:xfrm>
        </p:grpSpPr>
        <p:sp>
          <p:nvSpPr>
            <p:cNvPr id="41" name="Rectangle 40">
              <a:extLst>
                <a:ext uri="{FF2B5EF4-FFF2-40B4-BE49-F238E27FC236}">
                  <a16:creationId xmlns:a16="http://schemas.microsoft.com/office/drawing/2014/main" id="{93BAC30F-2C2B-45F1-AC13-13D288EAAF3D}"/>
                </a:ext>
              </a:extLst>
            </p:cNvPr>
            <p:cNvSpPr/>
            <p:nvPr/>
          </p:nvSpPr>
          <p:spPr>
            <a:xfrm>
              <a:off x="573261" y="1451961"/>
              <a:ext cx="11036648" cy="4888112"/>
            </a:xfrm>
            <a:prstGeom prst="rect">
              <a:avLst/>
            </a:prstGeom>
            <a:solidFill>
              <a:srgbClr val="764AA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2"/>
                  </a:solidFill>
                </a:rPr>
                <a:t>Aegon Asset Management Data Strategy</a:t>
              </a:r>
            </a:p>
          </p:txBody>
        </p:sp>
        <p:sp>
          <p:nvSpPr>
            <p:cNvPr id="57" name="Rectangle 56">
              <a:extLst>
                <a:ext uri="{FF2B5EF4-FFF2-40B4-BE49-F238E27FC236}">
                  <a16:creationId xmlns:a16="http://schemas.microsoft.com/office/drawing/2014/main" id="{08329CED-1420-413A-9CC2-07444EC6E7A5}"/>
                </a:ext>
              </a:extLst>
            </p:cNvPr>
            <p:cNvSpPr/>
            <p:nvPr/>
          </p:nvSpPr>
          <p:spPr>
            <a:xfrm>
              <a:off x="1028474" y="1778099"/>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5: </a:t>
              </a:r>
              <a:r>
                <a:rPr lang="en-US" sz="1100">
                  <a:solidFill>
                    <a:schemeClr val="bg2"/>
                  </a:solidFill>
                </a:rPr>
                <a:t>AAM as user of data-driven technologies to become the preferred Responsible Investment provider</a:t>
              </a:r>
            </a:p>
            <a:p>
              <a:endParaRPr lang="en-US" sz="1200">
                <a:solidFill>
                  <a:schemeClr val="bg2"/>
                </a:solidFill>
              </a:endParaRPr>
            </a:p>
          </p:txBody>
        </p:sp>
        <p:sp>
          <p:nvSpPr>
            <p:cNvPr id="59" name="Rectangle 58">
              <a:extLst>
                <a:ext uri="{FF2B5EF4-FFF2-40B4-BE49-F238E27FC236}">
                  <a16:creationId xmlns:a16="http://schemas.microsoft.com/office/drawing/2014/main" id="{BCE1CA49-B651-4A0B-8CDF-CCBEBD8C9B02}"/>
                </a:ext>
              </a:extLst>
            </p:cNvPr>
            <p:cNvSpPr/>
            <p:nvPr/>
          </p:nvSpPr>
          <p:spPr>
            <a:xfrm>
              <a:off x="942749" y="2039355"/>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Objective 4: </a:t>
              </a:r>
              <a:r>
                <a:rPr lang="en-US" sz="1050">
                  <a:solidFill>
                    <a:schemeClr val="bg2"/>
                  </a:solidFill>
                </a:rPr>
                <a:t>Building a global way of working in enabling the business to use analytics and data innovation techniques to improve investment decisions and client experience</a:t>
              </a:r>
            </a:p>
            <a:p>
              <a:endParaRPr lang="en-US" sz="1200">
                <a:solidFill>
                  <a:schemeClr val="bg2"/>
                </a:solidFill>
              </a:endParaRPr>
            </a:p>
          </p:txBody>
        </p:sp>
        <p:sp>
          <p:nvSpPr>
            <p:cNvPr id="58" name="Rectangle 57">
              <a:extLst>
                <a:ext uri="{FF2B5EF4-FFF2-40B4-BE49-F238E27FC236}">
                  <a16:creationId xmlns:a16="http://schemas.microsoft.com/office/drawing/2014/main" id="{2A2B93E5-097A-4B38-BDC8-D10402D0C9D1}"/>
                </a:ext>
              </a:extLst>
            </p:cNvPr>
            <p:cNvSpPr/>
            <p:nvPr/>
          </p:nvSpPr>
          <p:spPr>
            <a:xfrm>
              <a:off x="857024" y="2300611"/>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3: </a:t>
              </a:r>
              <a:r>
                <a:rPr lang="en-US" sz="1100">
                  <a:solidFill>
                    <a:schemeClr val="bg2"/>
                  </a:solidFill>
                </a:rPr>
                <a:t>Global and consistent reporting for operational management and using data to run the firm by underpinning all decision-making</a:t>
              </a:r>
            </a:p>
            <a:p>
              <a:endParaRPr lang="en-US" sz="1200">
                <a:solidFill>
                  <a:schemeClr val="bg2"/>
                </a:solidFill>
              </a:endParaRPr>
            </a:p>
          </p:txBody>
        </p:sp>
        <p:sp>
          <p:nvSpPr>
            <p:cNvPr id="56" name="Rectangle 55">
              <a:extLst>
                <a:ext uri="{FF2B5EF4-FFF2-40B4-BE49-F238E27FC236}">
                  <a16:creationId xmlns:a16="http://schemas.microsoft.com/office/drawing/2014/main" id="{5400697D-491B-4A69-A322-B75ED56FB925}"/>
                </a:ext>
              </a:extLst>
            </p:cNvPr>
            <p:cNvSpPr/>
            <p:nvPr/>
          </p:nvSpPr>
          <p:spPr>
            <a:xfrm>
              <a:off x="771299" y="2561867"/>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2: </a:t>
              </a:r>
              <a:r>
                <a:rPr lang="en-US" sz="1100">
                  <a:solidFill>
                    <a:schemeClr val="bg2"/>
                  </a:solidFill>
                </a:rPr>
                <a:t>Integration of data requirements in one enterprise data model across current and future demands to better serve our clients</a:t>
              </a:r>
            </a:p>
            <a:p>
              <a:endParaRPr lang="en-US" sz="1200">
                <a:solidFill>
                  <a:schemeClr val="bg2"/>
                </a:solidFill>
              </a:endParaRPr>
            </a:p>
          </p:txBody>
        </p:sp>
        <p:sp>
          <p:nvSpPr>
            <p:cNvPr id="55" name="Rectangle 54">
              <a:extLst>
                <a:ext uri="{FF2B5EF4-FFF2-40B4-BE49-F238E27FC236}">
                  <a16:creationId xmlns:a16="http://schemas.microsoft.com/office/drawing/2014/main" id="{C673C683-02C1-4AB7-84F3-7D7998565F2C}"/>
                </a:ext>
              </a:extLst>
            </p:cNvPr>
            <p:cNvSpPr/>
            <p:nvPr/>
          </p:nvSpPr>
          <p:spPr>
            <a:xfrm>
              <a:off x="685574" y="2823123"/>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1: </a:t>
              </a:r>
              <a:r>
                <a:rPr lang="en-US" sz="1100">
                  <a:solidFill>
                    <a:schemeClr val="bg2"/>
                  </a:solidFill>
                </a:rPr>
                <a:t>Improving Data Governance and integrating Data Management into our business for ensuring regulatory compliance and easy/timely access to data</a:t>
              </a:r>
            </a:p>
            <a:p>
              <a:endParaRPr lang="en-US" sz="1200">
                <a:solidFill>
                  <a:schemeClr val="bg2"/>
                </a:solidFill>
              </a:endParaRPr>
            </a:p>
          </p:txBody>
        </p:sp>
        <p:sp>
          <p:nvSpPr>
            <p:cNvPr id="70" name="Rectangle 69">
              <a:extLst>
                <a:ext uri="{FF2B5EF4-FFF2-40B4-BE49-F238E27FC236}">
                  <a16:creationId xmlns:a16="http://schemas.microsoft.com/office/drawing/2014/main" id="{D6CAABFF-83E7-4264-937A-6D05D16F9C68}"/>
                </a:ext>
              </a:extLst>
            </p:cNvPr>
            <p:cNvSpPr/>
            <p:nvPr/>
          </p:nvSpPr>
          <p:spPr>
            <a:xfrm>
              <a:off x="9653475"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r>
                <a:rPr lang="en-US" sz="1200" b="1" dirty="0">
                  <a:solidFill>
                    <a:schemeClr val="bg2"/>
                  </a:solidFill>
                </a:rPr>
                <a:t>Use Case 7:</a:t>
              </a:r>
              <a:r>
                <a:rPr kumimoji="0" lang="en-US" sz="1200" b="1" i="0" u="none" strike="noStrike" kern="0" cap="none" spc="0" normalizeH="0" baseline="0" noProof="0" dirty="0">
                  <a:ln>
                    <a:noFill/>
                  </a:ln>
                  <a:solidFill>
                    <a:schemeClr val="bg2"/>
                  </a:solidFill>
                  <a:effectLst/>
                  <a:uLnTx/>
                  <a:uFillTx/>
                  <a:latin typeface="Calibri" panose="020F0502020204030204"/>
                  <a:ea typeface="+mn-ea"/>
                  <a:cs typeface="+mn-cs"/>
                </a:rPr>
                <a:t> </a:t>
              </a:r>
              <a:r>
                <a:rPr lang="en-US" sz="1200" dirty="0">
                  <a:solidFill>
                    <a:schemeClr val="bg2"/>
                  </a:solidFill>
                </a:rPr>
                <a:t>Improving data management for compliance</a:t>
              </a:r>
            </a:p>
          </p:txBody>
        </p:sp>
        <p:sp>
          <p:nvSpPr>
            <p:cNvPr id="69" name="Rectangle 68">
              <a:extLst>
                <a:ext uri="{FF2B5EF4-FFF2-40B4-BE49-F238E27FC236}">
                  <a16:creationId xmlns:a16="http://schemas.microsoft.com/office/drawing/2014/main" id="{BC7079A4-0326-4297-98C0-79AF3F11C2B9}"/>
                </a:ext>
              </a:extLst>
            </p:cNvPr>
            <p:cNvSpPr/>
            <p:nvPr/>
          </p:nvSpPr>
          <p:spPr>
            <a:xfrm>
              <a:off x="3771449"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r>
                <a:rPr lang="en-US" sz="1200" b="1" dirty="0">
                  <a:solidFill>
                    <a:schemeClr val="bg2"/>
                  </a:solidFill>
                </a:rPr>
                <a:t>Use Case 3: </a:t>
              </a:r>
              <a:r>
                <a:rPr lang="en-US" sz="1200" dirty="0">
                  <a:solidFill>
                    <a:schemeClr val="bg2"/>
                  </a:solidFill>
                </a:rPr>
                <a:t>Aligning governance and support processes</a:t>
              </a:r>
            </a:p>
          </p:txBody>
        </p:sp>
        <p:sp>
          <p:nvSpPr>
            <p:cNvPr id="68" name="Rectangle 67">
              <a:extLst>
                <a:ext uri="{FF2B5EF4-FFF2-40B4-BE49-F238E27FC236}">
                  <a16:creationId xmlns:a16="http://schemas.microsoft.com/office/drawing/2014/main" id="{CD36091A-9D72-4D9B-978F-26D02C4AD7D3}"/>
                </a:ext>
              </a:extLst>
            </p:cNvPr>
            <p:cNvSpPr/>
            <p:nvPr/>
          </p:nvSpPr>
          <p:spPr>
            <a:xfrm>
              <a:off x="830436"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r>
                <a:rPr lang="en-US" sz="1200" b="1">
                  <a:solidFill>
                    <a:schemeClr val="bg2"/>
                  </a:solidFill>
                </a:rPr>
                <a:t>Use Case 1: </a:t>
              </a:r>
            </a:p>
            <a:p>
              <a:pPr algn="ctr"/>
              <a:r>
                <a:rPr lang="en-US" sz="1200">
                  <a:solidFill>
                    <a:schemeClr val="bg2"/>
                  </a:solidFill>
                </a:rPr>
                <a:t>Data Management (DM) artifacts</a:t>
              </a:r>
            </a:p>
          </p:txBody>
        </p:sp>
        <p:sp>
          <p:nvSpPr>
            <p:cNvPr id="71" name="Rectangle 70">
              <a:extLst>
                <a:ext uri="{FF2B5EF4-FFF2-40B4-BE49-F238E27FC236}">
                  <a16:creationId xmlns:a16="http://schemas.microsoft.com/office/drawing/2014/main" id="{52DED008-5B12-4C17-9A07-D2666BBDC844}"/>
                </a:ext>
              </a:extLst>
            </p:cNvPr>
            <p:cNvSpPr/>
            <p:nvPr/>
          </p:nvSpPr>
          <p:spPr>
            <a:xfrm>
              <a:off x="5241956"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endParaRPr lang="en-US" sz="1200" b="1">
                <a:solidFill>
                  <a:schemeClr val="bg2"/>
                </a:solidFill>
              </a:endParaRPr>
            </a:p>
            <a:p>
              <a:pPr algn="ctr"/>
              <a:r>
                <a:rPr lang="en-US" sz="1200" b="1">
                  <a:solidFill>
                    <a:schemeClr val="bg2"/>
                  </a:solidFill>
                </a:rPr>
                <a:t>Use Case 4: </a:t>
              </a:r>
            </a:p>
            <a:p>
              <a:pPr algn="ctr"/>
              <a:r>
                <a:rPr lang="en-US" sz="1200">
                  <a:solidFill>
                    <a:schemeClr val="bg2"/>
                  </a:solidFill>
                </a:rPr>
                <a:t>Re-launch data governance</a:t>
              </a:r>
            </a:p>
          </p:txBody>
        </p:sp>
        <p:sp>
          <p:nvSpPr>
            <p:cNvPr id="73" name="Rectangle 72">
              <a:extLst>
                <a:ext uri="{FF2B5EF4-FFF2-40B4-BE49-F238E27FC236}">
                  <a16:creationId xmlns:a16="http://schemas.microsoft.com/office/drawing/2014/main" id="{5127B6CB-DAB9-4E75-A5D5-B28C1D91CA26}"/>
                </a:ext>
              </a:extLst>
            </p:cNvPr>
            <p:cNvSpPr/>
            <p:nvPr/>
          </p:nvSpPr>
          <p:spPr>
            <a:xfrm>
              <a:off x="2300942"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r>
                <a:rPr lang="en-US" sz="1200" b="1" dirty="0">
                  <a:solidFill>
                    <a:schemeClr val="bg2"/>
                  </a:solidFill>
                </a:rPr>
                <a:t>Use Case 2:</a:t>
              </a:r>
              <a:r>
                <a:rPr kumimoji="0" lang="en-US" sz="1200" b="1" i="0" u="none" strike="noStrike" kern="0" cap="none" spc="0" normalizeH="0" baseline="0" noProof="0" dirty="0">
                  <a:ln>
                    <a:noFill/>
                  </a:ln>
                  <a:solidFill>
                    <a:schemeClr val="bg2"/>
                  </a:solidFill>
                  <a:effectLst/>
                  <a:uLnTx/>
                  <a:uFillTx/>
                  <a:latin typeface="Calibri" panose="020F0502020204030204"/>
                  <a:ea typeface="+mn-ea"/>
                  <a:cs typeface="+mn-cs"/>
                </a:rPr>
                <a:t> </a:t>
              </a:r>
            </a:p>
            <a:p>
              <a:pPr algn="ctr"/>
              <a:r>
                <a:rPr lang="en-US" sz="1200" dirty="0">
                  <a:solidFill>
                    <a:schemeClr val="bg2"/>
                  </a:solidFill>
                </a:rPr>
                <a:t>DM Assessment &amp; update current processes</a:t>
              </a:r>
            </a:p>
          </p:txBody>
        </p:sp>
        <p:sp>
          <p:nvSpPr>
            <p:cNvPr id="75" name="Rectangle 74">
              <a:extLst>
                <a:ext uri="{FF2B5EF4-FFF2-40B4-BE49-F238E27FC236}">
                  <a16:creationId xmlns:a16="http://schemas.microsoft.com/office/drawing/2014/main" id="{F29CF444-9F0F-44CD-A65A-5E25A2B069C6}"/>
                </a:ext>
              </a:extLst>
            </p:cNvPr>
            <p:cNvSpPr/>
            <p:nvPr/>
          </p:nvSpPr>
          <p:spPr>
            <a:xfrm>
              <a:off x="8182970"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r>
                <a:rPr lang="en-US" sz="1200" b="1" dirty="0">
                  <a:solidFill>
                    <a:schemeClr val="bg2"/>
                  </a:solidFill>
                </a:rPr>
                <a:t>Use Case 6:</a:t>
              </a:r>
              <a:r>
                <a:rPr kumimoji="0" lang="en-US" sz="1200" b="1" i="0" u="none" strike="noStrike" kern="0" cap="none" spc="0" normalizeH="0" baseline="0" noProof="0" dirty="0">
                  <a:ln>
                    <a:noFill/>
                  </a:ln>
                  <a:solidFill>
                    <a:schemeClr val="bg2"/>
                  </a:solidFill>
                  <a:effectLst/>
                  <a:uLnTx/>
                  <a:uFillTx/>
                  <a:latin typeface="Calibri" panose="020F0502020204030204"/>
                  <a:ea typeface="+mn-ea"/>
                  <a:cs typeface="+mn-cs"/>
                </a:rPr>
                <a:t> </a:t>
              </a:r>
              <a:r>
                <a:rPr lang="en-US" sz="1200" dirty="0">
                  <a:solidFill>
                    <a:schemeClr val="bg2"/>
                  </a:solidFill>
                </a:rPr>
                <a:t>Introducing DDA’s</a:t>
              </a:r>
            </a:p>
          </p:txBody>
        </p:sp>
        <p:sp>
          <p:nvSpPr>
            <p:cNvPr id="82" name="Rectangle 81">
              <a:extLst>
                <a:ext uri="{FF2B5EF4-FFF2-40B4-BE49-F238E27FC236}">
                  <a16:creationId xmlns:a16="http://schemas.microsoft.com/office/drawing/2014/main" id="{18CC0E1C-428B-4014-859B-772EC45747F1}"/>
                </a:ext>
              </a:extLst>
            </p:cNvPr>
            <p:cNvSpPr/>
            <p:nvPr/>
          </p:nvSpPr>
          <p:spPr>
            <a:xfrm>
              <a:off x="6712463" y="3084378"/>
              <a:ext cx="1386000" cy="30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endParaRPr lang="en-US" sz="1200" b="1" dirty="0">
                <a:solidFill>
                  <a:schemeClr val="bg2"/>
                </a:solidFill>
              </a:endParaRPr>
            </a:p>
            <a:p>
              <a:pPr algn="ctr"/>
              <a:r>
                <a:rPr lang="en-US" sz="1200" b="1" dirty="0">
                  <a:solidFill>
                    <a:schemeClr val="bg2"/>
                  </a:solidFill>
                </a:rPr>
                <a:t>Use Case 5: </a:t>
              </a:r>
              <a:r>
                <a:rPr lang="en-US" sz="1200" dirty="0">
                  <a:solidFill>
                    <a:schemeClr val="bg2"/>
                  </a:solidFill>
                </a:rPr>
                <a:t>Defining data lineage</a:t>
              </a:r>
            </a:p>
          </p:txBody>
        </p:sp>
      </p:grpSp>
    </p:spTree>
    <p:extLst>
      <p:ext uri="{BB962C8B-B14F-4D97-AF65-F5344CB8AC3E}">
        <p14:creationId xmlns:p14="http://schemas.microsoft.com/office/powerpoint/2010/main" val="376459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C61F90B-9951-4EAF-9864-4E55BEFE149D}"/>
              </a:ext>
            </a:extLst>
          </p:cNvPr>
          <p:cNvGraphicFramePr>
            <a:graphicFrameLocks noChangeAspect="1"/>
          </p:cNvGraphicFramePr>
          <p:nvPr>
            <p:custDataLst>
              <p:tags r:id="rId2"/>
            </p:custDataLst>
            <p:extLst>
              <p:ext uri="{D42A27DB-BD31-4B8C-83A1-F6EECF244321}">
                <p14:modId xmlns:p14="http://schemas.microsoft.com/office/powerpoint/2010/main" val="20914643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1" name="think-cell Slide" r:id="rId4" imgW="592" imgH="595" progId="TCLayout.ActiveDocument.1">
                  <p:embed/>
                </p:oleObj>
              </mc:Choice>
              <mc:Fallback>
                <p:oleObj name="think-cell Slide" r:id="rId4" imgW="592" imgH="595" progId="TCLayout.ActiveDocument.1">
                  <p:embed/>
                  <p:pic>
                    <p:nvPicPr>
                      <p:cNvPr id="4" name="Object 3" hidden="1">
                        <a:extLst>
                          <a:ext uri="{FF2B5EF4-FFF2-40B4-BE49-F238E27FC236}">
                            <a16:creationId xmlns:a16="http://schemas.microsoft.com/office/drawing/2014/main" id="{FC61F90B-9951-4EAF-9864-4E55BEFE14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ubtitle 1">
            <a:extLst>
              <a:ext uri="{FF2B5EF4-FFF2-40B4-BE49-F238E27FC236}">
                <a16:creationId xmlns:a16="http://schemas.microsoft.com/office/drawing/2014/main" id="{FC744651-44C7-4D6D-AC39-51FBE466CC5E}"/>
              </a:ext>
            </a:extLst>
          </p:cNvPr>
          <p:cNvSpPr>
            <a:spLocks noGrp="1"/>
          </p:cNvSpPr>
          <p:nvPr>
            <p:ph type="subTitle" idx="1"/>
          </p:nvPr>
        </p:nvSpPr>
        <p:spPr/>
        <p:txBody>
          <a:bodyPr/>
          <a:lstStyle/>
          <a:p>
            <a:r>
              <a:rPr lang="en-US"/>
              <a:t>Each Use Case follows a pattern of assigning a Use Case Owner, completing a Proof of Value project and several Key activities. </a:t>
            </a:r>
          </a:p>
        </p:txBody>
      </p:sp>
      <p:sp>
        <p:nvSpPr>
          <p:cNvPr id="3" name="Title 2">
            <a:extLst>
              <a:ext uri="{FF2B5EF4-FFF2-40B4-BE49-F238E27FC236}">
                <a16:creationId xmlns:a16="http://schemas.microsoft.com/office/drawing/2014/main" id="{902F140A-6E59-429C-80AA-0ACE489625C6}"/>
              </a:ext>
            </a:extLst>
          </p:cNvPr>
          <p:cNvSpPr>
            <a:spLocks noGrp="1"/>
          </p:cNvSpPr>
          <p:nvPr>
            <p:ph type="ctrTitle"/>
          </p:nvPr>
        </p:nvSpPr>
        <p:spPr/>
        <p:txBody>
          <a:bodyPr vert="horz"/>
          <a:lstStyle/>
          <a:p>
            <a:r>
              <a:rPr lang="en-US"/>
              <a:t>Operationalizing Aegon Asset Management’s Data Strategy</a:t>
            </a:r>
          </a:p>
        </p:txBody>
      </p:sp>
      <p:grpSp>
        <p:nvGrpSpPr>
          <p:cNvPr id="5" name="Group 4">
            <a:extLst>
              <a:ext uri="{FF2B5EF4-FFF2-40B4-BE49-F238E27FC236}">
                <a16:creationId xmlns:a16="http://schemas.microsoft.com/office/drawing/2014/main" id="{2AF22E4F-1D25-4B73-A691-8200869D1774}"/>
              </a:ext>
            </a:extLst>
          </p:cNvPr>
          <p:cNvGrpSpPr/>
          <p:nvPr/>
        </p:nvGrpSpPr>
        <p:grpSpPr>
          <a:xfrm>
            <a:off x="573261" y="1256013"/>
            <a:ext cx="11036648" cy="4888112"/>
            <a:chOff x="573261" y="1451961"/>
            <a:chExt cx="11036648" cy="4888112"/>
          </a:xfrm>
        </p:grpSpPr>
        <p:sp>
          <p:nvSpPr>
            <p:cNvPr id="41" name="Rectangle 40">
              <a:extLst>
                <a:ext uri="{FF2B5EF4-FFF2-40B4-BE49-F238E27FC236}">
                  <a16:creationId xmlns:a16="http://schemas.microsoft.com/office/drawing/2014/main" id="{93BAC30F-2C2B-45F1-AC13-13D288EAAF3D}"/>
                </a:ext>
              </a:extLst>
            </p:cNvPr>
            <p:cNvSpPr/>
            <p:nvPr/>
          </p:nvSpPr>
          <p:spPr>
            <a:xfrm>
              <a:off x="573261" y="1451961"/>
              <a:ext cx="11036648" cy="4888112"/>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2"/>
                  </a:solidFill>
                </a:rPr>
                <a:t>Aegon Asset Management Data Strategy</a:t>
              </a:r>
            </a:p>
          </p:txBody>
        </p:sp>
        <p:sp>
          <p:nvSpPr>
            <p:cNvPr id="103" name="Rectangle 102">
              <a:extLst>
                <a:ext uri="{FF2B5EF4-FFF2-40B4-BE49-F238E27FC236}">
                  <a16:creationId xmlns:a16="http://schemas.microsoft.com/office/drawing/2014/main" id="{75471D1F-9072-407C-B4F8-76EC8E27AEDC}"/>
                </a:ext>
              </a:extLst>
            </p:cNvPr>
            <p:cNvSpPr/>
            <p:nvPr/>
          </p:nvSpPr>
          <p:spPr>
            <a:xfrm>
              <a:off x="1028474" y="1778099"/>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5: </a:t>
              </a:r>
              <a:r>
                <a:rPr lang="en-US" sz="1100">
                  <a:solidFill>
                    <a:schemeClr val="bg2"/>
                  </a:solidFill>
                </a:rPr>
                <a:t>AAM as user of data-driven technologies to become the preferred Responsible Investment provider</a:t>
              </a:r>
            </a:p>
            <a:p>
              <a:endParaRPr lang="en-US" sz="1200">
                <a:solidFill>
                  <a:schemeClr val="bg2"/>
                </a:solidFill>
              </a:endParaRPr>
            </a:p>
          </p:txBody>
        </p:sp>
        <p:sp>
          <p:nvSpPr>
            <p:cNvPr id="104" name="Rectangle 103">
              <a:extLst>
                <a:ext uri="{FF2B5EF4-FFF2-40B4-BE49-F238E27FC236}">
                  <a16:creationId xmlns:a16="http://schemas.microsoft.com/office/drawing/2014/main" id="{489D760C-8C35-47F7-BF56-163D87C8EB6C}"/>
                </a:ext>
              </a:extLst>
            </p:cNvPr>
            <p:cNvSpPr/>
            <p:nvPr/>
          </p:nvSpPr>
          <p:spPr>
            <a:xfrm>
              <a:off x="942749" y="2039355"/>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Objective 4: </a:t>
              </a:r>
              <a:r>
                <a:rPr lang="en-US" sz="1050">
                  <a:solidFill>
                    <a:schemeClr val="bg2"/>
                  </a:solidFill>
                </a:rPr>
                <a:t>Building a global way of working in enabling the business to use analytics and data innovation techniques to improve investment decisions and client experience</a:t>
              </a:r>
            </a:p>
            <a:p>
              <a:endParaRPr lang="en-US" sz="1200">
                <a:solidFill>
                  <a:schemeClr val="bg2"/>
                </a:solidFill>
              </a:endParaRPr>
            </a:p>
          </p:txBody>
        </p:sp>
        <p:sp>
          <p:nvSpPr>
            <p:cNvPr id="105" name="Rectangle 104">
              <a:extLst>
                <a:ext uri="{FF2B5EF4-FFF2-40B4-BE49-F238E27FC236}">
                  <a16:creationId xmlns:a16="http://schemas.microsoft.com/office/drawing/2014/main" id="{FA0A010D-E436-4B07-B674-47F90EADE91F}"/>
                </a:ext>
              </a:extLst>
            </p:cNvPr>
            <p:cNvSpPr/>
            <p:nvPr/>
          </p:nvSpPr>
          <p:spPr>
            <a:xfrm>
              <a:off x="857024" y="2300611"/>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3: </a:t>
              </a:r>
              <a:r>
                <a:rPr lang="en-US" sz="1100">
                  <a:solidFill>
                    <a:schemeClr val="bg2"/>
                  </a:solidFill>
                </a:rPr>
                <a:t>Global and consistent reporting for operational management and using data to run the firm by underpinning all decision-making</a:t>
              </a:r>
            </a:p>
            <a:p>
              <a:endParaRPr lang="en-US" sz="1200">
                <a:solidFill>
                  <a:schemeClr val="bg2"/>
                </a:solidFill>
              </a:endParaRPr>
            </a:p>
          </p:txBody>
        </p:sp>
        <p:sp>
          <p:nvSpPr>
            <p:cNvPr id="106" name="Rectangle 105">
              <a:extLst>
                <a:ext uri="{FF2B5EF4-FFF2-40B4-BE49-F238E27FC236}">
                  <a16:creationId xmlns:a16="http://schemas.microsoft.com/office/drawing/2014/main" id="{3453E392-A354-437D-9065-5953A4FBD362}"/>
                </a:ext>
              </a:extLst>
            </p:cNvPr>
            <p:cNvSpPr/>
            <p:nvPr/>
          </p:nvSpPr>
          <p:spPr>
            <a:xfrm>
              <a:off x="771299" y="2561867"/>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2: </a:t>
              </a:r>
              <a:r>
                <a:rPr lang="en-US" sz="1100">
                  <a:solidFill>
                    <a:schemeClr val="bg2"/>
                  </a:solidFill>
                </a:rPr>
                <a:t>Integration of data requirements in one enterprise data model across current and future demands to better serve our clients</a:t>
              </a:r>
            </a:p>
            <a:p>
              <a:endParaRPr lang="en-US" sz="1200">
                <a:solidFill>
                  <a:schemeClr val="bg2"/>
                </a:solidFill>
              </a:endParaRPr>
            </a:p>
          </p:txBody>
        </p:sp>
        <p:sp>
          <p:nvSpPr>
            <p:cNvPr id="107" name="Rectangle 106">
              <a:extLst>
                <a:ext uri="{FF2B5EF4-FFF2-40B4-BE49-F238E27FC236}">
                  <a16:creationId xmlns:a16="http://schemas.microsoft.com/office/drawing/2014/main" id="{ED8B32AE-9D67-40F8-8846-F11317B10447}"/>
                </a:ext>
              </a:extLst>
            </p:cNvPr>
            <p:cNvSpPr/>
            <p:nvPr/>
          </p:nvSpPr>
          <p:spPr>
            <a:xfrm>
              <a:off x="685574" y="2823123"/>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1: </a:t>
              </a:r>
              <a:r>
                <a:rPr lang="en-US" sz="1100">
                  <a:solidFill>
                    <a:schemeClr val="bg2"/>
                  </a:solidFill>
                </a:rPr>
                <a:t>Improving Data Governance and integrating Data Management into our business for ensuring regulatory compliance and easy/timely access to data</a:t>
              </a:r>
            </a:p>
            <a:p>
              <a:endParaRPr lang="en-US" sz="1200">
                <a:solidFill>
                  <a:schemeClr val="bg2"/>
                </a:solidFill>
              </a:endParaRPr>
            </a:p>
          </p:txBody>
        </p:sp>
        <p:sp>
          <p:nvSpPr>
            <p:cNvPr id="108" name="Rectangle 107">
              <a:extLst>
                <a:ext uri="{FF2B5EF4-FFF2-40B4-BE49-F238E27FC236}">
                  <a16:creationId xmlns:a16="http://schemas.microsoft.com/office/drawing/2014/main" id="{92A3B984-900B-4C45-A856-6138AAA245C9}"/>
                </a:ext>
              </a:extLst>
            </p:cNvPr>
            <p:cNvSpPr/>
            <p:nvPr/>
          </p:nvSpPr>
          <p:spPr>
            <a:xfrm>
              <a:off x="1028474" y="3084378"/>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7: </a:t>
              </a:r>
              <a:r>
                <a:rPr lang="en-US" sz="1050">
                  <a:solidFill>
                    <a:schemeClr val="bg2"/>
                  </a:solidFill>
                </a:rPr>
                <a:t>Improving data management for compliance</a:t>
              </a:r>
            </a:p>
          </p:txBody>
        </p:sp>
        <p:sp>
          <p:nvSpPr>
            <p:cNvPr id="109" name="Rectangle 108">
              <a:extLst>
                <a:ext uri="{FF2B5EF4-FFF2-40B4-BE49-F238E27FC236}">
                  <a16:creationId xmlns:a16="http://schemas.microsoft.com/office/drawing/2014/main" id="{BB6FDFA0-0C99-4407-874A-CAE96FDBE965}"/>
                </a:ext>
              </a:extLst>
            </p:cNvPr>
            <p:cNvSpPr/>
            <p:nvPr/>
          </p:nvSpPr>
          <p:spPr>
            <a:xfrm>
              <a:off x="981811" y="3263727"/>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6</a:t>
              </a:r>
              <a:r>
                <a:rPr lang="en-US" sz="1050">
                  <a:solidFill>
                    <a:schemeClr val="bg2"/>
                  </a:solidFill>
                </a:rPr>
                <a:t>: Introducing DDA’s</a:t>
              </a:r>
            </a:p>
          </p:txBody>
        </p:sp>
        <p:sp>
          <p:nvSpPr>
            <p:cNvPr id="110" name="Rectangle 109">
              <a:extLst>
                <a:ext uri="{FF2B5EF4-FFF2-40B4-BE49-F238E27FC236}">
                  <a16:creationId xmlns:a16="http://schemas.microsoft.com/office/drawing/2014/main" id="{61566DB9-CEE9-43BB-B1DE-85DD2C5C314D}"/>
                </a:ext>
              </a:extLst>
            </p:cNvPr>
            <p:cNvSpPr/>
            <p:nvPr/>
          </p:nvSpPr>
          <p:spPr>
            <a:xfrm>
              <a:off x="935149" y="3443076"/>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5: </a:t>
              </a:r>
              <a:r>
                <a:rPr lang="en-US" sz="1050">
                  <a:solidFill>
                    <a:schemeClr val="bg2"/>
                  </a:solidFill>
                </a:rPr>
                <a:t>Defining data lineage</a:t>
              </a:r>
            </a:p>
          </p:txBody>
        </p:sp>
        <p:sp>
          <p:nvSpPr>
            <p:cNvPr id="143" name="Rectangle 142">
              <a:extLst>
                <a:ext uri="{FF2B5EF4-FFF2-40B4-BE49-F238E27FC236}">
                  <a16:creationId xmlns:a16="http://schemas.microsoft.com/office/drawing/2014/main" id="{628B8363-C569-40BF-B6CC-0E7A4FE97965}"/>
                </a:ext>
              </a:extLst>
            </p:cNvPr>
            <p:cNvSpPr/>
            <p:nvPr/>
          </p:nvSpPr>
          <p:spPr>
            <a:xfrm>
              <a:off x="888487" y="3622425"/>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4: </a:t>
              </a:r>
              <a:r>
                <a:rPr lang="en-US" sz="1050">
                  <a:solidFill>
                    <a:schemeClr val="bg2"/>
                  </a:solidFill>
                </a:rPr>
                <a:t>Re-launch data governance</a:t>
              </a:r>
            </a:p>
          </p:txBody>
        </p:sp>
        <p:sp>
          <p:nvSpPr>
            <p:cNvPr id="144" name="Rectangle 143">
              <a:extLst>
                <a:ext uri="{FF2B5EF4-FFF2-40B4-BE49-F238E27FC236}">
                  <a16:creationId xmlns:a16="http://schemas.microsoft.com/office/drawing/2014/main" id="{5EF31637-62DD-43F3-807C-ED032E656C94}"/>
                </a:ext>
              </a:extLst>
            </p:cNvPr>
            <p:cNvSpPr/>
            <p:nvPr/>
          </p:nvSpPr>
          <p:spPr>
            <a:xfrm>
              <a:off x="841825" y="3801774"/>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3: </a:t>
              </a:r>
              <a:r>
                <a:rPr lang="en-US" sz="1050">
                  <a:solidFill>
                    <a:schemeClr val="bg2"/>
                  </a:solidFill>
                </a:rPr>
                <a:t>Aligning governance and support processes</a:t>
              </a:r>
            </a:p>
          </p:txBody>
        </p:sp>
        <p:sp>
          <p:nvSpPr>
            <p:cNvPr id="145" name="Rectangle 144">
              <a:extLst>
                <a:ext uri="{FF2B5EF4-FFF2-40B4-BE49-F238E27FC236}">
                  <a16:creationId xmlns:a16="http://schemas.microsoft.com/office/drawing/2014/main" id="{98589853-3370-4BE3-8C4A-E81EF1191CB5}"/>
                </a:ext>
              </a:extLst>
            </p:cNvPr>
            <p:cNvSpPr/>
            <p:nvPr/>
          </p:nvSpPr>
          <p:spPr>
            <a:xfrm>
              <a:off x="795163" y="3981123"/>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2: </a:t>
              </a:r>
              <a:r>
                <a:rPr lang="en-US" sz="1050">
                  <a:solidFill>
                    <a:schemeClr val="bg2"/>
                  </a:solidFill>
                </a:rPr>
                <a:t>DM Assessment &amp; update current processes</a:t>
              </a:r>
            </a:p>
          </p:txBody>
        </p:sp>
        <p:sp>
          <p:nvSpPr>
            <p:cNvPr id="146" name="Rectangle 145">
              <a:extLst>
                <a:ext uri="{FF2B5EF4-FFF2-40B4-BE49-F238E27FC236}">
                  <a16:creationId xmlns:a16="http://schemas.microsoft.com/office/drawing/2014/main" id="{DA8AB911-2E06-444C-B1F0-6D6C1801053F}"/>
                </a:ext>
              </a:extLst>
            </p:cNvPr>
            <p:cNvSpPr/>
            <p:nvPr/>
          </p:nvSpPr>
          <p:spPr>
            <a:xfrm>
              <a:off x="748501" y="4160471"/>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1: </a:t>
              </a:r>
              <a:r>
                <a:rPr lang="en-US" sz="1050">
                  <a:solidFill>
                    <a:schemeClr val="bg2"/>
                  </a:solidFill>
                </a:rPr>
                <a:t>Data Management (DM) artifacts</a:t>
              </a:r>
            </a:p>
          </p:txBody>
        </p:sp>
        <p:sp>
          <p:nvSpPr>
            <p:cNvPr id="111" name="Rectangle 110">
              <a:extLst>
                <a:ext uri="{FF2B5EF4-FFF2-40B4-BE49-F238E27FC236}">
                  <a16:creationId xmlns:a16="http://schemas.microsoft.com/office/drawing/2014/main" id="{C5EFB92D-3968-4344-A123-0223A1088D4B}"/>
                </a:ext>
              </a:extLst>
            </p:cNvPr>
            <p:cNvSpPr/>
            <p:nvPr/>
          </p:nvSpPr>
          <p:spPr>
            <a:xfrm>
              <a:off x="2511358" y="4431951"/>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solidFill>
                </a:rPr>
                <a:t>Proof of Value Phase (optional)</a:t>
              </a:r>
            </a:p>
            <a:p>
              <a:pPr algn="ctr"/>
              <a:endParaRPr lang="en-US" sz="1200" dirty="0">
                <a:solidFill>
                  <a:schemeClr val="bg2"/>
                </a:solidFill>
              </a:endParaRPr>
            </a:p>
          </p:txBody>
        </p:sp>
        <p:sp>
          <p:nvSpPr>
            <p:cNvPr id="112" name="Rectangle 111">
              <a:extLst>
                <a:ext uri="{FF2B5EF4-FFF2-40B4-BE49-F238E27FC236}">
                  <a16:creationId xmlns:a16="http://schemas.microsoft.com/office/drawing/2014/main" id="{30E19D21-6BFD-4A02-AA69-BB62CE46EEA4}"/>
                </a:ext>
              </a:extLst>
            </p:cNvPr>
            <p:cNvSpPr/>
            <p:nvPr/>
          </p:nvSpPr>
          <p:spPr>
            <a:xfrm>
              <a:off x="873483" y="4431950"/>
              <a:ext cx="1330507" cy="16524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2"/>
                  </a:solidFill>
                </a:rPr>
                <a:t>Objective Owner assigns </a:t>
              </a:r>
              <a:r>
                <a:rPr lang="en-US" sz="1200" b="1">
                  <a:solidFill>
                    <a:schemeClr val="bg2"/>
                  </a:solidFill>
                </a:rPr>
                <a:t>Use Case Owner</a:t>
              </a:r>
            </a:p>
          </p:txBody>
        </p:sp>
        <p:sp>
          <p:nvSpPr>
            <p:cNvPr id="117" name="Rectangle 116">
              <a:extLst>
                <a:ext uri="{FF2B5EF4-FFF2-40B4-BE49-F238E27FC236}">
                  <a16:creationId xmlns:a16="http://schemas.microsoft.com/office/drawing/2014/main" id="{E318A86F-B64D-4731-8FE4-87143D7DC76F}"/>
                </a:ext>
              </a:extLst>
            </p:cNvPr>
            <p:cNvSpPr/>
            <p:nvPr/>
          </p:nvSpPr>
          <p:spPr>
            <a:xfrm>
              <a:off x="4586852" y="4431951"/>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2"/>
                  </a:solidFill>
                </a:rPr>
                <a:t>Key Activity 1:</a:t>
              </a:r>
            </a:p>
            <a:p>
              <a:pPr algn="ctr"/>
              <a:r>
                <a:rPr lang="en-US" sz="1200">
                  <a:solidFill>
                    <a:schemeClr val="bg2"/>
                  </a:solidFill>
                </a:rPr>
                <a:t>Assess current documentation</a:t>
              </a:r>
            </a:p>
          </p:txBody>
        </p:sp>
        <p:sp>
          <p:nvSpPr>
            <p:cNvPr id="153" name="Rectangle 152">
              <a:extLst>
                <a:ext uri="{FF2B5EF4-FFF2-40B4-BE49-F238E27FC236}">
                  <a16:creationId xmlns:a16="http://schemas.microsoft.com/office/drawing/2014/main" id="{D375CBF5-D7DF-4672-B360-4E872091BF48}"/>
                </a:ext>
              </a:extLst>
            </p:cNvPr>
            <p:cNvSpPr/>
            <p:nvPr/>
          </p:nvSpPr>
          <p:spPr>
            <a:xfrm>
              <a:off x="6709338" y="4431953"/>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2"/>
                  </a:solidFill>
                </a:rPr>
                <a:t>Key Activity 2:</a:t>
              </a:r>
            </a:p>
            <a:p>
              <a:pPr algn="ctr"/>
              <a:r>
                <a:rPr lang="en-US" sz="1200">
                  <a:solidFill>
                    <a:schemeClr val="bg2"/>
                  </a:solidFill>
                </a:rPr>
                <a:t>Review existing data models</a:t>
              </a:r>
            </a:p>
          </p:txBody>
        </p:sp>
        <p:sp>
          <p:nvSpPr>
            <p:cNvPr id="159" name="Rectangle 158">
              <a:extLst>
                <a:ext uri="{FF2B5EF4-FFF2-40B4-BE49-F238E27FC236}">
                  <a16:creationId xmlns:a16="http://schemas.microsoft.com/office/drawing/2014/main" id="{A6066399-14B1-4B5C-AFF4-5EAD869DA9A4}"/>
                </a:ext>
              </a:extLst>
            </p:cNvPr>
            <p:cNvSpPr/>
            <p:nvPr/>
          </p:nvSpPr>
          <p:spPr>
            <a:xfrm>
              <a:off x="8808328" y="4431953"/>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2"/>
                  </a:solidFill>
                </a:rPr>
                <a:t>Key Activity 3:</a:t>
              </a:r>
            </a:p>
            <a:p>
              <a:pPr algn="ctr"/>
              <a:r>
                <a:rPr lang="en-US" sz="1200">
                  <a:solidFill>
                    <a:schemeClr val="bg2"/>
                  </a:solidFill>
                </a:rPr>
                <a:t>Assess current DM tooling</a:t>
              </a:r>
            </a:p>
          </p:txBody>
        </p:sp>
      </p:grpSp>
    </p:spTree>
    <p:extLst>
      <p:ext uri="{BB962C8B-B14F-4D97-AF65-F5344CB8AC3E}">
        <p14:creationId xmlns:p14="http://schemas.microsoft.com/office/powerpoint/2010/main" val="360135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7F33045D-B846-4327-9EE9-02901A854A22}"/>
              </a:ext>
            </a:extLst>
          </p:cNvPr>
          <p:cNvSpPr/>
          <p:nvPr/>
        </p:nvSpPr>
        <p:spPr>
          <a:xfrm>
            <a:off x="573261" y="1256013"/>
            <a:ext cx="11036648" cy="4888112"/>
          </a:xfrm>
          <a:prstGeom prst="rect">
            <a:avLst/>
          </a:prstGeom>
          <a:solidFill>
            <a:srgbClr val="764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a:solidFill>
                  <a:schemeClr val="bg2"/>
                </a:solidFill>
              </a:rPr>
              <a:t>Aegon Asset Management Data Strategy</a:t>
            </a:r>
          </a:p>
        </p:txBody>
      </p:sp>
      <p:sp>
        <p:nvSpPr>
          <p:cNvPr id="44" name="Rectangle 43">
            <a:extLst>
              <a:ext uri="{FF2B5EF4-FFF2-40B4-BE49-F238E27FC236}">
                <a16:creationId xmlns:a16="http://schemas.microsoft.com/office/drawing/2014/main" id="{91B0820F-C565-4281-8452-21FB3DCEED5A}"/>
              </a:ext>
            </a:extLst>
          </p:cNvPr>
          <p:cNvSpPr/>
          <p:nvPr/>
        </p:nvSpPr>
        <p:spPr>
          <a:xfrm>
            <a:off x="1028474" y="1582151"/>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5: </a:t>
            </a:r>
            <a:r>
              <a:rPr lang="en-US" sz="1100">
                <a:solidFill>
                  <a:schemeClr val="bg2"/>
                </a:solidFill>
              </a:rPr>
              <a:t>AAM as user of data-driven technologies to become the preferred Responsible Investment provider</a:t>
            </a:r>
          </a:p>
          <a:p>
            <a:endParaRPr lang="en-US" sz="1200">
              <a:solidFill>
                <a:schemeClr val="bg2"/>
              </a:solidFill>
            </a:endParaRPr>
          </a:p>
        </p:txBody>
      </p:sp>
      <p:sp>
        <p:nvSpPr>
          <p:cNvPr id="45" name="Rectangle 44">
            <a:extLst>
              <a:ext uri="{FF2B5EF4-FFF2-40B4-BE49-F238E27FC236}">
                <a16:creationId xmlns:a16="http://schemas.microsoft.com/office/drawing/2014/main" id="{20DEBDBB-6665-4E91-9EC4-62632792BA35}"/>
              </a:ext>
            </a:extLst>
          </p:cNvPr>
          <p:cNvSpPr/>
          <p:nvPr/>
        </p:nvSpPr>
        <p:spPr>
          <a:xfrm>
            <a:off x="942749" y="1843407"/>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Objective 4: </a:t>
            </a:r>
            <a:r>
              <a:rPr lang="en-US" sz="1050">
                <a:solidFill>
                  <a:schemeClr val="bg2"/>
                </a:solidFill>
              </a:rPr>
              <a:t>Building a global way of working in enabling the business to use analytics and data innovation techniques to improve investment decisions and client experience</a:t>
            </a:r>
          </a:p>
          <a:p>
            <a:endParaRPr lang="en-US" sz="1200">
              <a:solidFill>
                <a:schemeClr val="bg2"/>
              </a:solidFill>
            </a:endParaRPr>
          </a:p>
        </p:txBody>
      </p:sp>
      <p:sp>
        <p:nvSpPr>
          <p:cNvPr id="46" name="Rectangle 45">
            <a:extLst>
              <a:ext uri="{FF2B5EF4-FFF2-40B4-BE49-F238E27FC236}">
                <a16:creationId xmlns:a16="http://schemas.microsoft.com/office/drawing/2014/main" id="{C2054F1A-25FF-41AC-B88A-8CB0C0E11F1B}"/>
              </a:ext>
            </a:extLst>
          </p:cNvPr>
          <p:cNvSpPr/>
          <p:nvPr/>
        </p:nvSpPr>
        <p:spPr>
          <a:xfrm>
            <a:off x="857024" y="2104663"/>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3: </a:t>
            </a:r>
            <a:r>
              <a:rPr lang="en-US" sz="1100">
                <a:solidFill>
                  <a:schemeClr val="bg2"/>
                </a:solidFill>
              </a:rPr>
              <a:t>Global and consistent reporting for operational management and using data to run the firm by underpinning all decision-making</a:t>
            </a:r>
          </a:p>
          <a:p>
            <a:endParaRPr lang="en-US" sz="1200">
              <a:solidFill>
                <a:schemeClr val="bg2"/>
              </a:solidFill>
            </a:endParaRPr>
          </a:p>
        </p:txBody>
      </p:sp>
      <p:sp>
        <p:nvSpPr>
          <p:cNvPr id="47" name="Rectangle 46">
            <a:extLst>
              <a:ext uri="{FF2B5EF4-FFF2-40B4-BE49-F238E27FC236}">
                <a16:creationId xmlns:a16="http://schemas.microsoft.com/office/drawing/2014/main" id="{7D49BE42-176D-4D02-9802-8ED9B6739566}"/>
              </a:ext>
            </a:extLst>
          </p:cNvPr>
          <p:cNvSpPr/>
          <p:nvPr/>
        </p:nvSpPr>
        <p:spPr>
          <a:xfrm>
            <a:off x="771299" y="2365919"/>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2: </a:t>
            </a:r>
            <a:r>
              <a:rPr lang="en-US" sz="1100">
                <a:solidFill>
                  <a:schemeClr val="bg2"/>
                </a:solidFill>
              </a:rPr>
              <a:t>Integration of data requirements in one enterprise data model across current and future demands to better serve our clients</a:t>
            </a:r>
          </a:p>
          <a:p>
            <a:endParaRPr lang="en-US" sz="1200">
              <a:solidFill>
                <a:schemeClr val="bg2"/>
              </a:solidFill>
            </a:endParaRPr>
          </a:p>
        </p:txBody>
      </p:sp>
      <p:sp>
        <p:nvSpPr>
          <p:cNvPr id="48" name="Rectangle 47">
            <a:extLst>
              <a:ext uri="{FF2B5EF4-FFF2-40B4-BE49-F238E27FC236}">
                <a16:creationId xmlns:a16="http://schemas.microsoft.com/office/drawing/2014/main" id="{D245FBDA-A74C-459C-98CE-279C4C2126DB}"/>
              </a:ext>
            </a:extLst>
          </p:cNvPr>
          <p:cNvSpPr/>
          <p:nvPr/>
        </p:nvSpPr>
        <p:spPr>
          <a:xfrm>
            <a:off x="685574" y="2627175"/>
            <a:ext cx="10469123" cy="3420000"/>
          </a:xfrm>
          <a:prstGeom prst="rect">
            <a:avLst/>
          </a:prstGeom>
          <a:solidFill>
            <a:srgbClr val="7F7F7F"/>
          </a:solidFill>
          <a:ln>
            <a:solidFill>
              <a:srgbClr val="764A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a:solidFill>
                  <a:schemeClr val="bg2"/>
                </a:solidFill>
              </a:rPr>
              <a:t>Objective 1: </a:t>
            </a:r>
            <a:r>
              <a:rPr lang="en-US" sz="1100">
                <a:solidFill>
                  <a:schemeClr val="bg2"/>
                </a:solidFill>
              </a:rPr>
              <a:t>Improving Data Governance and integrating Data Management into our business for ensuring regulatory compliance and easy/timely access to data</a:t>
            </a:r>
          </a:p>
          <a:p>
            <a:endParaRPr lang="en-US" sz="1200">
              <a:solidFill>
                <a:schemeClr val="bg2"/>
              </a:solidFill>
            </a:endParaRPr>
          </a:p>
        </p:txBody>
      </p:sp>
      <p:sp>
        <p:nvSpPr>
          <p:cNvPr id="49" name="Rectangle 48">
            <a:extLst>
              <a:ext uri="{FF2B5EF4-FFF2-40B4-BE49-F238E27FC236}">
                <a16:creationId xmlns:a16="http://schemas.microsoft.com/office/drawing/2014/main" id="{00216739-4333-4E60-988E-8779ACC02085}"/>
              </a:ext>
            </a:extLst>
          </p:cNvPr>
          <p:cNvSpPr/>
          <p:nvPr/>
        </p:nvSpPr>
        <p:spPr>
          <a:xfrm>
            <a:off x="1028474" y="2888430"/>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7: </a:t>
            </a:r>
            <a:r>
              <a:rPr lang="en-US" sz="1050">
                <a:solidFill>
                  <a:schemeClr val="bg2"/>
                </a:solidFill>
              </a:rPr>
              <a:t>Improving data management for compliance</a:t>
            </a:r>
          </a:p>
        </p:txBody>
      </p:sp>
      <p:sp>
        <p:nvSpPr>
          <p:cNvPr id="50" name="Rectangle 49">
            <a:extLst>
              <a:ext uri="{FF2B5EF4-FFF2-40B4-BE49-F238E27FC236}">
                <a16:creationId xmlns:a16="http://schemas.microsoft.com/office/drawing/2014/main" id="{422311CD-BC0F-4F04-B708-5852C7687F17}"/>
              </a:ext>
            </a:extLst>
          </p:cNvPr>
          <p:cNvSpPr/>
          <p:nvPr/>
        </p:nvSpPr>
        <p:spPr>
          <a:xfrm>
            <a:off x="981811" y="3067779"/>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6</a:t>
            </a:r>
            <a:r>
              <a:rPr lang="en-US" sz="1050">
                <a:solidFill>
                  <a:schemeClr val="bg2"/>
                </a:solidFill>
              </a:rPr>
              <a:t>: Introducing DDA’s</a:t>
            </a:r>
          </a:p>
        </p:txBody>
      </p:sp>
      <p:sp>
        <p:nvSpPr>
          <p:cNvPr id="51" name="Rectangle 50">
            <a:extLst>
              <a:ext uri="{FF2B5EF4-FFF2-40B4-BE49-F238E27FC236}">
                <a16:creationId xmlns:a16="http://schemas.microsoft.com/office/drawing/2014/main" id="{BC2FB601-E683-4050-9EF9-D4305DB55FBE}"/>
              </a:ext>
            </a:extLst>
          </p:cNvPr>
          <p:cNvSpPr/>
          <p:nvPr/>
        </p:nvSpPr>
        <p:spPr>
          <a:xfrm>
            <a:off x="935149" y="3247128"/>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5: </a:t>
            </a:r>
            <a:r>
              <a:rPr lang="en-US" sz="1050">
                <a:solidFill>
                  <a:schemeClr val="bg2"/>
                </a:solidFill>
              </a:rPr>
              <a:t>Defining data lineage</a:t>
            </a:r>
          </a:p>
        </p:txBody>
      </p:sp>
      <p:sp>
        <p:nvSpPr>
          <p:cNvPr id="52" name="Rectangle 51">
            <a:extLst>
              <a:ext uri="{FF2B5EF4-FFF2-40B4-BE49-F238E27FC236}">
                <a16:creationId xmlns:a16="http://schemas.microsoft.com/office/drawing/2014/main" id="{C909F26A-89F4-4354-AAE2-ACCDA25F4655}"/>
              </a:ext>
            </a:extLst>
          </p:cNvPr>
          <p:cNvSpPr/>
          <p:nvPr/>
        </p:nvSpPr>
        <p:spPr>
          <a:xfrm>
            <a:off x="888487" y="3426477"/>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4: </a:t>
            </a:r>
            <a:r>
              <a:rPr lang="en-US" sz="1050">
                <a:solidFill>
                  <a:schemeClr val="bg2"/>
                </a:solidFill>
              </a:rPr>
              <a:t>Re-launch data governance</a:t>
            </a:r>
          </a:p>
        </p:txBody>
      </p:sp>
      <p:sp>
        <p:nvSpPr>
          <p:cNvPr id="53" name="Rectangle 52">
            <a:extLst>
              <a:ext uri="{FF2B5EF4-FFF2-40B4-BE49-F238E27FC236}">
                <a16:creationId xmlns:a16="http://schemas.microsoft.com/office/drawing/2014/main" id="{4C39CFA7-50F0-4D72-A3B7-183786632976}"/>
              </a:ext>
            </a:extLst>
          </p:cNvPr>
          <p:cNvSpPr/>
          <p:nvPr/>
        </p:nvSpPr>
        <p:spPr>
          <a:xfrm>
            <a:off x="841825" y="3605826"/>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3: </a:t>
            </a:r>
            <a:r>
              <a:rPr lang="en-US" sz="1050">
                <a:solidFill>
                  <a:schemeClr val="bg2"/>
                </a:solidFill>
              </a:rPr>
              <a:t>Aligning governance and support processes</a:t>
            </a:r>
          </a:p>
        </p:txBody>
      </p:sp>
      <p:sp>
        <p:nvSpPr>
          <p:cNvPr id="54" name="Rectangle 53">
            <a:extLst>
              <a:ext uri="{FF2B5EF4-FFF2-40B4-BE49-F238E27FC236}">
                <a16:creationId xmlns:a16="http://schemas.microsoft.com/office/drawing/2014/main" id="{9CB6F251-2E4D-4F20-B2C0-BCA03B7550A2}"/>
              </a:ext>
            </a:extLst>
          </p:cNvPr>
          <p:cNvSpPr/>
          <p:nvPr/>
        </p:nvSpPr>
        <p:spPr>
          <a:xfrm>
            <a:off x="795163" y="3785175"/>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2: </a:t>
            </a:r>
            <a:r>
              <a:rPr lang="en-US" sz="1050">
                <a:solidFill>
                  <a:schemeClr val="bg2"/>
                </a:solidFill>
              </a:rPr>
              <a:t>DM Assessment &amp; update current processes</a:t>
            </a:r>
          </a:p>
        </p:txBody>
      </p:sp>
      <p:sp>
        <p:nvSpPr>
          <p:cNvPr id="55" name="Rectangle 54">
            <a:extLst>
              <a:ext uri="{FF2B5EF4-FFF2-40B4-BE49-F238E27FC236}">
                <a16:creationId xmlns:a16="http://schemas.microsoft.com/office/drawing/2014/main" id="{981E3EDA-1ADF-4A39-A7D5-7B3470414A47}"/>
              </a:ext>
            </a:extLst>
          </p:cNvPr>
          <p:cNvSpPr/>
          <p:nvPr/>
        </p:nvSpPr>
        <p:spPr>
          <a:xfrm>
            <a:off x="748501" y="3964523"/>
            <a:ext cx="10011002" cy="1980000"/>
          </a:xfrm>
          <a:prstGeom prst="rect">
            <a:avLst/>
          </a:prstGeom>
          <a:solidFill>
            <a:schemeClr val="tx2"/>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Use Case 1: </a:t>
            </a:r>
            <a:r>
              <a:rPr lang="en-US" sz="1050">
                <a:solidFill>
                  <a:schemeClr val="bg2"/>
                </a:solidFill>
              </a:rPr>
              <a:t>Data Management (DM) artifacts</a:t>
            </a:r>
          </a:p>
        </p:txBody>
      </p:sp>
      <p:sp>
        <p:nvSpPr>
          <p:cNvPr id="56" name="Rectangle 55">
            <a:extLst>
              <a:ext uri="{FF2B5EF4-FFF2-40B4-BE49-F238E27FC236}">
                <a16:creationId xmlns:a16="http://schemas.microsoft.com/office/drawing/2014/main" id="{FD0C8C4B-0DBE-4AA7-A92E-CA612327FA8D}"/>
              </a:ext>
            </a:extLst>
          </p:cNvPr>
          <p:cNvSpPr/>
          <p:nvPr/>
        </p:nvSpPr>
        <p:spPr>
          <a:xfrm>
            <a:off x="2511358" y="4236003"/>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Proof of Value Phase</a:t>
            </a:r>
          </a:p>
          <a:p>
            <a:pPr algn="ctr"/>
            <a:endParaRPr lang="en-US" sz="1200">
              <a:solidFill>
                <a:schemeClr val="bg2"/>
              </a:solidFill>
            </a:endParaRPr>
          </a:p>
        </p:txBody>
      </p:sp>
      <p:sp>
        <p:nvSpPr>
          <p:cNvPr id="57" name="Rectangle 56">
            <a:extLst>
              <a:ext uri="{FF2B5EF4-FFF2-40B4-BE49-F238E27FC236}">
                <a16:creationId xmlns:a16="http://schemas.microsoft.com/office/drawing/2014/main" id="{9F115899-FAAB-44B3-B46C-79D44AE732FD}"/>
              </a:ext>
            </a:extLst>
          </p:cNvPr>
          <p:cNvSpPr/>
          <p:nvPr/>
        </p:nvSpPr>
        <p:spPr>
          <a:xfrm>
            <a:off x="873483" y="4236002"/>
            <a:ext cx="1330507" cy="16524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bg2"/>
                </a:solidFill>
              </a:rPr>
              <a:t>Objective Owner assigns </a:t>
            </a:r>
            <a:r>
              <a:rPr lang="en-US" sz="1200" b="1">
                <a:solidFill>
                  <a:schemeClr val="bg2"/>
                </a:solidFill>
              </a:rPr>
              <a:t>Use Case Owner</a:t>
            </a:r>
          </a:p>
        </p:txBody>
      </p:sp>
      <p:sp>
        <p:nvSpPr>
          <p:cNvPr id="58" name="Rectangle 57">
            <a:extLst>
              <a:ext uri="{FF2B5EF4-FFF2-40B4-BE49-F238E27FC236}">
                <a16:creationId xmlns:a16="http://schemas.microsoft.com/office/drawing/2014/main" id="{108FCCFE-730E-4CCB-AB1F-39EC1E0B7831}"/>
              </a:ext>
            </a:extLst>
          </p:cNvPr>
          <p:cNvSpPr/>
          <p:nvPr/>
        </p:nvSpPr>
        <p:spPr>
          <a:xfrm>
            <a:off x="4586852" y="4236003"/>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Key Activity 1: </a:t>
            </a:r>
            <a:r>
              <a:rPr lang="en-US" sz="1050">
                <a:solidFill>
                  <a:schemeClr val="bg2"/>
                </a:solidFill>
              </a:rPr>
              <a:t>Assess current documentation</a:t>
            </a:r>
          </a:p>
        </p:txBody>
      </p:sp>
      <p:sp>
        <p:nvSpPr>
          <p:cNvPr id="59" name="Rectangle 58">
            <a:extLst>
              <a:ext uri="{FF2B5EF4-FFF2-40B4-BE49-F238E27FC236}">
                <a16:creationId xmlns:a16="http://schemas.microsoft.com/office/drawing/2014/main" id="{7DAC22A6-E7F1-4EF1-965F-9A67B9D9730E}"/>
              </a:ext>
            </a:extLst>
          </p:cNvPr>
          <p:cNvSpPr/>
          <p:nvPr/>
        </p:nvSpPr>
        <p:spPr>
          <a:xfrm>
            <a:off x="6709338" y="4236005"/>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Key Activity 2: </a:t>
            </a:r>
            <a:r>
              <a:rPr lang="en-US" sz="1050">
                <a:solidFill>
                  <a:schemeClr val="bg2"/>
                </a:solidFill>
              </a:rPr>
              <a:t>Review existing data models</a:t>
            </a:r>
          </a:p>
        </p:txBody>
      </p:sp>
      <p:sp>
        <p:nvSpPr>
          <p:cNvPr id="60" name="Rectangle 59">
            <a:extLst>
              <a:ext uri="{FF2B5EF4-FFF2-40B4-BE49-F238E27FC236}">
                <a16:creationId xmlns:a16="http://schemas.microsoft.com/office/drawing/2014/main" id="{793309BA-B2D8-4781-A69E-D58707CB2707}"/>
              </a:ext>
            </a:extLst>
          </p:cNvPr>
          <p:cNvSpPr/>
          <p:nvPr/>
        </p:nvSpPr>
        <p:spPr>
          <a:xfrm>
            <a:off x="8808328" y="4236005"/>
            <a:ext cx="1791622" cy="1647356"/>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a:solidFill>
                  <a:schemeClr val="bg2"/>
                </a:solidFill>
              </a:rPr>
              <a:t>Key Activity 3: </a:t>
            </a:r>
            <a:r>
              <a:rPr lang="en-US" sz="1050">
                <a:solidFill>
                  <a:schemeClr val="bg2"/>
                </a:solidFill>
              </a:rPr>
              <a:t>Assess current DM tooling</a:t>
            </a:r>
          </a:p>
        </p:txBody>
      </p:sp>
      <p:graphicFrame>
        <p:nvGraphicFramePr>
          <p:cNvPr id="4" name="Object 3" hidden="1">
            <a:extLst>
              <a:ext uri="{FF2B5EF4-FFF2-40B4-BE49-F238E27FC236}">
                <a16:creationId xmlns:a16="http://schemas.microsoft.com/office/drawing/2014/main" id="{FC61F90B-9951-4EAF-9864-4E55BEFE149D}"/>
              </a:ext>
            </a:extLst>
          </p:cNvPr>
          <p:cNvGraphicFramePr>
            <a:graphicFrameLocks noChangeAspect="1"/>
          </p:cNvGraphicFramePr>
          <p:nvPr>
            <p:custDataLst>
              <p:tags r:id="rId2"/>
            </p:custDataLst>
            <p:extLst>
              <p:ext uri="{D42A27DB-BD31-4B8C-83A1-F6EECF244321}">
                <p14:modId xmlns:p14="http://schemas.microsoft.com/office/powerpoint/2010/main" val="4024555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55" name="think-cell Slide" r:id="rId4" imgW="592" imgH="595" progId="TCLayout.ActiveDocument.1">
                  <p:embed/>
                </p:oleObj>
              </mc:Choice>
              <mc:Fallback>
                <p:oleObj name="think-cell Slide" r:id="rId4" imgW="592" imgH="595" progId="TCLayout.ActiveDocument.1">
                  <p:embed/>
                  <p:pic>
                    <p:nvPicPr>
                      <p:cNvPr id="4" name="Object 3" hidden="1">
                        <a:extLst>
                          <a:ext uri="{FF2B5EF4-FFF2-40B4-BE49-F238E27FC236}">
                            <a16:creationId xmlns:a16="http://schemas.microsoft.com/office/drawing/2014/main" id="{FC61F90B-9951-4EAF-9864-4E55BEFE14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ubtitle 1">
            <a:extLst>
              <a:ext uri="{FF2B5EF4-FFF2-40B4-BE49-F238E27FC236}">
                <a16:creationId xmlns:a16="http://schemas.microsoft.com/office/drawing/2014/main" id="{FC744651-44C7-4D6D-AC39-51FBE466CC5E}"/>
              </a:ext>
            </a:extLst>
          </p:cNvPr>
          <p:cNvSpPr>
            <a:spLocks noGrp="1"/>
          </p:cNvSpPr>
          <p:nvPr>
            <p:ph type="subTitle" idx="1"/>
          </p:nvPr>
        </p:nvSpPr>
        <p:spPr/>
        <p:txBody>
          <a:bodyPr/>
          <a:lstStyle/>
          <a:p>
            <a:r>
              <a:rPr lang="en-US"/>
              <a:t>We propose a set of Tasks that will complete each Key Activity from start to finish and that can be readily planned in agile fashion.</a:t>
            </a:r>
          </a:p>
        </p:txBody>
      </p:sp>
      <p:sp>
        <p:nvSpPr>
          <p:cNvPr id="3" name="Title 2">
            <a:extLst>
              <a:ext uri="{FF2B5EF4-FFF2-40B4-BE49-F238E27FC236}">
                <a16:creationId xmlns:a16="http://schemas.microsoft.com/office/drawing/2014/main" id="{902F140A-6E59-429C-80AA-0ACE489625C6}"/>
              </a:ext>
            </a:extLst>
          </p:cNvPr>
          <p:cNvSpPr>
            <a:spLocks noGrp="1"/>
          </p:cNvSpPr>
          <p:nvPr>
            <p:ph type="ctrTitle"/>
          </p:nvPr>
        </p:nvSpPr>
        <p:spPr/>
        <p:txBody>
          <a:bodyPr vert="horz"/>
          <a:lstStyle/>
          <a:p>
            <a:r>
              <a:rPr lang="en-US"/>
              <a:t>Operationalizing Aegon Asset Management’s Data Strategy</a:t>
            </a:r>
          </a:p>
        </p:txBody>
      </p:sp>
      <p:sp>
        <p:nvSpPr>
          <p:cNvPr id="113" name="Rectangle 112">
            <a:extLst>
              <a:ext uri="{FF2B5EF4-FFF2-40B4-BE49-F238E27FC236}">
                <a16:creationId xmlns:a16="http://schemas.microsoft.com/office/drawing/2014/main" id="{9DB0987D-4064-413B-85FB-CA1D30C29D3C}"/>
              </a:ext>
            </a:extLst>
          </p:cNvPr>
          <p:cNvSpPr/>
          <p:nvPr/>
        </p:nvSpPr>
        <p:spPr>
          <a:xfrm>
            <a:off x="2741915" y="4519506"/>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chemeClr val="accent1"/>
                </a:solidFill>
              </a:rPr>
              <a:t>Proof of Value Workshop (optional)</a:t>
            </a:r>
          </a:p>
        </p:txBody>
      </p:sp>
      <p:sp>
        <p:nvSpPr>
          <p:cNvPr id="114" name="Rectangle 113">
            <a:extLst>
              <a:ext uri="{FF2B5EF4-FFF2-40B4-BE49-F238E27FC236}">
                <a16:creationId xmlns:a16="http://schemas.microsoft.com/office/drawing/2014/main" id="{BB55F149-6EB1-44EC-8DAA-E77FE6E07794}"/>
              </a:ext>
            </a:extLst>
          </p:cNvPr>
          <p:cNvSpPr/>
          <p:nvPr/>
        </p:nvSpPr>
        <p:spPr>
          <a:xfrm>
            <a:off x="2741914" y="5435527"/>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accent1"/>
                </a:solidFill>
              </a:rPr>
              <a:t>Compile Lessons Learned</a:t>
            </a:r>
          </a:p>
        </p:txBody>
      </p:sp>
      <p:sp>
        <p:nvSpPr>
          <p:cNvPr id="115" name="Rectangle 114">
            <a:extLst>
              <a:ext uri="{FF2B5EF4-FFF2-40B4-BE49-F238E27FC236}">
                <a16:creationId xmlns:a16="http://schemas.microsoft.com/office/drawing/2014/main" id="{8AA511D1-9CF6-43E0-A03D-FC82D1CBD3AA}"/>
              </a:ext>
            </a:extLst>
          </p:cNvPr>
          <p:cNvSpPr/>
          <p:nvPr/>
        </p:nvSpPr>
        <p:spPr>
          <a:xfrm>
            <a:off x="2741914" y="4977517"/>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chemeClr val="accent1"/>
                </a:solidFill>
              </a:rPr>
              <a:t>Proof of Value Mini </a:t>
            </a:r>
          </a:p>
          <a:p>
            <a:r>
              <a:rPr lang="en-US" sz="1000">
                <a:solidFill>
                  <a:schemeClr val="accent1"/>
                </a:solidFill>
              </a:rPr>
              <a:t>Project</a:t>
            </a:r>
          </a:p>
        </p:txBody>
      </p:sp>
      <p:grpSp>
        <p:nvGrpSpPr>
          <p:cNvPr id="7" name="Group 6">
            <a:extLst>
              <a:ext uri="{FF2B5EF4-FFF2-40B4-BE49-F238E27FC236}">
                <a16:creationId xmlns:a16="http://schemas.microsoft.com/office/drawing/2014/main" id="{ADF03633-27F9-4A57-92E9-75D91D5C4B72}"/>
              </a:ext>
            </a:extLst>
          </p:cNvPr>
          <p:cNvGrpSpPr/>
          <p:nvPr/>
        </p:nvGrpSpPr>
        <p:grpSpPr>
          <a:xfrm>
            <a:off x="4734812" y="4608477"/>
            <a:ext cx="1579332" cy="1185861"/>
            <a:chOff x="4734812" y="4608477"/>
            <a:chExt cx="1579332" cy="1185861"/>
          </a:xfrm>
        </p:grpSpPr>
        <p:sp>
          <p:nvSpPr>
            <p:cNvPr id="147" name="Rectangle 146">
              <a:extLst>
                <a:ext uri="{FF2B5EF4-FFF2-40B4-BE49-F238E27FC236}">
                  <a16:creationId xmlns:a16="http://schemas.microsoft.com/office/drawing/2014/main" id="{DC7F4225-F06D-40B4-AFE1-6799B74F2EE0}"/>
                </a:ext>
              </a:extLst>
            </p:cNvPr>
            <p:cNvSpPr/>
            <p:nvPr/>
          </p:nvSpPr>
          <p:spPr>
            <a:xfrm>
              <a:off x="4983637" y="4608477"/>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1</a:t>
              </a:r>
            </a:p>
          </p:txBody>
        </p:sp>
        <p:sp>
          <p:nvSpPr>
            <p:cNvPr id="149" name="Rectangle 148">
              <a:extLst>
                <a:ext uri="{FF2B5EF4-FFF2-40B4-BE49-F238E27FC236}">
                  <a16:creationId xmlns:a16="http://schemas.microsoft.com/office/drawing/2014/main" id="{FBF4E785-2C7C-473A-B9CE-F35CC3C68B1C}"/>
                </a:ext>
              </a:extLst>
            </p:cNvPr>
            <p:cNvSpPr/>
            <p:nvPr/>
          </p:nvSpPr>
          <p:spPr>
            <a:xfrm>
              <a:off x="4900696" y="4883764"/>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2</a:t>
              </a:r>
            </a:p>
          </p:txBody>
        </p:sp>
        <p:sp>
          <p:nvSpPr>
            <p:cNvPr id="150" name="Rectangle 149">
              <a:extLst>
                <a:ext uri="{FF2B5EF4-FFF2-40B4-BE49-F238E27FC236}">
                  <a16:creationId xmlns:a16="http://schemas.microsoft.com/office/drawing/2014/main" id="{A8487B0C-E30B-42DD-AB10-D705BADA5ACD}"/>
                </a:ext>
              </a:extLst>
            </p:cNvPr>
            <p:cNvSpPr/>
            <p:nvPr/>
          </p:nvSpPr>
          <p:spPr>
            <a:xfrm>
              <a:off x="4817754" y="5159051"/>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3</a:t>
              </a:r>
            </a:p>
          </p:txBody>
        </p:sp>
        <p:sp>
          <p:nvSpPr>
            <p:cNvPr id="148" name="Rectangle 147">
              <a:extLst>
                <a:ext uri="{FF2B5EF4-FFF2-40B4-BE49-F238E27FC236}">
                  <a16:creationId xmlns:a16="http://schemas.microsoft.com/office/drawing/2014/main" id="{A8618F9B-A588-44D6-BC56-72844756A381}"/>
                </a:ext>
              </a:extLst>
            </p:cNvPr>
            <p:cNvSpPr/>
            <p:nvPr/>
          </p:nvSpPr>
          <p:spPr>
            <a:xfrm>
              <a:off x="4734812" y="5434338"/>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1"/>
                  </a:solidFill>
                </a:rPr>
                <a:t>Suggested Task 4</a:t>
              </a:r>
            </a:p>
          </p:txBody>
        </p:sp>
      </p:grpSp>
      <p:grpSp>
        <p:nvGrpSpPr>
          <p:cNvPr id="8" name="Group 7">
            <a:extLst>
              <a:ext uri="{FF2B5EF4-FFF2-40B4-BE49-F238E27FC236}">
                <a16:creationId xmlns:a16="http://schemas.microsoft.com/office/drawing/2014/main" id="{349DA12B-BEAA-42E4-8755-C9B1AD7EDA43}"/>
              </a:ext>
            </a:extLst>
          </p:cNvPr>
          <p:cNvGrpSpPr/>
          <p:nvPr/>
        </p:nvGrpSpPr>
        <p:grpSpPr>
          <a:xfrm>
            <a:off x="6833802" y="4608477"/>
            <a:ext cx="1579332" cy="1185861"/>
            <a:chOff x="6833802" y="4608477"/>
            <a:chExt cx="1579332" cy="1185861"/>
          </a:xfrm>
        </p:grpSpPr>
        <p:sp>
          <p:nvSpPr>
            <p:cNvPr id="154" name="Rectangle 153">
              <a:extLst>
                <a:ext uri="{FF2B5EF4-FFF2-40B4-BE49-F238E27FC236}">
                  <a16:creationId xmlns:a16="http://schemas.microsoft.com/office/drawing/2014/main" id="{5427AB47-619B-4B49-8993-F1D59A7BEE23}"/>
                </a:ext>
              </a:extLst>
            </p:cNvPr>
            <p:cNvSpPr/>
            <p:nvPr/>
          </p:nvSpPr>
          <p:spPr>
            <a:xfrm>
              <a:off x="7082627" y="4608477"/>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1</a:t>
              </a:r>
            </a:p>
          </p:txBody>
        </p:sp>
        <p:sp>
          <p:nvSpPr>
            <p:cNvPr id="155" name="Rectangle 154">
              <a:extLst>
                <a:ext uri="{FF2B5EF4-FFF2-40B4-BE49-F238E27FC236}">
                  <a16:creationId xmlns:a16="http://schemas.microsoft.com/office/drawing/2014/main" id="{37FAD604-CB6C-4DE8-8C91-B3319ED214A0}"/>
                </a:ext>
              </a:extLst>
            </p:cNvPr>
            <p:cNvSpPr/>
            <p:nvPr/>
          </p:nvSpPr>
          <p:spPr>
            <a:xfrm>
              <a:off x="6999686" y="4883764"/>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2</a:t>
              </a:r>
            </a:p>
          </p:txBody>
        </p:sp>
        <p:sp>
          <p:nvSpPr>
            <p:cNvPr id="156" name="Rectangle 155">
              <a:extLst>
                <a:ext uri="{FF2B5EF4-FFF2-40B4-BE49-F238E27FC236}">
                  <a16:creationId xmlns:a16="http://schemas.microsoft.com/office/drawing/2014/main" id="{4A394D50-CE79-452A-9451-9EE9FE46A134}"/>
                </a:ext>
              </a:extLst>
            </p:cNvPr>
            <p:cNvSpPr/>
            <p:nvPr/>
          </p:nvSpPr>
          <p:spPr>
            <a:xfrm>
              <a:off x="6916744" y="5159051"/>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3</a:t>
              </a:r>
            </a:p>
          </p:txBody>
        </p:sp>
        <p:sp>
          <p:nvSpPr>
            <p:cNvPr id="157" name="Rectangle 156">
              <a:extLst>
                <a:ext uri="{FF2B5EF4-FFF2-40B4-BE49-F238E27FC236}">
                  <a16:creationId xmlns:a16="http://schemas.microsoft.com/office/drawing/2014/main" id="{397598E8-7A68-402D-8107-128FA5FE24DD}"/>
                </a:ext>
              </a:extLst>
            </p:cNvPr>
            <p:cNvSpPr/>
            <p:nvPr/>
          </p:nvSpPr>
          <p:spPr>
            <a:xfrm>
              <a:off x="6833802" y="5434338"/>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1"/>
                  </a:solidFill>
                </a:rPr>
                <a:t>Suggested Task 4</a:t>
              </a:r>
            </a:p>
          </p:txBody>
        </p:sp>
      </p:grpSp>
      <p:grpSp>
        <p:nvGrpSpPr>
          <p:cNvPr id="9" name="Group 8">
            <a:extLst>
              <a:ext uri="{FF2B5EF4-FFF2-40B4-BE49-F238E27FC236}">
                <a16:creationId xmlns:a16="http://schemas.microsoft.com/office/drawing/2014/main" id="{5300EFAC-79CF-48E0-ACAA-7F5CD50C62D3}"/>
              </a:ext>
            </a:extLst>
          </p:cNvPr>
          <p:cNvGrpSpPr/>
          <p:nvPr/>
        </p:nvGrpSpPr>
        <p:grpSpPr>
          <a:xfrm>
            <a:off x="8932792" y="4608477"/>
            <a:ext cx="1579332" cy="1185861"/>
            <a:chOff x="8932792" y="4608477"/>
            <a:chExt cx="1579332" cy="1185861"/>
          </a:xfrm>
        </p:grpSpPr>
        <p:sp>
          <p:nvSpPr>
            <p:cNvPr id="160" name="Rectangle 159">
              <a:extLst>
                <a:ext uri="{FF2B5EF4-FFF2-40B4-BE49-F238E27FC236}">
                  <a16:creationId xmlns:a16="http://schemas.microsoft.com/office/drawing/2014/main" id="{3CA1919D-0FFF-425A-A54B-1D4A44EB370C}"/>
                </a:ext>
              </a:extLst>
            </p:cNvPr>
            <p:cNvSpPr/>
            <p:nvPr/>
          </p:nvSpPr>
          <p:spPr>
            <a:xfrm>
              <a:off x="9181617" y="4608477"/>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1</a:t>
              </a:r>
            </a:p>
          </p:txBody>
        </p:sp>
        <p:sp>
          <p:nvSpPr>
            <p:cNvPr id="161" name="Rectangle 160">
              <a:extLst>
                <a:ext uri="{FF2B5EF4-FFF2-40B4-BE49-F238E27FC236}">
                  <a16:creationId xmlns:a16="http://schemas.microsoft.com/office/drawing/2014/main" id="{FB877736-8951-44B7-A17D-9FA91ADDBF60}"/>
                </a:ext>
              </a:extLst>
            </p:cNvPr>
            <p:cNvSpPr/>
            <p:nvPr/>
          </p:nvSpPr>
          <p:spPr>
            <a:xfrm>
              <a:off x="9098676" y="4883764"/>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2</a:t>
              </a:r>
            </a:p>
          </p:txBody>
        </p:sp>
        <p:sp>
          <p:nvSpPr>
            <p:cNvPr id="162" name="Rectangle 161">
              <a:extLst>
                <a:ext uri="{FF2B5EF4-FFF2-40B4-BE49-F238E27FC236}">
                  <a16:creationId xmlns:a16="http://schemas.microsoft.com/office/drawing/2014/main" id="{6918A359-2E8A-4907-8ADB-5BF142778B1B}"/>
                </a:ext>
              </a:extLst>
            </p:cNvPr>
            <p:cNvSpPr/>
            <p:nvPr/>
          </p:nvSpPr>
          <p:spPr>
            <a:xfrm>
              <a:off x="9015734" y="5159051"/>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a:solidFill>
                    <a:schemeClr val="accent1"/>
                  </a:solidFill>
                </a:rPr>
                <a:t>Suggested Task 3</a:t>
              </a:r>
            </a:p>
          </p:txBody>
        </p:sp>
        <p:sp>
          <p:nvSpPr>
            <p:cNvPr id="163" name="Rectangle 162">
              <a:extLst>
                <a:ext uri="{FF2B5EF4-FFF2-40B4-BE49-F238E27FC236}">
                  <a16:creationId xmlns:a16="http://schemas.microsoft.com/office/drawing/2014/main" id="{A650B4DF-EBE4-431C-BD8C-D22AE6F5A267}"/>
                </a:ext>
              </a:extLst>
            </p:cNvPr>
            <p:cNvSpPr/>
            <p:nvPr/>
          </p:nvSpPr>
          <p:spPr>
            <a:xfrm>
              <a:off x="8932792" y="5434338"/>
              <a:ext cx="1330507" cy="360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accent1"/>
                  </a:solidFill>
                </a:rPr>
                <a:t>Suggested Task 4</a:t>
              </a:r>
            </a:p>
          </p:txBody>
        </p:sp>
      </p:grpSp>
    </p:spTree>
    <p:extLst>
      <p:ext uri="{BB962C8B-B14F-4D97-AF65-F5344CB8AC3E}">
        <p14:creationId xmlns:p14="http://schemas.microsoft.com/office/powerpoint/2010/main" val="1768150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2"/>
            </p:custDataLst>
            <p:extLst>
              <p:ext uri="{D42A27DB-BD31-4B8C-83A1-F6EECF244321}">
                <p14:modId xmlns:p14="http://schemas.microsoft.com/office/powerpoint/2010/main" val="18152415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7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0" name="Straight Connector 49">
            <a:extLst>
              <a:ext uri="{FF2B5EF4-FFF2-40B4-BE49-F238E27FC236}">
                <a16:creationId xmlns:a16="http://schemas.microsoft.com/office/drawing/2014/main" id="{C41EB10B-51FC-4CD1-A043-DB002299FD34}"/>
              </a:ext>
            </a:extLst>
          </p:cNvPr>
          <p:cNvCxnSpPr/>
          <p:nvPr/>
        </p:nvCxnSpPr>
        <p:spPr>
          <a:xfrm>
            <a:off x="1949965"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6731EF6-3001-491B-86F7-71C3C93E88C2}"/>
              </a:ext>
            </a:extLst>
          </p:cNvPr>
          <p:cNvCxnSpPr/>
          <p:nvPr/>
        </p:nvCxnSpPr>
        <p:spPr>
          <a:xfrm>
            <a:off x="565939"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B3AA96-953D-410A-830E-BDA8CBF95064}"/>
              </a:ext>
            </a:extLst>
          </p:cNvPr>
          <p:cNvCxnSpPr/>
          <p:nvPr/>
        </p:nvCxnSpPr>
        <p:spPr>
          <a:xfrm>
            <a:off x="3333991"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36AC6E-36BC-4148-BC7B-3EB059DAD147}"/>
              </a:ext>
            </a:extLst>
          </p:cNvPr>
          <p:cNvCxnSpPr/>
          <p:nvPr/>
        </p:nvCxnSpPr>
        <p:spPr>
          <a:xfrm>
            <a:off x="4718017"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734814-425B-452C-821A-A496D265FFFB}"/>
              </a:ext>
            </a:extLst>
          </p:cNvPr>
          <p:cNvCxnSpPr/>
          <p:nvPr/>
        </p:nvCxnSpPr>
        <p:spPr>
          <a:xfrm>
            <a:off x="6102044"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2B1185E-BAD6-4D8D-AB0D-AE79005891FB}"/>
              </a:ext>
            </a:extLst>
          </p:cNvPr>
          <p:cNvCxnSpPr/>
          <p:nvPr/>
        </p:nvCxnSpPr>
        <p:spPr>
          <a:xfrm>
            <a:off x="7486070"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0935728-4E8A-4370-A741-D885FC166CF2}"/>
              </a:ext>
            </a:extLst>
          </p:cNvPr>
          <p:cNvCxnSpPr/>
          <p:nvPr/>
        </p:nvCxnSpPr>
        <p:spPr>
          <a:xfrm>
            <a:off x="8870096"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F080074-D6CE-4F53-9688-D9E73956D11F}"/>
              </a:ext>
            </a:extLst>
          </p:cNvPr>
          <p:cNvCxnSpPr/>
          <p:nvPr/>
        </p:nvCxnSpPr>
        <p:spPr>
          <a:xfrm>
            <a:off x="10254123"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A5D79F-0C98-4614-8EDC-9AC70A0BEFFC}"/>
              </a:ext>
            </a:extLst>
          </p:cNvPr>
          <p:cNvCxnSpPr/>
          <p:nvPr/>
        </p:nvCxnSpPr>
        <p:spPr>
          <a:xfrm>
            <a:off x="11638151"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D34AAC38-AA0B-4157-A388-E347A5EDECEE}"/>
              </a:ext>
            </a:extLst>
          </p:cNvPr>
          <p:cNvSpPr>
            <a:spLocks noGrp="1"/>
          </p:cNvSpPr>
          <p:nvPr>
            <p:ph type="ctrTitle"/>
          </p:nvPr>
        </p:nvSpPr>
        <p:spPr/>
        <p:txBody>
          <a:bodyPr vert="horz">
            <a:normAutofit fontScale="90000"/>
          </a:bodyPr>
          <a:lstStyle/>
          <a:p>
            <a:r>
              <a:rPr lang="en-US"/>
              <a:t>Suggested timeline for the approval of Roadmap Objectives by the Guiding Coalition</a:t>
            </a:r>
          </a:p>
        </p:txBody>
      </p:sp>
      <p:sp>
        <p:nvSpPr>
          <p:cNvPr id="76" name="Rectangle 75">
            <a:extLst>
              <a:ext uri="{FF2B5EF4-FFF2-40B4-BE49-F238E27FC236}">
                <a16:creationId xmlns:a16="http://schemas.microsoft.com/office/drawing/2014/main" id="{B6615C1A-3C0D-41B4-B022-F03D77DF2929}"/>
              </a:ext>
            </a:extLst>
          </p:cNvPr>
          <p:cNvSpPr/>
          <p:nvPr/>
        </p:nvSpPr>
        <p:spPr>
          <a:xfrm>
            <a:off x="10264171"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Roadmap objective 1 activated</a:t>
            </a:r>
          </a:p>
        </p:txBody>
      </p:sp>
      <p:sp>
        <p:nvSpPr>
          <p:cNvPr id="77" name="Rectangle 76">
            <a:extLst>
              <a:ext uri="{FF2B5EF4-FFF2-40B4-BE49-F238E27FC236}">
                <a16:creationId xmlns:a16="http://schemas.microsoft.com/office/drawing/2014/main" id="{378F8502-B2EA-46A1-8980-18D9BECEE8A9}"/>
              </a:ext>
            </a:extLst>
          </p:cNvPr>
          <p:cNvSpPr/>
          <p:nvPr/>
        </p:nvSpPr>
        <p:spPr>
          <a:xfrm>
            <a:off x="58977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High level approach of the Roadmap discussed</a:t>
            </a:r>
          </a:p>
        </p:txBody>
      </p:sp>
      <p:sp>
        <p:nvSpPr>
          <p:cNvPr id="78" name="Rectangle 77">
            <a:extLst>
              <a:ext uri="{FF2B5EF4-FFF2-40B4-BE49-F238E27FC236}">
                <a16:creationId xmlns:a16="http://schemas.microsoft.com/office/drawing/2014/main" id="{3D276BCF-969C-4239-A550-AC9C4C12D892}"/>
              </a:ext>
            </a:extLst>
          </p:cNvPr>
          <p:cNvSpPr/>
          <p:nvPr/>
        </p:nvSpPr>
        <p:spPr>
          <a:xfrm>
            <a:off x="197182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Approval process for roadmap items discussed</a:t>
            </a:r>
          </a:p>
          <a:p>
            <a:pPr marL="171450" indent="-171450">
              <a:buFont typeface="Wingdings" panose="05000000000000000000" pitchFamily="2" charset="2"/>
              <a:buChar char="§"/>
            </a:pPr>
            <a:endParaRPr lang="en-US" sz="1200">
              <a:solidFill>
                <a:schemeClr val="tx1"/>
              </a:solidFill>
            </a:endParaRPr>
          </a:p>
          <a:p>
            <a:pPr marL="171450" indent="-171450">
              <a:buFont typeface="Wingdings" panose="05000000000000000000" pitchFamily="2" charset="2"/>
              <a:buChar char="§"/>
            </a:pPr>
            <a:r>
              <a:rPr lang="en-US" sz="1200">
                <a:solidFill>
                  <a:schemeClr val="tx1"/>
                </a:solidFill>
              </a:rPr>
              <a:t>Ranking and prioritizing Day-to-Day Data challenges </a:t>
            </a:r>
          </a:p>
        </p:txBody>
      </p:sp>
      <p:sp>
        <p:nvSpPr>
          <p:cNvPr id="79" name="Rectangle 78">
            <a:extLst>
              <a:ext uri="{FF2B5EF4-FFF2-40B4-BE49-F238E27FC236}">
                <a16:creationId xmlns:a16="http://schemas.microsoft.com/office/drawing/2014/main" id="{A47DFA14-BE37-49B0-BF21-445B4E93C2B1}"/>
              </a:ext>
            </a:extLst>
          </p:cNvPr>
          <p:cNvSpPr/>
          <p:nvPr/>
        </p:nvSpPr>
        <p:spPr>
          <a:xfrm>
            <a:off x="3353884"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Objective 1 brought to the Guiding Coalition for approval</a:t>
            </a:r>
          </a:p>
        </p:txBody>
      </p:sp>
      <p:sp>
        <p:nvSpPr>
          <p:cNvPr id="82" name="Rectangle 81">
            <a:extLst>
              <a:ext uri="{FF2B5EF4-FFF2-40B4-BE49-F238E27FC236}">
                <a16:creationId xmlns:a16="http://schemas.microsoft.com/office/drawing/2014/main" id="{39EFD346-6F63-4712-95AB-D3EDFD96AFF9}"/>
              </a:ext>
            </a:extLst>
          </p:cNvPr>
          <p:cNvSpPr/>
          <p:nvPr/>
        </p:nvSpPr>
        <p:spPr>
          <a:xfrm>
            <a:off x="8882112"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All objective roadmaps signed off by the Guiding Coalition</a:t>
            </a:r>
          </a:p>
        </p:txBody>
      </p:sp>
      <p:sp>
        <p:nvSpPr>
          <p:cNvPr id="45" name="Rectangle 44">
            <a:extLst>
              <a:ext uri="{FF2B5EF4-FFF2-40B4-BE49-F238E27FC236}">
                <a16:creationId xmlns:a16="http://schemas.microsoft.com/office/drawing/2014/main" id="{F44F94B1-45FD-4020-BC9B-A160C000DBB8}"/>
              </a:ext>
            </a:extLst>
          </p:cNvPr>
          <p:cNvSpPr/>
          <p:nvPr/>
        </p:nvSpPr>
        <p:spPr>
          <a:xfrm>
            <a:off x="4735941"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dirty="0">
                <a:solidFill>
                  <a:schemeClr val="tx1"/>
                </a:solidFill>
              </a:rPr>
              <a:t>Objective 2 brought to the Guiding Coalition for approval</a:t>
            </a:r>
          </a:p>
        </p:txBody>
      </p:sp>
      <p:sp>
        <p:nvSpPr>
          <p:cNvPr id="30" name="Chevron 10">
            <a:extLst>
              <a:ext uri="{FF2B5EF4-FFF2-40B4-BE49-F238E27FC236}">
                <a16:creationId xmlns:a16="http://schemas.microsoft.com/office/drawing/2014/main" id="{CE170F9C-5289-4D1D-914B-0F20F15EA0B9}"/>
              </a:ext>
            </a:extLst>
          </p:cNvPr>
          <p:cNvSpPr/>
          <p:nvPr/>
        </p:nvSpPr>
        <p:spPr bwMode="auto">
          <a:xfrm>
            <a:off x="569936"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Jul</a:t>
            </a:r>
          </a:p>
        </p:txBody>
      </p:sp>
      <p:sp>
        <p:nvSpPr>
          <p:cNvPr id="35" name="Chevron 80">
            <a:extLst>
              <a:ext uri="{FF2B5EF4-FFF2-40B4-BE49-F238E27FC236}">
                <a16:creationId xmlns:a16="http://schemas.microsoft.com/office/drawing/2014/main" id="{4CF20481-CD76-401C-811E-6BB3B769D5CD}"/>
              </a:ext>
            </a:extLst>
          </p:cNvPr>
          <p:cNvSpPr/>
          <p:nvPr/>
        </p:nvSpPr>
        <p:spPr bwMode="auto">
          <a:xfrm>
            <a:off x="1943354"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3rd GC Jul 25</a:t>
            </a:r>
          </a:p>
        </p:txBody>
      </p:sp>
      <p:sp>
        <p:nvSpPr>
          <p:cNvPr id="36" name="Chevron 80">
            <a:extLst>
              <a:ext uri="{FF2B5EF4-FFF2-40B4-BE49-F238E27FC236}">
                <a16:creationId xmlns:a16="http://schemas.microsoft.com/office/drawing/2014/main" id="{BB9BB35B-209E-4009-864D-EA1240C4C49F}"/>
              </a:ext>
            </a:extLst>
          </p:cNvPr>
          <p:cNvSpPr/>
          <p:nvPr/>
        </p:nvSpPr>
        <p:spPr bwMode="auto">
          <a:xfrm>
            <a:off x="3316772"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4th GC</a:t>
            </a:r>
          </a:p>
          <a:p>
            <a:pPr algn="ctr"/>
            <a:r>
              <a:rPr lang="en-US" sz="1400">
                <a:solidFill>
                  <a:schemeClr val="bg1"/>
                </a:solidFill>
              </a:rPr>
              <a:t>Aug 8</a:t>
            </a:r>
          </a:p>
        </p:txBody>
      </p:sp>
      <p:sp>
        <p:nvSpPr>
          <p:cNvPr id="43" name="Chevron 10">
            <a:extLst>
              <a:ext uri="{FF2B5EF4-FFF2-40B4-BE49-F238E27FC236}">
                <a16:creationId xmlns:a16="http://schemas.microsoft.com/office/drawing/2014/main" id="{ABB8AFB8-FBB5-47AE-AA65-7A4FFB4959B9}"/>
              </a:ext>
            </a:extLst>
          </p:cNvPr>
          <p:cNvSpPr/>
          <p:nvPr/>
        </p:nvSpPr>
        <p:spPr bwMode="auto">
          <a:xfrm>
            <a:off x="4690190"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5th GC</a:t>
            </a:r>
          </a:p>
          <a:p>
            <a:pPr algn="ctr"/>
            <a:r>
              <a:rPr lang="en-US" sz="1400">
                <a:solidFill>
                  <a:schemeClr val="bg1"/>
                </a:solidFill>
              </a:rPr>
              <a:t>Aug 15</a:t>
            </a:r>
          </a:p>
        </p:txBody>
      </p:sp>
      <p:sp>
        <p:nvSpPr>
          <p:cNvPr id="44" name="Chevron 80">
            <a:extLst>
              <a:ext uri="{FF2B5EF4-FFF2-40B4-BE49-F238E27FC236}">
                <a16:creationId xmlns:a16="http://schemas.microsoft.com/office/drawing/2014/main" id="{A109618D-6D15-4B8E-A16B-305E9F0EF504}"/>
              </a:ext>
            </a:extLst>
          </p:cNvPr>
          <p:cNvSpPr/>
          <p:nvPr/>
        </p:nvSpPr>
        <p:spPr bwMode="auto">
          <a:xfrm>
            <a:off x="6063608"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6th GC</a:t>
            </a:r>
          </a:p>
          <a:p>
            <a:pPr algn="ctr"/>
            <a:r>
              <a:rPr lang="en-US" sz="1400">
                <a:solidFill>
                  <a:schemeClr val="bg1"/>
                </a:solidFill>
              </a:rPr>
              <a:t>Aug 22</a:t>
            </a:r>
          </a:p>
        </p:txBody>
      </p:sp>
      <p:sp>
        <p:nvSpPr>
          <p:cNvPr id="46" name="Chevron 80">
            <a:extLst>
              <a:ext uri="{FF2B5EF4-FFF2-40B4-BE49-F238E27FC236}">
                <a16:creationId xmlns:a16="http://schemas.microsoft.com/office/drawing/2014/main" id="{B0269711-07D3-4667-ABCD-13D5983F0310}"/>
              </a:ext>
            </a:extLst>
          </p:cNvPr>
          <p:cNvSpPr/>
          <p:nvPr/>
        </p:nvSpPr>
        <p:spPr bwMode="auto">
          <a:xfrm>
            <a:off x="7437026" y="2040556"/>
            <a:ext cx="1485953" cy="739912"/>
          </a:xfrm>
          <a:prstGeom prst="chevron">
            <a:avLst/>
          </a:prstGeom>
          <a:solidFill>
            <a:schemeClr val="bg2"/>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accent1"/>
                </a:solidFill>
              </a:rPr>
              <a:t>7th GC </a:t>
            </a:r>
          </a:p>
          <a:p>
            <a:pPr algn="ctr"/>
            <a:r>
              <a:rPr lang="en-US" sz="1400">
                <a:solidFill>
                  <a:schemeClr val="accent1"/>
                </a:solidFill>
              </a:rPr>
              <a:t>Aug 29</a:t>
            </a:r>
          </a:p>
        </p:txBody>
      </p:sp>
      <p:sp>
        <p:nvSpPr>
          <p:cNvPr id="48" name="Chevron 80">
            <a:extLst>
              <a:ext uri="{FF2B5EF4-FFF2-40B4-BE49-F238E27FC236}">
                <a16:creationId xmlns:a16="http://schemas.microsoft.com/office/drawing/2014/main" id="{6D1A6F08-70B3-406C-A99D-31B95BC114BC}"/>
              </a:ext>
            </a:extLst>
          </p:cNvPr>
          <p:cNvSpPr/>
          <p:nvPr/>
        </p:nvSpPr>
        <p:spPr bwMode="auto">
          <a:xfrm>
            <a:off x="8810444"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End Aug 31</a:t>
            </a:r>
          </a:p>
        </p:txBody>
      </p:sp>
      <p:sp>
        <p:nvSpPr>
          <p:cNvPr id="49" name="Chevron 80">
            <a:extLst>
              <a:ext uri="{FF2B5EF4-FFF2-40B4-BE49-F238E27FC236}">
                <a16:creationId xmlns:a16="http://schemas.microsoft.com/office/drawing/2014/main" id="{0D5A5C89-3F2F-4404-90CF-D2DD2E7C0229}"/>
              </a:ext>
            </a:extLst>
          </p:cNvPr>
          <p:cNvSpPr/>
          <p:nvPr/>
        </p:nvSpPr>
        <p:spPr bwMode="auto">
          <a:xfrm>
            <a:off x="10183859"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Start Sep 1</a:t>
            </a:r>
          </a:p>
        </p:txBody>
      </p:sp>
      <p:sp>
        <p:nvSpPr>
          <p:cNvPr id="65" name="Rectangle 64">
            <a:extLst>
              <a:ext uri="{FF2B5EF4-FFF2-40B4-BE49-F238E27FC236}">
                <a16:creationId xmlns:a16="http://schemas.microsoft.com/office/drawing/2014/main" id="{5FB053D7-6D24-45D4-A981-8B6936D037F4}"/>
              </a:ext>
            </a:extLst>
          </p:cNvPr>
          <p:cNvSpPr/>
          <p:nvPr/>
        </p:nvSpPr>
        <p:spPr>
          <a:xfrm>
            <a:off x="6117998"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dirty="0">
                <a:solidFill>
                  <a:schemeClr val="tx1"/>
                </a:solidFill>
              </a:rPr>
              <a:t>Objectives 3, 4 and 5 brought to Guiding Coalition for approval </a:t>
            </a:r>
          </a:p>
          <a:p>
            <a:pPr marL="171450" indent="-171450">
              <a:buFont typeface="Wingdings" panose="05000000000000000000" pitchFamily="2" charset="2"/>
              <a:buChar char="§"/>
            </a:pPr>
            <a:endParaRPr lang="en-US" sz="1200" dirty="0">
              <a:solidFill>
                <a:schemeClr val="tx1"/>
              </a:solidFill>
            </a:endParaRPr>
          </a:p>
        </p:txBody>
      </p:sp>
      <p:sp>
        <p:nvSpPr>
          <p:cNvPr id="37" name="Chevron 10">
            <a:extLst>
              <a:ext uri="{FF2B5EF4-FFF2-40B4-BE49-F238E27FC236}">
                <a16:creationId xmlns:a16="http://schemas.microsoft.com/office/drawing/2014/main" id="{F6B00844-ABAB-4D10-B9EA-5F19D4E00E63}"/>
              </a:ext>
            </a:extLst>
          </p:cNvPr>
          <p:cNvSpPr/>
          <p:nvPr/>
        </p:nvSpPr>
        <p:spPr bwMode="auto">
          <a:xfrm>
            <a:off x="569936" y="1728716"/>
            <a:ext cx="11099876" cy="245075"/>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Timeline approval of Roadmap Objectives</a:t>
            </a:r>
          </a:p>
        </p:txBody>
      </p:sp>
      <p:sp>
        <p:nvSpPr>
          <p:cNvPr id="69" name="Rectangle 68">
            <a:extLst>
              <a:ext uri="{FF2B5EF4-FFF2-40B4-BE49-F238E27FC236}">
                <a16:creationId xmlns:a16="http://schemas.microsoft.com/office/drawing/2014/main" id="{F2072AAB-3A9C-4101-8B9C-961DF8CCEE93}"/>
              </a:ext>
            </a:extLst>
          </p:cNvPr>
          <p:cNvSpPr/>
          <p:nvPr/>
        </p:nvSpPr>
        <p:spPr>
          <a:xfrm>
            <a:off x="7508105"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Reserve time for final approval of Roadmap Objectives</a:t>
            </a:r>
          </a:p>
        </p:txBody>
      </p:sp>
    </p:spTree>
    <p:extLst>
      <p:ext uri="{BB962C8B-B14F-4D97-AF65-F5344CB8AC3E}">
        <p14:creationId xmlns:p14="http://schemas.microsoft.com/office/powerpoint/2010/main" val="3128575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5873033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Challenges</a:t>
            </a:r>
            <a:br>
              <a:rPr lang="en-US"/>
            </a:br>
            <a:r>
              <a:rPr lang="en-US"/>
              <a:t>Initial Ranking</a:t>
            </a:r>
          </a:p>
        </p:txBody>
      </p:sp>
    </p:spTree>
    <p:extLst>
      <p:ext uri="{BB962C8B-B14F-4D97-AF65-F5344CB8AC3E}">
        <p14:creationId xmlns:p14="http://schemas.microsoft.com/office/powerpoint/2010/main" val="3189764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29E60A1-53D9-4BD1-856E-CFBEA12E6A9A}"/>
              </a:ext>
            </a:extLst>
          </p:cNvPr>
          <p:cNvGraphicFramePr>
            <a:graphicFrameLocks noChangeAspect="1"/>
          </p:cNvGraphicFramePr>
          <p:nvPr>
            <p:custDataLst>
              <p:tags r:id="rId2"/>
            </p:custDataLst>
            <p:extLst>
              <p:ext uri="{D42A27DB-BD31-4B8C-83A1-F6EECF244321}">
                <p14:modId xmlns:p14="http://schemas.microsoft.com/office/powerpoint/2010/main" val="1444280692"/>
              </p:ext>
            </p:ext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52227" name="think-cell Slide" r:id="rId5" imgW="473" imgH="473" progId="TCLayout.ActiveDocument.1">
                  <p:embed/>
                </p:oleObj>
              </mc:Choice>
              <mc:Fallback>
                <p:oleObj name="think-cell Slide" r:id="rId5" imgW="473" imgH="473" progId="TCLayout.ActiveDocument.1">
                  <p:embed/>
                  <p:pic>
                    <p:nvPicPr>
                      <p:cNvPr id="12" name="Object 11" hidden="1">
                        <a:extLst>
                          <a:ext uri="{FF2B5EF4-FFF2-40B4-BE49-F238E27FC236}">
                            <a16:creationId xmlns:a16="http://schemas.microsoft.com/office/drawing/2014/main" id="{229E60A1-53D9-4BD1-856E-CFBEA12E6A9A}"/>
                          </a:ext>
                        </a:extLst>
                      </p:cNvPr>
                      <p:cNvPicPr/>
                      <p:nvPr/>
                    </p:nvPicPr>
                    <p:blipFill>
                      <a:blip r:embed="rId6"/>
                      <a:stretch>
                        <a:fillRect/>
                      </a:stretch>
                    </p:blipFill>
                    <p:spPr>
                      <a:xfrm>
                        <a:off x="1587" y="3372"/>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BC2F5F-E7B2-4621-9CC8-A507A0278EFB}"/>
              </a:ext>
            </a:extLst>
          </p:cNvPr>
          <p:cNvSpPr>
            <a:spLocks noGrp="1"/>
          </p:cNvSpPr>
          <p:nvPr>
            <p:ph type="title"/>
          </p:nvPr>
        </p:nvSpPr>
        <p:spPr>
          <a:xfrm>
            <a:off x="609601" y="294200"/>
            <a:ext cx="10972800" cy="590880"/>
          </a:xfrm>
        </p:spPr>
        <p:txBody>
          <a:bodyPr vert="horz"/>
          <a:lstStyle/>
          <a:p>
            <a:r>
              <a:rPr lang="en-US" sz="2600">
                <a:solidFill>
                  <a:schemeClr val="accent1"/>
                </a:solidFill>
                <a:latin typeface="+mj-lt"/>
              </a:rPr>
              <a:t>Approach to Solving Aegon Asset Management’s Data Challenges</a:t>
            </a:r>
          </a:p>
        </p:txBody>
      </p:sp>
      <p:sp>
        <p:nvSpPr>
          <p:cNvPr id="3" name="Date Placeholder 2">
            <a:extLst>
              <a:ext uri="{FF2B5EF4-FFF2-40B4-BE49-F238E27FC236}">
                <a16:creationId xmlns:a16="http://schemas.microsoft.com/office/drawing/2014/main" id="{4B99CB0F-7993-4090-8925-8B9058A89AA2}"/>
              </a:ext>
            </a:extLst>
          </p:cNvPr>
          <p:cNvSpPr>
            <a:spLocks noGrp="1"/>
          </p:cNvSpPr>
          <p:nvPr>
            <p:ph type="dt" sz="half" idx="10"/>
          </p:nvPr>
        </p:nvSpPr>
        <p:spPr/>
        <p:txBody>
          <a:bodyPr/>
          <a:lstStyle/>
          <a:p>
            <a:fld id="{5299FA73-1619-4288-B7A7-17E5A4D0638D}" type="datetime3">
              <a:rPr lang="en-US" smtClean="0">
                <a:solidFill>
                  <a:srgbClr val="FFFFFF"/>
                </a:solidFill>
              </a:rPr>
              <a:pPr/>
              <a:t>25 July 2022</a:t>
            </a:fld>
            <a:endParaRPr lang="en-US">
              <a:solidFill>
                <a:srgbClr val="FFFFFF"/>
              </a:solidFill>
            </a:endParaRPr>
          </a:p>
        </p:txBody>
      </p:sp>
      <p:sp>
        <p:nvSpPr>
          <p:cNvPr id="4" name="Footer Placeholder 3">
            <a:extLst>
              <a:ext uri="{FF2B5EF4-FFF2-40B4-BE49-F238E27FC236}">
                <a16:creationId xmlns:a16="http://schemas.microsoft.com/office/drawing/2014/main" id="{DF6A2233-0135-4290-B58F-1211E86CAA8E}"/>
              </a:ext>
            </a:extLst>
          </p:cNvPr>
          <p:cNvSpPr>
            <a:spLocks noGrp="1"/>
          </p:cNvSpPr>
          <p:nvPr>
            <p:ph type="ftr" sz="quarter" idx="11"/>
          </p:nvPr>
        </p:nvSpPr>
        <p:spPr/>
        <p:txBody>
          <a:bodyPr/>
          <a:lstStyle/>
          <a:p>
            <a:r>
              <a:rPr lang="en-US">
                <a:solidFill>
                  <a:srgbClr val="FFFFFF"/>
                </a:solidFill>
              </a:rPr>
              <a:t>Presentation title</a:t>
            </a:r>
          </a:p>
        </p:txBody>
      </p:sp>
      <p:sp>
        <p:nvSpPr>
          <p:cNvPr id="5" name="Slide Number Placeholder 4">
            <a:extLst>
              <a:ext uri="{FF2B5EF4-FFF2-40B4-BE49-F238E27FC236}">
                <a16:creationId xmlns:a16="http://schemas.microsoft.com/office/drawing/2014/main" id="{988CFDF9-1C86-4F59-9FEF-A632A7C61651}"/>
              </a:ext>
            </a:extLst>
          </p:cNvPr>
          <p:cNvSpPr>
            <a:spLocks noGrp="1"/>
          </p:cNvSpPr>
          <p:nvPr>
            <p:ph type="sldNum" sz="quarter" idx="12"/>
          </p:nvPr>
        </p:nvSpPr>
        <p:spPr/>
        <p:txBody>
          <a:bodyPr/>
          <a:lstStyle/>
          <a:p>
            <a:r>
              <a:rPr lang="en-US">
                <a:solidFill>
                  <a:srgbClr val="FFFFFF"/>
                </a:solidFill>
                <a:latin typeface="EYInterstate Light" panose="02000506000000020004" pitchFamily="2" charset="0"/>
                <a:sym typeface="EYInterstate Light" panose="02000506000000020004" pitchFamily="2" charset="0"/>
              </a:rPr>
              <a:t>Page </a:t>
            </a:r>
            <a:fld id="{F1BC30E3-FFE5-4B91-AA19-87A149EBB9EE}" type="slidenum">
              <a:rPr lang="en-US" smtClean="0">
                <a:solidFill>
                  <a:srgbClr val="FFFFFF"/>
                </a:solidFill>
                <a:latin typeface="EYInterstate Light" panose="02000506000000020004" pitchFamily="2" charset="0"/>
                <a:sym typeface="EYInterstate Light" panose="02000506000000020004" pitchFamily="2" charset="0"/>
              </a:rPr>
              <a:pPr/>
              <a:t>16</a:t>
            </a:fld>
            <a:endParaRPr lang="en-US">
              <a:solidFill>
                <a:srgbClr val="FFFFFF"/>
              </a:solidFill>
              <a:latin typeface="EYInterstate Light" panose="02000506000000020004" pitchFamily="2" charset="0"/>
              <a:sym typeface="EYInterstate Light" panose="02000506000000020004" pitchFamily="2" charset="0"/>
            </a:endParaRPr>
          </a:p>
        </p:txBody>
      </p:sp>
      <p:grpSp>
        <p:nvGrpSpPr>
          <p:cNvPr id="55" name="Gruppieren 48">
            <a:extLst>
              <a:ext uri="{FF2B5EF4-FFF2-40B4-BE49-F238E27FC236}">
                <a16:creationId xmlns:a16="http://schemas.microsoft.com/office/drawing/2014/main" id="{3C2DEFDB-55B2-4DC6-B448-AC59C500A780}"/>
              </a:ext>
            </a:extLst>
          </p:cNvPr>
          <p:cNvGrpSpPr/>
          <p:nvPr/>
        </p:nvGrpSpPr>
        <p:grpSpPr>
          <a:xfrm>
            <a:off x="3031516" y="1579243"/>
            <a:ext cx="6162945" cy="2885052"/>
            <a:chOff x="3031516" y="1796515"/>
            <a:chExt cx="6162945" cy="2885052"/>
          </a:xfrm>
        </p:grpSpPr>
        <p:sp>
          <p:nvSpPr>
            <p:cNvPr id="58" name="Block Arc 3">
              <a:extLst>
                <a:ext uri="{FF2B5EF4-FFF2-40B4-BE49-F238E27FC236}">
                  <a16:creationId xmlns:a16="http://schemas.microsoft.com/office/drawing/2014/main" id="{66CF76DE-F5A5-4676-A3D7-6C095CFCA64F}"/>
                </a:ext>
              </a:extLst>
            </p:cNvPr>
            <p:cNvSpPr/>
            <p:nvPr/>
          </p:nvSpPr>
          <p:spPr>
            <a:xfrm rot="19321092">
              <a:off x="3031516" y="1806299"/>
              <a:ext cx="2875267" cy="2875268"/>
            </a:xfrm>
            <a:prstGeom prst="blockArc">
              <a:avLst>
                <a:gd name="adj1" fmla="val 5298595"/>
                <a:gd name="adj2" fmla="val 76807"/>
                <a:gd name="adj3" fmla="val 967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sp>
          <p:nvSpPr>
            <p:cNvPr id="61" name="Block Arc 12">
              <a:extLst>
                <a:ext uri="{FF2B5EF4-FFF2-40B4-BE49-F238E27FC236}">
                  <a16:creationId xmlns:a16="http://schemas.microsoft.com/office/drawing/2014/main" id="{04B98998-C08F-4A96-8753-A959BE1F731B}"/>
                </a:ext>
              </a:extLst>
            </p:cNvPr>
            <p:cNvSpPr/>
            <p:nvPr/>
          </p:nvSpPr>
          <p:spPr>
            <a:xfrm rot="8521092">
              <a:off x="6319193" y="1796515"/>
              <a:ext cx="2875268" cy="2875268"/>
            </a:xfrm>
            <a:prstGeom prst="blockArc">
              <a:avLst>
                <a:gd name="adj1" fmla="val 5408187"/>
                <a:gd name="adj2" fmla="val 76807"/>
                <a:gd name="adj3" fmla="val 9675"/>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sp>
          <p:nvSpPr>
            <p:cNvPr id="64" name="Rectangle 14">
              <a:extLst>
                <a:ext uri="{FF2B5EF4-FFF2-40B4-BE49-F238E27FC236}">
                  <a16:creationId xmlns:a16="http://schemas.microsoft.com/office/drawing/2014/main" id="{9F47A7D1-61FA-4E2B-806B-2F6AB9970CDC}"/>
                </a:ext>
              </a:extLst>
            </p:cNvPr>
            <p:cNvSpPr/>
            <p:nvPr/>
          </p:nvSpPr>
          <p:spPr>
            <a:xfrm rot="8521092">
              <a:off x="5988431" y="2240672"/>
              <a:ext cx="278461" cy="2033378"/>
            </a:xfrm>
            <a:prstGeom prst="rect">
              <a:avLst/>
            </a:prstGeom>
            <a:gradFill flip="none" rotWithShape="1">
              <a:gsLst>
                <a:gs pos="0">
                  <a:schemeClr val="accent1">
                    <a:lumMod val="20000"/>
                    <a:lumOff val="80000"/>
                  </a:schemeClr>
                </a:gs>
                <a:gs pos="100000">
                  <a:srgbClr val="0069B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grpSp>
      <p:sp>
        <p:nvSpPr>
          <p:cNvPr id="65" name="Oval 18">
            <a:extLst>
              <a:ext uri="{FF2B5EF4-FFF2-40B4-BE49-F238E27FC236}">
                <a16:creationId xmlns:a16="http://schemas.microsoft.com/office/drawing/2014/main" id="{AA7B7333-11C5-4A10-ADD3-E129EC1FFAA8}"/>
              </a:ext>
            </a:extLst>
          </p:cNvPr>
          <p:cNvSpPr/>
          <p:nvPr/>
        </p:nvSpPr>
        <p:spPr>
          <a:xfrm>
            <a:off x="4171225" y="4034174"/>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1</a:t>
            </a:r>
          </a:p>
        </p:txBody>
      </p:sp>
      <p:sp>
        <p:nvSpPr>
          <p:cNvPr id="66" name="Oval 19">
            <a:extLst>
              <a:ext uri="{FF2B5EF4-FFF2-40B4-BE49-F238E27FC236}">
                <a16:creationId xmlns:a16="http://schemas.microsoft.com/office/drawing/2014/main" id="{5C52FE13-6F11-4CDA-BD7F-E00623738F41}"/>
              </a:ext>
            </a:extLst>
          </p:cNvPr>
          <p:cNvSpPr/>
          <p:nvPr/>
        </p:nvSpPr>
        <p:spPr>
          <a:xfrm>
            <a:off x="2918374"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2</a:t>
            </a:r>
          </a:p>
        </p:txBody>
      </p:sp>
      <p:sp>
        <p:nvSpPr>
          <p:cNvPr id="67" name="Oval 20">
            <a:extLst>
              <a:ext uri="{FF2B5EF4-FFF2-40B4-BE49-F238E27FC236}">
                <a16:creationId xmlns:a16="http://schemas.microsoft.com/office/drawing/2014/main" id="{D6A6532A-100C-4029-8B17-0AA766EF6A75}"/>
              </a:ext>
            </a:extLst>
          </p:cNvPr>
          <p:cNvSpPr/>
          <p:nvPr/>
        </p:nvSpPr>
        <p:spPr>
          <a:xfrm>
            <a:off x="4171225" y="1389266"/>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3</a:t>
            </a:r>
          </a:p>
        </p:txBody>
      </p:sp>
      <p:sp>
        <p:nvSpPr>
          <p:cNvPr id="68" name="Oval 21">
            <a:extLst>
              <a:ext uri="{FF2B5EF4-FFF2-40B4-BE49-F238E27FC236}">
                <a16:creationId xmlns:a16="http://schemas.microsoft.com/office/drawing/2014/main" id="{D3CF177B-B170-43CC-9EDA-F3A2174C9A28}"/>
              </a:ext>
            </a:extLst>
          </p:cNvPr>
          <p:cNvSpPr/>
          <p:nvPr/>
        </p:nvSpPr>
        <p:spPr>
          <a:xfrm>
            <a:off x="5763661"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4</a:t>
            </a:r>
          </a:p>
        </p:txBody>
      </p:sp>
      <p:sp>
        <p:nvSpPr>
          <p:cNvPr id="69" name="Oval 22">
            <a:extLst>
              <a:ext uri="{FF2B5EF4-FFF2-40B4-BE49-F238E27FC236}">
                <a16:creationId xmlns:a16="http://schemas.microsoft.com/office/drawing/2014/main" id="{66F91D3C-7C09-4EF6-B4A6-4E4024D5457F}"/>
              </a:ext>
            </a:extLst>
          </p:cNvPr>
          <p:cNvSpPr/>
          <p:nvPr/>
        </p:nvSpPr>
        <p:spPr>
          <a:xfrm>
            <a:off x="7463925" y="4034174"/>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5</a:t>
            </a:r>
          </a:p>
        </p:txBody>
      </p:sp>
      <p:sp>
        <p:nvSpPr>
          <p:cNvPr id="70" name="Oval 23">
            <a:extLst>
              <a:ext uri="{FF2B5EF4-FFF2-40B4-BE49-F238E27FC236}">
                <a16:creationId xmlns:a16="http://schemas.microsoft.com/office/drawing/2014/main" id="{C5E7CE25-7F06-4608-8DB9-2FBA0CFA96A9}"/>
              </a:ext>
            </a:extLst>
          </p:cNvPr>
          <p:cNvSpPr/>
          <p:nvPr/>
        </p:nvSpPr>
        <p:spPr>
          <a:xfrm>
            <a:off x="8711754"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6</a:t>
            </a:r>
          </a:p>
        </p:txBody>
      </p:sp>
      <p:sp>
        <p:nvSpPr>
          <p:cNvPr id="73" name="Oval 24">
            <a:extLst>
              <a:ext uri="{FF2B5EF4-FFF2-40B4-BE49-F238E27FC236}">
                <a16:creationId xmlns:a16="http://schemas.microsoft.com/office/drawing/2014/main" id="{E872D9CD-9981-41FD-89C6-BE33645AFB5B}"/>
              </a:ext>
            </a:extLst>
          </p:cNvPr>
          <p:cNvSpPr/>
          <p:nvPr/>
        </p:nvSpPr>
        <p:spPr>
          <a:xfrm>
            <a:off x="7463925" y="1389266"/>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7</a:t>
            </a:r>
          </a:p>
        </p:txBody>
      </p:sp>
      <p:sp>
        <p:nvSpPr>
          <p:cNvPr id="76" name="TextBox 29">
            <a:extLst>
              <a:ext uri="{FF2B5EF4-FFF2-40B4-BE49-F238E27FC236}">
                <a16:creationId xmlns:a16="http://schemas.microsoft.com/office/drawing/2014/main" id="{DD2AECF6-5131-4794-8A38-AD16966E4C0A}"/>
              </a:ext>
            </a:extLst>
          </p:cNvPr>
          <p:cNvSpPr txBox="1"/>
          <p:nvPr/>
        </p:nvSpPr>
        <p:spPr>
          <a:xfrm flipH="1">
            <a:off x="7223425" y="1131402"/>
            <a:ext cx="1066801"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Plan to Execute</a:t>
            </a:r>
            <a:endParaRPr lang="en-US" sz="1000" b="1">
              <a:solidFill>
                <a:schemeClr val="tx2"/>
              </a:solidFill>
              <a:ea typeface="Gotham Light" charset="0"/>
              <a:cs typeface="Gotham Light" charset="0"/>
            </a:endParaRPr>
          </a:p>
        </p:txBody>
      </p:sp>
      <p:sp>
        <p:nvSpPr>
          <p:cNvPr id="79" name="TextBox 31">
            <a:extLst>
              <a:ext uri="{FF2B5EF4-FFF2-40B4-BE49-F238E27FC236}">
                <a16:creationId xmlns:a16="http://schemas.microsoft.com/office/drawing/2014/main" id="{D6BE1C07-074F-4C7A-8F34-A7775D46925E}"/>
              </a:ext>
            </a:extLst>
          </p:cNvPr>
          <p:cNvSpPr txBox="1"/>
          <p:nvPr/>
        </p:nvSpPr>
        <p:spPr>
          <a:xfrm flipH="1">
            <a:off x="3873030" y="1131402"/>
            <a:ext cx="1168866"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Rank Data Challenges</a:t>
            </a:r>
          </a:p>
        </p:txBody>
      </p:sp>
      <p:sp>
        <p:nvSpPr>
          <p:cNvPr id="82" name="TextBox 32">
            <a:extLst>
              <a:ext uri="{FF2B5EF4-FFF2-40B4-BE49-F238E27FC236}">
                <a16:creationId xmlns:a16="http://schemas.microsoft.com/office/drawing/2014/main" id="{0F09F56A-A20A-4348-8C4A-4DE1D25A1DFA}"/>
              </a:ext>
            </a:extLst>
          </p:cNvPr>
          <p:cNvSpPr txBox="1"/>
          <p:nvPr/>
        </p:nvSpPr>
        <p:spPr>
          <a:xfrm flipH="1">
            <a:off x="3939705" y="4678505"/>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Collect Data Challenges</a:t>
            </a:r>
            <a:endParaRPr lang="en-US" sz="1000" b="1">
              <a:solidFill>
                <a:schemeClr val="tx2"/>
              </a:solidFill>
              <a:ea typeface="Gotham Light" charset="0"/>
              <a:cs typeface="Gotham Light" charset="0"/>
            </a:endParaRPr>
          </a:p>
        </p:txBody>
      </p:sp>
      <p:sp>
        <p:nvSpPr>
          <p:cNvPr id="86" name="TextBox 33">
            <a:extLst>
              <a:ext uri="{FF2B5EF4-FFF2-40B4-BE49-F238E27FC236}">
                <a16:creationId xmlns:a16="http://schemas.microsoft.com/office/drawing/2014/main" id="{DA6A182B-8F5A-4260-BFFD-DEA332B43147}"/>
              </a:ext>
            </a:extLst>
          </p:cNvPr>
          <p:cNvSpPr txBox="1"/>
          <p:nvPr/>
        </p:nvSpPr>
        <p:spPr>
          <a:xfrm flipH="1">
            <a:off x="1736405" y="2853999"/>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10000"/>
              </a:lnSpc>
            </a:pPr>
            <a:r>
              <a:rPr lang="en-US" sz="1000">
                <a:solidFill>
                  <a:schemeClr val="tx2"/>
                </a:solidFill>
                <a:ea typeface="Gotham Light" charset="0"/>
                <a:cs typeface="Gotham Light" charset="0"/>
              </a:rPr>
              <a:t>Understand Data Challenges</a:t>
            </a:r>
            <a:endParaRPr lang="en-US" sz="1000" b="1">
              <a:solidFill>
                <a:schemeClr val="tx2"/>
              </a:solidFill>
              <a:ea typeface="Gotham Light" charset="0"/>
              <a:cs typeface="Gotham Light" charset="0"/>
            </a:endParaRPr>
          </a:p>
        </p:txBody>
      </p:sp>
      <p:sp>
        <p:nvSpPr>
          <p:cNvPr id="88" name="TextBox 36">
            <a:extLst>
              <a:ext uri="{FF2B5EF4-FFF2-40B4-BE49-F238E27FC236}">
                <a16:creationId xmlns:a16="http://schemas.microsoft.com/office/drawing/2014/main" id="{3010B964-FEC7-419B-BC0E-71888C22D977}"/>
              </a:ext>
            </a:extLst>
          </p:cNvPr>
          <p:cNvSpPr txBox="1"/>
          <p:nvPr/>
        </p:nvSpPr>
        <p:spPr>
          <a:xfrm flipH="1">
            <a:off x="6475581" y="2853999"/>
            <a:ext cx="1066801"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Confirm Ranking</a:t>
            </a:r>
          </a:p>
        </p:txBody>
      </p:sp>
      <p:sp>
        <p:nvSpPr>
          <p:cNvPr id="89" name="TextBox 37">
            <a:extLst>
              <a:ext uri="{FF2B5EF4-FFF2-40B4-BE49-F238E27FC236}">
                <a16:creationId xmlns:a16="http://schemas.microsoft.com/office/drawing/2014/main" id="{73853D6D-1B48-4CB6-9762-86805D2DDEE9}"/>
              </a:ext>
            </a:extLst>
          </p:cNvPr>
          <p:cNvSpPr txBox="1"/>
          <p:nvPr/>
        </p:nvSpPr>
        <p:spPr>
          <a:xfrm flipH="1">
            <a:off x="9395143" y="2853999"/>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Present Challenge and Solution</a:t>
            </a:r>
            <a:endParaRPr lang="en-US" sz="1000" b="1">
              <a:solidFill>
                <a:schemeClr val="tx2"/>
              </a:solidFill>
              <a:ea typeface="Gotham Light" charset="0"/>
              <a:cs typeface="Gotham Light" charset="0"/>
            </a:endParaRPr>
          </a:p>
        </p:txBody>
      </p:sp>
      <p:sp>
        <p:nvSpPr>
          <p:cNvPr id="91" name="Oval 40">
            <a:extLst>
              <a:ext uri="{FF2B5EF4-FFF2-40B4-BE49-F238E27FC236}">
                <a16:creationId xmlns:a16="http://schemas.microsoft.com/office/drawing/2014/main" id="{322AB436-0523-4C70-9123-0C8CDCCA9E2D}"/>
              </a:ext>
            </a:extLst>
          </p:cNvPr>
          <p:cNvSpPr/>
          <p:nvPr/>
        </p:nvSpPr>
        <p:spPr>
          <a:xfrm>
            <a:off x="618782"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1</a:t>
            </a:r>
          </a:p>
        </p:txBody>
      </p:sp>
      <p:sp>
        <p:nvSpPr>
          <p:cNvPr id="92" name="TextBox 41">
            <a:extLst>
              <a:ext uri="{FF2B5EF4-FFF2-40B4-BE49-F238E27FC236}">
                <a16:creationId xmlns:a16="http://schemas.microsoft.com/office/drawing/2014/main" id="{E6FC90D8-2E48-4847-9238-2703AB19D51A}"/>
              </a:ext>
            </a:extLst>
          </p:cNvPr>
          <p:cNvSpPr txBox="1"/>
          <p:nvPr/>
        </p:nvSpPr>
        <p:spPr>
          <a:xfrm flipH="1">
            <a:off x="624658"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collects and inventorizes Data Challenges with Challenge Sponsors.</a:t>
            </a:r>
          </a:p>
        </p:txBody>
      </p:sp>
      <p:sp>
        <p:nvSpPr>
          <p:cNvPr id="94" name="Oval 53">
            <a:extLst>
              <a:ext uri="{FF2B5EF4-FFF2-40B4-BE49-F238E27FC236}">
                <a16:creationId xmlns:a16="http://schemas.microsoft.com/office/drawing/2014/main" id="{3446F269-5530-472C-99F4-8929587CB1D8}"/>
              </a:ext>
            </a:extLst>
          </p:cNvPr>
          <p:cNvSpPr/>
          <p:nvPr/>
        </p:nvSpPr>
        <p:spPr>
          <a:xfrm>
            <a:off x="2227549"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2</a:t>
            </a:r>
          </a:p>
        </p:txBody>
      </p:sp>
      <p:sp>
        <p:nvSpPr>
          <p:cNvPr id="95" name="TextBox 54">
            <a:extLst>
              <a:ext uri="{FF2B5EF4-FFF2-40B4-BE49-F238E27FC236}">
                <a16:creationId xmlns:a16="http://schemas.microsoft.com/office/drawing/2014/main" id="{D5C07003-A44E-4715-A436-B84F054228FA}"/>
              </a:ext>
            </a:extLst>
          </p:cNvPr>
          <p:cNvSpPr txBox="1"/>
          <p:nvPr/>
        </p:nvSpPr>
        <p:spPr>
          <a:xfrm flipH="1">
            <a:off x="2233425"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meets with Challenge Sponsors to further understand the challenge.</a:t>
            </a:r>
          </a:p>
        </p:txBody>
      </p:sp>
      <p:sp>
        <p:nvSpPr>
          <p:cNvPr id="97" name="Oval 56">
            <a:extLst>
              <a:ext uri="{FF2B5EF4-FFF2-40B4-BE49-F238E27FC236}">
                <a16:creationId xmlns:a16="http://schemas.microsoft.com/office/drawing/2014/main" id="{5BC446F7-37ED-470F-BA1C-3C01DC41CC8F}"/>
              </a:ext>
            </a:extLst>
          </p:cNvPr>
          <p:cNvSpPr/>
          <p:nvPr/>
        </p:nvSpPr>
        <p:spPr>
          <a:xfrm>
            <a:off x="3836316"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3</a:t>
            </a:r>
          </a:p>
        </p:txBody>
      </p:sp>
      <p:sp>
        <p:nvSpPr>
          <p:cNvPr id="98" name="TextBox 57">
            <a:extLst>
              <a:ext uri="{FF2B5EF4-FFF2-40B4-BE49-F238E27FC236}">
                <a16:creationId xmlns:a16="http://schemas.microsoft.com/office/drawing/2014/main" id="{B5A4B3E8-CD23-4B00-9842-B3420FC42822}"/>
              </a:ext>
            </a:extLst>
          </p:cNvPr>
          <p:cNvSpPr txBox="1"/>
          <p:nvPr/>
        </p:nvSpPr>
        <p:spPr>
          <a:xfrm flipH="1">
            <a:off x="3842192"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scoring ranking algorithm to rank Data Challenges.</a:t>
            </a:r>
          </a:p>
        </p:txBody>
      </p:sp>
      <p:sp>
        <p:nvSpPr>
          <p:cNvPr id="100" name="Oval 59">
            <a:extLst>
              <a:ext uri="{FF2B5EF4-FFF2-40B4-BE49-F238E27FC236}">
                <a16:creationId xmlns:a16="http://schemas.microsoft.com/office/drawing/2014/main" id="{9811394D-80A6-4C65-9AFF-3605EE817F64}"/>
              </a:ext>
            </a:extLst>
          </p:cNvPr>
          <p:cNvSpPr/>
          <p:nvPr/>
        </p:nvSpPr>
        <p:spPr>
          <a:xfrm>
            <a:off x="5445083"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4</a:t>
            </a:r>
          </a:p>
        </p:txBody>
      </p:sp>
      <p:sp>
        <p:nvSpPr>
          <p:cNvPr id="101" name="TextBox 60">
            <a:extLst>
              <a:ext uri="{FF2B5EF4-FFF2-40B4-BE49-F238E27FC236}">
                <a16:creationId xmlns:a16="http://schemas.microsoft.com/office/drawing/2014/main" id="{314F0557-3F56-40D7-A4BC-151B0E73D743}"/>
              </a:ext>
            </a:extLst>
          </p:cNvPr>
          <p:cNvSpPr txBox="1"/>
          <p:nvPr/>
        </p:nvSpPr>
        <p:spPr>
          <a:xfrm flipH="1">
            <a:off x="5450959"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validates and confirms the ranking with the Guiding Coalition.</a:t>
            </a:r>
          </a:p>
        </p:txBody>
      </p:sp>
      <p:sp>
        <p:nvSpPr>
          <p:cNvPr id="103" name="Oval 62">
            <a:extLst>
              <a:ext uri="{FF2B5EF4-FFF2-40B4-BE49-F238E27FC236}">
                <a16:creationId xmlns:a16="http://schemas.microsoft.com/office/drawing/2014/main" id="{A5CA18C5-DAE5-40D2-9A7D-00638D9E0CC2}"/>
              </a:ext>
            </a:extLst>
          </p:cNvPr>
          <p:cNvSpPr/>
          <p:nvPr/>
        </p:nvSpPr>
        <p:spPr>
          <a:xfrm>
            <a:off x="7053850"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5</a:t>
            </a:r>
          </a:p>
        </p:txBody>
      </p:sp>
      <p:sp>
        <p:nvSpPr>
          <p:cNvPr id="104" name="TextBox 63">
            <a:extLst>
              <a:ext uri="{FF2B5EF4-FFF2-40B4-BE49-F238E27FC236}">
                <a16:creationId xmlns:a16="http://schemas.microsoft.com/office/drawing/2014/main" id="{4969F625-023B-4F2C-B086-D0AFCC02E5AE}"/>
              </a:ext>
            </a:extLst>
          </p:cNvPr>
          <p:cNvSpPr txBox="1"/>
          <p:nvPr/>
        </p:nvSpPr>
        <p:spPr>
          <a:xfrm flipH="1">
            <a:off x="7059726"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assists the Challenge Sponsor in articulating the problem and possible solutions.</a:t>
            </a:r>
          </a:p>
        </p:txBody>
      </p:sp>
      <p:sp>
        <p:nvSpPr>
          <p:cNvPr id="106" name="Oval 65">
            <a:extLst>
              <a:ext uri="{FF2B5EF4-FFF2-40B4-BE49-F238E27FC236}">
                <a16:creationId xmlns:a16="http://schemas.microsoft.com/office/drawing/2014/main" id="{59D82BB2-9CFE-4462-861E-A5DC96765802}"/>
              </a:ext>
            </a:extLst>
          </p:cNvPr>
          <p:cNvSpPr/>
          <p:nvPr/>
        </p:nvSpPr>
        <p:spPr>
          <a:xfrm>
            <a:off x="8662617"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6</a:t>
            </a:r>
          </a:p>
        </p:txBody>
      </p:sp>
      <p:sp>
        <p:nvSpPr>
          <p:cNvPr id="107" name="TextBox 66">
            <a:extLst>
              <a:ext uri="{FF2B5EF4-FFF2-40B4-BE49-F238E27FC236}">
                <a16:creationId xmlns:a16="http://schemas.microsoft.com/office/drawing/2014/main" id="{49DFCD1D-8475-4424-AFB0-DCDC579A249B}"/>
              </a:ext>
            </a:extLst>
          </p:cNvPr>
          <p:cNvSpPr txBox="1"/>
          <p:nvPr/>
        </p:nvSpPr>
        <p:spPr>
          <a:xfrm flipH="1">
            <a:off x="8668493"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Challenge Sponsor presents the problem and solution back to the Guiding Coalition for decision making.</a:t>
            </a:r>
          </a:p>
        </p:txBody>
      </p:sp>
      <p:sp>
        <p:nvSpPr>
          <p:cNvPr id="109" name="Oval 68">
            <a:extLst>
              <a:ext uri="{FF2B5EF4-FFF2-40B4-BE49-F238E27FC236}">
                <a16:creationId xmlns:a16="http://schemas.microsoft.com/office/drawing/2014/main" id="{69810985-025A-4DD9-BB0E-B90C66C02F5D}"/>
              </a:ext>
            </a:extLst>
          </p:cNvPr>
          <p:cNvSpPr/>
          <p:nvPr/>
        </p:nvSpPr>
        <p:spPr>
          <a:xfrm>
            <a:off x="10271387"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7</a:t>
            </a:r>
          </a:p>
        </p:txBody>
      </p:sp>
      <p:sp>
        <p:nvSpPr>
          <p:cNvPr id="110" name="TextBox 69">
            <a:extLst>
              <a:ext uri="{FF2B5EF4-FFF2-40B4-BE49-F238E27FC236}">
                <a16:creationId xmlns:a16="http://schemas.microsoft.com/office/drawing/2014/main" id="{D5CA7E41-EB6C-4CD9-839C-EA8FD8C655D2}"/>
              </a:ext>
            </a:extLst>
          </p:cNvPr>
          <p:cNvSpPr txBox="1"/>
          <p:nvPr/>
        </p:nvSpPr>
        <p:spPr>
          <a:xfrm flipH="1">
            <a:off x="10277263"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 The Guiding Coalition decides on a project or sprint planning to execute the solution.</a:t>
            </a:r>
          </a:p>
        </p:txBody>
      </p:sp>
      <p:sp>
        <p:nvSpPr>
          <p:cNvPr id="111" name="TextBox 32">
            <a:extLst>
              <a:ext uri="{FF2B5EF4-FFF2-40B4-BE49-F238E27FC236}">
                <a16:creationId xmlns:a16="http://schemas.microsoft.com/office/drawing/2014/main" id="{417F6A3A-66B6-46C2-8FC7-5ED2CDAF11FC}"/>
              </a:ext>
            </a:extLst>
          </p:cNvPr>
          <p:cNvSpPr txBox="1"/>
          <p:nvPr/>
        </p:nvSpPr>
        <p:spPr>
          <a:xfrm flipH="1">
            <a:off x="7223425" y="4678505"/>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Assist Challenge Sponsor</a:t>
            </a:r>
            <a:endParaRPr lang="en-US" sz="1000" b="1">
              <a:solidFill>
                <a:schemeClr val="tx2"/>
              </a:solidFill>
              <a:ea typeface="Gotham Light" charset="0"/>
              <a:cs typeface="Gotham Light" charset="0"/>
            </a:endParaRPr>
          </a:p>
        </p:txBody>
      </p:sp>
    </p:spTree>
    <p:extLst>
      <p:ext uri="{BB962C8B-B14F-4D97-AF65-F5344CB8AC3E}">
        <p14:creationId xmlns:p14="http://schemas.microsoft.com/office/powerpoint/2010/main" val="4091135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29E60A1-53D9-4BD1-856E-CFBEA12E6A9A}"/>
              </a:ext>
            </a:extLst>
          </p:cNvPr>
          <p:cNvGraphicFramePr>
            <a:graphicFrameLocks noChangeAspect="1"/>
          </p:cNvGraphicFramePr>
          <p:nvPr>
            <p:custDataLst>
              <p:tags r:id="rId2"/>
            </p:custDataLst>
            <p:extLst>
              <p:ext uri="{D42A27DB-BD31-4B8C-83A1-F6EECF244321}">
                <p14:modId xmlns:p14="http://schemas.microsoft.com/office/powerpoint/2010/main" val="2847635613"/>
              </p:ext>
            </p:ext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53251" name="think-cell Slide" r:id="rId5" imgW="473" imgH="473" progId="TCLayout.ActiveDocument.1">
                  <p:embed/>
                </p:oleObj>
              </mc:Choice>
              <mc:Fallback>
                <p:oleObj name="think-cell Slide" r:id="rId5" imgW="473" imgH="473" progId="TCLayout.ActiveDocument.1">
                  <p:embed/>
                  <p:pic>
                    <p:nvPicPr>
                      <p:cNvPr id="12" name="Object 11" hidden="1">
                        <a:extLst>
                          <a:ext uri="{FF2B5EF4-FFF2-40B4-BE49-F238E27FC236}">
                            <a16:creationId xmlns:a16="http://schemas.microsoft.com/office/drawing/2014/main" id="{229E60A1-53D9-4BD1-856E-CFBEA12E6A9A}"/>
                          </a:ext>
                        </a:extLst>
                      </p:cNvPr>
                      <p:cNvPicPr/>
                      <p:nvPr/>
                    </p:nvPicPr>
                    <p:blipFill>
                      <a:blip r:embed="rId6"/>
                      <a:stretch>
                        <a:fillRect/>
                      </a:stretch>
                    </p:blipFill>
                    <p:spPr>
                      <a:xfrm>
                        <a:off x="1587" y="3372"/>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BC2F5F-E7B2-4621-9CC8-A507A0278EFB}"/>
              </a:ext>
            </a:extLst>
          </p:cNvPr>
          <p:cNvSpPr>
            <a:spLocks noGrp="1"/>
          </p:cNvSpPr>
          <p:nvPr>
            <p:ph type="title"/>
          </p:nvPr>
        </p:nvSpPr>
        <p:spPr>
          <a:xfrm>
            <a:off x="609598" y="294200"/>
            <a:ext cx="10972800" cy="590880"/>
          </a:xfrm>
        </p:spPr>
        <p:txBody>
          <a:bodyPr vert="horz"/>
          <a:lstStyle/>
          <a:p>
            <a:r>
              <a:rPr lang="en-US" sz="2600">
                <a:solidFill>
                  <a:schemeClr val="accent1"/>
                </a:solidFill>
                <a:latin typeface="+mj-lt"/>
              </a:rPr>
              <a:t>Approach to Solving Aegon Asset Management’s Data Challenges</a:t>
            </a:r>
          </a:p>
        </p:txBody>
      </p:sp>
      <p:sp>
        <p:nvSpPr>
          <p:cNvPr id="3" name="Date Placeholder 2">
            <a:extLst>
              <a:ext uri="{FF2B5EF4-FFF2-40B4-BE49-F238E27FC236}">
                <a16:creationId xmlns:a16="http://schemas.microsoft.com/office/drawing/2014/main" id="{4B99CB0F-7993-4090-8925-8B9058A89AA2}"/>
              </a:ext>
            </a:extLst>
          </p:cNvPr>
          <p:cNvSpPr>
            <a:spLocks noGrp="1"/>
          </p:cNvSpPr>
          <p:nvPr>
            <p:ph type="dt" sz="half" idx="10"/>
          </p:nvPr>
        </p:nvSpPr>
        <p:spPr/>
        <p:txBody>
          <a:bodyPr/>
          <a:lstStyle/>
          <a:p>
            <a:fld id="{5299FA73-1619-4288-B7A7-17E5A4D0638D}" type="datetime3">
              <a:rPr lang="en-US" smtClean="0">
                <a:solidFill>
                  <a:srgbClr val="FFFFFF"/>
                </a:solidFill>
              </a:rPr>
              <a:pPr/>
              <a:t>25 July 2022</a:t>
            </a:fld>
            <a:endParaRPr lang="en-US">
              <a:solidFill>
                <a:srgbClr val="FFFFFF"/>
              </a:solidFill>
            </a:endParaRPr>
          </a:p>
        </p:txBody>
      </p:sp>
      <p:sp>
        <p:nvSpPr>
          <p:cNvPr id="4" name="Footer Placeholder 3">
            <a:extLst>
              <a:ext uri="{FF2B5EF4-FFF2-40B4-BE49-F238E27FC236}">
                <a16:creationId xmlns:a16="http://schemas.microsoft.com/office/drawing/2014/main" id="{DF6A2233-0135-4290-B58F-1211E86CAA8E}"/>
              </a:ext>
            </a:extLst>
          </p:cNvPr>
          <p:cNvSpPr>
            <a:spLocks noGrp="1"/>
          </p:cNvSpPr>
          <p:nvPr>
            <p:ph type="ftr" sz="quarter" idx="11"/>
          </p:nvPr>
        </p:nvSpPr>
        <p:spPr/>
        <p:txBody>
          <a:bodyPr/>
          <a:lstStyle/>
          <a:p>
            <a:r>
              <a:rPr lang="en-US">
                <a:solidFill>
                  <a:srgbClr val="FFFFFF"/>
                </a:solidFill>
              </a:rPr>
              <a:t>Presentation title</a:t>
            </a:r>
          </a:p>
        </p:txBody>
      </p:sp>
      <p:sp>
        <p:nvSpPr>
          <p:cNvPr id="5" name="Slide Number Placeholder 4">
            <a:extLst>
              <a:ext uri="{FF2B5EF4-FFF2-40B4-BE49-F238E27FC236}">
                <a16:creationId xmlns:a16="http://schemas.microsoft.com/office/drawing/2014/main" id="{988CFDF9-1C86-4F59-9FEF-A632A7C61651}"/>
              </a:ext>
            </a:extLst>
          </p:cNvPr>
          <p:cNvSpPr>
            <a:spLocks noGrp="1"/>
          </p:cNvSpPr>
          <p:nvPr>
            <p:ph type="sldNum" sz="quarter" idx="12"/>
          </p:nvPr>
        </p:nvSpPr>
        <p:spPr/>
        <p:txBody>
          <a:bodyPr/>
          <a:lstStyle/>
          <a:p>
            <a:r>
              <a:rPr lang="en-US">
                <a:solidFill>
                  <a:srgbClr val="FFFFFF"/>
                </a:solidFill>
                <a:latin typeface="EYInterstate Light" panose="02000506000000020004" pitchFamily="2" charset="0"/>
                <a:sym typeface="EYInterstate Light" panose="02000506000000020004" pitchFamily="2" charset="0"/>
              </a:rPr>
              <a:t>Page </a:t>
            </a:r>
            <a:fld id="{F1BC30E3-FFE5-4B91-AA19-87A149EBB9EE}" type="slidenum">
              <a:rPr lang="en-US" smtClean="0">
                <a:solidFill>
                  <a:srgbClr val="FFFFFF"/>
                </a:solidFill>
                <a:latin typeface="EYInterstate Light" panose="02000506000000020004" pitchFamily="2" charset="0"/>
                <a:sym typeface="EYInterstate Light" panose="02000506000000020004" pitchFamily="2" charset="0"/>
              </a:rPr>
              <a:pPr/>
              <a:t>17</a:t>
            </a:fld>
            <a:endParaRPr lang="en-US">
              <a:solidFill>
                <a:srgbClr val="FFFFFF"/>
              </a:solidFill>
              <a:latin typeface="EYInterstate Light" panose="02000506000000020004" pitchFamily="2" charset="0"/>
              <a:sym typeface="EYInterstate Light" panose="02000506000000020004" pitchFamily="2" charset="0"/>
            </a:endParaRPr>
          </a:p>
        </p:txBody>
      </p:sp>
      <p:sp>
        <p:nvSpPr>
          <p:cNvPr id="39" name="Rechteck 33">
            <a:extLst>
              <a:ext uri="{FF2B5EF4-FFF2-40B4-BE49-F238E27FC236}">
                <a16:creationId xmlns:a16="http://schemas.microsoft.com/office/drawing/2014/main" id="{35FC1B2F-051A-49BC-9494-C87F60DB72A8}"/>
              </a:ext>
            </a:extLst>
          </p:cNvPr>
          <p:cNvSpPr/>
          <p:nvPr/>
        </p:nvSpPr>
        <p:spPr bwMode="gray">
          <a:xfrm>
            <a:off x="6730826" y="1121546"/>
            <a:ext cx="2381721" cy="2425415"/>
          </a:xfrm>
          <a:prstGeom prst="rect">
            <a:avLst/>
          </a:prstGeom>
          <a:solidFill>
            <a:srgbClr val="0069B4"/>
          </a:solidFill>
          <a:ln w="12700">
            <a:noFill/>
            <a:round/>
            <a:headEnd/>
            <a:tailEnd/>
          </a:ln>
          <a:effectLst>
            <a:outerShdw blurRad="50800" dist="38100" dir="2700000" algn="tl" rotWithShape="0">
              <a:prstClr val="black">
                <a:alpha val="40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F</a:t>
            </a:r>
          </a:p>
          <a:p>
            <a:pPr algn="ctr"/>
            <a:r>
              <a:rPr lang="en-US" b="1">
                <a:solidFill>
                  <a:schemeClr val="bg1"/>
                </a:solidFill>
              </a:rPr>
              <a:t>First Priorities</a:t>
            </a:r>
          </a:p>
        </p:txBody>
      </p:sp>
      <p:sp>
        <p:nvSpPr>
          <p:cNvPr id="40" name="Rechteck 34">
            <a:extLst>
              <a:ext uri="{FF2B5EF4-FFF2-40B4-BE49-F238E27FC236}">
                <a16:creationId xmlns:a16="http://schemas.microsoft.com/office/drawing/2014/main" id="{E22FAC36-30C7-4BF9-B391-E31C94D1854E}"/>
              </a:ext>
            </a:extLst>
          </p:cNvPr>
          <p:cNvSpPr/>
          <p:nvPr/>
        </p:nvSpPr>
        <p:spPr bwMode="gray">
          <a:xfrm>
            <a:off x="9200680" y="1121546"/>
            <a:ext cx="2381721" cy="2425415"/>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H</a:t>
            </a:r>
          </a:p>
          <a:p>
            <a:pPr algn="ctr"/>
            <a:r>
              <a:rPr lang="en-US" b="1"/>
              <a:t>Long Term Priorities</a:t>
            </a:r>
            <a:endParaRPr lang="en-US"/>
          </a:p>
        </p:txBody>
      </p:sp>
      <p:sp>
        <p:nvSpPr>
          <p:cNvPr id="41" name="Rechteck 35">
            <a:extLst>
              <a:ext uri="{FF2B5EF4-FFF2-40B4-BE49-F238E27FC236}">
                <a16:creationId xmlns:a16="http://schemas.microsoft.com/office/drawing/2014/main" id="{4421F296-77D6-4723-9B76-F881A345B4D2}"/>
              </a:ext>
            </a:extLst>
          </p:cNvPr>
          <p:cNvSpPr/>
          <p:nvPr/>
        </p:nvSpPr>
        <p:spPr bwMode="gray">
          <a:xfrm>
            <a:off x="6730826" y="3667418"/>
            <a:ext cx="2381722" cy="2425408"/>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Q</a:t>
            </a:r>
          </a:p>
          <a:p>
            <a:pPr algn="ctr"/>
            <a:r>
              <a:rPr lang="en-US" b="1" noProof="1"/>
              <a:t>Quick Fixes</a:t>
            </a:r>
            <a:endParaRPr lang="en-US"/>
          </a:p>
        </p:txBody>
      </p:sp>
      <p:sp>
        <p:nvSpPr>
          <p:cNvPr id="42" name="Rechteck 37">
            <a:extLst>
              <a:ext uri="{FF2B5EF4-FFF2-40B4-BE49-F238E27FC236}">
                <a16:creationId xmlns:a16="http://schemas.microsoft.com/office/drawing/2014/main" id="{6F86846D-5439-4019-A9F9-1213465A3E00}"/>
              </a:ext>
            </a:extLst>
          </p:cNvPr>
          <p:cNvSpPr/>
          <p:nvPr/>
        </p:nvSpPr>
        <p:spPr bwMode="gray">
          <a:xfrm>
            <a:off x="9200680" y="3667418"/>
            <a:ext cx="2381721" cy="2425407"/>
          </a:xfrm>
          <a:prstGeom prst="rect">
            <a:avLst/>
          </a:prstGeom>
          <a:solidFill>
            <a:srgbClr val="0069B4"/>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L</a:t>
            </a:r>
            <a:endParaRPr lang="en-US" b="1">
              <a:solidFill>
                <a:schemeClr val="bg1"/>
              </a:solidFill>
            </a:endParaRPr>
          </a:p>
          <a:p>
            <a:pPr algn="ctr"/>
            <a:r>
              <a:rPr lang="en-US" b="1">
                <a:solidFill>
                  <a:schemeClr val="bg1"/>
                </a:solidFill>
              </a:rPr>
              <a:t>Low Priorities</a:t>
            </a:r>
          </a:p>
        </p:txBody>
      </p:sp>
      <p:cxnSp>
        <p:nvCxnSpPr>
          <p:cNvPr id="7" name="Straight Arrow Connector 6">
            <a:extLst>
              <a:ext uri="{FF2B5EF4-FFF2-40B4-BE49-F238E27FC236}">
                <a16:creationId xmlns:a16="http://schemas.microsoft.com/office/drawing/2014/main" id="{B51DFDE3-4CDB-4972-91C8-170FDEC06F93}"/>
              </a:ext>
            </a:extLst>
          </p:cNvPr>
          <p:cNvCxnSpPr>
            <a:cxnSpLocks/>
          </p:cNvCxnSpPr>
          <p:nvPr/>
        </p:nvCxnSpPr>
        <p:spPr>
          <a:xfrm flipV="1">
            <a:off x="6592851" y="1121547"/>
            <a:ext cx="0" cy="507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E147EC-DD78-4E4E-AB0F-7622A43A1F75}"/>
              </a:ext>
            </a:extLst>
          </p:cNvPr>
          <p:cNvCxnSpPr>
            <a:cxnSpLocks/>
          </p:cNvCxnSpPr>
          <p:nvPr/>
        </p:nvCxnSpPr>
        <p:spPr>
          <a:xfrm>
            <a:off x="6592851" y="6197360"/>
            <a:ext cx="4989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18F5380-78E3-4852-AF46-C42C0B223CC5}"/>
              </a:ext>
            </a:extLst>
          </p:cNvPr>
          <p:cNvSpPr/>
          <p:nvPr/>
        </p:nvSpPr>
        <p:spPr>
          <a:xfrm>
            <a:off x="10862401" y="6197360"/>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Effort</a:t>
            </a:r>
          </a:p>
        </p:txBody>
      </p:sp>
      <p:sp>
        <p:nvSpPr>
          <p:cNvPr id="50" name="Rectangle 49">
            <a:extLst>
              <a:ext uri="{FF2B5EF4-FFF2-40B4-BE49-F238E27FC236}">
                <a16:creationId xmlns:a16="http://schemas.microsoft.com/office/drawing/2014/main" id="{27687117-7A3E-4686-900A-B2CFD553F9C4}"/>
              </a:ext>
            </a:extLst>
          </p:cNvPr>
          <p:cNvSpPr/>
          <p:nvPr/>
        </p:nvSpPr>
        <p:spPr>
          <a:xfrm rot="16200000">
            <a:off x="6052851" y="1301548"/>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Impact</a:t>
            </a:r>
          </a:p>
        </p:txBody>
      </p:sp>
      <p:grpSp>
        <p:nvGrpSpPr>
          <p:cNvPr id="23" name="Group 22">
            <a:extLst>
              <a:ext uri="{FF2B5EF4-FFF2-40B4-BE49-F238E27FC236}">
                <a16:creationId xmlns:a16="http://schemas.microsoft.com/office/drawing/2014/main" id="{1E17F9E1-AF09-45BC-8411-556F947BF5DF}"/>
              </a:ext>
            </a:extLst>
          </p:cNvPr>
          <p:cNvGrpSpPr/>
          <p:nvPr/>
        </p:nvGrpSpPr>
        <p:grpSpPr>
          <a:xfrm>
            <a:off x="1146810" y="1121548"/>
            <a:ext cx="3411528" cy="5075812"/>
            <a:chOff x="609598" y="1121548"/>
            <a:chExt cx="3411528" cy="5075812"/>
          </a:xfrm>
        </p:grpSpPr>
        <p:sp>
          <p:nvSpPr>
            <p:cNvPr id="21" name="Rectangle 20">
              <a:extLst>
                <a:ext uri="{FF2B5EF4-FFF2-40B4-BE49-F238E27FC236}">
                  <a16:creationId xmlns:a16="http://schemas.microsoft.com/office/drawing/2014/main" id="{8F4500F2-D523-4059-AED4-73853928C152}"/>
                </a:ext>
              </a:extLst>
            </p:cNvPr>
            <p:cNvSpPr/>
            <p:nvPr/>
          </p:nvSpPr>
          <p:spPr>
            <a:xfrm>
              <a:off x="1861126" y="3879212"/>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Multiply scores for both effort and impact to derive a total score for each individual Data Challenge.</a:t>
              </a:r>
            </a:p>
          </p:txBody>
        </p:sp>
        <p:grpSp>
          <p:nvGrpSpPr>
            <p:cNvPr id="22" name="Group 21">
              <a:extLst>
                <a:ext uri="{FF2B5EF4-FFF2-40B4-BE49-F238E27FC236}">
                  <a16:creationId xmlns:a16="http://schemas.microsoft.com/office/drawing/2014/main" id="{E5799AD8-A47D-40E4-A0D1-3CE3B809CC6A}"/>
                </a:ext>
              </a:extLst>
            </p:cNvPr>
            <p:cNvGrpSpPr/>
            <p:nvPr/>
          </p:nvGrpSpPr>
          <p:grpSpPr>
            <a:xfrm>
              <a:off x="609598" y="1121548"/>
              <a:ext cx="939317" cy="1217392"/>
              <a:chOff x="1394713" y="2812550"/>
              <a:chExt cx="1857180" cy="2406979"/>
            </a:xfrm>
          </p:grpSpPr>
          <p:sp>
            <p:nvSpPr>
              <p:cNvPr id="181" name="Block Arc 3">
                <a:extLst>
                  <a:ext uri="{FF2B5EF4-FFF2-40B4-BE49-F238E27FC236}">
                    <a16:creationId xmlns:a16="http://schemas.microsoft.com/office/drawing/2014/main" id="{FD4B1F57-858D-424E-AB0E-B87171A076C7}"/>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182" name="Arrow: Right 5">
                <a:extLst>
                  <a:ext uri="{FF2B5EF4-FFF2-40B4-BE49-F238E27FC236}">
                    <a16:creationId xmlns:a16="http://schemas.microsoft.com/office/drawing/2014/main" id="{1ED5A2B9-A4EE-4679-832B-053C62D29121}"/>
                  </a:ext>
                </a:extLst>
              </p:cNvPr>
              <p:cNvSpPr/>
              <p:nvPr/>
            </p:nvSpPr>
            <p:spPr>
              <a:xfrm rot="5400000">
                <a:off x="1948158" y="4644941"/>
                <a:ext cx="750289" cy="398888"/>
              </a:xfrm>
              <a:prstGeom prst="rightArrow">
                <a:avLst>
                  <a:gd name="adj1" fmla="val 50000"/>
                  <a:gd name="adj2" fmla="val 738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183" name="TextBox 18">
                <a:extLst>
                  <a:ext uri="{FF2B5EF4-FFF2-40B4-BE49-F238E27FC236}">
                    <a16:creationId xmlns:a16="http://schemas.microsoft.com/office/drawing/2014/main" id="{D7341A57-1A0C-43F4-943A-0867CFD855F5}"/>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20000"/>
                        <a:lumOff val="80000"/>
                      </a:schemeClr>
                    </a:solidFill>
                    <a:effectLst/>
                    <a:uLnTx/>
                    <a:uFillTx/>
                    <a:ea typeface="+mn-ea"/>
                    <a:cs typeface="+mn-cs"/>
                  </a:rPr>
                  <a:t>1</a:t>
                </a:r>
                <a:endParaRPr kumimoji="0" lang="en-US" sz="8000" b="1" i="0" u="none" strike="noStrike" kern="1200" cap="none" spc="0" normalizeH="0" baseline="0" noProof="0">
                  <a:ln>
                    <a:noFill/>
                  </a:ln>
                  <a:solidFill>
                    <a:schemeClr val="accent1">
                      <a:lumMod val="20000"/>
                      <a:lumOff val="80000"/>
                    </a:schemeClr>
                  </a:solidFill>
                  <a:effectLst/>
                  <a:uLnTx/>
                  <a:uFillTx/>
                  <a:ea typeface="Noto Sans" panose="020B0502040504020204" pitchFamily="34"/>
                  <a:cs typeface="Noto Sans" panose="020B0502040504020204" pitchFamily="34"/>
                </a:endParaRPr>
              </a:p>
            </p:txBody>
          </p:sp>
        </p:grpSp>
        <p:sp>
          <p:nvSpPr>
            <p:cNvPr id="197" name="Block Arc 16">
              <a:extLst>
                <a:ext uri="{FF2B5EF4-FFF2-40B4-BE49-F238E27FC236}">
                  <a16:creationId xmlns:a16="http://schemas.microsoft.com/office/drawing/2014/main" id="{DAED02A1-7EAA-47AF-87E9-113B710D448D}"/>
                </a:ext>
              </a:extLst>
            </p:cNvPr>
            <p:cNvSpPr/>
            <p:nvPr/>
          </p:nvSpPr>
          <p:spPr>
            <a:xfrm>
              <a:off x="609598" y="5258043"/>
              <a:ext cx="939317" cy="939317"/>
            </a:xfrm>
            <a:prstGeom prst="blockArc">
              <a:avLst>
                <a:gd name="adj1" fmla="val 17592716"/>
                <a:gd name="adj2" fmla="val 17581411"/>
                <a:gd name="adj3" fmla="val 105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grpSp>
          <p:nvGrpSpPr>
            <p:cNvPr id="199" name="Group 198">
              <a:extLst>
                <a:ext uri="{FF2B5EF4-FFF2-40B4-BE49-F238E27FC236}">
                  <a16:creationId xmlns:a16="http://schemas.microsoft.com/office/drawing/2014/main" id="{1F3518A8-8D1F-4508-8A62-C30506C1D14E}"/>
                </a:ext>
              </a:extLst>
            </p:cNvPr>
            <p:cNvGrpSpPr/>
            <p:nvPr/>
          </p:nvGrpSpPr>
          <p:grpSpPr>
            <a:xfrm>
              <a:off x="609598" y="2500380"/>
              <a:ext cx="939317" cy="1217392"/>
              <a:chOff x="1394713" y="2812550"/>
              <a:chExt cx="1857180" cy="2406979"/>
            </a:xfrm>
          </p:grpSpPr>
          <p:sp>
            <p:nvSpPr>
              <p:cNvPr id="200" name="Block Arc 3">
                <a:extLst>
                  <a:ext uri="{FF2B5EF4-FFF2-40B4-BE49-F238E27FC236}">
                    <a16:creationId xmlns:a16="http://schemas.microsoft.com/office/drawing/2014/main" id="{21D0599F-FA96-4970-9DFD-ED6D6153548D}"/>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1" name="Arrow: Right 5">
                <a:extLst>
                  <a:ext uri="{FF2B5EF4-FFF2-40B4-BE49-F238E27FC236}">
                    <a16:creationId xmlns:a16="http://schemas.microsoft.com/office/drawing/2014/main" id="{DDF6DE00-986D-4F86-B75E-0CB80CB2F95E}"/>
                  </a:ext>
                </a:extLst>
              </p:cNvPr>
              <p:cNvSpPr/>
              <p:nvPr/>
            </p:nvSpPr>
            <p:spPr>
              <a:xfrm rot="5400000">
                <a:off x="1948158" y="4644941"/>
                <a:ext cx="750289" cy="398888"/>
              </a:xfrm>
              <a:prstGeom prst="rightArrow">
                <a:avLst>
                  <a:gd name="adj1" fmla="val 50000"/>
                  <a:gd name="adj2" fmla="val 7381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2" name="TextBox 18">
                <a:extLst>
                  <a:ext uri="{FF2B5EF4-FFF2-40B4-BE49-F238E27FC236}">
                    <a16:creationId xmlns:a16="http://schemas.microsoft.com/office/drawing/2014/main" id="{5138DBE2-1FAC-4BBE-8B80-196BC023991D}"/>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40000"/>
                        <a:lumOff val="60000"/>
                      </a:schemeClr>
                    </a:solidFill>
                    <a:effectLst/>
                    <a:uLnTx/>
                    <a:uFillTx/>
                    <a:ea typeface="+mn-ea"/>
                    <a:cs typeface="+mn-cs"/>
                  </a:rPr>
                  <a:t>2</a:t>
                </a:r>
                <a:endParaRPr kumimoji="0" lang="en-US" sz="8000" b="1" i="0" u="none" strike="noStrike" kern="1200" cap="none" spc="0" normalizeH="0" baseline="0" noProof="0">
                  <a:ln>
                    <a:noFill/>
                  </a:ln>
                  <a:solidFill>
                    <a:schemeClr val="accent1">
                      <a:lumMod val="40000"/>
                      <a:lumOff val="60000"/>
                    </a:schemeClr>
                  </a:solidFill>
                  <a:effectLst/>
                  <a:uLnTx/>
                  <a:uFillTx/>
                  <a:ea typeface="Noto Sans" panose="020B0502040504020204" pitchFamily="34"/>
                  <a:cs typeface="Noto Sans" panose="020B0502040504020204" pitchFamily="34"/>
                </a:endParaRPr>
              </a:p>
            </p:txBody>
          </p:sp>
        </p:grpSp>
        <p:grpSp>
          <p:nvGrpSpPr>
            <p:cNvPr id="203" name="Group 202">
              <a:extLst>
                <a:ext uri="{FF2B5EF4-FFF2-40B4-BE49-F238E27FC236}">
                  <a16:creationId xmlns:a16="http://schemas.microsoft.com/office/drawing/2014/main" id="{E33CA96F-C7A6-47F7-967A-C519376AEE4C}"/>
                </a:ext>
              </a:extLst>
            </p:cNvPr>
            <p:cNvGrpSpPr/>
            <p:nvPr/>
          </p:nvGrpSpPr>
          <p:grpSpPr>
            <a:xfrm>
              <a:off x="609598" y="3879212"/>
              <a:ext cx="939317" cy="1217392"/>
              <a:chOff x="1394713" y="2812550"/>
              <a:chExt cx="1857180" cy="2406979"/>
            </a:xfrm>
          </p:grpSpPr>
          <p:sp>
            <p:nvSpPr>
              <p:cNvPr id="204" name="Block Arc 3">
                <a:extLst>
                  <a:ext uri="{FF2B5EF4-FFF2-40B4-BE49-F238E27FC236}">
                    <a16:creationId xmlns:a16="http://schemas.microsoft.com/office/drawing/2014/main" id="{5AB226A6-052D-4CF7-B884-23C467AA9B6B}"/>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5" name="Arrow: Right 5">
                <a:extLst>
                  <a:ext uri="{FF2B5EF4-FFF2-40B4-BE49-F238E27FC236}">
                    <a16:creationId xmlns:a16="http://schemas.microsoft.com/office/drawing/2014/main" id="{01CDB855-EA0F-44DD-9A6D-69E04DC71067}"/>
                  </a:ext>
                </a:extLst>
              </p:cNvPr>
              <p:cNvSpPr/>
              <p:nvPr/>
            </p:nvSpPr>
            <p:spPr>
              <a:xfrm rot="5400000">
                <a:off x="1948158" y="4644941"/>
                <a:ext cx="750289" cy="398888"/>
              </a:xfrm>
              <a:prstGeom prst="rightArrow">
                <a:avLst>
                  <a:gd name="adj1" fmla="val 50000"/>
                  <a:gd name="adj2" fmla="val 7381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6" name="TextBox 18">
                <a:extLst>
                  <a:ext uri="{FF2B5EF4-FFF2-40B4-BE49-F238E27FC236}">
                    <a16:creationId xmlns:a16="http://schemas.microsoft.com/office/drawing/2014/main" id="{9EA21582-EBB3-4803-BCD2-2A3D98E4758E}"/>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60000"/>
                        <a:lumOff val="40000"/>
                      </a:schemeClr>
                    </a:solidFill>
                    <a:effectLst/>
                    <a:uLnTx/>
                    <a:uFillTx/>
                    <a:ea typeface="+mn-ea"/>
                    <a:cs typeface="+mn-cs"/>
                  </a:rPr>
                  <a:t>3</a:t>
                </a:r>
                <a:endParaRPr kumimoji="0" lang="en-US" sz="8000" b="1" i="0" u="none" strike="noStrike" kern="1200" cap="none" spc="0" normalizeH="0" baseline="0" noProof="0">
                  <a:ln>
                    <a:noFill/>
                  </a:ln>
                  <a:solidFill>
                    <a:schemeClr val="accent1">
                      <a:lumMod val="60000"/>
                      <a:lumOff val="40000"/>
                    </a:schemeClr>
                  </a:solidFill>
                  <a:effectLst/>
                  <a:uLnTx/>
                  <a:uFillTx/>
                  <a:ea typeface="Noto Sans" panose="020B0502040504020204" pitchFamily="34"/>
                  <a:cs typeface="Noto Sans" panose="020B0502040504020204" pitchFamily="34"/>
                </a:endParaRPr>
              </a:p>
            </p:txBody>
          </p:sp>
        </p:grpSp>
        <p:sp>
          <p:nvSpPr>
            <p:cNvPr id="207" name="TextBox 18">
              <a:extLst>
                <a:ext uri="{FF2B5EF4-FFF2-40B4-BE49-F238E27FC236}">
                  <a16:creationId xmlns:a16="http://schemas.microsoft.com/office/drawing/2014/main" id="{29473987-E9BE-4AEC-B027-08ED3C5D5929}"/>
                </a:ext>
              </a:extLst>
            </p:cNvPr>
            <p:cNvSpPr txBox="1"/>
            <p:nvPr/>
          </p:nvSpPr>
          <p:spPr>
            <a:xfrm>
              <a:off x="632161" y="5404536"/>
              <a:ext cx="89419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75000"/>
                    </a:schemeClr>
                  </a:solidFill>
                  <a:effectLst/>
                  <a:uLnTx/>
                  <a:uFillTx/>
                  <a:ea typeface="+mn-ea"/>
                  <a:cs typeface="+mn-cs"/>
                </a:rPr>
                <a:t>4</a:t>
              </a:r>
              <a:endParaRPr kumimoji="0" lang="en-US" sz="8000" b="1" i="0" u="none" strike="noStrike" kern="1200" cap="none" spc="0" normalizeH="0" baseline="0" noProof="0">
                <a:ln>
                  <a:noFill/>
                </a:ln>
                <a:solidFill>
                  <a:schemeClr val="accent1">
                    <a:lumMod val="75000"/>
                  </a:schemeClr>
                </a:solidFill>
                <a:effectLst/>
                <a:uLnTx/>
                <a:uFillTx/>
                <a:ea typeface="Noto Sans" panose="020B0502040504020204" pitchFamily="34"/>
                <a:cs typeface="Noto Sans" panose="020B0502040504020204" pitchFamily="34"/>
              </a:endParaRPr>
            </a:p>
          </p:txBody>
        </p:sp>
        <p:sp>
          <p:nvSpPr>
            <p:cNvPr id="208" name="Rectangle 207">
              <a:extLst>
                <a:ext uri="{FF2B5EF4-FFF2-40B4-BE49-F238E27FC236}">
                  <a16:creationId xmlns:a16="http://schemas.microsoft.com/office/drawing/2014/main" id="{2A1F7947-2119-4F97-B748-85773C856304}"/>
                </a:ext>
              </a:extLst>
            </p:cNvPr>
            <p:cNvSpPr/>
            <p:nvPr/>
          </p:nvSpPr>
          <p:spPr>
            <a:xfrm>
              <a:off x="1861126" y="2500380"/>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Validate the initial scoring of Data Challenges with the Guiding Coalition including Data Challenge sponsor. Adjust effort and impact scores where necessary.</a:t>
              </a:r>
            </a:p>
          </p:txBody>
        </p:sp>
        <p:sp>
          <p:nvSpPr>
            <p:cNvPr id="209" name="Rectangle 208">
              <a:extLst>
                <a:ext uri="{FF2B5EF4-FFF2-40B4-BE49-F238E27FC236}">
                  <a16:creationId xmlns:a16="http://schemas.microsoft.com/office/drawing/2014/main" id="{49B99654-6E7A-4040-8677-8BE158745F40}"/>
                </a:ext>
              </a:extLst>
            </p:cNvPr>
            <p:cNvSpPr/>
            <p:nvPr/>
          </p:nvSpPr>
          <p:spPr>
            <a:xfrm>
              <a:off x="1861126" y="5258042"/>
              <a:ext cx="2160000" cy="939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Plot all individualData Challenges on the quadrant axes based on their total scores.</a:t>
              </a:r>
            </a:p>
          </p:txBody>
        </p:sp>
        <p:sp>
          <p:nvSpPr>
            <p:cNvPr id="210" name="Rectangle 209">
              <a:extLst>
                <a:ext uri="{FF2B5EF4-FFF2-40B4-BE49-F238E27FC236}">
                  <a16:creationId xmlns:a16="http://schemas.microsoft.com/office/drawing/2014/main" id="{E1B9409B-D458-48F5-93CB-8DB8C11FC3AF}"/>
                </a:ext>
              </a:extLst>
            </p:cNvPr>
            <p:cNvSpPr/>
            <p:nvPr/>
          </p:nvSpPr>
          <p:spPr>
            <a:xfrm>
              <a:off x="1861126" y="1121548"/>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dirty="0">
                  <a:solidFill>
                    <a:srgbClr val="0069B4"/>
                  </a:solidFill>
                </a:rPr>
                <a:t>Perform an initial scoring (ranging from low = 1, medium = 2 to high = 3) of Data Challenges on effort required to implement the solution as well as impact of the challenge on operations, decision making etc. </a:t>
              </a:r>
            </a:p>
          </p:txBody>
        </p:sp>
      </p:grpSp>
    </p:spTree>
    <p:extLst>
      <p:ext uri="{BB962C8B-B14F-4D97-AF65-F5344CB8AC3E}">
        <p14:creationId xmlns:p14="http://schemas.microsoft.com/office/powerpoint/2010/main" val="506489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2893055949"/>
              </p:ext>
            </p:extLst>
          </p:nvPr>
        </p:nvGraphicFramePr>
        <p:xfrm>
          <a:off x="556452" y="725876"/>
          <a:ext cx="11159998" cy="4450080"/>
        </p:xfrm>
        <a:graphic>
          <a:graphicData uri="http://schemas.openxmlformats.org/drawingml/2006/table">
            <a:tbl>
              <a:tblPr firstRow="1" bandRow="1">
                <a:tableStyleId>{C4B1156A-380E-4F78-BDF5-A606A8083BF9}</a:tableStyleId>
              </a:tblPr>
              <a:tblGrid>
                <a:gridCol w="419698">
                  <a:extLst>
                    <a:ext uri="{9D8B030D-6E8A-4147-A177-3AD203B41FA5}">
                      <a16:colId xmlns:a16="http://schemas.microsoft.com/office/drawing/2014/main" val="664324143"/>
                    </a:ext>
                  </a:extLst>
                </a:gridCol>
                <a:gridCol w="806086">
                  <a:extLst>
                    <a:ext uri="{9D8B030D-6E8A-4147-A177-3AD203B41FA5}">
                      <a16:colId xmlns:a16="http://schemas.microsoft.com/office/drawing/2014/main" val="20001"/>
                    </a:ext>
                  </a:extLst>
                </a:gridCol>
                <a:gridCol w="827129">
                  <a:extLst>
                    <a:ext uri="{9D8B030D-6E8A-4147-A177-3AD203B41FA5}">
                      <a16:colId xmlns:a16="http://schemas.microsoft.com/office/drawing/2014/main" val="20003"/>
                    </a:ext>
                  </a:extLst>
                </a:gridCol>
                <a:gridCol w="1336871">
                  <a:extLst>
                    <a:ext uri="{9D8B030D-6E8A-4147-A177-3AD203B41FA5}">
                      <a16:colId xmlns:a16="http://schemas.microsoft.com/office/drawing/2014/main" val="3036217877"/>
                    </a:ext>
                  </a:extLst>
                </a:gridCol>
                <a:gridCol w="394123">
                  <a:extLst>
                    <a:ext uri="{9D8B030D-6E8A-4147-A177-3AD203B41FA5}">
                      <a16:colId xmlns:a16="http://schemas.microsoft.com/office/drawing/2014/main" val="2525664640"/>
                    </a:ext>
                  </a:extLst>
                </a:gridCol>
                <a:gridCol w="880390">
                  <a:extLst>
                    <a:ext uri="{9D8B030D-6E8A-4147-A177-3AD203B41FA5}">
                      <a16:colId xmlns:a16="http://schemas.microsoft.com/office/drawing/2014/main" val="874625104"/>
                    </a:ext>
                  </a:extLst>
                </a:gridCol>
                <a:gridCol w="619272">
                  <a:extLst>
                    <a:ext uri="{9D8B030D-6E8A-4147-A177-3AD203B41FA5}">
                      <a16:colId xmlns:a16="http://schemas.microsoft.com/office/drawing/2014/main" val="4073524265"/>
                    </a:ext>
                  </a:extLst>
                </a:gridCol>
                <a:gridCol w="870564">
                  <a:extLst>
                    <a:ext uri="{9D8B030D-6E8A-4147-A177-3AD203B41FA5}">
                      <a16:colId xmlns:a16="http://schemas.microsoft.com/office/drawing/2014/main" val="1740853142"/>
                    </a:ext>
                  </a:extLst>
                </a:gridCol>
                <a:gridCol w="1144198">
                  <a:extLst>
                    <a:ext uri="{9D8B030D-6E8A-4147-A177-3AD203B41FA5}">
                      <a16:colId xmlns:a16="http://schemas.microsoft.com/office/drawing/2014/main" val="801489833"/>
                    </a:ext>
                  </a:extLst>
                </a:gridCol>
                <a:gridCol w="632320">
                  <a:extLst>
                    <a:ext uri="{9D8B030D-6E8A-4147-A177-3AD203B41FA5}">
                      <a16:colId xmlns:a16="http://schemas.microsoft.com/office/drawing/2014/main" val="3399975925"/>
                    </a:ext>
                  </a:extLst>
                </a:gridCol>
                <a:gridCol w="1076449">
                  <a:extLst>
                    <a:ext uri="{9D8B030D-6E8A-4147-A177-3AD203B41FA5}">
                      <a16:colId xmlns:a16="http://schemas.microsoft.com/office/drawing/2014/main" val="1357662476"/>
                    </a:ext>
                  </a:extLst>
                </a:gridCol>
                <a:gridCol w="1076449">
                  <a:extLst>
                    <a:ext uri="{9D8B030D-6E8A-4147-A177-3AD203B41FA5}">
                      <a16:colId xmlns:a16="http://schemas.microsoft.com/office/drawing/2014/main" val="3310483137"/>
                    </a:ext>
                  </a:extLst>
                </a:gridCol>
                <a:gridCol w="1076449">
                  <a:extLst>
                    <a:ext uri="{9D8B030D-6E8A-4147-A177-3AD203B41FA5}">
                      <a16:colId xmlns:a16="http://schemas.microsoft.com/office/drawing/2014/main" val="3630952481"/>
                    </a:ext>
                  </a:extLst>
                </a:gridCol>
              </a:tblGrid>
              <a:tr h="183151">
                <a:tc>
                  <a:txBody>
                    <a:bodyPr/>
                    <a:lstStyle/>
                    <a:p>
                      <a:pPr algn="l" rtl="0"/>
                      <a:r>
                        <a:rPr lang="en-US" sz="1050">
                          <a:solidFill>
                            <a:schemeClr val="bg1"/>
                          </a:solidFill>
                        </a:rPr>
                        <a:t>Index</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nl-NL" sz="1050">
                          <a:solidFill>
                            <a:schemeClr val="bg1"/>
                          </a:solidFill>
                        </a:rPr>
                        <a:t>Missing </a:t>
                      </a:r>
                      <a:r>
                        <a:rPr lang="nl-NL" sz="1050" err="1">
                          <a:solidFill>
                            <a:schemeClr val="bg1"/>
                          </a:solidFill>
                        </a:rPr>
                        <a:t>Capability</a:t>
                      </a:r>
                      <a:endParaRPr lang="en-US" sz="1050">
                        <a:solidFill>
                          <a:schemeClr val="bg1"/>
                        </a:solidFill>
                      </a:endParaRP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nl-NL" sz="1050">
                          <a:solidFill>
                            <a:schemeClr val="bg2"/>
                          </a:solidFill>
                        </a:rPr>
                        <a:t>Effort</a:t>
                      </a:r>
                    </a:p>
                    <a:p>
                      <a:pPr algn="l" rtl="0"/>
                      <a:r>
                        <a:rPr lang="nl-NL" sz="1050">
                          <a:solidFill>
                            <a:schemeClr val="bg2"/>
                          </a:solidFill>
                        </a:rPr>
                        <a:t>(</a:t>
                      </a:r>
                      <a:r>
                        <a:rPr lang="en-US" sz="1050">
                          <a:solidFill>
                            <a:schemeClr val="bg2"/>
                          </a:solidFill>
                        </a:rPr>
                        <a:t>low = 1, medium = 2 to high = 3</a:t>
                      </a:r>
                      <a:r>
                        <a:rPr lang="nl-NL" sz="1050">
                          <a:solidFill>
                            <a:schemeClr val="bg2"/>
                          </a:solidFill>
                        </a:rPr>
                        <a:t>)</a:t>
                      </a:r>
                      <a:endParaRPr lang="en-US" sz="1050">
                        <a:solidFill>
                          <a:schemeClr val="bg2"/>
                        </a:solidFill>
                      </a:endParaRP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nl-NL" sz="1050">
                          <a:solidFill>
                            <a:schemeClr val="bg2"/>
                          </a:solidFill>
                        </a:rPr>
                        <a:t>Impact</a:t>
                      </a:r>
                    </a:p>
                    <a:p>
                      <a:pPr algn="l" rtl="0"/>
                      <a:r>
                        <a:rPr lang="en-US" sz="1050">
                          <a:solidFill>
                            <a:schemeClr val="bg2"/>
                          </a:solidFill>
                        </a:rPr>
                        <a:t>(low = 1, medium = 2 to high = 3)</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379869">
                <a:tc>
                  <a:txBody>
                    <a:bodyPr/>
                    <a:lstStyle/>
                    <a:p>
                      <a:pPr rtl="0"/>
                      <a:r>
                        <a:rPr lang="en-US" sz="800">
                          <a:latin typeface="+mn-lt"/>
                        </a:rPr>
                        <a:t>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err="1">
                          <a:latin typeface="+mn-lt"/>
                        </a:rPr>
                        <a:t>Viradj</a:t>
                      </a:r>
                      <a:r>
                        <a:rPr lang="en-US" sz="800">
                          <a:latin typeface="+mn-lt"/>
                        </a:rPr>
                        <a:t> </a:t>
                      </a:r>
                      <a:r>
                        <a:rPr lang="en-US" sz="800" err="1">
                          <a:latin typeface="+mn-lt"/>
                        </a:rPr>
                        <a:t>Oedjaghir</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sz="800" kern="1200">
                          <a:solidFill>
                            <a:schemeClr val="dk1"/>
                          </a:solidFill>
                          <a:effectLst/>
                          <a:latin typeface="+mn-lt"/>
                          <a:ea typeface="+mn-ea"/>
                          <a:cs typeface="+mn-cs"/>
                        </a:rPr>
                        <a:t>HR data </a:t>
                      </a:r>
                      <a:endParaRPr lang="nl-NL" sz="800" kern="1200">
                        <a:solidFill>
                          <a:schemeClr val="dk1"/>
                        </a:solidFill>
                        <a:effectLst/>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Data partially owned by HR and maintained by RFP team without dedicated system or ownership</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M</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11/7/2022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HR, RFP &amp; Database team, data producers and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clear ownership and a better overview of the data in a central location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nl-NL" sz="800" err="1">
                          <a:latin typeface="+mn-lt"/>
                        </a:rPr>
                        <a:t>Ownership</a:t>
                      </a:r>
                      <a:r>
                        <a:rPr lang="nl-NL" sz="800">
                          <a:latin typeface="+mn-lt"/>
                        </a:rPr>
                        <a:t> &amp; </a:t>
                      </a:r>
                      <a:r>
                        <a:rPr lang="nl-NL" sz="800" err="1">
                          <a:latin typeface="+mn-lt"/>
                        </a:rPr>
                        <a:t>Stewardship</a:t>
                      </a:r>
                      <a:endParaRPr lang="nl-NL" sz="800">
                        <a:latin typeface="+mn-lt"/>
                      </a:endParaRPr>
                    </a:p>
                    <a:p>
                      <a:pPr marL="171450" indent="-171450" algn="l" rtl="0">
                        <a:buFont typeface="Arial" panose="020B0604020202020204" pitchFamily="34" charset="0"/>
                        <a:buChar char="•"/>
                      </a:pPr>
                      <a:r>
                        <a:rPr lang="nl-NL" sz="800">
                          <a:latin typeface="+mn-lt"/>
                        </a:rPr>
                        <a:t>Data Architecture </a:t>
                      </a:r>
                      <a:r>
                        <a:rPr lang="nl-NL" sz="800" err="1">
                          <a:latin typeface="+mn-lt"/>
                        </a:rPr>
                        <a:t>Principles</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3</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3</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512538"/>
                  </a:ext>
                </a:extLst>
              </a:tr>
              <a:tr h="379869">
                <a:tc>
                  <a:txBody>
                    <a:bodyPr/>
                    <a:lstStyle/>
                    <a:p>
                      <a:pPr rtl="0"/>
                      <a:r>
                        <a:rPr lang="en-US" sz="800">
                          <a:latin typeface="+mn-lt"/>
                        </a:rPr>
                        <a:t>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err="1">
                          <a:latin typeface="+mn-lt"/>
                        </a:rPr>
                        <a:t>Viradj</a:t>
                      </a:r>
                      <a:r>
                        <a:rPr lang="en-US" sz="800">
                          <a:latin typeface="+mn-lt"/>
                        </a:rPr>
                        <a:t> </a:t>
                      </a:r>
                      <a:r>
                        <a:rPr lang="en-US" sz="800" err="1">
                          <a:latin typeface="+mn-lt"/>
                        </a:rPr>
                        <a:t>Oedjaghir</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sz="800" kern="1200">
                          <a:solidFill>
                            <a:schemeClr val="dk1"/>
                          </a:solidFill>
                          <a:effectLst/>
                          <a:latin typeface="+mn-lt"/>
                          <a:ea typeface="+mn-ea"/>
                          <a:cs typeface="+mn-cs"/>
                        </a:rPr>
                        <a:t>Recon work/lack of master data </a:t>
                      </a:r>
                      <a:endParaRPr lang="nl-NL" sz="800" kern="1200">
                        <a:solidFill>
                          <a:schemeClr val="dk1"/>
                        </a:solidFill>
                        <a:effectLst/>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Reconciliation work due to inconsistent static (master) data</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M</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11/7/2022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HR, RFP &amp; Database team, data producers and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Less time spend on reconciling data and more trust in the quality of the data used for reporting </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Asset Management Master Data</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0571758"/>
                  </a:ext>
                </a:extLst>
              </a:tr>
              <a:tr h="244201">
                <a:tc>
                  <a:txBody>
                    <a:bodyPr/>
                    <a:lstStyle/>
                    <a:p>
                      <a:pPr rtl="0"/>
                      <a:r>
                        <a:rPr lang="en-US" sz="800">
                          <a:latin typeface="+mn-lt"/>
                        </a:rPr>
                        <a:t>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Nicole </a:t>
                      </a:r>
                      <a:r>
                        <a:rPr lang="en-US" sz="800" err="1">
                          <a:latin typeface="+mn-lt"/>
                        </a:rPr>
                        <a:t>Sandig</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Data interfaces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Define all data interfaces between applications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L</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24/5/2022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Eliminate ambiguity and rework. </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Data Architecture </a:t>
                      </a:r>
                      <a:r>
                        <a:rPr kumimoji="0" lang="nl-NL" sz="800" b="0" i="0" u="none" strike="noStrike" kern="1200" cap="none" spc="0" normalizeH="0" baseline="0" noProof="0" err="1">
                          <a:ln>
                            <a:noFill/>
                          </a:ln>
                          <a:solidFill>
                            <a:srgbClr val="000000"/>
                          </a:solidFill>
                          <a:effectLst/>
                          <a:uLnTx/>
                          <a:uFillTx/>
                          <a:latin typeface="+mn-lt"/>
                          <a:ea typeface="+mn-ea"/>
                          <a:cs typeface="+mn-cs"/>
                        </a:rPr>
                        <a:t>Principles</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312035">
                <a:tc>
                  <a:txBody>
                    <a:bodyPr/>
                    <a:lstStyle/>
                    <a:p>
                      <a:pPr rtl="0"/>
                      <a:r>
                        <a:rPr lang="en-US" sz="800">
                          <a:latin typeface="+mn-lt"/>
                        </a:rPr>
                        <a:t>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Data Governance (CDO) /Data Architecture (Steve Harker)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Naming Standards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solidFill>
                            <a:schemeClr val="tx1"/>
                          </a:solidFill>
                          <a:latin typeface="+mn-lt"/>
                        </a:rPr>
                        <a:t>Ensure naming/definition standards are agreed and adhered to</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S</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24/5/2022</a:t>
                      </a:r>
                    </a:p>
                    <a:p>
                      <a:pPr rtl="0"/>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Ensure certainty of what descriptions/names of concepts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Metadata Standards</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312035">
                <a:tc>
                  <a:txBody>
                    <a:bodyPr/>
                    <a:lstStyle/>
                    <a:p>
                      <a:pPr rtl="0"/>
                      <a:r>
                        <a:rPr lang="en-US" sz="800">
                          <a:latin typeface="+mn-lt"/>
                        </a:rPr>
                        <a:t>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Architecture</a:t>
                      </a:r>
                    </a:p>
                    <a:p>
                      <a:pPr rtl="0"/>
                      <a:r>
                        <a:rPr lang="en-US" sz="800">
                          <a:latin typeface="+mn-lt"/>
                        </a:rPr>
                        <a:t>(Steve Harker)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DDAs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Data Delivery agreements missing</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M</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24/5/2022</a:t>
                      </a:r>
                    </a:p>
                    <a:p>
                      <a:pPr rtl="0"/>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Data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Ensure predictable service levels for not only applications but also data</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err="1">
                          <a:ln>
                            <a:noFill/>
                          </a:ln>
                          <a:solidFill>
                            <a:srgbClr val="000000"/>
                          </a:solidFill>
                          <a:effectLst/>
                          <a:uLnTx/>
                          <a:uFillTx/>
                          <a:latin typeface="+mn-lt"/>
                          <a:ea typeface="+mn-ea"/>
                          <a:cs typeface="+mn-cs"/>
                        </a:rPr>
                        <a:t>DDAs</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312035">
                <a:tc>
                  <a:txBody>
                    <a:bodyPr/>
                    <a:lstStyle/>
                    <a:p>
                      <a:pPr rtl="0"/>
                      <a:r>
                        <a:rPr lang="en-US" sz="800">
                          <a:latin typeface="+mn-lt"/>
                        </a:rPr>
                        <a:t>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b="0">
                          <a:latin typeface="+mn-lt"/>
                        </a:rPr>
                        <a:t>Nicole Sandig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ABOR/IBOR decision making</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Decide on ABOR or IBOR for reporting purposes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M</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2/6/2022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Provide one single reporting standard to eliminate ambiguity</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n-lt"/>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Business Analysis Standard</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2</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a:ln>
                  <a:noFill/>
                </a:ln>
                <a:solidFill>
                  <a:srgbClr val="0069B4"/>
                </a:solidFill>
                <a:effectLst/>
                <a:uLnTx/>
                <a:uFillTx/>
                <a:latin typeface="Calibri Light" panose="020F0302020204030204"/>
                <a:ea typeface="+mj-ea"/>
                <a:cs typeface="+mj-cs"/>
              </a:rPr>
              <a:t>Guiding Coalition: Prioritize our top day-to-day data challenges</a:t>
            </a:r>
          </a:p>
        </p:txBody>
      </p:sp>
    </p:spTree>
    <p:extLst>
      <p:ext uri="{BB962C8B-B14F-4D97-AF65-F5344CB8AC3E}">
        <p14:creationId xmlns:p14="http://schemas.microsoft.com/office/powerpoint/2010/main" val="4129304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29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2463078860"/>
              </p:ext>
            </p:extLst>
          </p:nvPr>
        </p:nvGraphicFramePr>
        <p:xfrm>
          <a:off x="556452" y="725876"/>
          <a:ext cx="11160000" cy="4358640"/>
        </p:xfrm>
        <a:graphic>
          <a:graphicData uri="http://schemas.openxmlformats.org/drawingml/2006/table">
            <a:tbl>
              <a:tblPr firstRow="1" bandRow="1">
                <a:tableStyleId>{C4B1156A-380E-4F78-BDF5-A606A8083BF9}</a:tableStyleId>
              </a:tblPr>
              <a:tblGrid>
                <a:gridCol w="419698">
                  <a:extLst>
                    <a:ext uri="{9D8B030D-6E8A-4147-A177-3AD203B41FA5}">
                      <a16:colId xmlns:a16="http://schemas.microsoft.com/office/drawing/2014/main" val="664324143"/>
                    </a:ext>
                  </a:extLst>
                </a:gridCol>
                <a:gridCol w="806085">
                  <a:extLst>
                    <a:ext uri="{9D8B030D-6E8A-4147-A177-3AD203B41FA5}">
                      <a16:colId xmlns:a16="http://schemas.microsoft.com/office/drawing/2014/main" val="20001"/>
                    </a:ext>
                  </a:extLst>
                </a:gridCol>
                <a:gridCol w="827129">
                  <a:extLst>
                    <a:ext uri="{9D8B030D-6E8A-4147-A177-3AD203B41FA5}">
                      <a16:colId xmlns:a16="http://schemas.microsoft.com/office/drawing/2014/main" val="20003"/>
                    </a:ext>
                  </a:extLst>
                </a:gridCol>
                <a:gridCol w="1336871">
                  <a:extLst>
                    <a:ext uri="{9D8B030D-6E8A-4147-A177-3AD203B41FA5}">
                      <a16:colId xmlns:a16="http://schemas.microsoft.com/office/drawing/2014/main" val="3036217877"/>
                    </a:ext>
                  </a:extLst>
                </a:gridCol>
                <a:gridCol w="394123">
                  <a:extLst>
                    <a:ext uri="{9D8B030D-6E8A-4147-A177-3AD203B41FA5}">
                      <a16:colId xmlns:a16="http://schemas.microsoft.com/office/drawing/2014/main" val="2525664640"/>
                    </a:ext>
                  </a:extLst>
                </a:gridCol>
                <a:gridCol w="880390">
                  <a:extLst>
                    <a:ext uri="{9D8B030D-6E8A-4147-A177-3AD203B41FA5}">
                      <a16:colId xmlns:a16="http://schemas.microsoft.com/office/drawing/2014/main" val="874625104"/>
                    </a:ext>
                  </a:extLst>
                </a:gridCol>
                <a:gridCol w="619271">
                  <a:extLst>
                    <a:ext uri="{9D8B030D-6E8A-4147-A177-3AD203B41FA5}">
                      <a16:colId xmlns:a16="http://schemas.microsoft.com/office/drawing/2014/main" val="4073524265"/>
                    </a:ext>
                  </a:extLst>
                </a:gridCol>
                <a:gridCol w="870564">
                  <a:extLst>
                    <a:ext uri="{9D8B030D-6E8A-4147-A177-3AD203B41FA5}">
                      <a16:colId xmlns:a16="http://schemas.microsoft.com/office/drawing/2014/main" val="1740853142"/>
                    </a:ext>
                  </a:extLst>
                </a:gridCol>
                <a:gridCol w="1144199">
                  <a:extLst>
                    <a:ext uri="{9D8B030D-6E8A-4147-A177-3AD203B41FA5}">
                      <a16:colId xmlns:a16="http://schemas.microsoft.com/office/drawing/2014/main" val="801489833"/>
                    </a:ext>
                  </a:extLst>
                </a:gridCol>
                <a:gridCol w="632320">
                  <a:extLst>
                    <a:ext uri="{9D8B030D-6E8A-4147-A177-3AD203B41FA5}">
                      <a16:colId xmlns:a16="http://schemas.microsoft.com/office/drawing/2014/main" val="3399975925"/>
                    </a:ext>
                  </a:extLst>
                </a:gridCol>
                <a:gridCol w="1076450">
                  <a:extLst>
                    <a:ext uri="{9D8B030D-6E8A-4147-A177-3AD203B41FA5}">
                      <a16:colId xmlns:a16="http://schemas.microsoft.com/office/drawing/2014/main" val="1357662476"/>
                    </a:ext>
                  </a:extLst>
                </a:gridCol>
                <a:gridCol w="1076450">
                  <a:extLst>
                    <a:ext uri="{9D8B030D-6E8A-4147-A177-3AD203B41FA5}">
                      <a16:colId xmlns:a16="http://schemas.microsoft.com/office/drawing/2014/main" val="3310483137"/>
                    </a:ext>
                  </a:extLst>
                </a:gridCol>
                <a:gridCol w="1076450">
                  <a:extLst>
                    <a:ext uri="{9D8B030D-6E8A-4147-A177-3AD203B41FA5}">
                      <a16:colId xmlns:a16="http://schemas.microsoft.com/office/drawing/2014/main" val="3630952481"/>
                    </a:ext>
                  </a:extLst>
                </a:gridCol>
              </a:tblGrid>
              <a:tr h="183151">
                <a:tc>
                  <a:txBody>
                    <a:bodyPr/>
                    <a:lstStyle/>
                    <a:p>
                      <a:pPr algn="l" rtl="0"/>
                      <a:r>
                        <a:rPr lang="en-US" sz="1050">
                          <a:solidFill>
                            <a:schemeClr val="bg1"/>
                          </a:solidFill>
                        </a:rPr>
                        <a:t>Index</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nl-NL" sz="1050">
                          <a:solidFill>
                            <a:schemeClr val="bg1"/>
                          </a:solidFill>
                        </a:rPr>
                        <a:t>Missing </a:t>
                      </a:r>
                      <a:r>
                        <a:rPr lang="nl-NL" sz="1050" err="1">
                          <a:solidFill>
                            <a:schemeClr val="bg1"/>
                          </a:solidFill>
                        </a:rPr>
                        <a:t>Capability</a:t>
                      </a:r>
                      <a:endParaRPr lang="en-US" sz="1050">
                        <a:solidFill>
                          <a:schemeClr val="bg1"/>
                        </a:solidFill>
                      </a:endParaRP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nl-NL" sz="1050">
                          <a:solidFill>
                            <a:schemeClr val="bg1"/>
                          </a:solidFill>
                        </a:rPr>
                        <a:t>Effort</a:t>
                      </a:r>
                    </a:p>
                    <a:p>
                      <a:pPr marL="0" marR="0" lvl="0" indent="0" algn="l" defTabSz="685783" rtl="0" eaLnBrk="1" fontAlgn="auto" latinLnBrk="0" hangingPunct="1">
                        <a:lnSpc>
                          <a:spcPct val="100000"/>
                        </a:lnSpc>
                        <a:spcBef>
                          <a:spcPts val="0"/>
                        </a:spcBef>
                        <a:spcAft>
                          <a:spcPts val="0"/>
                        </a:spcAft>
                        <a:buClrTx/>
                        <a:buSzTx/>
                        <a:buFontTx/>
                        <a:buNone/>
                        <a:tabLst/>
                        <a:defRPr/>
                      </a:pPr>
                      <a:r>
                        <a:rPr lang="nl-NL" sz="1050">
                          <a:solidFill>
                            <a:schemeClr val="bg2"/>
                          </a:solidFill>
                        </a:rPr>
                        <a:t>(</a:t>
                      </a:r>
                      <a:r>
                        <a:rPr lang="en-US" sz="1050">
                          <a:solidFill>
                            <a:schemeClr val="bg2"/>
                          </a:solidFill>
                        </a:rPr>
                        <a:t>low = 1, medium = 2 to high = 3</a:t>
                      </a:r>
                      <a:r>
                        <a:rPr lang="nl-NL" sz="1050">
                          <a:solidFill>
                            <a:schemeClr val="bg2"/>
                          </a:solidFill>
                        </a:rPr>
                        <a:t>)</a:t>
                      </a:r>
                      <a:endParaRPr lang="en-US" sz="1050">
                        <a:solidFill>
                          <a:schemeClr val="bg2"/>
                        </a:solidFill>
                      </a:endParaRP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nl-NL" sz="1050">
                          <a:solidFill>
                            <a:schemeClr val="bg1"/>
                          </a:solidFill>
                        </a:rPr>
                        <a:t>Impact</a:t>
                      </a:r>
                    </a:p>
                    <a:p>
                      <a:pPr marL="0" marR="0" lvl="0" indent="0" algn="l" defTabSz="685783" rtl="0" eaLnBrk="1" fontAlgn="auto" latinLnBrk="0" hangingPunct="1">
                        <a:lnSpc>
                          <a:spcPct val="100000"/>
                        </a:lnSpc>
                        <a:spcBef>
                          <a:spcPts val="0"/>
                        </a:spcBef>
                        <a:spcAft>
                          <a:spcPts val="0"/>
                        </a:spcAft>
                        <a:buClrTx/>
                        <a:buSzTx/>
                        <a:buFontTx/>
                        <a:buNone/>
                        <a:tabLst/>
                        <a:defRPr/>
                      </a:pPr>
                      <a:r>
                        <a:rPr lang="nl-NL" sz="1050">
                          <a:solidFill>
                            <a:schemeClr val="bg2"/>
                          </a:solidFill>
                        </a:rPr>
                        <a:t>(</a:t>
                      </a:r>
                      <a:r>
                        <a:rPr lang="en-US" sz="1050">
                          <a:solidFill>
                            <a:schemeClr val="bg2"/>
                          </a:solidFill>
                        </a:rPr>
                        <a:t>low = 1, medium = 2 to high = 3</a:t>
                      </a:r>
                      <a:r>
                        <a:rPr lang="nl-NL" sz="1050">
                          <a:solidFill>
                            <a:schemeClr val="bg2"/>
                          </a:solidFill>
                        </a:rPr>
                        <a:t>)</a:t>
                      </a:r>
                      <a:endParaRPr lang="en-US" sz="1050">
                        <a:solidFill>
                          <a:schemeClr val="bg2"/>
                        </a:solidFill>
                      </a:endParaRP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379869">
                <a:tc>
                  <a:txBody>
                    <a:bodyPr/>
                    <a:lstStyle/>
                    <a:p>
                      <a:pPr rtl="0"/>
                      <a:r>
                        <a:rPr lang="nl-NL" sz="800">
                          <a:latin typeface="+mn-lt"/>
                        </a:rPr>
                        <a:t>7</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Jane Daniel (Sander </a:t>
                      </a:r>
                      <a:r>
                        <a:rPr lang="en-US" sz="800" err="1">
                          <a:latin typeface="+mn-lt"/>
                        </a:rPr>
                        <a:t>Maatman</a:t>
                      </a:r>
                      <a:r>
                        <a:rPr lang="en-US" sz="800">
                          <a:latin typeface="+mn-lt"/>
                        </a:rPr>
                        <a:t> to own for 1</a:t>
                      </a:r>
                      <a:r>
                        <a:rPr lang="en-US" sz="800" baseline="30000">
                          <a:latin typeface="+mn-lt"/>
                        </a:rPr>
                        <a:t>st</a:t>
                      </a:r>
                      <a:r>
                        <a:rPr lang="en-US" sz="800">
                          <a:latin typeface="+mn-lt"/>
                        </a:rPr>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a:latin typeface="+mn-lt"/>
                        </a:rPr>
                        <a:t>L</a:t>
                      </a:r>
                      <a:endParaRPr lang="en-US" sz="80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i="1">
                          <a:latin typeface="+mn-lt"/>
                        </a:rPr>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rtl="0">
                        <a:buFont typeface="Arial" panose="020B0604020202020204" pitchFamily="34" charset="0"/>
                        <a:buChar char="•"/>
                      </a:pPr>
                      <a:r>
                        <a:rPr lang="nl-NL" sz="800" err="1">
                          <a:latin typeface="+mn-lt"/>
                        </a:rPr>
                        <a:t>Ownership</a:t>
                      </a:r>
                      <a:r>
                        <a:rPr lang="nl-NL" sz="800">
                          <a:latin typeface="+mn-lt"/>
                        </a:rPr>
                        <a:t> &amp; </a:t>
                      </a:r>
                      <a:r>
                        <a:rPr lang="nl-NL" sz="800" err="1">
                          <a:latin typeface="+mn-lt"/>
                        </a:rPr>
                        <a:t>Stewardship</a:t>
                      </a:r>
                      <a:endParaRPr lang="nl-NL" sz="800">
                        <a:latin typeface="+mn-lt"/>
                      </a:endParaRPr>
                    </a:p>
                    <a:p>
                      <a:pPr marL="171450" indent="-171450" algn="l" rtl="0">
                        <a:buFont typeface="Arial" panose="020B0604020202020204" pitchFamily="34" charset="0"/>
                        <a:buChar char="•"/>
                      </a:pPr>
                      <a:r>
                        <a:rPr lang="nl-NL" sz="800">
                          <a:latin typeface="+mn-lt"/>
                        </a:rPr>
                        <a:t>Data Management Risk Framework</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3</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3</a:t>
                      </a:r>
                      <a:endParaRPr lang="en-US" sz="800">
                        <a:latin typeface="+mn-lt"/>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512538"/>
                  </a:ext>
                </a:extLst>
              </a:tr>
              <a:tr h="379869">
                <a:tc>
                  <a:txBody>
                    <a:bodyPr/>
                    <a:lstStyle/>
                    <a:p>
                      <a:pPr rtl="0"/>
                      <a:r>
                        <a:rPr lang="nl-NL" sz="800">
                          <a:latin typeface="+mn-lt"/>
                        </a:rPr>
                        <a:t>8</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a:latin typeface="+mn-lt"/>
                        </a:rPr>
                        <a:t>David </a:t>
                      </a:r>
                      <a:r>
                        <a:rPr lang="nl-NL" sz="800" err="1">
                          <a:latin typeface="+mn-lt"/>
                        </a:rPr>
                        <a:t>Hazeldine</a:t>
                      </a:r>
                      <a:endParaRPr lang="en-US" sz="80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solidFill>
                            <a:schemeClr val="tx1"/>
                          </a:solidFill>
                          <a:latin typeface="+mn-lt"/>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a:latin typeface="+mn-lt"/>
                        </a:rPr>
                        <a:t>M</a:t>
                      </a:r>
                      <a:endParaRPr lang="en-US" sz="80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err="1">
                          <a:ln>
                            <a:noFill/>
                          </a:ln>
                          <a:solidFill>
                            <a:srgbClr val="000000"/>
                          </a:solidFill>
                          <a:effectLst/>
                          <a:uLnTx/>
                          <a:uFillTx/>
                          <a:latin typeface="+mn-lt"/>
                          <a:ea typeface="+mn-ea"/>
                          <a:cs typeface="+mn-cs"/>
                        </a:rPr>
                        <a:t>Policies</a:t>
                      </a:r>
                      <a:endParaRPr kumimoji="0" lang="nl-NL" sz="800" b="0" i="0" u="none" strike="noStrike" kern="1200" cap="none" spc="0" normalizeH="0" baseline="0" noProof="0">
                        <a:ln>
                          <a:noFill/>
                        </a:ln>
                        <a:solidFill>
                          <a:srgbClr val="000000"/>
                        </a:solidFill>
                        <a:effectLst/>
                        <a:uLnTx/>
                        <a:uFillTx/>
                        <a:latin typeface="+mn-lt"/>
                        <a:ea typeface="+mn-ea"/>
                        <a:cs typeface="+mn-cs"/>
                      </a:endParaRP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Procedures</a:t>
                      </a:r>
                    </a:p>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Software/</a:t>
                      </a:r>
                      <a:r>
                        <a:rPr kumimoji="0" lang="nl-NL" sz="800" b="0" i="0" u="none" strike="noStrike" kern="1200" cap="none" spc="0" normalizeH="0" baseline="0" noProof="0" err="1">
                          <a:ln>
                            <a:noFill/>
                          </a:ln>
                          <a:solidFill>
                            <a:srgbClr val="000000"/>
                          </a:solidFill>
                          <a:effectLst/>
                          <a:uLnTx/>
                          <a:uFillTx/>
                          <a:latin typeface="+mn-lt"/>
                          <a:ea typeface="+mn-ea"/>
                          <a:cs typeface="+mn-cs"/>
                        </a:rPr>
                        <a:t>automation</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0571758"/>
                  </a:ext>
                </a:extLst>
              </a:tr>
              <a:tr h="244201">
                <a:tc>
                  <a:txBody>
                    <a:bodyPr/>
                    <a:lstStyle/>
                    <a:p>
                      <a:pPr rtl="0"/>
                      <a:r>
                        <a:rPr lang="nl-NL" sz="800">
                          <a:latin typeface="+mn-lt"/>
                        </a:rPr>
                        <a:t>9</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nl-NL" sz="800">
                          <a:latin typeface="+mn-lt"/>
                        </a:rPr>
                        <a:t>David </a:t>
                      </a:r>
                      <a:r>
                        <a:rPr lang="nl-NL" sz="800" err="1">
                          <a:latin typeface="+mn-lt"/>
                        </a:rPr>
                        <a:t>Hazeldine</a:t>
                      </a:r>
                      <a:endParaRPr lang="en-US" sz="80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CMDB and </a:t>
                      </a:r>
                      <a:r>
                        <a:rPr lang="en-US" sz="800" err="1">
                          <a:latin typeface="+mn-lt"/>
                        </a:rPr>
                        <a:t>OneTrust</a:t>
                      </a:r>
                      <a:r>
                        <a:rPr lang="en-US" sz="800">
                          <a:latin typeface="+mn-lt"/>
                        </a:rPr>
                        <a: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a:latin typeface="+mn-lt"/>
                        </a:rPr>
                        <a:t>M</a:t>
                      </a:r>
                      <a:endParaRPr lang="en-US" sz="80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800">
                          <a:latin typeface="+mn-lt"/>
                        </a:rPr>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nl-NL" sz="800">
                          <a:latin typeface="+mn-lt"/>
                        </a:rPr>
                        <a:t>Y</a:t>
                      </a:r>
                      <a:endParaRPr lang="en-US" sz="80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Reporting </a:t>
                      </a:r>
                      <a:r>
                        <a:rPr kumimoji="0" lang="nl-NL" sz="800" b="0" i="0" u="none" strike="noStrike" kern="1200" cap="none" spc="0" normalizeH="0" baseline="0" noProof="0" err="1">
                          <a:ln>
                            <a:noFill/>
                          </a:ln>
                          <a:solidFill>
                            <a:srgbClr val="000000"/>
                          </a:solidFill>
                          <a:effectLst/>
                          <a:uLnTx/>
                          <a:uFillTx/>
                          <a:latin typeface="+mn-lt"/>
                          <a:ea typeface="+mn-ea"/>
                          <a:cs typeface="+mn-cs"/>
                        </a:rPr>
                        <a:t>Requirements</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312035">
                <a:tc>
                  <a:txBody>
                    <a:bodyPr/>
                    <a:lstStyle/>
                    <a:p>
                      <a:pPr rtl="0"/>
                      <a:r>
                        <a:rPr lang="nl-NL" sz="800">
                          <a:latin typeface="+mn-lt"/>
                        </a:rPr>
                        <a:t>10</a:t>
                      </a:r>
                      <a:endParaRPr lang="en-US" sz="80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nl-NL" sz="800">
                          <a:latin typeface="+mn-lt"/>
                        </a:rPr>
                        <a:t>P</a:t>
                      </a:r>
                      <a:r>
                        <a:rPr lang="en-US" sz="800" err="1">
                          <a:latin typeface="+mn-lt"/>
                        </a:rPr>
                        <a:t>etra</a:t>
                      </a:r>
                      <a:r>
                        <a:rPr lang="en-US" sz="800">
                          <a:latin typeface="+mn-lt"/>
                        </a:rPr>
                        <a:t> </a:t>
                      </a:r>
                      <a:r>
                        <a:rPr lang="en-US" sz="800" err="1">
                          <a:latin typeface="+mn-lt"/>
                        </a:rPr>
                        <a:t>Kuti</a:t>
                      </a:r>
                      <a:endParaRPr lang="en-US" sz="80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a:latin typeface="+mn-lt"/>
                        </a:rPr>
                        <a:t>L</a:t>
                      </a:r>
                      <a:endParaRPr lang="en-US" sz="80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a:latin typeface="+mn-lt"/>
                        </a:rPr>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800">
                          <a:latin typeface="+mn-lt"/>
                        </a:rPr>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latin typeface="+mn-lt"/>
                        </a:rPr>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nl-NL" sz="800" dirty="0">
                          <a:latin typeface="+mn-lt"/>
                        </a:rPr>
                        <a:t>N</a:t>
                      </a:r>
                      <a:endParaRPr lang="en-US" sz="800" dirty="0">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Data </a:t>
                      </a:r>
                      <a:r>
                        <a:rPr kumimoji="0" lang="nl-NL" sz="800" b="0" i="0" u="none" strike="noStrike" kern="1200" cap="none" spc="0" normalizeH="0" baseline="0" noProof="0" err="1">
                          <a:ln>
                            <a:noFill/>
                          </a:ln>
                          <a:solidFill>
                            <a:srgbClr val="000000"/>
                          </a:solidFill>
                          <a:effectLst/>
                          <a:uLnTx/>
                          <a:uFillTx/>
                          <a:latin typeface="+mn-lt"/>
                          <a:ea typeface="+mn-ea"/>
                          <a:cs typeface="+mn-cs"/>
                        </a:rPr>
                        <a:t>Inegration</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rgbClr val="000000"/>
                          </a:solidFill>
                          <a:effectLst/>
                          <a:uLnTx/>
                          <a:uFillTx/>
                          <a:latin typeface="+mn-lt"/>
                          <a:ea typeface="+mn-ea"/>
                          <a:cs typeface="+mn-cs"/>
                        </a:rPr>
                        <a:t>3</a:t>
                      </a:r>
                      <a:endParaRPr kumimoji="0" lang="en-US" sz="800" b="0" i="0" u="none" strike="no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312035">
                <a:tc>
                  <a:txBody>
                    <a:bodyPr/>
                    <a:lstStyle/>
                    <a:p>
                      <a:pPr rtl="0"/>
                      <a:r>
                        <a:rPr lang="nl-NL" sz="800" strike="sngStrike">
                          <a:latin typeface="+mn-lt"/>
                        </a:rPr>
                        <a:t>11</a:t>
                      </a:r>
                      <a:endParaRPr lang="en-US" sz="800" strike="sngStrike">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strike="sngStrike">
                          <a:latin typeface="+mn-lt"/>
                        </a:rPr>
                        <a:t>Petra </a:t>
                      </a:r>
                      <a:r>
                        <a:rPr lang="en-US" sz="800" strike="sngStrike" err="1">
                          <a:latin typeface="+mn-lt"/>
                        </a:rPr>
                        <a:t>Kuti</a:t>
                      </a:r>
                      <a:endParaRPr lang="en-US" sz="800" strike="sngStrike">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strike="sngStrike">
                          <a:latin typeface="+mn-lt"/>
                        </a:rPr>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strike="sngStrike">
                          <a:solidFill>
                            <a:schemeClr val="tx1"/>
                          </a:solidFill>
                          <a:latin typeface="+mn-lt"/>
                        </a:rPr>
                        <a:t>Ensure seamless data flow for internal data between external systems (Factset, Aladdin etc)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nl-NL" sz="800" strike="sngStrike">
                          <a:latin typeface="+mn-lt"/>
                        </a:rPr>
                        <a:t>M</a:t>
                      </a:r>
                      <a:endParaRPr lang="en-US" sz="800" strike="sngStrike">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strike="sngStrike">
                          <a:latin typeface="+mn-lt"/>
                        </a:rPr>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800" strike="sngStrike">
                          <a:latin typeface="+mn-lt"/>
                        </a:rPr>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800" strike="sngStrike">
                          <a:latin typeface="+mn-lt"/>
                        </a:rPr>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strike="sngStrike">
                          <a:latin typeface="+mn-lt"/>
                        </a:rPr>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nl-NL" sz="800" strike="sngStrike">
                          <a:latin typeface="+mn-lt"/>
                        </a:rPr>
                        <a:t>N</a:t>
                      </a:r>
                      <a:endParaRPr lang="en-US" sz="800" strike="sngStrike">
                        <a:latin typeface="+mn-lt"/>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800" b="0" i="0" u="none" strike="sngStrike" kern="1200" cap="none" spc="0" normalizeH="0" baseline="0" noProof="0">
                          <a:ln>
                            <a:noFill/>
                          </a:ln>
                          <a:solidFill>
                            <a:srgbClr val="000000"/>
                          </a:solidFill>
                          <a:effectLst/>
                          <a:uLnTx/>
                          <a:uFillTx/>
                          <a:latin typeface="+mn-lt"/>
                          <a:ea typeface="+mn-ea"/>
                          <a:cs typeface="+mn-cs"/>
                        </a:rPr>
                        <a:t>Data Integration</a:t>
                      </a:r>
                      <a:endParaRPr kumimoji="0" lang="en-US" sz="800" b="0" i="0" u="none" strike="sng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sngStrike" kern="1200" cap="none" spc="0" normalizeH="0" baseline="0" noProof="0">
                          <a:ln>
                            <a:noFill/>
                          </a:ln>
                          <a:solidFill>
                            <a:srgbClr val="000000"/>
                          </a:solidFill>
                          <a:effectLst/>
                          <a:uLnTx/>
                          <a:uFillTx/>
                          <a:latin typeface="+mn-lt"/>
                          <a:ea typeface="+mn-ea"/>
                          <a:cs typeface="+mn-cs"/>
                        </a:rPr>
                        <a:t>3</a:t>
                      </a:r>
                      <a:endParaRPr kumimoji="0" lang="en-US" sz="800" b="0" i="0" u="none" strike="sngStrike" kern="1200" cap="none" spc="0" normalizeH="0" baseline="0" noProof="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nl-NL" sz="800" b="0" i="0" u="none" strike="sngStrike" kern="1200" cap="none" spc="0" normalizeH="0" baseline="0" noProof="0" dirty="0">
                          <a:ln>
                            <a:noFill/>
                          </a:ln>
                          <a:solidFill>
                            <a:srgbClr val="000000"/>
                          </a:solidFill>
                          <a:effectLst/>
                          <a:uLnTx/>
                          <a:uFillTx/>
                          <a:latin typeface="+mn-lt"/>
                          <a:ea typeface="+mn-ea"/>
                          <a:cs typeface="+mn-cs"/>
                        </a:rPr>
                        <a:t>3</a:t>
                      </a:r>
                      <a:endParaRPr kumimoji="0" lang="en-US" sz="800" b="0" i="0" u="none" strike="sngStrike" kern="1200" cap="none" spc="0" normalizeH="0" baseline="0" noProof="0" dirty="0">
                        <a:ln>
                          <a:noFill/>
                        </a:ln>
                        <a:solidFill>
                          <a:srgbClr val="000000"/>
                        </a:solidFill>
                        <a:effectLst/>
                        <a:uLnTx/>
                        <a:uFillTx/>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a:ln>
                  <a:noFill/>
                </a:ln>
                <a:solidFill>
                  <a:srgbClr val="0069B4"/>
                </a:solidFill>
                <a:effectLst/>
                <a:uLnTx/>
                <a:uFillTx/>
                <a:latin typeface="Calibri Light" panose="020F0302020204030204"/>
                <a:ea typeface="+mj-ea"/>
                <a:cs typeface="+mj-cs"/>
              </a:rPr>
              <a:t>Guiding Coalition: Prioritize our top day-to-day data challenges</a:t>
            </a:r>
          </a:p>
        </p:txBody>
      </p:sp>
    </p:spTree>
    <p:extLst>
      <p:ext uri="{BB962C8B-B14F-4D97-AF65-F5344CB8AC3E}">
        <p14:creationId xmlns:p14="http://schemas.microsoft.com/office/powerpoint/2010/main" val="448546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68DDDF5-9668-4AEF-A495-72E97B83390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5"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568DDDF5-9668-4AEF-A495-72E97B83390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2004C66-D3CE-4323-8F97-C16D87D5EC5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2769" y="0"/>
            <a:ext cx="3999231" cy="6858000"/>
          </a:xfrm>
          <a:prstGeom prst="rect">
            <a:avLst/>
          </a:prstGeom>
        </p:spPr>
      </p:pic>
      <p:sp>
        <p:nvSpPr>
          <p:cNvPr id="10" name="Rectangle 3">
            <a:extLst>
              <a:ext uri="{FF2B5EF4-FFF2-40B4-BE49-F238E27FC236}">
                <a16:creationId xmlns:a16="http://schemas.microsoft.com/office/drawing/2014/main" id="{20050DF9-1E09-4CB3-A763-D5188844764A}"/>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C12C69-5868-43F1-ACE5-5EC7BAE0FA00}"/>
              </a:ext>
            </a:extLst>
          </p:cNvPr>
          <p:cNvSpPr/>
          <p:nvPr/>
        </p:nvSpPr>
        <p:spPr>
          <a:xfrm>
            <a:off x="11834807" y="6429170"/>
            <a:ext cx="26321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8F02DA-AB65-4DE3-8C32-C1DFFF12922F}" type="slidenum">
              <a:rPr kumimoji="0" lang="en-US" sz="1200" b="1" i="0" u="none" strike="noStrike" kern="1200" cap="none" spc="0" normalizeH="0" baseline="0" smtClean="0">
                <a:ln>
                  <a:noFill/>
                </a:ln>
                <a:solidFill>
                  <a:prstClr val="white"/>
                </a:solidFill>
                <a:effectLst/>
                <a:uLnTx/>
                <a:uFillTx/>
                <a:latin typeface="Calibri" panose="020F0502020204030204" pitchFamily="34" charset="0"/>
                <a:ea typeface="+mn-ea"/>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12" name="Picture 11" descr="A picture containing clipart&#10;&#10;Description automatically generated">
            <a:extLst>
              <a:ext uri="{FF2B5EF4-FFF2-40B4-BE49-F238E27FC236}">
                <a16:creationId xmlns:a16="http://schemas.microsoft.com/office/drawing/2014/main" id="{27C315A7-709E-4841-9D06-53BC1FFAE438}"/>
              </a:ext>
            </a:extLst>
          </p:cNvPr>
          <p:cNvPicPr>
            <a:picLocks noChangeAspect="1"/>
          </p:cNvPicPr>
          <p:nvPr/>
        </p:nvPicPr>
        <p:blipFill>
          <a:blip r:embed="rId7"/>
          <a:stretch>
            <a:fillRect/>
          </a:stretch>
        </p:blipFill>
        <p:spPr>
          <a:xfrm>
            <a:off x="10050430" y="6200814"/>
            <a:ext cx="1404000" cy="408235"/>
          </a:xfrm>
          <a:prstGeom prst="rect">
            <a:avLst/>
          </a:prstGeom>
        </p:spPr>
      </p:pic>
      <p:graphicFrame>
        <p:nvGraphicFramePr>
          <p:cNvPr id="14" name="Content Placeholder 20">
            <a:extLst>
              <a:ext uri="{FF2B5EF4-FFF2-40B4-BE49-F238E27FC236}">
                <a16:creationId xmlns:a16="http://schemas.microsoft.com/office/drawing/2014/main" id="{94ED52E9-0026-4E48-A030-AF6058454A00}"/>
              </a:ext>
            </a:extLst>
          </p:cNvPr>
          <p:cNvGraphicFramePr>
            <a:graphicFrameLocks/>
          </p:cNvGraphicFramePr>
          <p:nvPr>
            <p:extLst>
              <p:ext uri="{D42A27DB-BD31-4B8C-83A1-F6EECF244321}">
                <p14:modId xmlns:p14="http://schemas.microsoft.com/office/powerpoint/2010/main" val="107393815"/>
              </p:ext>
            </p:extLst>
          </p:nvPr>
        </p:nvGraphicFramePr>
        <p:xfrm>
          <a:off x="613304" y="1153604"/>
          <a:ext cx="7345707" cy="1841524"/>
        </p:xfrm>
        <a:graphic>
          <a:graphicData uri="http://schemas.openxmlformats.org/drawingml/2006/table">
            <a:tbl>
              <a:tblPr firstRow="1" bandRow="1"/>
              <a:tblGrid>
                <a:gridCol w="549819">
                  <a:extLst>
                    <a:ext uri="{9D8B030D-6E8A-4147-A177-3AD203B41FA5}">
                      <a16:colId xmlns:a16="http://schemas.microsoft.com/office/drawing/2014/main" val="20000"/>
                    </a:ext>
                  </a:extLst>
                </a:gridCol>
                <a:gridCol w="5273312">
                  <a:extLst>
                    <a:ext uri="{9D8B030D-6E8A-4147-A177-3AD203B41FA5}">
                      <a16:colId xmlns:a16="http://schemas.microsoft.com/office/drawing/2014/main" val="20001"/>
                    </a:ext>
                  </a:extLst>
                </a:gridCol>
                <a:gridCol w="1522576">
                  <a:extLst>
                    <a:ext uri="{9D8B030D-6E8A-4147-A177-3AD203B41FA5}">
                      <a16:colId xmlns:a16="http://schemas.microsoft.com/office/drawing/2014/main" val="633098744"/>
                    </a:ext>
                  </a:extLst>
                </a:gridCol>
              </a:tblGrid>
              <a:tr h="460381">
                <a:tc>
                  <a:txBody>
                    <a:bodyPr/>
                    <a:lstStyle/>
                    <a:p>
                      <a:pPr algn="ctr"/>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Launching Data Governance: Data Domains Model and Approval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15 min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7282483"/>
                  </a:ext>
                </a:extLst>
              </a:tr>
              <a:tr h="460381">
                <a:tc>
                  <a:txBody>
                    <a:bodyPr/>
                    <a:lstStyle/>
                    <a:p>
                      <a:pPr algn="ctr"/>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Data Objective Roadmap Approval Process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15 min</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585352"/>
                  </a:ext>
                </a:extLst>
              </a:tr>
              <a:tr h="460381">
                <a:tc>
                  <a:txBody>
                    <a:bodyPr/>
                    <a:lstStyle/>
                    <a:p>
                      <a:pPr algn="ctr"/>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Data Challenges Initial Ranking</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15 min</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61214"/>
                  </a:ext>
                </a:extLst>
              </a:tr>
              <a:tr h="460381">
                <a:tc>
                  <a:txBody>
                    <a:bodyPr/>
                    <a:lstStyle/>
                    <a:p>
                      <a:pPr algn="ctr"/>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err="1">
                          <a:ln>
                            <a:noFill/>
                          </a:ln>
                          <a:solidFill>
                            <a:schemeClr val="tx1"/>
                          </a:solidFill>
                          <a:effectLst/>
                          <a:uLnTx/>
                          <a:uFillTx/>
                          <a:latin typeface="+mn-lt"/>
                          <a:ea typeface="+mn-ea"/>
                          <a:cs typeface="+mn-cs"/>
                        </a:rPr>
                        <a:t>eVestment</a:t>
                      </a:r>
                      <a:r>
                        <a:rPr kumimoji="0" lang="en-GB" sz="1400" b="0" i="0" u="none" strike="noStrike" kern="1200" cap="none" spc="0" normalizeH="0" baseline="0" noProof="0">
                          <a:ln>
                            <a:noFill/>
                          </a:ln>
                          <a:solidFill>
                            <a:schemeClr val="tx1"/>
                          </a:solidFill>
                          <a:effectLst/>
                          <a:uLnTx/>
                          <a:uFillTx/>
                          <a:latin typeface="+mn-lt"/>
                          <a:ea typeface="+mn-ea"/>
                          <a:cs typeface="+mn-cs"/>
                        </a:rPr>
                        <a:t> presentation by </a:t>
                      </a:r>
                      <a:r>
                        <a:rPr kumimoji="0" lang="en-GB" sz="1400" b="0" i="0" u="none" strike="noStrike" kern="1200" cap="none" spc="0" normalizeH="0" baseline="0" noProof="0" err="1">
                          <a:ln>
                            <a:noFill/>
                          </a:ln>
                          <a:solidFill>
                            <a:schemeClr val="tx1"/>
                          </a:solidFill>
                          <a:effectLst/>
                          <a:uLnTx/>
                          <a:uFillTx/>
                          <a:latin typeface="+mn-lt"/>
                          <a:ea typeface="+mn-ea"/>
                          <a:cs typeface="+mn-cs"/>
                        </a:rPr>
                        <a:t>Viradj</a:t>
                      </a:r>
                      <a:endParaRPr kumimoji="0" lang="en-GB" sz="1400" b="0"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15 min</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736238"/>
                  </a:ext>
                </a:extLst>
              </a:tr>
            </a:tbl>
          </a:graphicData>
        </a:graphic>
      </p:graphicFrame>
      <p:sp>
        <p:nvSpPr>
          <p:cNvPr id="15" name="Title 5">
            <a:extLst>
              <a:ext uri="{FF2B5EF4-FFF2-40B4-BE49-F238E27FC236}">
                <a16:creationId xmlns:a16="http://schemas.microsoft.com/office/drawing/2014/main" id="{B1CDE43B-158F-4963-B653-3B629B728DFF}"/>
              </a:ext>
            </a:extLst>
          </p:cNvPr>
          <p:cNvSpPr txBox="1">
            <a:spLocks/>
          </p:cNvSpPr>
          <p:nvPr/>
        </p:nvSpPr>
        <p:spPr>
          <a:xfrm>
            <a:off x="611452" y="825959"/>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a:ln>
                  <a:noFill/>
                </a:ln>
                <a:solidFill>
                  <a:srgbClr val="0069B4"/>
                </a:solidFill>
                <a:effectLst/>
                <a:uLnTx/>
                <a:uFillTx/>
                <a:latin typeface="Calibri" panose="020F0502020204030204"/>
                <a:ea typeface="+mj-ea"/>
                <a:cs typeface="+mj-cs"/>
              </a:rPr>
              <a:t>Contents of today</a:t>
            </a:r>
          </a:p>
        </p:txBody>
      </p:sp>
      <p:graphicFrame>
        <p:nvGraphicFramePr>
          <p:cNvPr id="17" name="Content Placeholder 20">
            <a:extLst>
              <a:ext uri="{FF2B5EF4-FFF2-40B4-BE49-F238E27FC236}">
                <a16:creationId xmlns:a16="http://schemas.microsoft.com/office/drawing/2014/main" id="{289E4A0C-FF02-452C-BC1D-19FCAA3C598E}"/>
              </a:ext>
            </a:extLst>
          </p:cNvPr>
          <p:cNvGraphicFramePr>
            <a:graphicFrameLocks/>
          </p:cNvGraphicFramePr>
          <p:nvPr>
            <p:extLst>
              <p:ext uri="{D42A27DB-BD31-4B8C-83A1-F6EECF244321}">
                <p14:modId xmlns:p14="http://schemas.microsoft.com/office/powerpoint/2010/main" val="452974053"/>
              </p:ext>
            </p:extLst>
          </p:nvPr>
        </p:nvGraphicFramePr>
        <p:xfrm>
          <a:off x="613304" y="3882617"/>
          <a:ext cx="7345707" cy="2301905"/>
        </p:xfrm>
        <a:graphic>
          <a:graphicData uri="http://schemas.openxmlformats.org/drawingml/2006/table">
            <a:tbl>
              <a:tblPr firstRow="1" bandRow="1"/>
              <a:tblGrid>
                <a:gridCol w="549819">
                  <a:extLst>
                    <a:ext uri="{9D8B030D-6E8A-4147-A177-3AD203B41FA5}">
                      <a16:colId xmlns:a16="http://schemas.microsoft.com/office/drawing/2014/main" val="20000"/>
                    </a:ext>
                  </a:extLst>
                </a:gridCol>
                <a:gridCol w="5273312">
                  <a:extLst>
                    <a:ext uri="{9D8B030D-6E8A-4147-A177-3AD203B41FA5}">
                      <a16:colId xmlns:a16="http://schemas.microsoft.com/office/drawing/2014/main" val="20001"/>
                    </a:ext>
                  </a:extLst>
                </a:gridCol>
                <a:gridCol w="1522576">
                  <a:extLst>
                    <a:ext uri="{9D8B030D-6E8A-4147-A177-3AD203B41FA5}">
                      <a16:colId xmlns:a16="http://schemas.microsoft.com/office/drawing/2014/main" val="633098744"/>
                    </a:ext>
                  </a:extLst>
                </a:gridCol>
              </a:tblGrid>
              <a:tr h="460381">
                <a:tc>
                  <a:txBody>
                    <a:bodyPr/>
                    <a:lstStyle/>
                    <a:p>
                      <a:pPr algn="ctr"/>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Life of a data element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TBD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7282483"/>
                  </a:ext>
                </a:extLst>
              </a:tr>
              <a:tr h="460381">
                <a:tc>
                  <a:txBody>
                    <a:bodyPr/>
                    <a:lstStyle/>
                    <a:p>
                      <a:pPr algn="ctr"/>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Key Data Controls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TBD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9116029"/>
                  </a:ext>
                </a:extLst>
              </a:tr>
              <a:tr h="460381">
                <a:tc>
                  <a:txBody>
                    <a:bodyPr/>
                    <a:lstStyle/>
                    <a:p>
                      <a:pPr algn="ctr"/>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Roadmap Objective 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TBD</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3585352"/>
                  </a:ext>
                </a:extLst>
              </a:tr>
              <a:tr h="460381">
                <a:tc>
                  <a:txBody>
                    <a:bodyPr/>
                    <a:lstStyle/>
                    <a:p>
                      <a:pPr algn="ctr"/>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Launching Data Governance: Data Governance Charter Introduction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TBD</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4861214"/>
                  </a:ext>
                </a:extLst>
              </a:tr>
              <a:tr h="460381">
                <a:tc>
                  <a:txBody>
                    <a:bodyPr/>
                    <a:lstStyle/>
                    <a:p>
                      <a:pPr algn="ctr"/>
                      <a:r>
                        <a:rPr lang="en-GB" sz="1400" b="1">
                          <a:solidFill>
                            <a:schemeClr val="tx1"/>
                          </a:solidFill>
                          <a:latin typeface="+mn-lt"/>
                        </a:rPr>
                        <a:t>5.</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Launching Data Governance: Ownership Assignment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n-lt"/>
                          <a:ea typeface="+mn-ea"/>
                          <a:cs typeface="+mn-cs"/>
                        </a:rPr>
                        <a:t>TBD</a:t>
                      </a:r>
                      <a:endParaRPr kumimoji="0" lang="en-GB" sz="1400" b="1" i="0" u="none" strike="noStrike" kern="1200" cap="none" spc="0" normalizeH="0" baseline="0" noProof="0">
                        <a:ln>
                          <a:noFill/>
                        </a:ln>
                        <a:solidFill>
                          <a:schemeClr val="tx1"/>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736238"/>
                  </a:ext>
                </a:extLst>
              </a:tr>
            </a:tbl>
          </a:graphicData>
        </a:graphic>
      </p:graphicFrame>
      <p:sp>
        <p:nvSpPr>
          <p:cNvPr id="18" name="Title 5">
            <a:extLst>
              <a:ext uri="{FF2B5EF4-FFF2-40B4-BE49-F238E27FC236}">
                <a16:creationId xmlns:a16="http://schemas.microsoft.com/office/drawing/2014/main" id="{C2D1504F-5399-48D4-AC69-B849513CE7F0}"/>
              </a:ext>
            </a:extLst>
          </p:cNvPr>
          <p:cNvSpPr txBox="1">
            <a:spLocks/>
          </p:cNvSpPr>
          <p:nvPr/>
        </p:nvSpPr>
        <p:spPr>
          <a:xfrm>
            <a:off x="611452" y="3554972"/>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a:defRPr/>
            </a:pPr>
            <a:r>
              <a:rPr kumimoji="0" lang="en-US" sz="2800" b="1" i="0" u="sng" strike="noStrike" kern="1200" cap="none" spc="0" normalizeH="0" baseline="0">
                <a:ln>
                  <a:noFill/>
                </a:ln>
                <a:solidFill>
                  <a:srgbClr val="0069B4"/>
                </a:solidFill>
                <a:effectLst/>
                <a:uLnTx/>
                <a:uFillTx/>
                <a:latin typeface="Calibri" panose="020F0502020204030204"/>
                <a:ea typeface="+mj-ea"/>
                <a:cs typeface="+mj-cs"/>
              </a:rPr>
              <a:t>Upcoming Topics …</a:t>
            </a:r>
          </a:p>
        </p:txBody>
      </p:sp>
      <p:cxnSp>
        <p:nvCxnSpPr>
          <p:cNvPr id="3" name="Straight Connector 2">
            <a:extLst>
              <a:ext uri="{FF2B5EF4-FFF2-40B4-BE49-F238E27FC236}">
                <a16:creationId xmlns:a16="http://schemas.microsoft.com/office/drawing/2014/main" id="{6343FF63-0FF6-4AEA-AF92-7C5EF6D31309}"/>
              </a:ext>
            </a:extLst>
          </p:cNvPr>
          <p:cNvCxnSpPr>
            <a:cxnSpLocks/>
          </p:cNvCxnSpPr>
          <p:nvPr/>
        </p:nvCxnSpPr>
        <p:spPr>
          <a:xfrm>
            <a:off x="611452" y="3275050"/>
            <a:ext cx="734755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33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29E60A1-53D9-4BD1-856E-CFBEA12E6A9A}"/>
              </a:ext>
            </a:extLst>
          </p:cNvPr>
          <p:cNvGraphicFramePr>
            <a:graphicFrameLocks noChangeAspect="1"/>
          </p:cNvGraphicFramePr>
          <p:nvPr>
            <p:custDataLst>
              <p:tags r:id="rId2"/>
            </p:custData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56323" name="think-cell Slide" r:id="rId5" imgW="473" imgH="473" progId="TCLayout.ActiveDocument.1">
                  <p:embed/>
                </p:oleObj>
              </mc:Choice>
              <mc:Fallback>
                <p:oleObj name="think-cell Slide" r:id="rId5" imgW="473" imgH="473" progId="TCLayout.ActiveDocument.1">
                  <p:embed/>
                  <p:pic>
                    <p:nvPicPr>
                      <p:cNvPr id="12" name="Object 11" hidden="1">
                        <a:extLst>
                          <a:ext uri="{FF2B5EF4-FFF2-40B4-BE49-F238E27FC236}">
                            <a16:creationId xmlns:a16="http://schemas.microsoft.com/office/drawing/2014/main" id="{229E60A1-53D9-4BD1-856E-CFBEA12E6A9A}"/>
                          </a:ext>
                        </a:extLst>
                      </p:cNvPr>
                      <p:cNvPicPr/>
                      <p:nvPr/>
                    </p:nvPicPr>
                    <p:blipFill>
                      <a:blip r:embed="rId6"/>
                      <a:stretch>
                        <a:fillRect/>
                      </a:stretch>
                    </p:blipFill>
                    <p:spPr>
                      <a:xfrm>
                        <a:off x="1587" y="3372"/>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BC2F5F-E7B2-4621-9CC8-A507A0278EFB}"/>
              </a:ext>
            </a:extLst>
          </p:cNvPr>
          <p:cNvSpPr>
            <a:spLocks noGrp="1"/>
          </p:cNvSpPr>
          <p:nvPr>
            <p:ph type="title"/>
          </p:nvPr>
        </p:nvSpPr>
        <p:spPr>
          <a:xfrm>
            <a:off x="609598" y="294200"/>
            <a:ext cx="10972800" cy="590880"/>
          </a:xfrm>
        </p:spPr>
        <p:txBody>
          <a:bodyPr vert="horz"/>
          <a:lstStyle/>
          <a:p>
            <a:r>
              <a:rPr lang="en-US" sz="2600">
                <a:solidFill>
                  <a:schemeClr val="accent1"/>
                </a:solidFill>
                <a:latin typeface="+mj-lt"/>
              </a:rPr>
              <a:t>Approach to Solving Aegon Asset Management’s Data Challenges</a:t>
            </a:r>
          </a:p>
        </p:txBody>
      </p:sp>
      <p:sp>
        <p:nvSpPr>
          <p:cNvPr id="3" name="Date Placeholder 2">
            <a:extLst>
              <a:ext uri="{FF2B5EF4-FFF2-40B4-BE49-F238E27FC236}">
                <a16:creationId xmlns:a16="http://schemas.microsoft.com/office/drawing/2014/main" id="{4B99CB0F-7993-4090-8925-8B9058A89AA2}"/>
              </a:ext>
            </a:extLst>
          </p:cNvPr>
          <p:cNvSpPr>
            <a:spLocks noGrp="1"/>
          </p:cNvSpPr>
          <p:nvPr>
            <p:ph type="dt" sz="half" idx="10"/>
          </p:nvPr>
        </p:nvSpPr>
        <p:spPr/>
        <p:txBody>
          <a:bodyPr/>
          <a:lstStyle/>
          <a:p>
            <a:fld id="{5299FA73-1619-4288-B7A7-17E5A4D0638D}" type="datetime3">
              <a:rPr lang="en-US" smtClean="0">
                <a:solidFill>
                  <a:srgbClr val="FFFFFF"/>
                </a:solidFill>
              </a:rPr>
              <a:pPr/>
              <a:t>25 July 2022</a:t>
            </a:fld>
            <a:endParaRPr lang="en-US">
              <a:solidFill>
                <a:srgbClr val="FFFFFF"/>
              </a:solidFill>
            </a:endParaRPr>
          </a:p>
        </p:txBody>
      </p:sp>
      <p:sp>
        <p:nvSpPr>
          <p:cNvPr id="4" name="Footer Placeholder 3">
            <a:extLst>
              <a:ext uri="{FF2B5EF4-FFF2-40B4-BE49-F238E27FC236}">
                <a16:creationId xmlns:a16="http://schemas.microsoft.com/office/drawing/2014/main" id="{DF6A2233-0135-4290-B58F-1211E86CAA8E}"/>
              </a:ext>
            </a:extLst>
          </p:cNvPr>
          <p:cNvSpPr>
            <a:spLocks noGrp="1"/>
          </p:cNvSpPr>
          <p:nvPr>
            <p:ph type="ftr" sz="quarter" idx="11"/>
          </p:nvPr>
        </p:nvSpPr>
        <p:spPr/>
        <p:txBody>
          <a:bodyPr/>
          <a:lstStyle/>
          <a:p>
            <a:r>
              <a:rPr lang="en-US">
                <a:solidFill>
                  <a:srgbClr val="FFFFFF"/>
                </a:solidFill>
              </a:rPr>
              <a:t>Presentation title</a:t>
            </a:r>
          </a:p>
        </p:txBody>
      </p:sp>
      <p:sp>
        <p:nvSpPr>
          <p:cNvPr id="5" name="Slide Number Placeholder 4">
            <a:extLst>
              <a:ext uri="{FF2B5EF4-FFF2-40B4-BE49-F238E27FC236}">
                <a16:creationId xmlns:a16="http://schemas.microsoft.com/office/drawing/2014/main" id="{988CFDF9-1C86-4F59-9FEF-A632A7C61651}"/>
              </a:ext>
            </a:extLst>
          </p:cNvPr>
          <p:cNvSpPr>
            <a:spLocks noGrp="1"/>
          </p:cNvSpPr>
          <p:nvPr>
            <p:ph type="sldNum" sz="quarter" idx="12"/>
          </p:nvPr>
        </p:nvSpPr>
        <p:spPr/>
        <p:txBody>
          <a:bodyPr/>
          <a:lstStyle/>
          <a:p>
            <a:r>
              <a:rPr lang="en-US">
                <a:solidFill>
                  <a:srgbClr val="FFFFFF"/>
                </a:solidFill>
                <a:latin typeface="EYInterstate Light" panose="02000506000000020004" pitchFamily="2" charset="0"/>
                <a:sym typeface="EYInterstate Light" panose="02000506000000020004" pitchFamily="2" charset="0"/>
              </a:rPr>
              <a:t>Page </a:t>
            </a:r>
            <a:fld id="{F1BC30E3-FFE5-4B91-AA19-87A149EBB9EE}" type="slidenum">
              <a:rPr lang="en-US" smtClean="0">
                <a:solidFill>
                  <a:srgbClr val="FFFFFF"/>
                </a:solidFill>
                <a:latin typeface="EYInterstate Light" panose="02000506000000020004" pitchFamily="2" charset="0"/>
                <a:sym typeface="EYInterstate Light" panose="02000506000000020004" pitchFamily="2" charset="0"/>
              </a:rPr>
              <a:pPr/>
              <a:t>20</a:t>
            </a:fld>
            <a:endParaRPr lang="en-US">
              <a:solidFill>
                <a:srgbClr val="FFFFFF"/>
              </a:solidFill>
              <a:latin typeface="EYInterstate Light" panose="02000506000000020004" pitchFamily="2" charset="0"/>
              <a:sym typeface="EYInterstate Light" panose="02000506000000020004" pitchFamily="2" charset="0"/>
            </a:endParaRPr>
          </a:p>
        </p:txBody>
      </p:sp>
      <p:sp>
        <p:nvSpPr>
          <p:cNvPr id="34" name="Rechteck 35">
            <a:extLst>
              <a:ext uri="{FF2B5EF4-FFF2-40B4-BE49-F238E27FC236}">
                <a16:creationId xmlns:a16="http://schemas.microsoft.com/office/drawing/2014/main" id="{C89C6307-1C38-437D-8655-243554FFECEF}"/>
              </a:ext>
            </a:extLst>
          </p:cNvPr>
          <p:cNvSpPr/>
          <p:nvPr/>
        </p:nvSpPr>
        <p:spPr bwMode="gray">
          <a:xfrm>
            <a:off x="6730825" y="3427186"/>
            <a:ext cx="2617627" cy="2665640"/>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Q</a:t>
            </a:r>
          </a:p>
          <a:p>
            <a:pPr algn="ctr"/>
            <a:r>
              <a:rPr lang="en-US" b="1" noProof="1"/>
              <a:t>Quick Fixes</a:t>
            </a:r>
            <a:endParaRPr lang="en-US"/>
          </a:p>
        </p:txBody>
      </p:sp>
      <p:sp>
        <p:nvSpPr>
          <p:cNvPr id="35" name="Rechteck 33">
            <a:extLst>
              <a:ext uri="{FF2B5EF4-FFF2-40B4-BE49-F238E27FC236}">
                <a16:creationId xmlns:a16="http://schemas.microsoft.com/office/drawing/2014/main" id="{36E890A3-5C06-477F-A655-526952596A14}"/>
              </a:ext>
            </a:extLst>
          </p:cNvPr>
          <p:cNvSpPr/>
          <p:nvPr/>
        </p:nvSpPr>
        <p:spPr bwMode="gray">
          <a:xfrm>
            <a:off x="6730826" y="1121546"/>
            <a:ext cx="2598910" cy="2160000"/>
          </a:xfrm>
          <a:prstGeom prst="rect">
            <a:avLst/>
          </a:prstGeom>
          <a:solidFill>
            <a:srgbClr val="0069B4"/>
          </a:solidFill>
          <a:ln w="12700">
            <a:noFill/>
            <a:round/>
            <a:headEnd/>
            <a:tailEnd/>
          </a:ln>
          <a:effectLst>
            <a:outerShdw blurRad="50800" dist="38100" dir="2700000" algn="tl" rotWithShape="0">
              <a:prstClr val="black">
                <a:alpha val="40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F</a:t>
            </a:r>
          </a:p>
          <a:p>
            <a:pPr algn="ctr"/>
            <a:r>
              <a:rPr lang="en-US" b="1">
                <a:solidFill>
                  <a:schemeClr val="bg1"/>
                </a:solidFill>
              </a:rPr>
              <a:t>First Priorities</a:t>
            </a:r>
          </a:p>
        </p:txBody>
      </p:sp>
      <p:sp>
        <p:nvSpPr>
          <p:cNvPr id="36" name="Rechteck 34">
            <a:extLst>
              <a:ext uri="{FF2B5EF4-FFF2-40B4-BE49-F238E27FC236}">
                <a16:creationId xmlns:a16="http://schemas.microsoft.com/office/drawing/2014/main" id="{8241E035-F141-4299-A964-F2CAD1204F26}"/>
              </a:ext>
            </a:extLst>
          </p:cNvPr>
          <p:cNvSpPr/>
          <p:nvPr/>
        </p:nvSpPr>
        <p:spPr bwMode="gray">
          <a:xfrm>
            <a:off x="9422401" y="1121545"/>
            <a:ext cx="2160000" cy="2160000"/>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H</a:t>
            </a:r>
          </a:p>
          <a:p>
            <a:pPr algn="ctr"/>
            <a:r>
              <a:rPr lang="en-US" b="1"/>
              <a:t>Long Term Priorities</a:t>
            </a:r>
            <a:endParaRPr lang="en-US"/>
          </a:p>
        </p:txBody>
      </p:sp>
      <p:sp>
        <p:nvSpPr>
          <p:cNvPr id="37" name="Rechteck 37">
            <a:extLst>
              <a:ext uri="{FF2B5EF4-FFF2-40B4-BE49-F238E27FC236}">
                <a16:creationId xmlns:a16="http://schemas.microsoft.com/office/drawing/2014/main" id="{31B7CE7F-5A31-4D12-8674-54B135C9951D}"/>
              </a:ext>
            </a:extLst>
          </p:cNvPr>
          <p:cNvSpPr/>
          <p:nvPr/>
        </p:nvSpPr>
        <p:spPr bwMode="gray">
          <a:xfrm>
            <a:off x="9422401" y="3429000"/>
            <a:ext cx="2160000" cy="2663825"/>
          </a:xfrm>
          <a:prstGeom prst="rect">
            <a:avLst/>
          </a:prstGeom>
          <a:solidFill>
            <a:srgbClr val="0069B4"/>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L</a:t>
            </a:r>
            <a:endParaRPr lang="en-US" b="1">
              <a:solidFill>
                <a:schemeClr val="bg1"/>
              </a:solidFill>
            </a:endParaRPr>
          </a:p>
          <a:p>
            <a:pPr algn="ctr"/>
            <a:r>
              <a:rPr lang="en-US" b="1">
                <a:solidFill>
                  <a:schemeClr val="bg1"/>
                </a:solidFill>
              </a:rPr>
              <a:t>Low Priorities</a:t>
            </a:r>
          </a:p>
        </p:txBody>
      </p:sp>
      <p:cxnSp>
        <p:nvCxnSpPr>
          <p:cNvPr id="38" name="Straight Arrow Connector 37">
            <a:extLst>
              <a:ext uri="{FF2B5EF4-FFF2-40B4-BE49-F238E27FC236}">
                <a16:creationId xmlns:a16="http://schemas.microsoft.com/office/drawing/2014/main" id="{57894CB6-17B6-4312-AF66-626CB7298436}"/>
              </a:ext>
            </a:extLst>
          </p:cNvPr>
          <p:cNvCxnSpPr>
            <a:cxnSpLocks/>
          </p:cNvCxnSpPr>
          <p:nvPr/>
        </p:nvCxnSpPr>
        <p:spPr>
          <a:xfrm flipV="1">
            <a:off x="6592851" y="1121547"/>
            <a:ext cx="0" cy="507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62B5ABF-065C-475C-A791-246780CBAE99}"/>
              </a:ext>
            </a:extLst>
          </p:cNvPr>
          <p:cNvCxnSpPr>
            <a:cxnSpLocks/>
          </p:cNvCxnSpPr>
          <p:nvPr/>
        </p:nvCxnSpPr>
        <p:spPr>
          <a:xfrm>
            <a:off x="6592851" y="6197360"/>
            <a:ext cx="4989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7AFDE63-56C7-43E6-B999-A1D512765660}"/>
              </a:ext>
            </a:extLst>
          </p:cNvPr>
          <p:cNvSpPr/>
          <p:nvPr/>
        </p:nvSpPr>
        <p:spPr>
          <a:xfrm>
            <a:off x="9884526" y="6197360"/>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Effort</a:t>
            </a:r>
          </a:p>
        </p:txBody>
      </p:sp>
      <p:sp>
        <p:nvSpPr>
          <p:cNvPr id="45" name="Rectangle 44">
            <a:extLst>
              <a:ext uri="{FF2B5EF4-FFF2-40B4-BE49-F238E27FC236}">
                <a16:creationId xmlns:a16="http://schemas.microsoft.com/office/drawing/2014/main" id="{BF6975F7-0B8D-4DFE-AAAF-4B1EF7C5CFC4}"/>
              </a:ext>
            </a:extLst>
          </p:cNvPr>
          <p:cNvSpPr/>
          <p:nvPr/>
        </p:nvSpPr>
        <p:spPr>
          <a:xfrm rot="16200000">
            <a:off x="6052851" y="2274367"/>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Impact</a:t>
            </a:r>
          </a:p>
        </p:txBody>
      </p:sp>
      <p:sp>
        <p:nvSpPr>
          <p:cNvPr id="47" name="Oval 46">
            <a:extLst>
              <a:ext uri="{FF2B5EF4-FFF2-40B4-BE49-F238E27FC236}">
                <a16:creationId xmlns:a16="http://schemas.microsoft.com/office/drawing/2014/main" id="{C245E467-858E-4623-B4C1-1994B02D3A01}"/>
              </a:ext>
            </a:extLst>
          </p:cNvPr>
          <p:cNvSpPr/>
          <p:nvPr/>
        </p:nvSpPr>
        <p:spPr>
          <a:xfrm>
            <a:off x="10621498" y="1121547"/>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8" name="Oval 47">
            <a:extLst>
              <a:ext uri="{FF2B5EF4-FFF2-40B4-BE49-F238E27FC236}">
                <a16:creationId xmlns:a16="http://schemas.microsoft.com/office/drawing/2014/main" id="{3F61B996-35C9-4B1E-81AF-ACD8070D60FD}"/>
              </a:ext>
            </a:extLst>
          </p:cNvPr>
          <p:cNvSpPr/>
          <p:nvPr/>
        </p:nvSpPr>
        <p:spPr>
          <a:xfrm>
            <a:off x="11222401" y="1121547"/>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9" name="Oval 48">
            <a:extLst>
              <a:ext uri="{FF2B5EF4-FFF2-40B4-BE49-F238E27FC236}">
                <a16:creationId xmlns:a16="http://schemas.microsoft.com/office/drawing/2014/main" id="{F6B5D647-8B38-434A-8F65-63AB301C88D5}"/>
              </a:ext>
            </a:extLst>
          </p:cNvPr>
          <p:cNvSpPr/>
          <p:nvPr/>
        </p:nvSpPr>
        <p:spPr>
          <a:xfrm>
            <a:off x="8908601" y="3531721"/>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51" name="Oval 50">
            <a:extLst>
              <a:ext uri="{FF2B5EF4-FFF2-40B4-BE49-F238E27FC236}">
                <a16:creationId xmlns:a16="http://schemas.microsoft.com/office/drawing/2014/main" id="{A6D6D88F-7C83-4171-BE91-E9E70C25B166}"/>
              </a:ext>
            </a:extLst>
          </p:cNvPr>
          <p:cNvSpPr/>
          <p:nvPr/>
        </p:nvSpPr>
        <p:spPr>
          <a:xfrm>
            <a:off x="8908601" y="1121547"/>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52" name="Oval 51">
            <a:extLst>
              <a:ext uri="{FF2B5EF4-FFF2-40B4-BE49-F238E27FC236}">
                <a16:creationId xmlns:a16="http://schemas.microsoft.com/office/drawing/2014/main" id="{2C8827DB-BAE9-4186-BD61-79436B1BA111}"/>
              </a:ext>
            </a:extLst>
          </p:cNvPr>
          <p:cNvSpPr/>
          <p:nvPr/>
        </p:nvSpPr>
        <p:spPr>
          <a:xfrm>
            <a:off x="8548613" y="3891721"/>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53" name="Oval 52">
            <a:extLst>
              <a:ext uri="{FF2B5EF4-FFF2-40B4-BE49-F238E27FC236}">
                <a16:creationId xmlns:a16="http://schemas.microsoft.com/office/drawing/2014/main" id="{EFBC8327-EA97-4371-A8B6-500384B9D4C1}"/>
              </a:ext>
            </a:extLst>
          </p:cNvPr>
          <p:cNvSpPr/>
          <p:nvPr/>
        </p:nvSpPr>
        <p:spPr>
          <a:xfrm>
            <a:off x="11222401" y="3531721"/>
            <a:ext cx="360000" cy="360000"/>
          </a:xfrm>
          <a:prstGeom prst="ellipse">
            <a:avLst/>
          </a:prstGeom>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54" name="Rectangle 53">
            <a:extLst>
              <a:ext uri="{FF2B5EF4-FFF2-40B4-BE49-F238E27FC236}">
                <a16:creationId xmlns:a16="http://schemas.microsoft.com/office/drawing/2014/main" id="{84906DFD-7D76-4518-9594-69DAF8436C10}"/>
              </a:ext>
            </a:extLst>
          </p:cNvPr>
          <p:cNvSpPr/>
          <p:nvPr/>
        </p:nvSpPr>
        <p:spPr>
          <a:xfrm>
            <a:off x="8906651" y="6197360"/>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2</a:t>
            </a:r>
          </a:p>
        </p:txBody>
      </p:sp>
      <p:sp>
        <p:nvSpPr>
          <p:cNvPr id="55" name="Rectangle 54">
            <a:extLst>
              <a:ext uri="{FF2B5EF4-FFF2-40B4-BE49-F238E27FC236}">
                <a16:creationId xmlns:a16="http://schemas.microsoft.com/office/drawing/2014/main" id="{30A83599-B72B-4863-ACA4-90097797121D}"/>
              </a:ext>
            </a:extLst>
          </p:cNvPr>
          <p:cNvSpPr/>
          <p:nvPr/>
        </p:nvSpPr>
        <p:spPr>
          <a:xfrm>
            <a:off x="11220451" y="6197360"/>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3</a:t>
            </a:r>
          </a:p>
        </p:txBody>
      </p:sp>
      <p:sp>
        <p:nvSpPr>
          <p:cNvPr id="56" name="Rectangle 55">
            <a:extLst>
              <a:ext uri="{FF2B5EF4-FFF2-40B4-BE49-F238E27FC236}">
                <a16:creationId xmlns:a16="http://schemas.microsoft.com/office/drawing/2014/main" id="{B650198B-7A3C-470F-B9E9-097472F84C6E}"/>
              </a:ext>
            </a:extLst>
          </p:cNvPr>
          <p:cNvSpPr/>
          <p:nvPr/>
        </p:nvSpPr>
        <p:spPr>
          <a:xfrm>
            <a:off x="6592851" y="6197360"/>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1</a:t>
            </a:r>
          </a:p>
        </p:txBody>
      </p:sp>
      <p:sp>
        <p:nvSpPr>
          <p:cNvPr id="57" name="Oval 56">
            <a:extLst>
              <a:ext uri="{FF2B5EF4-FFF2-40B4-BE49-F238E27FC236}">
                <a16:creationId xmlns:a16="http://schemas.microsoft.com/office/drawing/2014/main" id="{41EBF3D2-6292-4270-A148-58394D32A1F7}"/>
              </a:ext>
            </a:extLst>
          </p:cNvPr>
          <p:cNvSpPr/>
          <p:nvPr/>
        </p:nvSpPr>
        <p:spPr>
          <a:xfrm>
            <a:off x="10625878" y="1630963"/>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58" name="Oval 57">
            <a:extLst>
              <a:ext uri="{FF2B5EF4-FFF2-40B4-BE49-F238E27FC236}">
                <a16:creationId xmlns:a16="http://schemas.microsoft.com/office/drawing/2014/main" id="{3C54B6E9-7B48-40ED-9345-538E98526BB3}"/>
              </a:ext>
            </a:extLst>
          </p:cNvPr>
          <p:cNvSpPr/>
          <p:nvPr/>
        </p:nvSpPr>
        <p:spPr>
          <a:xfrm>
            <a:off x="11222401" y="1630963"/>
            <a:ext cx="360000" cy="360000"/>
          </a:xfrm>
          <a:prstGeom prst="ellipse">
            <a:avLst/>
          </a:prstGeom>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59" name="Oval 58">
            <a:extLst>
              <a:ext uri="{FF2B5EF4-FFF2-40B4-BE49-F238E27FC236}">
                <a16:creationId xmlns:a16="http://schemas.microsoft.com/office/drawing/2014/main" id="{6E616366-0123-40B5-A6F7-4EC2D4AB75EF}"/>
              </a:ext>
            </a:extLst>
          </p:cNvPr>
          <p:cNvSpPr/>
          <p:nvPr/>
        </p:nvSpPr>
        <p:spPr>
          <a:xfrm>
            <a:off x="10020595" y="1121547"/>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60" name="Oval 59">
            <a:extLst>
              <a:ext uri="{FF2B5EF4-FFF2-40B4-BE49-F238E27FC236}">
                <a16:creationId xmlns:a16="http://schemas.microsoft.com/office/drawing/2014/main" id="{DB30CEBE-0C42-449A-BF60-F298E707F7D6}"/>
              </a:ext>
            </a:extLst>
          </p:cNvPr>
          <p:cNvSpPr/>
          <p:nvPr/>
        </p:nvSpPr>
        <p:spPr>
          <a:xfrm>
            <a:off x="11222401" y="2140380"/>
            <a:ext cx="360000" cy="360000"/>
          </a:xfrm>
          <a:prstGeom prst="ellipse">
            <a:avLst/>
          </a:prstGeom>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t>10</a:t>
            </a:r>
          </a:p>
        </p:txBody>
      </p:sp>
      <p:sp>
        <p:nvSpPr>
          <p:cNvPr id="61" name="Rectangle 60">
            <a:extLst>
              <a:ext uri="{FF2B5EF4-FFF2-40B4-BE49-F238E27FC236}">
                <a16:creationId xmlns:a16="http://schemas.microsoft.com/office/drawing/2014/main" id="{54C34529-8DF1-4CF9-A377-F881CB3EC6B6}"/>
              </a:ext>
            </a:extLst>
          </p:cNvPr>
          <p:cNvSpPr/>
          <p:nvPr/>
        </p:nvSpPr>
        <p:spPr>
          <a:xfrm>
            <a:off x="6230901" y="5941895"/>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1</a:t>
            </a:r>
          </a:p>
        </p:txBody>
      </p:sp>
      <p:sp>
        <p:nvSpPr>
          <p:cNvPr id="62" name="Rectangle 61">
            <a:extLst>
              <a:ext uri="{FF2B5EF4-FFF2-40B4-BE49-F238E27FC236}">
                <a16:creationId xmlns:a16="http://schemas.microsoft.com/office/drawing/2014/main" id="{E9B9A1FA-AC65-43D4-B29F-836D43B3E9C7}"/>
              </a:ext>
            </a:extLst>
          </p:cNvPr>
          <p:cNvSpPr/>
          <p:nvPr/>
        </p:nvSpPr>
        <p:spPr>
          <a:xfrm>
            <a:off x="6230901" y="1121547"/>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3</a:t>
            </a:r>
          </a:p>
        </p:txBody>
      </p:sp>
      <p:sp>
        <p:nvSpPr>
          <p:cNvPr id="63" name="Rectangle 62">
            <a:extLst>
              <a:ext uri="{FF2B5EF4-FFF2-40B4-BE49-F238E27FC236}">
                <a16:creationId xmlns:a16="http://schemas.microsoft.com/office/drawing/2014/main" id="{A72C6914-F43E-4EF2-BF0C-D72122EE36EA}"/>
              </a:ext>
            </a:extLst>
          </p:cNvPr>
          <p:cNvSpPr/>
          <p:nvPr/>
        </p:nvSpPr>
        <p:spPr>
          <a:xfrm>
            <a:off x="6230901" y="3531721"/>
            <a:ext cx="361950" cy="255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2</a:t>
            </a:r>
          </a:p>
        </p:txBody>
      </p:sp>
      <p:graphicFrame>
        <p:nvGraphicFramePr>
          <p:cNvPr id="64" name="Table 63">
            <a:extLst>
              <a:ext uri="{FF2B5EF4-FFF2-40B4-BE49-F238E27FC236}">
                <a16:creationId xmlns:a16="http://schemas.microsoft.com/office/drawing/2014/main" id="{E9A9DA1C-5F6B-43E7-818D-AEB030D4DCB6}"/>
              </a:ext>
            </a:extLst>
          </p:cNvPr>
          <p:cNvGraphicFramePr>
            <a:graphicFrameLocks noGrp="1"/>
          </p:cNvGraphicFramePr>
          <p:nvPr>
            <p:extLst>
              <p:ext uri="{D42A27DB-BD31-4B8C-83A1-F6EECF244321}">
                <p14:modId xmlns:p14="http://schemas.microsoft.com/office/powerpoint/2010/main" val="3685361691"/>
              </p:ext>
            </p:extLst>
          </p:nvPr>
        </p:nvGraphicFramePr>
        <p:xfrm>
          <a:off x="609598" y="1121545"/>
          <a:ext cx="5648743" cy="4012708"/>
        </p:xfrm>
        <a:graphic>
          <a:graphicData uri="http://schemas.openxmlformats.org/drawingml/2006/table">
            <a:tbl>
              <a:tblPr firstRow="1" bandRow="1">
                <a:tableStyleId>{C4B1156A-380E-4F78-BDF5-A606A8083BF9}</a:tableStyleId>
              </a:tblPr>
              <a:tblGrid>
                <a:gridCol w="564515">
                  <a:extLst>
                    <a:ext uri="{9D8B030D-6E8A-4147-A177-3AD203B41FA5}">
                      <a16:colId xmlns:a16="http://schemas.microsoft.com/office/drawing/2014/main" val="3033639579"/>
                    </a:ext>
                  </a:extLst>
                </a:gridCol>
                <a:gridCol w="1271057">
                  <a:extLst>
                    <a:ext uri="{9D8B030D-6E8A-4147-A177-3AD203B41FA5}">
                      <a16:colId xmlns:a16="http://schemas.microsoft.com/office/drawing/2014/main" val="150464460"/>
                    </a:ext>
                  </a:extLst>
                </a:gridCol>
                <a:gridCol w="1271057">
                  <a:extLst>
                    <a:ext uri="{9D8B030D-6E8A-4147-A177-3AD203B41FA5}">
                      <a16:colId xmlns:a16="http://schemas.microsoft.com/office/drawing/2014/main" val="2597072617"/>
                    </a:ext>
                  </a:extLst>
                </a:gridCol>
                <a:gridCol w="1271057">
                  <a:extLst>
                    <a:ext uri="{9D8B030D-6E8A-4147-A177-3AD203B41FA5}">
                      <a16:colId xmlns:a16="http://schemas.microsoft.com/office/drawing/2014/main" val="2353962804"/>
                    </a:ext>
                  </a:extLst>
                </a:gridCol>
                <a:gridCol w="1271057">
                  <a:extLst>
                    <a:ext uri="{9D8B030D-6E8A-4147-A177-3AD203B41FA5}">
                      <a16:colId xmlns:a16="http://schemas.microsoft.com/office/drawing/2014/main" val="619830574"/>
                    </a:ext>
                  </a:extLst>
                </a:gridCol>
              </a:tblGrid>
              <a:tr h="183151">
                <a:tc>
                  <a:txBody>
                    <a:bodyPr/>
                    <a:lstStyle/>
                    <a:p>
                      <a:pPr algn="l" rtl="0"/>
                      <a:r>
                        <a:rPr lang="en-US" sz="1050" strike="noStrike" noProof="0">
                          <a:solidFill>
                            <a:schemeClr val="bg1"/>
                          </a:solidFill>
                        </a:rPr>
                        <a:t>Ranking</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strike="noStrike" noProof="0">
                          <a:solidFill>
                            <a:schemeClr val="bg1"/>
                          </a:solidFill>
                        </a:rPr>
                        <a:t>Data Challenge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strike="noStrike" noProof="0">
                          <a:solidFill>
                            <a:schemeClr val="bg1"/>
                          </a:solidFill>
                        </a:rPr>
                        <a:t>Challenge Sponsor</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strike="noStrike" noProof="0">
                          <a:solidFill>
                            <a:schemeClr val="bg1"/>
                          </a:solidFill>
                        </a:rPr>
                        <a:t>Index</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strike="noStrike" noProof="0">
                          <a:solidFill>
                            <a:schemeClr val="bg1"/>
                          </a:solidFill>
                        </a:rPr>
                        <a:t>Priority</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53384771"/>
                  </a:ext>
                </a:extLst>
              </a:tr>
              <a:tr h="379869">
                <a:tc>
                  <a:txBody>
                    <a:bodyPr/>
                    <a:lstStyle/>
                    <a:p>
                      <a:pPr rtl="0"/>
                      <a:r>
                        <a:rPr lang="en-US" sz="1000" strike="noStrike" noProof="0">
                          <a:latin typeface="+mn-lt"/>
                        </a:rPr>
                        <a:t>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DDA’s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First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1443565"/>
                  </a:ext>
                </a:extLst>
              </a:tr>
              <a:tr h="379869">
                <a:tc>
                  <a:txBody>
                    <a:bodyPr/>
                    <a:lstStyle/>
                    <a:p>
                      <a:pPr rtl="0"/>
                      <a:r>
                        <a:rPr lang="en-US" sz="1000" strike="noStrike" noProof="0">
                          <a:latin typeface="+mn-lt"/>
                        </a:rPr>
                        <a:t>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noProof="0">
                          <a:latin typeface="+mn-lt"/>
                        </a:rPr>
                        <a:t>Data Interfaces</a:t>
                      </a:r>
                      <a:endParaRPr lang="en-US" sz="1000" strike="noStrike" noProof="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Quick Fixes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1473911"/>
                  </a:ext>
                </a:extLst>
              </a:tr>
              <a:tr h="244201">
                <a:tc>
                  <a:txBody>
                    <a:bodyPr/>
                    <a:lstStyle/>
                    <a:p>
                      <a:pPr rtl="0"/>
                      <a:r>
                        <a:rPr lang="en-US" sz="1000" strike="noStrike" noProof="0">
                          <a:latin typeface="+mn-lt"/>
                        </a:rPr>
                        <a:t>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Naming Standards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Steve Harker / Lance Cameron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Quick Fixes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6467785"/>
                  </a:ext>
                </a:extLst>
              </a:tr>
              <a:tr h="312035">
                <a:tc>
                  <a:txBody>
                    <a:bodyPr/>
                    <a:lstStyle/>
                    <a:p>
                      <a:pPr rtl="0"/>
                      <a:r>
                        <a:rPr lang="en-US" sz="1000" strike="noStrike" noProof="0">
                          <a:latin typeface="+mn-lt"/>
                        </a:rPr>
                        <a:t>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kern="1200" noProof="0">
                          <a:solidFill>
                            <a:schemeClr val="dk1"/>
                          </a:solidFill>
                          <a:effectLst/>
                          <a:latin typeface="+mn-lt"/>
                          <a:ea typeface="+mn-ea"/>
                          <a:cs typeface="+mn-cs"/>
                        </a:rPr>
                        <a:t>HR data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Viradj </a:t>
                      </a:r>
                      <a:r>
                        <a:rPr lang="en-US" sz="1000" noProof="0">
                          <a:latin typeface="+mn-lt"/>
                        </a:rPr>
                        <a:t>Oedjaghir</a:t>
                      </a:r>
                      <a:endParaRPr lang="en-US" sz="1000" strike="noStrike" noProof="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713575"/>
                  </a:ext>
                </a:extLst>
              </a:tr>
              <a:tr h="312035">
                <a:tc>
                  <a:txBody>
                    <a:bodyPr/>
                    <a:lstStyle/>
                    <a:p>
                      <a:pPr rtl="0"/>
                      <a:r>
                        <a:rPr lang="en-US" sz="1000" strike="noStrike" noProof="0">
                          <a:latin typeface="+mn-lt"/>
                        </a:rPr>
                        <a:t>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kern="1200" noProof="0">
                          <a:solidFill>
                            <a:schemeClr val="dk1"/>
                          </a:solidFill>
                          <a:effectLst/>
                          <a:latin typeface="+mn-lt"/>
                          <a:ea typeface="+mn-ea"/>
                          <a:cs typeface="+mn-cs"/>
                        </a:rPr>
                        <a:t>Recon work/lack of master data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Viradj </a:t>
                      </a:r>
                      <a:r>
                        <a:rPr lang="en-US" sz="1000" noProof="0">
                          <a:latin typeface="+mn-lt"/>
                        </a:rPr>
                        <a:t>Oedjaghir</a:t>
                      </a:r>
                      <a:endParaRPr lang="en-US" sz="1000" strike="noStrike" noProof="0">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6904407"/>
                  </a:ext>
                </a:extLst>
              </a:tr>
              <a:tr h="312035">
                <a:tc>
                  <a:txBody>
                    <a:bodyPr/>
                    <a:lstStyle/>
                    <a:p>
                      <a:pPr rtl="0"/>
                      <a:r>
                        <a:rPr lang="en-US" sz="1000" strike="noStrike" noProof="0">
                          <a:latin typeface="+mn-lt"/>
                        </a:rPr>
                        <a:t>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Risk events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Jane Daniel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9500084"/>
                  </a:ext>
                </a:extLst>
              </a:tr>
              <a:tr h="312035">
                <a:tc>
                  <a:txBody>
                    <a:bodyPr/>
                    <a:lstStyle/>
                    <a:p>
                      <a:pPr rtl="0"/>
                      <a:r>
                        <a:rPr lang="en-US" sz="1000" strike="noStrike" noProof="0">
                          <a:latin typeface="+mn-lt"/>
                        </a:rPr>
                        <a:t>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Deletion of personal 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David Hazeldine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69219"/>
                  </a:ext>
                </a:extLst>
              </a:tr>
              <a:tr h="312035">
                <a:tc>
                  <a:txBody>
                    <a:bodyPr/>
                    <a:lstStyle/>
                    <a:p>
                      <a:pPr rtl="0"/>
                      <a:r>
                        <a:rPr lang="en-US" sz="1000" strike="noStrike" noProof="0">
                          <a:latin typeface="+mn-lt"/>
                        </a:rPr>
                        <a:t>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CMDB and OneTrust sync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David Hazeldine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strike="noStrike" noProof="0">
                          <a:latin typeface="+mn-lt"/>
                        </a:rPr>
                        <a:t>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63217"/>
                  </a:ext>
                </a:extLst>
              </a:tr>
              <a:tr h="312035">
                <a:tc>
                  <a:txBody>
                    <a:bodyPr/>
                    <a:lstStyle/>
                    <a:p>
                      <a:pPr rtl="0"/>
                      <a:r>
                        <a:rPr lang="en-US" sz="1000" strike="noStrike" noProof="0">
                          <a:latin typeface="+mn-lt"/>
                        </a:rPr>
                        <a:t>9</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ESG Data integration in BlackRock Aladdin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Petra Kuti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Long Term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855835"/>
                  </a:ext>
                </a:extLst>
              </a:tr>
              <a:tr h="312035">
                <a:tc>
                  <a:txBody>
                    <a:bodyPr/>
                    <a:lstStyle/>
                    <a:p>
                      <a:pPr rtl="0"/>
                      <a:r>
                        <a:rPr lang="en-US" sz="1000" strike="noStrike" noProof="0">
                          <a:latin typeface="+mn-lt"/>
                        </a:rPr>
                        <a:t>10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noProof="0">
                          <a:latin typeface="+mn-lt"/>
                        </a:rPr>
                        <a:t>ABOR/IBOR decision making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strike="noStrike" noProof="0">
                          <a:latin typeface="+mn-lt"/>
                        </a:rPr>
                        <a:t>Low Priorities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63918"/>
                  </a:ext>
                </a:extLst>
              </a:tr>
            </a:tbl>
          </a:graphicData>
        </a:graphic>
      </p:graphicFrame>
    </p:spTree>
    <p:extLst>
      <p:ext uri="{BB962C8B-B14F-4D97-AF65-F5344CB8AC3E}">
        <p14:creationId xmlns:p14="http://schemas.microsoft.com/office/powerpoint/2010/main" val="2151255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28358663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4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dirty="0" err="1"/>
              <a:t>eVestment</a:t>
            </a:r>
            <a:r>
              <a:rPr lang="en-US" dirty="0"/>
              <a:t> Presentation by </a:t>
            </a:r>
            <a:r>
              <a:rPr lang="en-US" dirty="0" err="1"/>
              <a:t>Viradj</a:t>
            </a:r>
            <a:r>
              <a:rPr lang="en-US" dirty="0"/>
              <a:t> </a:t>
            </a:r>
            <a:r>
              <a:rPr lang="en-US" dirty="0" err="1"/>
              <a:t>Oedjaghir</a:t>
            </a:r>
            <a:endParaRPr lang="en-US" dirty="0"/>
          </a:p>
        </p:txBody>
      </p:sp>
    </p:spTree>
    <p:extLst>
      <p:ext uri="{BB962C8B-B14F-4D97-AF65-F5344CB8AC3E}">
        <p14:creationId xmlns:p14="http://schemas.microsoft.com/office/powerpoint/2010/main" val="1364595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4066874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 1</a:t>
            </a:r>
            <a:br>
              <a:rPr lang="en-US"/>
            </a:br>
            <a:r>
              <a:rPr lang="en-GB" sz="1400"/>
              <a:t>Guiding coalition meeting </a:t>
            </a:r>
            <a:r>
              <a:rPr kumimoji="0" lang="en-US" sz="1400" b="0" i="0" u="none" strike="noStrike" kern="1200" cap="none" spc="0" normalizeH="0" baseline="0" noProof="0">
                <a:ln>
                  <a:noFill/>
                </a:ln>
                <a:effectLst/>
                <a:uLnTx/>
                <a:uFillTx/>
                <a:latin typeface="Calibri"/>
                <a:ea typeface="+mn-ea"/>
                <a:cs typeface="Calibri"/>
              </a:rPr>
              <a:t>14th June 2022</a:t>
            </a:r>
            <a:br>
              <a:rPr kumimoji="0" lang="en-US" sz="1400" b="0" i="0" u="none" strike="noStrike" kern="1200" cap="none" spc="0" normalizeH="0" baseline="0" noProof="0">
                <a:ln>
                  <a:noFill/>
                </a:ln>
                <a:effectLst/>
                <a:uLnTx/>
                <a:uFillTx/>
                <a:latin typeface="Calibri"/>
                <a:ea typeface="+mn-ea"/>
                <a:cs typeface="Calibri"/>
              </a:rPr>
            </a:br>
            <a:r>
              <a:rPr lang="en-GB" sz="1400"/>
              <a:t> </a:t>
            </a:r>
            <a:br>
              <a:rPr lang="en-GB" sz="1400"/>
            </a:br>
            <a:br>
              <a:rPr lang="en-GB"/>
            </a:br>
            <a:endParaRPr lang="nl-NL"/>
          </a:p>
        </p:txBody>
      </p:sp>
    </p:spTree>
    <p:extLst>
      <p:ext uri="{BB962C8B-B14F-4D97-AF65-F5344CB8AC3E}">
        <p14:creationId xmlns:p14="http://schemas.microsoft.com/office/powerpoint/2010/main" val="56057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143A23-E961-4A42-B1AB-6034958EC228}"/>
              </a:ext>
            </a:extLst>
          </p:cNvPr>
          <p:cNvGraphicFramePr>
            <a:graphicFrameLocks noChangeAspect="1"/>
          </p:cNvGraphicFramePr>
          <p:nvPr>
            <p:custDataLst>
              <p:tags r:id="rId2"/>
            </p:custDataLst>
            <p:extLst>
              <p:ext uri="{D42A27DB-BD31-4B8C-83A1-F6EECF244321}">
                <p14:modId xmlns:p14="http://schemas.microsoft.com/office/powerpoint/2010/main" val="1567747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5"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7A143A23-E961-4A42-B1AB-6034958EC2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8AB7AF0-EEA9-4FF3-8261-1BC1B376059F}"/>
              </a:ext>
            </a:extLst>
          </p:cNvPr>
          <p:cNvSpPr>
            <a:spLocks noGrp="1"/>
          </p:cNvSpPr>
          <p:nvPr>
            <p:ph type="ctrTitle"/>
          </p:nvPr>
        </p:nvSpPr>
        <p:spPr/>
        <p:txBody>
          <a:bodyPr vert="horz"/>
          <a:lstStyle/>
          <a:p>
            <a:r>
              <a:rPr lang="en-US"/>
              <a:t>Guiding Coalition Kick-Off </a:t>
            </a:r>
          </a:p>
        </p:txBody>
      </p:sp>
      <p:sp>
        <p:nvSpPr>
          <p:cNvPr id="4" name="Text Placeholder 9">
            <a:extLst>
              <a:ext uri="{FF2B5EF4-FFF2-40B4-BE49-F238E27FC236}">
                <a16:creationId xmlns:a16="http://schemas.microsoft.com/office/drawing/2014/main" id="{0ED719E8-A8F3-43BC-83A1-412A8B111F3F}"/>
              </a:ext>
            </a:extLst>
          </p:cNvPr>
          <p:cNvSpPr txBox="1">
            <a:spLocks/>
          </p:cNvSpPr>
          <p:nvPr/>
        </p:nvSpPr>
        <p:spPr>
          <a:xfrm>
            <a:off x="431800" y="5073074"/>
            <a:ext cx="5372652" cy="388459"/>
          </a:xfrm>
          <a:prstGeom prst="rect">
            <a:avLst/>
          </a:prstGeom>
        </p:spPr>
        <p:txBody>
          <a:bodyPr lIns="0" tIns="0" rIns="0" bIns="0" anchor="t"/>
          <a:lstStyle>
            <a:lvl1pPr marL="0" indent="0" algn="l" defTabSz="685783" rtl="0" eaLnBrk="1" latinLnBrk="0" hangingPunct="1">
              <a:lnSpc>
                <a:spcPct val="108000"/>
              </a:lnSpc>
              <a:spcBef>
                <a:spcPts val="750"/>
              </a:spcBef>
              <a:buClr>
                <a:schemeClr val="accent1"/>
              </a:buClr>
              <a:buSzPct val="100000"/>
              <a:buFont typeface="Arial" panose="020B0604020202020204" pitchFamily="34" charset="0"/>
              <a:buNone/>
              <a:defRPr sz="2000" b="0" i="0" kern="1200" baseline="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a:rPr>
              <a:t>14th June 2022</a:t>
            </a:r>
          </a:p>
        </p:txBody>
      </p:sp>
    </p:spTree>
    <p:extLst>
      <p:ext uri="{BB962C8B-B14F-4D97-AF65-F5344CB8AC3E}">
        <p14:creationId xmlns:p14="http://schemas.microsoft.com/office/powerpoint/2010/main" val="1368187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68DDDF5-9668-4AEF-A495-72E97B83390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19"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568DDDF5-9668-4AEF-A495-72E97B83390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2004C66-D3CE-4323-8F97-C16D87D5EC5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2769" y="0"/>
            <a:ext cx="3999231" cy="6858000"/>
          </a:xfrm>
          <a:prstGeom prst="rect">
            <a:avLst/>
          </a:prstGeom>
        </p:spPr>
      </p:pic>
      <p:sp>
        <p:nvSpPr>
          <p:cNvPr id="10" name="Rectangle 3">
            <a:extLst>
              <a:ext uri="{FF2B5EF4-FFF2-40B4-BE49-F238E27FC236}">
                <a16:creationId xmlns:a16="http://schemas.microsoft.com/office/drawing/2014/main" id="{20050DF9-1E09-4CB3-A763-D5188844764A}"/>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C12C69-5868-43F1-ACE5-5EC7BAE0FA00}"/>
              </a:ext>
            </a:extLst>
          </p:cNvPr>
          <p:cNvSpPr/>
          <p:nvPr/>
        </p:nvSpPr>
        <p:spPr>
          <a:xfrm>
            <a:off x="11834807" y="6429170"/>
            <a:ext cx="3674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8F02DA-AB65-4DE3-8C32-C1DFFF12922F}" type="slidenum">
              <a:rPr kumimoji="0" lang="nl-NL" sz="1200" b="1" i="0" u="none" strike="noStrike" kern="1200" cap="none" spc="0" normalizeH="0" baseline="0" noProof="0" smtClean="0">
                <a:ln>
                  <a:noFill/>
                </a:ln>
                <a:solidFill>
                  <a:prstClr val="white"/>
                </a:solidFill>
                <a:effectLst/>
                <a:uLnTx/>
                <a:uFillTx/>
                <a:latin typeface="Calibri" panose="020F0502020204030204" pitchFamily="34" charset="0"/>
                <a:ea typeface="+mn-ea"/>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picture containing clipart&#10;&#10;Description automatically generated">
            <a:extLst>
              <a:ext uri="{FF2B5EF4-FFF2-40B4-BE49-F238E27FC236}">
                <a16:creationId xmlns:a16="http://schemas.microsoft.com/office/drawing/2014/main" id="{27C315A7-709E-4841-9D06-53BC1FFAE438}"/>
              </a:ext>
            </a:extLst>
          </p:cNvPr>
          <p:cNvPicPr>
            <a:picLocks noChangeAspect="1"/>
          </p:cNvPicPr>
          <p:nvPr/>
        </p:nvPicPr>
        <p:blipFill>
          <a:blip r:embed="rId7"/>
          <a:stretch>
            <a:fillRect/>
          </a:stretch>
        </p:blipFill>
        <p:spPr>
          <a:xfrm>
            <a:off x="10050430" y="6200814"/>
            <a:ext cx="1404000" cy="408235"/>
          </a:xfrm>
          <a:prstGeom prst="rect">
            <a:avLst/>
          </a:prstGeom>
        </p:spPr>
      </p:pic>
      <p:graphicFrame>
        <p:nvGraphicFramePr>
          <p:cNvPr id="14" name="Content Placeholder 20">
            <a:extLst>
              <a:ext uri="{FF2B5EF4-FFF2-40B4-BE49-F238E27FC236}">
                <a16:creationId xmlns:a16="http://schemas.microsoft.com/office/drawing/2014/main" id="{94ED52E9-0026-4E48-A030-AF6058454A00}"/>
              </a:ext>
            </a:extLst>
          </p:cNvPr>
          <p:cNvGraphicFramePr>
            <a:graphicFrameLocks/>
          </p:cNvGraphicFramePr>
          <p:nvPr>
            <p:extLst>
              <p:ext uri="{D42A27DB-BD31-4B8C-83A1-F6EECF244321}">
                <p14:modId xmlns:p14="http://schemas.microsoft.com/office/powerpoint/2010/main" val="916956889"/>
              </p:ext>
            </p:extLst>
          </p:nvPr>
        </p:nvGraphicFramePr>
        <p:xfrm>
          <a:off x="613304" y="1153604"/>
          <a:ext cx="5060558" cy="3054365"/>
        </p:xfrm>
        <a:graphic>
          <a:graphicData uri="http://schemas.openxmlformats.org/drawingml/2006/table">
            <a:tbl>
              <a:tblPr firstRow="1" bandRow="1"/>
              <a:tblGrid>
                <a:gridCol w="284664">
                  <a:extLst>
                    <a:ext uri="{9D8B030D-6E8A-4147-A177-3AD203B41FA5}">
                      <a16:colId xmlns:a16="http://schemas.microsoft.com/office/drawing/2014/main" val="20000"/>
                    </a:ext>
                  </a:extLst>
                </a:gridCol>
                <a:gridCol w="25400">
                  <a:extLst>
                    <a:ext uri="{9D8B030D-6E8A-4147-A177-3AD203B41FA5}">
                      <a16:colId xmlns:a16="http://schemas.microsoft.com/office/drawing/2014/main" val="684958050"/>
                    </a:ext>
                  </a:extLst>
                </a:gridCol>
                <a:gridCol w="4750494">
                  <a:extLst>
                    <a:ext uri="{9D8B030D-6E8A-4147-A177-3AD203B41FA5}">
                      <a16:colId xmlns:a16="http://schemas.microsoft.com/office/drawing/2014/main" val="20001"/>
                    </a:ext>
                  </a:extLst>
                </a:gridCol>
              </a:tblGrid>
              <a:tr h="610873">
                <a:tc>
                  <a:txBody>
                    <a:bodyPr/>
                    <a:lstStyle/>
                    <a:p>
                      <a:pPr algn="l"/>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Guiding coalition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443706"/>
                  </a:ext>
                </a:extLst>
              </a:tr>
              <a:tr h="610873">
                <a:tc>
                  <a:txBody>
                    <a:bodyPr/>
                    <a:lstStyle/>
                    <a:p>
                      <a:pPr algn="l"/>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Why data governance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690626"/>
                  </a:ext>
                </a:extLst>
              </a:tr>
              <a:tr h="610873">
                <a:tc>
                  <a:txBody>
                    <a:bodyPr/>
                    <a:lstStyle/>
                    <a:p>
                      <a:pPr algn="l"/>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Data Governance next steps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37529"/>
                  </a:ext>
                </a:extLst>
              </a:tr>
              <a:tr h="610873">
                <a:tc>
                  <a:txBody>
                    <a:bodyPr/>
                    <a:lstStyle/>
                    <a:p>
                      <a:pPr algn="l"/>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Day-to-day data challenges</a:t>
                      </a:r>
                      <a:endParaRPr kumimoji="0" lang="en-GB" sz="1400" b="1" i="0" u="none" strike="noStrike" kern="1200" cap="none" spc="0" normalizeH="0" baseline="0" noProof="0">
                        <a:ln>
                          <a:noFill/>
                        </a:ln>
                        <a:solidFill>
                          <a:srgbClr val="FF0000"/>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6634979"/>
                  </a:ext>
                </a:extLst>
              </a:tr>
              <a:tr h="610873">
                <a:tc>
                  <a:txBody>
                    <a:bodyPr/>
                    <a:lstStyle/>
                    <a:p>
                      <a:pPr algn="l"/>
                      <a:r>
                        <a:rPr lang="en-GB" sz="1400" b="1">
                          <a:solidFill>
                            <a:schemeClr val="tx1"/>
                          </a:solidFill>
                          <a:latin typeface="+mn-lt"/>
                        </a:rPr>
                        <a:t>5.</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Appendix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962883"/>
                  </a:ext>
                </a:extLst>
              </a:tr>
            </a:tbl>
          </a:graphicData>
        </a:graphic>
      </p:graphicFrame>
      <p:sp>
        <p:nvSpPr>
          <p:cNvPr id="15" name="Title 5">
            <a:extLst>
              <a:ext uri="{FF2B5EF4-FFF2-40B4-BE49-F238E27FC236}">
                <a16:creationId xmlns:a16="http://schemas.microsoft.com/office/drawing/2014/main" id="{B1CDE43B-158F-4963-B653-3B629B728DFF}"/>
              </a:ext>
            </a:extLst>
          </p:cNvPr>
          <p:cNvSpPr txBox="1">
            <a:spLocks/>
          </p:cNvSpPr>
          <p:nvPr/>
        </p:nvSpPr>
        <p:spPr>
          <a:xfrm>
            <a:off x="611452" y="825959"/>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nl-NL" sz="2800" b="1" i="0" u="none" strike="noStrike" kern="1200" cap="none" spc="0" normalizeH="0" baseline="0" noProof="0">
                <a:ln>
                  <a:noFill/>
                </a:ln>
                <a:solidFill>
                  <a:srgbClr val="0069B4"/>
                </a:solidFill>
                <a:effectLst/>
                <a:uLnTx/>
                <a:uFillTx/>
                <a:latin typeface="Calibri" panose="020F0502020204030204"/>
                <a:ea typeface="+mj-ea"/>
                <a:cs typeface="+mj-cs"/>
              </a:rPr>
              <a:t>Content</a:t>
            </a:r>
          </a:p>
        </p:txBody>
      </p:sp>
    </p:spTree>
    <p:extLst>
      <p:ext uri="{BB962C8B-B14F-4D97-AF65-F5344CB8AC3E}">
        <p14:creationId xmlns:p14="http://schemas.microsoft.com/office/powerpoint/2010/main" val="982733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5">
            <a:extLst>
              <a:ext uri="{FF2B5EF4-FFF2-40B4-BE49-F238E27FC236}">
                <a16:creationId xmlns:a16="http://schemas.microsoft.com/office/drawing/2014/main" id="{503E60D8-33DF-46AF-BEC3-78D1201ACCB6}"/>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approach</a:t>
            </a:r>
          </a:p>
        </p:txBody>
      </p:sp>
      <p:pic>
        <p:nvPicPr>
          <p:cNvPr id="16" name="Picture 15">
            <a:extLst>
              <a:ext uri="{FF2B5EF4-FFF2-40B4-BE49-F238E27FC236}">
                <a16:creationId xmlns:a16="http://schemas.microsoft.com/office/drawing/2014/main" id="{DBF5F496-8C97-41A7-99FE-13D3B3DB72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2206" y="1233649"/>
            <a:ext cx="3209843" cy="1805536"/>
          </a:xfrm>
          <a:prstGeom prst="rect">
            <a:avLst/>
          </a:prstGeom>
          <a:ln>
            <a:solidFill>
              <a:schemeClr val="tx1"/>
            </a:solidFill>
          </a:ln>
        </p:spPr>
      </p:pic>
      <p:pic>
        <p:nvPicPr>
          <p:cNvPr id="17" name="Picture 16">
            <a:extLst>
              <a:ext uri="{FF2B5EF4-FFF2-40B4-BE49-F238E27FC236}">
                <a16:creationId xmlns:a16="http://schemas.microsoft.com/office/drawing/2014/main" id="{40576131-86A7-4349-BB20-93B99FD59B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36608" y="1233649"/>
            <a:ext cx="3212800" cy="1807200"/>
          </a:xfrm>
          <a:prstGeom prst="rect">
            <a:avLst/>
          </a:prstGeom>
          <a:ln>
            <a:solidFill>
              <a:schemeClr val="tx1"/>
            </a:solidFill>
          </a:ln>
        </p:spPr>
      </p:pic>
      <p:sp>
        <p:nvSpPr>
          <p:cNvPr id="20" name="Rectangle 19">
            <a:extLst>
              <a:ext uri="{FF2B5EF4-FFF2-40B4-BE49-F238E27FC236}">
                <a16:creationId xmlns:a16="http://schemas.microsoft.com/office/drawing/2014/main" id="{0F6F49F1-30DF-40C7-895E-E783D567C013}"/>
              </a:ext>
            </a:extLst>
          </p:cNvPr>
          <p:cNvSpPr/>
          <p:nvPr/>
        </p:nvSpPr>
        <p:spPr>
          <a:xfrm>
            <a:off x="825070" y="3561788"/>
            <a:ext cx="3350731" cy="109465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Decide on appropriate members of guiding coalition</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sponsorship/ownership responsibilities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Agree on SteerCo/Core team meeting cadence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Identify top data issues beyond data strategy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grpSp>
        <p:nvGrpSpPr>
          <p:cNvPr id="27" name="Group 26">
            <a:extLst>
              <a:ext uri="{FF2B5EF4-FFF2-40B4-BE49-F238E27FC236}">
                <a16:creationId xmlns:a16="http://schemas.microsoft.com/office/drawing/2014/main" id="{C8A67C98-9293-4965-8444-6BBF71539EC4}"/>
              </a:ext>
            </a:extLst>
          </p:cNvPr>
          <p:cNvGrpSpPr/>
          <p:nvPr/>
        </p:nvGrpSpPr>
        <p:grpSpPr>
          <a:xfrm>
            <a:off x="842205" y="3244764"/>
            <a:ext cx="3209845" cy="265667"/>
            <a:chOff x="609918" y="3423481"/>
            <a:chExt cx="3477120" cy="265806"/>
          </a:xfrm>
        </p:grpSpPr>
        <p:sp>
          <p:nvSpPr>
            <p:cNvPr id="28" name="Arrow: Left-Right 27">
              <a:extLst>
                <a:ext uri="{FF2B5EF4-FFF2-40B4-BE49-F238E27FC236}">
                  <a16:creationId xmlns:a16="http://schemas.microsoft.com/office/drawing/2014/main" id="{1843A53A-EF9F-4C7C-BE2D-7E374F6C7CAA}"/>
                </a:ext>
              </a:extLst>
            </p:cNvPr>
            <p:cNvSpPr/>
            <p:nvPr/>
          </p:nvSpPr>
          <p:spPr>
            <a:xfrm>
              <a:off x="60991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Form guiding coalition</a:t>
              </a:r>
            </a:p>
          </p:txBody>
        </p:sp>
        <p:cxnSp>
          <p:nvCxnSpPr>
            <p:cNvPr id="29" name="Straight Connector 28">
              <a:extLst>
                <a:ext uri="{FF2B5EF4-FFF2-40B4-BE49-F238E27FC236}">
                  <a16:creationId xmlns:a16="http://schemas.microsoft.com/office/drawing/2014/main" id="{871E74E7-FBC1-48A7-8000-7D93FD0055C3}"/>
                </a:ext>
              </a:extLst>
            </p:cNvPr>
            <p:cNvCxnSpPr>
              <a:stCxn id="28" idx="4"/>
              <a:endCxn id="28" idx="6"/>
            </p:cNvCxnSpPr>
            <p:nvPr/>
          </p:nvCxnSpPr>
          <p:spPr>
            <a:xfrm>
              <a:off x="60991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E074A95-AC20-4A5A-98AF-B4014CA2A90A}"/>
              </a:ext>
            </a:extLst>
          </p:cNvPr>
          <p:cNvGrpSpPr/>
          <p:nvPr/>
        </p:nvGrpSpPr>
        <p:grpSpPr>
          <a:xfrm>
            <a:off x="4533654" y="3244764"/>
            <a:ext cx="3212800" cy="265667"/>
            <a:chOff x="4361358" y="3423481"/>
            <a:chExt cx="3477120" cy="265806"/>
          </a:xfrm>
        </p:grpSpPr>
        <p:sp>
          <p:nvSpPr>
            <p:cNvPr id="31" name="Arrow: Left-Right 30">
              <a:extLst>
                <a:ext uri="{FF2B5EF4-FFF2-40B4-BE49-F238E27FC236}">
                  <a16:creationId xmlns:a16="http://schemas.microsoft.com/office/drawing/2014/main" id="{EF03AF27-48F0-4634-B96E-B450F1631C0E}"/>
                </a:ext>
              </a:extLst>
            </p:cNvPr>
            <p:cNvSpPr/>
            <p:nvPr/>
          </p:nvSpPr>
          <p:spPr>
            <a:xfrm>
              <a:off x="436135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Build 24 month roadmap</a:t>
              </a:r>
              <a:endParaRPr kumimoji="0" lang="en-US" sz="1399"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cxnSp>
          <p:nvCxnSpPr>
            <p:cNvPr id="32" name="Straight Connector 31">
              <a:extLst>
                <a:ext uri="{FF2B5EF4-FFF2-40B4-BE49-F238E27FC236}">
                  <a16:creationId xmlns:a16="http://schemas.microsoft.com/office/drawing/2014/main" id="{7720B8DE-38AB-4360-B04C-B40A3E5C0C35}"/>
                </a:ext>
              </a:extLst>
            </p:cNvPr>
            <p:cNvCxnSpPr>
              <a:stCxn id="31" idx="4"/>
              <a:endCxn id="31" idx="6"/>
            </p:cNvCxnSpPr>
            <p:nvPr/>
          </p:nvCxnSpPr>
          <p:spPr>
            <a:xfrm>
              <a:off x="436135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BA63D6-CEF6-4EBE-91EC-6C454B487443}"/>
              </a:ext>
            </a:extLst>
          </p:cNvPr>
          <p:cNvGrpSpPr/>
          <p:nvPr/>
        </p:nvGrpSpPr>
        <p:grpSpPr>
          <a:xfrm>
            <a:off x="8228058" y="3244764"/>
            <a:ext cx="3215752" cy="265667"/>
            <a:chOff x="8112798" y="3423481"/>
            <a:chExt cx="3477120" cy="265806"/>
          </a:xfrm>
        </p:grpSpPr>
        <p:sp>
          <p:nvSpPr>
            <p:cNvPr id="34" name="Arrow: Left-Right 33">
              <a:extLst>
                <a:ext uri="{FF2B5EF4-FFF2-40B4-BE49-F238E27FC236}">
                  <a16:creationId xmlns:a16="http://schemas.microsoft.com/office/drawing/2014/main" id="{9B99BFBB-1F4F-4BA2-B95A-D87DB3ACFCE2}"/>
                </a:ext>
              </a:extLst>
            </p:cNvPr>
            <p:cNvSpPr/>
            <p:nvPr/>
          </p:nvSpPr>
          <p:spPr>
            <a:xfrm>
              <a:off x="811279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Relaunch Data Governance Program</a:t>
              </a:r>
            </a:p>
          </p:txBody>
        </p:sp>
        <p:cxnSp>
          <p:nvCxnSpPr>
            <p:cNvPr id="35" name="Straight Connector 34">
              <a:extLst>
                <a:ext uri="{FF2B5EF4-FFF2-40B4-BE49-F238E27FC236}">
                  <a16:creationId xmlns:a16="http://schemas.microsoft.com/office/drawing/2014/main" id="{F5FD2EC2-F14A-4CEC-B3A3-B724C0022FBB}"/>
                </a:ext>
              </a:extLst>
            </p:cNvPr>
            <p:cNvCxnSpPr>
              <a:stCxn id="34" idx="4"/>
              <a:endCxn id="34" idx="6"/>
            </p:cNvCxnSpPr>
            <p:nvPr/>
          </p:nvCxnSpPr>
          <p:spPr>
            <a:xfrm>
              <a:off x="811279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9D1B63D1-02AE-4CBA-8F4E-E4BF8041CA2F}"/>
              </a:ext>
            </a:extLst>
          </p:cNvPr>
          <p:cNvPicPr>
            <a:picLocks noChangeAspect="1"/>
          </p:cNvPicPr>
          <p:nvPr/>
        </p:nvPicPr>
        <p:blipFill>
          <a:blip r:embed="rId8"/>
          <a:stretch>
            <a:fillRect/>
          </a:stretch>
        </p:blipFill>
        <p:spPr>
          <a:xfrm>
            <a:off x="8231010" y="1233649"/>
            <a:ext cx="3212800" cy="1807200"/>
          </a:xfrm>
          <a:prstGeom prst="rect">
            <a:avLst/>
          </a:prstGeom>
          <a:ln>
            <a:solidFill>
              <a:schemeClr val="tx1"/>
            </a:solidFill>
          </a:ln>
        </p:spPr>
      </p:pic>
      <p:sp>
        <p:nvSpPr>
          <p:cNvPr id="36" name="Rectangle 35">
            <a:extLst>
              <a:ext uri="{FF2B5EF4-FFF2-40B4-BE49-F238E27FC236}">
                <a16:creationId xmlns:a16="http://schemas.microsoft.com/office/drawing/2014/main" id="{9621CEEE-F80B-4613-9E4E-F798E9807A17}"/>
              </a:ext>
            </a:extLst>
          </p:cNvPr>
          <p:cNvSpPr/>
          <p:nvPr/>
        </p:nvSpPr>
        <p:spPr>
          <a:xfrm>
            <a:off x="842205" y="5162124"/>
            <a:ext cx="32112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Stakeholder engagement</a:t>
            </a:r>
          </a:p>
        </p:txBody>
      </p:sp>
      <p:sp>
        <p:nvSpPr>
          <p:cNvPr id="37" name="Rectangle 36">
            <a:extLst>
              <a:ext uri="{FF2B5EF4-FFF2-40B4-BE49-F238E27FC236}">
                <a16:creationId xmlns:a16="http://schemas.microsoft.com/office/drawing/2014/main" id="{E81946A1-C870-4DB8-BB5B-71A44B28666C}"/>
              </a:ext>
            </a:extLst>
          </p:cNvPr>
          <p:cNvSpPr/>
          <p:nvPr/>
        </p:nvSpPr>
        <p:spPr>
          <a:xfrm>
            <a:off x="4527448" y="5162125"/>
            <a:ext cx="3219006"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Competition / integration RAFT</a:t>
            </a:r>
          </a:p>
        </p:txBody>
      </p:sp>
      <p:sp>
        <p:nvSpPr>
          <p:cNvPr id="38" name="Rectangle 37">
            <a:extLst>
              <a:ext uri="{FF2B5EF4-FFF2-40B4-BE49-F238E27FC236}">
                <a16:creationId xmlns:a16="http://schemas.microsoft.com/office/drawing/2014/main" id="{2EDDD7DF-028B-48A4-BD82-8F0C96EF66AA}"/>
              </a:ext>
            </a:extLst>
          </p:cNvPr>
          <p:cNvSpPr/>
          <p:nvPr/>
        </p:nvSpPr>
        <p:spPr>
          <a:xfrm>
            <a:off x="8231010" y="5162125"/>
            <a:ext cx="32128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Budget / Commitment </a:t>
            </a:r>
          </a:p>
        </p:txBody>
      </p:sp>
      <p:sp>
        <p:nvSpPr>
          <p:cNvPr id="40" name="Oval 39">
            <a:extLst>
              <a:ext uri="{FF2B5EF4-FFF2-40B4-BE49-F238E27FC236}">
                <a16:creationId xmlns:a16="http://schemas.microsoft.com/office/drawing/2014/main" id="{7963A34B-D418-4FEC-970E-497CC46EE876}"/>
              </a:ext>
            </a:extLst>
          </p:cNvPr>
          <p:cNvSpPr/>
          <p:nvPr/>
        </p:nvSpPr>
        <p:spPr>
          <a:xfrm>
            <a:off x="590981"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1" name="Oval 40">
            <a:extLst>
              <a:ext uri="{FF2B5EF4-FFF2-40B4-BE49-F238E27FC236}">
                <a16:creationId xmlns:a16="http://schemas.microsoft.com/office/drawing/2014/main" id="{A2E3F37C-E0AF-4D45-8D37-85B425122159}"/>
              </a:ext>
            </a:extLst>
          </p:cNvPr>
          <p:cNvSpPr/>
          <p:nvPr/>
        </p:nvSpPr>
        <p:spPr>
          <a:xfrm>
            <a:off x="4287557"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2" name="Oval 41">
            <a:extLst>
              <a:ext uri="{FF2B5EF4-FFF2-40B4-BE49-F238E27FC236}">
                <a16:creationId xmlns:a16="http://schemas.microsoft.com/office/drawing/2014/main" id="{278BEA52-2C3E-4738-99EA-B3CE329F23C8}"/>
              </a:ext>
            </a:extLst>
          </p:cNvPr>
          <p:cNvSpPr/>
          <p:nvPr/>
        </p:nvSpPr>
        <p:spPr>
          <a:xfrm>
            <a:off x="7984133"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3" name="Rectangle 2">
            <a:extLst>
              <a:ext uri="{FF2B5EF4-FFF2-40B4-BE49-F238E27FC236}">
                <a16:creationId xmlns:a16="http://schemas.microsoft.com/office/drawing/2014/main" id="{79BEC2F4-C357-480D-8EFE-6C4BD393451E}"/>
              </a:ext>
            </a:extLst>
          </p:cNvPr>
          <p:cNvSpPr/>
          <p:nvPr/>
        </p:nvSpPr>
        <p:spPr>
          <a:xfrm>
            <a:off x="842205" y="4713769"/>
            <a:ext cx="10601605" cy="26765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Complications:</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
            <a:extLst>
              <a:ext uri="{FF2B5EF4-FFF2-40B4-BE49-F238E27FC236}">
                <a16:creationId xmlns:a16="http://schemas.microsoft.com/office/drawing/2014/main" id="{5F60601B-DF0B-491C-90EE-53077B0C3F10}"/>
              </a:ext>
            </a:extLst>
          </p:cNvPr>
          <p:cNvGrpSpPr>
            <a:grpSpLocks noChangeAspect="1"/>
          </p:cNvGrpSpPr>
          <p:nvPr/>
        </p:nvGrpSpPr>
        <p:grpSpPr bwMode="auto">
          <a:xfrm>
            <a:off x="1010272" y="5234574"/>
            <a:ext cx="597489" cy="575467"/>
            <a:chOff x="-2004" y="2044"/>
            <a:chExt cx="1058" cy="1019"/>
          </a:xfrm>
          <a:solidFill>
            <a:schemeClr val="accent1"/>
          </a:solidFill>
        </p:grpSpPr>
        <p:sp>
          <p:nvSpPr>
            <p:cNvPr id="44" name="Freeform 5">
              <a:extLst>
                <a:ext uri="{FF2B5EF4-FFF2-40B4-BE49-F238E27FC236}">
                  <a16:creationId xmlns:a16="http://schemas.microsoft.com/office/drawing/2014/main" id="{2C4F145A-05AA-4942-8728-DF15D71B7C20}"/>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6">
              <a:extLst>
                <a:ext uri="{FF2B5EF4-FFF2-40B4-BE49-F238E27FC236}">
                  <a16:creationId xmlns:a16="http://schemas.microsoft.com/office/drawing/2014/main" id="{943E1A6E-05A9-480F-ACED-272C7C449CA1}"/>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7">
              <a:extLst>
                <a:ext uri="{FF2B5EF4-FFF2-40B4-BE49-F238E27FC236}">
                  <a16:creationId xmlns:a16="http://schemas.microsoft.com/office/drawing/2014/main" id="{894A69D7-B06F-4A73-9A33-F585F4152AFC}"/>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7203B628-89E2-4AF7-9286-9D402100F683}"/>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9">
              <a:extLst>
                <a:ext uri="{FF2B5EF4-FFF2-40B4-BE49-F238E27FC236}">
                  <a16:creationId xmlns:a16="http://schemas.microsoft.com/office/drawing/2014/main" id="{B1095EE8-6644-4116-94D8-A302512ECF63}"/>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10">
              <a:extLst>
                <a:ext uri="{FF2B5EF4-FFF2-40B4-BE49-F238E27FC236}">
                  <a16:creationId xmlns:a16="http://schemas.microsoft.com/office/drawing/2014/main" id="{535777E5-F133-4B73-AD66-B1B8E7843042}"/>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11">
              <a:extLst>
                <a:ext uri="{FF2B5EF4-FFF2-40B4-BE49-F238E27FC236}">
                  <a16:creationId xmlns:a16="http://schemas.microsoft.com/office/drawing/2014/main" id="{8A77E4E9-20E3-4015-B148-9BF9DAF4E2BA}"/>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12">
              <a:extLst>
                <a:ext uri="{FF2B5EF4-FFF2-40B4-BE49-F238E27FC236}">
                  <a16:creationId xmlns:a16="http://schemas.microsoft.com/office/drawing/2014/main" id="{B3E22497-5B31-411A-AB04-898A4B08ADC0}"/>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13">
              <a:extLst>
                <a:ext uri="{FF2B5EF4-FFF2-40B4-BE49-F238E27FC236}">
                  <a16:creationId xmlns:a16="http://schemas.microsoft.com/office/drawing/2014/main" id="{7E757E71-6568-4007-86F8-C75CC3A2828A}"/>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14">
              <a:extLst>
                <a:ext uri="{FF2B5EF4-FFF2-40B4-BE49-F238E27FC236}">
                  <a16:creationId xmlns:a16="http://schemas.microsoft.com/office/drawing/2014/main" id="{66163613-7531-4390-B50F-3839AD04029A}"/>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15">
              <a:extLst>
                <a:ext uri="{FF2B5EF4-FFF2-40B4-BE49-F238E27FC236}">
                  <a16:creationId xmlns:a16="http://schemas.microsoft.com/office/drawing/2014/main" id="{196003BC-1C99-45FD-A97C-9B8A27D115C4}"/>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16">
              <a:extLst>
                <a:ext uri="{FF2B5EF4-FFF2-40B4-BE49-F238E27FC236}">
                  <a16:creationId xmlns:a16="http://schemas.microsoft.com/office/drawing/2014/main" id="{1EFD3BAA-3804-45A1-9238-D12C7699F110}"/>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Rectangle 17">
              <a:extLst>
                <a:ext uri="{FF2B5EF4-FFF2-40B4-BE49-F238E27FC236}">
                  <a16:creationId xmlns:a16="http://schemas.microsoft.com/office/drawing/2014/main" id="{BC7D05CF-5CD5-4668-BB41-5A4D032817D5}"/>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Rectangle 18">
              <a:extLst>
                <a:ext uri="{FF2B5EF4-FFF2-40B4-BE49-F238E27FC236}">
                  <a16:creationId xmlns:a16="http://schemas.microsoft.com/office/drawing/2014/main" id="{2C52AC53-89CC-4F8D-B851-4DC7BD067F8C}"/>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Rectangle 19">
              <a:extLst>
                <a:ext uri="{FF2B5EF4-FFF2-40B4-BE49-F238E27FC236}">
                  <a16:creationId xmlns:a16="http://schemas.microsoft.com/office/drawing/2014/main" id="{9772DCD5-3508-4AC3-90AC-B960DEA5C547}"/>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Rectangle 20">
              <a:extLst>
                <a:ext uri="{FF2B5EF4-FFF2-40B4-BE49-F238E27FC236}">
                  <a16:creationId xmlns:a16="http://schemas.microsoft.com/office/drawing/2014/main" id="{435709F6-8515-404F-8800-87F97DCCFB1E}"/>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Rectangle 21">
              <a:extLst>
                <a:ext uri="{FF2B5EF4-FFF2-40B4-BE49-F238E27FC236}">
                  <a16:creationId xmlns:a16="http://schemas.microsoft.com/office/drawing/2014/main" id="{3DB5445F-5991-4494-8D84-95D4E2EBE39B}"/>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Rectangle 22">
              <a:extLst>
                <a:ext uri="{FF2B5EF4-FFF2-40B4-BE49-F238E27FC236}">
                  <a16:creationId xmlns:a16="http://schemas.microsoft.com/office/drawing/2014/main" id="{F333793E-CBC8-40A1-8BD4-33105644BB93}"/>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Rectangle 23">
              <a:extLst>
                <a:ext uri="{FF2B5EF4-FFF2-40B4-BE49-F238E27FC236}">
                  <a16:creationId xmlns:a16="http://schemas.microsoft.com/office/drawing/2014/main" id="{E1B9A923-9FF6-492E-8D3F-AFB300C45F2C}"/>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Rectangle 24">
              <a:extLst>
                <a:ext uri="{FF2B5EF4-FFF2-40B4-BE49-F238E27FC236}">
                  <a16:creationId xmlns:a16="http://schemas.microsoft.com/office/drawing/2014/main" id="{D9CBDF24-8C92-446D-B1D1-4511B91BF0E3}"/>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3B3100FF-6124-4B12-B4F2-6606A816A678}"/>
              </a:ext>
            </a:extLst>
          </p:cNvPr>
          <p:cNvGrpSpPr>
            <a:grpSpLocks noChangeAspect="1"/>
          </p:cNvGrpSpPr>
          <p:nvPr/>
        </p:nvGrpSpPr>
        <p:grpSpPr>
          <a:xfrm>
            <a:off x="8214274" y="5234568"/>
            <a:ext cx="619163" cy="530248"/>
            <a:chOff x="3695682" y="689356"/>
            <a:chExt cx="4800596" cy="4111223"/>
          </a:xfrm>
          <a:solidFill>
            <a:schemeClr val="accent1"/>
          </a:solidFill>
        </p:grpSpPr>
        <p:sp>
          <p:nvSpPr>
            <p:cNvPr id="65" name="Freeform: Shape 64">
              <a:extLst>
                <a:ext uri="{FF2B5EF4-FFF2-40B4-BE49-F238E27FC236}">
                  <a16:creationId xmlns:a16="http://schemas.microsoft.com/office/drawing/2014/main" id="{157C0A86-03CA-4E5B-B148-AE0280230665}"/>
                </a:ext>
              </a:extLst>
            </p:cNvPr>
            <p:cNvSpPr/>
            <p:nvPr/>
          </p:nvSpPr>
          <p:spPr>
            <a:xfrm>
              <a:off x="5753100" y="1028700"/>
              <a:ext cx="685800" cy="1371600"/>
            </a:xfrm>
            <a:custGeom>
              <a:avLst/>
              <a:gdLst>
                <a:gd name="connsiteX0" fmla="*/ 428625 w 685800"/>
                <a:gd name="connsiteY0" fmla="*/ 1285875 h 1371600"/>
                <a:gd name="connsiteX1" fmla="*/ 428625 w 685800"/>
                <a:gd name="connsiteY1" fmla="*/ 1200150 h 1371600"/>
                <a:gd name="connsiteX2" fmla="*/ 514350 w 685800"/>
                <a:gd name="connsiteY2" fmla="*/ 1200150 h 1371600"/>
                <a:gd name="connsiteX3" fmla="*/ 635590 w 685800"/>
                <a:gd name="connsiteY3" fmla="*/ 1149940 h 1371600"/>
                <a:gd name="connsiteX4" fmla="*/ 685800 w 685800"/>
                <a:gd name="connsiteY4" fmla="*/ 1028700 h 1371600"/>
                <a:gd name="connsiteX5" fmla="*/ 685800 w 685800"/>
                <a:gd name="connsiteY5" fmla="*/ 771525 h 1371600"/>
                <a:gd name="connsiteX6" fmla="*/ 635590 w 685800"/>
                <a:gd name="connsiteY6" fmla="*/ 650285 h 1371600"/>
                <a:gd name="connsiteX7" fmla="*/ 514350 w 685800"/>
                <a:gd name="connsiteY7" fmla="*/ 600075 h 1371600"/>
                <a:gd name="connsiteX8" fmla="*/ 171450 w 685800"/>
                <a:gd name="connsiteY8" fmla="*/ 600075 h 1371600"/>
                <a:gd name="connsiteX9" fmla="*/ 171450 w 685800"/>
                <a:gd name="connsiteY9" fmla="*/ 342900 h 1371600"/>
                <a:gd name="connsiteX10" fmla="*/ 514350 w 685800"/>
                <a:gd name="connsiteY10" fmla="*/ 342900 h 1371600"/>
                <a:gd name="connsiteX11" fmla="*/ 600075 w 685800"/>
                <a:gd name="connsiteY11" fmla="*/ 428625 h 1371600"/>
                <a:gd name="connsiteX12" fmla="*/ 685800 w 685800"/>
                <a:gd name="connsiteY12" fmla="*/ 342900 h 1371600"/>
                <a:gd name="connsiteX13" fmla="*/ 635590 w 685800"/>
                <a:gd name="connsiteY13" fmla="*/ 221660 h 1371600"/>
                <a:gd name="connsiteX14" fmla="*/ 514350 w 685800"/>
                <a:gd name="connsiteY14" fmla="*/ 171450 h 1371600"/>
                <a:gd name="connsiteX15" fmla="*/ 428625 w 685800"/>
                <a:gd name="connsiteY15" fmla="*/ 171450 h 1371600"/>
                <a:gd name="connsiteX16" fmla="*/ 428625 w 685800"/>
                <a:gd name="connsiteY16" fmla="*/ 85725 h 1371600"/>
                <a:gd name="connsiteX17" fmla="*/ 342900 w 685800"/>
                <a:gd name="connsiteY17" fmla="*/ 0 h 1371600"/>
                <a:gd name="connsiteX18" fmla="*/ 257175 w 685800"/>
                <a:gd name="connsiteY18" fmla="*/ 85725 h 1371600"/>
                <a:gd name="connsiteX19" fmla="*/ 257175 w 685800"/>
                <a:gd name="connsiteY19" fmla="*/ 171450 h 1371600"/>
                <a:gd name="connsiteX20" fmla="*/ 171450 w 685800"/>
                <a:gd name="connsiteY20" fmla="*/ 171450 h 1371600"/>
                <a:gd name="connsiteX21" fmla="*/ 50210 w 685800"/>
                <a:gd name="connsiteY21" fmla="*/ 221660 h 1371600"/>
                <a:gd name="connsiteX22" fmla="*/ 0 w 685800"/>
                <a:gd name="connsiteY22" fmla="*/ 342900 h 1371600"/>
                <a:gd name="connsiteX23" fmla="*/ 0 w 685800"/>
                <a:gd name="connsiteY23" fmla="*/ 600075 h 1371600"/>
                <a:gd name="connsiteX24" fmla="*/ 50210 w 685800"/>
                <a:gd name="connsiteY24" fmla="*/ 721315 h 1371600"/>
                <a:gd name="connsiteX25" fmla="*/ 171450 w 685800"/>
                <a:gd name="connsiteY25" fmla="*/ 771525 h 1371600"/>
                <a:gd name="connsiteX26" fmla="*/ 514350 w 685800"/>
                <a:gd name="connsiteY26" fmla="*/ 771525 h 1371600"/>
                <a:gd name="connsiteX27" fmla="*/ 514350 w 685800"/>
                <a:gd name="connsiteY27" fmla="*/ 1028700 h 1371600"/>
                <a:gd name="connsiteX28" fmla="*/ 171450 w 685800"/>
                <a:gd name="connsiteY28" fmla="*/ 1028700 h 1371600"/>
                <a:gd name="connsiteX29" fmla="*/ 85725 w 685800"/>
                <a:gd name="connsiteY29" fmla="*/ 942975 h 1371600"/>
                <a:gd name="connsiteX30" fmla="*/ 0 w 685800"/>
                <a:gd name="connsiteY30" fmla="*/ 1028700 h 1371600"/>
                <a:gd name="connsiteX31" fmla="*/ 50210 w 685800"/>
                <a:gd name="connsiteY31" fmla="*/ 1149940 h 1371600"/>
                <a:gd name="connsiteX32" fmla="*/ 171450 w 685800"/>
                <a:gd name="connsiteY32" fmla="*/ 1200150 h 1371600"/>
                <a:gd name="connsiteX33" fmla="*/ 257175 w 685800"/>
                <a:gd name="connsiteY33" fmla="*/ 1200150 h 1371600"/>
                <a:gd name="connsiteX34" fmla="*/ 257175 w 685800"/>
                <a:gd name="connsiteY34" fmla="*/ 1285875 h 1371600"/>
                <a:gd name="connsiteX35" fmla="*/ 342900 w 685800"/>
                <a:gd name="connsiteY35" fmla="*/ 1371600 h 1371600"/>
                <a:gd name="connsiteX36" fmla="*/ 428625 w 685800"/>
                <a:gd name="connsiteY36" fmla="*/ 128587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5800" h="1371600">
                  <a:moveTo>
                    <a:pt x="428625" y="1285875"/>
                  </a:moveTo>
                  <a:lnTo>
                    <a:pt x="428625" y="1200150"/>
                  </a:lnTo>
                  <a:lnTo>
                    <a:pt x="514350" y="1200150"/>
                  </a:lnTo>
                  <a:cubicBezTo>
                    <a:pt x="559815" y="1200150"/>
                    <a:pt x="603443" y="1182086"/>
                    <a:pt x="635590" y="1149940"/>
                  </a:cubicBezTo>
                  <a:cubicBezTo>
                    <a:pt x="667736" y="1117793"/>
                    <a:pt x="685800" y="1074165"/>
                    <a:pt x="685800" y="1028700"/>
                  </a:cubicBezTo>
                  <a:lnTo>
                    <a:pt x="685800" y="771525"/>
                  </a:lnTo>
                  <a:cubicBezTo>
                    <a:pt x="685800" y="726060"/>
                    <a:pt x="667736" y="682432"/>
                    <a:pt x="635590" y="650285"/>
                  </a:cubicBezTo>
                  <a:cubicBezTo>
                    <a:pt x="603443" y="618139"/>
                    <a:pt x="559815" y="600075"/>
                    <a:pt x="514350" y="600075"/>
                  </a:cubicBezTo>
                  <a:lnTo>
                    <a:pt x="171450" y="600075"/>
                  </a:lnTo>
                  <a:lnTo>
                    <a:pt x="171450" y="342900"/>
                  </a:lnTo>
                  <a:lnTo>
                    <a:pt x="514350" y="342900"/>
                  </a:lnTo>
                  <a:cubicBezTo>
                    <a:pt x="514350" y="390240"/>
                    <a:pt x="552735" y="428625"/>
                    <a:pt x="600075" y="428625"/>
                  </a:cubicBezTo>
                  <a:cubicBezTo>
                    <a:pt x="647415" y="428625"/>
                    <a:pt x="685800" y="390240"/>
                    <a:pt x="685800" y="342900"/>
                  </a:cubicBezTo>
                  <a:cubicBezTo>
                    <a:pt x="685800" y="297435"/>
                    <a:pt x="667736" y="253807"/>
                    <a:pt x="635590" y="221660"/>
                  </a:cubicBezTo>
                  <a:cubicBezTo>
                    <a:pt x="603443" y="189514"/>
                    <a:pt x="559815" y="171450"/>
                    <a:pt x="514350" y="171450"/>
                  </a:cubicBezTo>
                  <a:lnTo>
                    <a:pt x="428625" y="171450"/>
                  </a:lnTo>
                  <a:lnTo>
                    <a:pt x="428625" y="85725"/>
                  </a:lnTo>
                  <a:cubicBezTo>
                    <a:pt x="428625" y="38385"/>
                    <a:pt x="390240" y="0"/>
                    <a:pt x="342900" y="0"/>
                  </a:cubicBezTo>
                  <a:cubicBezTo>
                    <a:pt x="295560" y="0"/>
                    <a:pt x="257175" y="38385"/>
                    <a:pt x="257175" y="85725"/>
                  </a:cubicBezTo>
                  <a:lnTo>
                    <a:pt x="257175" y="171450"/>
                  </a:lnTo>
                  <a:lnTo>
                    <a:pt x="171450" y="171450"/>
                  </a:lnTo>
                  <a:cubicBezTo>
                    <a:pt x="125985" y="171450"/>
                    <a:pt x="82357" y="189514"/>
                    <a:pt x="50210" y="221660"/>
                  </a:cubicBezTo>
                  <a:cubicBezTo>
                    <a:pt x="18064" y="253807"/>
                    <a:pt x="0" y="297435"/>
                    <a:pt x="0" y="342900"/>
                  </a:cubicBezTo>
                  <a:lnTo>
                    <a:pt x="0" y="600075"/>
                  </a:lnTo>
                  <a:cubicBezTo>
                    <a:pt x="0" y="645540"/>
                    <a:pt x="18064" y="689168"/>
                    <a:pt x="50210" y="721315"/>
                  </a:cubicBezTo>
                  <a:cubicBezTo>
                    <a:pt x="82357" y="753461"/>
                    <a:pt x="125985" y="771525"/>
                    <a:pt x="171450" y="771525"/>
                  </a:cubicBezTo>
                  <a:lnTo>
                    <a:pt x="514350" y="771525"/>
                  </a:lnTo>
                  <a:lnTo>
                    <a:pt x="514350" y="1028700"/>
                  </a:lnTo>
                  <a:lnTo>
                    <a:pt x="171450" y="1028700"/>
                  </a:lnTo>
                  <a:cubicBezTo>
                    <a:pt x="171450" y="981360"/>
                    <a:pt x="133065" y="942975"/>
                    <a:pt x="85725" y="942975"/>
                  </a:cubicBezTo>
                  <a:cubicBezTo>
                    <a:pt x="38385" y="942975"/>
                    <a:pt x="0" y="981360"/>
                    <a:pt x="0" y="1028700"/>
                  </a:cubicBezTo>
                  <a:cubicBezTo>
                    <a:pt x="0" y="1074165"/>
                    <a:pt x="18064" y="1117793"/>
                    <a:pt x="50210" y="1149940"/>
                  </a:cubicBezTo>
                  <a:cubicBezTo>
                    <a:pt x="82357" y="1182086"/>
                    <a:pt x="125985" y="1200150"/>
                    <a:pt x="171450" y="1200150"/>
                  </a:cubicBezTo>
                  <a:lnTo>
                    <a:pt x="257175" y="1200150"/>
                  </a:lnTo>
                  <a:lnTo>
                    <a:pt x="257175" y="1285875"/>
                  </a:lnTo>
                  <a:cubicBezTo>
                    <a:pt x="257175" y="1333215"/>
                    <a:pt x="295560" y="1371600"/>
                    <a:pt x="342900" y="1371600"/>
                  </a:cubicBezTo>
                  <a:cubicBezTo>
                    <a:pt x="390240" y="1371600"/>
                    <a:pt x="428625" y="1333215"/>
                    <a:pt x="428625" y="128587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8F39A7C5-411B-43DC-8468-58B9486B0909}"/>
                </a:ext>
              </a:extLst>
            </p:cNvPr>
            <p:cNvSpPr/>
            <p:nvPr/>
          </p:nvSpPr>
          <p:spPr>
            <a:xfrm>
              <a:off x="3695682" y="689356"/>
              <a:ext cx="4800596" cy="4111223"/>
            </a:xfrm>
            <a:custGeom>
              <a:avLst/>
              <a:gdLst>
                <a:gd name="connsiteX0" fmla="*/ 4457718 w 4800596"/>
                <a:gd name="connsiteY0" fmla="*/ 3262615 h 4111223"/>
                <a:gd name="connsiteX1" fmla="*/ 4457718 w 4800596"/>
                <a:gd name="connsiteY1" fmla="*/ 2653968 h 4111223"/>
                <a:gd name="connsiteX2" fmla="*/ 4432613 w 4800596"/>
                <a:gd name="connsiteY2" fmla="*/ 2593348 h 4111223"/>
                <a:gd name="connsiteX3" fmla="*/ 4371993 w 4800596"/>
                <a:gd name="connsiteY3" fmla="*/ 2568243 h 4111223"/>
                <a:gd name="connsiteX4" fmla="*/ 2486043 w 4800596"/>
                <a:gd name="connsiteY4" fmla="*/ 2568243 h 4111223"/>
                <a:gd name="connsiteX5" fmla="*/ 2486043 w 4800596"/>
                <a:gd name="connsiteY5" fmla="*/ 2053893 h 4111223"/>
                <a:gd name="connsiteX6" fmla="*/ 3318418 w 4800596"/>
                <a:gd name="connsiteY6" fmla="*/ 1492810 h 4111223"/>
                <a:gd name="connsiteX7" fmla="*/ 3276551 w 4800596"/>
                <a:gd name="connsiteY7" fmla="*/ 489779 h 4111223"/>
                <a:gd name="connsiteX8" fmla="*/ 2400314 w 4800596"/>
                <a:gd name="connsiteY8" fmla="*/ 0 h 4111223"/>
                <a:gd name="connsiteX9" fmla="*/ 1524077 w 4800596"/>
                <a:gd name="connsiteY9" fmla="*/ 489779 h 4111223"/>
                <a:gd name="connsiteX10" fmla="*/ 1482210 w 4800596"/>
                <a:gd name="connsiteY10" fmla="*/ 1492810 h 4111223"/>
                <a:gd name="connsiteX11" fmla="*/ 2314585 w 4800596"/>
                <a:gd name="connsiteY11" fmla="*/ 2053893 h 4111223"/>
                <a:gd name="connsiteX12" fmla="*/ 2314585 w 4800596"/>
                <a:gd name="connsiteY12" fmla="*/ 2568243 h 4111223"/>
                <a:gd name="connsiteX13" fmla="*/ 428635 w 4800596"/>
                <a:gd name="connsiteY13" fmla="*/ 2568243 h 4111223"/>
                <a:gd name="connsiteX14" fmla="*/ 342910 w 4800596"/>
                <a:gd name="connsiteY14" fmla="*/ 2653968 h 4111223"/>
                <a:gd name="connsiteX15" fmla="*/ 342910 w 4800596"/>
                <a:gd name="connsiteY15" fmla="*/ 3262615 h 4111223"/>
                <a:gd name="connsiteX16" fmla="*/ 32076 w 4800596"/>
                <a:gd name="connsiteY16" fmla="*/ 3519869 h 4111223"/>
                <a:gd name="connsiteX17" fmla="*/ 72642 w 4800596"/>
                <a:gd name="connsiteY17" fmla="*/ 3921326 h 4111223"/>
                <a:gd name="connsiteX18" fmla="*/ 428631 w 4800596"/>
                <a:gd name="connsiteY18" fmla="*/ 4111224 h 4111223"/>
                <a:gd name="connsiteX19" fmla="*/ 784620 w 4800596"/>
                <a:gd name="connsiteY19" fmla="*/ 3921326 h 4111223"/>
                <a:gd name="connsiteX20" fmla="*/ 825186 w 4800596"/>
                <a:gd name="connsiteY20" fmla="*/ 3519869 h 4111223"/>
                <a:gd name="connsiteX21" fmla="*/ 514352 w 4800596"/>
                <a:gd name="connsiteY21" fmla="*/ 3262615 h 4111223"/>
                <a:gd name="connsiteX22" fmla="*/ 514352 w 4800596"/>
                <a:gd name="connsiteY22" fmla="*/ 2739693 h 4111223"/>
                <a:gd name="connsiteX23" fmla="*/ 2314577 w 4800596"/>
                <a:gd name="connsiteY23" fmla="*/ 2739693 h 4111223"/>
                <a:gd name="connsiteX24" fmla="*/ 2314577 w 4800596"/>
                <a:gd name="connsiteY24" fmla="*/ 3262615 h 4111223"/>
                <a:gd name="connsiteX25" fmla="*/ 2003743 w 4800596"/>
                <a:gd name="connsiteY25" fmla="*/ 3519869 h 4111223"/>
                <a:gd name="connsiteX26" fmla="*/ 2044309 w 4800596"/>
                <a:gd name="connsiteY26" fmla="*/ 3921326 h 4111223"/>
                <a:gd name="connsiteX27" fmla="*/ 2400298 w 4800596"/>
                <a:gd name="connsiteY27" fmla="*/ 4111224 h 4111223"/>
                <a:gd name="connsiteX28" fmla="*/ 2756287 w 4800596"/>
                <a:gd name="connsiteY28" fmla="*/ 3921326 h 4111223"/>
                <a:gd name="connsiteX29" fmla="*/ 2796853 w 4800596"/>
                <a:gd name="connsiteY29" fmla="*/ 3519869 h 4111223"/>
                <a:gd name="connsiteX30" fmla="*/ 2486019 w 4800596"/>
                <a:gd name="connsiteY30" fmla="*/ 3262615 h 4111223"/>
                <a:gd name="connsiteX31" fmla="*/ 2486019 w 4800596"/>
                <a:gd name="connsiteY31" fmla="*/ 2739693 h 4111223"/>
                <a:gd name="connsiteX32" fmla="*/ 4286245 w 4800596"/>
                <a:gd name="connsiteY32" fmla="*/ 2739693 h 4111223"/>
                <a:gd name="connsiteX33" fmla="*/ 4286245 w 4800596"/>
                <a:gd name="connsiteY33" fmla="*/ 3262615 h 4111223"/>
                <a:gd name="connsiteX34" fmla="*/ 3975410 w 4800596"/>
                <a:gd name="connsiteY34" fmla="*/ 3519869 h 4111223"/>
                <a:gd name="connsiteX35" fmla="*/ 4015976 w 4800596"/>
                <a:gd name="connsiteY35" fmla="*/ 3921326 h 4111223"/>
                <a:gd name="connsiteX36" fmla="*/ 4371965 w 4800596"/>
                <a:gd name="connsiteY36" fmla="*/ 4111224 h 4111223"/>
                <a:gd name="connsiteX37" fmla="*/ 4727954 w 4800596"/>
                <a:gd name="connsiteY37" fmla="*/ 3921326 h 4111223"/>
                <a:gd name="connsiteX38" fmla="*/ 4768521 w 4800596"/>
                <a:gd name="connsiteY38" fmla="*/ 3519869 h 4111223"/>
                <a:gd name="connsiteX39" fmla="*/ 4457687 w 4800596"/>
                <a:gd name="connsiteY39" fmla="*/ 3262615 h 4111223"/>
                <a:gd name="connsiteX40" fmla="*/ 1543068 w 4800596"/>
                <a:gd name="connsiteY40" fmla="*/ 1025144 h 4111223"/>
                <a:gd name="connsiteX41" fmla="*/ 1794159 w 4800596"/>
                <a:gd name="connsiteY41" fmla="*/ 418985 h 4111223"/>
                <a:gd name="connsiteX42" fmla="*/ 2400318 w 4800596"/>
                <a:gd name="connsiteY42" fmla="*/ 167894 h 4111223"/>
                <a:gd name="connsiteX43" fmla="*/ 3006477 w 4800596"/>
                <a:gd name="connsiteY43" fmla="*/ 418985 h 4111223"/>
                <a:gd name="connsiteX44" fmla="*/ 3257568 w 4800596"/>
                <a:gd name="connsiteY44" fmla="*/ 1025144 h 4111223"/>
                <a:gd name="connsiteX45" fmla="*/ 3006477 w 4800596"/>
                <a:gd name="connsiteY45" fmla="*/ 1631303 h 4111223"/>
                <a:gd name="connsiteX46" fmla="*/ 2400318 w 4800596"/>
                <a:gd name="connsiteY46" fmla="*/ 1882394 h 4111223"/>
                <a:gd name="connsiteX47" fmla="*/ 1794159 w 4800596"/>
                <a:gd name="connsiteY47" fmla="*/ 1631303 h 4111223"/>
                <a:gd name="connsiteX48" fmla="*/ 1543068 w 4800596"/>
                <a:gd name="connsiteY48" fmla="*/ 1025144 h 4111223"/>
                <a:gd name="connsiteX49" fmla="*/ 685818 w 4800596"/>
                <a:gd name="connsiteY49" fmla="*/ 3682619 h 4111223"/>
                <a:gd name="connsiteX50" fmla="*/ 610502 w 4800596"/>
                <a:gd name="connsiteY50" fmla="*/ 3864473 h 4111223"/>
                <a:gd name="connsiteX51" fmla="*/ 428648 w 4800596"/>
                <a:gd name="connsiteY51" fmla="*/ 3939789 h 4111223"/>
                <a:gd name="connsiteX52" fmla="*/ 246793 w 4800596"/>
                <a:gd name="connsiteY52" fmla="*/ 3864473 h 4111223"/>
                <a:gd name="connsiteX53" fmla="*/ 171477 w 4800596"/>
                <a:gd name="connsiteY53" fmla="*/ 3682619 h 4111223"/>
                <a:gd name="connsiteX54" fmla="*/ 246793 w 4800596"/>
                <a:gd name="connsiteY54" fmla="*/ 3500764 h 4111223"/>
                <a:gd name="connsiteX55" fmla="*/ 428648 w 4800596"/>
                <a:gd name="connsiteY55" fmla="*/ 3425449 h 4111223"/>
                <a:gd name="connsiteX56" fmla="*/ 610502 w 4800596"/>
                <a:gd name="connsiteY56" fmla="*/ 3500764 h 4111223"/>
                <a:gd name="connsiteX57" fmla="*/ 685818 w 4800596"/>
                <a:gd name="connsiteY57" fmla="*/ 3682619 h 4111223"/>
                <a:gd name="connsiteX58" fmla="*/ 2657493 w 4800596"/>
                <a:gd name="connsiteY58" fmla="*/ 3682619 h 4111223"/>
                <a:gd name="connsiteX59" fmla="*/ 2582177 w 4800596"/>
                <a:gd name="connsiteY59" fmla="*/ 3864473 h 4111223"/>
                <a:gd name="connsiteX60" fmla="*/ 2400323 w 4800596"/>
                <a:gd name="connsiteY60" fmla="*/ 3939789 h 4111223"/>
                <a:gd name="connsiteX61" fmla="*/ 2218468 w 4800596"/>
                <a:gd name="connsiteY61" fmla="*/ 3864473 h 4111223"/>
                <a:gd name="connsiteX62" fmla="*/ 2143153 w 4800596"/>
                <a:gd name="connsiteY62" fmla="*/ 3682619 h 4111223"/>
                <a:gd name="connsiteX63" fmla="*/ 2218468 w 4800596"/>
                <a:gd name="connsiteY63" fmla="*/ 3500764 h 4111223"/>
                <a:gd name="connsiteX64" fmla="*/ 2400323 w 4800596"/>
                <a:gd name="connsiteY64" fmla="*/ 3425449 h 4111223"/>
                <a:gd name="connsiteX65" fmla="*/ 2582177 w 4800596"/>
                <a:gd name="connsiteY65" fmla="*/ 3500764 h 4111223"/>
                <a:gd name="connsiteX66" fmla="*/ 2657493 w 4800596"/>
                <a:gd name="connsiteY66" fmla="*/ 3682619 h 4111223"/>
                <a:gd name="connsiteX67" fmla="*/ 4371993 w 4800596"/>
                <a:gd name="connsiteY67" fmla="*/ 3939794 h 4111223"/>
                <a:gd name="connsiteX68" fmla="*/ 4190138 w 4800596"/>
                <a:gd name="connsiteY68" fmla="*/ 3864478 h 4111223"/>
                <a:gd name="connsiteX69" fmla="*/ 4114823 w 4800596"/>
                <a:gd name="connsiteY69" fmla="*/ 3682624 h 4111223"/>
                <a:gd name="connsiteX70" fmla="*/ 4190138 w 4800596"/>
                <a:gd name="connsiteY70" fmla="*/ 3500769 h 4111223"/>
                <a:gd name="connsiteX71" fmla="*/ 4371993 w 4800596"/>
                <a:gd name="connsiteY71" fmla="*/ 3425454 h 4111223"/>
                <a:gd name="connsiteX72" fmla="*/ 4553848 w 4800596"/>
                <a:gd name="connsiteY72" fmla="*/ 3500769 h 4111223"/>
                <a:gd name="connsiteX73" fmla="*/ 4629163 w 4800596"/>
                <a:gd name="connsiteY73" fmla="*/ 3682624 h 4111223"/>
                <a:gd name="connsiteX74" fmla="*/ 4553848 w 4800596"/>
                <a:gd name="connsiteY74" fmla="*/ 3864478 h 4111223"/>
                <a:gd name="connsiteX75" fmla="*/ 4371993 w 4800596"/>
                <a:gd name="connsiteY75" fmla="*/ 3939794 h 411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800596" h="4111223">
                  <a:moveTo>
                    <a:pt x="4457718" y="3262615"/>
                  </a:moveTo>
                  <a:lnTo>
                    <a:pt x="4457718" y="2653968"/>
                  </a:lnTo>
                  <a:cubicBezTo>
                    <a:pt x="4457718" y="2631235"/>
                    <a:pt x="4448686" y="2609421"/>
                    <a:pt x="4432613" y="2593348"/>
                  </a:cubicBezTo>
                  <a:cubicBezTo>
                    <a:pt x="4416539" y="2577275"/>
                    <a:pt x="4394725" y="2568243"/>
                    <a:pt x="4371993" y="2568243"/>
                  </a:cubicBezTo>
                  <a:lnTo>
                    <a:pt x="2486043" y="2568243"/>
                  </a:lnTo>
                  <a:lnTo>
                    <a:pt x="2486043" y="2053893"/>
                  </a:lnTo>
                  <a:cubicBezTo>
                    <a:pt x="2842110" y="2024118"/>
                    <a:pt x="3157225" y="1811678"/>
                    <a:pt x="3318418" y="1492810"/>
                  </a:cubicBezTo>
                  <a:cubicBezTo>
                    <a:pt x="3479610" y="1173904"/>
                    <a:pt x="3463729" y="794186"/>
                    <a:pt x="3276551" y="489779"/>
                  </a:cubicBezTo>
                  <a:cubicBezTo>
                    <a:pt x="3089376" y="185421"/>
                    <a:pt x="2757645" y="0"/>
                    <a:pt x="2400314" y="0"/>
                  </a:cubicBezTo>
                  <a:cubicBezTo>
                    <a:pt x="2042983" y="0"/>
                    <a:pt x="1711261" y="185421"/>
                    <a:pt x="1524077" y="489779"/>
                  </a:cubicBezTo>
                  <a:cubicBezTo>
                    <a:pt x="1336903" y="794137"/>
                    <a:pt x="1321012" y="1173855"/>
                    <a:pt x="1482210" y="1492810"/>
                  </a:cubicBezTo>
                  <a:cubicBezTo>
                    <a:pt x="1643402" y="1811678"/>
                    <a:pt x="1958518" y="2024109"/>
                    <a:pt x="2314585" y="2053893"/>
                  </a:cubicBezTo>
                  <a:lnTo>
                    <a:pt x="2314585" y="2568243"/>
                  </a:lnTo>
                  <a:lnTo>
                    <a:pt x="428635" y="2568243"/>
                  </a:lnTo>
                  <a:cubicBezTo>
                    <a:pt x="381295" y="2568243"/>
                    <a:pt x="342910" y="2606628"/>
                    <a:pt x="342910" y="2653968"/>
                  </a:cubicBezTo>
                  <a:lnTo>
                    <a:pt x="342910" y="3262615"/>
                  </a:lnTo>
                  <a:cubicBezTo>
                    <a:pt x="202879" y="3291203"/>
                    <a:pt x="86342" y="3387686"/>
                    <a:pt x="32076" y="3519869"/>
                  </a:cubicBezTo>
                  <a:cubicBezTo>
                    <a:pt x="-22153" y="3652091"/>
                    <a:pt x="-6960" y="3802604"/>
                    <a:pt x="72642" y="3921326"/>
                  </a:cubicBezTo>
                  <a:cubicBezTo>
                    <a:pt x="152244" y="4039999"/>
                    <a:pt x="285730" y="4111224"/>
                    <a:pt x="428631" y="4111224"/>
                  </a:cubicBezTo>
                  <a:cubicBezTo>
                    <a:pt x="571532" y="4111224"/>
                    <a:pt x="705018" y="4040004"/>
                    <a:pt x="784620" y="3921326"/>
                  </a:cubicBezTo>
                  <a:cubicBezTo>
                    <a:pt x="864222" y="3802614"/>
                    <a:pt x="879415" y="3652101"/>
                    <a:pt x="825186" y="3519869"/>
                  </a:cubicBezTo>
                  <a:cubicBezTo>
                    <a:pt x="770919" y="3387686"/>
                    <a:pt x="654383" y="3291203"/>
                    <a:pt x="514352" y="3262615"/>
                  </a:cubicBezTo>
                  <a:lnTo>
                    <a:pt x="514352" y="2739693"/>
                  </a:lnTo>
                  <a:lnTo>
                    <a:pt x="2314577" y="2739693"/>
                  </a:lnTo>
                  <a:lnTo>
                    <a:pt x="2314577" y="3262615"/>
                  </a:lnTo>
                  <a:cubicBezTo>
                    <a:pt x="2174547" y="3291203"/>
                    <a:pt x="2058009" y="3387686"/>
                    <a:pt x="2003743" y="3519869"/>
                  </a:cubicBezTo>
                  <a:cubicBezTo>
                    <a:pt x="1949514" y="3652091"/>
                    <a:pt x="1964707" y="3802604"/>
                    <a:pt x="2044309" y="3921326"/>
                  </a:cubicBezTo>
                  <a:cubicBezTo>
                    <a:pt x="2123911" y="4039999"/>
                    <a:pt x="2257397" y="4111224"/>
                    <a:pt x="2400298" y="4111224"/>
                  </a:cubicBezTo>
                  <a:cubicBezTo>
                    <a:pt x="2543199" y="4111224"/>
                    <a:pt x="2676686" y="4040004"/>
                    <a:pt x="2756287" y="3921326"/>
                  </a:cubicBezTo>
                  <a:cubicBezTo>
                    <a:pt x="2835889" y="3802614"/>
                    <a:pt x="2851082" y="3652101"/>
                    <a:pt x="2796853" y="3519869"/>
                  </a:cubicBezTo>
                  <a:cubicBezTo>
                    <a:pt x="2742586" y="3387686"/>
                    <a:pt x="2626050" y="3291203"/>
                    <a:pt x="2486019" y="3262615"/>
                  </a:cubicBezTo>
                  <a:lnTo>
                    <a:pt x="2486019" y="2739693"/>
                  </a:lnTo>
                  <a:lnTo>
                    <a:pt x="4286245" y="2739693"/>
                  </a:lnTo>
                  <a:lnTo>
                    <a:pt x="4286245" y="3262615"/>
                  </a:lnTo>
                  <a:cubicBezTo>
                    <a:pt x="4146214" y="3291203"/>
                    <a:pt x="4029676" y="3387686"/>
                    <a:pt x="3975410" y="3519869"/>
                  </a:cubicBezTo>
                  <a:cubicBezTo>
                    <a:pt x="3921181" y="3652091"/>
                    <a:pt x="3936375" y="3802604"/>
                    <a:pt x="4015976" y="3921326"/>
                  </a:cubicBezTo>
                  <a:cubicBezTo>
                    <a:pt x="4095578" y="4039999"/>
                    <a:pt x="4229064" y="4111224"/>
                    <a:pt x="4371965" y="4111224"/>
                  </a:cubicBezTo>
                  <a:cubicBezTo>
                    <a:pt x="4514867" y="4111224"/>
                    <a:pt x="4648353" y="4040004"/>
                    <a:pt x="4727954" y="3921326"/>
                  </a:cubicBezTo>
                  <a:cubicBezTo>
                    <a:pt x="4807556" y="3802614"/>
                    <a:pt x="4822749" y="3652101"/>
                    <a:pt x="4768521" y="3519869"/>
                  </a:cubicBezTo>
                  <a:cubicBezTo>
                    <a:pt x="4714253" y="3387686"/>
                    <a:pt x="4597717" y="3291203"/>
                    <a:pt x="4457687" y="3262615"/>
                  </a:cubicBezTo>
                  <a:close/>
                  <a:moveTo>
                    <a:pt x="1543068" y="1025144"/>
                  </a:moveTo>
                  <a:cubicBezTo>
                    <a:pt x="1543068" y="797781"/>
                    <a:pt x="1633386" y="579756"/>
                    <a:pt x="1794159" y="418985"/>
                  </a:cubicBezTo>
                  <a:cubicBezTo>
                    <a:pt x="1954932" y="258214"/>
                    <a:pt x="2172956" y="167894"/>
                    <a:pt x="2400318" y="167894"/>
                  </a:cubicBezTo>
                  <a:cubicBezTo>
                    <a:pt x="2627680" y="167894"/>
                    <a:pt x="2845706" y="258212"/>
                    <a:pt x="3006477" y="418985"/>
                  </a:cubicBezTo>
                  <a:cubicBezTo>
                    <a:pt x="3167248" y="579758"/>
                    <a:pt x="3257568" y="797781"/>
                    <a:pt x="3257568" y="1025144"/>
                  </a:cubicBezTo>
                  <a:cubicBezTo>
                    <a:pt x="3257568" y="1252506"/>
                    <a:pt x="3167250" y="1470532"/>
                    <a:pt x="3006477" y="1631303"/>
                  </a:cubicBezTo>
                  <a:cubicBezTo>
                    <a:pt x="2845704" y="1792074"/>
                    <a:pt x="2627680" y="1882394"/>
                    <a:pt x="2400318" y="1882394"/>
                  </a:cubicBezTo>
                  <a:cubicBezTo>
                    <a:pt x="2172956" y="1882394"/>
                    <a:pt x="1954930" y="1792076"/>
                    <a:pt x="1794159" y="1631303"/>
                  </a:cubicBezTo>
                  <a:cubicBezTo>
                    <a:pt x="1633388" y="1470530"/>
                    <a:pt x="1543068" y="1252506"/>
                    <a:pt x="1543068" y="1025144"/>
                  </a:cubicBezTo>
                  <a:close/>
                  <a:moveTo>
                    <a:pt x="685818" y="3682619"/>
                  </a:moveTo>
                  <a:cubicBezTo>
                    <a:pt x="685818" y="3750816"/>
                    <a:pt x="658723" y="3816262"/>
                    <a:pt x="610502" y="3864473"/>
                  </a:cubicBezTo>
                  <a:cubicBezTo>
                    <a:pt x="562282" y="3912685"/>
                    <a:pt x="496836" y="3939789"/>
                    <a:pt x="428648" y="3939789"/>
                  </a:cubicBezTo>
                  <a:cubicBezTo>
                    <a:pt x="360459" y="3939789"/>
                    <a:pt x="295005" y="3912694"/>
                    <a:pt x="246793" y="3864473"/>
                  </a:cubicBezTo>
                  <a:cubicBezTo>
                    <a:pt x="198581" y="3816253"/>
                    <a:pt x="171477" y="3750807"/>
                    <a:pt x="171477" y="3682619"/>
                  </a:cubicBezTo>
                  <a:cubicBezTo>
                    <a:pt x="171477" y="3614431"/>
                    <a:pt x="198572" y="3548976"/>
                    <a:pt x="246793" y="3500764"/>
                  </a:cubicBezTo>
                  <a:cubicBezTo>
                    <a:pt x="295014" y="3452552"/>
                    <a:pt x="360459" y="3425449"/>
                    <a:pt x="428648" y="3425449"/>
                  </a:cubicBezTo>
                  <a:cubicBezTo>
                    <a:pt x="496836" y="3425449"/>
                    <a:pt x="562290" y="3452544"/>
                    <a:pt x="610502" y="3500764"/>
                  </a:cubicBezTo>
                  <a:cubicBezTo>
                    <a:pt x="658714" y="3548985"/>
                    <a:pt x="685818" y="3614431"/>
                    <a:pt x="685818" y="3682619"/>
                  </a:cubicBezTo>
                  <a:close/>
                  <a:moveTo>
                    <a:pt x="2657493" y="3682619"/>
                  </a:moveTo>
                  <a:cubicBezTo>
                    <a:pt x="2657493" y="3750816"/>
                    <a:pt x="2630398" y="3816262"/>
                    <a:pt x="2582177" y="3864473"/>
                  </a:cubicBezTo>
                  <a:cubicBezTo>
                    <a:pt x="2533957" y="3912685"/>
                    <a:pt x="2468511" y="3939789"/>
                    <a:pt x="2400323" y="3939789"/>
                  </a:cubicBezTo>
                  <a:cubicBezTo>
                    <a:pt x="2332135" y="3939789"/>
                    <a:pt x="2266680" y="3912694"/>
                    <a:pt x="2218468" y="3864473"/>
                  </a:cubicBezTo>
                  <a:cubicBezTo>
                    <a:pt x="2170256" y="3816253"/>
                    <a:pt x="2143153" y="3750807"/>
                    <a:pt x="2143153" y="3682619"/>
                  </a:cubicBezTo>
                  <a:cubicBezTo>
                    <a:pt x="2143153" y="3614431"/>
                    <a:pt x="2170248" y="3548976"/>
                    <a:pt x="2218468" y="3500764"/>
                  </a:cubicBezTo>
                  <a:cubicBezTo>
                    <a:pt x="2266689" y="3452552"/>
                    <a:pt x="2332135" y="3425449"/>
                    <a:pt x="2400323" y="3425449"/>
                  </a:cubicBezTo>
                  <a:cubicBezTo>
                    <a:pt x="2468511" y="3425449"/>
                    <a:pt x="2533966" y="3452544"/>
                    <a:pt x="2582177" y="3500764"/>
                  </a:cubicBezTo>
                  <a:cubicBezTo>
                    <a:pt x="2630389" y="3548985"/>
                    <a:pt x="2657493" y="3614431"/>
                    <a:pt x="2657493" y="3682619"/>
                  </a:cubicBezTo>
                  <a:close/>
                  <a:moveTo>
                    <a:pt x="4371993" y="3939794"/>
                  </a:moveTo>
                  <a:cubicBezTo>
                    <a:pt x="4303796" y="3939794"/>
                    <a:pt x="4238350" y="3912699"/>
                    <a:pt x="4190138" y="3864478"/>
                  </a:cubicBezTo>
                  <a:cubicBezTo>
                    <a:pt x="4141927" y="3816258"/>
                    <a:pt x="4114823" y="3750812"/>
                    <a:pt x="4114823" y="3682624"/>
                  </a:cubicBezTo>
                  <a:cubicBezTo>
                    <a:pt x="4114823" y="3614436"/>
                    <a:pt x="4141918" y="3548981"/>
                    <a:pt x="4190138" y="3500769"/>
                  </a:cubicBezTo>
                  <a:cubicBezTo>
                    <a:pt x="4238359" y="3452557"/>
                    <a:pt x="4303805" y="3425454"/>
                    <a:pt x="4371993" y="3425454"/>
                  </a:cubicBezTo>
                  <a:cubicBezTo>
                    <a:pt x="4440181" y="3425454"/>
                    <a:pt x="4505636" y="3452549"/>
                    <a:pt x="4553848" y="3500769"/>
                  </a:cubicBezTo>
                  <a:cubicBezTo>
                    <a:pt x="4602059" y="3548990"/>
                    <a:pt x="4629163" y="3614436"/>
                    <a:pt x="4629163" y="3682624"/>
                  </a:cubicBezTo>
                  <a:cubicBezTo>
                    <a:pt x="4629163" y="3750812"/>
                    <a:pt x="4602068" y="3816267"/>
                    <a:pt x="4553848" y="3864478"/>
                  </a:cubicBezTo>
                  <a:cubicBezTo>
                    <a:pt x="4505627" y="3912690"/>
                    <a:pt x="4440181" y="3939794"/>
                    <a:pt x="4371993" y="393979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grpSp>
      <p:sp>
        <p:nvSpPr>
          <p:cNvPr id="67" name="Freeform 3">
            <a:extLst>
              <a:ext uri="{FF2B5EF4-FFF2-40B4-BE49-F238E27FC236}">
                <a16:creationId xmlns:a16="http://schemas.microsoft.com/office/drawing/2014/main" id="{47A52152-1A37-4BEF-972C-8B0C961412CE}"/>
              </a:ext>
            </a:extLst>
          </p:cNvPr>
          <p:cNvSpPr/>
          <p:nvPr/>
        </p:nvSpPr>
        <p:spPr>
          <a:xfrm>
            <a:off x="4617416" y="5312502"/>
            <a:ext cx="499529" cy="460451"/>
          </a:xfrm>
          <a:custGeom>
            <a:avLst/>
            <a:gdLst>
              <a:gd name="connsiteX0" fmla="*/ 3443011 w 3477018"/>
              <a:gd name="connsiteY0" fmla="*/ 597794 h 2841503"/>
              <a:gd name="connsiteX1" fmla="*/ 2383927 w 3477018"/>
              <a:gd name="connsiteY1" fmla="*/ 1356937 h 2841503"/>
              <a:gd name="connsiteX2" fmla="*/ 2349351 w 3477018"/>
              <a:gd name="connsiteY2" fmla="*/ 1375987 h 2841503"/>
              <a:gd name="connsiteX3" fmla="*/ 2312203 w 3477018"/>
              <a:gd name="connsiteY3" fmla="*/ 1362652 h 2841503"/>
              <a:gd name="connsiteX4" fmla="*/ 2146945 w 3477018"/>
              <a:gd name="connsiteY4" fmla="*/ 1201679 h 2841503"/>
              <a:gd name="connsiteX5" fmla="*/ 2608907 w 3477018"/>
              <a:gd name="connsiteY5" fmla="*/ 592079 h 2841503"/>
              <a:gd name="connsiteX6" fmla="*/ 2411835 w 3477018"/>
              <a:gd name="connsiteY6" fmla="*/ 48583 h 2841503"/>
              <a:gd name="connsiteX7" fmla="*/ 2264483 w 3477018"/>
              <a:gd name="connsiteY7" fmla="*/ 1529 h 2841503"/>
              <a:gd name="connsiteX8" fmla="*/ 2128180 w 3477018"/>
              <a:gd name="connsiteY8" fmla="*/ 19150 h 2841503"/>
              <a:gd name="connsiteX9" fmla="*/ 1971018 w 3477018"/>
              <a:gd name="connsiteY9" fmla="*/ 167931 h 2841503"/>
              <a:gd name="connsiteX10" fmla="*/ 1883674 w 3477018"/>
              <a:gd name="connsiteY10" fmla="*/ 637418 h 2841503"/>
              <a:gd name="connsiteX11" fmla="*/ 1855765 w 3477018"/>
              <a:gd name="connsiteY11" fmla="*/ 689520 h 2841503"/>
              <a:gd name="connsiteX12" fmla="*/ 1739084 w 3477018"/>
              <a:gd name="connsiteY12" fmla="*/ 803820 h 2841503"/>
              <a:gd name="connsiteX13" fmla="*/ 1622403 w 3477018"/>
              <a:gd name="connsiteY13" fmla="*/ 689520 h 2841503"/>
              <a:gd name="connsiteX14" fmla="*/ 1594590 w 3477018"/>
              <a:gd name="connsiteY14" fmla="*/ 637418 h 2841503"/>
              <a:gd name="connsiteX15" fmla="*/ 1507246 w 3477018"/>
              <a:gd name="connsiteY15" fmla="*/ 167931 h 2841503"/>
              <a:gd name="connsiteX16" fmla="*/ 1350083 w 3477018"/>
              <a:gd name="connsiteY16" fmla="*/ 19150 h 2841503"/>
              <a:gd name="connsiteX17" fmla="*/ 1213685 w 3477018"/>
              <a:gd name="connsiteY17" fmla="*/ 1529 h 2841503"/>
              <a:gd name="connsiteX18" fmla="*/ 1066429 w 3477018"/>
              <a:gd name="connsiteY18" fmla="*/ 47916 h 2841503"/>
              <a:gd name="connsiteX19" fmla="*/ 869356 w 3477018"/>
              <a:gd name="connsiteY19" fmla="*/ 591412 h 2841503"/>
              <a:gd name="connsiteX20" fmla="*/ 1331319 w 3477018"/>
              <a:gd name="connsiteY20" fmla="*/ 1201012 h 2841503"/>
              <a:gd name="connsiteX21" fmla="*/ 1166060 w 3477018"/>
              <a:gd name="connsiteY21" fmla="*/ 1362366 h 2841503"/>
              <a:gd name="connsiteX22" fmla="*/ 1128913 w 3477018"/>
              <a:gd name="connsiteY22" fmla="*/ 1375701 h 2841503"/>
              <a:gd name="connsiteX23" fmla="*/ 1094337 w 3477018"/>
              <a:gd name="connsiteY23" fmla="*/ 1356651 h 2841503"/>
              <a:gd name="connsiteX24" fmla="*/ 35157 w 3477018"/>
              <a:gd name="connsiteY24" fmla="*/ 597508 h 2841503"/>
              <a:gd name="connsiteX25" fmla="*/ 1343 w 3477018"/>
              <a:gd name="connsiteY25" fmla="*/ 654658 h 2841503"/>
              <a:gd name="connsiteX26" fmla="*/ 58493 w 3477018"/>
              <a:gd name="connsiteY26" fmla="*/ 689615 h 2841503"/>
              <a:gd name="connsiteX27" fmla="*/ 1017565 w 3477018"/>
              <a:gd name="connsiteY27" fmla="*/ 1412658 h 2841503"/>
              <a:gd name="connsiteX28" fmla="*/ 1217282 w 3477018"/>
              <a:gd name="connsiteY28" fmla="*/ 1443315 h 2841503"/>
              <a:gd name="connsiteX29" fmla="*/ 1232449 w 3477018"/>
              <a:gd name="connsiteY29" fmla="*/ 1430470 h 2841503"/>
              <a:gd name="connsiteX30" fmla="*/ 1922155 w 3477018"/>
              <a:gd name="connsiteY30" fmla="*/ 757147 h 2841503"/>
              <a:gd name="connsiteX31" fmla="*/ 1977400 w 3477018"/>
              <a:gd name="connsiteY31" fmla="*/ 654849 h 2841503"/>
              <a:gd name="connsiteX32" fmla="*/ 2064744 w 3477018"/>
              <a:gd name="connsiteY32" fmla="*/ 185266 h 2841503"/>
              <a:gd name="connsiteX33" fmla="*/ 2140944 w 3477018"/>
              <a:gd name="connsiteY33" fmla="*/ 113543 h 2841503"/>
              <a:gd name="connsiteX34" fmla="*/ 2277247 w 3477018"/>
              <a:gd name="connsiteY34" fmla="*/ 95922 h 2841503"/>
              <a:gd name="connsiteX35" fmla="*/ 2348399 w 3477018"/>
              <a:gd name="connsiteY35" fmla="*/ 118401 h 2841503"/>
              <a:gd name="connsiteX36" fmla="*/ 2526707 w 3477018"/>
              <a:gd name="connsiteY36" fmla="*/ 544359 h 2841503"/>
              <a:gd name="connsiteX37" fmla="*/ 2049599 w 3477018"/>
              <a:gd name="connsiteY37" fmla="*/ 1171390 h 2841503"/>
              <a:gd name="connsiteX38" fmla="*/ 2048932 w 3477018"/>
              <a:gd name="connsiteY38" fmla="*/ 1171866 h 2841503"/>
              <a:gd name="connsiteX39" fmla="*/ 2047694 w 3477018"/>
              <a:gd name="connsiteY39" fmla="*/ 1173771 h 2841503"/>
              <a:gd name="connsiteX40" fmla="*/ 1368466 w 3477018"/>
              <a:gd name="connsiteY40" fmla="*/ 2003875 h 2841503"/>
              <a:gd name="connsiteX41" fmla="*/ 942127 w 3477018"/>
              <a:gd name="connsiteY41" fmla="*/ 2064930 h 2841503"/>
              <a:gd name="connsiteX42" fmla="*/ 107071 w 3477018"/>
              <a:gd name="connsiteY42" fmla="*/ 1501431 h 2841503"/>
              <a:gd name="connsiteX43" fmla="*/ 40975 w 3477018"/>
              <a:gd name="connsiteY43" fmla="*/ 1514377 h 2841503"/>
              <a:gd name="connsiteX44" fmla="*/ 32871 w 3477018"/>
              <a:gd name="connsiteY44" fmla="*/ 1540865 h 2841503"/>
              <a:gd name="connsiteX45" fmla="*/ 32871 w 3477018"/>
              <a:gd name="connsiteY45" fmla="*/ 2793878 h 2841503"/>
              <a:gd name="connsiteX46" fmla="*/ 80496 w 3477018"/>
              <a:gd name="connsiteY46" fmla="*/ 2841503 h 2841503"/>
              <a:gd name="connsiteX47" fmla="*/ 128121 w 3477018"/>
              <a:gd name="connsiteY47" fmla="*/ 2793878 h 2841503"/>
              <a:gd name="connsiteX48" fmla="*/ 128121 w 3477018"/>
              <a:gd name="connsiteY48" fmla="*/ 1630304 h 2841503"/>
              <a:gd name="connsiteX49" fmla="*/ 888406 w 3477018"/>
              <a:gd name="connsiteY49" fmla="*/ 2143702 h 2841503"/>
              <a:gd name="connsiteX50" fmla="*/ 1440856 w 3477018"/>
              <a:gd name="connsiteY50" fmla="*/ 2064549 h 2841503"/>
              <a:gd name="connsiteX51" fmla="*/ 1738798 w 3477018"/>
              <a:gd name="connsiteY51" fmla="*/ 1703361 h 2841503"/>
              <a:gd name="connsiteX52" fmla="*/ 2036835 w 3477018"/>
              <a:gd name="connsiteY52" fmla="*/ 2064549 h 2841503"/>
              <a:gd name="connsiteX53" fmla="*/ 2589286 w 3477018"/>
              <a:gd name="connsiteY53" fmla="*/ 2143702 h 2841503"/>
              <a:gd name="connsiteX54" fmla="*/ 3350238 w 3477018"/>
              <a:gd name="connsiteY54" fmla="*/ 1630304 h 2841503"/>
              <a:gd name="connsiteX55" fmla="*/ 3350238 w 3477018"/>
              <a:gd name="connsiteY55" fmla="*/ 2793878 h 2841503"/>
              <a:gd name="connsiteX56" fmla="*/ 3397863 w 3477018"/>
              <a:gd name="connsiteY56" fmla="*/ 2841503 h 2841503"/>
              <a:gd name="connsiteX57" fmla="*/ 3445488 w 3477018"/>
              <a:gd name="connsiteY57" fmla="*/ 2793878 h 2841503"/>
              <a:gd name="connsiteX58" fmla="*/ 3445488 w 3477018"/>
              <a:gd name="connsiteY58" fmla="*/ 1540864 h 2841503"/>
              <a:gd name="connsiteX59" fmla="*/ 3397775 w 3477018"/>
              <a:gd name="connsiteY59" fmla="*/ 1493327 h 2841503"/>
              <a:gd name="connsiteX60" fmla="*/ 3371288 w 3477018"/>
              <a:gd name="connsiteY60" fmla="*/ 1501431 h 2841503"/>
              <a:gd name="connsiteX61" fmla="*/ 2536803 w 3477018"/>
              <a:gd name="connsiteY61" fmla="*/ 2064930 h 2841503"/>
              <a:gd name="connsiteX62" fmla="*/ 2110750 w 3477018"/>
              <a:gd name="connsiteY62" fmla="*/ 2003875 h 2841503"/>
              <a:gd name="connsiteX63" fmla="*/ 1800997 w 3477018"/>
              <a:gd name="connsiteY63" fmla="*/ 1628399 h 2841503"/>
              <a:gd name="connsiteX64" fmla="*/ 2087413 w 3477018"/>
              <a:gd name="connsiteY64" fmla="*/ 1275974 h 2841503"/>
              <a:gd name="connsiteX65" fmla="*/ 2246100 w 3477018"/>
              <a:gd name="connsiteY65" fmla="*/ 1430851 h 2841503"/>
              <a:gd name="connsiteX66" fmla="*/ 2345827 w 3477018"/>
              <a:gd name="connsiteY66" fmla="*/ 1471427 h 2841503"/>
              <a:gd name="connsiteX67" fmla="*/ 2357542 w 3477018"/>
              <a:gd name="connsiteY67" fmla="*/ 1470951 h 2841503"/>
              <a:gd name="connsiteX68" fmla="*/ 2460984 w 3477018"/>
              <a:gd name="connsiteY68" fmla="*/ 1413039 h 2841503"/>
              <a:gd name="connsiteX69" fmla="*/ 3419961 w 3477018"/>
              <a:gd name="connsiteY69" fmla="*/ 689901 h 2841503"/>
              <a:gd name="connsiteX70" fmla="*/ 3476070 w 3477018"/>
              <a:gd name="connsiteY70" fmla="*/ 652644 h 2841503"/>
              <a:gd name="connsiteX71" fmla="*/ 3443392 w 3477018"/>
              <a:gd name="connsiteY71" fmla="*/ 597699 h 2841503"/>
              <a:gd name="connsiteX72" fmla="*/ 952129 w 3477018"/>
              <a:gd name="connsiteY72" fmla="*/ 544454 h 2841503"/>
              <a:gd name="connsiteX73" fmla="*/ 1130341 w 3477018"/>
              <a:gd name="connsiteY73" fmla="*/ 118496 h 2841503"/>
              <a:gd name="connsiteX74" fmla="*/ 1201493 w 3477018"/>
              <a:gd name="connsiteY74" fmla="*/ 96017 h 2841503"/>
              <a:gd name="connsiteX75" fmla="*/ 1337796 w 3477018"/>
              <a:gd name="connsiteY75" fmla="*/ 113638 h 2841503"/>
              <a:gd name="connsiteX76" fmla="*/ 1413996 w 3477018"/>
              <a:gd name="connsiteY76" fmla="*/ 185362 h 2841503"/>
              <a:gd name="connsiteX77" fmla="*/ 1501340 w 3477018"/>
              <a:gd name="connsiteY77" fmla="*/ 654944 h 2841503"/>
              <a:gd name="connsiteX78" fmla="*/ 1556204 w 3477018"/>
              <a:gd name="connsiteY78" fmla="*/ 757719 h 2841503"/>
              <a:gd name="connsiteX79" fmla="*/ 1671266 w 3477018"/>
              <a:gd name="connsiteY79" fmla="*/ 870019 h 2841503"/>
              <a:gd name="connsiteX80" fmla="*/ 1399804 w 3477018"/>
              <a:gd name="connsiteY80" fmla="*/ 1135004 h 2841503"/>
              <a:gd name="connsiteX81" fmla="*/ 952129 w 3477018"/>
              <a:gd name="connsiteY81" fmla="*/ 544454 h 28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77018" h="2841503">
                <a:moveTo>
                  <a:pt x="3443011" y="597794"/>
                </a:moveTo>
                <a:cubicBezTo>
                  <a:pt x="3425866" y="593413"/>
                  <a:pt x="3013910" y="497496"/>
                  <a:pt x="2383927" y="1356937"/>
                </a:cubicBezTo>
                <a:cubicBezTo>
                  <a:pt x="2375700" y="1367989"/>
                  <a:pt x="2363089" y="1374937"/>
                  <a:pt x="2349351" y="1375987"/>
                </a:cubicBezTo>
                <a:cubicBezTo>
                  <a:pt x="2335594" y="1377349"/>
                  <a:pt x="2321953" y="1372452"/>
                  <a:pt x="2312203" y="1362652"/>
                </a:cubicBezTo>
                <a:lnTo>
                  <a:pt x="2146945" y="1201679"/>
                </a:lnTo>
                <a:cubicBezTo>
                  <a:pt x="2371354" y="921835"/>
                  <a:pt x="2558901" y="679423"/>
                  <a:pt x="2608907" y="592079"/>
                </a:cubicBezTo>
                <a:cubicBezTo>
                  <a:pt x="2732256" y="375004"/>
                  <a:pt x="2512133" y="139737"/>
                  <a:pt x="2411835" y="48583"/>
                </a:cubicBezTo>
                <a:cubicBezTo>
                  <a:pt x="2372048" y="11957"/>
                  <a:pt x="2318134" y="-5259"/>
                  <a:pt x="2264483" y="1529"/>
                </a:cubicBezTo>
                <a:lnTo>
                  <a:pt x="2128180" y="19150"/>
                </a:lnTo>
                <a:cubicBezTo>
                  <a:pt x="2048963" y="29185"/>
                  <a:pt x="1985375" y="89382"/>
                  <a:pt x="1971018" y="167931"/>
                </a:cubicBezTo>
                <a:lnTo>
                  <a:pt x="1883674" y="637418"/>
                </a:lnTo>
                <a:cubicBezTo>
                  <a:pt x="1879966" y="657248"/>
                  <a:pt x="1870218" y="675446"/>
                  <a:pt x="1855765" y="689520"/>
                </a:cubicBezTo>
                <a:lnTo>
                  <a:pt x="1739084" y="803820"/>
                </a:lnTo>
                <a:lnTo>
                  <a:pt x="1622403" y="689520"/>
                </a:lnTo>
                <a:cubicBezTo>
                  <a:pt x="1607980" y="675437"/>
                  <a:pt x="1598265" y="657238"/>
                  <a:pt x="1594590" y="637418"/>
                </a:cubicBezTo>
                <a:lnTo>
                  <a:pt x="1507246" y="167931"/>
                </a:lnTo>
                <a:cubicBezTo>
                  <a:pt x="1492832" y="89412"/>
                  <a:pt x="1429273" y="29243"/>
                  <a:pt x="1350083" y="19150"/>
                </a:cubicBezTo>
                <a:lnTo>
                  <a:pt x="1213685" y="1529"/>
                </a:lnTo>
                <a:cubicBezTo>
                  <a:pt x="1160166" y="-5422"/>
                  <a:pt x="1106301" y="11546"/>
                  <a:pt x="1066429" y="47916"/>
                </a:cubicBezTo>
                <a:cubicBezTo>
                  <a:pt x="966035" y="139070"/>
                  <a:pt x="746008" y="374338"/>
                  <a:pt x="869356" y="591412"/>
                </a:cubicBezTo>
                <a:cubicBezTo>
                  <a:pt x="913457" y="668946"/>
                  <a:pt x="1069381" y="874400"/>
                  <a:pt x="1331319" y="1201012"/>
                </a:cubicBezTo>
                <a:lnTo>
                  <a:pt x="1166060" y="1362366"/>
                </a:lnTo>
                <a:cubicBezTo>
                  <a:pt x="1156325" y="1372190"/>
                  <a:pt x="1142673" y="1377091"/>
                  <a:pt x="1128913" y="1375701"/>
                </a:cubicBezTo>
                <a:cubicBezTo>
                  <a:pt x="1115174" y="1374651"/>
                  <a:pt x="1102564" y="1367703"/>
                  <a:pt x="1094337" y="1356651"/>
                </a:cubicBezTo>
                <a:cubicBezTo>
                  <a:pt x="464353" y="497115"/>
                  <a:pt x="52397" y="593032"/>
                  <a:pt x="35157" y="597508"/>
                </a:cubicBezTo>
                <a:cubicBezTo>
                  <a:pt x="10273" y="604264"/>
                  <a:pt x="-4715" y="629596"/>
                  <a:pt x="1343" y="654658"/>
                </a:cubicBezTo>
                <a:cubicBezTo>
                  <a:pt x="7814" y="679842"/>
                  <a:pt x="33126" y="695325"/>
                  <a:pt x="58493" y="689615"/>
                </a:cubicBezTo>
                <a:cubicBezTo>
                  <a:pt x="62113" y="688758"/>
                  <a:pt x="432540" y="614749"/>
                  <a:pt x="1017565" y="1412658"/>
                </a:cubicBezTo>
                <a:cubicBezTo>
                  <a:pt x="1064250" y="1476274"/>
                  <a:pt x="1153666" y="1490000"/>
                  <a:pt x="1217282" y="1443315"/>
                </a:cubicBezTo>
                <a:cubicBezTo>
                  <a:pt x="1222630" y="1439391"/>
                  <a:pt x="1227698" y="1435099"/>
                  <a:pt x="1232449" y="1430470"/>
                </a:cubicBezTo>
                <a:lnTo>
                  <a:pt x="1922155" y="757147"/>
                </a:lnTo>
                <a:cubicBezTo>
                  <a:pt x="1950688" y="729568"/>
                  <a:pt x="1969986" y="693834"/>
                  <a:pt x="1977400" y="654849"/>
                </a:cubicBezTo>
                <a:lnTo>
                  <a:pt x="2064744" y="185266"/>
                </a:lnTo>
                <a:cubicBezTo>
                  <a:pt x="2071771" y="147292"/>
                  <a:pt x="2102614" y="118261"/>
                  <a:pt x="2140944" y="113543"/>
                </a:cubicBezTo>
                <a:lnTo>
                  <a:pt x="2277247" y="95922"/>
                </a:lnTo>
                <a:cubicBezTo>
                  <a:pt x="2303112" y="92626"/>
                  <a:pt x="2329121" y="100843"/>
                  <a:pt x="2348399" y="118401"/>
                </a:cubicBezTo>
                <a:cubicBezTo>
                  <a:pt x="2431837" y="194601"/>
                  <a:pt x="2616146" y="387101"/>
                  <a:pt x="2526707" y="544359"/>
                </a:cubicBezTo>
                <a:cubicBezTo>
                  <a:pt x="2484034" y="619416"/>
                  <a:pt x="2317157" y="838015"/>
                  <a:pt x="2049599" y="1171390"/>
                </a:cubicBezTo>
                <a:lnTo>
                  <a:pt x="2048932" y="1171866"/>
                </a:lnTo>
                <a:cubicBezTo>
                  <a:pt x="2048361" y="1172437"/>
                  <a:pt x="2048266" y="1173199"/>
                  <a:pt x="2047694" y="1173771"/>
                </a:cubicBezTo>
                <a:cubicBezTo>
                  <a:pt x="1865481" y="1400561"/>
                  <a:pt x="1636786" y="1680215"/>
                  <a:pt x="1368466" y="2003875"/>
                </a:cubicBezTo>
                <a:cubicBezTo>
                  <a:pt x="1263447" y="2131276"/>
                  <a:pt x="1078682" y="2157736"/>
                  <a:pt x="942127" y="2064930"/>
                </a:cubicBezTo>
                <a:lnTo>
                  <a:pt x="107071" y="1501431"/>
                </a:lnTo>
                <a:cubicBezTo>
                  <a:pt x="85244" y="1486754"/>
                  <a:pt x="55651" y="1492550"/>
                  <a:pt x="40975" y="1514377"/>
                </a:cubicBezTo>
                <a:cubicBezTo>
                  <a:pt x="35709" y="1522208"/>
                  <a:pt x="32888" y="1531427"/>
                  <a:pt x="32871" y="1540865"/>
                </a:cubicBezTo>
                <a:lnTo>
                  <a:pt x="32871" y="2793878"/>
                </a:lnTo>
                <a:cubicBezTo>
                  <a:pt x="32871" y="2820181"/>
                  <a:pt x="54193" y="2841503"/>
                  <a:pt x="80496" y="2841503"/>
                </a:cubicBezTo>
                <a:cubicBezTo>
                  <a:pt x="106798" y="2841503"/>
                  <a:pt x="128121" y="2820181"/>
                  <a:pt x="128121" y="2793878"/>
                </a:cubicBezTo>
                <a:lnTo>
                  <a:pt x="128121" y="1630304"/>
                </a:lnTo>
                <a:lnTo>
                  <a:pt x="888406" y="2143702"/>
                </a:lnTo>
                <a:cubicBezTo>
                  <a:pt x="1065399" y="2263797"/>
                  <a:pt x="1304706" y="2229510"/>
                  <a:pt x="1440856" y="2064549"/>
                </a:cubicBezTo>
                <a:cubicBezTo>
                  <a:pt x="1529153" y="1957964"/>
                  <a:pt x="1631356" y="1833758"/>
                  <a:pt x="1738798" y="1703361"/>
                </a:cubicBezTo>
                <a:cubicBezTo>
                  <a:pt x="1848812" y="1837282"/>
                  <a:pt x="1952158" y="1962441"/>
                  <a:pt x="2036835" y="2064549"/>
                </a:cubicBezTo>
                <a:cubicBezTo>
                  <a:pt x="2172986" y="2229510"/>
                  <a:pt x="2412293" y="2263797"/>
                  <a:pt x="2589286" y="2143702"/>
                </a:cubicBezTo>
                <a:lnTo>
                  <a:pt x="3350238" y="1630304"/>
                </a:lnTo>
                <a:lnTo>
                  <a:pt x="3350238" y="2793878"/>
                </a:lnTo>
                <a:cubicBezTo>
                  <a:pt x="3350238" y="2820181"/>
                  <a:pt x="3371560" y="2841503"/>
                  <a:pt x="3397863" y="2841503"/>
                </a:cubicBezTo>
                <a:cubicBezTo>
                  <a:pt x="3424165" y="2841503"/>
                  <a:pt x="3445488" y="2820181"/>
                  <a:pt x="3445488" y="2793878"/>
                </a:cubicBezTo>
                <a:lnTo>
                  <a:pt x="3445488" y="1540864"/>
                </a:lnTo>
                <a:cubicBezTo>
                  <a:pt x="3445440" y="1514562"/>
                  <a:pt x="3424078" y="1493278"/>
                  <a:pt x="3397775" y="1493327"/>
                </a:cubicBezTo>
                <a:cubicBezTo>
                  <a:pt x="3388339" y="1493344"/>
                  <a:pt x="3379119" y="1496165"/>
                  <a:pt x="3371288" y="1501431"/>
                </a:cubicBezTo>
                <a:lnTo>
                  <a:pt x="2536803" y="2064930"/>
                </a:lnTo>
                <a:cubicBezTo>
                  <a:pt x="2400306" y="2157559"/>
                  <a:pt x="2215740" y="2131110"/>
                  <a:pt x="2110750" y="2003875"/>
                </a:cubicBezTo>
                <a:cubicBezTo>
                  <a:pt x="2023119" y="1898242"/>
                  <a:pt x="1915297" y="1767750"/>
                  <a:pt x="1800997" y="1628399"/>
                </a:cubicBezTo>
                <a:cubicBezTo>
                  <a:pt x="1896247" y="1511527"/>
                  <a:pt x="1994259" y="1391608"/>
                  <a:pt x="2087413" y="1275974"/>
                </a:cubicBezTo>
                <a:lnTo>
                  <a:pt x="2246100" y="1430851"/>
                </a:lnTo>
                <a:cubicBezTo>
                  <a:pt x="2272779" y="1456863"/>
                  <a:pt x="2308565" y="1471423"/>
                  <a:pt x="2345827" y="1471427"/>
                </a:cubicBezTo>
                <a:cubicBezTo>
                  <a:pt x="2349732" y="1471427"/>
                  <a:pt x="2353637" y="1471427"/>
                  <a:pt x="2357542" y="1470951"/>
                </a:cubicBezTo>
                <a:cubicBezTo>
                  <a:pt x="2398782" y="1467538"/>
                  <a:pt x="2436517" y="1446412"/>
                  <a:pt x="2460984" y="1413039"/>
                </a:cubicBezTo>
                <a:cubicBezTo>
                  <a:pt x="3043628" y="618273"/>
                  <a:pt x="3413484" y="688567"/>
                  <a:pt x="3419961" y="689901"/>
                </a:cubicBezTo>
                <a:cubicBezTo>
                  <a:pt x="3445743" y="695107"/>
                  <a:pt x="3470864" y="678427"/>
                  <a:pt x="3476070" y="652644"/>
                </a:cubicBezTo>
                <a:cubicBezTo>
                  <a:pt x="3480915" y="628653"/>
                  <a:pt x="3466785" y="604896"/>
                  <a:pt x="3443392" y="597699"/>
                </a:cubicBezTo>
                <a:close/>
                <a:moveTo>
                  <a:pt x="952129" y="544454"/>
                </a:moveTo>
                <a:cubicBezTo>
                  <a:pt x="862689" y="387196"/>
                  <a:pt x="1047379" y="194220"/>
                  <a:pt x="1130341" y="118496"/>
                </a:cubicBezTo>
                <a:cubicBezTo>
                  <a:pt x="1149618" y="100938"/>
                  <a:pt x="1175628" y="92721"/>
                  <a:pt x="1201493" y="96017"/>
                </a:cubicBezTo>
                <a:lnTo>
                  <a:pt x="1337796" y="113638"/>
                </a:lnTo>
                <a:cubicBezTo>
                  <a:pt x="1376126" y="118356"/>
                  <a:pt x="1406969" y="147387"/>
                  <a:pt x="1413996" y="185362"/>
                </a:cubicBezTo>
                <a:lnTo>
                  <a:pt x="1501340" y="654944"/>
                </a:lnTo>
                <a:cubicBezTo>
                  <a:pt x="1508550" y="694055"/>
                  <a:pt x="1527719" y="729965"/>
                  <a:pt x="1556204" y="757719"/>
                </a:cubicBezTo>
                <a:lnTo>
                  <a:pt x="1671266" y="870019"/>
                </a:lnTo>
                <a:lnTo>
                  <a:pt x="1399804" y="1135004"/>
                </a:lnTo>
                <a:cubicBezTo>
                  <a:pt x="1082621" y="738955"/>
                  <a:pt x="980704" y="594746"/>
                  <a:pt x="952129" y="5444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Isosceles Triangle 5">
            <a:extLst>
              <a:ext uri="{FF2B5EF4-FFF2-40B4-BE49-F238E27FC236}">
                <a16:creationId xmlns:a16="http://schemas.microsoft.com/office/drawing/2014/main" id="{92379CD0-6576-45A7-8352-AC39EB32A2F0}"/>
              </a:ext>
            </a:extLst>
          </p:cNvPr>
          <p:cNvSpPr/>
          <p:nvPr/>
        </p:nvSpPr>
        <p:spPr>
          <a:xfrm rot="5400000">
            <a:off x="4054495" y="1982024"/>
            <a:ext cx="467893"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Isosceles Triangle 69">
            <a:extLst>
              <a:ext uri="{FF2B5EF4-FFF2-40B4-BE49-F238E27FC236}">
                <a16:creationId xmlns:a16="http://schemas.microsoft.com/office/drawing/2014/main" id="{4D563567-AD32-4804-8FEF-625757BBDDD1}"/>
              </a:ext>
            </a:extLst>
          </p:cNvPr>
          <p:cNvSpPr/>
          <p:nvPr/>
        </p:nvSpPr>
        <p:spPr>
          <a:xfrm rot="5400000">
            <a:off x="7761627" y="1982856"/>
            <a:ext cx="514572"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2256E0B-5AF4-476E-8D8E-E01FB068CDC7}"/>
              </a:ext>
            </a:extLst>
          </p:cNvPr>
          <p:cNvSpPr/>
          <p:nvPr/>
        </p:nvSpPr>
        <p:spPr>
          <a:xfrm>
            <a:off x="600217"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0" name="Oval 9">
            <a:extLst>
              <a:ext uri="{FF2B5EF4-FFF2-40B4-BE49-F238E27FC236}">
                <a16:creationId xmlns:a16="http://schemas.microsoft.com/office/drawing/2014/main" id="{14D951E3-3F75-4B12-A370-2CBBA4473BBB}"/>
              </a:ext>
            </a:extLst>
          </p:cNvPr>
          <p:cNvSpPr/>
          <p:nvPr/>
        </p:nvSpPr>
        <p:spPr>
          <a:xfrm>
            <a:off x="4292175"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11" name="Oval 10">
            <a:extLst>
              <a:ext uri="{FF2B5EF4-FFF2-40B4-BE49-F238E27FC236}">
                <a16:creationId xmlns:a16="http://schemas.microsoft.com/office/drawing/2014/main" id="{EF57BFAE-2AAC-41D5-B031-69463F822E3C}"/>
              </a:ext>
            </a:extLst>
          </p:cNvPr>
          <p:cNvSpPr/>
          <p:nvPr/>
        </p:nvSpPr>
        <p:spPr>
          <a:xfrm>
            <a:off x="7984133"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68" name="Rectangle 67">
            <a:extLst>
              <a:ext uri="{FF2B5EF4-FFF2-40B4-BE49-F238E27FC236}">
                <a16:creationId xmlns:a16="http://schemas.microsoft.com/office/drawing/2014/main" id="{CC1E2537-9D79-4C27-B6D9-D72B029B8E38}"/>
              </a:ext>
            </a:extLst>
          </p:cNvPr>
          <p:cNvSpPr/>
          <p:nvPr/>
        </p:nvSpPr>
        <p:spPr>
          <a:xfrm>
            <a:off x="4484588" y="3540695"/>
            <a:ext cx="3350731" cy="1060794"/>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Hold workshops to understand how to execute use cases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PoC vs Prototype vs Pilot</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Decompose use cases into execution plans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Summarize execution plans on a 24 month roadmap</a:t>
            </a:r>
          </a:p>
        </p:txBody>
      </p:sp>
      <p:sp>
        <p:nvSpPr>
          <p:cNvPr id="69" name="Rectangle 68">
            <a:extLst>
              <a:ext uri="{FF2B5EF4-FFF2-40B4-BE49-F238E27FC236}">
                <a16:creationId xmlns:a16="http://schemas.microsoft.com/office/drawing/2014/main" id="{9F56601C-7D57-49AF-BEBA-26921CCD0DB5}"/>
              </a:ext>
            </a:extLst>
          </p:cNvPr>
          <p:cNvSpPr/>
          <p:nvPr/>
        </p:nvSpPr>
        <p:spPr>
          <a:xfrm>
            <a:off x="8236525" y="3563413"/>
            <a:ext cx="3350731" cy="131471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Increase level of data literacy across the enterprise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Create and evangelize a DG charter</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Convert guiding collation into DG council</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Re-affirm membership/dedication of DG Community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Begin discussion/resolution of top data issues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Tree>
    <p:extLst>
      <p:ext uri="{BB962C8B-B14F-4D97-AF65-F5344CB8AC3E}">
        <p14:creationId xmlns:p14="http://schemas.microsoft.com/office/powerpoint/2010/main" val="1130672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7" name="think-cell Slide" r:id="rId7" imgW="592" imgH="595" progId="TCLayout.ActiveDocument.1">
                  <p:embed/>
                </p:oleObj>
              </mc:Choice>
              <mc:Fallback>
                <p:oleObj name="think-cell Slide" r:id="rId7"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focus for the next four months</a:t>
            </a:r>
          </a:p>
        </p:txBody>
      </p:sp>
      <p:sp>
        <p:nvSpPr>
          <p:cNvPr id="146" name="Freeform 39">
            <a:extLst>
              <a:ext uri="{FF2B5EF4-FFF2-40B4-BE49-F238E27FC236}">
                <a16:creationId xmlns:a16="http://schemas.microsoft.com/office/drawing/2014/main" id="{E7EDF801-E320-48D6-86B1-22DDE24A38D2}"/>
              </a:ext>
            </a:extLst>
          </p:cNvPr>
          <p:cNvSpPr>
            <a:spLocks/>
          </p:cNvSpPr>
          <p:nvPr/>
        </p:nvSpPr>
        <p:spPr bwMode="auto">
          <a:xfrm>
            <a:off x="1600621" y="1361551"/>
            <a:ext cx="1191892" cy="1350084"/>
          </a:xfrm>
          <a:custGeom>
            <a:avLst/>
            <a:gdLst>
              <a:gd name="T0" fmla="*/ 370 w 370"/>
              <a:gd name="T1" fmla="*/ 99 h 419"/>
              <a:gd name="T2" fmla="*/ 0 w 370"/>
              <a:gd name="T3" fmla="*/ 0 h 419"/>
              <a:gd name="T4" fmla="*/ 0 w 370"/>
              <a:gd name="T5" fmla="*/ 370 h 419"/>
              <a:gd name="T6" fmla="*/ 185 w 370"/>
              <a:gd name="T7" fmla="*/ 419 h 419"/>
              <a:gd name="T8" fmla="*/ 370 w 370"/>
              <a:gd name="T9" fmla="*/ 99 h 419"/>
            </a:gdLst>
            <a:ahLst/>
            <a:cxnLst>
              <a:cxn ang="0">
                <a:pos x="T0" y="T1"/>
              </a:cxn>
              <a:cxn ang="0">
                <a:pos x="T2" y="T3"/>
              </a:cxn>
              <a:cxn ang="0">
                <a:pos x="T4" y="T5"/>
              </a:cxn>
              <a:cxn ang="0">
                <a:pos x="T6" y="T7"/>
              </a:cxn>
              <a:cxn ang="0">
                <a:pos x="T8" y="T9"/>
              </a:cxn>
            </a:cxnLst>
            <a:rect l="0" t="0" r="r" b="b"/>
            <a:pathLst>
              <a:path w="370" h="419">
                <a:moveTo>
                  <a:pt x="370" y="99"/>
                </a:moveTo>
                <a:cubicBezTo>
                  <a:pt x="257" y="35"/>
                  <a:pt x="130" y="0"/>
                  <a:pt x="0" y="0"/>
                </a:cubicBezTo>
                <a:cubicBezTo>
                  <a:pt x="0" y="370"/>
                  <a:pt x="0" y="370"/>
                  <a:pt x="0" y="370"/>
                </a:cubicBezTo>
                <a:cubicBezTo>
                  <a:pt x="65" y="370"/>
                  <a:pt x="129" y="387"/>
                  <a:pt x="185" y="419"/>
                </a:cubicBezTo>
                <a:lnTo>
                  <a:pt x="370" y="9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40">
            <a:extLst>
              <a:ext uri="{FF2B5EF4-FFF2-40B4-BE49-F238E27FC236}">
                <a16:creationId xmlns:a16="http://schemas.microsoft.com/office/drawing/2014/main" id="{0C50E44E-BDE4-44D7-8AAF-46FF20661C94}"/>
              </a:ext>
            </a:extLst>
          </p:cNvPr>
          <p:cNvSpPr>
            <a:spLocks/>
          </p:cNvSpPr>
          <p:nvPr/>
        </p:nvSpPr>
        <p:spPr bwMode="auto">
          <a:xfrm>
            <a:off x="2196567" y="1680663"/>
            <a:ext cx="1466000" cy="1468728"/>
          </a:xfrm>
          <a:custGeom>
            <a:avLst/>
            <a:gdLst>
              <a:gd name="T0" fmla="*/ 455 w 455"/>
              <a:gd name="T1" fmla="*/ 271 h 456"/>
              <a:gd name="T2" fmla="*/ 185 w 455"/>
              <a:gd name="T3" fmla="*/ 0 h 456"/>
              <a:gd name="T4" fmla="*/ 0 w 455"/>
              <a:gd name="T5" fmla="*/ 320 h 456"/>
              <a:gd name="T6" fmla="*/ 135 w 455"/>
              <a:gd name="T7" fmla="*/ 456 h 456"/>
              <a:gd name="T8" fmla="*/ 455 w 455"/>
              <a:gd name="T9" fmla="*/ 271 h 456"/>
            </a:gdLst>
            <a:ahLst/>
            <a:cxnLst>
              <a:cxn ang="0">
                <a:pos x="T0" y="T1"/>
              </a:cxn>
              <a:cxn ang="0">
                <a:pos x="T2" y="T3"/>
              </a:cxn>
              <a:cxn ang="0">
                <a:pos x="T4" y="T5"/>
              </a:cxn>
              <a:cxn ang="0">
                <a:pos x="T6" y="T7"/>
              </a:cxn>
              <a:cxn ang="0">
                <a:pos x="T8" y="T9"/>
              </a:cxn>
            </a:cxnLst>
            <a:rect l="0" t="0" r="r" b="b"/>
            <a:pathLst>
              <a:path w="455" h="456">
                <a:moveTo>
                  <a:pt x="455" y="271"/>
                </a:moveTo>
                <a:cubicBezTo>
                  <a:pt x="390" y="159"/>
                  <a:pt x="297" y="65"/>
                  <a:pt x="185" y="0"/>
                </a:cubicBezTo>
                <a:cubicBezTo>
                  <a:pt x="0" y="320"/>
                  <a:pt x="0" y="320"/>
                  <a:pt x="0" y="320"/>
                </a:cubicBezTo>
                <a:cubicBezTo>
                  <a:pt x="56" y="353"/>
                  <a:pt x="103" y="399"/>
                  <a:pt x="135" y="456"/>
                </a:cubicBezTo>
                <a:lnTo>
                  <a:pt x="455" y="271"/>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41">
            <a:extLst>
              <a:ext uri="{FF2B5EF4-FFF2-40B4-BE49-F238E27FC236}">
                <a16:creationId xmlns:a16="http://schemas.microsoft.com/office/drawing/2014/main" id="{C60F7368-6FB7-4357-B06E-68111AC44C49}"/>
              </a:ext>
            </a:extLst>
          </p:cNvPr>
          <p:cNvSpPr>
            <a:spLocks/>
          </p:cNvSpPr>
          <p:nvPr/>
        </p:nvSpPr>
        <p:spPr bwMode="auto">
          <a:xfrm>
            <a:off x="2631594" y="2553444"/>
            <a:ext cx="1350084" cy="1189166"/>
          </a:xfrm>
          <a:custGeom>
            <a:avLst/>
            <a:gdLst>
              <a:gd name="T0" fmla="*/ 419 w 419"/>
              <a:gd name="T1" fmla="*/ 369 h 369"/>
              <a:gd name="T2" fmla="*/ 320 w 419"/>
              <a:gd name="T3" fmla="*/ 0 h 369"/>
              <a:gd name="T4" fmla="*/ 0 w 419"/>
              <a:gd name="T5" fmla="*/ 185 h 369"/>
              <a:gd name="T6" fmla="*/ 50 w 419"/>
              <a:gd name="T7" fmla="*/ 369 h 369"/>
              <a:gd name="T8" fmla="*/ 419 w 419"/>
              <a:gd name="T9" fmla="*/ 369 h 369"/>
            </a:gdLst>
            <a:ahLst/>
            <a:cxnLst>
              <a:cxn ang="0">
                <a:pos x="T0" y="T1"/>
              </a:cxn>
              <a:cxn ang="0">
                <a:pos x="T2" y="T3"/>
              </a:cxn>
              <a:cxn ang="0">
                <a:pos x="T4" y="T5"/>
              </a:cxn>
              <a:cxn ang="0">
                <a:pos x="T6" y="T7"/>
              </a:cxn>
              <a:cxn ang="0">
                <a:pos x="T8" y="T9"/>
              </a:cxn>
            </a:cxnLst>
            <a:rect l="0" t="0" r="r" b="b"/>
            <a:pathLst>
              <a:path w="419" h="369">
                <a:moveTo>
                  <a:pt x="419" y="369"/>
                </a:moveTo>
                <a:cubicBezTo>
                  <a:pt x="419" y="240"/>
                  <a:pt x="385" y="112"/>
                  <a:pt x="320" y="0"/>
                </a:cubicBezTo>
                <a:cubicBezTo>
                  <a:pt x="0" y="185"/>
                  <a:pt x="0" y="185"/>
                  <a:pt x="0" y="185"/>
                </a:cubicBezTo>
                <a:cubicBezTo>
                  <a:pt x="33" y="241"/>
                  <a:pt x="50" y="304"/>
                  <a:pt x="50" y="369"/>
                </a:cubicBezTo>
                <a:lnTo>
                  <a:pt x="419" y="369"/>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42">
            <a:extLst>
              <a:ext uri="{FF2B5EF4-FFF2-40B4-BE49-F238E27FC236}">
                <a16:creationId xmlns:a16="http://schemas.microsoft.com/office/drawing/2014/main" id="{E57C7E6B-1449-4ACD-841D-2B03C4400C17}"/>
              </a:ext>
            </a:extLst>
          </p:cNvPr>
          <p:cNvSpPr>
            <a:spLocks/>
          </p:cNvSpPr>
          <p:nvPr/>
        </p:nvSpPr>
        <p:spPr bwMode="auto">
          <a:xfrm>
            <a:off x="2631594" y="3742610"/>
            <a:ext cx="1350084" cy="1191892"/>
          </a:xfrm>
          <a:custGeom>
            <a:avLst/>
            <a:gdLst>
              <a:gd name="T0" fmla="*/ 320 w 419"/>
              <a:gd name="T1" fmla="*/ 370 h 370"/>
              <a:gd name="T2" fmla="*/ 419 w 419"/>
              <a:gd name="T3" fmla="*/ 0 h 370"/>
              <a:gd name="T4" fmla="*/ 50 w 419"/>
              <a:gd name="T5" fmla="*/ 0 h 370"/>
              <a:gd name="T6" fmla="*/ 0 w 419"/>
              <a:gd name="T7" fmla="*/ 185 h 370"/>
              <a:gd name="T8" fmla="*/ 320 w 419"/>
              <a:gd name="T9" fmla="*/ 370 h 370"/>
            </a:gdLst>
            <a:ahLst/>
            <a:cxnLst>
              <a:cxn ang="0">
                <a:pos x="T0" y="T1"/>
              </a:cxn>
              <a:cxn ang="0">
                <a:pos x="T2" y="T3"/>
              </a:cxn>
              <a:cxn ang="0">
                <a:pos x="T4" y="T5"/>
              </a:cxn>
              <a:cxn ang="0">
                <a:pos x="T6" y="T7"/>
              </a:cxn>
              <a:cxn ang="0">
                <a:pos x="T8" y="T9"/>
              </a:cxn>
            </a:cxnLst>
            <a:rect l="0" t="0" r="r" b="b"/>
            <a:pathLst>
              <a:path w="419" h="370">
                <a:moveTo>
                  <a:pt x="320" y="370"/>
                </a:moveTo>
                <a:cubicBezTo>
                  <a:pt x="385" y="257"/>
                  <a:pt x="419" y="130"/>
                  <a:pt x="419" y="0"/>
                </a:cubicBezTo>
                <a:cubicBezTo>
                  <a:pt x="50" y="0"/>
                  <a:pt x="50" y="0"/>
                  <a:pt x="50" y="0"/>
                </a:cubicBezTo>
                <a:cubicBezTo>
                  <a:pt x="50" y="65"/>
                  <a:pt x="33" y="129"/>
                  <a:pt x="0" y="185"/>
                </a:cubicBezTo>
                <a:lnTo>
                  <a:pt x="320" y="370"/>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44">
            <a:extLst>
              <a:ext uri="{FF2B5EF4-FFF2-40B4-BE49-F238E27FC236}">
                <a16:creationId xmlns:a16="http://schemas.microsoft.com/office/drawing/2014/main" id="{0C870ED8-6752-47C4-ADBD-407B418CE00A}"/>
              </a:ext>
            </a:extLst>
          </p:cNvPr>
          <p:cNvSpPr>
            <a:spLocks/>
          </p:cNvSpPr>
          <p:nvPr/>
        </p:nvSpPr>
        <p:spPr bwMode="auto">
          <a:xfrm>
            <a:off x="1600621" y="4773583"/>
            <a:ext cx="1191892" cy="1350084"/>
          </a:xfrm>
          <a:custGeom>
            <a:avLst/>
            <a:gdLst>
              <a:gd name="T0" fmla="*/ 0 w 370"/>
              <a:gd name="T1" fmla="*/ 419 h 419"/>
              <a:gd name="T2" fmla="*/ 370 w 370"/>
              <a:gd name="T3" fmla="*/ 320 h 419"/>
              <a:gd name="T4" fmla="*/ 185 w 370"/>
              <a:gd name="T5" fmla="*/ 0 h 419"/>
              <a:gd name="T6" fmla="*/ 0 w 370"/>
              <a:gd name="T7" fmla="*/ 50 h 419"/>
              <a:gd name="T8" fmla="*/ 0 w 370"/>
              <a:gd name="T9" fmla="*/ 419 h 419"/>
            </a:gdLst>
            <a:ahLst/>
            <a:cxnLst>
              <a:cxn ang="0">
                <a:pos x="T0" y="T1"/>
              </a:cxn>
              <a:cxn ang="0">
                <a:pos x="T2" y="T3"/>
              </a:cxn>
              <a:cxn ang="0">
                <a:pos x="T4" y="T5"/>
              </a:cxn>
              <a:cxn ang="0">
                <a:pos x="T6" y="T7"/>
              </a:cxn>
              <a:cxn ang="0">
                <a:pos x="T8" y="T9"/>
              </a:cxn>
            </a:cxnLst>
            <a:rect l="0" t="0" r="r" b="b"/>
            <a:pathLst>
              <a:path w="370" h="419">
                <a:moveTo>
                  <a:pt x="0" y="419"/>
                </a:moveTo>
                <a:cubicBezTo>
                  <a:pt x="130" y="419"/>
                  <a:pt x="257" y="385"/>
                  <a:pt x="370" y="320"/>
                </a:cubicBezTo>
                <a:cubicBezTo>
                  <a:pt x="185" y="0"/>
                  <a:pt x="185" y="0"/>
                  <a:pt x="185" y="0"/>
                </a:cubicBezTo>
                <a:cubicBezTo>
                  <a:pt x="129" y="33"/>
                  <a:pt x="65" y="50"/>
                  <a:pt x="0" y="50"/>
                </a:cubicBezTo>
                <a:lnTo>
                  <a:pt x="0" y="41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45">
            <a:extLst>
              <a:ext uri="{FF2B5EF4-FFF2-40B4-BE49-F238E27FC236}">
                <a16:creationId xmlns:a16="http://schemas.microsoft.com/office/drawing/2014/main" id="{105047BC-216F-44E2-99FE-91B417F96B64}"/>
              </a:ext>
            </a:extLst>
          </p:cNvPr>
          <p:cNvSpPr>
            <a:spLocks/>
          </p:cNvSpPr>
          <p:nvPr/>
        </p:nvSpPr>
        <p:spPr bwMode="auto">
          <a:xfrm>
            <a:off x="609918" y="4773583"/>
            <a:ext cx="990702" cy="1350084"/>
          </a:xfrm>
          <a:custGeom>
            <a:avLst/>
            <a:gdLst/>
            <a:ahLst/>
            <a:cxnLst/>
            <a:rect l="l" t="t" r="r" b="b"/>
            <a:pathLst>
              <a:path w="976682" h="1330978">
                <a:moveTo>
                  <a:pt x="388925" y="0"/>
                </a:moveTo>
                <a:cubicBezTo>
                  <a:pt x="570018" y="104827"/>
                  <a:pt x="770173" y="158828"/>
                  <a:pt x="976682" y="158828"/>
                </a:cubicBezTo>
                <a:cubicBezTo>
                  <a:pt x="976682" y="158828"/>
                  <a:pt x="976682" y="158828"/>
                  <a:pt x="976682" y="1330978"/>
                </a:cubicBezTo>
                <a:cubicBezTo>
                  <a:pt x="637480" y="1330978"/>
                  <a:pt x="304707" y="1258131"/>
                  <a:pt x="0" y="1116588"/>
                </a:cubicBezTo>
                <a:lnTo>
                  <a:pt x="0" y="676284"/>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46">
            <a:extLst>
              <a:ext uri="{FF2B5EF4-FFF2-40B4-BE49-F238E27FC236}">
                <a16:creationId xmlns:a16="http://schemas.microsoft.com/office/drawing/2014/main" id="{8AA23B23-2BA2-4586-A2E2-4757B86CCD9B}"/>
              </a:ext>
            </a:extLst>
          </p:cNvPr>
          <p:cNvSpPr>
            <a:spLocks/>
          </p:cNvSpPr>
          <p:nvPr/>
        </p:nvSpPr>
        <p:spPr bwMode="auto">
          <a:xfrm>
            <a:off x="609920" y="4398144"/>
            <a:ext cx="394755" cy="1061910"/>
          </a:xfrm>
          <a:custGeom>
            <a:avLst/>
            <a:gdLst/>
            <a:ahLst/>
            <a:cxnLst/>
            <a:rect l="l" t="t" r="r" b="b"/>
            <a:pathLst>
              <a:path w="389169" h="1046882">
                <a:moveTo>
                  <a:pt x="0" y="0"/>
                </a:moveTo>
                <a:cubicBezTo>
                  <a:pt x="99115" y="152754"/>
                  <a:pt x="231695" y="280082"/>
                  <a:pt x="389169" y="370067"/>
                </a:cubicBezTo>
                <a:cubicBezTo>
                  <a:pt x="389169" y="370067"/>
                  <a:pt x="389169" y="370067"/>
                  <a:pt x="0" y="1046882"/>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49">
            <a:extLst>
              <a:ext uri="{FF2B5EF4-FFF2-40B4-BE49-F238E27FC236}">
                <a16:creationId xmlns:a16="http://schemas.microsoft.com/office/drawing/2014/main" id="{45EC7A04-AA43-46C7-8291-9ACA39BFCA5D}"/>
              </a:ext>
            </a:extLst>
          </p:cNvPr>
          <p:cNvSpPr>
            <a:spLocks/>
          </p:cNvSpPr>
          <p:nvPr/>
        </p:nvSpPr>
        <p:spPr bwMode="auto">
          <a:xfrm>
            <a:off x="609920" y="2025049"/>
            <a:ext cx="394755" cy="1064126"/>
          </a:xfrm>
          <a:custGeom>
            <a:avLst/>
            <a:gdLst/>
            <a:ahLst/>
            <a:cxnLst/>
            <a:rect l="l" t="t" r="r" b="b"/>
            <a:pathLst>
              <a:path w="389169" h="1049067">
                <a:moveTo>
                  <a:pt x="0" y="0"/>
                </a:moveTo>
                <a:lnTo>
                  <a:pt x="389169" y="676588"/>
                </a:lnTo>
                <a:cubicBezTo>
                  <a:pt x="231638" y="769388"/>
                  <a:pt x="99020" y="894563"/>
                  <a:pt x="0" y="1049067"/>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50">
            <a:extLst>
              <a:ext uri="{FF2B5EF4-FFF2-40B4-BE49-F238E27FC236}">
                <a16:creationId xmlns:a16="http://schemas.microsoft.com/office/drawing/2014/main" id="{095D3647-EA56-4F59-9C3B-63F1AD41F652}"/>
              </a:ext>
            </a:extLst>
          </p:cNvPr>
          <p:cNvSpPr>
            <a:spLocks/>
          </p:cNvSpPr>
          <p:nvPr/>
        </p:nvSpPr>
        <p:spPr bwMode="auto">
          <a:xfrm>
            <a:off x="609918" y="1361551"/>
            <a:ext cx="990702" cy="1350084"/>
          </a:xfrm>
          <a:custGeom>
            <a:avLst/>
            <a:gdLst/>
            <a:ahLst/>
            <a:cxnLst/>
            <a:rect l="l" t="t" r="r" b="b"/>
            <a:pathLst>
              <a:path w="976682" h="1330978">
                <a:moveTo>
                  <a:pt x="976682" y="0"/>
                </a:moveTo>
                <a:lnTo>
                  <a:pt x="976682" y="1175327"/>
                </a:lnTo>
                <a:cubicBezTo>
                  <a:pt x="770173" y="1175327"/>
                  <a:pt x="570018" y="1229328"/>
                  <a:pt x="388925" y="1330978"/>
                </a:cubicBezTo>
                <a:cubicBezTo>
                  <a:pt x="388925" y="1330978"/>
                  <a:pt x="388925" y="1330978"/>
                  <a:pt x="0" y="654695"/>
                </a:cubicBezTo>
                <a:lnTo>
                  <a:pt x="0" y="215487"/>
                </a:lnTo>
                <a:cubicBezTo>
                  <a:pt x="304723" y="74986"/>
                  <a:pt x="637489" y="0"/>
                  <a:pt x="976682" y="0"/>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CFB005E5-718A-44B8-AA53-78C5A839A590}"/>
              </a:ext>
            </a:extLst>
          </p:cNvPr>
          <p:cNvSpPr/>
          <p:nvPr/>
        </p:nvSpPr>
        <p:spPr>
          <a:xfrm>
            <a:off x="1477993" y="3619982"/>
            <a:ext cx="245255" cy="245255"/>
          </a:xfrm>
          <a:prstGeom prst="ellipse">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63" name="Straight Arrow Connector 162">
            <a:extLst>
              <a:ext uri="{FF2B5EF4-FFF2-40B4-BE49-F238E27FC236}">
                <a16:creationId xmlns:a16="http://schemas.microsoft.com/office/drawing/2014/main" id="{AAE9A1E4-54E7-4D73-81DD-98A857C3EA65}"/>
              </a:ext>
            </a:extLst>
          </p:cNvPr>
          <p:cNvCxnSpPr>
            <a:stCxn id="161" idx="7"/>
          </p:cNvCxnSpPr>
          <p:nvPr/>
        </p:nvCxnSpPr>
        <p:spPr>
          <a:xfrm flipV="1">
            <a:off x="1687332" y="3047524"/>
            <a:ext cx="650426" cy="608374"/>
          </a:xfrm>
          <a:prstGeom prst="straightConnector1">
            <a:avLst/>
          </a:prstGeom>
          <a:ln w="76200" cap="flat" cmpd="sng" algn="ctr">
            <a:solidFill>
              <a:srgbClr val="74748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2DA26B6D-AD83-44B5-86D2-51DF5355A28C}"/>
              </a:ext>
            </a:extLst>
          </p:cNvPr>
          <p:cNvSpPr>
            <a:spLocks noChangeAspect="1"/>
          </p:cNvSpPr>
          <p:nvPr/>
        </p:nvSpPr>
        <p:spPr>
          <a:xfrm>
            <a:off x="2666469" y="2249389"/>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1</a:t>
            </a:r>
          </a:p>
        </p:txBody>
      </p:sp>
      <p:sp>
        <p:nvSpPr>
          <p:cNvPr id="165" name="Oval 164">
            <a:extLst>
              <a:ext uri="{FF2B5EF4-FFF2-40B4-BE49-F238E27FC236}">
                <a16:creationId xmlns:a16="http://schemas.microsoft.com/office/drawing/2014/main" id="{5163B265-72C1-460F-8A8F-D4DA44D33745}"/>
              </a:ext>
            </a:extLst>
          </p:cNvPr>
          <p:cNvSpPr>
            <a:spLocks noChangeAspect="1"/>
          </p:cNvSpPr>
          <p:nvPr/>
        </p:nvSpPr>
        <p:spPr>
          <a:xfrm>
            <a:off x="3075743" y="3103915"/>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2</a:t>
            </a:r>
          </a:p>
        </p:txBody>
      </p:sp>
      <p:sp>
        <p:nvSpPr>
          <p:cNvPr id="166" name="Oval 165">
            <a:extLst>
              <a:ext uri="{FF2B5EF4-FFF2-40B4-BE49-F238E27FC236}">
                <a16:creationId xmlns:a16="http://schemas.microsoft.com/office/drawing/2014/main" id="{FFFFFD34-A2FA-4DD8-833B-FB9AA82A21CA}"/>
              </a:ext>
            </a:extLst>
          </p:cNvPr>
          <p:cNvSpPr>
            <a:spLocks noChangeAspect="1"/>
          </p:cNvSpPr>
          <p:nvPr/>
        </p:nvSpPr>
        <p:spPr>
          <a:xfrm>
            <a:off x="3075743" y="3958441"/>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3</a:t>
            </a:r>
          </a:p>
        </p:txBody>
      </p:sp>
      <p:sp>
        <p:nvSpPr>
          <p:cNvPr id="167" name="Freeform 43">
            <a:extLst>
              <a:ext uri="{FF2B5EF4-FFF2-40B4-BE49-F238E27FC236}">
                <a16:creationId xmlns:a16="http://schemas.microsoft.com/office/drawing/2014/main" id="{8592F1C9-0C9F-44C4-BC8E-0DD9345261FA}"/>
              </a:ext>
            </a:extLst>
          </p:cNvPr>
          <p:cNvSpPr>
            <a:spLocks/>
          </p:cNvSpPr>
          <p:nvPr/>
        </p:nvSpPr>
        <p:spPr bwMode="auto">
          <a:xfrm>
            <a:off x="2196567" y="4338556"/>
            <a:ext cx="1466000" cy="1466000"/>
          </a:xfrm>
          <a:custGeom>
            <a:avLst/>
            <a:gdLst>
              <a:gd name="T0" fmla="*/ 185 w 455"/>
              <a:gd name="T1" fmla="*/ 455 h 455"/>
              <a:gd name="T2" fmla="*/ 455 w 455"/>
              <a:gd name="T3" fmla="*/ 185 h 455"/>
              <a:gd name="T4" fmla="*/ 135 w 455"/>
              <a:gd name="T5" fmla="*/ 0 h 455"/>
              <a:gd name="T6" fmla="*/ 0 w 455"/>
              <a:gd name="T7" fmla="*/ 135 h 455"/>
              <a:gd name="T8" fmla="*/ 185 w 455"/>
              <a:gd name="T9" fmla="*/ 455 h 455"/>
            </a:gdLst>
            <a:ahLst/>
            <a:cxnLst>
              <a:cxn ang="0">
                <a:pos x="T0" y="T1"/>
              </a:cxn>
              <a:cxn ang="0">
                <a:pos x="T2" y="T3"/>
              </a:cxn>
              <a:cxn ang="0">
                <a:pos x="T4" y="T5"/>
              </a:cxn>
              <a:cxn ang="0">
                <a:pos x="T6" y="T7"/>
              </a:cxn>
              <a:cxn ang="0">
                <a:pos x="T8" y="T9"/>
              </a:cxn>
            </a:cxnLst>
            <a:rect l="0" t="0" r="r" b="b"/>
            <a:pathLst>
              <a:path w="455" h="455">
                <a:moveTo>
                  <a:pt x="185" y="455"/>
                </a:moveTo>
                <a:cubicBezTo>
                  <a:pt x="297" y="390"/>
                  <a:pt x="390" y="297"/>
                  <a:pt x="455" y="185"/>
                </a:cubicBezTo>
                <a:cubicBezTo>
                  <a:pt x="135" y="0"/>
                  <a:pt x="135" y="0"/>
                  <a:pt x="135" y="0"/>
                </a:cubicBezTo>
                <a:cubicBezTo>
                  <a:pt x="103" y="56"/>
                  <a:pt x="56" y="103"/>
                  <a:pt x="0" y="135"/>
                </a:cubicBezTo>
                <a:lnTo>
                  <a:pt x="185" y="455"/>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Oval 167">
            <a:extLst>
              <a:ext uri="{FF2B5EF4-FFF2-40B4-BE49-F238E27FC236}">
                <a16:creationId xmlns:a16="http://schemas.microsoft.com/office/drawing/2014/main" id="{DBB8B8BD-7FDA-4A4F-92B2-B2DC68C62F52}"/>
              </a:ext>
            </a:extLst>
          </p:cNvPr>
          <p:cNvSpPr>
            <a:spLocks noChangeAspect="1"/>
          </p:cNvSpPr>
          <p:nvPr/>
        </p:nvSpPr>
        <p:spPr>
          <a:xfrm>
            <a:off x="2666469" y="4812968"/>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4</a:t>
            </a:r>
          </a:p>
        </p:txBody>
      </p:sp>
      <p:grpSp>
        <p:nvGrpSpPr>
          <p:cNvPr id="86" name="Group 85">
            <a:extLst>
              <a:ext uri="{FF2B5EF4-FFF2-40B4-BE49-F238E27FC236}">
                <a16:creationId xmlns:a16="http://schemas.microsoft.com/office/drawing/2014/main" id="{A2CAFB22-ABA3-42FE-90AE-15E79E3B955A}"/>
              </a:ext>
            </a:extLst>
          </p:cNvPr>
          <p:cNvGrpSpPr/>
          <p:nvPr/>
        </p:nvGrpSpPr>
        <p:grpSpPr>
          <a:xfrm>
            <a:off x="5019849" y="4946923"/>
            <a:ext cx="3963284" cy="898097"/>
            <a:chOff x="4985247" y="5094670"/>
            <a:chExt cx="3924358" cy="998976"/>
          </a:xfrm>
        </p:grpSpPr>
        <p:sp>
          <p:nvSpPr>
            <p:cNvPr id="87" name="Left-Right Arrow 84">
              <a:extLst>
                <a:ext uri="{FF2B5EF4-FFF2-40B4-BE49-F238E27FC236}">
                  <a16:creationId xmlns:a16="http://schemas.microsoft.com/office/drawing/2014/main" id="{E78B2029-56A0-4E7A-93D4-07312DF0841D}"/>
                </a:ext>
              </a:extLst>
            </p:cNvPr>
            <p:cNvSpPr/>
            <p:nvPr/>
          </p:nvSpPr>
          <p:spPr>
            <a:xfrm>
              <a:off x="4985247" y="5094670"/>
              <a:ext cx="3924358" cy="320513"/>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Additional objectives </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5CF9F4F1-8B0D-4788-8AB2-ADAD5DA925A4}"/>
                </a:ext>
              </a:extLst>
            </p:cNvPr>
            <p:cNvSpPr/>
            <p:nvPr/>
          </p:nvSpPr>
          <p:spPr>
            <a:xfrm>
              <a:off x="4985247" y="5390315"/>
              <a:ext cx="3380539" cy="70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0" name="Left-Right Arrow 37">
            <a:extLst>
              <a:ext uri="{FF2B5EF4-FFF2-40B4-BE49-F238E27FC236}">
                <a16:creationId xmlns:a16="http://schemas.microsoft.com/office/drawing/2014/main" id="{9C5DB20B-0844-48A5-9D72-01E0E0B79F45}"/>
              </a:ext>
            </a:extLst>
          </p:cNvPr>
          <p:cNvSpPr/>
          <p:nvPr/>
        </p:nvSpPr>
        <p:spPr>
          <a:xfrm>
            <a:off x="5010559" y="1826084"/>
            <a:ext cx="3414071" cy="288147"/>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Translate the data strategy into a Roadmap</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3D6AA3F2-1994-4A30-A078-CE1D864418D6}"/>
              </a:ext>
            </a:extLst>
          </p:cNvPr>
          <p:cNvCxnSpPr>
            <a:cxnSpLocks/>
          </p:cNvCxnSpPr>
          <p:nvPr/>
        </p:nvCxnSpPr>
        <p:spPr>
          <a:xfrm>
            <a:off x="4212000" y="2095977"/>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E6579862-0658-4517-A4C0-3D13A99F54D8}"/>
              </a:ext>
            </a:extLst>
          </p:cNvPr>
          <p:cNvSpPr/>
          <p:nvPr/>
        </p:nvSpPr>
        <p:spPr>
          <a:xfrm>
            <a:off x="5001440" y="2030510"/>
            <a:ext cx="4371816" cy="75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Prioritize all use cases that support data objectives on a roadmap  through a series of workshops with stakeholders.  Plot all uses cases on a execution plan with a supporting budget.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B2D30DD-3316-41CC-8189-665DD9215DED}"/>
              </a:ext>
            </a:extLst>
          </p:cNvPr>
          <p:cNvSpPr txBox="1"/>
          <p:nvPr/>
        </p:nvSpPr>
        <p:spPr>
          <a:xfrm>
            <a:off x="9639981" y="1844189"/>
            <a:ext cx="2074197" cy="27669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Time Horizon </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Left-Right Arrow 37">
            <a:extLst>
              <a:ext uri="{FF2B5EF4-FFF2-40B4-BE49-F238E27FC236}">
                <a16:creationId xmlns:a16="http://schemas.microsoft.com/office/drawing/2014/main" id="{B33F3846-28D4-470A-AC19-333D18B1D392}"/>
              </a:ext>
            </a:extLst>
          </p:cNvPr>
          <p:cNvSpPr/>
          <p:nvPr/>
        </p:nvSpPr>
        <p:spPr>
          <a:xfrm>
            <a:off x="9720000" y="2238989"/>
            <a:ext cx="1937422"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
        <p:nvSpPr>
          <p:cNvPr id="186" name="Freeform 2">
            <a:extLst>
              <a:ext uri="{FF2B5EF4-FFF2-40B4-BE49-F238E27FC236}">
                <a16:creationId xmlns:a16="http://schemas.microsoft.com/office/drawing/2014/main" id="{CA777ACE-8C14-4F09-A255-A95175FEB340}"/>
              </a:ext>
            </a:extLst>
          </p:cNvPr>
          <p:cNvSpPr/>
          <p:nvPr/>
        </p:nvSpPr>
        <p:spPr>
          <a:xfrm>
            <a:off x="11140382" y="1573733"/>
            <a:ext cx="440450" cy="404927"/>
          </a:xfrm>
          <a:custGeom>
            <a:avLst/>
            <a:gdLst>
              <a:gd name="connsiteX0" fmla="*/ 2951105 w 3347997"/>
              <a:gd name="connsiteY0" fmla="*/ 222660 h 3451739"/>
              <a:gd name="connsiteX1" fmla="*/ 2468479 w 3347997"/>
              <a:gd name="connsiteY1" fmla="*/ 222660 h 3451739"/>
              <a:gd name="connsiteX2" fmla="*/ 2468479 w 3347997"/>
              <a:gd name="connsiteY2" fmla="*/ 95140 h 3451739"/>
              <a:gd name="connsiteX3" fmla="*/ 2373339 w 3347997"/>
              <a:gd name="connsiteY3" fmla="*/ 0 h 3451739"/>
              <a:gd name="connsiteX4" fmla="*/ 2278159 w 3347997"/>
              <a:gd name="connsiteY4" fmla="*/ 95140 h 3451739"/>
              <a:gd name="connsiteX5" fmla="*/ 2278159 w 3347997"/>
              <a:gd name="connsiteY5" fmla="*/ 222660 h 3451739"/>
              <a:gd name="connsiteX6" fmla="*/ 1069877 w 3347997"/>
              <a:gd name="connsiteY6" fmla="*/ 222660 h 3451739"/>
              <a:gd name="connsiteX7" fmla="*/ 1069877 w 3347997"/>
              <a:gd name="connsiteY7" fmla="*/ 95140 h 3451739"/>
              <a:gd name="connsiteX8" fmla="*/ 974698 w 3347997"/>
              <a:gd name="connsiteY8" fmla="*/ 0 h 3451739"/>
              <a:gd name="connsiteX9" fmla="*/ 879568 w 3347997"/>
              <a:gd name="connsiteY9" fmla="*/ 95140 h 3451739"/>
              <a:gd name="connsiteX10" fmla="*/ 879568 w 3347997"/>
              <a:gd name="connsiteY10" fmla="*/ 222660 h 3451739"/>
              <a:gd name="connsiteX11" fmla="*/ 396941 w 3347997"/>
              <a:gd name="connsiteY11" fmla="*/ 222660 h 3451739"/>
              <a:gd name="connsiteX12" fmla="*/ 116380 w 3347997"/>
              <a:gd name="connsiteY12" fmla="*/ 339040 h 3451739"/>
              <a:gd name="connsiteX13" fmla="*/ 0 w 3347997"/>
              <a:gd name="connsiteY13" fmla="*/ 619562 h 3451739"/>
              <a:gd name="connsiteX14" fmla="*/ 0 w 3347997"/>
              <a:gd name="connsiteY14" fmla="*/ 3054837 h 3451739"/>
              <a:gd name="connsiteX15" fmla="*/ 116380 w 3347997"/>
              <a:gd name="connsiteY15" fmla="*/ 3335359 h 3451739"/>
              <a:gd name="connsiteX16" fmla="*/ 396941 w 3347997"/>
              <a:gd name="connsiteY16" fmla="*/ 3451739 h 3451739"/>
              <a:gd name="connsiteX17" fmla="*/ 2951056 w 3347997"/>
              <a:gd name="connsiteY17" fmla="*/ 3451739 h 3451739"/>
              <a:gd name="connsiteX18" fmla="*/ 3231617 w 3347997"/>
              <a:gd name="connsiteY18" fmla="*/ 3335359 h 3451739"/>
              <a:gd name="connsiteX19" fmla="*/ 3347998 w 3347997"/>
              <a:gd name="connsiteY19" fmla="*/ 3054837 h 3451739"/>
              <a:gd name="connsiteX20" fmla="*/ 3347998 w 3347997"/>
              <a:gd name="connsiteY20" fmla="*/ 619562 h 3451739"/>
              <a:gd name="connsiteX21" fmla="*/ 3231617 w 3347997"/>
              <a:gd name="connsiteY21" fmla="*/ 339040 h 3451739"/>
              <a:gd name="connsiteX22" fmla="*/ 2951056 w 3347997"/>
              <a:gd name="connsiteY22" fmla="*/ 222660 h 3451739"/>
              <a:gd name="connsiteX23" fmla="*/ 190368 w 3347997"/>
              <a:gd name="connsiteY23" fmla="*/ 619562 h 3451739"/>
              <a:gd name="connsiteX24" fmla="*/ 250954 w 3347997"/>
              <a:gd name="connsiteY24" fmla="*/ 473565 h 3451739"/>
              <a:gd name="connsiteX25" fmla="*/ 396990 w 3347997"/>
              <a:gd name="connsiteY25" fmla="*/ 412979 h 3451739"/>
              <a:gd name="connsiteX26" fmla="*/ 879617 w 3347997"/>
              <a:gd name="connsiteY26" fmla="*/ 412979 h 3451739"/>
              <a:gd name="connsiteX27" fmla="*/ 879617 w 3347997"/>
              <a:gd name="connsiteY27" fmla="*/ 540499 h 3451739"/>
              <a:gd name="connsiteX28" fmla="*/ 974747 w 3347997"/>
              <a:gd name="connsiteY28" fmla="*/ 635639 h 3451739"/>
              <a:gd name="connsiteX29" fmla="*/ 1069927 w 3347997"/>
              <a:gd name="connsiteY29" fmla="*/ 540499 h 3451739"/>
              <a:gd name="connsiteX30" fmla="*/ 1069927 w 3347997"/>
              <a:gd name="connsiteY30" fmla="*/ 412979 h 3451739"/>
              <a:gd name="connsiteX31" fmla="*/ 2278208 w 3347997"/>
              <a:gd name="connsiteY31" fmla="*/ 412979 h 3451739"/>
              <a:gd name="connsiteX32" fmla="*/ 2278208 w 3347997"/>
              <a:gd name="connsiteY32" fmla="*/ 540499 h 3451739"/>
              <a:gd name="connsiteX33" fmla="*/ 2278169 w 3347997"/>
              <a:gd name="connsiteY33" fmla="*/ 540499 h 3451739"/>
              <a:gd name="connsiteX34" fmla="*/ 2373348 w 3347997"/>
              <a:gd name="connsiteY34" fmla="*/ 635639 h 3451739"/>
              <a:gd name="connsiteX35" fmla="*/ 2468488 w 3347997"/>
              <a:gd name="connsiteY35" fmla="*/ 540499 h 3451739"/>
              <a:gd name="connsiteX36" fmla="*/ 2468488 w 3347997"/>
              <a:gd name="connsiteY36" fmla="*/ 412979 h 3451739"/>
              <a:gd name="connsiteX37" fmla="*/ 2951115 w 3347997"/>
              <a:gd name="connsiteY37" fmla="*/ 412979 h 3451739"/>
              <a:gd name="connsiteX38" fmla="*/ 3097151 w 3347997"/>
              <a:gd name="connsiteY38" fmla="*/ 473565 h 3451739"/>
              <a:gd name="connsiteX39" fmla="*/ 3157737 w 3347997"/>
              <a:gd name="connsiteY39" fmla="*/ 619562 h 3451739"/>
              <a:gd name="connsiteX40" fmla="*/ 3157737 w 3347997"/>
              <a:gd name="connsiteY40" fmla="*/ 1194144 h 3451739"/>
              <a:gd name="connsiteX41" fmla="*/ 190378 w 3347997"/>
              <a:gd name="connsiteY41" fmla="*/ 1194144 h 3451739"/>
              <a:gd name="connsiteX42" fmla="*/ 2951105 w 3347997"/>
              <a:gd name="connsiteY42" fmla="*/ 3261851 h 3451739"/>
              <a:gd name="connsiteX43" fmla="*/ 396990 w 3347997"/>
              <a:gd name="connsiteY43" fmla="*/ 3261851 h 3451739"/>
              <a:gd name="connsiteX44" fmla="*/ 250797 w 3347997"/>
              <a:gd name="connsiteY44" fmla="*/ 3201118 h 3451739"/>
              <a:gd name="connsiteX45" fmla="*/ 190368 w 3347997"/>
              <a:gd name="connsiteY45" fmla="*/ 3054808 h 3451739"/>
              <a:gd name="connsiteX46" fmla="*/ 190368 w 3347997"/>
              <a:gd name="connsiteY46" fmla="*/ 1383220 h 3451739"/>
              <a:gd name="connsiteX47" fmla="*/ 3157727 w 3347997"/>
              <a:gd name="connsiteY47" fmla="*/ 1383220 h 3451739"/>
              <a:gd name="connsiteX48" fmla="*/ 3157727 w 3347997"/>
              <a:gd name="connsiteY48" fmla="*/ 3054808 h 3451739"/>
              <a:gd name="connsiteX49" fmla="*/ 3097298 w 3347997"/>
              <a:gd name="connsiteY49" fmla="*/ 3201118 h 3451739"/>
              <a:gd name="connsiteX50" fmla="*/ 2951105 w 3347997"/>
              <a:gd name="connsiteY50" fmla="*/ 3261851 h 345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47997" h="3451739">
                <a:moveTo>
                  <a:pt x="2951105" y="222660"/>
                </a:moveTo>
                <a:lnTo>
                  <a:pt x="2468479" y="222660"/>
                </a:lnTo>
                <a:lnTo>
                  <a:pt x="2468479" y="95140"/>
                </a:lnTo>
                <a:cubicBezTo>
                  <a:pt x="2468479" y="42598"/>
                  <a:pt x="2425880" y="0"/>
                  <a:pt x="2373339" y="0"/>
                </a:cubicBezTo>
                <a:cubicBezTo>
                  <a:pt x="2320796" y="0"/>
                  <a:pt x="2278159" y="42598"/>
                  <a:pt x="2278159" y="95140"/>
                </a:cubicBezTo>
                <a:lnTo>
                  <a:pt x="2278159" y="222660"/>
                </a:lnTo>
                <a:lnTo>
                  <a:pt x="1069877" y="222660"/>
                </a:lnTo>
                <a:lnTo>
                  <a:pt x="1069877" y="95140"/>
                </a:lnTo>
                <a:cubicBezTo>
                  <a:pt x="1069877" y="42598"/>
                  <a:pt x="1027250" y="0"/>
                  <a:pt x="974698" y="0"/>
                </a:cubicBezTo>
                <a:cubicBezTo>
                  <a:pt x="922156" y="0"/>
                  <a:pt x="879568" y="42598"/>
                  <a:pt x="879568" y="95140"/>
                </a:cubicBezTo>
                <a:lnTo>
                  <a:pt x="879568" y="222660"/>
                </a:lnTo>
                <a:lnTo>
                  <a:pt x="396941" y="222660"/>
                </a:lnTo>
                <a:cubicBezTo>
                  <a:pt x="291700" y="222777"/>
                  <a:pt x="190819" y="264641"/>
                  <a:pt x="116380" y="339040"/>
                </a:cubicBezTo>
                <a:cubicBezTo>
                  <a:pt x="41981" y="413439"/>
                  <a:pt x="118" y="514321"/>
                  <a:pt x="0" y="619562"/>
                </a:cubicBezTo>
                <a:lnTo>
                  <a:pt x="0" y="3054837"/>
                </a:lnTo>
                <a:cubicBezTo>
                  <a:pt x="108" y="3160078"/>
                  <a:pt x="41981" y="3260959"/>
                  <a:pt x="116380" y="3335359"/>
                </a:cubicBezTo>
                <a:cubicBezTo>
                  <a:pt x="190809" y="3409798"/>
                  <a:pt x="291700" y="3451622"/>
                  <a:pt x="396941" y="3451739"/>
                </a:cubicBezTo>
                <a:lnTo>
                  <a:pt x="2951056" y="3451739"/>
                </a:lnTo>
                <a:cubicBezTo>
                  <a:pt x="3056297" y="3451622"/>
                  <a:pt x="3157178" y="3409798"/>
                  <a:pt x="3231617" y="3335359"/>
                </a:cubicBezTo>
                <a:cubicBezTo>
                  <a:pt x="3306007" y="3260959"/>
                  <a:pt x="3347880" y="3160078"/>
                  <a:pt x="3347998" y="3054837"/>
                </a:cubicBezTo>
                <a:lnTo>
                  <a:pt x="3347998" y="619562"/>
                </a:lnTo>
                <a:cubicBezTo>
                  <a:pt x="3347880" y="514321"/>
                  <a:pt x="3306007" y="413439"/>
                  <a:pt x="3231617" y="339040"/>
                </a:cubicBezTo>
                <a:cubicBezTo>
                  <a:pt x="3157178" y="264641"/>
                  <a:pt x="3056297" y="222777"/>
                  <a:pt x="2951056" y="222660"/>
                </a:cubicBezTo>
                <a:close/>
                <a:moveTo>
                  <a:pt x="190368" y="619562"/>
                </a:moveTo>
                <a:cubicBezTo>
                  <a:pt x="190447" y="564796"/>
                  <a:pt x="212216" y="512293"/>
                  <a:pt x="250954" y="473565"/>
                </a:cubicBezTo>
                <a:cubicBezTo>
                  <a:pt x="289682" y="434836"/>
                  <a:pt x="342185" y="413018"/>
                  <a:pt x="396990" y="412979"/>
                </a:cubicBezTo>
                <a:lnTo>
                  <a:pt x="879617" y="412979"/>
                </a:lnTo>
                <a:lnTo>
                  <a:pt x="879617" y="540499"/>
                </a:lnTo>
                <a:cubicBezTo>
                  <a:pt x="879617" y="593051"/>
                  <a:pt x="922205" y="635639"/>
                  <a:pt x="974747" y="635639"/>
                </a:cubicBezTo>
                <a:cubicBezTo>
                  <a:pt x="1027299" y="635639"/>
                  <a:pt x="1069927" y="593051"/>
                  <a:pt x="1069927" y="540499"/>
                </a:cubicBezTo>
                <a:lnTo>
                  <a:pt x="1069927" y="412979"/>
                </a:lnTo>
                <a:lnTo>
                  <a:pt x="2278208" y="412979"/>
                </a:lnTo>
                <a:lnTo>
                  <a:pt x="2278208" y="540499"/>
                </a:lnTo>
                <a:lnTo>
                  <a:pt x="2278169" y="540499"/>
                </a:lnTo>
                <a:cubicBezTo>
                  <a:pt x="2278169" y="593051"/>
                  <a:pt x="2320806" y="635639"/>
                  <a:pt x="2373348" y="635639"/>
                </a:cubicBezTo>
                <a:cubicBezTo>
                  <a:pt x="2425890" y="635639"/>
                  <a:pt x="2468488" y="593051"/>
                  <a:pt x="2468488" y="540499"/>
                </a:cubicBezTo>
                <a:lnTo>
                  <a:pt x="2468488" y="412979"/>
                </a:lnTo>
                <a:lnTo>
                  <a:pt x="2951115" y="412979"/>
                </a:lnTo>
                <a:cubicBezTo>
                  <a:pt x="3005920" y="413018"/>
                  <a:pt x="3058423" y="434836"/>
                  <a:pt x="3097151" y="473565"/>
                </a:cubicBezTo>
                <a:cubicBezTo>
                  <a:pt x="3135879" y="512293"/>
                  <a:pt x="3157659" y="564805"/>
                  <a:pt x="3157737" y="619562"/>
                </a:cubicBezTo>
                <a:lnTo>
                  <a:pt x="3157737" y="1194144"/>
                </a:lnTo>
                <a:lnTo>
                  <a:pt x="190378" y="1194144"/>
                </a:lnTo>
                <a:close/>
                <a:moveTo>
                  <a:pt x="2951105" y="3261851"/>
                </a:moveTo>
                <a:lnTo>
                  <a:pt x="396990" y="3261851"/>
                </a:lnTo>
                <a:cubicBezTo>
                  <a:pt x="342107" y="3261773"/>
                  <a:pt x="289525" y="3239925"/>
                  <a:pt x="250797" y="3201118"/>
                </a:cubicBezTo>
                <a:cubicBezTo>
                  <a:pt x="212069" y="3162273"/>
                  <a:pt x="190329" y="3109652"/>
                  <a:pt x="190368" y="3054808"/>
                </a:cubicBezTo>
                <a:lnTo>
                  <a:pt x="190368" y="1383220"/>
                </a:lnTo>
                <a:lnTo>
                  <a:pt x="3157727" y="1383220"/>
                </a:lnTo>
                <a:lnTo>
                  <a:pt x="3157727" y="3054808"/>
                </a:lnTo>
                <a:cubicBezTo>
                  <a:pt x="3157766" y="3109652"/>
                  <a:pt x="3136026" y="3162273"/>
                  <a:pt x="3097298" y="3201118"/>
                </a:cubicBezTo>
                <a:cubicBezTo>
                  <a:pt x="3058570" y="3239925"/>
                  <a:pt x="3005989" y="3261773"/>
                  <a:pt x="2951105" y="3261851"/>
                </a:cubicBezTo>
                <a:close/>
              </a:path>
            </a:pathLst>
          </a:custGeom>
          <a:solidFill>
            <a:srgbClr val="0070C0"/>
          </a:solid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86" name="Group 285">
            <a:extLst>
              <a:ext uri="{FF2B5EF4-FFF2-40B4-BE49-F238E27FC236}">
                <a16:creationId xmlns:a16="http://schemas.microsoft.com/office/drawing/2014/main" id="{2DA538D6-363F-4168-90F6-BDEE19EF6139}"/>
              </a:ext>
            </a:extLst>
          </p:cNvPr>
          <p:cNvGrpSpPr/>
          <p:nvPr>
            <p:custDataLst>
              <p:tags r:id="rId3"/>
            </p:custDataLst>
          </p:nvPr>
        </p:nvGrpSpPr>
        <p:grpSpPr>
          <a:xfrm>
            <a:off x="4336999" y="1511291"/>
            <a:ext cx="385548" cy="544957"/>
            <a:chOff x="3514633" y="1561908"/>
            <a:chExt cx="2867674" cy="3724368"/>
          </a:xfrm>
          <a:solidFill>
            <a:schemeClr val="accent1"/>
          </a:solidFill>
        </p:grpSpPr>
        <p:sp>
          <p:nvSpPr>
            <p:cNvPr id="287" name="Freeform: Shape 286">
              <a:extLst>
                <a:ext uri="{FF2B5EF4-FFF2-40B4-BE49-F238E27FC236}">
                  <a16:creationId xmlns:a16="http://schemas.microsoft.com/office/drawing/2014/main" id="{47D45D2A-1A57-4BCD-B0F9-7C3E171EB6A1}"/>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8" name="Freeform: Shape 287">
              <a:extLst>
                <a:ext uri="{FF2B5EF4-FFF2-40B4-BE49-F238E27FC236}">
                  <a16:creationId xmlns:a16="http://schemas.microsoft.com/office/drawing/2014/main" id="{9FF2DC07-6B8A-45FB-A739-9C2195DADD79}"/>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9" name="Freeform: Shape 288">
              <a:extLst>
                <a:ext uri="{FF2B5EF4-FFF2-40B4-BE49-F238E27FC236}">
                  <a16:creationId xmlns:a16="http://schemas.microsoft.com/office/drawing/2014/main" id="{0843558E-1891-4508-8201-E0093FA9E79C}"/>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0" name="Freeform: Shape 289">
              <a:extLst>
                <a:ext uri="{FF2B5EF4-FFF2-40B4-BE49-F238E27FC236}">
                  <a16:creationId xmlns:a16="http://schemas.microsoft.com/office/drawing/2014/main" id="{691482C9-A97A-4A54-853A-A013BDCDB94C}"/>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1" name="Freeform: Shape 290">
              <a:extLst>
                <a:ext uri="{FF2B5EF4-FFF2-40B4-BE49-F238E27FC236}">
                  <a16:creationId xmlns:a16="http://schemas.microsoft.com/office/drawing/2014/main" id="{AFD917BA-D805-49FB-926B-A6E3B7D4BCAE}"/>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2" name="Freeform: Shape 291">
              <a:extLst>
                <a:ext uri="{FF2B5EF4-FFF2-40B4-BE49-F238E27FC236}">
                  <a16:creationId xmlns:a16="http://schemas.microsoft.com/office/drawing/2014/main" id="{39EDB331-0B74-48CC-8A7F-66875F532010}"/>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3" name="Freeform: Shape 292">
              <a:extLst>
                <a:ext uri="{FF2B5EF4-FFF2-40B4-BE49-F238E27FC236}">
                  <a16:creationId xmlns:a16="http://schemas.microsoft.com/office/drawing/2014/main" id="{6ADFBF81-1642-4F5E-84FD-C655B859A790}"/>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4" name="Freeform: Shape 293">
              <a:extLst>
                <a:ext uri="{FF2B5EF4-FFF2-40B4-BE49-F238E27FC236}">
                  <a16:creationId xmlns:a16="http://schemas.microsoft.com/office/drawing/2014/main" id="{B9148E73-51F5-4C8C-BA27-533AD6F8E3FC}"/>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5" name="Freeform: Shape 294">
              <a:extLst>
                <a:ext uri="{FF2B5EF4-FFF2-40B4-BE49-F238E27FC236}">
                  <a16:creationId xmlns:a16="http://schemas.microsoft.com/office/drawing/2014/main" id="{EC5E8005-BB89-4A35-BD75-A6A59BF84CDA}"/>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6" name="Freeform: Shape 295">
              <a:extLst>
                <a:ext uri="{FF2B5EF4-FFF2-40B4-BE49-F238E27FC236}">
                  <a16:creationId xmlns:a16="http://schemas.microsoft.com/office/drawing/2014/main" id="{589ABD4C-36C8-4A86-B4AD-FB6B9359FFA7}"/>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7" name="Freeform: Shape 296">
              <a:extLst>
                <a:ext uri="{FF2B5EF4-FFF2-40B4-BE49-F238E27FC236}">
                  <a16:creationId xmlns:a16="http://schemas.microsoft.com/office/drawing/2014/main" id="{CE162B3F-93C9-4831-A4D4-15D3E35EE5A7}"/>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8" name="Freeform: Shape 297">
              <a:extLst>
                <a:ext uri="{FF2B5EF4-FFF2-40B4-BE49-F238E27FC236}">
                  <a16:creationId xmlns:a16="http://schemas.microsoft.com/office/drawing/2014/main" id="{441CA45E-27FC-43ED-A5CF-3317C0DF79FC}"/>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9" name="Freeform: Shape 298">
              <a:extLst>
                <a:ext uri="{FF2B5EF4-FFF2-40B4-BE49-F238E27FC236}">
                  <a16:creationId xmlns:a16="http://schemas.microsoft.com/office/drawing/2014/main" id="{16A24D57-74B6-4A36-98FB-DD37F9FF5931}"/>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0" name="Freeform: Shape 299">
              <a:extLst>
                <a:ext uri="{FF2B5EF4-FFF2-40B4-BE49-F238E27FC236}">
                  <a16:creationId xmlns:a16="http://schemas.microsoft.com/office/drawing/2014/main" id="{FF9A176F-9B7E-4A17-AC8E-A71442699DBF}"/>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1" name="Freeform: Shape 300">
              <a:extLst>
                <a:ext uri="{FF2B5EF4-FFF2-40B4-BE49-F238E27FC236}">
                  <a16:creationId xmlns:a16="http://schemas.microsoft.com/office/drawing/2014/main" id="{99D59040-EA3D-46BA-82A2-7350352A2C80}"/>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2" name="Freeform: Shape 301">
              <a:extLst>
                <a:ext uri="{FF2B5EF4-FFF2-40B4-BE49-F238E27FC236}">
                  <a16:creationId xmlns:a16="http://schemas.microsoft.com/office/drawing/2014/main" id="{B741D283-3335-4430-A954-7E18F8627D09}"/>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3" name="Freeform: Shape 302">
              <a:extLst>
                <a:ext uri="{FF2B5EF4-FFF2-40B4-BE49-F238E27FC236}">
                  <a16:creationId xmlns:a16="http://schemas.microsoft.com/office/drawing/2014/main" id="{959FC058-D87A-4AF6-9902-0E9EE3527D24}"/>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4" name="Freeform: Shape 303">
              <a:extLst>
                <a:ext uri="{FF2B5EF4-FFF2-40B4-BE49-F238E27FC236}">
                  <a16:creationId xmlns:a16="http://schemas.microsoft.com/office/drawing/2014/main" id="{E1A3114F-14AE-4CA8-90BD-17AAC8074345}"/>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5" name="Freeform: Shape 304">
              <a:extLst>
                <a:ext uri="{FF2B5EF4-FFF2-40B4-BE49-F238E27FC236}">
                  <a16:creationId xmlns:a16="http://schemas.microsoft.com/office/drawing/2014/main" id="{CCD13FC2-4332-4E98-809A-B727FC2A31C1}"/>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6" name="Freeform: Shape 305">
              <a:extLst>
                <a:ext uri="{FF2B5EF4-FFF2-40B4-BE49-F238E27FC236}">
                  <a16:creationId xmlns:a16="http://schemas.microsoft.com/office/drawing/2014/main" id="{EB430582-CEF8-4DE2-92E9-B07464E13D7F}"/>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grpSp>
      <p:sp>
        <p:nvSpPr>
          <p:cNvPr id="178" name="Left-Right Arrow 79">
            <a:extLst>
              <a:ext uri="{FF2B5EF4-FFF2-40B4-BE49-F238E27FC236}">
                <a16:creationId xmlns:a16="http://schemas.microsoft.com/office/drawing/2014/main" id="{4209B312-D2EC-43B1-9ABB-E1B0B45D7F1B}"/>
              </a:ext>
            </a:extLst>
          </p:cNvPr>
          <p:cNvSpPr/>
          <p:nvPr/>
        </p:nvSpPr>
        <p:spPr>
          <a:xfrm>
            <a:off x="5010558" y="3812067"/>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Relaunch data governance program</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555DCED-0F66-460F-A36C-F2B45462E831}"/>
              </a:ext>
            </a:extLst>
          </p:cNvPr>
          <p:cNvSpPr/>
          <p:nvPr/>
        </p:nvSpPr>
        <p:spPr>
          <a:xfrm>
            <a:off x="5010558" y="4163281"/>
            <a:ext cx="4347320"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Re-launch Data Governance in the organization by transforming the guiding collation into a data governance council, embedding ownership/stewardship in the business and establishing standards/principles/policies/best practices. </a:t>
            </a:r>
          </a:p>
        </p:txBody>
      </p:sp>
      <p:sp>
        <p:nvSpPr>
          <p:cNvPr id="188" name="Left-Right Arrow 37">
            <a:extLst>
              <a:ext uri="{FF2B5EF4-FFF2-40B4-BE49-F238E27FC236}">
                <a16:creationId xmlns:a16="http://schemas.microsoft.com/office/drawing/2014/main" id="{09B43461-4A24-4CEC-B4E4-3A395BC8B06D}"/>
              </a:ext>
            </a:extLst>
          </p:cNvPr>
          <p:cNvSpPr/>
          <p:nvPr/>
        </p:nvSpPr>
        <p:spPr>
          <a:xfrm>
            <a:off x="9720000" y="4156300"/>
            <a:ext cx="1797226"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grpSp>
        <p:nvGrpSpPr>
          <p:cNvPr id="317" name="Group 316">
            <a:extLst>
              <a:ext uri="{FF2B5EF4-FFF2-40B4-BE49-F238E27FC236}">
                <a16:creationId xmlns:a16="http://schemas.microsoft.com/office/drawing/2014/main" id="{EAE8EAD1-9A90-42CA-AC83-5125C1B24EB7}"/>
              </a:ext>
            </a:extLst>
          </p:cNvPr>
          <p:cNvGrpSpPr/>
          <p:nvPr>
            <p:custDataLst>
              <p:tags r:id="rId4"/>
            </p:custDataLst>
          </p:nvPr>
        </p:nvGrpSpPr>
        <p:grpSpPr>
          <a:xfrm>
            <a:off x="4262086" y="3467093"/>
            <a:ext cx="618071" cy="550079"/>
            <a:chOff x="8485188" y="781247"/>
            <a:chExt cx="688975" cy="712788"/>
          </a:xfrm>
          <a:solidFill>
            <a:schemeClr val="accent1"/>
          </a:solidFill>
        </p:grpSpPr>
        <p:sp>
          <p:nvSpPr>
            <p:cNvPr id="318" name="Freeform: Shape 317">
              <a:extLst>
                <a:ext uri="{FF2B5EF4-FFF2-40B4-BE49-F238E27FC236}">
                  <a16:creationId xmlns:a16="http://schemas.microsoft.com/office/drawing/2014/main" id="{85F47533-D702-4E07-A959-236ECFD50E40}"/>
                </a:ext>
              </a:extLst>
            </p:cNvPr>
            <p:cNvSpPr>
              <a:spLocks/>
            </p:cNvSpPr>
            <p:nvPr/>
          </p:nvSpPr>
          <p:spPr bwMode="auto">
            <a:xfrm>
              <a:off x="8615437" y="919259"/>
              <a:ext cx="423716" cy="403643"/>
            </a:xfrm>
            <a:custGeom>
              <a:avLst/>
              <a:gdLst>
                <a:gd name="connsiteX0" fmla="*/ 175881 w 423715"/>
                <a:gd name="connsiteY0" fmla="*/ 156516 h 403643"/>
                <a:gd name="connsiteX1" fmla="*/ 211858 w 423715"/>
                <a:gd name="connsiteY1" fmla="*/ 309533 h 403643"/>
                <a:gd name="connsiteX2" fmla="*/ 211858 w 423715"/>
                <a:gd name="connsiteY2" fmla="*/ 192949 h 403643"/>
                <a:gd name="connsiteX3" fmla="*/ 175881 w 423715"/>
                <a:gd name="connsiteY3" fmla="*/ 156516 h 403643"/>
                <a:gd name="connsiteX4" fmla="*/ 211902 w 423715"/>
                <a:gd name="connsiteY4" fmla="*/ 0 h 403643"/>
                <a:gd name="connsiteX5" fmla="*/ 226855 w 423715"/>
                <a:gd name="connsiteY5" fmla="*/ 9224 h 403643"/>
                <a:gd name="connsiteX6" fmla="*/ 279400 w 423715"/>
                <a:gd name="connsiteY6" fmla="*/ 115611 h 403643"/>
                <a:gd name="connsiteX7" fmla="*/ 291956 w 423715"/>
                <a:gd name="connsiteY7" fmla="*/ 124544 h 403643"/>
                <a:gd name="connsiteX8" fmla="*/ 409487 w 423715"/>
                <a:gd name="connsiteY8" fmla="*/ 141715 h 403643"/>
                <a:gd name="connsiteX9" fmla="*/ 418671 w 423715"/>
                <a:gd name="connsiteY9" fmla="*/ 169907 h 403643"/>
                <a:gd name="connsiteX10" fmla="*/ 333574 w 423715"/>
                <a:gd name="connsiteY10" fmla="*/ 252743 h 403643"/>
                <a:gd name="connsiteX11" fmla="*/ 328808 w 423715"/>
                <a:gd name="connsiteY11" fmla="*/ 267361 h 403643"/>
                <a:gd name="connsiteX12" fmla="*/ 348919 w 423715"/>
                <a:gd name="connsiteY12" fmla="*/ 384306 h 403643"/>
                <a:gd name="connsiteX13" fmla="*/ 324739 w 423715"/>
                <a:gd name="connsiteY13" fmla="*/ 401708 h 403643"/>
                <a:gd name="connsiteX14" fmla="*/ 219531 w 423715"/>
                <a:gd name="connsiteY14" fmla="*/ 346600 h 403643"/>
                <a:gd name="connsiteX15" fmla="*/ 204069 w 423715"/>
                <a:gd name="connsiteY15" fmla="*/ 346600 h 403643"/>
                <a:gd name="connsiteX16" fmla="*/ 98861 w 423715"/>
                <a:gd name="connsiteY16" fmla="*/ 401708 h 403643"/>
                <a:gd name="connsiteX17" fmla="*/ 74797 w 423715"/>
                <a:gd name="connsiteY17" fmla="*/ 384306 h 403643"/>
                <a:gd name="connsiteX18" fmla="*/ 94908 w 423715"/>
                <a:gd name="connsiteY18" fmla="*/ 267361 h 403643"/>
                <a:gd name="connsiteX19" fmla="*/ 90026 w 423715"/>
                <a:gd name="connsiteY19" fmla="*/ 252743 h 403643"/>
                <a:gd name="connsiteX20" fmla="*/ 5045 w 423715"/>
                <a:gd name="connsiteY20" fmla="*/ 169907 h 403643"/>
                <a:gd name="connsiteX21" fmla="*/ 14229 w 423715"/>
                <a:gd name="connsiteY21" fmla="*/ 141599 h 403643"/>
                <a:gd name="connsiteX22" fmla="*/ 131760 w 423715"/>
                <a:gd name="connsiteY22" fmla="*/ 124544 h 403643"/>
                <a:gd name="connsiteX23" fmla="*/ 144316 w 423715"/>
                <a:gd name="connsiteY23" fmla="*/ 115495 h 403643"/>
                <a:gd name="connsiteX24" fmla="*/ 196861 w 423715"/>
                <a:gd name="connsiteY24" fmla="*/ 9224 h 403643"/>
                <a:gd name="connsiteX25" fmla="*/ 211902 w 423715"/>
                <a:gd name="connsiteY25" fmla="*/ 0 h 40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3715" h="403643">
                  <a:moveTo>
                    <a:pt x="175881" y="156516"/>
                  </a:moveTo>
                  <a:cubicBezTo>
                    <a:pt x="134135" y="149230"/>
                    <a:pt x="92845" y="222095"/>
                    <a:pt x="211858" y="309533"/>
                  </a:cubicBezTo>
                  <a:cubicBezTo>
                    <a:pt x="370542" y="192949"/>
                    <a:pt x="244243" y="102272"/>
                    <a:pt x="211858" y="192949"/>
                  </a:cubicBezTo>
                  <a:cubicBezTo>
                    <a:pt x="203762" y="170280"/>
                    <a:pt x="189796" y="158945"/>
                    <a:pt x="175881" y="156516"/>
                  </a:cubicBezTo>
                  <a:close/>
                  <a:moveTo>
                    <a:pt x="211902" y="0"/>
                  </a:moveTo>
                  <a:cubicBezTo>
                    <a:pt x="217845" y="0"/>
                    <a:pt x="223774" y="3075"/>
                    <a:pt x="226855" y="9224"/>
                  </a:cubicBezTo>
                  <a:lnTo>
                    <a:pt x="279400" y="115611"/>
                  </a:lnTo>
                  <a:cubicBezTo>
                    <a:pt x="281842" y="120484"/>
                    <a:pt x="286492" y="123848"/>
                    <a:pt x="291956" y="124544"/>
                  </a:cubicBezTo>
                  <a:lnTo>
                    <a:pt x="409487" y="141715"/>
                  </a:lnTo>
                  <a:cubicBezTo>
                    <a:pt x="423088" y="143687"/>
                    <a:pt x="428552" y="160394"/>
                    <a:pt x="418671" y="169907"/>
                  </a:cubicBezTo>
                  <a:lnTo>
                    <a:pt x="333574" y="252743"/>
                  </a:lnTo>
                  <a:cubicBezTo>
                    <a:pt x="329738" y="256571"/>
                    <a:pt x="327994" y="262024"/>
                    <a:pt x="328808" y="267361"/>
                  </a:cubicBezTo>
                  <a:lnTo>
                    <a:pt x="348919" y="384306"/>
                  </a:lnTo>
                  <a:cubicBezTo>
                    <a:pt x="351244" y="397764"/>
                    <a:pt x="336945" y="408089"/>
                    <a:pt x="324739" y="401708"/>
                  </a:cubicBezTo>
                  <a:lnTo>
                    <a:pt x="219531" y="346600"/>
                  </a:lnTo>
                  <a:cubicBezTo>
                    <a:pt x="214764" y="344164"/>
                    <a:pt x="208952" y="344164"/>
                    <a:pt x="204069" y="346600"/>
                  </a:cubicBezTo>
                  <a:lnTo>
                    <a:pt x="98861" y="401708"/>
                  </a:lnTo>
                  <a:cubicBezTo>
                    <a:pt x="86654" y="408089"/>
                    <a:pt x="72472" y="397764"/>
                    <a:pt x="74797" y="384306"/>
                  </a:cubicBezTo>
                  <a:lnTo>
                    <a:pt x="94908" y="267361"/>
                  </a:lnTo>
                  <a:cubicBezTo>
                    <a:pt x="95722" y="262024"/>
                    <a:pt x="93978" y="256455"/>
                    <a:pt x="90026" y="252743"/>
                  </a:cubicBezTo>
                  <a:lnTo>
                    <a:pt x="5045" y="169907"/>
                  </a:lnTo>
                  <a:cubicBezTo>
                    <a:pt x="-4836" y="160394"/>
                    <a:pt x="628" y="143687"/>
                    <a:pt x="14229" y="141599"/>
                  </a:cubicBezTo>
                  <a:lnTo>
                    <a:pt x="131760" y="124544"/>
                  </a:lnTo>
                  <a:cubicBezTo>
                    <a:pt x="137108" y="123848"/>
                    <a:pt x="141758" y="120368"/>
                    <a:pt x="144316" y="115495"/>
                  </a:cubicBezTo>
                  <a:lnTo>
                    <a:pt x="196861" y="9224"/>
                  </a:lnTo>
                  <a:cubicBezTo>
                    <a:pt x="200000" y="3075"/>
                    <a:pt x="205958" y="0"/>
                    <a:pt x="211902" y="0"/>
                  </a:cubicBezTo>
                  <a:close/>
                </a:path>
              </a:pathLst>
            </a:custGeom>
            <a:grpFill/>
            <a:ln w="2698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9" name="Freeform 68">
              <a:extLst>
                <a:ext uri="{FF2B5EF4-FFF2-40B4-BE49-F238E27FC236}">
                  <a16:creationId xmlns:a16="http://schemas.microsoft.com/office/drawing/2014/main" id="{1054FD57-1C54-44B2-B630-4EE933F7944D}"/>
                </a:ext>
              </a:extLst>
            </p:cNvPr>
            <p:cNvSpPr>
              <a:spLocks/>
            </p:cNvSpPr>
            <p:nvPr/>
          </p:nvSpPr>
          <p:spPr bwMode="auto">
            <a:xfrm>
              <a:off x="8816975" y="781247"/>
              <a:ext cx="20638" cy="103188"/>
            </a:xfrm>
            <a:custGeom>
              <a:avLst/>
              <a:gdLst>
                <a:gd name="T0" fmla="*/ 93 w 185"/>
                <a:gd name="T1" fmla="*/ 891 h 891"/>
                <a:gd name="T2" fmla="*/ 93 w 185"/>
                <a:gd name="T3" fmla="*/ 891 h 891"/>
                <a:gd name="T4" fmla="*/ 0 w 185"/>
                <a:gd name="T5" fmla="*/ 799 h 891"/>
                <a:gd name="T6" fmla="*/ 0 w 185"/>
                <a:gd name="T7" fmla="*/ 93 h 891"/>
                <a:gd name="T8" fmla="*/ 93 w 185"/>
                <a:gd name="T9" fmla="*/ 0 h 891"/>
                <a:gd name="T10" fmla="*/ 93 w 185"/>
                <a:gd name="T11" fmla="*/ 0 h 891"/>
                <a:gd name="T12" fmla="*/ 185 w 185"/>
                <a:gd name="T13" fmla="*/ 93 h 891"/>
                <a:gd name="T14" fmla="*/ 185 w 185"/>
                <a:gd name="T15" fmla="*/ 799 h 891"/>
                <a:gd name="T16" fmla="*/ 93 w 185"/>
                <a:gd name="T17"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891">
                  <a:moveTo>
                    <a:pt x="93" y="891"/>
                  </a:moveTo>
                  <a:lnTo>
                    <a:pt x="93" y="891"/>
                  </a:lnTo>
                  <a:cubicBezTo>
                    <a:pt x="41" y="891"/>
                    <a:pt x="0" y="850"/>
                    <a:pt x="0" y="799"/>
                  </a:cubicBezTo>
                  <a:lnTo>
                    <a:pt x="0" y="93"/>
                  </a:lnTo>
                  <a:cubicBezTo>
                    <a:pt x="0" y="41"/>
                    <a:pt x="42" y="0"/>
                    <a:pt x="93" y="0"/>
                  </a:cubicBezTo>
                  <a:lnTo>
                    <a:pt x="93" y="0"/>
                  </a:lnTo>
                  <a:cubicBezTo>
                    <a:pt x="144" y="0"/>
                    <a:pt x="185" y="41"/>
                    <a:pt x="185" y="93"/>
                  </a:cubicBezTo>
                  <a:lnTo>
                    <a:pt x="185" y="799"/>
                  </a:lnTo>
                  <a:cubicBezTo>
                    <a:pt x="185" y="850"/>
                    <a:pt x="143" y="891"/>
                    <a:pt x="93" y="8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0" name="Freeform 69">
              <a:extLst>
                <a:ext uri="{FF2B5EF4-FFF2-40B4-BE49-F238E27FC236}">
                  <a16:creationId xmlns:a16="http://schemas.microsoft.com/office/drawing/2014/main" id="{C8444DCE-CD20-48D6-A6C8-8E8065BB35EF}"/>
                </a:ext>
              </a:extLst>
            </p:cNvPr>
            <p:cNvSpPr>
              <a:spLocks/>
            </p:cNvSpPr>
            <p:nvPr/>
          </p:nvSpPr>
          <p:spPr bwMode="auto">
            <a:xfrm>
              <a:off x="8485188" y="1019372"/>
              <a:ext cx="103188" cy="44450"/>
            </a:xfrm>
            <a:custGeom>
              <a:avLst/>
              <a:gdLst>
                <a:gd name="T0" fmla="*/ 875 w 889"/>
                <a:gd name="T1" fmla="*/ 310 h 388"/>
                <a:gd name="T2" fmla="*/ 875 w 889"/>
                <a:gd name="T3" fmla="*/ 310 h 388"/>
                <a:gd name="T4" fmla="*/ 761 w 889"/>
                <a:gd name="T5" fmla="*/ 375 h 388"/>
                <a:gd name="T6" fmla="*/ 79 w 889"/>
                <a:gd name="T7" fmla="*/ 192 h 388"/>
                <a:gd name="T8" fmla="*/ 14 w 889"/>
                <a:gd name="T9" fmla="*/ 78 h 388"/>
                <a:gd name="T10" fmla="*/ 14 w 889"/>
                <a:gd name="T11" fmla="*/ 78 h 388"/>
                <a:gd name="T12" fmla="*/ 128 w 889"/>
                <a:gd name="T13" fmla="*/ 13 h 388"/>
                <a:gd name="T14" fmla="*/ 810 w 889"/>
                <a:gd name="T15" fmla="*/ 196 h 388"/>
                <a:gd name="T16" fmla="*/ 875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875" y="310"/>
                  </a:moveTo>
                  <a:lnTo>
                    <a:pt x="875" y="310"/>
                  </a:lnTo>
                  <a:cubicBezTo>
                    <a:pt x="861" y="358"/>
                    <a:pt x="811" y="388"/>
                    <a:pt x="761" y="375"/>
                  </a:cubicBezTo>
                  <a:lnTo>
                    <a:pt x="79" y="192"/>
                  </a:lnTo>
                  <a:cubicBezTo>
                    <a:pt x="30" y="178"/>
                    <a:pt x="0" y="128"/>
                    <a:pt x="14" y="78"/>
                  </a:cubicBezTo>
                  <a:lnTo>
                    <a:pt x="14" y="78"/>
                  </a:lnTo>
                  <a:cubicBezTo>
                    <a:pt x="28" y="30"/>
                    <a:pt x="78" y="0"/>
                    <a:pt x="128" y="13"/>
                  </a:cubicBezTo>
                  <a:lnTo>
                    <a:pt x="810" y="196"/>
                  </a:lnTo>
                  <a:cubicBezTo>
                    <a:pt x="859" y="210"/>
                    <a:pt x="889" y="260"/>
                    <a:pt x="875"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1" name="Freeform 70">
              <a:extLst>
                <a:ext uri="{FF2B5EF4-FFF2-40B4-BE49-F238E27FC236}">
                  <a16:creationId xmlns:a16="http://schemas.microsoft.com/office/drawing/2014/main" id="{91CC80F7-F278-4333-88AB-E45F81CF7474}"/>
                </a:ext>
              </a:extLst>
            </p:cNvPr>
            <p:cNvSpPr>
              <a:spLocks/>
            </p:cNvSpPr>
            <p:nvPr/>
          </p:nvSpPr>
          <p:spPr bwMode="auto">
            <a:xfrm>
              <a:off x="8604250" y="852685"/>
              <a:ext cx="109538" cy="120650"/>
            </a:xfrm>
            <a:custGeom>
              <a:avLst/>
              <a:gdLst>
                <a:gd name="T0" fmla="*/ 912 w 953"/>
                <a:gd name="T1" fmla="*/ 1004 h 1038"/>
                <a:gd name="T2" fmla="*/ 912 w 953"/>
                <a:gd name="T3" fmla="*/ 1004 h 1038"/>
                <a:gd name="T4" fmla="*/ 780 w 953"/>
                <a:gd name="T5" fmla="*/ 996 h 1038"/>
                <a:gd name="T6" fmla="*/ 34 w 953"/>
                <a:gd name="T7" fmla="*/ 165 h 1038"/>
                <a:gd name="T8" fmla="*/ 42 w 953"/>
                <a:gd name="T9" fmla="*/ 34 h 1038"/>
                <a:gd name="T10" fmla="*/ 42 w 953"/>
                <a:gd name="T11" fmla="*/ 34 h 1038"/>
                <a:gd name="T12" fmla="*/ 173 w 953"/>
                <a:gd name="T13" fmla="*/ 41 h 1038"/>
                <a:gd name="T14" fmla="*/ 920 w 953"/>
                <a:gd name="T15" fmla="*/ 873 h 1038"/>
                <a:gd name="T16" fmla="*/ 912 w 953"/>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038">
                  <a:moveTo>
                    <a:pt x="912" y="1004"/>
                  </a:moveTo>
                  <a:lnTo>
                    <a:pt x="912" y="1004"/>
                  </a:lnTo>
                  <a:cubicBezTo>
                    <a:pt x="874" y="1038"/>
                    <a:pt x="815" y="1035"/>
                    <a:pt x="780" y="996"/>
                  </a:cubicBezTo>
                  <a:lnTo>
                    <a:pt x="34" y="165"/>
                  </a:lnTo>
                  <a:cubicBezTo>
                    <a:pt x="0" y="128"/>
                    <a:pt x="3" y="69"/>
                    <a:pt x="42" y="34"/>
                  </a:cubicBezTo>
                  <a:lnTo>
                    <a:pt x="42" y="34"/>
                  </a:lnTo>
                  <a:cubicBezTo>
                    <a:pt x="79" y="0"/>
                    <a:pt x="138" y="3"/>
                    <a:pt x="173" y="41"/>
                  </a:cubicBezTo>
                  <a:lnTo>
                    <a:pt x="920" y="873"/>
                  </a:lnTo>
                  <a:cubicBezTo>
                    <a:pt x="953" y="911"/>
                    <a:pt x="950" y="970"/>
                    <a:pt x="912"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2" name="Freeform 71">
              <a:extLst>
                <a:ext uri="{FF2B5EF4-FFF2-40B4-BE49-F238E27FC236}">
                  <a16:creationId xmlns:a16="http://schemas.microsoft.com/office/drawing/2014/main" id="{76067BD1-2EE7-4766-87A5-EC2FE46BF734}"/>
                </a:ext>
              </a:extLst>
            </p:cNvPr>
            <p:cNvSpPr>
              <a:spLocks/>
            </p:cNvSpPr>
            <p:nvPr/>
          </p:nvSpPr>
          <p:spPr bwMode="auto">
            <a:xfrm>
              <a:off x="8493125" y="1197172"/>
              <a:ext cx="141288" cy="79375"/>
            </a:xfrm>
            <a:custGeom>
              <a:avLst/>
              <a:gdLst>
                <a:gd name="T0" fmla="*/ 1202 w 1223"/>
                <a:gd name="T1" fmla="*/ 66 h 681"/>
                <a:gd name="T2" fmla="*/ 1202 w 1223"/>
                <a:gd name="T3" fmla="*/ 66 h 681"/>
                <a:gd name="T4" fmla="*/ 1157 w 1223"/>
                <a:gd name="T5" fmla="*/ 189 h 681"/>
                <a:gd name="T6" fmla="*/ 143 w 1223"/>
                <a:gd name="T7" fmla="*/ 660 h 681"/>
                <a:gd name="T8" fmla="*/ 21 w 1223"/>
                <a:gd name="T9" fmla="*/ 615 h 681"/>
                <a:gd name="T10" fmla="*/ 21 w 1223"/>
                <a:gd name="T11" fmla="*/ 615 h 681"/>
                <a:gd name="T12" fmla="*/ 66 w 1223"/>
                <a:gd name="T13" fmla="*/ 493 h 681"/>
                <a:gd name="T14" fmla="*/ 1080 w 1223"/>
                <a:gd name="T15" fmla="*/ 21 h 681"/>
                <a:gd name="T16" fmla="*/ 1202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1202" y="66"/>
                  </a:moveTo>
                  <a:lnTo>
                    <a:pt x="1202" y="66"/>
                  </a:lnTo>
                  <a:cubicBezTo>
                    <a:pt x="1223" y="113"/>
                    <a:pt x="1203" y="168"/>
                    <a:pt x="1157" y="189"/>
                  </a:cubicBezTo>
                  <a:lnTo>
                    <a:pt x="143" y="660"/>
                  </a:lnTo>
                  <a:cubicBezTo>
                    <a:pt x="97" y="681"/>
                    <a:pt x="42" y="661"/>
                    <a:pt x="21" y="615"/>
                  </a:cubicBezTo>
                  <a:lnTo>
                    <a:pt x="21" y="615"/>
                  </a:lnTo>
                  <a:cubicBezTo>
                    <a:pt x="0" y="569"/>
                    <a:pt x="20" y="514"/>
                    <a:pt x="66" y="493"/>
                  </a:cubicBezTo>
                  <a:lnTo>
                    <a:pt x="1080" y="21"/>
                  </a:lnTo>
                  <a:cubicBezTo>
                    <a:pt x="1125" y="0"/>
                    <a:pt x="1181" y="20"/>
                    <a:pt x="1202"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3" name="Freeform 72">
              <a:extLst>
                <a:ext uri="{FF2B5EF4-FFF2-40B4-BE49-F238E27FC236}">
                  <a16:creationId xmlns:a16="http://schemas.microsoft.com/office/drawing/2014/main" id="{57D168D0-0C7E-4872-9B82-B865CB0705DA}"/>
                </a:ext>
              </a:extLst>
            </p:cNvPr>
            <p:cNvSpPr>
              <a:spLocks/>
            </p:cNvSpPr>
            <p:nvPr/>
          </p:nvSpPr>
          <p:spPr bwMode="auto">
            <a:xfrm>
              <a:off x="8956675" y="854272"/>
              <a:ext cx="111125" cy="120650"/>
            </a:xfrm>
            <a:custGeom>
              <a:avLst/>
              <a:gdLst>
                <a:gd name="T0" fmla="*/ 41 w 954"/>
                <a:gd name="T1" fmla="*/ 1004 h 1038"/>
                <a:gd name="T2" fmla="*/ 41 w 954"/>
                <a:gd name="T3" fmla="*/ 1004 h 1038"/>
                <a:gd name="T4" fmla="*/ 173 w 954"/>
                <a:gd name="T5" fmla="*/ 997 h 1038"/>
                <a:gd name="T6" fmla="*/ 920 w 954"/>
                <a:gd name="T7" fmla="*/ 165 h 1038"/>
                <a:gd name="T8" fmla="*/ 913 w 954"/>
                <a:gd name="T9" fmla="*/ 34 h 1038"/>
                <a:gd name="T10" fmla="*/ 913 w 954"/>
                <a:gd name="T11" fmla="*/ 34 h 1038"/>
                <a:gd name="T12" fmla="*/ 781 w 954"/>
                <a:gd name="T13" fmla="*/ 42 h 1038"/>
                <a:gd name="T14" fmla="*/ 34 w 954"/>
                <a:gd name="T15" fmla="*/ 873 h 1038"/>
                <a:gd name="T16" fmla="*/ 41 w 954"/>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1038">
                  <a:moveTo>
                    <a:pt x="41" y="1004"/>
                  </a:moveTo>
                  <a:lnTo>
                    <a:pt x="41" y="1004"/>
                  </a:lnTo>
                  <a:cubicBezTo>
                    <a:pt x="79" y="1038"/>
                    <a:pt x="138" y="1035"/>
                    <a:pt x="173" y="997"/>
                  </a:cubicBezTo>
                  <a:lnTo>
                    <a:pt x="920" y="165"/>
                  </a:lnTo>
                  <a:cubicBezTo>
                    <a:pt x="954" y="128"/>
                    <a:pt x="951" y="69"/>
                    <a:pt x="913" y="34"/>
                  </a:cubicBezTo>
                  <a:lnTo>
                    <a:pt x="913" y="34"/>
                  </a:lnTo>
                  <a:cubicBezTo>
                    <a:pt x="875" y="0"/>
                    <a:pt x="816" y="3"/>
                    <a:pt x="781" y="42"/>
                  </a:cubicBezTo>
                  <a:lnTo>
                    <a:pt x="34" y="873"/>
                  </a:lnTo>
                  <a:cubicBezTo>
                    <a:pt x="0" y="912"/>
                    <a:pt x="4" y="970"/>
                    <a:pt x="41"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4" name="Freeform 73">
              <a:extLst>
                <a:ext uri="{FF2B5EF4-FFF2-40B4-BE49-F238E27FC236}">
                  <a16:creationId xmlns:a16="http://schemas.microsoft.com/office/drawing/2014/main" id="{F47A6542-9242-4FE3-923D-BDEC4C5467C3}"/>
                </a:ext>
              </a:extLst>
            </p:cNvPr>
            <p:cNvSpPr>
              <a:spLocks/>
            </p:cNvSpPr>
            <p:nvPr/>
          </p:nvSpPr>
          <p:spPr bwMode="auto">
            <a:xfrm>
              <a:off x="9031288" y="1192410"/>
              <a:ext cx="142875" cy="79375"/>
            </a:xfrm>
            <a:custGeom>
              <a:avLst/>
              <a:gdLst>
                <a:gd name="T0" fmla="*/ 21 w 1223"/>
                <a:gd name="T1" fmla="*/ 66 h 681"/>
                <a:gd name="T2" fmla="*/ 21 w 1223"/>
                <a:gd name="T3" fmla="*/ 66 h 681"/>
                <a:gd name="T4" fmla="*/ 66 w 1223"/>
                <a:gd name="T5" fmla="*/ 189 h 681"/>
                <a:gd name="T6" fmla="*/ 1080 w 1223"/>
                <a:gd name="T7" fmla="*/ 660 h 681"/>
                <a:gd name="T8" fmla="*/ 1202 w 1223"/>
                <a:gd name="T9" fmla="*/ 615 h 681"/>
                <a:gd name="T10" fmla="*/ 1202 w 1223"/>
                <a:gd name="T11" fmla="*/ 615 h 681"/>
                <a:gd name="T12" fmla="*/ 1157 w 1223"/>
                <a:gd name="T13" fmla="*/ 493 h 681"/>
                <a:gd name="T14" fmla="*/ 143 w 1223"/>
                <a:gd name="T15" fmla="*/ 21 h 681"/>
                <a:gd name="T16" fmla="*/ 21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21" y="66"/>
                  </a:moveTo>
                  <a:lnTo>
                    <a:pt x="21" y="66"/>
                  </a:lnTo>
                  <a:cubicBezTo>
                    <a:pt x="0" y="113"/>
                    <a:pt x="20" y="168"/>
                    <a:pt x="66" y="189"/>
                  </a:cubicBezTo>
                  <a:lnTo>
                    <a:pt x="1080" y="660"/>
                  </a:lnTo>
                  <a:cubicBezTo>
                    <a:pt x="1126" y="681"/>
                    <a:pt x="1181" y="661"/>
                    <a:pt x="1202" y="615"/>
                  </a:cubicBezTo>
                  <a:lnTo>
                    <a:pt x="1202" y="615"/>
                  </a:lnTo>
                  <a:cubicBezTo>
                    <a:pt x="1223" y="569"/>
                    <a:pt x="1203" y="514"/>
                    <a:pt x="1157" y="493"/>
                  </a:cubicBezTo>
                  <a:lnTo>
                    <a:pt x="143" y="21"/>
                  </a:lnTo>
                  <a:cubicBezTo>
                    <a:pt x="97" y="0"/>
                    <a:pt x="42" y="20"/>
                    <a:pt x="21"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5" name="Freeform 74">
              <a:extLst>
                <a:ext uri="{FF2B5EF4-FFF2-40B4-BE49-F238E27FC236}">
                  <a16:creationId xmlns:a16="http://schemas.microsoft.com/office/drawing/2014/main" id="{5A237809-188C-4C0C-BFFD-50B74837F0C5}"/>
                </a:ext>
              </a:extLst>
            </p:cNvPr>
            <p:cNvSpPr>
              <a:spLocks/>
            </p:cNvSpPr>
            <p:nvPr/>
          </p:nvSpPr>
          <p:spPr bwMode="auto">
            <a:xfrm>
              <a:off x="8816975" y="1343222"/>
              <a:ext cx="22225" cy="150813"/>
            </a:xfrm>
            <a:custGeom>
              <a:avLst/>
              <a:gdLst>
                <a:gd name="T0" fmla="*/ 96 w 188"/>
                <a:gd name="T1" fmla="*/ 1 h 1303"/>
                <a:gd name="T2" fmla="*/ 96 w 188"/>
                <a:gd name="T3" fmla="*/ 1 h 1303"/>
                <a:gd name="T4" fmla="*/ 188 w 188"/>
                <a:gd name="T5" fmla="*/ 93 h 1303"/>
                <a:gd name="T6" fmla="*/ 185 w 188"/>
                <a:gd name="T7" fmla="*/ 1211 h 1303"/>
                <a:gd name="T8" fmla="*/ 92 w 188"/>
                <a:gd name="T9" fmla="*/ 1303 h 1303"/>
                <a:gd name="T10" fmla="*/ 92 w 188"/>
                <a:gd name="T11" fmla="*/ 1303 h 1303"/>
                <a:gd name="T12" fmla="*/ 0 w 188"/>
                <a:gd name="T13" fmla="*/ 1211 h 1303"/>
                <a:gd name="T14" fmla="*/ 3 w 188"/>
                <a:gd name="T15" fmla="*/ 93 h 1303"/>
                <a:gd name="T16" fmla="*/ 96 w 188"/>
                <a:gd name="T17" fmla="*/ 1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303">
                  <a:moveTo>
                    <a:pt x="96" y="1"/>
                  </a:moveTo>
                  <a:lnTo>
                    <a:pt x="96" y="1"/>
                  </a:lnTo>
                  <a:cubicBezTo>
                    <a:pt x="147" y="1"/>
                    <a:pt x="188" y="43"/>
                    <a:pt x="188" y="93"/>
                  </a:cubicBezTo>
                  <a:lnTo>
                    <a:pt x="185" y="1211"/>
                  </a:lnTo>
                  <a:cubicBezTo>
                    <a:pt x="185" y="1262"/>
                    <a:pt x="142" y="1303"/>
                    <a:pt x="92" y="1303"/>
                  </a:cubicBezTo>
                  <a:lnTo>
                    <a:pt x="92" y="1303"/>
                  </a:lnTo>
                  <a:cubicBezTo>
                    <a:pt x="41" y="1303"/>
                    <a:pt x="0" y="1261"/>
                    <a:pt x="0" y="1211"/>
                  </a:cubicBezTo>
                  <a:lnTo>
                    <a:pt x="3" y="93"/>
                  </a:lnTo>
                  <a:cubicBezTo>
                    <a:pt x="2" y="42"/>
                    <a:pt x="45" y="0"/>
                    <a:pt x="96"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6" name="Freeform 75">
              <a:extLst>
                <a:ext uri="{FF2B5EF4-FFF2-40B4-BE49-F238E27FC236}">
                  <a16:creationId xmlns:a16="http://schemas.microsoft.com/office/drawing/2014/main" id="{3823B082-2940-49F6-9C6A-5C1F536267A6}"/>
                </a:ext>
              </a:extLst>
            </p:cNvPr>
            <p:cNvSpPr>
              <a:spLocks/>
            </p:cNvSpPr>
            <p:nvPr/>
          </p:nvSpPr>
          <p:spPr bwMode="auto">
            <a:xfrm>
              <a:off x="8615363" y="1346397"/>
              <a:ext cx="66675" cy="93663"/>
            </a:xfrm>
            <a:custGeom>
              <a:avLst/>
              <a:gdLst>
                <a:gd name="T0" fmla="*/ 528 w 584"/>
                <a:gd name="T1" fmla="*/ 27 h 810"/>
                <a:gd name="T2" fmla="*/ 528 w 584"/>
                <a:gd name="T3" fmla="*/ 27 h 810"/>
                <a:gd name="T4" fmla="*/ 558 w 584"/>
                <a:gd name="T5" fmla="*/ 155 h 810"/>
                <a:gd name="T6" fmla="*/ 184 w 584"/>
                <a:gd name="T7" fmla="*/ 753 h 810"/>
                <a:gd name="T8" fmla="*/ 57 w 584"/>
                <a:gd name="T9" fmla="*/ 783 h 810"/>
                <a:gd name="T10" fmla="*/ 57 w 584"/>
                <a:gd name="T11" fmla="*/ 783 h 810"/>
                <a:gd name="T12" fmla="*/ 27 w 584"/>
                <a:gd name="T13" fmla="*/ 656 h 810"/>
                <a:gd name="T14" fmla="*/ 400 w 584"/>
                <a:gd name="T15" fmla="*/ 57 h 810"/>
                <a:gd name="T16" fmla="*/ 528 w 584"/>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10">
                  <a:moveTo>
                    <a:pt x="528" y="27"/>
                  </a:moveTo>
                  <a:lnTo>
                    <a:pt x="528" y="27"/>
                  </a:lnTo>
                  <a:cubicBezTo>
                    <a:pt x="572" y="55"/>
                    <a:pt x="584" y="112"/>
                    <a:pt x="558" y="155"/>
                  </a:cubicBezTo>
                  <a:lnTo>
                    <a:pt x="184" y="753"/>
                  </a:lnTo>
                  <a:cubicBezTo>
                    <a:pt x="157" y="797"/>
                    <a:pt x="99" y="810"/>
                    <a:pt x="57" y="783"/>
                  </a:cubicBezTo>
                  <a:lnTo>
                    <a:pt x="57" y="783"/>
                  </a:lnTo>
                  <a:cubicBezTo>
                    <a:pt x="13" y="756"/>
                    <a:pt x="0" y="698"/>
                    <a:pt x="27" y="656"/>
                  </a:cubicBezTo>
                  <a:lnTo>
                    <a:pt x="400" y="57"/>
                  </a:lnTo>
                  <a:cubicBezTo>
                    <a:pt x="428" y="13"/>
                    <a:pt x="485" y="0"/>
                    <a:pt x="528"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7" name="Freeform 76">
              <a:extLst>
                <a:ext uri="{FF2B5EF4-FFF2-40B4-BE49-F238E27FC236}">
                  <a16:creationId xmlns:a16="http://schemas.microsoft.com/office/drawing/2014/main" id="{A8882AD0-D2B2-417D-94F8-D382CAD086FC}"/>
                </a:ext>
              </a:extLst>
            </p:cNvPr>
            <p:cNvSpPr>
              <a:spLocks/>
            </p:cNvSpPr>
            <p:nvPr/>
          </p:nvSpPr>
          <p:spPr bwMode="auto">
            <a:xfrm>
              <a:off x="9066213" y="1019372"/>
              <a:ext cx="103188" cy="44450"/>
            </a:xfrm>
            <a:custGeom>
              <a:avLst/>
              <a:gdLst>
                <a:gd name="T0" fmla="*/ 14 w 889"/>
                <a:gd name="T1" fmla="*/ 310 h 388"/>
                <a:gd name="T2" fmla="*/ 14 w 889"/>
                <a:gd name="T3" fmla="*/ 310 h 388"/>
                <a:gd name="T4" fmla="*/ 128 w 889"/>
                <a:gd name="T5" fmla="*/ 375 h 388"/>
                <a:gd name="T6" fmla="*/ 810 w 889"/>
                <a:gd name="T7" fmla="*/ 192 h 388"/>
                <a:gd name="T8" fmla="*/ 875 w 889"/>
                <a:gd name="T9" fmla="*/ 78 h 388"/>
                <a:gd name="T10" fmla="*/ 875 w 889"/>
                <a:gd name="T11" fmla="*/ 78 h 388"/>
                <a:gd name="T12" fmla="*/ 761 w 889"/>
                <a:gd name="T13" fmla="*/ 13 h 388"/>
                <a:gd name="T14" fmla="*/ 79 w 889"/>
                <a:gd name="T15" fmla="*/ 196 h 388"/>
                <a:gd name="T16" fmla="*/ 14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14" y="310"/>
                  </a:moveTo>
                  <a:lnTo>
                    <a:pt x="14" y="310"/>
                  </a:lnTo>
                  <a:cubicBezTo>
                    <a:pt x="28" y="358"/>
                    <a:pt x="78" y="388"/>
                    <a:pt x="128" y="375"/>
                  </a:cubicBezTo>
                  <a:lnTo>
                    <a:pt x="810" y="192"/>
                  </a:lnTo>
                  <a:cubicBezTo>
                    <a:pt x="859" y="178"/>
                    <a:pt x="889" y="128"/>
                    <a:pt x="875" y="78"/>
                  </a:cubicBezTo>
                  <a:lnTo>
                    <a:pt x="875" y="78"/>
                  </a:lnTo>
                  <a:cubicBezTo>
                    <a:pt x="861" y="30"/>
                    <a:pt x="811" y="0"/>
                    <a:pt x="761" y="13"/>
                  </a:cubicBezTo>
                  <a:lnTo>
                    <a:pt x="79" y="196"/>
                  </a:lnTo>
                  <a:cubicBezTo>
                    <a:pt x="30" y="210"/>
                    <a:pt x="0" y="260"/>
                    <a:pt x="14"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8" name="Freeform 77">
              <a:extLst>
                <a:ext uri="{FF2B5EF4-FFF2-40B4-BE49-F238E27FC236}">
                  <a16:creationId xmlns:a16="http://schemas.microsoft.com/office/drawing/2014/main" id="{8C5B3935-0174-4E3C-AFC1-5692DA671CA7}"/>
                </a:ext>
              </a:extLst>
            </p:cNvPr>
            <p:cNvSpPr>
              <a:spLocks/>
            </p:cNvSpPr>
            <p:nvPr/>
          </p:nvSpPr>
          <p:spPr bwMode="auto">
            <a:xfrm>
              <a:off x="8975725" y="1346397"/>
              <a:ext cx="66675" cy="93663"/>
            </a:xfrm>
            <a:custGeom>
              <a:avLst/>
              <a:gdLst>
                <a:gd name="T0" fmla="*/ 56 w 583"/>
                <a:gd name="T1" fmla="*/ 27 h 810"/>
                <a:gd name="T2" fmla="*/ 56 w 583"/>
                <a:gd name="T3" fmla="*/ 27 h 810"/>
                <a:gd name="T4" fmla="*/ 26 w 583"/>
                <a:gd name="T5" fmla="*/ 155 h 810"/>
                <a:gd name="T6" fmla="*/ 400 w 583"/>
                <a:gd name="T7" fmla="*/ 753 h 810"/>
                <a:gd name="T8" fmla="*/ 527 w 583"/>
                <a:gd name="T9" fmla="*/ 783 h 810"/>
                <a:gd name="T10" fmla="*/ 527 w 583"/>
                <a:gd name="T11" fmla="*/ 783 h 810"/>
                <a:gd name="T12" fmla="*/ 557 w 583"/>
                <a:gd name="T13" fmla="*/ 656 h 810"/>
                <a:gd name="T14" fmla="*/ 183 w 583"/>
                <a:gd name="T15" fmla="*/ 57 h 810"/>
                <a:gd name="T16" fmla="*/ 56 w 583"/>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810">
                  <a:moveTo>
                    <a:pt x="56" y="27"/>
                  </a:moveTo>
                  <a:lnTo>
                    <a:pt x="56" y="27"/>
                  </a:lnTo>
                  <a:cubicBezTo>
                    <a:pt x="12" y="55"/>
                    <a:pt x="0" y="112"/>
                    <a:pt x="26" y="155"/>
                  </a:cubicBezTo>
                  <a:lnTo>
                    <a:pt x="400" y="753"/>
                  </a:lnTo>
                  <a:cubicBezTo>
                    <a:pt x="427" y="797"/>
                    <a:pt x="485" y="810"/>
                    <a:pt x="527" y="783"/>
                  </a:cubicBezTo>
                  <a:lnTo>
                    <a:pt x="527" y="783"/>
                  </a:lnTo>
                  <a:cubicBezTo>
                    <a:pt x="571" y="756"/>
                    <a:pt x="583" y="698"/>
                    <a:pt x="557" y="656"/>
                  </a:cubicBezTo>
                  <a:lnTo>
                    <a:pt x="183" y="57"/>
                  </a:lnTo>
                  <a:cubicBezTo>
                    <a:pt x="157" y="13"/>
                    <a:pt x="100" y="0"/>
                    <a:pt x="56"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4" name="Left-Right Arrow 74">
            <a:extLst>
              <a:ext uri="{FF2B5EF4-FFF2-40B4-BE49-F238E27FC236}">
                <a16:creationId xmlns:a16="http://schemas.microsoft.com/office/drawing/2014/main" id="{932B14D3-B4C3-4B50-9C9C-6B857E918FE6}"/>
              </a:ext>
            </a:extLst>
          </p:cNvPr>
          <p:cNvSpPr/>
          <p:nvPr/>
        </p:nvSpPr>
        <p:spPr>
          <a:xfrm>
            <a:off x="5010557" y="2835799"/>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Support project RAFT</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76" name="Straight Connector 175">
            <a:extLst>
              <a:ext uri="{FF2B5EF4-FFF2-40B4-BE49-F238E27FC236}">
                <a16:creationId xmlns:a16="http://schemas.microsoft.com/office/drawing/2014/main" id="{85FBAFFD-4C9F-47E2-B76E-6AC5583FC4F4}"/>
              </a:ext>
            </a:extLst>
          </p:cNvPr>
          <p:cNvCxnSpPr>
            <a:cxnSpLocks/>
          </p:cNvCxnSpPr>
          <p:nvPr/>
        </p:nvCxnSpPr>
        <p:spPr>
          <a:xfrm>
            <a:off x="4212000" y="3058340"/>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2ABD2DE1-7A70-42DB-B6B6-5ECCD5D2AAFC}"/>
              </a:ext>
            </a:extLst>
          </p:cNvPr>
          <p:cNvSpPr/>
          <p:nvPr/>
        </p:nvSpPr>
        <p:spPr>
          <a:xfrm>
            <a:off x="4976932" y="3131771"/>
            <a:ext cx="4380946"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Support project RAFT by providing expertise from a Data Management/Governance perspective by ensuring data management discipline is installed without disturbing RAFT timelines.</a:t>
            </a:r>
          </a:p>
        </p:txBody>
      </p:sp>
      <p:sp>
        <p:nvSpPr>
          <p:cNvPr id="187" name="Left-Right Arrow 37">
            <a:extLst>
              <a:ext uri="{FF2B5EF4-FFF2-40B4-BE49-F238E27FC236}">
                <a16:creationId xmlns:a16="http://schemas.microsoft.com/office/drawing/2014/main" id="{6C089D99-567F-48C8-B074-3402A46164EA}"/>
              </a:ext>
            </a:extLst>
          </p:cNvPr>
          <p:cNvSpPr/>
          <p:nvPr/>
        </p:nvSpPr>
        <p:spPr>
          <a:xfrm>
            <a:off x="9720000" y="3195305"/>
            <a:ext cx="2074197"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
        <p:nvSpPr>
          <p:cNvPr id="330" name="Freeform 985">
            <a:extLst>
              <a:ext uri="{FF2B5EF4-FFF2-40B4-BE49-F238E27FC236}">
                <a16:creationId xmlns:a16="http://schemas.microsoft.com/office/drawing/2014/main" id="{8BCA88AE-56ED-402C-9454-0149206E6CAA}"/>
              </a:ext>
            </a:extLst>
          </p:cNvPr>
          <p:cNvSpPr>
            <a:spLocks noChangeAspect="1"/>
          </p:cNvSpPr>
          <p:nvPr/>
        </p:nvSpPr>
        <p:spPr>
          <a:xfrm>
            <a:off x="4260052" y="2549273"/>
            <a:ext cx="622371" cy="466819"/>
          </a:xfrm>
          <a:custGeom>
            <a:avLst/>
            <a:gdLst>
              <a:gd name="connsiteX0" fmla="*/ 627968 w 4630137"/>
              <a:gd name="connsiteY0" fmla="*/ 1869468 h 3901327"/>
              <a:gd name="connsiteX1" fmla="*/ 365669 w 4630137"/>
              <a:gd name="connsiteY1" fmla="*/ 1978344 h 3901327"/>
              <a:gd name="connsiteX2" fmla="*/ 108494 w 4630137"/>
              <a:gd name="connsiteY2" fmla="*/ 2235519 h 3901327"/>
              <a:gd name="connsiteX3" fmla="*/ 0 w 4630137"/>
              <a:gd name="connsiteY3" fmla="*/ 2497397 h 3901327"/>
              <a:gd name="connsiteX4" fmla="*/ 108494 w 4630137"/>
              <a:gd name="connsiteY4" fmla="*/ 2759313 h 3901327"/>
              <a:gd name="connsiteX5" fmla="*/ 1107214 w 4630137"/>
              <a:gd name="connsiteY5" fmla="*/ 3754605 h 3901327"/>
              <a:gd name="connsiteX6" fmla="*/ 1369092 w 4630137"/>
              <a:gd name="connsiteY6" fmla="*/ 3862756 h 3901327"/>
              <a:gd name="connsiteX7" fmla="*/ 1630970 w 4630137"/>
              <a:gd name="connsiteY7" fmla="*/ 3754605 h 3901327"/>
              <a:gd name="connsiteX8" fmla="*/ 1888145 w 4630137"/>
              <a:gd name="connsiteY8" fmla="*/ 3497430 h 3901327"/>
              <a:gd name="connsiteX9" fmla="*/ 1993689 w 4630137"/>
              <a:gd name="connsiteY9" fmla="*/ 3278601 h 3901327"/>
              <a:gd name="connsiteX10" fmla="*/ 1941297 w 4630137"/>
              <a:gd name="connsiteY10" fmla="*/ 3041363 h 3901327"/>
              <a:gd name="connsiteX11" fmla="*/ 2058745 w 4630137"/>
              <a:gd name="connsiteY11" fmla="*/ 2921348 h 3901327"/>
              <a:gd name="connsiteX12" fmla="*/ 2323650 w 4630137"/>
              <a:gd name="connsiteY12" fmla="*/ 2713042 h 3901327"/>
              <a:gd name="connsiteX13" fmla="*/ 2689701 w 4630137"/>
              <a:gd name="connsiteY13" fmla="*/ 3079935 h 3901327"/>
              <a:gd name="connsiteX14" fmla="*/ 2689663 w 4630137"/>
              <a:gd name="connsiteY14" fmla="*/ 3079935 h 3901327"/>
              <a:gd name="connsiteX15" fmla="*/ 2638075 w 4630137"/>
              <a:gd name="connsiteY15" fmla="*/ 3317476 h 3901327"/>
              <a:gd name="connsiteX16" fmla="*/ 2744540 w 4630137"/>
              <a:gd name="connsiteY16" fmla="*/ 3536002 h 3901327"/>
              <a:gd name="connsiteX17" fmla="*/ 3001715 w 4630137"/>
              <a:gd name="connsiteY17" fmla="*/ 3793177 h 3901327"/>
              <a:gd name="connsiteX18" fmla="*/ 3263593 w 4630137"/>
              <a:gd name="connsiteY18" fmla="*/ 3901327 h 3901327"/>
              <a:gd name="connsiteX19" fmla="*/ 3525471 w 4630137"/>
              <a:gd name="connsiteY19" fmla="*/ 3793177 h 3901327"/>
              <a:gd name="connsiteX20" fmla="*/ 4521644 w 4630137"/>
              <a:gd name="connsiteY20" fmla="*/ 2794456 h 3901327"/>
              <a:gd name="connsiteX21" fmla="*/ 4630138 w 4630137"/>
              <a:gd name="connsiteY21" fmla="*/ 2532578 h 3901327"/>
              <a:gd name="connsiteX22" fmla="*/ 4521644 w 4630137"/>
              <a:gd name="connsiteY22" fmla="*/ 2270701 h 3901327"/>
              <a:gd name="connsiteX23" fmla="*/ 4264469 w 4630137"/>
              <a:gd name="connsiteY23" fmla="*/ 2013526 h 3901327"/>
              <a:gd name="connsiteX24" fmla="*/ 4045758 w 4630137"/>
              <a:gd name="connsiteY24" fmla="*/ 1907021 h 3901327"/>
              <a:gd name="connsiteX25" fmla="*/ 3808402 w 4630137"/>
              <a:gd name="connsiteY25" fmla="*/ 1960369 h 3901327"/>
              <a:gd name="connsiteX26" fmla="*/ 3610392 w 4630137"/>
              <a:gd name="connsiteY26" fmla="*/ 1762320 h 3901327"/>
              <a:gd name="connsiteX27" fmla="*/ 3533240 w 4630137"/>
              <a:gd name="connsiteY27" fmla="*/ 1473461 h 3901327"/>
              <a:gd name="connsiteX28" fmla="*/ 3402085 w 4630137"/>
              <a:gd name="connsiteY28" fmla="*/ 1396308 h 3901327"/>
              <a:gd name="connsiteX29" fmla="*/ 3430367 w 4630137"/>
              <a:gd name="connsiteY29" fmla="*/ 1264272 h 3901327"/>
              <a:gd name="connsiteX30" fmla="*/ 3344642 w 4630137"/>
              <a:gd name="connsiteY30" fmla="*/ 1050802 h 3901327"/>
              <a:gd name="connsiteX31" fmla="*/ 3213488 w 4630137"/>
              <a:gd name="connsiteY31" fmla="*/ 973650 h 3901327"/>
              <a:gd name="connsiteX32" fmla="*/ 3216970 w 4630137"/>
              <a:gd name="connsiteY32" fmla="*/ 719042 h 3901327"/>
              <a:gd name="connsiteX33" fmla="*/ 3024897 w 4630137"/>
              <a:gd name="connsiteY33" fmla="*/ 551912 h 3901327"/>
              <a:gd name="connsiteX34" fmla="*/ 3054901 w 4630137"/>
              <a:gd name="connsiteY34" fmla="*/ 420719 h 3901327"/>
              <a:gd name="connsiteX35" fmla="*/ 2909550 w 4630137"/>
              <a:gd name="connsiteY35" fmla="*/ 162584 h 3901327"/>
              <a:gd name="connsiteX36" fmla="*/ 2613412 w 4630137"/>
              <a:gd name="connsiteY36" fmla="*/ 154126 h 3901327"/>
              <a:gd name="connsiteX37" fmla="*/ 2303078 w 4630137"/>
              <a:gd name="connsiteY37" fmla="*/ 663 h 3901327"/>
              <a:gd name="connsiteX38" fmla="*/ 1979890 w 4630137"/>
              <a:gd name="connsiteY38" fmla="*/ 114712 h 3901327"/>
              <a:gd name="connsiteX39" fmla="*/ 1792480 w 4630137"/>
              <a:gd name="connsiteY39" fmla="*/ 80231 h 3901327"/>
              <a:gd name="connsiteX40" fmla="*/ 1620726 w 4630137"/>
              <a:gd name="connsiteY40" fmla="*/ 162703 h 3901327"/>
              <a:gd name="connsiteX41" fmla="*/ 1535001 w 4630137"/>
              <a:gd name="connsiteY41" fmla="*/ 383022 h 3901327"/>
              <a:gd name="connsiteX42" fmla="*/ 1335081 w 4630137"/>
              <a:gd name="connsiteY42" fmla="*/ 453591 h 3901327"/>
              <a:gd name="connsiteX43" fmla="*/ 1232132 w 4630137"/>
              <a:gd name="connsiteY43" fmla="*/ 638895 h 3901327"/>
              <a:gd name="connsiteX44" fmla="*/ 1277827 w 4630137"/>
              <a:gd name="connsiteY44" fmla="*/ 845937 h 3901327"/>
              <a:gd name="connsiteX45" fmla="*/ 1156931 w 4630137"/>
              <a:gd name="connsiteY45" fmla="*/ 918804 h 3901327"/>
              <a:gd name="connsiteX46" fmla="*/ 1068259 w 4630137"/>
              <a:gd name="connsiteY46" fmla="*/ 1101736 h 3901327"/>
              <a:gd name="connsiteX47" fmla="*/ 1115790 w 4630137"/>
              <a:gd name="connsiteY47" fmla="*/ 1299403 h 3901327"/>
              <a:gd name="connsiteX48" fmla="*/ 993208 w 4630137"/>
              <a:gd name="connsiteY48" fmla="*/ 1370585 h 3901327"/>
              <a:gd name="connsiteX49" fmla="*/ 906221 w 4630137"/>
              <a:gd name="connsiteY49" fmla="*/ 1567831 h 3901327"/>
              <a:gd name="connsiteX50" fmla="*/ 973500 w 4630137"/>
              <a:gd name="connsiteY50" fmla="*/ 1772611 h 3901327"/>
              <a:gd name="connsiteX51" fmla="*/ 820919 w 4630137"/>
              <a:gd name="connsiteY51" fmla="*/ 1925192 h 3901327"/>
              <a:gd name="connsiteX52" fmla="*/ 820881 w 4630137"/>
              <a:gd name="connsiteY52" fmla="*/ 1925192 h 3901327"/>
              <a:gd name="connsiteX53" fmla="*/ 627994 w 4630137"/>
              <a:gd name="connsiteY53" fmla="*/ 1869471 h 3901327"/>
              <a:gd name="connsiteX54" fmla="*/ 1765514 w 4630137"/>
              <a:gd name="connsiteY54" fmla="*/ 3378228 h 3901327"/>
              <a:gd name="connsiteX55" fmla="*/ 1508339 w 4630137"/>
              <a:gd name="connsiteY55" fmla="*/ 3635403 h 3901327"/>
              <a:gd name="connsiteX56" fmla="*/ 1367309 w 4630137"/>
              <a:gd name="connsiteY56" fmla="*/ 3694072 h 3901327"/>
              <a:gd name="connsiteX57" fmla="*/ 1226318 w 4630137"/>
              <a:gd name="connsiteY57" fmla="*/ 3635403 h 3901327"/>
              <a:gd name="connsiteX58" fmla="*/ 231026 w 4630137"/>
              <a:gd name="connsiteY58" fmla="*/ 2635899 h 3901327"/>
              <a:gd name="connsiteX59" fmla="*/ 173085 w 4630137"/>
              <a:gd name="connsiteY59" fmla="*/ 2494869 h 3901327"/>
              <a:gd name="connsiteX60" fmla="*/ 231026 w 4630137"/>
              <a:gd name="connsiteY60" fmla="*/ 2353839 h 3901327"/>
              <a:gd name="connsiteX61" fmla="*/ 488201 w 4630137"/>
              <a:gd name="connsiteY61" fmla="*/ 2096664 h 3901327"/>
              <a:gd name="connsiteX62" fmla="*/ 629231 w 4630137"/>
              <a:gd name="connsiteY62" fmla="*/ 2038379 h 3901327"/>
              <a:gd name="connsiteX63" fmla="*/ 770261 w 4630137"/>
              <a:gd name="connsiteY63" fmla="*/ 2096664 h 3901327"/>
              <a:gd name="connsiteX64" fmla="*/ 1765553 w 4630137"/>
              <a:gd name="connsiteY64" fmla="*/ 3096267 h 3901327"/>
              <a:gd name="connsiteX65" fmla="*/ 1823494 w 4630137"/>
              <a:gd name="connsiteY65" fmla="*/ 3237297 h 3901327"/>
              <a:gd name="connsiteX66" fmla="*/ 1765553 w 4630137"/>
              <a:gd name="connsiteY66" fmla="*/ 3378287 h 3901327"/>
              <a:gd name="connsiteX67" fmla="*/ 3516067 w 4630137"/>
              <a:gd name="connsiteY67" fmla="*/ 1913164 h 3901327"/>
              <a:gd name="connsiteX68" fmla="*/ 3678102 w 4630137"/>
              <a:gd name="connsiteY68" fmla="*/ 2075199 h 3901327"/>
              <a:gd name="connsiteX69" fmla="*/ 2806274 w 4630137"/>
              <a:gd name="connsiteY69" fmla="*/ 2951279 h 3901327"/>
              <a:gd name="connsiteX70" fmla="*/ 2487367 w 4630137"/>
              <a:gd name="connsiteY70" fmla="*/ 2629815 h 3901327"/>
              <a:gd name="connsiteX71" fmla="*/ 2630533 w 4630137"/>
              <a:gd name="connsiteY71" fmla="*/ 2574094 h 3901327"/>
              <a:gd name="connsiteX72" fmla="*/ 3240905 w 4630137"/>
              <a:gd name="connsiteY72" fmla="*/ 2193494 h 3901327"/>
              <a:gd name="connsiteX73" fmla="*/ 4141860 w 4630137"/>
              <a:gd name="connsiteY73" fmla="*/ 2136049 h 3901327"/>
              <a:gd name="connsiteX74" fmla="*/ 4399035 w 4630137"/>
              <a:gd name="connsiteY74" fmla="*/ 2393224 h 3901327"/>
              <a:gd name="connsiteX75" fmla="*/ 4456976 w 4630137"/>
              <a:gd name="connsiteY75" fmla="*/ 2534254 h 3901327"/>
              <a:gd name="connsiteX76" fmla="*/ 4399035 w 4630137"/>
              <a:gd name="connsiteY76" fmla="*/ 2675244 h 3901327"/>
              <a:gd name="connsiteX77" fmla="*/ 3403743 w 4630137"/>
              <a:gd name="connsiteY77" fmla="*/ 3669654 h 3901327"/>
              <a:gd name="connsiteX78" fmla="*/ 3262713 w 4630137"/>
              <a:gd name="connsiteY78" fmla="*/ 3728322 h 3901327"/>
              <a:gd name="connsiteX79" fmla="*/ 3121683 w 4630137"/>
              <a:gd name="connsiteY79" fmla="*/ 3669654 h 3901327"/>
              <a:gd name="connsiteX80" fmla="*/ 2864508 w 4630137"/>
              <a:gd name="connsiteY80" fmla="*/ 3412479 h 3901327"/>
              <a:gd name="connsiteX81" fmla="*/ 2806645 w 4630137"/>
              <a:gd name="connsiteY81" fmla="*/ 3271910 h 3901327"/>
              <a:gd name="connsiteX82" fmla="*/ 2864508 w 4630137"/>
              <a:gd name="connsiteY82" fmla="*/ 3131301 h 3901327"/>
              <a:gd name="connsiteX83" fmla="*/ 3863229 w 4630137"/>
              <a:gd name="connsiteY83" fmla="*/ 2136010 h 3901327"/>
              <a:gd name="connsiteX84" fmla="*/ 4004259 w 4630137"/>
              <a:gd name="connsiteY84" fmla="*/ 2079408 h 3901327"/>
              <a:gd name="connsiteX85" fmla="*/ 4145289 w 4630137"/>
              <a:gd name="connsiteY85" fmla="*/ 2136010 h 3901327"/>
              <a:gd name="connsiteX86" fmla="*/ 2843934 w 4630137"/>
              <a:gd name="connsiteY86" fmla="*/ 328966 h 3901327"/>
              <a:gd name="connsiteX87" fmla="*/ 2882473 w 4630137"/>
              <a:gd name="connsiteY87" fmla="*/ 421119 h 3901327"/>
              <a:gd name="connsiteX88" fmla="*/ 2843934 w 4630137"/>
              <a:gd name="connsiteY88" fmla="*/ 513273 h 3901327"/>
              <a:gd name="connsiteX89" fmla="*/ 2728211 w 4630137"/>
              <a:gd name="connsiteY89" fmla="*/ 629840 h 3901327"/>
              <a:gd name="connsiteX90" fmla="*/ 2735137 w 4630137"/>
              <a:gd name="connsiteY90" fmla="*/ 743732 h 3901327"/>
              <a:gd name="connsiteX91" fmla="*/ 2849108 w 4630137"/>
              <a:gd name="connsiteY91" fmla="*/ 749855 h 3901327"/>
              <a:gd name="connsiteX92" fmla="*/ 3033411 w 4630137"/>
              <a:gd name="connsiteY92" fmla="*/ 749855 h 3901327"/>
              <a:gd name="connsiteX93" fmla="*/ 3033411 w 4630137"/>
              <a:gd name="connsiteY93" fmla="*/ 934159 h 3901327"/>
              <a:gd name="connsiteX94" fmla="*/ 2915963 w 4630137"/>
              <a:gd name="connsiteY94" fmla="*/ 1051607 h 3901327"/>
              <a:gd name="connsiteX95" fmla="*/ 2915963 w 4630137"/>
              <a:gd name="connsiteY95" fmla="*/ 1172464 h 3901327"/>
              <a:gd name="connsiteX96" fmla="*/ 2976812 w 4630137"/>
              <a:gd name="connsiteY96" fmla="*/ 1197837 h 3901327"/>
              <a:gd name="connsiteX97" fmla="*/ 3037700 w 4630137"/>
              <a:gd name="connsiteY97" fmla="*/ 1172464 h 3901327"/>
              <a:gd name="connsiteX98" fmla="*/ 3222004 w 4630137"/>
              <a:gd name="connsiteY98" fmla="*/ 1172464 h 3901327"/>
              <a:gd name="connsiteX99" fmla="*/ 3222004 w 4630137"/>
              <a:gd name="connsiteY99" fmla="*/ 1356768 h 3901327"/>
              <a:gd name="connsiteX100" fmla="*/ 3105437 w 4630137"/>
              <a:gd name="connsiteY100" fmla="*/ 1472492 h 3901327"/>
              <a:gd name="connsiteX101" fmla="*/ 3105399 w 4630137"/>
              <a:gd name="connsiteY101" fmla="*/ 1472492 h 3901327"/>
              <a:gd name="connsiteX102" fmla="*/ 3080064 w 4630137"/>
              <a:gd name="connsiteY102" fmla="*/ 1533379 h 3901327"/>
              <a:gd name="connsiteX103" fmla="*/ 3105399 w 4630137"/>
              <a:gd name="connsiteY103" fmla="*/ 1594228 h 3901327"/>
              <a:gd name="connsiteX104" fmla="*/ 3226295 w 4630137"/>
              <a:gd name="connsiteY104" fmla="*/ 1594228 h 3901327"/>
              <a:gd name="connsiteX105" fmla="*/ 3318871 w 4630137"/>
              <a:gd name="connsiteY105" fmla="*/ 1555652 h 3901327"/>
              <a:gd name="connsiteX106" fmla="*/ 3438846 w 4630137"/>
              <a:gd name="connsiteY106" fmla="*/ 1636479 h 3901327"/>
              <a:gd name="connsiteX107" fmla="*/ 3411445 w 4630137"/>
              <a:gd name="connsiteY107" fmla="*/ 1778537 h 3901327"/>
              <a:gd name="connsiteX108" fmla="*/ 3117413 w 4630137"/>
              <a:gd name="connsiteY108" fmla="*/ 2072569 h 3901327"/>
              <a:gd name="connsiteX109" fmla="*/ 2575621 w 4630137"/>
              <a:gd name="connsiteY109" fmla="*/ 2415469 h 3901327"/>
              <a:gd name="connsiteX110" fmla="*/ 1939532 w 4630137"/>
              <a:gd name="connsiteY110" fmla="*/ 2804680 h 3901327"/>
              <a:gd name="connsiteX111" fmla="*/ 1825523 w 4630137"/>
              <a:gd name="connsiteY111" fmla="*/ 2918689 h 3901327"/>
              <a:gd name="connsiteX112" fmla="*/ 950285 w 4630137"/>
              <a:gd name="connsiteY112" fmla="*/ 2035722 h 3901327"/>
              <a:gd name="connsiteX113" fmla="*/ 1096018 w 4630137"/>
              <a:gd name="connsiteY113" fmla="*/ 1889989 h 3901327"/>
              <a:gd name="connsiteX114" fmla="*/ 1300876 w 4630137"/>
              <a:gd name="connsiteY114" fmla="*/ 1958148 h 3901327"/>
              <a:gd name="connsiteX115" fmla="*/ 1498043 w 4630137"/>
              <a:gd name="connsiteY115" fmla="*/ 1870280 h 3901327"/>
              <a:gd name="connsiteX116" fmla="*/ 1583768 w 4630137"/>
              <a:gd name="connsiteY116" fmla="*/ 1652518 h 3901327"/>
              <a:gd name="connsiteX117" fmla="*/ 1801529 w 4630137"/>
              <a:gd name="connsiteY117" fmla="*/ 1566793 h 3901327"/>
              <a:gd name="connsiteX118" fmla="*/ 1887254 w 4630137"/>
              <a:gd name="connsiteY118" fmla="*/ 1349072 h 3901327"/>
              <a:gd name="connsiteX119" fmla="*/ 2104134 w 4630137"/>
              <a:gd name="connsiteY119" fmla="*/ 1263347 h 3901327"/>
              <a:gd name="connsiteX120" fmla="*/ 2189859 w 4630137"/>
              <a:gd name="connsiteY120" fmla="*/ 1046428 h 3901327"/>
              <a:gd name="connsiteX121" fmla="*/ 2397823 w 4630137"/>
              <a:gd name="connsiteY121" fmla="*/ 967936 h 3901327"/>
              <a:gd name="connsiteX122" fmla="*/ 2494684 w 4630137"/>
              <a:gd name="connsiteY122" fmla="*/ 767898 h 3901327"/>
              <a:gd name="connsiteX123" fmla="*/ 2427329 w 4630137"/>
              <a:gd name="connsiteY123" fmla="*/ 556113 h 3901327"/>
              <a:gd name="connsiteX124" fmla="*/ 2658786 w 4630137"/>
              <a:gd name="connsiteY124" fmla="*/ 328937 h 3901327"/>
              <a:gd name="connsiteX125" fmla="*/ 2843933 w 4630137"/>
              <a:gd name="connsiteY125" fmla="*/ 328937 h 3901327"/>
              <a:gd name="connsiteX126" fmla="*/ 2287564 w 4630137"/>
              <a:gd name="connsiteY126" fmla="*/ 172094 h 3901327"/>
              <a:gd name="connsiteX127" fmla="*/ 2287603 w 4630137"/>
              <a:gd name="connsiteY127" fmla="*/ 172055 h 3901327"/>
              <a:gd name="connsiteX128" fmla="*/ 2480489 w 4630137"/>
              <a:gd name="connsiteY128" fmla="*/ 266353 h 3901327"/>
              <a:gd name="connsiteX129" fmla="*/ 2315887 w 4630137"/>
              <a:gd name="connsiteY129" fmla="*/ 431836 h 3901327"/>
              <a:gd name="connsiteX130" fmla="*/ 2113596 w 4630137"/>
              <a:gd name="connsiteY130" fmla="*/ 229545 h 3901327"/>
              <a:gd name="connsiteX131" fmla="*/ 2113596 w 4630137"/>
              <a:gd name="connsiteY131" fmla="*/ 229507 h 3901327"/>
              <a:gd name="connsiteX132" fmla="*/ 2287612 w 4630137"/>
              <a:gd name="connsiteY132" fmla="*/ 172063 h 3901327"/>
              <a:gd name="connsiteX133" fmla="*/ 1702910 w 4630137"/>
              <a:gd name="connsiteY133" fmla="*/ 376991 h 3901327"/>
              <a:gd name="connsiteX134" fmla="*/ 1702948 w 4630137"/>
              <a:gd name="connsiteY134" fmla="*/ 376953 h 3901327"/>
              <a:gd name="connsiteX135" fmla="*/ 1833260 w 4630137"/>
              <a:gd name="connsiteY135" fmla="*/ 246641 h 3901327"/>
              <a:gd name="connsiteX136" fmla="*/ 1925835 w 4630137"/>
              <a:gd name="connsiteY136" fmla="*/ 284376 h 3901327"/>
              <a:gd name="connsiteX137" fmla="*/ 2292729 w 4630137"/>
              <a:gd name="connsiteY137" fmla="*/ 652151 h 3901327"/>
              <a:gd name="connsiteX138" fmla="*/ 2292729 w 4630137"/>
              <a:gd name="connsiteY138" fmla="*/ 652112 h 3901327"/>
              <a:gd name="connsiteX139" fmla="*/ 2331267 w 4630137"/>
              <a:gd name="connsiteY139" fmla="*/ 744266 h 3901327"/>
              <a:gd name="connsiteX140" fmla="*/ 2292729 w 4630137"/>
              <a:gd name="connsiteY140" fmla="*/ 836420 h 3901327"/>
              <a:gd name="connsiteX141" fmla="*/ 2108425 w 4630137"/>
              <a:gd name="connsiteY141" fmla="*/ 836420 h 3901327"/>
              <a:gd name="connsiteX142" fmla="*/ 1741531 w 4630137"/>
              <a:gd name="connsiteY142" fmla="*/ 468684 h 3901327"/>
              <a:gd name="connsiteX143" fmla="*/ 1702955 w 4630137"/>
              <a:gd name="connsiteY143" fmla="*/ 376951 h 3901327"/>
              <a:gd name="connsiteX144" fmla="*/ 1435438 w 4630137"/>
              <a:gd name="connsiteY144" fmla="*/ 590461 h 3901327"/>
              <a:gd name="connsiteX145" fmla="*/ 1435477 w 4630137"/>
              <a:gd name="connsiteY145" fmla="*/ 590423 h 3901327"/>
              <a:gd name="connsiteX146" fmla="*/ 1527630 w 4630137"/>
              <a:gd name="connsiteY146" fmla="*/ 551885 h 3901327"/>
              <a:gd name="connsiteX147" fmla="*/ 1619784 w 4630137"/>
              <a:gd name="connsiteY147" fmla="*/ 590423 h 3901327"/>
              <a:gd name="connsiteX148" fmla="*/ 1987559 w 4630137"/>
              <a:gd name="connsiteY148" fmla="*/ 957316 h 3901327"/>
              <a:gd name="connsiteX149" fmla="*/ 1987559 w 4630137"/>
              <a:gd name="connsiteY149" fmla="*/ 1141620 h 3901327"/>
              <a:gd name="connsiteX150" fmla="*/ 1803255 w 4630137"/>
              <a:gd name="connsiteY150" fmla="*/ 1141620 h 3901327"/>
              <a:gd name="connsiteX151" fmla="*/ 1581213 w 4630137"/>
              <a:gd name="connsiteY151" fmla="*/ 921302 h 3901327"/>
              <a:gd name="connsiteX152" fmla="*/ 1435480 w 4630137"/>
              <a:gd name="connsiteY152" fmla="*/ 775569 h 3901327"/>
              <a:gd name="connsiteX153" fmla="*/ 1435480 w 4630137"/>
              <a:gd name="connsiteY153" fmla="*/ 592098 h 3901327"/>
              <a:gd name="connsiteX154" fmla="*/ 1276009 w 4630137"/>
              <a:gd name="connsiteY154" fmla="*/ 1040522 h 3901327"/>
              <a:gd name="connsiteX155" fmla="*/ 1276048 w 4630137"/>
              <a:gd name="connsiteY155" fmla="*/ 1040484 h 3901327"/>
              <a:gd name="connsiteX156" fmla="*/ 1459480 w 4630137"/>
              <a:gd name="connsiteY156" fmla="*/ 1040484 h 3901327"/>
              <a:gd name="connsiteX157" fmla="*/ 1682365 w 4630137"/>
              <a:gd name="connsiteY157" fmla="*/ 1264212 h 3901327"/>
              <a:gd name="connsiteX158" fmla="*/ 1682365 w 4630137"/>
              <a:gd name="connsiteY158" fmla="*/ 1448515 h 3901327"/>
              <a:gd name="connsiteX159" fmla="*/ 1498061 w 4630137"/>
              <a:gd name="connsiteY159" fmla="*/ 1448515 h 3901327"/>
              <a:gd name="connsiteX160" fmla="*/ 1276018 w 4630137"/>
              <a:gd name="connsiteY160" fmla="*/ 1226473 h 3901327"/>
              <a:gd name="connsiteX161" fmla="*/ 1276056 w 4630137"/>
              <a:gd name="connsiteY161" fmla="*/ 1226473 h 3901327"/>
              <a:gd name="connsiteX162" fmla="*/ 1236639 w 4630137"/>
              <a:gd name="connsiteY162" fmla="*/ 1133477 h 3901327"/>
              <a:gd name="connsiteX163" fmla="*/ 1276056 w 4630137"/>
              <a:gd name="connsiteY163" fmla="*/ 1040480 h 3901327"/>
              <a:gd name="connsiteX164" fmla="*/ 1115738 w 4630137"/>
              <a:gd name="connsiteY164" fmla="*/ 1491387 h 3901327"/>
              <a:gd name="connsiteX165" fmla="*/ 1207892 w 4630137"/>
              <a:gd name="connsiteY165" fmla="*/ 1452849 h 3901327"/>
              <a:gd name="connsiteX166" fmla="*/ 1300046 w 4630137"/>
              <a:gd name="connsiteY166" fmla="*/ 1491387 h 3901327"/>
              <a:gd name="connsiteX167" fmla="*/ 1376357 w 4630137"/>
              <a:gd name="connsiteY167" fmla="*/ 1568539 h 3901327"/>
              <a:gd name="connsiteX168" fmla="*/ 1414818 w 4630137"/>
              <a:gd name="connsiteY168" fmla="*/ 1660273 h 3901327"/>
              <a:gd name="connsiteX169" fmla="*/ 1376357 w 4630137"/>
              <a:gd name="connsiteY169" fmla="*/ 1752007 h 3901327"/>
              <a:gd name="connsiteX170" fmla="*/ 1192886 w 4630137"/>
              <a:gd name="connsiteY170" fmla="*/ 1752007 h 3901327"/>
              <a:gd name="connsiteX171" fmla="*/ 1115733 w 4630137"/>
              <a:gd name="connsiteY171" fmla="*/ 1675696 h 3901327"/>
              <a:gd name="connsiteX172" fmla="*/ 1115733 w 4630137"/>
              <a:gd name="connsiteY172" fmla="*/ 1491392 h 390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630137" h="3901327">
                <a:moveTo>
                  <a:pt x="627968" y="1869468"/>
                </a:moveTo>
                <a:cubicBezTo>
                  <a:pt x="529496" y="1869200"/>
                  <a:pt x="435013" y="1908390"/>
                  <a:pt x="365669" y="1978344"/>
                </a:cubicBezTo>
                <a:lnTo>
                  <a:pt x="108494" y="2235519"/>
                </a:lnTo>
                <a:cubicBezTo>
                  <a:pt x="39034" y="2304979"/>
                  <a:pt x="0" y="2399200"/>
                  <a:pt x="0" y="2497397"/>
                </a:cubicBezTo>
                <a:cubicBezTo>
                  <a:pt x="0" y="2595633"/>
                  <a:pt x="39036" y="2689861"/>
                  <a:pt x="108494" y="2759313"/>
                </a:cubicBezTo>
                <a:lnTo>
                  <a:pt x="1107214" y="3754605"/>
                </a:lnTo>
                <a:cubicBezTo>
                  <a:pt x="1176790" y="3823874"/>
                  <a:pt x="1270934" y="3862756"/>
                  <a:pt x="1369092" y="3862756"/>
                </a:cubicBezTo>
                <a:cubicBezTo>
                  <a:pt x="1467250" y="3862756"/>
                  <a:pt x="1561439" y="3823873"/>
                  <a:pt x="1630970" y="3754605"/>
                </a:cubicBezTo>
                <a:lnTo>
                  <a:pt x="1888145" y="3497430"/>
                </a:lnTo>
                <a:cubicBezTo>
                  <a:pt x="1946889" y="3438380"/>
                  <a:pt x="1984050" y="3361299"/>
                  <a:pt x="1993689" y="3278601"/>
                </a:cubicBezTo>
                <a:cubicBezTo>
                  <a:pt x="2003333" y="3195900"/>
                  <a:pt x="1984887" y="3112314"/>
                  <a:pt x="1941297" y="3041363"/>
                </a:cubicBezTo>
                <a:lnTo>
                  <a:pt x="2058745" y="2921348"/>
                </a:lnTo>
                <a:cubicBezTo>
                  <a:pt x="2138614" y="2841861"/>
                  <a:pt x="2227521" y="2771942"/>
                  <a:pt x="2323650" y="2713042"/>
                </a:cubicBezTo>
                <a:lnTo>
                  <a:pt x="2689701" y="3079935"/>
                </a:lnTo>
                <a:lnTo>
                  <a:pt x="2689663" y="3079935"/>
                </a:lnTo>
                <a:cubicBezTo>
                  <a:pt x="2646302" y="3151079"/>
                  <a:pt x="2628125" y="3234739"/>
                  <a:pt x="2638075" y="3317476"/>
                </a:cubicBezTo>
                <a:cubicBezTo>
                  <a:pt x="2648063" y="3400216"/>
                  <a:pt x="2685530" y="3477179"/>
                  <a:pt x="2744540" y="3536002"/>
                </a:cubicBezTo>
                <a:lnTo>
                  <a:pt x="3001715" y="3793177"/>
                </a:lnTo>
                <a:cubicBezTo>
                  <a:pt x="3071291" y="3862445"/>
                  <a:pt x="3165435" y="3901327"/>
                  <a:pt x="3263593" y="3901327"/>
                </a:cubicBezTo>
                <a:cubicBezTo>
                  <a:pt x="3361750" y="3901327"/>
                  <a:pt x="3455940" y="3862444"/>
                  <a:pt x="3525471" y="3793177"/>
                </a:cubicBezTo>
                <a:lnTo>
                  <a:pt x="4521644" y="2794456"/>
                </a:lnTo>
                <a:cubicBezTo>
                  <a:pt x="4591104" y="2724996"/>
                  <a:pt x="4630138" y="2630814"/>
                  <a:pt x="4630138" y="2532578"/>
                </a:cubicBezTo>
                <a:cubicBezTo>
                  <a:pt x="4630138" y="2434342"/>
                  <a:pt x="4591102" y="2340113"/>
                  <a:pt x="4521644" y="2270701"/>
                </a:cubicBezTo>
                <a:lnTo>
                  <a:pt x="4264469" y="2013526"/>
                </a:lnTo>
                <a:cubicBezTo>
                  <a:pt x="4205763" y="1954245"/>
                  <a:pt x="4128651" y="1916664"/>
                  <a:pt x="4045758" y="1907021"/>
                </a:cubicBezTo>
                <a:cubicBezTo>
                  <a:pt x="3962903" y="1897377"/>
                  <a:pt x="3879206" y="1916167"/>
                  <a:pt x="3808402" y="1960369"/>
                </a:cubicBezTo>
                <a:lnTo>
                  <a:pt x="3610392" y="1762320"/>
                </a:lnTo>
                <a:cubicBezTo>
                  <a:pt x="3637717" y="1659185"/>
                  <a:pt x="3608364" y="1549232"/>
                  <a:pt x="3533240" y="1473461"/>
                </a:cubicBezTo>
                <a:cubicBezTo>
                  <a:pt x="3497075" y="1436645"/>
                  <a:pt x="3451839" y="1410009"/>
                  <a:pt x="3402085" y="1396308"/>
                </a:cubicBezTo>
                <a:cubicBezTo>
                  <a:pt x="3421335" y="1354976"/>
                  <a:pt x="3431017" y="1309857"/>
                  <a:pt x="3430367" y="1264272"/>
                </a:cubicBezTo>
                <a:cubicBezTo>
                  <a:pt x="3431553" y="1184518"/>
                  <a:pt x="3400670" y="1107596"/>
                  <a:pt x="3344642" y="1050802"/>
                </a:cubicBezTo>
                <a:cubicBezTo>
                  <a:pt x="3308591" y="1013834"/>
                  <a:pt x="3263318" y="987197"/>
                  <a:pt x="3213488" y="973650"/>
                </a:cubicBezTo>
                <a:cubicBezTo>
                  <a:pt x="3252026" y="893436"/>
                  <a:pt x="3253326" y="800289"/>
                  <a:pt x="3216970" y="719042"/>
                </a:cubicBezTo>
                <a:cubicBezTo>
                  <a:pt x="3180652" y="637794"/>
                  <a:pt x="3110387" y="576640"/>
                  <a:pt x="3024897" y="551912"/>
                </a:cubicBezTo>
                <a:cubicBezTo>
                  <a:pt x="3044759" y="511040"/>
                  <a:pt x="3055054" y="466187"/>
                  <a:pt x="3054901" y="420719"/>
                </a:cubicBezTo>
                <a:cubicBezTo>
                  <a:pt x="3055092" y="315135"/>
                  <a:pt x="2999945" y="217163"/>
                  <a:pt x="2909550" y="162584"/>
                </a:cubicBezTo>
                <a:cubicBezTo>
                  <a:pt x="2819156" y="108011"/>
                  <a:pt x="2706759" y="104796"/>
                  <a:pt x="2613412" y="154126"/>
                </a:cubicBezTo>
                <a:cubicBezTo>
                  <a:pt x="2530787" y="68668"/>
                  <a:pt x="2421143" y="14438"/>
                  <a:pt x="2303078" y="663"/>
                </a:cubicBezTo>
                <a:cubicBezTo>
                  <a:pt x="2184484" y="-5804"/>
                  <a:pt x="2068172" y="35221"/>
                  <a:pt x="1979890" y="114712"/>
                </a:cubicBezTo>
                <a:cubicBezTo>
                  <a:pt x="1922637" y="83675"/>
                  <a:pt x="1857043" y="71620"/>
                  <a:pt x="1792480" y="80231"/>
                </a:cubicBezTo>
                <a:cubicBezTo>
                  <a:pt x="1727957" y="88842"/>
                  <a:pt x="1667792" y="117735"/>
                  <a:pt x="1620726" y="162703"/>
                </a:cubicBezTo>
                <a:cubicBezTo>
                  <a:pt x="1562939" y="221141"/>
                  <a:pt x="1531902" y="300892"/>
                  <a:pt x="1535001" y="383022"/>
                </a:cubicBezTo>
                <a:cubicBezTo>
                  <a:pt x="1461982" y="381338"/>
                  <a:pt x="1390876" y="406443"/>
                  <a:pt x="1335081" y="453591"/>
                </a:cubicBezTo>
                <a:cubicBezTo>
                  <a:pt x="1279283" y="500740"/>
                  <a:pt x="1242658" y="566641"/>
                  <a:pt x="1232132" y="638895"/>
                </a:cubicBezTo>
                <a:cubicBezTo>
                  <a:pt x="1221570" y="711187"/>
                  <a:pt x="1237835" y="784823"/>
                  <a:pt x="1277827" y="845937"/>
                </a:cubicBezTo>
                <a:cubicBezTo>
                  <a:pt x="1232363" y="860442"/>
                  <a:pt x="1190992" y="885394"/>
                  <a:pt x="1156931" y="918804"/>
                </a:cubicBezTo>
                <a:cubicBezTo>
                  <a:pt x="1107103" y="967675"/>
                  <a:pt x="1075759" y="1032353"/>
                  <a:pt x="1068259" y="1101736"/>
                </a:cubicBezTo>
                <a:cubicBezTo>
                  <a:pt x="1060758" y="1171158"/>
                  <a:pt x="1077558" y="1241002"/>
                  <a:pt x="1115790" y="1299403"/>
                </a:cubicBezTo>
                <a:cubicBezTo>
                  <a:pt x="1069637" y="1312529"/>
                  <a:pt x="1027463" y="1336984"/>
                  <a:pt x="993208" y="1370585"/>
                </a:cubicBezTo>
                <a:cubicBezTo>
                  <a:pt x="940855" y="1423321"/>
                  <a:pt x="909856" y="1493588"/>
                  <a:pt x="906221" y="1567831"/>
                </a:cubicBezTo>
                <a:cubicBezTo>
                  <a:pt x="902585" y="1642037"/>
                  <a:pt x="926542" y="1715014"/>
                  <a:pt x="973500" y="1772611"/>
                </a:cubicBezTo>
                <a:lnTo>
                  <a:pt x="820919" y="1925192"/>
                </a:lnTo>
                <a:lnTo>
                  <a:pt x="820881" y="1925192"/>
                </a:lnTo>
                <a:cubicBezTo>
                  <a:pt x="763017" y="1889065"/>
                  <a:pt x="696232" y="1869777"/>
                  <a:pt x="627994" y="1869471"/>
                </a:cubicBezTo>
                <a:close/>
                <a:moveTo>
                  <a:pt x="1765514" y="3378228"/>
                </a:moveTo>
                <a:lnTo>
                  <a:pt x="1508339" y="3635403"/>
                </a:lnTo>
                <a:cubicBezTo>
                  <a:pt x="1471026" y="3672946"/>
                  <a:pt x="1420279" y="3694072"/>
                  <a:pt x="1367309" y="3694072"/>
                </a:cubicBezTo>
                <a:cubicBezTo>
                  <a:pt x="1314382" y="3694072"/>
                  <a:pt x="1263636" y="3672947"/>
                  <a:pt x="1226318" y="3635403"/>
                </a:cubicBezTo>
                <a:lnTo>
                  <a:pt x="231026" y="2635899"/>
                </a:lnTo>
                <a:cubicBezTo>
                  <a:pt x="193904" y="2598356"/>
                  <a:pt x="173085" y="2547686"/>
                  <a:pt x="173085" y="2494869"/>
                </a:cubicBezTo>
                <a:cubicBezTo>
                  <a:pt x="173085" y="2442095"/>
                  <a:pt x="193904" y="2391421"/>
                  <a:pt x="231026" y="2353839"/>
                </a:cubicBezTo>
                <a:lnTo>
                  <a:pt x="488201" y="2096664"/>
                </a:lnTo>
                <a:cubicBezTo>
                  <a:pt x="525668" y="2059351"/>
                  <a:pt x="576376" y="2038379"/>
                  <a:pt x="629231" y="2038379"/>
                </a:cubicBezTo>
                <a:cubicBezTo>
                  <a:pt x="682087" y="2038379"/>
                  <a:pt x="732787" y="2059351"/>
                  <a:pt x="770261" y="2096664"/>
                </a:cubicBezTo>
                <a:lnTo>
                  <a:pt x="1765553" y="3096267"/>
                </a:lnTo>
                <a:cubicBezTo>
                  <a:pt x="1802675" y="3133809"/>
                  <a:pt x="1823494" y="3184479"/>
                  <a:pt x="1823494" y="3237297"/>
                </a:cubicBezTo>
                <a:cubicBezTo>
                  <a:pt x="1823494" y="3290071"/>
                  <a:pt x="1802675" y="3340745"/>
                  <a:pt x="1765553" y="3378287"/>
                </a:cubicBezTo>
                <a:close/>
                <a:moveTo>
                  <a:pt x="3516067" y="1913164"/>
                </a:moveTo>
                <a:lnTo>
                  <a:pt x="3678102" y="2075199"/>
                </a:lnTo>
                <a:lnTo>
                  <a:pt x="2806274" y="2951279"/>
                </a:lnTo>
                <a:lnTo>
                  <a:pt x="2487367" y="2629815"/>
                </a:lnTo>
                <a:cubicBezTo>
                  <a:pt x="2533674" y="2609225"/>
                  <a:pt x="2581665" y="2590397"/>
                  <a:pt x="2630533" y="2574094"/>
                </a:cubicBezTo>
                <a:cubicBezTo>
                  <a:pt x="2861109" y="2497094"/>
                  <a:pt x="3070258" y="2366669"/>
                  <a:pt x="3240905" y="2193494"/>
                </a:cubicBezTo>
                <a:close/>
                <a:moveTo>
                  <a:pt x="4141860" y="2136049"/>
                </a:moveTo>
                <a:lnTo>
                  <a:pt x="4399035" y="2393224"/>
                </a:lnTo>
                <a:cubicBezTo>
                  <a:pt x="4436158" y="2430766"/>
                  <a:pt x="4456976" y="2481436"/>
                  <a:pt x="4456976" y="2534254"/>
                </a:cubicBezTo>
                <a:cubicBezTo>
                  <a:pt x="4456976" y="2587028"/>
                  <a:pt x="4436158" y="2637701"/>
                  <a:pt x="4399035" y="2675244"/>
                </a:cubicBezTo>
                <a:lnTo>
                  <a:pt x="3403743" y="3669654"/>
                </a:lnTo>
                <a:cubicBezTo>
                  <a:pt x="3366392" y="3707197"/>
                  <a:pt x="3315645" y="3728322"/>
                  <a:pt x="3262713" y="3728322"/>
                </a:cubicBezTo>
                <a:cubicBezTo>
                  <a:pt x="3209786" y="3728322"/>
                  <a:pt x="3159001" y="3707198"/>
                  <a:pt x="3121683" y="3669654"/>
                </a:cubicBezTo>
                <a:lnTo>
                  <a:pt x="2864508" y="3412479"/>
                </a:lnTo>
                <a:cubicBezTo>
                  <a:pt x="2827463" y="3375089"/>
                  <a:pt x="2806645" y="3324572"/>
                  <a:pt x="2806645" y="3271910"/>
                </a:cubicBezTo>
                <a:cubicBezTo>
                  <a:pt x="2806645" y="3219247"/>
                  <a:pt x="2827463" y="3168736"/>
                  <a:pt x="2864508" y="3131301"/>
                </a:cubicBezTo>
                <a:lnTo>
                  <a:pt x="3863229" y="2136010"/>
                </a:lnTo>
                <a:cubicBezTo>
                  <a:pt x="3901193" y="2099692"/>
                  <a:pt x="3951709" y="2079408"/>
                  <a:pt x="4004259" y="2079408"/>
                </a:cubicBezTo>
                <a:cubicBezTo>
                  <a:pt x="4056809" y="2079408"/>
                  <a:pt x="4107286" y="2099692"/>
                  <a:pt x="4145289" y="2136010"/>
                </a:cubicBezTo>
                <a:close/>
                <a:moveTo>
                  <a:pt x="2843934" y="328966"/>
                </a:moveTo>
                <a:cubicBezTo>
                  <a:pt x="2868618" y="353267"/>
                  <a:pt x="2882473" y="386486"/>
                  <a:pt x="2882473" y="421119"/>
                </a:cubicBezTo>
                <a:cubicBezTo>
                  <a:pt x="2882473" y="455754"/>
                  <a:pt x="2868618" y="488934"/>
                  <a:pt x="2843934" y="513273"/>
                </a:cubicBezTo>
                <a:lnTo>
                  <a:pt x="2728211" y="629840"/>
                </a:lnTo>
                <a:cubicBezTo>
                  <a:pt x="2701268" y="664053"/>
                  <a:pt x="2704215" y="713039"/>
                  <a:pt x="2735137" y="743732"/>
                </a:cubicBezTo>
                <a:cubicBezTo>
                  <a:pt x="2766059" y="774462"/>
                  <a:pt x="2815084" y="777064"/>
                  <a:pt x="2849108" y="749855"/>
                </a:cubicBezTo>
                <a:cubicBezTo>
                  <a:pt x="2900007" y="698956"/>
                  <a:pt x="2982515" y="698956"/>
                  <a:pt x="3033411" y="749855"/>
                </a:cubicBezTo>
                <a:cubicBezTo>
                  <a:pt x="3084310" y="800754"/>
                  <a:pt x="3084310" y="883262"/>
                  <a:pt x="3033411" y="934159"/>
                </a:cubicBezTo>
                <a:lnTo>
                  <a:pt x="2915963" y="1051607"/>
                </a:lnTo>
                <a:cubicBezTo>
                  <a:pt x="2882707" y="1085017"/>
                  <a:pt x="2882707" y="1139054"/>
                  <a:pt x="2915963" y="1172464"/>
                </a:cubicBezTo>
                <a:cubicBezTo>
                  <a:pt x="2932075" y="1188690"/>
                  <a:pt x="2953965" y="1197837"/>
                  <a:pt x="2976812" y="1197837"/>
                </a:cubicBezTo>
                <a:cubicBezTo>
                  <a:pt x="2999697" y="1197837"/>
                  <a:pt x="3021588" y="1188690"/>
                  <a:pt x="3037700" y="1172464"/>
                </a:cubicBezTo>
                <a:cubicBezTo>
                  <a:pt x="3088599" y="1121565"/>
                  <a:pt x="3171107" y="1121565"/>
                  <a:pt x="3222004" y="1172464"/>
                </a:cubicBezTo>
                <a:cubicBezTo>
                  <a:pt x="3272902" y="1223363"/>
                  <a:pt x="3272902" y="1305872"/>
                  <a:pt x="3222004" y="1356768"/>
                </a:cubicBezTo>
                <a:lnTo>
                  <a:pt x="3105437" y="1472492"/>
                </a:lnTo>
                <a:lnTo>
                  <a:pt x="3105399" y="1472492"/>
                </a:lnTo>
                <a:cubicBezTo>
                  <a:pt x="3089173" y="1488603"/>
                  <a:pt x="3080064" y="1510494"/>
                  <a:pt x="3080064" y="1533379"/>
                </a:cubicBezTo>
                <a:cubicBezTo>
                  <a:pt x="3080064" y="1556226"/>
                  <a:pt x="3089173" y="1578117"/>
                  <a:pt x="3105399" y="1594228"/>
                </a:cubicBezTo>
                <a:cubicBezTo>
                  <a:pt x="3138847" y="1627485"/>
                  <a:pt x="3192846" y="1627485"/>
                  <a:pt x="3226295" y="1594228"/>
                </a:cubicBezTo>
                <a:cubicBezTo>
                  <a:pt x="3250712" y="1569468"/>
                  <a:pt x="3284083" y="1555537"/>
                  <a:pt x="3318871" y="1555652"/>
                </a:cubicBezTo>
                <a:cubicBezTo>
                  <a:pt x="3371454" y="1556111"/>
                  <a:pt x="3418684" y="1587952"/>
                  <a:pt x="3438846" y="1636479"/>
                </a:cubicBezTo>
                <a:cubicBezTo>
                  <a:pt x="3459015" y="1685043"/>
                  <a:pt x="3448223" y="1740955"/>
                  <a:pt x="3411445" y="1778537"/>
                </a:cubicBezTo>
                <a:lnTo>
                  <a:pt x="3117413" y="2072569"/>
                </a:lnTo>
                <a:cubicBezTo>
                  <a:pt x="2966439" y="2228060"/>
                  <a:pt x="2780793" y="2345586"/>
                  <a:pt x="2575621" y="2415469"/>
                </a:cubicBezTo>
                <a:cubicBezTo>
                  <a:pt x="2335856" y="2493157"/>
                  <a:pt x="2117869" y="2626529"/>
                  <a:pt x="1939532" y="2804680"/>
                </a:cubicBezTo>
                <a:lnTo>
                  <a:pt x="1825523" y="2918689"/>
                </a:lnTo>
                <a:lnTo>
                  <a:pt x="950285" y="2035722"/>
                </a:lnTo>
                <a:lnTo>
                  <a:pt x="1096018" y="1889989"/>
                </a:lnTo>
                <a:cubicBezTo>
                  <a:pt x="1153385" y="1937483"/>
                  <a:pt x="1226476" y="1961822"/>
                  <a:pt x="1300876" y="1958148"/>
                </a:cubicBezTo>
                <a:cubicBezTo>
                  <a:pt x="1375273" y="1954512"/>
                  <a:pt x="1445609" y="1923170"/>
                  <a:pt x="1498043" y="1870280"/>
                </a:cubicBezTo>
                <a:cubicBezTo>
                  <a:pt x="1554836" y="1812224"/>
                  <a:pt x="1585758" y="1733698"/>
                  <a:pt x="1583768" y="1652518"/>
                </a:cubicBezTo>
                <a:cubicBezTo>
                  <a:pt x="1665092" y="1655197"/>
                  <a:pt x="1743893" y="1624199"/>
                  <a:pt x="1801529" y="1566793"/>
                </a:cubicBezTo>
                <a:cubicBezTo>
                  <a:pt x="1858246" y="1508699"/>
                  <a:pt x="1889130" y="1430211"/>
                  <a:pt x="1887254" y="1349072"/>
                </a:cubicBezTo>
                <a:cubicBezTo>
                  <a:pt x="1968310" y="1351789"/>
                  <a:pt x="2046879" y="1320752"/>
                  <a:pt x="2104134" y="1263347"/>
                </a:cubicBezTo>
                <a:cubicBezTo>
                  <a:pt x="2160965" y="1205674"/>
                  <a:pt x="2191887" y="1127372"/>
                  <a:pt x="2189859" y="1046428"/>
                </a:cubicBezTo>
                <a:cubicBezTo>
                  <a:pt x="2266666" y="1047844"/>
                  <a:pt x="2341107" y="1019753"/>
                  <a:pt x="2397823" y="967936"/>
                </a:cubicBezTo>
                <a:cubicBezTo>
                  <a:pt x="2454501" y="916118"/>
                  <a:pt x="2489173" y="844512"/>
                  <a:pt x="2494684" y="767898"/>
                </a:cubicBezTo>
                <a:cubicBezTo>
                  <a:pt x="2500157" y="691281"/>
                  <a:pt x="2476085" y="615464"/>
                  <a:pt x="2427329" y="556113"/>
                </a:cubicBezTo>
                <a:lnTo>
                  <a:pt x="2658786" y="328937"/>
                </a:lnTo>
                <a:cubicBezTo>
                  <a:pt x="2709954" y="277923"/>
                  <a:pt x="2792772" y="277923"/>
                  <a:pt x="2843933" y="328937"/>
                </a:cubicBezTo>
                <a:close/>
                <a:moveTo>
                  <a:pt x="2287564" y="172094"/>
                </a:moveTo>
                <a:lnTo>
                  <a:pt x="2287603" y="172055"/>
                </a:lnTo>
                <a:cubicBezTo>
                  <a:pt x="2360545" y="181240"/>
                  <a:pt x="2428397" y="214420"/>
                  <a:pt x="2480489" y="266353"/>
                </a:cubicBezTo>
                <a:lnTo>
                  <a:pt x="2315887" y="431836"/>
                </a:lnTo>
                <a:lnTo>
                  <a:pt x="2113596" y="229545"/>
                </a:lnTo>
                <a:lnTo>
                  <a:pt x="2113596" y="229507"/>
                </a:lnTo>
                <a:cubicBezTo>
                  <a:pt x="2162926" y="190356"/>
                  <a:pt x="2224617" y="169997"/>
                  <a:pt x="2287612" y="172063"/>
                </a:cubicBezTo>
                <a:close/>
                <a:moveTo>
                  <a:pt x="1702910" y="376991"/>
                </a:moveTo>
                <a:lnTo>
                  <a:pt x="1702948" y="376953"/>
                </a:lnTo>
                <a:cubicBezTo>
                  <a:pt x="1702948" y="305005"/>
                  <a:pt x="1761272" y="246641"/>
                  <a:pt x="1833260" y="246641"/>
                </a:cubicBezTo>
                <a:cubicBezTo>
                  <a:pt x="1867856" y="246679"/>
                  <a:pt x="1901075" y="260227"/>
                  <a:pt x="1925835" y="284376"/>
                </a:cubicBezTo>
                <a:lnTo>
                  <a:pt x="2292729" y="652151"/>
                </a:lnTo>
                <a:lnTo>
                  <a:pt x="2292729" y="652112"/>
                </a:lnTo>
                <a:cubicBezTo>
                  <a:pt x="2317413" y="676452"/>
                  <a:pt x="2331267" y="709632"/>
                  <a:pt x="2331267" y="744266"/>
                </a:cubicBezTo>
                <a:cubicBezTo>
                  <a:pt x="2331267" y="778901"/>
                  <a:pt x="2317413" y="812119"/>
                  <a:pt x="2292729" y="836420"/>
                </a:cubicBezTo>
                <a:cubicBezTo>
                  <a:pt x="2241103" y="885521"/>
                  <a:pt x="2160046" y="885521"/>
                  <a:pt x="2108425" y="836420"/>
                </a:cubicBezTo>
                <a:lnTo>
                  <a:pt x="1741531" y="468684"/>
                </a:lnTo>
                <a:cubicBezTo>
                  <a:pt x="1716962" y="444459"/>
                  <a:pt x="1703070" y="411432"/>
                  <a:pt x="1702955" y="376951"/>
                </a:cubicBezTo>
                <a:close/>
                <a:moveTo>
                  <a:pt x="1435438" y="590461"/>
                </a:moveTo>
                <a:lnTo>
                  <a:pt x="1435477" y="590423"/>
                </a:lnTo>
                <a:cubicBezTo>
                  <a:pt x="1459817" y="565739"/>
                  <a:pt x="1492996" y="551885"/>
                  <a:pt x="1527630" y="551885"/>
                </a:cubicBezTo>
                <a:cubicBezTo>
                  <a:pt x="1562265" y="551885"/>
                  <a:pt x="1595483" y="565739"/>
                  <a:pt x="1619784" y="590423"/>
                </a:cubicBezTo>
                <a:lnTo>
                  <a:pt x="1987559" y="957316"/>
                </a:lnTo>
                <a:cubicBezTo>
                  <a:pt x="2037999" y="1008406"/>
                  <a:pt x="2037999" y="1090538"/>
                  <a:pt x="1987559" y="1141620"/>
                </a:cubicBezTo>
                <a:cubicBezTo>
                  <a:pt x="1936086" y="1191142"/>
                  <a:pt x="1854690" y="1191142"/>
                  <a:pt x="1803255" y="1141620"/>
                </a:cubicBezTo>
                <a:lnTo>
                  <a:pt x="1581213" y="921302"/>
                </a:lnTo>
                <a:lnTo>
                  <a:pt x="1435480" y="775569"/>
                </a:lnTo>
                <a:cubicBezTo>
                  <a:pt x="1385156" y="724785"/>
                  <a:pt x="1385156" y="642926"/>
                  <a:pt x="1435480" y="592098"/>
                </a:cubicBezTo>
                <a:close/>
                <a:moveTo>
                  <a:pt x="1276009" y="1040522"/>
                </a:moveTo>
                <a:lnTo>
                  <a:pt x="1276048" y="1040484"/>
                </a:lnTo>
                <a:cubicBezTo>
                  <a:pt x="1326832" y="990121"/>
                  <a:pt x="1408691" y="990121"/>
                  <a:pt x="1459480" y="1040484"/>
                </a:cubicBezTo>
                <a:lnTo>
                  <a:pt x="1682365" y="1264212"/>
                </a:lnTo>
                <a:cubicBezTo>
                  <a:pt x="1732804" y="1315302"/>
                  <a:pt x="1732804" y="1397433"/>
                  <a:pt x="1682365" y="1448515"/>
                </a:cubicBezTo>
                <a:cubicBezTo>
                  <a:pt x="1630930" y="1498037"/>
                  <a:pt x="1549525" y="1498037"/>
                  <a:pt x="1498061" y="1448515"/>
                </a:cubicBezTo>
                <a:lnTo>
                  <a:pt x="1276018" y="1226473"/>
                </a:lnTo>
                <a:lnTo>
                  <a:pt x="1276056" y="1226473"/>
                </a:lnTo>
                <a:cubicBezTo>
                  <a:pt x="1250837" y="1202095"/>
                  <a:pt x="1236639" y="1168532"/>
                  <a:pt x="1236639" y="1133477"/>
                </a:cubicBezTo>
                <a:cubicBezTo>
                  <a:pt x="1236639" y="1098421"/>
                  <a:pt x="1250837" y="1064858"/>
                  <a:pt x="1276056" y="1040480"/>
                </a:cubicBezTo>
                <a:close/>
                <a:moveTo>
                  <a:pt x="1115738" y="1491387"/>
                </a:moveTo>
                <a:cubicBezTo>
                  <a:pt x="1140078" y="1466741"/>
                  <a:pt x="1173258" y="1452849"/>
                  <a:pt x="1207892" y="1452849"/>
                </a:cubicBezTo>
                <a:cubicBezTo>
                  <a:pt x="1242526" y="1452849"/>
                  <a:pt x="1275707" y="1466741"/>
                  <a:pt x="1300046" y="1491387"/>
                </a:cubicBezTo>
                <a:lnTo>
                  <a:pt x="1376357" y="1568539"/>
                </a:lnTo>
                <a:cubicBezTo>
                  <a:pt x="1400964" y="1592726"/>
                  <a:pt x="1414818" y="1625753"/>
                  <a:pt x="1414818" y="1660273"/>
                </a:cubicBezTo>
                <a:cubicBezTo>
                  <a:pt x="1414818" y="1694754"/>
                  <a:pt x="1400964" y="1727819"/>
                  <a:pt x="1376357" y="1752007"/>
                </a:cubicBezTo>
                <a:cubicBezTo>
                  <a:pt x="1325381" y="1801872"/>
                  <a:pt x="1243870" y="1801872"/>
                  <a:pt x="1192886" y="1752007"/>
                </a:cubicBezTo>
                <a:lnTo>
                  <a:pt x="1115733" y="1675696"/>
                </a:lnTo>
                <a:cubicBezTo>
                  <a:pt x="1065293" y="1624605"/>
                  <a:pt x="1065293" y="1542474"/>
                  <a:pt x="1115733" y="1491392"/>
                </a:cubicBezTo>
                <a:close/>
              </a:path>
            </a:pathLst>
          </a:custGeom>
          <a:solidFill>
            <a:schemeClr val="accent1"/>
          </a:solid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2" name="Group 91">
            <a:extLst>
              <a:ext uri="{FF2B5EF4-FFF2-40B4-BE49-F238E27FC236}">
                <a16:creationId xmlns:a16="http://schemas.microsoft.com/office/drawing/2014/main" id="{891616AB-EF7B-489E-82A3-F8A9CEB0260C}"/>
              </a:ext>
            </a:extLst>
          </p:cNvPr>
          <p:cNvGrpSpPr/>
          <p:nvPr/>
        </p:nvGrpSpPr>
        <p:grpSpPr>
          <a:xfrm>
            <a:off x="4407432" y="4558231"/>
            <a:ext cx="443310" cy="570317"/>
            <a:chOff x="4054937" y="274320"/>
            <a:chExt cx="4082155" cy="4937750"/>
          </a:xfrm>
          <a:solidFill>
            <a:schemeClr val="accent1"/>
          </a:solidFill>
        </p:grpSpPr>
        <p:sp>
          <p:nvSpPr>
            <p:cNvPr id="93" name="Freeform: Shape 92">
              <a:extLst>
                <a:ext uri="{FF2B5EF4-FFF2-40B4-BE49-F238E27FC236}">
                  <a16:creationId xmlns:a16="http://schemas.microsoft.com/office/drawing/2014/main" id="{713139B0-90AD-4D82-A3DC-C0E861B8586D}"/>
                </a:ext>
              </a:extLst>
            </p:cNvPr>
            <p:cNvSpPr/>
            <p:nvPr/>
          </p:nvSpPr>
          <p:spPr>
            <a:xfrm>
              <a:off x="6324704" y="274320"/>
              <a:ext cx="1812388" cy="2170341"/>
            </a:xfrm>
            <a:custGeom>
              <a:avLst/>
              <a:gdLst>
                <a:gd name="connsiteX0" fmla="*/ 906197 w 1812388"/>
                <a:gd name="connsiteY0" fmla="*/ 0 h 2170341"/>
                <a:gd name="connsiteX1" fmla="*/ 0 w 1812388"/>
                <a:gd name="connsiteY1" fmla="*/ 915112 h 2170341"/>
                <a:gd name="connsiteX2" fmla="*/ 695058 w 1812388"/>
                <a:gd name="connsiteY2" fmla="*/ 1823111 h 2170341"/>
                <a:gd name="connsiteX3" fmla="*/ 716911 w 1812388"/>
                <a:gd name="connsiteY3" fmla="*/ 1956715 h 2170341"/>
                <a:gd name="connsiteX4" fmla="*/ 515570 w 1812388"/>
                <a:gd name="connsiteY4" fmla="*/ 2170342 h 2170341"/>
                <a:gd name="connsiteX5" fmla="*/ 1117134 w 1812388"/>
                <a:gd name="connsiteY5" fmla="*/ 1823150 h 2170341"/>
                <a:gd name="connsiteX6" fmla="*/ 1812388 w 1812388"/>
                <a:gd name="connsiteY6" fmla="*/ 915151 h 2170341"/>
                <a:gd name="connsiteX7" fmla="*/ 906192 w 1812388"/>
                <a:gd name="connsiteY7" fmla="*/ 0 h 2170341"/>
                <a:gd name="connsiteX8" fmla="*/ 971103 w 1812388"/>
                <a:gd name="connsiteY8" fmla="*/ 1529040 h 2170341"/>
                <a:gd name="connsiteX9" fmla="*/ 884306 w 1812388"/>
                <a:gd name="connsiteY9" fmla="*/ 1562335 h 2170341"/>
                <a:gd name="connsiteX10" fmla="*/ 795481 w 1812388"/>
                <a:gd name="connsiteY10" fmla="*/ 1529308 h 2170341"/>
                <a:gd name="connsiteX11" fmla="*/ 757555 w 1812388"/>
                <a:gd name="connsiteY11" fmla="*/ 1437154 h 2170341"/>
                <a:gd name="connsiteX12" fmla="*/ 794218 w 1812388"/>
                <a:gd name="connsiteY12" fmla="*/ 1348750 h 2170341"/>
                <a:gd name="connsiteX13" fmla="*/ 884344 w 1812388"/>
                <a:gd name="connsiteY13" fmla="*/ 1312852 h 2170341"/>
                <a:gd name="connsiteX14" fmla="*/ 972748 w 1812388"/>
                <a:gd name="connsiteY14" fmla="*/ 1348750 h 2170341"/>
                <a:gd name="connsiteX15" fmla="*/ 1008722 w 1812388"/>
                <a:gd name="connsiteY15" fmla="*/ 1437154 h 2170341"/>
                <a:gd name="connsiteX16" fmla="*/ 971103 w 1812388"/>
                <a:gd name="connsiteY16" fmla="*/ 1529040 h 2170341"/>
                <a:gd name="connsiteX17" fmla="*/ 1282848 w 1812388"/>
                <a:gd name="connsiteY17" fmla="*/ 756447 h 2170341"/>
                <a:gd name="connsiteX18" fmla="*/ 1214382 w 1812388"/>
                <a:gd name="connsiteY18" fmla="*/ 848601 h 2170341"/>
                <a:gd name="connsiteX19" fmla="*/ 1072167 w 1812388"/>
                <a:gd name="connsiteY19" fmla="*/ 979177 h 2170341"/>
                <a:gd name="connsiteX20" fmla="*/ 1026741 w 1812388"/>
                <a:gd name="connsiteY20" fmla="*/ 1024642 h 2170341"/>
                <a:gd name="connsiteX21" fmla="*/ 1001214 w 1812388"/>
                <a:gd name="connsiteY21" fmla="*/ 1060540 h 2170341"/>
                <a:gd name="connsiteX22" fmla="*/ 988279 w 1812388"/>
                <a:gd name="connsiteY22" fmla="*/ 1093069 h 2170341"/>
                <a:gd name="connsiteX23" fmla="*/ 974463 w 1812388"/>
                <a:gd name="connsiteY23" fmla="*/ 1150244 h 2170341"/>
                <a:gd name="connsiteX24" fmla="*/ 875110 w 1812388"/>
                <a:gd name="connsiteY24" fmla="*/ 1237041 h 2170341"/>
                <a:gd name="connsiteX25" fmla="*/ 802244 w 1812388"/>
                <a:gd name="connsiteY25" fmla="*/ 1208607 h 2170341"/>
                <a:gd name="connsiteX26" fmla="*/ 772547 w 1812388"/>
                <a:gd name="connsiteY26" fmla="*/ 1124336 h 2170341"/>
                <a:gd name="connsiteX27" fmla="*/ 794208 w 1812388"/>
                <a:gd name="connsiteY27" fmla="*/ 1002979 h 2170341"/>
                <a:gd name="connsiteX28" fmla="*/ 851880 w 1812388"/>
                <a:gd name="connsiteY28" fmla="*/ 912853 h 2170341"/>
                <a:gd name="connsiteX29" fmla="*/ 948551 w 1812388"/>
                <a:gd name="connsiteY29" fmla="*/ 820507 h 2170341"/>
                <a:gd name="connsiteX30" fmla="*/ 1025894 w 1812388"/>
                <a:gd name="connsiteY30" fmla="*/ 750052 h 2170341"/>
                <a:gd name="connsiteX31" fmla="*/ 1065886 w 1812388"/>
                <a:gd name="connsiteY31" fmla="*/ 697163 h 2170341"/>
                <a:gd name="connsiteX32" fmla="*/ 1082190 w 1812388"/>
                <a:gd name="connsiteY32" fmla="*/ 633672 h 2170341"/>
                <a:gd name="connsiteX33" fmla="*/ 1032592 w 1812388"/>
                <a:gd name="connsiteY33" fmla="*/ 521044 h 2170341"/>
                <a:gd name="connsiteX34" fmla="*/ 904425 w 1812388"/>
                <a:gd name="connsiteY34" fmla="*/ 475197 h 2170341"/>
                <a:gd name="connsiteX35" fmla="*/ 769293 w 1812388"/>
                <a:gd name="connsiteY35" fmla="*/ 521504 h 2170341"/>
                <a:gd name="connsiteX36" fmla="*/ 695777 w 1812388"/>
                <a:gd name="connsiteY36" fmla="*/ 657821 h 2170341"/>
                <a:gd name="connsiteX37" fmla="*/ 588204 w 1812388"/>
                <a:gd name="connsiteY37" fmla="*/ 752119 h 2170341"/>
                <a:gd name="connsiteX38" fmla="*/ 509291 w 1812388"/>
                <a:gd name="connsiteY38" fmla="*/ 719206 h 2170341"/>
                <a:gd name="connsiteX39" fmla="*/ 477297 w 1812388"/>
                <a:gd name="connsiteY39" fmla="*/ 647871 h 2170341"/>
                <a:gd name="connsiteX40" fmla="*/ 528044 w 1812388"/>
                <a:gd name="connsiteY40" fmla="*/ 487179 h 2170341"/>
                <a:gd name="connsiteX41" fmla="*/ 676725 w 1812388"/>
                <a:gd name="connsiteY41" fmla="*/ 352390 h 2170341"/>
                <a:gd name="connsiteX42" fmla="*/ 904391 w 1812388"/>
                <a:gd name="connsiteY42" fmla="*/ 299003 h 2170341"/>
                <a:gd name="connsiteX43" fmla="*/ 1118086 w 1812388"/>
                <a:gd name="connsiteY43" fmla="*/ 343702 h 2170341"/>
                <a:gd name="connsiteX44" fmla="*/ 1261105 w 1812388"/>
                <a:gd name="connsiteY44" fmla="*/ 465060 h 2170341"/>
                <a:gd name="connsiteX45" fmla="*/ 1311583 w 1812388"/>
                <a:gd name="connsiteY45" fmla="*/ 631915 h 2170341"/>
                <a:gd name="connsiteX46" fmla="*/ 1282842 w 1812388"/>
                <a:gd name="connsiteY46" fmla="*/ 756446 h 217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12388" h="2170341">
                  <a:moveTo>
                    <a:pt x="906197" y="0"/>
                  </a:moveTo>
                  <a:cubicBezTo>
                    <a:pt x="0" y="0"/>
                    <a:pt x="0" y="407581"/>
                    <a:pt x="0" y="915112"/>
                  </a:cubicBezTo>
                  <a:cubicBezTo>
                    <a:pt x="0" y="1381740"/>
                    <a:pt x="0" y="1823111"/>
                    <a:pt x="695058" y="1823111"/>
                  </a:cubicBezTo>
                  <a:cubicBezTo>
                    <a:pt x="743049" y="1823111"/>
                    <a:pt x="732142" y="1915724"/>
                    <a:pt x="716911" y="1956715"/>
                  </a:cubicBezTo>
                  <a:cubicBezTo>
                    <a:pt x="683884" y="2046267"/>
                    <a:pt x="609221" y="2121424"/>
                    <a:pt x="515570" y="2170342"/>
                  </a:cubicBezTo>
                  <a:cubicBezTo>
                    <a:pt x="758510" y="2164525"/>
                    <a:pt x="999039" y="2026715"/>
                    <a:pt x="1117134" y="1823150"/>
                  </a:cubicBezTo>
                  <a:cubicBezTo>
                    <a:pt x="1812388" y="1823150"/>
                    <a:pt x="1812388" y="1381779"/>
                    <a:pt x="1812388" y="915151"/>
                  </a:cubicBezTo>
                  <a:cubicBezTo>
                    <a:pt x="1812388" y="407571"/>
                    <a:pt x="1812388" y="0"/>
                    <a:pt x="906192" y="0"/>
                  </a:cubicBezTo>
                  <a:close/>
                  <a:moveTo>
                    <a:pt x="971103" y="1529040"/>
                  </a:moveTo>
                  <a:cubicBezTo>
                    <a:pt x="946150" y="1551313"/>
                    <a:pt x="917218" y="1562335"/>
                    <a:pt x="884306" y="1562335"/>
                  </a:cubicBezTo>
                  <a:cubicBezTo>
                    <a:pt x="850552" y="1562335"/>
                    <a:pt x="820777" y="1551428"/>
                    <a:pt x="795481" y="1529308"/>
                  </a:cubicBezTo>
                  <a:cubicBezTo>
                    <a:pt x="770299" y="1507455"/>
                    <a:pt x="757555" y="1476686"/>
                    <a:pt x="757555" y="1437154"/>
                  </a:cubicBezTo>
                  <a:cubicBezTo>
                    <a:pt x="757555" y="1402099"/>
                    <a:pt x="769802" y="1372593"/>
                    <a:pt x="794218" y="1348750"/>
                  </a:cubicBezTo>
                  <a:cubicBezTo>
                    <a:pt x="818749" y="1324831"/>
                    <a:pt x="848638" y="1312852"/>
                    <a:pt x="884344" y="1312852"/>
                  </a:cubicBezTo>
                  <a:cubicBezTo>
                    <a:pt x="919399" y="1312852"/>
                    <a:pt x="948983" y="1324870"/>
                    <a:pt x="972748" y="1348750"/>
                  </a:cubicBezTo>
                  <a:cubicBezTo>
                    <a:pt x="996666" y="1372631"/>
                    <a:pt x="1008722" y="1402137"/>
                    <a:pt x="1008722" y="1437154"/>
                  </a:cubicBezTo>
                  <a:cubicBezTo>
                    <a:pt x="1008760" y="1476190"/>
                    <a:pt x="996246" y="1506806"/>
                    <a:pt x="971103" y="1529040"/>
                  </a:cubicBezTo>
                  <a:close/>
                  <a:moveTo>
                    <a:pt x="1282848" y="756447"/>
                  </a:moveTo>
                  <a:cubicBezTo>
                    <a:pt x="1263521" y="791962"/>
                    <a:pt x="1240712" y="822731"/>
                    <a:pt x="1214382" y="848601"/>
                  </a:cubicBezTo>
                  <a:cubicBezTo>
                    <a:pt x="1188053" y="874548"/>
                    <a:pt x="1140636" y="918023"/>
                    <a:pt x="1072167" y="979177"/>
                  </a:cubicBezTo>
                  <a:cubicBezTo>
                    <a:pt x="1053300" y="996475"/>
                    <a:pt x="1037992" y="1011592"/>
                    <a:pt x="1026741" y="1024642"/>
                  </a:cubicBezTo>
                  <a:cubicBezTo>
                    <a:pt x="1015183" y="1037768"/>
                    <a:pt x="1006610" y="1049594"/>
                    <a:pt x="1001214" y="1060540"/>
                  </a:cubicBezTo>
                  <a:cubicBezTo>
                    <a:pt x="995512" y="1071332"/>
                    <a:pt x="991341" y="1082200"/>
                    <a:pt x="988279" y="1093069"/>
                  </a:cubicBezTo>
                  <a:cubicBezTo>
                    <a:pt x="985141" y="1103862"/>
                    <a:pt x="980548" y="1123035"/>
                    <a:pt x="974463" y="1150244"/>
                  </a:cubicBezTo>
                  <a:cubicBezTo>
                    <a:pt x="963977" y="1208108"/>
                    <a:pt x="930835" y="1237041"/>
                    <a:pt x="875110" y="1237041"/>
                  </a:cubicBezTo>
                  <a:cubicBezTo>
                    <a:pt x="846293" y="1237041"/>
                    <a:pt x="821953" y="1227589"/>
                    <a:pt x="802244" y="1208607"/>
                  </a:cubicBezTo>
                  <a:cubicBezTo>
                    <a:pt x="782420" y="1189740"/>
                    <a:pt x="772547" y="1161649"/>
                    <a:pt x="772547" y="1124336"/>
                  </a:cubicBezTo>
                  <a:cubicBezTo>
                    <a:pt x="772547" y="1077532"/>
                    <a:pt x="779857" y="1037157"/>
                    <a:pt x="794208" y="1002979"/>
                  </a:cubicBezTo>
                  <a:cubicBezTo>
                    <a:pt x="808788" y="968689"/>
                    <a:pt x="827847" y="938608"/>
                    <a:pt x="851880" y="912853"/>
                  </a:cubicBezTo>
                  <a:cubicBezTo>
                    <a:pt x="875684" y="886906"/>
                    <a:pt x="907908" y="856290"/>
                    <a:pt x="948551" y="820507"/>
                  </a:cubicBezTo>
                  <a:cubicBezTo>
                    <a:pt x="984218" y="789393"/>
                    <a:pt x="1009936" y="765934"/>
                    <a:pt x="1025894" y="750052"/>
                  </a:cubicBezTo>
                  <a:cubicBezTo>
                    <a:pt x="1041623" y="734131"/>
                    <a:pt x="1055018" y="716641"/>
                    <a:pt x="1065886" y="697163"/>
                  </a:cubicBezTo>
                  <a:cubicBezTo>
                    <a:pt x="1076679" y="677683"/>
                    <a:pt x="1082190" y="656444"/>
                    <a:pt x="1082190" y="633672"/>
                  </a:cubicBezTo>
                  <a:cubicBezTo>
                    <a:pt x="1082190" y="589126"/>
                    <a:pt x="1065580" y="551583"/>
                    <a:pt x="1032592" y="521044"/>
                  </a:cubicBezTo>
                  <a:cubicBezTo>
                    <a:pt x="999411" y="490428"/>
                    <a:pt x="956817" y="475197"/>
                    <a:pt x="904425" y="475197"/>
                  </a:cubicBezTo>
                  <a:cubicBezTo>
                    <a:pt x="843269" y="475197"/>
                    <a:pt x="798224" y="490619"/>
                    <a:pt x="769293" y="521504"/>
                  </a:cubicBezTo>
                  <a:cubicBezTo>
                    <a:pt x="740361" y="552387"/>
                    <a:pt x="715907" y="597815"/>
                    <a:pt x="695777" y="657821"/>
                  </a:cubicBezTo>
                  <a:cubicBezTo>
                    <a:pt x="676909" y="720699"/>
                    <a:pt x="641012" y="752119"/>
                    <a:pt x="588204" y="752119"/>
                  </a:cubicBezTo>
                  <a:cubicBezTo>
                    <a:pt x="557052" y="752119"/>
                    <a:pt x="530760" y="741135"/>
                    <a:pt x="509291" y="719206"/>
                  </a:cubicBezTo>
                  <a:cubicBezTo>
                    <a:pt x="488012" y="697201"/>
                    <a:pt x="477297" y="673397"/>
                    <a:pt x="477297" y="647871"/>
                  </a:cubicBezTo>
                  <a:cubicBezTo>
                    <a:pt x="477297" y="594982"/>
                    <a:pt x="494251" y="541484"/>
                    <a:pt x="528044" y="487179"/>
                  </a:cubicBezTo>
                  <a:cubicBezTo>
                    <a:pt x="562181" y="432911"/>
                    <a:pt x="611587" y="388022"/>
                    <a:pt x="676725" y="352390"/>
                  </a:cubicBezTo>
                  <a:cubicBezTo>
                    <a:pt x="741899" y="316837"/>
                    <a:pt x="817716" y="299003"/>
                    <a:pt x="904391" y="299003"/>
                  </a:cubicBezTo>
                  <a:cubicBezTo>
                    <a:pt x="985103" y="299003"/>
                    <a:pt x="1056247" y="313928"/>
                    <a:pt x="1118086" y="343702"/>
                  </a:cubicBezTo>
                  <a:cubicBezTo>
                    <a:pt x="1179931" y="373439"/>
                    <a:pt x="1227383" y="413813"/>
                    <a:pt x="1261105" y="465060"/>
                  </a:cubicBezTo>
                  <a:cubicBezTo>
                    <a:pt x="1294744" y="516265"/>
                    <a:pt x="1311583" y="571868"/>
                    <a:pt x="1311583" y="631915"/>
                  </a:cubicBezTo>
                  <a:cubicBezTo>
                    <a:pt x="1311583" y="679370"/>
                    <a:pt x="1302053" y="720854"/>
                    <a:pt x="1282842" y="75644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BB31EDC-2A5F-467B-B7D2-874BA3BDA69C}"/>
                </a:ext>
              </a:extLst>
            </p:cNvPr>
            <p:cNvSpPr/>
            <p:nvPr/>
          </p:nvSpPr>
          <p:spPr>
            <a:xfrm>
              <a:off x="4821117" y="1653405"/>
              <a:ext cx="1582434" cy="1582395"/>
            </a:xfrm>
            <a:custGeom>
              <a:avLst/>
              <a:gdLst>
                <a:gd name="connsiteX0" fmla="*/ 791198 w 1582434"/>
                <a:gd name="connsiteY0" fmla="*/ 1582395 h 1582395"/>
                <a:gd name="connsiteX1" fmla="*/ 1582435 w 1582434"/>
                <a:gd name="connsiteY1" fmla="*/ 791158 h 1582395"/>
                <a:gd name="connsiteX2" fmla="*/ 791198 w 1582434"/>
                <a:gd name="connsiteY2" fmla="*/ 0 h 1582395"/>
                <a:gd name="connsiteX3" fmla="*/ 0 w 1582434"/>
                <a:gd name="connsiteY3" fmla="*/ 791158 h 1582395"/>
                <a:gd name="connsiteX4" fmla="*/ 791198 w 1582434"/>
                <a:gd name="connsiteY4" fmla="*/ 1582395 h 158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34" h="1582395">
                  <a:moveTo>
                    <a:pt x="791198" y="1582395"/>
                  </a:moveTo>
                  <a:cubicBezTo>
                    <a:pt x="1228131" y="1582395"/>
                    <a:pt x="1582435" y="1228131"/>
                    <a:pt x="1582435" y="791158"/>
                  </a:cubicBezTo>
                  <a:cubicBezTo>
                    <a:pt x="1582435" y="354265"/>
                    <a:pt x="1228131" y="0"/>
                    <a:pt x="791198" y="0"/>
                  </a:cubicBezTo>
                  <a:cubicBezTo>
                    <a:pt x="354265" y="0"/>
                    <a:pt x="0" y="354265"/>
                    <a:pt x="0" y="791158"/>
                  </a:cubicBezTo>
                  <a:cubicBezTo>
                    <a:pt x="0" y="1228131"/>
                    <a:pt x="354343" y="1582395"/>
                    <a:pt x="791198" y="158239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1FCA88FA-AF09-4BC3-8E18-EBEFF911FE1D}"/>
                </a:ext>
              </a:extLst>
            </p:cNvPr>
            <p:cNvSpPr/>
            <p:nvPr/>
          </p:nvSpPr>
          <p:spPr>
            <a:xfrm>
              <a:off x="4054937" y="3232048"/>
              <a:ext cx="3114899" cy="1980022"/>
            </a:xfrm>
            <a:custGeom>
              <a:avLst/>
              <a:gdLst>
                <a:gd name="connsiteX0" fmla="*/ 2185864 w 3114899"/>
                <a:gd name="connsiteY0" fmla="*/ 29 h 1980022"/>
                <a:gd name="connsiteX1" fmla="*/ 1557397 w 3114899"/>
                <a:gd name="connsiteY1" fmla="*/ 220308 h 1980022"/>
                <a:gd name="connsiteX2" fmla="*/ 928999 w 3114899"/>
                <a:gd name="connsiteY2" fmla="*/ 98 h 1980022"/>
                <a:gd name="connsiteX3" fmla="*/ 3668 w 3114899"/>
                <a:gd name="connsiteY3" fmla="*/ 1447724 h 1980022"/>
                <a:gd name="connsiteX4" fmla="*/ 1557495 w 3114899"/>
                <a:gd name="connsiteY4" fmla="*/ 1980022 h 1980022"/>
                <a:gd name="connsiteX5" fmla="*/ 3111224 w 3114899"/>
                <a:gd name="connsiteY5" fmla="*/ 1447724 h 1980022"/>
                <a:gd name="connsiteX6" fmla="*/ 2185855 w 3114899"/>
                <a:gd name="connsiteY6" fmla="*/ 0 h 19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4899" h="1980022">
                  <a:moveTo>
                    <a:pt x="2185864" y="29"/>
                  </a:moveTo>
                  <a:cubicBezTo>
                    <a:pt x="2013533" y="137728"/>
                    <a:pt x="1795164" y="220308"/>
                    <a:pt x="1557397" y="220308"/>
                  </a:cubicBezTo>
                  <a:cubicBezTo>
                    <a:pt x="1319660" y="220308"/>
                    <a:pt x="1101370" y="137722"/>
                    <a:pt x="928999" y="98"/>
                  </a:cubicBezTo>
                  <a:cubicBezTo>
                    <a:pt x="430687" y="220230"/>
                    <a:pt x="122762" y="725772"/>
                    <a:pt x="3668" y="1447724"/>
                  </a:cubicBezTo>
                  <a:cubicBezTo>
                    <a:pt x="-59363" y="1830194"/>
                    <a:pt x="699226" y="1980022"/>
                    <a:pt x="1557495" y="1980022"/>
                  </a:cubicBezTo>
                  <a:cubicBezTo>
                    <a:pt x="2415666" y="1980022"/>
                    <a:pt x="3174318" y="1830194"/>
                    <a:pt x="3111224" y="1447724"/>
                  </a:cubicBezTo>
                  <a:cubicBezTo>
                    <a:pt x="2991973" y="725723"/>
                    <a:pt x="2684206" y="220142"/>
                    <a:pt x="2185855" y="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123" name="Straight Connector 122">
            <a:extLst>
              <a:ext uri="{FF2B5EF4-FFF2-40B4-BE49-F238E27FC236}">
                <a16:creationId xmlns:a16="http://schemas.microsoft.com/office/drawing/2014/main" id="{004E67FF-A878-45E2-A216-75FE9D0C52E6}"/>
              </a:ext>
            </a:extLst>
          </p:cNvPr>
          <p:cNvCxnSpPr>
            <a:cxnSpLocks/>
          </p:cNvCxnSpPr>
          <p:nvPr/>
        </p:nvCxnSpPr>
        <p:spPr>
          <a:xfrm>
            <a:off x="4212000" y="5202162"/>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EE1999D-9F70-492D-BA41-CEFF0FFE95C2}"/>
              </a:ext>
            </a:extLst>
          </p:cNvPr>
          <p:cNvCxnSpPr>
            <a:cxnSpLocks/>
          </p:cNvCxnSpPr>
          <p:nvPr/>
        </p:nvCxnSpPr>
        <p:spPr>
          <a:xfrm>
            <a:off x="4212000" y="4025818"/>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A89B8E72-A11A-4001-970B-74D49B1469C7}"/>
              </a:ext>
            </a:extLst>
          </p:cNvPr>
          <p:cNvSpPr/>
          <p:nvPr/>
        </p:nvSpPr>
        <p:spPr>
          <a:xfrm>
            <a:off x="5010558" y="5232246"/>
            <a:ext cx="4347320"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Semantic layer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ESG</a:t>
            </a:r>
          </a:p>
        </p:txBody>
      </p:sp>
      <p:sp>
        <p:nvSpPr>
          <p:cNvPr id="78" name="Left-Right Arrow 37">
            <a:extLst>
              <a:ext uri="{FF2B5EF4-FFF2-40B4-BE49-F238E27FC236}">
                <a16:creationId xmlns:a16="http://schemas.microsoft.com/office/drawing/2014/main" id="{10E3B426-55B4-4642-A362-F052D1396AE1}"/>
              </a:ext>
            </a:extLst>
          </p:cNvPr>
          <p:cNvSpPr/>
          <p:nvPr/>
        </p:nvSpPr>
        <p:spPr>
          <a:xfrm>
            <a:off x="9720000" y="5286886"/>
            <a:ext cx="1797226"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Tree>
    <p:extLst>
      <p:ext uri="{BB962C8B-B14F-4D97-AF65-F5344CB8AC3E}">
        <p14:creationId xmlns:p14="http://schemas.microsoft.com/office/powerpoint/2010/main" val="2912471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8" name="Rectangle 4">
            <a:extLst>
              <a:ext uri="{FF2B5EF4-FFF2-40B4-BE49-F238E27FC236}">
                <a16:creationId xmlns:a16="http://schemas.microsoft.com/office/drawing/2014/main" id="{0BD552FA-B89C-41FD-A234-272DA23041A5}"/>
              </a:ext>
            </a:extLst>
          </p:cNvPr>
          <p:cNvSpPr>
            <a:spLocks noChangeArrowheads="1"/>
          </p:cNvSpPr>
          <p:nvPr/>
        </p:nvSpPr>
        <p:spPr bwMode="auto">
          <a:xfrm>
            <a:off x="9532798" y="5611179"/>
            <a:ext cx="724763" cy="616704"/>
          </a:xfrm>
          <a:prstGeom prst="rect">
            <a:avLst/>
          </a:prstGeom>
          <a:noFill/>
          <a:ln w="9525" cap="flat" cmpd="sng" algn="ctr">
            <a:no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n-cs"/>
              </a:rPr>
              <a:t>Potential future Data Governance Council</a:t>
            </a:r>
            <a:endParaRPr kumimoji="0" lang="en-US" sz="11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a:t>
            </a:r>
          </a:p>
        </p:txBody>
      </p:sp>
      <p:grpSp>
        <p:nvGrpSpPr>
          <p:cNvPr id="98" name="Group 97">
            <a:extLst>
              <a:ext uri="{FF2B5EF4-FFF2-40B4-BE49-F238E27FC236}">
                <a16:creationId xmlns:a16="http://schemas.microsoft.com/office/drawing/2014/main" id="{7B9B2B9D-5E8B-471A-BC59-E35BFFDA166F}"/>
              </a:ext>
            </a:extLst>
          </p:cNvPr>
          <p:cNvGrpSpPr>
            <a:grpSpLocks noChangeAspect="1"/>
          </p:cNvGrpSpPr>
          <p:nvPr/>
        </p:nvGrpSpPr>
        <p:grpSpPr>
          <a:xfrm>
            <a:off x="241203" y="2252503"/>
            <a:ext cx="452202" cy="565589"/>
            <a:chOff x="4881563" y="1509713"/>
            <a:chExt cx="531812" cy="665162"/>
          </a:xfrm>
          <a:solidFill>
            <a:schemeClr val="accent1"/>
          </a:solidFill>
        </p:grpSpPr>
        <p:sp>
          <p:nvSpPr>
            <p:cNvPr id="99" name="Freeform 25">
              <a:extLst>
                <a:ext uri="{FF2B5EF4-FFF2-40B4-BE49-F238E27FC236}">
                  <a16:creationId xmlns:a16="http://schemas.microsoft.com/office/drawing/2014/main" id="{FA239FCB-17A5-4120-920A-E28EF220FC0D}"/>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26">
              <a:extLst>
                <a:ext uri="{FF2B5EF4-FFF2-40B4-BE49-F238E27FC236}">
                  <a16:creationId xmlns:a16="http://schemas.microsoft.com/office/drawing/2014/main" id="{0788B6B9-3157-4C8B-84A2-D15DF3AAEAE6}"/>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27">
              <a:extLst>
                <a:ext uri="{FF2B5EF4-FFF2-40B4-BE49-F238E27FC236}">
                  <a16:creationId xmlns:a16="http://schemas.microsoft.com/office/drawing/2014/main" id="{9CD3FF37-A2AA-4A89-ACEC-53EDAE207239}"/>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28">
              <a:extLst>
                <a:ext uri="{FF2B5EF4-FFF2-40B4-BE49-F238E27FC236}">
                  <a16:creationId xmlns:a16="http://schemas.microsoft.com/office/drawing/2014/main" id="{1C204C61-4F12-41F7-A723-0218AEB59AF8}"/>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29">
              <a:extLst>
                <a:ext uri="{FF2B5EF4-FFF2-40B4-BE49-F238E27FC236}">
                  <a16:creationId xmlns:a16="http://schemas.microsoft.com/office/drawing/2014/main" id="{0674F84E-28DE-427F-8F9B-4937544F5ED1}"/>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30">
              <a:extLst>
                <a:ext uri="{FF2B5EF4-FFF2-40B4-BE49-F238E27FC236}">
                  <a16:creationId xmlns:a16="http://schemas.microsoft.com/office/drawing/2014/main" id="{9A88F9CC-B4BC-454E-A701-941DF310C195}"/>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B87E6498-FFDB-4C91-A08C-E9369E6D9D70}"/>
              </a:ext>
            </a:extLst>
          </p:cNvPr>
          <p:cNvGrpSpPr>
            <a:grpSpLocks noChangeAspect="1"/>
          </p:cNvGrpSpPr>
          <p:nvPr/>
        </p:nvGrpSpPr>
        <p:grpSpPr>
          <a:xfrm>
            <a:off x="243534" y="3289865"/>
            <a:ext cx="447543" cy="611433"/>
            <a:chOff x="5227638" y="1354138"/>
            <a:chExt cx="901700" cy="1231900"/>
          </a:xfrm>
          <a:solidFill>
            <a:schemeClr val="accent1"/>
          </a:solidFill>
        </p:grpSpPr>
        <p:sp>
          <p:nvSpPr>
            <p:cNvPr id="106" name="Freeform 52">
              <a:extLst>
                <a:ext uri="{FF2B5EF4-FFF2-40B4-BE49-F238E27FC236}">
                  <a16:creationId xmlns:a16="http://schemas.microsoft.com/office/drawing/2014/main" id="{1ED9B286-B66A-4436-AA95-7AC16038AC10}"/>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3">
              <a:extLst>
                <a:ext uri="{FF2B5EF4-FFF2-40B4-BE49-F238E27FC236}">
                  <a16:creationId xmlns:a16="http://schemas.microsoft.com/office/drawing/2014/main" id="{BE88D813-E831-4551-AE98-985F6879DC9E}"/>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54">
              <a:extLst>
                <a:ext uri="{FF2B5EF4-FFF2-40B4-BE49-F238E27FC236}">
                  <a16:creationId xmlns:a16="http://schemas.microsoft.com/office/drawing/2014/main" id="{0B9E44D1-EC6F-44B1-85B2-CF0249CE5D4F}"/>
                </a:ext>
              </a:extLst>
            </p:cNvPr>
            <p:cNvSpPr>
              <a:spLocks noChangeArrowheads="1"/>
            </p:cNvSpPr>
            <p:nvPr/>
          </p:nvSpPr>
          <p:spPr bwMode="auto">
            <a:xfrm>
              <a:off x="5462588" y="22621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Rectangle 55">
              <a:extLst>
                <a:ext uri="{FF2B5EF4-FFF2-40B4-BE49-F238E27FC236}">
                  <a16:creationId xmlns:a16="http://schemas.microsoft.com/office/drawing/2014/main" id="{426FA769-3DFF-40D1-9A51-F40CCD869868}"/>
                </a:ext>
              </a:extLst>
            </p:cNvPr>
            <p:cNvSpPr>
              <a:spLocks noChangeArrowheads="1"/>
            </p:cNvSpPr>
            <p:nvPr/>
          </p:nvSpPr>
          <p:spPr bwMode="auto">
            <a:xfrm>
              <a:off x="5462588" y="233203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56">
              <a:extLst>
                <a:ext uri="{FF2B5EF4-FFF2-40B4-BE49-F238E27FC236}">
                  <a16:creationId xmlns:a16="http://schemas.microsoft.com/office/drawing/2014/main" id="{E06F04BD-39C4-4A40-AAAB-9D528FCB1673}"/>
                </a:ext>
              </a:extLst>
            </p:cNvPr>
            <p:cNvSpPr>
              <a:spLocks noChangeArrowheads="1"/>
            </p:cNvSpPr>
            <p:nvPr/>
          </p:nvSpPr>
          <p:spPr bwMode="auto">
            <a:xfrm>
              <a:off x="5462588" y="24018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57">
              <a:extLst>
                <a:ext uri="{FF2B5EF4-FFF2-40B4-BE49-F238E27FC236}">
                  <a16:creationId xmlns:a16="http://schemas.microsoft.com/office/drawing/2014/main" id="{3706BA2A-6547-4885-AE16-5BB2A9BE744C}"/>
                </a:ext>
              </a:extLst>
            </p:cNvPr>
            <p:cNvSpPr>
              <a:spLocks noChangeArrowheads="1"/>
            </p:cNvSpPr>
            <p:nvPr/>
          </p:nvSpPr>
          <p:spPr bwMode="auto">
            <a:xfrm>
              <a:off x="5434013"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Rectangle 58">
              <a:extLst>
                <a:ext uri="{FF2B5EF4-FFF2-40B4-BE49-F238E27FC236}">
                  <a16:creationId xmlns:a16="http://schemas.microsoft.com/office/drawing/2014/main" id="{8F2F0F31-7692-4407-A8A1-9946B87695E1}"/>
                </a:ext>
              </a:extLst>
            </p:cNvPr>
            <p:cNvSpPr>
              <a:spLocks noChangeArrowheads="1"/>
            </p:cNvSpPr>
            <p:nvPr/>
          </p:nvSpPr>
          <p:spPr bwMode="auto">
            <a:xfrm>
              <a:off x="5275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Rectangle 59">
              <a:extLst>
                <a:ext uri="{FF2B5EF4-FFF2-40B4-BE49-F238E27FC236}">
                  <a16:creationId xmlns:a16="http://schemas.microsoft.com/office/drawing/2014/main" id="{3393DC6C-23BF-4137-96A2-37C5305CD12C}"/>
                </a:ext>
              </a:extLst>
            </p:cNvPr>
            <p:cNvSpPr>
              <a:spLocks noChangeArrowheads="1"/>
            </p:cNvSpPr>
            <p:nvPr/>
          </p:nvSpPr>
          <p:spPr bwMode="auto">
            <a:xfrm>
              <a:off x="5662613" y="13541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60">
              <a:extLst>
                <a:ext uri="{FF2B5EF4-FFF2-40B4-BE49-F238E27FC236}">
                  <a16:creationId xmlns:a16="http://schemas.microsoft.com/office/drawing/2014/main" id="{8D2E1E10-A3BC-4C6D-AAE6-043BF501EC26}"/>
                </a:ext>
              </a:extLst>
            </p:cNvPr>
            <p:cNvSpPr>
              <a:spLocks noChangeArrowheads="1"/>
            </p:cNvSpPr>
            <p:nvPr/>
          </p:nvSpPr>
          <p:spPr bwMode="auto">
            <a:xfrm>
              <a:off x="5894388"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61">
              <a:extLst>
                <a:ext uri="{FF2B5EF4-FFF2-40B4-BE49-F238E27FC236}">
                  <a16:creationId xmlns:a16="http://schemas.microsoft.com/office/drawing/2014/main" id="{9EFDC1DC-37BF-48E4-B636-A51604E902A1}"/>
                </a:ext>
              </a:extLst>
            </p:cNvPr>
            <p:cNvSpPr>
              <a:spLocks noChangeArrowheads="1"/>
            </p:cNvSpPr>
            <p:nvPr/>
          </p:nvSpPr>
          <p:spPr bwMode="auto">
            <a:xfrm>
              <a:off x="6037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0D152E0E-FC54-4D20-A996-772C13BEBFD5}"/>
                </a:ext>
              </a:extLst>
            </p:cNvPr>
            <p:cNvSpPr>
              <a:spLocks noChangeArrowheads="1"/>
            </p:cNvSpPr>
            <p:nvPr/>
          </p:nvSpPr>
          <p:spPr bwMode="auto">
            <a:xfrm>
              <a:off x="5275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Rectangle 63">
              <a:extLst>
                <a:ext uri="{FF2B5EF4-FFF2-40B4-BE49-F238E27FC236}">
                  <a16:creationId xmlns:a16="http://schemas.microsoft.com/office/drawing/2014/main" id="{81DA5D0B-76CB-42D1-A61B-3E63024F7904}"/>
                </a:ext>
              </a:extLst>
            </p:cNvPr>
            <p:cNvSpPr>
              <a:spLocks noChangeArrowheads="1"/>
            </p:cNvSpPr>
            <p:nvPr/>
          </p:nvSpPr>
          <p:spPr bwMode="auto">
            <a:xfrm>
              <a:off x="6037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64">
              <a:extLst>
                <a:ext uri="{FF2B5EF4-FFF2-40B4-BE49-F238E27FC236}">
                  <a16:creationId xmlns:a16="http://schemas.microsoft.com/office/drawing/2014/main" id="{A25F966E-1CD8-46BE-8B66-55FFFADAD5DF}"/>
                </a:ext>
              </a:extLst>
            </p:cNvPr>
            <p:cNvSpPr>
              <a:spLocks noChangeArrowheads="1"/>
            </p:cNvSpPr>
            <p:nvPr/>
          </p:nvSpPr>
          <p:spPr bwMode="auto">
            <a:xfrm>
              <a:off x="6100763"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Rectangle 65">
              <a:extLst>
                <a:ext uri="{FF2B5EF4-FFF2-40B4-BE49-F238E27FC236}">
                  <a16:creationId xmlns:a16="http://schemas.microsoft.com/office/drawing/2014/main" id="{64586E7D-9EE3-4A9D-BD43-DC4B31B66C54}"/>
                </a:ext>
              </a:extLst>
            </p:cNvPr>
            <p:cNvSpPr>
              <a:spLocks noChangeArrowheads="1"/>
            </p:cNvSpPr>
            <p:nvPr/>
          </p:nvSpPr>
          <p:spPr bwMode="auto">
            <a:xfrm>
              <a:off x="5227638"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CBB68797-FAAC-4B78-9E8D-7F59FF1F71AF}"/>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7">
              <a:extLst>
                <a:ext uri="{FF2B5EF4-FFF2-40B4-BE49-F238E27FC236}">
                  <a16:creationId xmlns:a16="http://schemas.microsoft.com/office/drawing/2014/main" id="{E541097E-102E-41A6-9F2D-9A86EBD7F109}"/>
                </a:ext>
              </a:extLst>
            </p:cNvPr>
            <p:cNvSpPr>
              <a:spLocks/>
            </p:cNvSpPr>
            <p:nvPr/>
          </p:nvSpPr>
          <p:spPr bwMode="auto">
            <a:xfrm>
              <a:off x="5602288" y="1677988"/>
              <a:ext cx="152400" cy="276225"/>
            </a:xfrm>
            <a:custGeom>
              <a:avLst/>
              <a:gdLst>
                <a:gd name="T0" fmla="*/ 28 w 96"/>
                <a:gd name="T1" fmla="*/ 174 h 174"/>
                <a:gd name="T2" fmla="*/ 16 w 96"/>
                <a:gd name="T3" fmla="*/ 172 h 174"/>
                <a:gd name="T4" fmla="*/ 2 w 96"/>
                <a:gd name="T5" fmla="*/ 156 h 174"/>
                <a:gd name="T6" fmla="*/ 0 w 96"/>
                <a:gd name="T7" fmla="*/ 126 h 174"/>
                <a:gd name="T8" fmla="*/ 18 w 96"/>
                <a:gd name="T9" fmla="*/ 146 h 174"/>
                <a:gd name="T10" fmla="*/ 18 w 96"/>
                <a:gd name="T11" fmla="*/ 150 h 174"/>
                <a:gd name="T12" fmla="*/ 24 w 96"/>
                <a:gd name="T13" fmla="*/ 156 h 174"/>
                <a:gd name="T14" fmla="*/ 68 w 96"/>
                <a:gd name="T15" fmla="*/ 156 h 174"/>
                <a:gd name="T16" fmla="*/ 72 w 96"/>
                <a:gd name="T17" fmla="*/ 156 h 174"/>
                <a:gd name="T18" fmla="*/ 78 w 96"/>
                <a:gd name="T19" fmla="*/ 150 h 174"/>
                <a:gd name="T20" fmla="*/ 78 w 96"/>
                <a:gd name="T21" fmla="*/ 106 h 174"/>
                <a:gd name="T22" fmla="*/ 78 w 96"/>
                <a:gd name="T23" fmla="*/ 102 h 174"/>
                <a:gd name="T24" fmla="*/ 72 w 96"/>
                <a:gd name="T25" fmla="*/ 96 h 174"/>
                <a:gd name="T26" fmla="*/ 28 w 96"/>
                <a:gd name="T27" fmla="*/ 96 h 174"/>
                <a:gd name="T28" fmla="*/ 16 w 96"/>
                <a:gd name="T29" fmla="*/ 94 h 174"/>
                <a:gd name="T30" fmla="*/ 2 w 96"/>
                <a:gd name="T31" fmla="*/ 78 h 174"/>
                <a:gd name="T32" fmla="*/ 0 w 96"/>
                <a:gd name="T33" fmla="*/ 28 h 174"/>
                <a:gd name="T34" fmla="*/ 2 w 96"/>
                <a:gd name="T35" fmla="*/ 16 h 174"/>
                <a:gd name="T36" fmla="*/ 16 w 96"/>
                <a:gd name="T37" fmla="*/ 2 h 174"/>
                <a:gd name="T38" fmla="*/ 68 w 96"/>
                <a:gd name="T39" fmla="*/ 0 h 174"/>
                <a:gd name="T40" fmla="*/ 78 w 96"/>
                <a:gd name="T41" fmla="*/ 2 h 174"/>
                <a:gd name="T42" fmla="*/ 94 w 96"/>
                <a:gd name="T43" fmla="*/ 16 h 174"/>
                <a:gd name="T44" fmla="*/ 96 w 96"/>
                <a:gd name="T45" fmla="*/ 48 h 174"/>
                <a:gd name="T46" fmla="*/ 78 w 96"/>
                <a:gd name="T47" fmla="*/ 28 h 174"/>
                <a:gd name="T48" fmla="*/ 78 w 96"/>
                <a:gd name="T49" fmla="*/ 24 h 174"/>
                <a:gd name="T50" fmla="*/ 72 w 96"/>
                <a:gd name="T51" fmla="*/ 18 h 174"/>
                <a:gd name="T52" fmla="*/ 28 w 96"/>
                <a:gd name="T53" fmla="*/ 18 h 174"/>
                <a:gd name="T54" fmla="*/ 24 w 96"/>
                <a:gd name="T55" fmla="*/ 18 h 174"/>
                <a:gd name="T56" fmla="*/ 18 w 96"/>
                <a:gd name="T57" fmla="*/ 24 h 174"/>
                <a:gd name="T58" fmla="*/ 18 w 96"/>
                <a:gd name="T59" fmla="*/ 68 h 174"/>
                <a:gd name="T60" fmla="*/ 18 w 96"/>
                <a:gd name="T61" fmla="*/ 72 h 174"/>
                <a:gd name="T62" fmla="*/ 24 w 96"/>
                <a:gd name="T63" fmla="*/ 78 h 174"/>
                <a:gd name="T64" fmla="*/ 68 w 96"/>
                <a:gd name="T65" fmla="*/ 78 h 174"/>
                <a:gd name="T66" fmla="*/ 78 w 96"/>
                <a:gd name="T67" fmla="*/ 80 h 174"/>
                <a:gd name="T68" fmla="*/ 94 w 96"/>
                <a:gd name="T69" fmla="*/ 96 h 174"/>
                <a:gd name="T70" fmla="*/ 96 w 96"/>
                <a:gd name="T71" fmla="*/ 146 h 174"/>
                <a:gd name="T72" fmla="*/ 94 w 96"/>
                <a:gd name="T73" fmla="*/ 156 h 174"/>
                <a:gd name="T74" fmla="*/ 78 w 96"/>
                <a:gd name="T75" fmla="*/ 172 h 174"/>
                <a:gd name="T76" fmla="*/ 68 w 96"/>
                <a:gd name="T7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4">
                  <a:moveTo>
                    <a:pt x="68" y="174"/>
                  </a:moveTo>
                  <a:lnTo>
                    <a:pt x="28" y="174"/>
                  </a:lnTo>
                  <a:lnTo>
                    <a:pt x="28" y="174"/>
                  </a:lnTo>
                  <a:lnTo>
                    <a:pt x="16" y="172"/>
                  </a:lnTo>
                  <a:lnTo>
                    <a:pt x="8" y="166"/>
                  </a:lnTo>
                  <a:lnTo>
                    <a:pt x="2" y="156"/>
                  </a:lnTo>
                  <a:lnTo>
                    <a:pt x="0" y="146"/>
                  </a:lnTo>
                  <a:lnTo>
                    <a:pt x="0" y="126"/>
                  </a:lnTo>
                  <a:lnTo>
                    <a:pt x="18" y="126"/>
                  </a:lnTo>
                  <a:lnTo>
                    <a:pt x="18" y="146"/>
                  </a:lnTo>
                  <a:lnTo>
                    <a:pt x="18" y="146"/>
                  </a:lnTo>
                  <a:lnTo>
                    <a:pt x="18" y="150"/>
                  </a:lnTo>
                  <a:lnTo>
                    <a:pt x="20" y="154"/>
                  </a:lnTo>
                  <a:lnTo>
                    <a:pt x="24" y="156"/>
                  </a:lnTo>
                  <a:lnTo>
                    <a:pt x="28" y="156"/>
                  </a:lnTo>
                  <a:lnTo>
                    <a:pt x="68" y="156"/>
                  </a:lnTo>
                  <a:lnTo>
                    <a:pt x="68" y="156"/>
                  </a:lnTo>
                  <a:lnTo>
                    <a:pt x="72" y="156"/>
                  </a:lnTo>
                  <a:lnTo>
                    <a:pt x="74" y="154"/>
                  </a:lnTo>
                  <a:lnTo>
                    <a:pt x="78" y="150"/>
                  </a:lnTo>
                  <a:lnTo>
                    <a:pt x="78" y="146"/>
                  </a:lnTo>
                  <a:lnTo>
                    <a:pt x="78" y="106"/>
                  </a:lnTo>
                  <a:lnTo>
                    <a:pt x="78" y="106"/>
                  </a:lnTo>
                  <a:lnTo>
                    <a:pt x="78" y="102"/>
                  </a:lnTo>
                  <a:lnTo>
                    <a:pt x="74" y="98"/>
                  </a:lnTo>
                  <a:lnTo>
                    <a:pt x="72" y="96"/>
                  </a:lnTo>
                  <a:lnTo>
                    <a:pt x="68" y="96"/>
                  </a:lnTo>
                  <a:lnTo>
                    <a:pt x="28" y="96"/>
                  </a:lnTo>
                  <a:lnTo>
                    <a:pt x="28" y="96"/>
                  </a:lnTo>
                  <a:lnTo>
                    <a:pt x="16" y="94"/>
                  </a:lnTo>
                  <a:lnTo>
                    <a:pt x="8" y="88"/>
                  </a:lnTo>
                  <a:lnTo>
                    <a:pt x="2" y="78"/>
                  </a:lnTo>
                  <a:lnTo>
                    <a:pt x="0" y="68"/>
                  </a:lnTo>
                  <a:lnTo>
                    <a:pt x="0" y="28"/>
                  </a:lnTo>
                  <a:lnTo>
                    <a:pt x="0" y="28"/>
                  </a:lnTo>
                  <a:lnTo>
                    <a:pt x="2" y="16"/>
                  </a:lnTo>
                  <a:lnTo>
                    <a:pt x="8" y="8"/>
                  </a:lnTo>
                  <a:lnTo>
                    <a:pt x="16"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8" y="24"/>
                  </a:lnTo>
                  <a:lnTo>
                    <a:pt x="74" y="20"/>
                  </a:lnTo>
                  <a:lnTo>
                    <a:pt x="72" y="18"/>
                  </a:lnTo>
                  <a:lnTo>
                    <a:pt x="68" y="18"/>
                  </a:lnTo>
                  <a:lnTo>
                    <a:pt x="28" y="18"/>
                  </a:lnTo>
                  <a:lnTo>
                    <a:pt x="28" y="18"/>
                  </a:lnTo>
                  <a:lnTo>
                    <a:pt x="24" y="18"/>
                  </a:lnTo>
                  <a:lnTo>
                    <a:pt x="20" y="20"/>
                  </a:lnTo>
                  <a:lnTo>
                    <a:pt x="18" y="24"/>
                  </a:lnTo>
                  <a:lnTo>
                    <a:pt x="18" y="28"/>
                  </a:lnTo>
                  <a:lnTo>
                    <a:pt x="18" y="68"/>
                  </a:lnTo>
                  <a:lnTo>
                    <a:pt x="18" y="68"/>
                  </a:lnTo>
                  <a:lnTo>
                    <a:pt x="18" y="72"/>
                  </a:lnTo>
                  <a:lnTo>
                    <a:pt x="20" y="74"/>
                  </a:lnTo>
                  <a:lnTo>
                    <a:pt x="24" y="78"/>
                  </a:lnTo>
                  <a:lnTo>
                    <a:pt x="28" y="78"/>
                  </a:lnTo>
                  <a:lnTo>
                    <a:pt x="68" y="78"/>
                  </a:lnTo>
                  <a:lnTo>
                    <a:pt x="68" y="78"/>
                  </a:lnTo>
                  <a:lnTo>
                    <a:pt x="78" y="80"/>
                  </a:lnTo>
                  <a:lnTo>
                    <a:pt x="88" y="86"/>
                  </a:lnTo>
                  <a:lnTo>
                    <a:pt x="94" y="96"/>
                  </a:lnTo>
                  <a:lnTo>
                    <a:pt x="96" y="106"/>
                  </a:lnTo>
                  <a:lnTo>
                    <a:pt x="96" y="146"/>
                  </a:lnTo>
                  <a:lnTo>
                    <a:pt x="96" y="146"/>
                  </a:lnTo>
                  <a:lnTo>
                    <a:pt x="94" y="156"/>
                  </a:lnTo>
                  <a:lnTo>
                    <a:pt x="88" y="166"/>
                  </a:lnTo>
                  <a:lnTo>
                    <a:pt x="78" y="172"/>
                  </a:lnTo>
                  <a:lnTo>
                    <a:pt x="68" y="174"/>
                  </a:lnTo>
                  <a:lnTo>
                    <a:pt x="68" y="1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Rectangle 68">
              <a:extLst>
                <a:ext uri="{FF2B5EF4-FFF2-40B4-BE49-F238E27FC236}">
                  <a16:creationId xmlns:a16="http://schemas.microsoft.com/office/drawing/2014/main" id="{2F687717-C9D7-431C-A646-DB7D00FA1A41}"/>
                </a:ext>
              </a:extLst>
            </p:cNvPr>
            <p:cNvSpPr>
              <a:spLocks noChangeArrowheads="1"/>
            </p:cNvSpPr>
            <p:nvPr/>
          </p:nvSpPr>
          <p:spPr bwMode="auto">
            <a:xfrm>
              <a:off x="5662613" y="165576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69">
              <a:extLst>
                <a:ext uri="{FF2B5EF4-FFF2-40B4-BE49-F238E27FC236}">
                  <a16:creationId xmlns:a16="http://schemas.microsoft.com/office/drawing/2014/main" id="{18461FBE-0D3F-415C-BB0F-D313CC17491B}"/>
                </a:ext>
              </a:extLst>
            </p:cNvPr>
            <p:cNvSpPr>
              <a:spLocks noChangeArrowheads="1"/>
            </p:cNvSpPr>
            <p:nvPr/>
          </p:nvSpPr>
          <p:spPr bwMode="auto">
            <a:xfrm>
              <a:off x="5662613" y="194151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74" name="Rectangle 4">
            <a:extLst>
              <a:ext uri="{FF2B5EF4-FFF2-40B4-BE49-F238E27FC236}">
                <a16:creationId xmlns:a16="http://schemas.microsoft.com/office/drawing/2014/main" id="{AD93E89A-8E5A-4FAD-913A-1DE969DBE3A1}"/>
              </a:ext>
            </a:extLst>
          </p:cNvPr>
          <p:cNvSpPr>
            <a:spLocks noChangeArrowheads="1"/>
          </p:cNvSpPr>
          <p:nvPr/>
        </p:nvSpPr>
        <p:spPr bwMode="auto">
          <a:xfrm>
            <a:off x="1734637" y="790200"/>
            <a:ext cx="9824933" cy="266400"/>
          </a:xfrm>
          <a:prstGeom prst="rect">
            <a:avLst/>
          </a:prstGeom>
          <a:solidFill>
            <a:schemeClr val="accent3"/>
          </a:solidFill>
          <a:ln w="9525" cap="flat" cmpd="sng" algn="ctr">
            <a:solidFill>
              <a:schemeClr val="accent3"/>
            </a:solid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Data Strategy Objectives</a:t>
            </a:r>
          </a:p>
        </p:txBody>
      </p:sp>
      <p:grpSp>
        <p:nvGrpSpPr>
          <p:cNvPr id="133" name="Gruppieren 169">
            <a:extLst>
              <a:ext uri="{FF2B5EF4-FFF2-40B4-BE49-F238E27FC236}">
                <a16:creationId xmlns:a16="http://schemas.microsoft.com/office/drawing/2014/main" id="{B054E95C-841B-4193-BBCC-CCEFDB7F32BD}"/>
              </a:ext>
            </a:extLst>
          </p:cNvPr>
          <p:cNvGrpSpPr/>
          <p:nvPr/>
        </p:nvGrpSpPr>
        <p:grpSpPr>
          <a:xfrm rot="16200000">
            <a:off x="6341959" y="-115402"/>
            <a:ext cx="546181" cy="8962887"/>
            <a:chOff x="8023614" y="1959184"/>
            <a:chExt cx="559921" cy="4034945"/>
          </a:xfrm>
          <a:solidFill>
            <a:srgbClr val="CBD4E5"/>
          </a:solidFill>
        </p:grpSpPr>
        <p:sp>
          <p:nvSpPr>
            <p:cNvPr id="134" name="Freihandform 170">
              <a:extLst>
                <a:ext uri="{FF2B5EF4-FFF2-40B4-BE49-F238E27FC236}">
                  <a16:creationId xmlns:a16="http://schemas.microsoft.com/office/drawing/2014/main" id="{5CC458A6-65EF-4CFA-9997-499025A2F809}"/>
                </a:ext>
              </a:extLst>
            </p:cNvPr>
            <p:cNvSpPr/>
            <p:nvPr/>
          </p:nvSpPr>
          <p:spPr>
            <a:xfrm rot="16200000">
              <a:off x="7406482" y="2749831"/>
              <a:ext cx="1964166"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14978 w 1814978"/>
                <a:gd name="connsiteY0" fmla="*/ 255248 h 382871"/>
                <a:gd name="connsiteX1" fmla="*/ 1674679 w 1814978"/>
                <a:gd name="connsiteY1" fmla="*/ 382871 h 382871"/>
                <a:gd name="connsiteX2" fmla="*/ 1534381 w 1814978"/>
                <a:gd name="connsiteY2" fmla="*/ 255248 h 382871"/>
                <a:gd name="connsiteX3" fmla="*/ 1604530 w 1814978"/>
                <a:gd name="connsiteY3" fmla="*/ 255248 h 382871"/>
                <a:gd name="connsiteX4" fmla="*/ 1604530 w 1814978"/>
                <a:gd name="connsiteY4" fmla="*/ 223341 h 382871"/>
                <a:gd name="connsiteX5" fmla="*/ 1499305 w 1814978"/>
                <a:gd name="connsiteY5" fmla="*/ 127623 h 382871"/>
                <a:gd name="connsiteX6" fmla="*/ 0 w 1814978"/>
                <a:gd name="connsiteY6" fmla="*/ 127627 h 382871"/>
                <a:gd name="connsiteX7" fmla="*/ 312910 w 1814978"/>
                <a:gd name="connsiteY7" fmla="*/ 0 h 382871"/>
                <a:gd name="connsiteX8" fmla="*/ 1499305 w 1814978"/>
                <a:gd name="connsiteY8" fmla="*/ 0 h 382871"/>
                <a:gd name="connsiteX9" fmla="*/ 1744828 w 1814978"/>
                <a:gd name="connsiteY9" fmla="*/ 223341 h 382871"/>
                <a:gd name="connsiteX10" fmla="*/ 1744829 w 1814978"/>
                <a:gd name="connsiteY10" fmla="*/ 255248 h 382871"/>
                <a:gd name="connsiteX11" fmla="*/ 1814978 w 1814978"/>
                <a:gd name="connsiteY11" fmla="*/ 255248 h 382871"/>
                <a:gd name="connsiteX0" fmla="*/ 1848267 w 1848267"/>
                <a:gd name="connsiteY0" fmla="*/ 255248 h 382871"/>
                <a:gd name="connsiteX1" fmla="*/ 1707968 w 1848267"/>
                <a:gd name="connsiteY1" fmla="*/ 382871 h 382871"/>
                <a:gd name="connsiteX2" fmla="*/ 1567670 w 1848267"/>
                <a:gd name="connsiteY2" fmla="*/ 255248 h 382871"/>
                <a:gd name="connsiteX3" fmla="*/ 1637819 w 1848267"/>
                <a:gd name="connsiteY3" fmla="*/ 255248 h 382871"/>
                <a:gd name="connsiteX4" fmla="*/ 1637819 w 1848267"/>
                <a:gd name="connsiteY4" fmla="*/ 223341 h 382871"/>
                <a:gd name="connsiteX5" fmla="*/ 1532594 w 1848267"/>
                <a:gd name="connsiteY5" fmla="*/ 127623 h 382871"/>
                <a:gd name="connsiteX6" fmla="*/ 33289 w 1848267"/>
                <a:gd name="connsiteY6" fmla="*/ 127627 h 382871"/>
                <a:gd name="connsiteX7" fmla="*/ 0 w 1848267"/>
                <a:gd name="connsiteY7" fmla="*/ 7146 h 382871"/>
                <a:gd name="connsiteX8" fmla="*/ 1532594 w 1848267"/>
                <a:gd name="connsiteY8" fmla="*/ 0 h 382871"/>
                <a:gd name="connsiteX9" fmla="*/ 1778117 w 1848267"/>
                <a:gd name="connsiteY9" fmla="*/ 223341 h 382871"/>
                <a:gd name="connsiteX10" fmla="*/ 1778118 w 1848267"/>
                <a:gd name="connsiteY10" fmla="*/ 255248 h 382871"/>
                <a:gd name="connsiteX11" fmla="*/ 1848267 w 1848267"/>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8851 w 1843829"/>
                <a:gd name="connsiteY6" fmla="*/ 127627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4411 w 1843829"/>
                <a:gd name="connsiteY6" fmla="*/ 130011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2191 w 1843829"/>
                <a:gd name="connsiteY6" fmla="*/ 132395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30515 w 1830515"/>
                <a:gd name="connsiteY0" fmla="*/ 255248 h 382871"/>
                <a:gd name="connsiteX1" fmla="*/ 1690216 w 1830515"/>
                <a:gd name="connsiteY1" fmla="*/ 382871 h 382871"/>
                <a:gd name="connsiteX2" fmla="*/ 1549918 w 1830515"/>
                <a:gd name="connsiteY2" fmla="*/ 255248 h 382871"/>
                <a:gd name="connsiteX3" fmla="*/ 1620067 w 1830515"/>
                <a:gd name="connsiteY3" fmla="*/ 255248 h 382871"/>
                <a:gd name="connsiteX4" fmla="*/ 1620067 w 1830515"/>
                <a:gd name="connsiteY4" fmla="*/ 223341 h 382871"/>
                <a:gd name="connsiteX5" fmla="*/ 1514842 w 1830515"/>
                <a:gd name="connsiteY5" fmla="*/ 127623 h 382871"/>
                <a:gd name="connsiteX6" fmla="*/ 8877 w 1830515"/>
                <a:gd name="connsiteY6" fmla="*/ 132395 h 382871"/>
                <a:gd name="connsiteX7" fmla="*/ 0 w 1830515"/>
                <a:gd name="connsiteY7" fmla="*/ 2389 h 382871"/>
                <a:gd name="connsiteX8" fmla="*/ 1514842 w 1830515"/>
                <a:gd name="connsiteY8" fmla="*/ 0 h 382871"/>
                <a:gd name="connsiteX9" fmla="*/ 1760365 w 1830515"/>
                <a:gd name="connsiteY9" fmla="*/ 223341 h 382871"/>
                <a:gd name="connsiteX10" fmla="*/ 1760366 w 1830515"/>
                <a:gd name="connsiteY10" fmla="*/ 255248 h 382871"/>
                <a:gd name="connsiteX11" fmla="*/ 1830515 w 1830515"/>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0515" h="382871">
                  <a:moveTo>
                    <a:pt x="1830515" y="255248"/>
                  </a:moveTo>
                  <a:lnTo>
                    <a:pt x="1690216" y="382871"/>
                  </a:lnTo>
                  <a:lnTo>
                    <a:pt x="1549918" y="255248"/>
                  </a:lnTo>
                  <a:lnTo>
                    <a:pt x="1620067" y="255248"/>
                  </a:lnTo>
                  <a:lnTo>
                    <a:pt x="1620067" y="223341"/>
                  </a:lnTo>
                  <a:cubicBezTo>
                    <a:pt x="1620067" y="170478"/>
                    <a:pt x="1572956" y="127623"/>
                    <a:pt x="1514842" y="127623"/>
                  </a:cubicBezTo>
                  <a:lnTo>
                    <a:pt x="8877" y="132395"/>
                  </a:lnTo>
                  <a:lnTo>
                    <a:pt x="0" y="2389"/>
                  </a:lnTo>
                  <a:lnTo>
                    <a:pt x="1514842" y="0"/>
                  </a:lnTo>
                  <a:cubicBezTo>
                    <a:pt x="1650441" y="0"/>
                    <a:pt x="1760365" y="99993"/>
                    <a:pt x="1760365" y="223341"/>
                  </a:cubicBezTo>
                  <a:cubicBezTo>
                    <a:pt x="1760365" y="233977"/>
                    <a:pt x="1760366" y="244612"/>
                    <a:pt x="1760366" y="255248"/>
                  </a:cubicBezTo>
                  <a:lnTo>
                    <a:pt x="1830515"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5" name="Freihandform 171">
              <a:extLst>
                <a:ext uri="{FF2B5EF4-FFF2-40B4-BE49-F238E27FC236}">
                  <a16:creationId xmlns:a16="http://schemas.microsoft.com/office/drawing/2014/main" id="{3B2E5944-A1CB-4794-BAE2-C3D58BF895D6}"/>
                </a:ext>
              </a:extLst>
            </p:cNvPr>
            <p:cNvSpPr/>
            <p:nvPr/>
          </p:nvSpPr>
          <p:spPr>
            <a:xfrm>
              <a:off x="8127971" y="3859811"/>
              <a:ext cx="284400" cy="272414"/>
            </a:xfrm>
            <a:custGeom>
              <a:avLst/>
              <a:gdLst>
                <a:gd name="connsiteX0" fmla="*/ 78662 w 303350"/>
                <a:gd name="connsiteY0" fmla="*/ 0 h 294056"/>
                <a:gd name="connsiteX1" fmla="*/ 213559 w 303350"/>
                <a:gd name="connsiteY1" fmla="*/ 0 h 294056"/>
                <a:gd name="connsiteX2" fmla="*/ 215795 w 303350"/>
                <a:gd name="connsiteY2" fmla="*/ 12238 h 294056"/>
                <a:gd name="connsiteX3" fmla="*/ 300928 w 303350"/>
                <a:gd name="connsiteY3" fmla="*/ 74598 h 294056"/>
                <a:gd name="connsiteX4" fmla="*/ 303350 w 303350"/>
                <a:gd name="connsiteY4" fmla="*/ 74598 h 294056"/>
                <a:gd name="connsiteX5" fmla="*/ 303350 w 303350"/>
                <a:gd name="connsiteY5" fmla="*/ 213524 h 294056"/>
                <a:gd name="connsiteX6" fmla="*/ 300927 w 303350"/>
                <a:gd name="connsiteY6" fmla="*/ 213524 h 294056"/>
                <a:gd name="connsiteX7" fmla="*/ 215794 w 303350"/>
                <a:gd name="connsiteY7" fmla="*/ 275884 h 294056"/>
                <a:gd name="connsiteX8" fmla="*/ 212474 w 303350"/>
                <a:gd name="connsiteY8" fmla="*/ 294056 h 294056"/>
                <a:gd name="connsiteX9" fmla="*/ 79745 w 303350"/>
                <a:gd name="connsiteY9" fmla="*/ 294056 h 294056"/>
                <a:gd name="connsiteX10" fmla="*/ 76425 w 303350"/>
                <a:gd name="connsiteY10" fmla="*/ 275883 h 294056"/>
                <a:gd name="connsiteX11" fmla="*/ 18767 w 303350"/>
                <a:gd name="connsiteY11" fmla="*/ 218114 h 294056"/>
                <a:gd name="connsiteX12" fmla="*/ 0 w 303350"/>
                <a:gd name="connsiteY12" fmla="*/ 214978 h 294056"/>
                <a:gd name="connsiteX13" fmla="*/ 0 w 303350"/>
                <a:gd name="connsiteY13" fmla="*/ 73142 h 294056"/>
                <a:gd name="connsiteX14" fmla="*/ 18768 w 303350"/>
                <a:gd name="connsiteY14" fmla="*/ 70007 h 294056"/>
                <a:gd name="connsiteX15" fmla="*/ 76426 w 303350"/>
                <a:gd name="connsiteY15" fmla="*/ 12237 h 29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350" h="294056">
                  <a:moveTo>
                    <a:pt x="78662" y="0"/>
                  </a:moveTo>
                  <a:lnTo>
                    <a:pt x="213559" y="0"/>
                  </a:lnTo>
                  <a:lnTo>
                    <a:pt x="215795" y="12238"/>
                  </a:lnTo>
                  <a:cubicBezTo>
                    <a:pt x="229821" y="48885"/>
                    <a:pt x="262657" y="74598"/>
                    <a:pt x="300928" y="74598"/>
                  </a:cubicBezTo>
                  <a:lnTo>
                    <a:pt x="303350" y="74598"/>
                  </a:lnTo>
                  <a:lnTo>
                    <a:pt x="303350" y="213524"/>
                  </a:lnTo>
                  <a:lnTo>
                    <a:pt x="300927" y="213524"/>
                  </a:lnTo>
                  <a:cubicBezTo>
                    <a:pt x="262656" y="213524"/>
                    <a:pt x="229820" y="239238"/>
                    <a:pt x="215794" y="275884"/>
                  </a:cubicBezTo>
                  <a:lnTo>
                    <a:pt x="212474" y="294056"/>
                  </a:lnTo>
                  <a:lnTo>
                    <a:pt x="79745" y="294056"/>
                  </a:lnTo>
                  <a:lnTo>
                    <a:pt x="76425" y="275883"/>
                  </a:lnTo>
                  <a:cubicBezTo>
                    <a:pt x="65906" y="248399"/>
                    <a:pt x="44805" y="227064"/>
                    <a:pt x="18767" y="218114"/>
                  </a:cubicBezTo>
                  <a:lnTo>
                    <a:pt x="0" y="214978"/>
                  </a:lnTo>
                  <a:lnTo>
                    <a:pt x="0" y="73142"/>
                  </a:lnTo>
                  <a:lnTo>
                    <a:pt x="18768" y="70007"/>
                  </a:lnTo>
                  <a:cubicBezTo>
                    <a:pt x="44806" y="61057"/>
                    <a:pt x="65907" y="39722"/>
                    <a:pt x="76426" y="122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6" name="Freihandform 172">
              <a:extLst>
                <a:ext uri="{FF2B5EF4-FFF2-40B4-BE49-F238E27FC236}">
                  <a16:creationId xmlns:a16="http://schemas.microsoft.com/office/drawing/2014/main" id="{9D5783E7-1FBD-404D-92A6-AE737E43F8A3}"/>
                </a:ext>
              </a:extLst>
            </p:cNvPr>
            <p:cNvSpPr/>
            <p:nvPr/>
          </p:nvSpPr>
          <p:spPr>
            <a:xfrm rot="5400000" flipV="1">
              <a:off x="7398503" y="4812632"/>
              <a:ext cx="1980123"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391619 w 1893687"/>
                <a:gd name="connsiteY6" fmla="*/ 127624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4763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3582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7628 h 385251"/>
                <a:gd name="connsiteX1" fmla="*/ 1742070 w 1882369"/>
                <a:gd name="connsiteY1" fmla="*/ 385251 h 385251"/>
                <a:gd name="connsiteX2" fmla="*/ 1601772 w 1882369"/>
                <a:gd name="connsiteY2" fmla="*/ 257628 h 385251"/>
                <a:gd name="connsiteX3" fmla="*/ 1671921 w 1882369"/>
                <a:gd name="connsiteY3" fmla="*/ 257628 h 385251"/>
                <a:gd name="connsiteX4" fmla="*/ 1671921 w 1882369"/>
                <a:gd name="connsiteY4" fmla="*/ 225721 h 385251"/>
                <a:gd name="connsiteX5" fmla="*/ 1566696 w 1882369"/>
                <a:gd name="connsiteY5" fmla="*/ 130003 h 385251"/>
                <a:gd name="connsiteX6" fmla="*/ 0 w 1882369"/>
                <a:gd name="connsiteY6" fmla="*/ 132386 h 385251"/>
                <a:gd name="connsiteX7" fmla="*/ 15846 w 1882369"/>
                <a:gd name="connsiteY7" fmla="*/ 0 h 385251"/>
                <a:gd name="connsiteX8" fmla="*/ 1566696 w 1882369"/>
                <a:gd name="connsiteY8" fmla="*/ 2380 h 385251"/>
                <a:gd name="connsiteX9" fmla="*/ 1812219 w 1882369"/>
                <a:gd name="connsiteY9" fmla="*/ 225721 h 385251"/>
                <a:gd name="connsiteX10" fmla="*/ 1812220 w 1882369"/>
                <a:gd name="connsiteY10" fmla="*/ 257628 h 385251"/>
                <a:gd name="connsiteX11" fmla="*/ 1882369 w 1882369"/>
                <a:gd name="connsiteY11" fmla="*/ 257628 h 38525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5846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2369" h="382871">
                  <a:moveTo>
                    <a:pt x="1882369" y="255248"/>
                  </a:moveTo>
                  <a:lnTo>
                    <a:pt x="1742070" y="382871"/>
                  </a:lnTo>
                  <a:lnTo>
                    <a:pt x="1601772" y="255248"/>
                  </a:lnTo>
                  <a:lnTo>
                    <a:pt x="1671921" y="255248"/>
                  </a:lnTo>
                  <a:lnTo>
                    <a:pt x="1671921" y="223341"/>
                  </a:lnTo>
                  <a:cubicBezTo>
                    <a:pt x="1671921" y="170478"/>
                    <a:pt x="1624810" y="127623"/>
                    <a:pt x="1566696" y="127623"/>
                  </a:cubicBezTo>
                  <a:lnTo>
                    <a:pt x="0" y="130006"/>
                  </a:lnTo>
                  <a:lnTo>
                    <a:pt x="15846" y="2382"/>
                  </a:lnTo>
                  <a:lnTo>
                    <a:pt x="1566696" y="0"/>
                  </a:lnTo>
                  <a:cubicBezTo>
                    <a:pt x="1702295" y="0"/>
                    <a:pt x="1812219" y="99993"/>
                    <a:pt x="1812219" y="223341"/>
                  </a:cubicBezTo>
                  <a:cubicBezTo>
                    <a:pt x="1812219" y="233977"/>
                    <a:pt x="1812220" y="244612"/>
                    <a:pt x="1812220" y="255248"/>
                  </a:cubicBezTo>
                  <a:lnTo>
                    <a:pt x="1882369"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7" name="Freihandform 173">
              <a:extLst>
                <a:ext uri="{FF2B5EF4-FFF2-40B4-BE49-F238E27FC236}">
                  <a16:creationId xmlns:a16="http://schemas.microsoft.com/office/drawing/2014/main" id="{1C9C38B0-5B72-461D-AF5C-F9C77535CBB0}"/>
                </a:ext>
              </a:extLst>
            </p:cNvPr>
            <p:cNvSpPr/>
            <p:nvPr/>
          </p:nvSpPr>
          <p:spPr>
            <a:xfrm rot="10800000">
              <a:off x="8023614" y="3925889"/>
              <a:ext cx="144405"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8" name="Freihandform 174">
              <a:extLst>
                <a:ext uri="{FF2B5EF4-FFF2-40B4-BE49-F238E27FC236}">
                  <a16:creationId xmlns:a16="http://schemas.microsoft.com/office/drawing/2014/main" id="{1ED13881-4282-487A-833C-4F1AD2D3D8FB}"/>
                </a:ext>
              </a:extLst>
            </p:cNvPr>
            <p:cNvSpPr/>
            <p:nvPr/>
          </p:nvSpPr>
          <p:spPr>
            <a:xfrm rot="10800000">
              <a:off x="8309029" y="392588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 name="Gleichschenkliges Dreieck 175">
              <a:extLst>
                <a:ext uri="{FF2B5EF4-FFF2-40B4-BE49-F238E27FC236}">
                  <a16:creationId xmlns:a16="http://schemas.microsoft.com/office/drawing/2014/main" id="{E0E5D805-559B-48ED-AF0B-4BD45F05E52B}"/>
                </a:ext>
              </a:extLst>
            </p:cNvPr>
            <p:cNvSpPr/>
            <p:nvPr/>
          </p:nvSpPr>
          <p:spPr>
            <a:xfrm rot="5400000">
              <a:off x="8369803" y="3928989"/>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nvGrpSpPr>
            <p:cNvPr id="10" name="Gruppieren 176">
              <a:extLst>
                <a:ext uri="{FF2B5EF4-FFF2-40B4-BE49-F238E27FC236}">
                  <a16:creationId xmlns:a16="http://schemas.microsoft.com/office/drawing/2014/main" id="{1A544F3E-66C5-46E8-A9F0-F146F7946C4B}"/>
                </a:ext>
              </a:extLst>
            </p:cNvPr>
            <p:cNvGrpSpPr/>
            <p:nvPr/>
          </p:nvGrpSpPr>
          <p:grpSpPr>
            <a:xfrm>
              <a:off x="8266532" y="2737610"/>
              <a:ext cx="311449" cy="300464"/>
              <a:chOff x="3328542" y="2699510"/>
              <a:chExt cx="311449" cy="300464"/>
            </a:xfrm>
            <a:grpFill/>
          </p:grpSpPr>
          <p:sp>
            <p:nvSpPr>
              <p:cNvPr id="167" name="Freihandform 181">
                <a:extLst>
                  <a:ext uri="{FF2B5EF4-FFF2-40B4-BE49-F238E27FC236}">
                    <a16:creationId xmlns:a16="http://schemas.microsoft.com/office/drawing/2014/main" id="{7056D26A-D886-473A-A43D-E47F25405EA9}"/>
                  </a:ext>
                </a:extLst>
              </p:cNvPr>
              <p:cNvSpPr/>
              <p:nvPr/>
            </p:nvSpPr>
            <p:spPr>
              <a:xfrm>
                <a:off x="3328542" y="2718129"/>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 name="Freihandform 182">
                <a:extLst>
                  <a:ext uri="{FF2B5EF4-FFF2-40B4-BE49-F238E27FC236}">
                    <a16:creationId xmlns:a16="http://schemas.microsoft.com/office/drawing/2014/main" id="{E88A7F05-04AC-4FB3-BC66-53F111BE97D9}"/>
                  </a:ext>
                </a:extLst>
              </p:cNvPr>
              <p:cNvSpPr/>
              <p:nvPr/>
            </p:nvSpPr>
            <p:spPr>
              <a:xfrm rot="10800000">
                <a:off x="3365487" y="278312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5" name="Gleichschenkliges Dreieck 183">
                <a:extLst>
                  <a:ext uri="{FF2B5EF4-FFF2-40B4-BE49-F238E27FC236}">
                    <a16:creationId xmlns:a16="http://schemas.microsoft.com/office/drawing/2014/main" id="{6FA4FD02-0F46-4050-AD6D-508DEBF9DE99}"/>
                  </a:ext>
                </a:extLst>
              </p:cNvPr>
              <p:cNvSpPr/>
              <p:nvPr/>
            </p:nvSpPr>
            <p:spPr>
              <a:xfrm rot="5400000">
                <a:off x="3426259" y="2786242"/>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nvGrpSpPr>
            <p:cNvPr id="11" name="Gruppieren 177">
              <a:extLst>
                <a:ext uri="{FF2B5EF4-FFF2-40B4-BE49-F238E27FC236}">
                  <a16:creationId xmlns:a16="http://schemas.microsoft.com/office/drawing/2014/main" id="{8BDDDC2F-3604-4F5E-9484-4E2EA4147164}"/>
                </a:ext>
              </a:extLst>
            </p:cNvPr>
            <p:cNvGrpSpPr/>
            <p:nvPr/>
          </p:nvGrpSpPr>
          <p:grpSpPr>
            <a:xfrm>
              <a:off x="8266529" y="4981398"/>
              <a:ext cx="311451" cy="300464"/>
              <a:chOff x="3328539" y="3073376"/>
              <a:chExt cx="311451" cy="300464"/>
            </a:xfrm>
            <a:grpFill/>
          </p:grpSpPr>
          <p:sp>
            <p:nvSpPr>
              <p:cNvPr id="12" name="Freihandform 178">
                <a:extLst>
                  <a:ext uri="{FF2B5EF4-FFF2-40B4-BE49-F238E27FC236}">
                    <a16:creationId xmlns:a16="http://schemas.microsoft.com/office/drawing/2014/main" id="{05A02375-542C-4BE5-8C50-B26410D91FAA}"/>
                  </a:ext>
                </a:extLst>
              </p:cNvPr>
              <p:cNvSpPr/>
              <p:nvPr/>
            </p:nvSpPr>
            <p:spPr>
              <a:xfrm>
                <a:off x="3328539" y="3092000"/>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5" name="Freihandform 179">
                <a:extLst>
                  <a:ext uri="{FF2B5EF4-FFF2-40B4-BE49-F238E27FC236}">
                    <a16:creationId xmlns:a16="http://schemas.microsoft.com/office/drawing/2014/main" id="{B56B2355-A67B-4AFB-B8DE-298F9A0DEB5C}"/>
                  </a:ext>
                </a:extLst>
              </p:cNvPr>
              <p:cNvSpPr/>
              <p:nvPr/>
            </p:nvSpPr>
            <p:spPr>
              <a:xfrm rot="10800000">
                <a:off x="3365483" y="3157000"/>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6" name="Gleichschenkliges Dreieck 180">
                <a:extLst>
                  <a:ext uri="{FF2B5EF4-FFF2-40B4-BE49-F238E27FC236}">
                    <a16:creationId xmlns:a16="http://schemas.microsoft.com/office/drawing/2014/main" id="{898FA519-124C-441A-877E-9BF1B50A15C6}"/>
                  </a:ext>
                </a:extLst>
              </p:cNvPr>
              <p:cNvSpPr/>
              <p:nvPr/>
            </p:nvSpPr>
            <p:spPr>
              <a:xfrm rot="5400000">
                <a:off x="3426258" y="3160108"/>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21D5A721-58AC-428F-B8BA-A23290232972}"/>
              </a:ext>
            </a:extLst>
          </p:cNvPr>
          <p:cNvGrpSpPr/>
          <p:nvPr/>
        </p:nvGrpSpPr>
        <p:grpSpPr>
          <a:xfrm>
            <a:off x="815233" y="1075336"/>
            <a:ext cx="2433390" cy="2999384"/>
            <a:chOff x="815233" y="1075336"/>
            <a:chExt cx="2433390" cy="2999384"/>
          </a:xfrm>
        </p:grpSpPr>
        <p:sp>
          <p:nvSpPr>
            <p:cNvPr id="47" name="Rectangle 4">
              <a:extLst>
                <a:ext uri="{FF2B5EF4-FFF2-40B4-BE49-F238E27FC236}">
                  <a16:creationId xmlns:a16="http://schemas.microsoft.com/office/drawing/2014/main" id="{255625A4-5B92-48A3-9341-BAC618BDE8AA}"/>
                </a:ext>
              </a:extLst>
            </p:cNvPr>
            <p:cNvSpPr>
              <a:spLocks noChangeArrowheads="1"/>
            </p:cNvSpPr>
            <p:nvPr/>
          </p:nvSpPr>
          <p:spPr bwMode="auto">
            <a:xfrm>
              <a:off x="1734637" y="1221440"/>
              <a:ext cx="1512000"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Improving Data Governance and integrating Data Management for ensuring  easy/timely data access</a:t>
              </a:r>
            </a:p>
          </p:txBody>
        </p:sp>
        <p:sp>
          <p:nvSpPr>
            <p:cNvPr id="50" name="Rectangle 2">
              <a:extLst>
                <a:ext uri="{FF2B5EF4-FFF2-40B4-BE49-F238E27FC236}">
                  <a16:creationId xmlns:a16="http://schemas.microsoft.com/office/drawing/2014/main" id="{49E8DB12-9A17-4226-B81F-6879A79A07DA}"/>
                </a:ext>
              </a:extLst>
            </p:cNvPr>
            <p:cNvSpPr txBox="1">
              <a:spLocks noChangeArrowheads="1"/>
            </p:cNvSpPr>
            <p:nvPr/>
          </p:nvSpPr>
          <p:spPr bwMode="auto">
            <a:xfrm>
              <a:off x="1739296"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Rectangle 8">
              <a:extLst>
                <a:ext uri="{FF2B5EF4-FFF2-40B4-BE49-F238E27FC236}">
                  <a16:creationId xmlns:a16="http://schemas.microsoft.com/office/drawing/2014/main" id="{804346D8-5E03-43CA-B57D-DA4761AED5A7}"/>
                </a:ext>
              </a:extLst>
            </p:cNvPr>
            <p:cNvSpPr>
              <a:spLocks noChangeArrowheads="1"/>
            </p:cNvSpPr>
            <p:nvPr/>
          </p:nvSpPr>
          <p:spPr bwMode="auto">
            <a:xfrm>
              <a:off x="815233" y="3122699"/>
              <a:ext cx="928276" cy="952021"/>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Sponsors</a:t>
              </a:r>
            </a:p>
          </p:txBody>
        </p:sp>
        <p:sp>
          <p:nvSpPr>
            <p:cNvPr id="49" name="Rectangle 2">
              <a:extLst>
                <a:ext uri="{FF2B5EF4-FFF2-40B4-BE49-F238E27FC236}">
                  <a16:creationId xmlns:a16="http://schemas.microsoft.com/office/drawing/2014/main" id="{79650160-0861-453E-97F8-C61E8E0DD7DB}"/>
                </a:ext>
              </a:extLst>
            </p:cNvPr>
            <p:cNvSpPr txBox="1">
              <a:spLocks noChangeArrowheads="1"/>
            </p:cNvSpPr>
            <p:nvPr/>
          </p:nvSpPr>
          <p:spPr bwMode="auto">
            <a:xfrm>
              <a:off x="1734638" y="201640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Rectangle 8">
              <a:extLst>
                <a:ext uri="{FF2B5EF4-FFF2-40B4-BE49-F238E27FC236}">
                  <a16:creationId xmlns:a16="http://schemas.microsoft.com/office/drawing/2014/main" id="{013C9FF7-39E2-445A-9D5B-DA4FEB298E93}"/>
                </a:ext>
              </a:extLst>
            </p:cNvPr>
            <p:cNvSpPr>
              <a:spLocks noChangeArrowheads="1"/>
            </p:cNvSpPr>
            <p:nvPr/>
          </p:nvSpPr>
          <p:spPr bwMode="auto">
            <a:xfrm>
              <a:off x="815233" y="2020611"/>
              <a:ext cx="928276" cy="962778"/>
            </a:xfrm>
            <a:prstGeom prst="rect">
              <a:avLst/>
            </a:prstGeom>
            <a:solidFill>
              <a:srgbClr val="0069B4"/>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Owners</a:t>
              </a:r>
            </a:p>
          </p:txBody>
        </p:sp>
        <p:sp>
          <p:nvSpPr>
            <p:cNvPr id="28" name="Rectangle 27">
              <a:extLst>
                <a:ext uri="{FF2B5EF4-FFF2-40B4-BE49-F238E27FC236}">
                  <a16:creationId xmlns:a16="http://schemas.microsoft.com/office/drawing/2014/main" id="{4BBA5841-6F2C-4C48-9053-E90577F08CF4}"/>
                </a:ext>
              </a:extLst>
            </p:cNvPr>
            <p:cNvSpPr/>
            <p:nvPr/>
          </p:nvSpPr>
          <p:spPr>
            <a:xfrm>
              <a:off x="1738371" y="2017147"/>
              <a:ext cx="1510252"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5F6DAD0-172A-40E5-813B-67EDD4343076}"/>
                </a:ext>
              </a:extLst>
            </p:cNvPr>
            <p:cNvSpPr/>
            <p:nvPr/>
          </p:nvSpPr>
          <p:spPr>
            <a:xfrm>
              <a:off x="1558770"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8" name="Group 7">
            <a:extLst>
              <a:ext uri="{FF2B5EF4-FFF2-40B4-BE49-F238E27FC236}">
                <a16:creationId xmlns:a16="http://schemas.microsoft.com/office/drawing/2014/main" id="{99AD7B04-52ED-429F-BE6F-CD39093B2BAC}"/>
              </a:ext>
            </a:extLst>
          </p:cNvPr>
          <p:cNvGrpSpPr/>
          <p:nvPr/>
        </p:nvGrpSpPr>
        <p:grpSpPr>
          <a:xfrm>
            <a:off x="3264941" y="1075336"/>
            <a:ext cx="1683356" cy="2994451"/>
            <a:chOff x="3259878" y="1075336"/>
            <a:chExt cx="1683356" cy="2994451"/>
          </a:xfrm>
        </p:grpSpPr>
        <p:sp>
          <p:nvSpPr>
            <p:cNvPr id="63" name="Rectangle 4">
              <a:extLst>
                <a:ext uri="{FF2B5EF4-FFF2-40B4-BE49-F238E27FC236}">
                  <a16:creationId xmlns:a16="http://schemas.microsoft.com/office/drawing/2014/main" id="{F90919D1-1B9D-4005-B91B-0545EFEDD7A8}"/>
                </a:ext>
              </a:extLst>
            </p:cNvPr>
            <p:cNvSpPr>
              <a:spLocks noChangeArrowheads="1"/>
            </p:cNvSpPr>
            <p:nvPr/>
          </p:nvSpPr>
          <p:spPr bwMode="auto">
            <a:xfrm>
              <a:off x="3434068"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Integration of data requirements in one enterprise data model </a:t>
              </a:r>
              <a:r>
                <a:rPr kumimoji="0" lang="en-US" sz="1100" b="1" i="0" u="none" strike="noStrike" kern="1200" cap="none" spc="20" normalizeH="0" baseline="0" noProof="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to better serve our clients  </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2">
              <a:extLst>
                <a:ext uri="{FF2B5EF4-FFF2-40B4-BE49-F238E27FC236}">
                  <a16:creationId xmlns:a16="http://schemas.microsoft.com/office/drawing/2014/main" id="{99F2E111-549F-4A74-A4F5-6DBCFD64010A}"/>
                </a:ext>
              </a:extLst>
            </p:cNvPr>
            <p:cNvSpPr txBox="1">
              <a:spLocks noChangeArrowheads="1"/>
            </p:cNvSpPr>
            <p:nvPr/>
          </p:nvSpPr>
          <p:spPr bwMode="auto">
            <a:xfrm>
              <a:off x="3443143"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Rectangle 2">
              <a:extLst>
                <a:ext uri="{FF2B5EF4-FFF2-40B4-BE49-F238E27FC236}">
                  <a16:creationId xmlns:a16="http://schemas.microsoft.com/office/drawing/2014/main" id="{4C844099-3FE7-4EBA-BF37-277AC4BFCD39}"/>
                </a:ext>
              </a:extLst>
            </p:cNvPr>
            <p:cNvSpPr txBox="1">
              <a:spLocks noChangeArrowheads="1"/>
            </p:cNvSpPr>
            <p:nvPr/>
          </p:nvSpPr>
          <p:spPr bwMode="auto">
            <a:xfrm>
              <a:off x="3438485"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  </a:t>
              </a:r>
            </a:p>
          </p:txBody>
        </p:sp>
        <p:sp>
          <p:nvSpPr>
            <p:cNvPr id="185" name="Rectangle 184">
              <a:extLst>
                <a:ext uri="{FF2B5EF4-FFF2-40B4-BE49-F238E27FC236}">
                  <a16:creationId xmlns:a16="http://schemas.microsoft.com/office/drawing/2014/main" id="{6872F10B-41FA-4A2E-BEB7-188A865490AE}"/>
                </a:ext>
              </a:extLst>
            </p:cNvPr>
            <p:cNvSpPr/>
            <p:nvPr/>
          </p:nvSpPr>
          <p:spPr>
            <a:xfrm>
              <a:off x="3438484" y="2017147"/>
              <a:ext cx="1490494"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7558A64B-3102-4C1A-BD73-E3CD16914DD7}"/>
                </a:ext>
              </a:extLst>
            </p:cNvPr>
            <p:cNvSpPr/>
            <p:nvPr/>
          </p:nvSpPr>
          <p:spPr>
            <a:xfrm>
              <a:off x="325987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9" name="Group 8">
            <a:extLst>
              <a:ext uri="{FF2B5EF4-FFF2-40B4-BE49-F238E27FC236}">
                <a16:creationId xmlns:a16="http://schemas.microsoft.com/office/drawing/2014/main" id="{6593F814-39F5-486F-BAB7-1CA5D7F0314A}"/>
              </a:ext>
            </a:extLst>
          </p:cNvPr>
          <p:cNvGrpSpPr/>
          <p:nvPr/>
        </p:nvGrpSpPr>
        <p:grpSpPr>
          <a:xfrm>
            <a:off x="8167501" y="1075336"/>
            <a:ext cx="1688834" cy="2996623"/>
            <a:chOff x="8304058" y="1075336"/>
            <a:chExt cx="1688834" cy="2996623"/>
          </a:xfrm>
        </p:grpSpPr>
        <p:sp>
          <p:nvSpPr>
            <p:cNvPr id="79" name="Rectangle 4">
              <a:extLst>
                <a:ext uri="{FF2B5EF4-FFF2-40B4-BE49-F238E27FC236}">
                  <a16:creationId xmlns:a16="http://schemas.microsoft.com/office/drawing/2014/main" id="{DEF6FC7B-471C-44C1-96F6-6ACC4DE079E9}"/>
                </a:ext>
              </a:extLst>
            </p:cNvPr>
            <p:cNvSpPr>
              <a:spLocks noChangeArrowheads="1"/>
            </p:cNvSpPr>
            <p:nvPr/>
          </p:nvSpPr>
          <p:spPr bwMode="auto">
            <a:xfrm>
              <a:off x="8488143"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Building a global way of working for innovation and analytics to improve investments and client experience​</a:t>
              </a:r>
            </a:p>
          </p:txBody>
        </p:sp>
        <p:sp>
          <p:nvSpPr>
            <p:cNvPr id="81" name="Rectangle 2">
              <a:extLst>
                <a:ext uri="{FF2B5EF4-FFF2-40B4-BE49-F238E27FC236}">
                  <a16:creationId xmlns:a16="http://schemas.microsoft.com/office/drawing/2014/main" id="{28C913FD-C82D-443C-A1ED-6F2DB00E3B68}"/>
                </a:ext>
              </a:extLst>
            </p:cNvPr>
            <p:cNvSpPr txBox="1">
              <a:spLocks noChangeArrowheads="1"/>
            </p:cNvSpPr>
            <p:nvPr/>
          </p:nvSpPr>
          <p:spPr bwMode="auto">
            <a:xfrm>
              <a:off x="8492801" y="3109181"/>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Rectangle 2">
              <a:extLst>
                <a:ext uri="{FF2B5EF4-FFF2-40B4-BE49-F238E27FC236}">
                  <a16:creationId xmlns:a16="http://schemas.microsoft.com/office/drawing/2014/main" id="{53968EEB-373D-4D2E-AC7A-4ED38C122446}"/>
                </a:ext>
              </a:extLst>
            </p:cNvPr>
            <p:cNvSpPr txBox="1">
              <a:spLocks noChangeArrowheads="1"/>
            </p:cNvSpPr>
            <p:nvPr/>
          </p:nvSpPr>
          <p:spPr bwMode="auto">
            <a:xfrm>
              <a:off x="8488143" y="2028736"/>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CDO: Lance Cameron</a:t>
              </a:r>
            </a:p>
          </p:txBody>
        </p:sp>
        <p:sp>
          <p:nvSpPr>
            <p:cNvPr id="187" name="Rectangle 186">
              <a:extLst>
                <a:ext uri="{FF2B5EF4-FFF2-40B4-BE49-F238E27FC236}">
                  <a16:creationId xmlns:a16="http://schemas.microsoft.com/office/drawing/2014/main" id="{9EBB1923-3A1F-4A65-BF89-A93D53C007E5}"/>
                </a:ext>
              </a:extLst>
            </p:cNvPr>
            <p:cNvSpPr/>
            <p:nvPr/>
          </p:nvSpPr>
          <p:spPr>
            <a:xfrm>
              <a:off x="8487034"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2179940C-1F35-4E44-A014-F5047B37E0D9}"/>
                </a:ext>
              </a:extLst>
            </p:cNvPr>
            <p:cNvSpPr/>
            <p:nvPr/>
          </p:nvSpPr>
          <p:spPr>
            <a:xfrm>
              <a:off x="830405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14" name="Group 13">
            <a:extLst>
              <a:ext uri="{FF2B5EF4-FFF2-40B4-BE49-F238E27FC236}">
                <a16:creationId xmlns:a16="http://schemas.microsoft.com/office/drawing/2014/main" id="{E984D635-55B2-4078-8A82-99D0BF84DF69}"/>
              </a:ext>
            </a:extLst>
          </p:cNvPr>
          <p:cNvGrpSpPr/>
          <p:nvPr/>
        </p:nvGrpSpPr>
        <p:grpSpPr>
          <a:xfrm>
            <a:off x="9872655" y="1075336"/>
            <a:ext cx="1691573" cy="2994451"/>
            <a:chOff x="10005166" y="1075336"/>
            <a:chExt cx="1691573" cy="2994451"/>
          </a:xfrm>
        </p:grpSpPr>
        <p:sp>
          <p:nvSpPr>
            <p:cNvPr id="75" name="Rectangle 4">
              <a:extLst>
                <a:ext uri="{FF2B5EF4-FFF2-40B4-BE49-F238E27FC236}">
                  <a16:creationId xmlns:a16="http://schemas.microsoft.com/office/drawing/2014/main" id="{E23BD61B-B794-4F27-8DDA-F5CB00C7A2E6}"/>
                </a:ext>
              </a:extLst>
            </p:cNvPr>
            <p:cNvSpPr>
              <a:spLocks noChangeArrowheads="1"/>
            </p:cNvSpPr>
            <p:nvPr/>
          </p:nvSpPr>
          <p:spPr bwMode="auto">
            <a:xfrm>
              <a:off x="10191990"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rPr>
                <a:t>AAM as preferred Responsible Investment provider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2">
              <a:extLst>
                <a:ext uri="{FF2B5EF4-FFF2-40B4-BE49-F238E27FC236}">
                  <a16:creationId xmlns:a16="http://schemas.microsoft.com/office/drawing/2014/main" id="{88D35E88-4356-4B9F-91C4-29CD2FD6B792}"/>
                </a:ext>
              </a:extLst>
            </p:cNvPr>
            <p:cNvSpPr txBox="1">
              <a:spLocks noChangeArrowheads="1"/>
            </p:cNvSpPr>
            <p:nvPr/>
          </p:nvSpPr>
          <p:spPr bwMode="auto">
            <a:xfrm>
              <a:off x="1019664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Rectangle 2">
              <a:extLst>
                <a:ext uri="{FF2B5EF4-FFF2-40B4-BE49-F238E27FC236}">
                  <a16:creationId xmlns:a16="http://schemas.microsoft.com/office/drawing/2014/main" id="{67EC8E3B-97AD-468E-8BF7-F878EB1F1CAD}"/>
                </a:ext>
              </a:extLst>
            </p:cNvPr>
            <p:cNvSpPr txBox="1">
              <a:spLocks noChangeArrowheads="1"/>
            </p:cNvSpPr>
            <p:nvPr/>
          </p:nvSpPr>
          <p:spPr bwMode="auto">
            <a:xfrm>
              <a:off x="1019199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Brunno Maradei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HoFI</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Adrian Hull</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CDO: Lance Cameron</a:t>
              </a:r>
            </a:p>
          </p:txBody>
        </p:sp>
        <p:sp>
          <p:nvSpPr>
            <p:cNvPr id="188" name="Rectangle 187">
              <a:extLst>
                <a:ext uri="{FF2B5EF4-FFF2-40B4-BE49-F238E27FC236}">
                  <a16:creationId xmlns:a16="http://schemas.microsoft.com/office/drawing/2014/main" id="{B0A386ED-499E-4097-8ADD-142356B80650}"/>
                </a:ext>
              </a:extLst>
            </p:cNvPr>
            <p:cNvSpPr/>
            <p:nvPr/>
          </p:nvSpPr>
          <p:spPr>
            <a:xfrm>
              <a:off x="10190881"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245D7FF1-A431-476A-8E10-633B66567EE3}"/>
                </a:ext>
              </a:extLst>
            </p:cNvPr>
            <p:cNvSpPr/>
            <p:nvPr/>
          </p:nvSpPr>
          <p:spPr>
            <a:xfrm>
              <a:off x="10005166"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sp>
        <p:nvSpPr>
          <p:cNvPr id="6" name="Down Arrow 5">
            <a:extLst>
              <a:ext uri="{FF2B5EF4-FFF2-40B4-BE49-F238E27FC236}">
                <a16:creationId xmlns:a16="http://schemas.microsoft.com/office/drawing/2014/main" id="{BAB7A19B-1E7A-4C96-80ED-9929F78BD080}"/>
              </a:ext>
            </a:extLst>
          </p:cNvPr>
          <p:cNvSpPr/>
          <p:nvPr/>
        </p:nvSpPr>
        <p:spPr>
          <a:xfrm>
            <a:off x="6401596" y="4457466"/>
            <a:ext cx="493841" cy="262184"/>
          </a:xfrm>
          <a:prstGeom prst="downArrow">
            <a:avLst/>
          </a:prstGeom>
          <a:solidFill>
            <a:srgbClr val="CB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8AB37E4C-E40D-4767-A5CA-0A930A11B20F}"/>
              </a:ext>
            </a:extLst>
          </p:cNvPr>
          <p:cNvSpPr txBox="1">
            <a:spLocks noChangeArrowheads="1"/>
          </p:cNvSpPr>
          <p:nvPr/>
        </p:nvSpPr>
        <p:spPr bwMode="auto">
          <a:xfrm>
            <a:off x="4113570" y="5674805"/>
            <a:ext cx="4683773" cy="9627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51BB485A-228D-4278-BBDB-05B571EFCAEB}"/>
              </a:ext>
            </a:extLst>
          </p:cNvPr>
          <p:cNvSpPr txBox="1">
            <a:spLocks noChangeArrowheads="1"/>
          </p:cNvSpPr>
          <p:nvPr/>
        </p:nvSpPr>
        <p:spPr bwMode="auto">
          <a:xfrm>
            <a:off x="5030575" y="4712105"/>
            <a:ext cx="3992070" cy="19254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29" name="Group 71">
            <a:extLst>
              <a:ext uri="{FF2B5EF4-FFF2-40B4-BE49-F238E27FC236}">
                <a16:creationId xmlns:a16="http://schemas.microsoft.com/office/drawing/2014/main" id="{CB219C5B-80C1-47F0-B7ED-3F36757465B7}"/>
              </a:ext>
            </a:extLst>
          </p:cNvPr>
          <p:cNvGrpSpPr>
            <a:grpSpLocks noChangeAspect="1"/>
          </p:cNvGrpSpPr>
          <p:nvPr/>
        </p:nvGrpSpPr>
        <p:grpSpPr bwMode="auto">
          <a:xfrm>
            <a:off x="9557444" y="5008147"/>
            <a:ext cx="675482" cy="529673"/>
            <a:chOff x="3091" y="1986"/>
            <a:chExt cx="896" cy="620"/>
          </a:xfrm>
          <a:solidFill>
            <a:schemeClr val="accent1"/>
          </a:solidFill>
        </p:grpSpPr>
        <p:sp>
          <p:nvSpPr>
            <p:cNvPr id="130" name="Freeform 72">
              <a:extLst>
                <a:ext uri="{FF2B5EF4-FFF2-40B4-BE49-F238E27FC236}">
                  <a16:creationId xmlns:a16="http://schemas.microsoft.com/office/drawing/2014/main" id="{400144E8-9691-44EA-B32A-ECD4175F87A1}"/>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73">
              <a:extLst>
                <a:ext uri="{FF2B5EF4-FFF2-40B4-BE49-F238E27FC236}">
                  <a16:creationId xmlns:a16="http://schemas.microsoft.com/office/drawing/2014/main" id="{3850D4B0-809D-415D-9298-3ED10865CBA1}"/>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74">
              <a:extLst>
                <a:ext uri="{FF2B5EF4-FFF2-40B4-BE49-F238E27FC236}">
                  <a16:creationId xmlns:a16="http://schemas.microsoft.com/office/drawing/2014/main" id="{6D0F845A-8094-43D8-A327-A2D02CE209B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Rectangle 75">
              <a:extLst>
                <a:ext uri="{FF2B5EF4-FFF2-40B4-BE49-F238E27FC236}">
                  <a16:creationId xmlns:a16="http://schemas.microsoft.com/office/drawing/2014/main" id="{3DC1AC9B-00F9-4F71-897A-ECE3615951E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Line 76">
              <a:extLst>
                <a:ext uri="{FF2B5EF4-FFF2-40B4-BE49-F238E27FC236}">
                  <a16:creationId xmlns:a16="http://schemas.microsoft.com/office/drawing/2014/main" id="{5ABA575A-79F2-463B-8B9D-264383C2348E}"/>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Line 77">
              <a:extLst>
                <a:ext uri="{FF2B5EF4-FFF2-40B4-BE49-F238E27FC236}">
                  <a16:creationId xmlns:a16="http://schemas.microsoft.com/office/drawing/2014/main" id="{9CB2B109-AAD3-4649-ADFB-51AF82ED20C9}"/>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78">
              <a:extLst>
                <a:ext uri="{FF2B5EF4-FFF2-40B4-BE49-F238E27FC236}">
                  <a16:creationId xmlns:a16="http://schemas.microsoft.com/office/drawing/2014/main" id="{EB5033CD-E3E9-4C82-A74E-88D0B459D2D3}"/>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79">
              <a:extLst>
                <a:ext uri="{FF2B5EF4-FFF2-40B4-BE49-F238E27FC236}">
                  <a16:creationId xmlns:a16="http://schemas.microsoft.com/office/drawing/2014/main" id="{A71BAE29-DBD1-476E-8FAF-1759E148162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80">
              <a:extLst>
                <a:ext uri="{FF2B5EF4-FFF2-40B4-BE49-F238E27FC236}">
                  <a16:creationId xmlns:a16="http://schemas.microsoft.com/office/drawing/2014/main" id="{78B34E72-9C56-4257-8270-0AF1604FF85E}"/>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81">
              <a:extLst>
                <a:ext uri="{FF2B5EF4-FFF2-40B4-BE49-F238E27FC236}">
                  <a16:creationId xmlns:a16="http://schemas.microsoft.com/office/drawing/2014/main" id="{A8F9F43F-D1D6-4A3B-968A-1E7B21A5C6F4}"/>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Rectangle 82">
              <a:extLst>
                <a:ext uri="{FF2B5EF4-FFF2-40B4-BE49-F238E27FC236}">
                  <a16:creationId xmlns:a16="http://schemas.microsoft.com/office/drawing/2014/main" id="{062F8AA4-EB11-4B16-AD0E-60C78FF9DDB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Rectangle 83">
              <a:extLst>
                <a:ext uri="{FF2B5EF4-FFF2-40B4-BE49-F238E27FC236}">
                  <a16:creationId xmlns:a16="http://schemas.microsoft.com/office/drawing/2014/main" id="{F0C03E85-4FF3-4E9E-BEB1-A990A64C6E8E}"/>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84">
              <a:extLst>
                <a:ext uri="{FF2B5EF4-FFF2-40B4-BE49-F238E27FC236}">
                  <a16:creationId xmlns:a16="http://schemas.microsoft.com/office/drawing/2014/main" id="{A46D6E88-C0A9-4A8E-892A-FAD4489001F2}"/>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Rectangle 85">
              <a:extLst>
                <a:ext uri="{FF2B5EF4-FFF2-40B4-BE49-F238E27FC236}">
                  <a16:creationId xmlns:a16="http://schemas.microsoft.com/office/drawing/2014/main" id="{74C9C1C6-40F0-40E3-83FA-6CE23B5DC334}"/>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Rectangle 86">
              <a:extLst>
                <a:ext uri="{FF2B5EF4-FFF2-40B4-BE49-F238E27FC236}">
                  <a16:creationId xmlns:a16="http://schemas.microsoft.com/office/drawing/2014/main" id="{D5872578-C4F2-4812-807C-A99F9E71E518}"/>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 name="Rectangle 8">
            <a:extLst>
              <a:ext uri="{FF2B5EF4-FFF2-40B4-BE49-F238E27FC236}">
                <a16:creationId xmlns:a16="http://schemas.microsoft.com/office/drawing/2014/main" id="{8731D1F1-C411-431E-B6E6-D3C2EB31177C}"/>
              </a:ext>
            </a:extLst>
          </p:cNvPr>
          <p:cNvSpPr>
            <a:spLocks noChangeArrowheads="1"/>
          </p:cNvSpPr>
          <p:nvPr/>
        </p:nvSpPr>
        <p:spPr bwMode="auto">
          <a:xfrm>
            <a:off x="4113570" y="47121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Guiding Coalition</a:t>
            </a:r>
          </a:p>
        </p:txBody>
      </p:sp>
      <p:sp>
        <p:nvSpPr>
          <p:cNvPr id="177" name="Rectangle 2">
            <a:extLst>
              <a:ext uri="{FF2B5EF4-FFF2-40B4-BE49-F238E27FC236}">
                <a16:creationId xmlns:a16="http://schemas.microsoft.com/office/drawing/2014/main" id="{F9ABC1DD-EC47-4434-A57C-1D4A96ADC564}"/>
              </a:ext>
            </a:extLst>
          </p:cNvPr>
          <p:cNvSpPr txBox="1">
            <a:spLocks noChangeArrowheads="1"/>
          </p:cNvSpPr>
          <p:nvPr/>
        </p:nvSpPr>
        <p:spPr bwMode="auto">
          <a:xfrm>
            <a:off x="5026052" y="4711181"/>
            <a:ext cx="3996594"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COO: Wouter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Corporate Function O: Rishi Santokhi​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VP, Portfolio RM, Steve Lempa</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Calibri"/>
              </a:rPr>
              <a:t> (Jane Daniel)</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Brunno Maradei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​Head of data office​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HoIO</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Kim Bormann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&amp; CS: Erik den Hertog</a:t>
            </a:r>
          </a:p>
          <a:p>
            <a:pPr marL="0" indent="0">
              <a:buClr>
                <a:srgbClr val="0069B4">
                  <a:lumMod val="60000"/>
                  <a:lumOff val="40000"/>
                </a:srgbClr>
              </a:buClr>
              <a:defRPr/>
            </a:pPr>
            <a:r>
              <a:rPr lang="en-US" sz="1100" dirty="0">
                <a:solidFill>
                  <a:srgbClr val="000000"/>
                </a:solidFill>
                <a:latin typeface="Calibri" panose="020F0502020204030204"/>
              </a:rPr>
              <a:t>DPO: David </a:t>
            </a:r>
            <a:r>
              <a:rPr lang="en-US" sz="1100" dirty="0" err="1">
                <a:solidFill>
                  <a:srgbClr val="000000"/>
                </a:solidFill>
                <a:latin typeface="Calibri" panose="020F0502020204030204"/>
              </a:rPr>
              <a:t>Hazeldine</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8" name="Rectangle 8">
            <a:extLst>
              <a:ext uri="{FF2B5EF4-FFF2-40B4-BE49-F238E27FC236}">
                <a16:creationId xmlns:a16="http://schemas.microsoft.com/office/drawing/2014/main" id="{D20F7D18-058A-47DB-ADAA-E7CE6B7A002F}"/>
              </a:ext>
            </a:extLst>
          </p:cNvPr>
          <p:cNvSpPr>
            <a:spLocks noChangeArrowheads="1"/>
          </p:cNvSpPr>
          <p:nvPr/>
        </p:nvSpPr>
        <p:spPr bwMode="auto">
          <a:xfrm>
            <a:off x="4113570" y="56748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Optional members</a:t>
            </a:r>
          </a:p>
        </p:txBody>
      </p:sp>
      <p:sp>
        <p:nvSpPr>
          <p:cNvPr id="179" name="Rectangle 2">
            <a:extLst>
              <a:ext uri="{FF2B5EF4-FFF2-40B4-BE49-F238E27FC236}">
                <a16:creationId xmlns:a16="http://schemas.microsoft.com/office/drawing/2014/main" id="{141529C4-50B9-4BB7-89EA-A515F89493CD}"/>
              </a:ext>
            </a:extLst>
          </p:cNvPr>
          <p:cNvSpPr txBox="1">
            <a:spLocks noChangeArrowheads="1"/>
          </p:cNvSpPr>
          <p:nvPr/>
        </p:nvSpPr>
        <p:spPr bwMode="auto">
          <a:xfrm>
            <a:off x="5030575" y="5674805"/>
            <a:ext cx="3997375"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84138" algn="l" defTabSz="80645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Equities CIO: Stephan Jones</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Real Assets CIO: Scott Cote</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Distribution: Chris Thompson</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Finance BP: Stuart Watson </a:t>
            </a:r>
          </a:p>
          <a:p>
            <a:pPr marL="182563" marR="0" lvl="0" indent="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None/>
              <a:tabLst/>
              <a:defRPr/>
            </a:pPr>
            <a:endPar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Group CDAO: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Hiek</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van der Scheer</a:t>
            </a:r>
          </a:p>
        </p:txBody>
      </p:sp>
      <p:cxnSp>
        <p:nvCxnSpPr>
          <p:cNvPr id="180" name="Straight Connector 179">
            <a:extLst>
              <a:ext uri="{FF2B5EF4-FFF2-40B4-BE49-F238E27FC236}">
                <a16:creationId xmlns:a16="http://schemas.microsoft.com/office/drawing/2014/main" id="{38B93F1A-6D1D-4C80-8B02-29037731C77C}"/>
              </a:ext>
            </a:extLst>
          </p:cNvPr>
          <p:cNvCxnSpPr>
            <a:cxnSpLocks/>
          </p:cNvCxnSpPr>
          <p:nvPr/>
        </p:nvCxnSpPr>
        <p:spPr>
          <a:xfrm>
            <a:off x="4118351" y="5674844"/>
            <a:ext cx="928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82EF5C8-3ECB-432D-922D-D427688E2BDC}"/>
              </a:ext>
            </a:extLst>
          </p:cNvPr>
          <p:cNvCxnSpPr/>
          <p:nvPr/>
        </p:nvCxnSpPr>
        <p:spPr>
          <a:xfrm>
            <a:off x="5037676" y="5674805"/>
            <a:ext cx="3996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2" name="Down Arrow 123">
            <a:extLst>
              <a:ext uri="{FF2B5EF4-FFF2-40B4-BE49-F238E27FC236}">
                <a16:creationId xmlns:a16="http://schemas.microsoft.com/office/drawing/2014/main" id="{AD98A5ED-C42C-485F-A651-F1D822BE47FF}"/>
              </a:ext>
            </a:extLst>
          </p:cNvPr>
          <p:cNvSpPr/>
          <p:nvPr/>
        </p:nvSpPr>
        <p:spPr>
          <a:xfrm rot="16200000">
            <a:off x="9043558" y="5445636"/>
            <a:ext cx="439168" cy="4809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E5FAC4-5990-4614-A13C-66696E07B48F}"/>
              </a:ext>
            </a:extLst>
          </p:cNvPr>
          <p:cNvGrpSpPr/>
          <p:nvPr/>
        </p:nvGrpSpPr>
        <p:grpSpPr>
          <a:xfrm>
            <a:off x="4964615" y="1075336"/>
            <a:ext cx="3186568" cy="2994451"/>
            <a:chOff x="5102331" y="1075336"/>
            <a:chExt cx="3186568" cy="2994451"/>
          </a:xfrm>
        </p:grpSpPr>
        <p:sp>
          <p:nvSpPr>
            <p:cNvPr id="68" name="Rectangle 4">
              <a:extLst>
                <a:ext uri="{FF2B5EF4-FFF2-40B4-BE49-F238E27FC236}">
                  <a16:creationId xmlns:a16="http://schemas.microsoft.com/office/drawing/2014/main" id="{EE50C358-27EB-4B4E-B30D-1CAEDAE20680}"/>
                </a:ext>
              </a:extLst>
            </p:cNvPr>
            <p:cNvSpPr>
              <a:spLocks noChangeArrowheads="1"/>
            </p:cNvSpPr>
            <p:nvPr/>
          </p:nvSpPr>
          <p:spPr bwMode="auto">
            <a:xfrm>
              <a:off x="5278056"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 (internal)</a:t>
              </a:r>
            </a:p>
          </p:txBody>
        </p:sp>
        <p:sp>
          <p:nvSpPr>
            <p:cNvPr id="72" name="Rectangle 2">
              <a:extLst>
                <a:ext uri="{FF2B5EF4-FFF2-40B4-BE49-F238E27FC236}">
                  <a16:creationId xmlns:a16="http://schemas.microsoft.com/office/drawing/2014/main" id="{6C90CC91-4665-4964-B869-A14EE5215C51}"/>
                </a:ext>
              </a:extLst>
            </p:cNvPr>
            <p:cNvSpPr txBox="1">
              <a:spLocks noChangeArrowheads="1"/>
            </p:cNvSpPr>
            <p:nvPr/>
          </p:nvSpPr>
          <p:spPr bwMode="auto">
            <a:xfrm>
              <a:off x="5288335"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Rectangle 2">
              <a:extLst>
                <a:ext uri="{FF2B5EF4-FFF2-40B4-BE49-F238E27FC236}">
                  <a16:creationId xmlns:a16="http://schemas.microsoft.com/office/drawing/2014/main" id="{AAE57BC5-3A70-428B-89DF-452E6CD77207}"/>
                </a:ext>
              </a:extLst>
            </p:cNvPr>
            <p:cNvSpPr txBox="1">
              <a:spLocks noChangeArrowheads="1"/>
            </p:cNvSpPr>
            <p:nvPr/>
          </p:nvSpPr>
          <p:spPr bwMode="auto">
            <a:xfrm>
              <a:off x="5283677"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Corporate Function O: Rishi Santoshi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COO: Wouter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CDO: Lance Cameron</a:t>
              </a:r>
            </a:p>
          </p:txBody>
        </p:sp>
        <p:sp>
          <p:nvSpPr>
            <p:cNvPr id="186" name="Rectangle 185">
              <a:extLst>
                <a:ext uri="{FF2B5EF4-FFF2-40B4-BE49-F238E27FC236}">
                  <a16:creationId xmlns:a16="http://schemas.microsoft.com/office/drawing/2014/main" id="{5EFAE694-0666-428B-A8E9-E4B6F7F2AA2D}"/>
                </a:ext>
              </a:extLst>
            </p:cNvPr>
            <p:cNvSpPr/>
            <p:nvPr/>
          </p:nvSpPr>
          <p:spPr>
            <a:xfrm>
              <a:off x="5274079"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1CD8ADE4-7C4D-42E7-9E3C-F6C7AB13136B}"/>
                </a:ext>
              </a:extLst>
            </p:cNvPr>
            <p:cNvSpPr/>
            <p:nvPr/>
          </p:nvSpPr>
          <p:spPr>
            <a:xfrm>
              <a:off x="5102331"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lang="de-DE" sz="1200">
                  <a:solidFill>
                    <a:prstClr val="white"/>
                  </a:solidFill>
                  <a:latin typeface="Calibri" panose="020F0502020204030204"/>
                </a:rPr>
                <a:t>a</a:t>
              </a:r>
              <a:endParaRPr kumimoji="0" lang="de-DE"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4">
              <a:extLst>
                <a:ext uri="{FF2B5EF4-FFF2-40B4-BE49-F238E27FC236}">
                  <a16:creationId xmlns:a16="http://schemas.microsoft.com/office/drawing/2014/main" id="{074AE32D-1778-4713-9911-D9C74ED617ED}"/>
                </a:ext>
              </a:extLst>
            </p:cNvPr>
            <p:cNvSpPr>
              <a:spLocks noChangeArrowheads="1"/>
            </p:cNvSpPr>
            <p:nvPr/>
          </p:nvSpPr>
          <p:spPr bwMode="auto">
            <a:xfrm>
              <a:off x="6778529"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a:t>
              </a:r>
            </a:p>
            <a:p>
              <a:pPr marL="0" marR="0" lvl="0" indent="0" algn="ctr" defTabSz="456999" rtl="0" eaLnBrk="1" fontAlgn="auto" latinLnBrk="0" hangingPunct="1">
                <a:lnSpc>
                  <a:spcPct val="100000"/>
                </a:lnSpc>
                <a:spcBef>
                  <a:spcPts val="0"/>
                </a:spcBef>
                <a:spcAft>
                  <a:spcPts val="0"/>
                </a:spcAft>
                <a:buClrTx/>
                <a:buSzTx/>
                <a:buFontTx/>
                <a:buNone/>
                <a:tabLst/>
                <a:defRPr/>
              </a:pPr>
              <a:r>
                <a:rPr lang="en-US" sz="1100" b="1" kern="0">
                  <a:solidFill>
                    <a:prstClr val="white"/>
                  </a:solidFill>
                  <a:latin typeface="Calibri" panose="020F0502020204030204"/>
                </a:rPr>
                <a:t>(external)</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2">
              <a:extLst>
                <a:ext uri="{FF2B5EF4-FFF2-40B4-BE49-F238E27FC236}">
                  <a16:creationId xmlns:a16="http://schemas.microsoft.com/office/drawing/2014/main" id="{951F2A2C-8052-4098-B72C-C445EFCB4774}"/>
                </a:ext>
              </a:extLst>
            </p:cNvPr>
            <p:cNvSpPr txBox="1">
              <a:spLocks noChangeArrowheads="1"/>
            </p:cNvSpPr>
            <p:nvPr/>
          </p:nvSpPr>
          <p:spPr bwMode="auto">
            <a:xfrm>
              <a:off x="678880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Rectangle 2">
              <a:extLst>
                <a:ext uri="{FF2B5EF4-FFF2-40B4-BE49-F238E27FC236}">
                  <a16:creationId xmlns:a16="http://schemas.microsoft.com/office/drawing/2014/main" id="{34C323FE-F45D-4EB7-ACE8-B3A93B6F5A6F}"/>
                </a:ext>
              </a:extLst>
            </p:cNvPr>
            <p:cNvSpPr txBox="1">
              <a:spLocks noChangeArrowheads="1"/>
            </p:cNvSpPr>
            <p:nvPr/>
          </p:nvSpPr>
          <p:spPr bwMode="auto">
            <a:xfrm>
              <a:off x="678415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&amp; CS: Erik den Hertog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COO: Wouter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CDO: Lance Cameron</a:t>
              </a:r>
            </a:p>
          </p:txBody>
        </p:sp>
        <p:sp>
          <p:nvSpPr>
            <p:cNvPr id="145" name="Rectangle 144">
              <a:extLst>
                <a:ext uri="{FF2B5EF4-FFF2-40B4-BE49-F238E27FC236}">
                  <a16:creationId xmlns:a16="http://schemas.microsoft.com/office/drawing/2014/main" id="{6B963CA5-4870-42D8-9D25-7EA3FE44EF82}"/>
                </a:ext>
              </a:extLst>
            </p:cNvPr>
            <p:cNvSpPr/>
            <p:nvPr/>
          </p:nvSpPr>
          <p:spPr>
            <a:xfrm>
              <a:off x="6774552"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B17B4E43-B9FC-43FD-87C9-6AA56CAC5EA4}"/>
                </a:ext>
              </a:extLst>
            </p:cNvPr>
            <p:cNvSpPr/>
            <p:nvPr/>
          </p:nvSpPr>
          <p:spPr>
            <a:xfrm>
              <a:off x="6602804"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lang="de-DE" sz="1200">
                  <a:solidFill>
                    <a:prstClr val="white"/>
                  </a:solidFill>
                  <a:latin typeface="Calibri" panose="020F0502020204030204"/>
                </a:rPr>
                <a:t>b</a:t>
              </a: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66884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B22C7C95-CFFE-4157-8BBC-302392EDBBEF}"/>
              </a:ext>
            </a:extLst>
          </p:cNvPr>
          <p:cNvSpPr/>
          <p:nvPr/>
        </p:nvSpPr>
        <p:spPr>
          <a:xfrm>
            <a:off x="6096000" y="1088116"/>
            <a:ext cx="5791200" cy="4829810"/>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Potential candidates for Data Governance Council</a:t>
            </a:r>
          </a:p>
        </p:txBody>
      </p:sp>
      <p:graphicFrame>
        <p:nvGraphicFramePr>
          <p:cNvPr id="39" name="Table 38">
            <a:extLst>
              <a:ext uri="{FF2B5EF4-FFF2-40B4-BE49-F238E27FC236}">
                <a16:creationId xmlns:a16="http://schemas.microsoft.com/office/drawing/2014/main" id="{09D81E7A-44F6-4274-A112-5B38F0873963}"/>
              </a:ext>
            </a:extLst>
          </p:cNvPr>
          <p:cNvGraphicFramePr>
            <a:graphicFrameLocks noGrp="1"/>
          </p:cNvGraphicFramePr>
          <p:nvPr>
            <p:extLst>
              <p:ext uri="{D42A27DB-BD31-4B8C-83A1-F6EECF244321}">
                <p14:modId xmlns:p14="http://schemas.microsoft.com/office/powerpoint/2010/main" val="1736497978"/>
              </p:ext>
            </p:extLst>
          </p:nvPr>
        </p:nvGraphicFramePr>
        <p:xfrm>
          <a:off x="556451" y="1088121"/>
          <a:ext cx="4169823" cy="4829803"/>
        </p:xfrm>
        <a:graphic>
          <a:graphicData uri="http://schemas.openxmlformats.org/drawingml/2006/table">
            <a:tbl>
              <a:tblPr firstRow="1" bandRow="1">
                <a:tableStyleId>{C4B1156A-380E-4F78-BDF5-A606A8083BF9}</a:tableStyleId>
              </a:tblPr>
              <a:tblGrid>
                <a:gridCol w="1659704">
                  <a:extLst>
                    <a:ext uri="{9D8B030D-6E8A-4147-A177-3AD203B41FA5}">
                      <a16:colId xmlns:a16="http://schemas.microsoft.com/office/drawing/2014/main" val="664324143"/>
                    </a:ext>
                  </a:extLst>
                </a:gridCol>
                <a:gridCol w="2510119">
                  <a:extLst>
                    <a:ext uri="{9D8B030D-6E8A-4147-A177-3AD203B41FA5}">
                      <a16:colId xmlns:a16="http://schemas.microsoft.com/office/drawing/2014/main" val="20001"/>
                    </a:ext>
                  </a:extLst>
                </a:gridCol>
              </a:tblGrid>
              <a:tr h="282723">
                <a:tc>
                  <a:txBody>
                    <a:bodyPr/>
                    <a:lstStyle/>
                    <a:p>
                      <a:pPr algn="l" rtl="0"/>
                      <a:r>
                        <a:rPr lang="en-US" sz="1100">
                          <a:solidFill>
                            <a:schemeClr val="bg1"/>
                          </a:solidFill>
                        </a:rPr>
                        <a:t>Guiding Coalition</a:t>
                      </a:r>
                    </a:p>
                  </a:txBody>
                  <a:tcPr marL="0" marR="0" marT="18000" marB="18000">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a:r>
                        <a:rPr lang="en-US" sz="1100">
                          <a:solidFill>
                            <a:schemeClr val="bg1"/>
                          </a:solidFill>
                        </a:rPr>
                        <a:t>Role</a:t>
                      </a:r>
                    </a:p>
                  </a:txBody>
                  <a:tcPr marL="0" marR="0" marT="18000" marB="1800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Wouter Peters​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Lance Cameron​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CDO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Nicole Sandig​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CTO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Rishi Santokhi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Corporate Function 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397829"/>
                  </a:ext>
                </a:extLst>
              </a:tr>
              <a:tr h="230884">
                <a:tc>
                  <a:txBody>
                    <a:bodyPr/>
                    <a:lstStyle/>
                    <a:p>
                      <a:pPr rtl="0"/>
                      <a:r>
                        <a:rPr lang="en-US" sz="1100">
                          <a:solidFill>
                            <a:srgbClr val="000000"/>
                          </a:solidFill>
                          <a:latin typeface="+mn-lt"/>
                        </a:rPr>
                        <a:t>Steve Lempa</a:t>
                      </a:r>
                      <a:endParaRPr lang="en-US" sz="1100"/>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VP portfolio Risk Management</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Stuart Donald​</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Insights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Brunno Maradei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Responsible Investments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Head of data office​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176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Kim Bormann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Investment Operations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3327"/>
                  </a:ext>
                </a:extLst>
              </a:tr>
              <a:tr h="420955">
                <a:tc>
                  <a:txBody>
                    <a:bodyPr/>
                    <a:lstStyle/>
                    <a:p>
                      <a:pPr rtl="0"/>
                      <a:r>
                        <a:rPr lang="en-US" sz="1100"/>
                        <a:t>Erik den Hartog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European Head of Account Management &amp; Client Servicing</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273261"/>
                  </a:ext>
                </a:extLst>
              </a:tr>
              <a:tr h="420955">
                <a:tc>
                  <a:txBody>
                    <a:bodyPr/>
                    <a:lstStyle/>
                    <a:p>
                      <a:pPr rtl="0"/>
                      <a:r>
                        <a:rPr lang="en-US" sz="1100"/>
                        <a:t>David </a:t>
                      </a:r>
                      <a:r>
                        <a:rPr lang="en-US" sz="1100" err="1"/>
                        <a:t>Hazeldine</a:t>
                      </a:r>
                      <a:endParaRPr lang="en-US" sz="1100"/>
                    </a:p>
                  </a:txBody>
                  <a:tcPr marL="0" marR="0" marT="18000" marB="18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Global DPO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308800"/>
                  </a:ext>
                </a:extLst>
              </a:tr>
              <a:tr h="282723">
                <a:tc>
                  <a:txBody>
                    <a:bodyPr/>
                    <a:lstStyle/>
                    <a:p>
                      <a:pPr rtl="0"/>
                      <a:r>
                        <a:rPr lang="en-US" sz="1100" b="1">
                          <a:solidFill>
                            <a:schemeClr val="bg1"/>
                          </a:solidFill>
                        </a:rPr>
                        <a:t>Optional members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a:endParaRPr lang="en-US" sz="1100" b="0"/>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273196022"/>
                  </a:ext>
                </a:extLst>
              </a:tr>
              <a:tr h="420955">
                <a:tc>
                  <a:txBody>
                    <a:bodyPr/>
                    <a:lstStyle/>
                    <a:p>
                      <a:pPr rtl="0"/>
                      <a:r>
                        <a:rPr lang="en-US" sz="1100"/>
                        <a:t>Stephan Jones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Multi Asset &amp; Solutions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842347"/>
                  </a:ext>
                </a:extLst>
              </a:tr>
              <a:tr h="230884">
                <a:tc>
                  <a:txBody>
                    <a:bodyPr/>
                    <a:lstStyle/>
                    <a:p>
                      <a:pPr rtl="0"/>
                      <a:r>
                        <a:rPr lang="en-US" sz="1100"/>
                        <a:t>Scott Cote</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Real Assets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5993856"/>
                  </a:ext>
                </a:extLst>
              </a:tr>
              <a:tr h="230884">
                <a:tc>
                  <a:txBody>
                    <a:bodyPr/>
                    <a:lstStyle/>
                    <a:p>
                      <a:pPr rtl="0"/>
                      <a:r>
                        <a:rPr lang="en-US" sz="1100"/>
                        <a:t>Chris Thompson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Client Group</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5334319"/>
                  </a:ext>
                </a:extLst>
              </a:tr>
              <a:tr h="230884">
                <a:tc>
                  <a:txBody>
                    <a:bodyPr/>
                    <a:lstStyle/>
                    <a:p>
                      <a:pPr rtl="0"/>
                      <a:r>
                        <a:rPr lang="en-US" sz="1100"/>
                        <a:t>Stuart Watson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Sr Finance business partner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775797"/>
                  </a:ext>
                </a:extLst>
              </a:tr>
              <a:tr h="230884">
                <a:tc>
                  <a:txBody>
                    <a:bodyPr/>
                    <a:lstStyle/>
                    <a:p>
                      <a:pPr rtl="0"/>
                      <a:r>
                        <a:rPr lang="en-US" sz="1100"/>
                        <a:t>Hiek van der Scheer</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Group CDAO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4316824"/>
                  </a:ext>
                </a:extLst>
              </a:tr>
            </a:tbl>
          </a:graphicData>
        </a:graphic>
      </p:graphicFrame>
      <p:grpSp>
        <p:nvGrpSpPr>
          <p:cNvPr id="82" name="Group 71">
            <a:extLst>
              <a:ext uri="{FF2B5EF4-FFF2-40B4-BE49-F238E27FC236}">
                <a16:creationId xmlns:a16="http://schemas.microsoft.com/office/drawing/2014/main" id="{71772E79-01B8-4A13-9CA0-30B9B27468AB}"/>
              </a:ext>
            </a:extLst>
          </p:cNvPr>
          <p:cNvGrpSpPr>
            <a:grpSpLocks noChangeAspect="1"/>
          </p:cNvGrpSpPr>
          <p:nvPr/>
        </p:nvGrpSpPr>
        <p:grpSpPr bwMode="auto">
          <a:xfrm>
            <a:off x="7350956" y="1248046"/>
            <a:ext cx="901854" cy="659346"/>
            <a:chOff x="3091" y="1986"/>
            <a:chExt cx="896" cy="620"/>
          </a:xfrm>
          <a:solidFill>
            <a:schemeClr val="accent1"/>
          </a:solidFill>
        </p:grpSpPr>
        <p:sp>
          <p:nvSpPr>
            <p:cNvPr id="83" name="Freeform 72">
              <a:extLst>
                <a:ext uri="{FF2B5EF4-FFF2-40B4-BE49-F238E27FC236}">
                  <a16:creationId xmlns:a16="http://schemas.microsoft.com/office/drawing/2014/main" id="{D72CB7F3-5A13-47F2-BEBC-BB149DAACE40}"/>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73">
              <a:extLst>
                <a:ext uri="{FF2B5EF4-FFF2-40B4-BE49-F238E27FC236}">
                  <a16:creationId xmlns:a16="http://schemas.microsoft.com/office/drawing/2014/main" id="{94E871D2-50D9-4136-B297-B9E6976A4A35}"/>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74">
              <a:extLst>
                <a:ext uri="{FF2B5EF4-FFF2-40B4-BE49-F238E27FC236}">
                  <a16:creationId xmlns:a16="http://schemas.microsoft.com/office/drawing/2014/main" id="{509EF2AF-93EA-4B1D-A244-C11FE37209BA}"/>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Rectangle 75">
              <a:extLst>
                <a:ext uri="{FF2B5EF4-FFF2-40B4-BE49-F238E27FC236}">
                  <a16:creationId xmlns:a16="http://schemas.microsoft.com/office/drawing/2014/main" id="{44E20B6B-DC1B-43A4-A2B4-BEB417DEC30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Line 76">
              <a:extLst>
                <a:ext uri="{FF2B5EF4-FFF2-40B4-BE49-F238E27FC236}">
                  <a16:creationId xmlns:a16="http://schemas.microsoft.com/office/drawing/2014/main" id="{717D004F-F348-4494-9758-AB8F02AA9195}"/>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Line 77">
              <a:extLst>
                <a:ext uri="{FF2B5EF4-FFF2-40B4-BE49-F238E27FC236}">
                  <a16:creationId xmlns:a16="http://schemas.microsoft.com/office/drawing/2014/main" id="{5E49C1E6-C258-4376-AE59-BFB264BFB300}"/>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78">
              <a:extLst>
                <a:ext uri="{FF2B5EF4-FFF2-40B4-BE49-F238E27FC236}">
                  <a16:creationId xmlns:a16="http://schemas.microsoft.com/office/drawing/2014/main" id="{1F2E5815-EACF-406B-A744-BD8DB4C8C784}"/>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79">
              <a:extLst>
                <a:ext uri="{FF2B5EF4-FFF2-40B4-BE49-F238E27FC236}">
                  <a16:creationId xmlns:a16="http://schemas.microsoft.com/office/drawing/2014/main" id="{51552DE5-E1E5-4349-B11E-F5C4F72021BF}"/>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80">
              <a:extLst>
                <a:ext uri="{FF2B5EF4-FFF2-40B4-BE49-F238E27FC236}">
                  <a16:creationId xmlns:a16="http://schemas.microsoft.com/office/drawing/2014/main" id="{59075E09-C18D-4901-8B16-D3532F277B69}"/>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81">
              <a:extLst>
                <a:ext uri="{FF2B5EF4-FFF2-40B4-BE49-F238E27FC236}">
                  <a16:creationId xmlns:a16="http://schemas.microsoft.com/office/drawing/2014/main" id="{EE55E6F9-8255-4A43-A81E-C7CF7B28A4D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Rectangle 82">
              <a:extLst>
                <a:ext uri="{FF2B5EF4-FFF2-40B4-BE49-F238E27FC236}">
                  <a16:creationId xmlns:a16="http://schemas.microsoft.com/office/drawing/2014/main" id="{85A84122-8CBC-401D-8926-CEBDDFC3CC09}"/>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Rectangle 83">
              <a:extLst>
                <a:ext uri="{FF2B5EF4-FFF2-40B4-BE49-F238E27FC236}">
                  <a16:creationId xmlns:a16="http://schemas.microsoft.com/office/drawing/2014/main" id="{241F9613-BBE1-481B-A999-C2AB653B61D9}"/>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84">
              <a:extLst>
                <a:ext uri="{FF2B5EF4-FFF2-40B4-BE49-F238E27FC236}">
                  <a16:creationId xmlns:a16="http://schemas.microsoft.com/office/drawing/2014/main" id="{DD0AD973-9B70-42F8-9B04-42D9D1347593}"/>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Rectangle 85">
              <a:extLst>
                <a:ext uri="{FF2B5EF4-FFF2-40B4-BE49-F238E27FC236}">
                  <a16:creationId xmlns:a16="http://schemas.microsoft.com/office/drawing/2014/main" id="{C9CFD547-801D-4033-BD27-751AA61C08FB}"/>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Rectangle 86">
              <a:extLst>
                <a:ext uri="{FF2B5EF4-FFF2-40B4-BE49-F238E27FC236}">
                  <a16:creationId xmlns:a16="http://schemas.microsoft.com/office/drawing/2014/main" id="{62AACD2D-7DD8-42DD-A98F-D3B3C4C1B934}"/>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33" name="Straight Connector 32">
            <a:extLst>
              <a:ext uri="{FF2B5EF4-FFF2-40B4-BE49-F238E27FC236}">
                <a16:creationId xmlns:a16="http://schemas.microsoft.com/office/drawing/2014/main" id="{58250A50-AA2E-4AD3-BF32-81B3A727776F}"/>
              </a:ext>
            </a:extLst>
          </p:cNvPr>
          <p:cNvCxnSpPr>
            <a:cxnSpLocks/>
          </p:cNvCxnSpPr>
          <p:nvPr/>
        </p:nvCxnSpPr>
        <p:spPr>
          <a:xfrm>
            <a:off x="9723193"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526410-6125-4C23-AECB-114BEE791923}"/>
              </a:ext>
            </a:extLst>
          </p:cNvPr>
          <p:cNvCxnSpPr>
            <a:cxnSpLocks/>
          </p:cNvCxnSpPr>
          <p:nvPr/>
        </p:nvCxnSpPr>
        <p:spPr>
          <a:xfrm>
            <a:off x="11161109"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5" name="AutoShape 7">
            <a:extLst>
              <a:ext uri="{FF2B5EF4-FFF2-40B4-BE49-F238E27FC236}">
                <a16:creationId xmlns:a16="http://schemas.microsoft.com/office/drawing/2014/main" id="{0CA8A13E-29E7-4882-B5DB-FAA4B44C7FDD}"/>
              </a:ext>
            </a:extLst>
          </p:cNvPr>
          <p:cNvCxnSpPr>
            <a:cxnSpLocks noChangeShapeType="1"/>
          </p:cNvCxnSpPr>
          <p:nvPr/>
        </p:nvCxnSpPr>
        <p:spPr bwMode="auto">
          <a:xfrm rot="5400000" flipH="1" flipV="1">
            <a:off x="7629009" y="1857859"/>
            <a:ext cx="1317600"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36" name="AutoShape 9">
            <a:extLst>
              <a:ext uri="{FF2B5EF4-FFF2-40B4-BE49-F238E27FC236}">
                <a16:creationId xmlns:a16="http://schemas.microsoft.com/office/drawing/2014/main" id="{39ADBA3E-08A6-4E7E-BF1B-2A509CE46422}"/>
              </a:ext>
            </a:extLst>
          </p:cNvPr>
          <p:cNvCxnSpPr>
            <a:cxnSpLocks noChangeShapeType="1"/>
          </p:cNvCxnSpPr>
          <p:nvPr/>
        </p:nvCxnSpPr>
        <p:spPr bwMode="auto">
          <a:xfrm rot="16200000" flipV="1">
            <a:off x="9066295" y="1857118"/>
            <a:ext cx="1318497"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7" name="Rectangle 4">
            <a:extLst>
              <a:ext uri="{FF2B5EF4-FFF2-40B4-BE49-F238E27FC236}">
                <a16:creationId xmlns:a16="http://schemas.microsoft.com/office/drawing/2014/main" id="{799368A6-0FB5-4065-9F78-4D5E146C415C}"/>
              </a:ext>
            </a:extLst>
          </p:cNvPr>
          <p:cNvSpPr>
            <a:spLocks noChangeArrowheads="1"/>
          </p:cNvSpPr>
          <p:nvPr/>
        </p:nvSpPr>
        <p:spPr bwMode="auto">
          <a:xfrm>
            <a:off x="9795514"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38" name="AutoShape 7">
            <a:extLst>
              <a:ext uri="{FF2B5EF4-FFF2-40B4-BE49-F238E27FC236}">
                <a16:creationId xmlns:a16="http://schemas.microsoft.com/office/drawing/2014/main" id="{43F51701-D847-4788-9FC6-BEB06A8ED6E4}"/>
              </a:ext>
            </a:extLst>
          </p:cNvPr>
          <p:cNvCxnSpPr>
            <a:cxnSpLocks noChangeShapeType="1"/>
            <a:stCxn id="40" idx="1"/>
            <a:endCxn id="37" idx="5"/>
          </p:cNvCxnSpPr>
          <p:nvPr/>
        </p:nvCxnSpPr>
        <p:spPr bwMode="auto">
          <a:xfrm rot="5400000" flipH="1" flipV="1">
            <a:off x="9822512"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40" name="Rectangle 3">
            <a:extLst>
              <a:ext uri="{FF2B5EF4-FFF2-40B4-BE49-F238E27FC236}">
                <a16:creationId xmlns:a16="http://schemas.microsoft.com/office/drawing/2014/main" id="{D6A4336E-BBDB-4B06-B7C0-D5AC8D42516F}"/>
              </a:ext>
            </a:extLst>
          </p:cNvPr>
          <p:cNvSpPr>
            <a:spLocks noChangeArrowheads="1"/>
          </p:cNvSpPr>
          <p:nvPr/>
        </p:nvSpPr>
        <p:spPr bwMode="auto">
          <a:xfrm>
            <a:off x="908944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41" name="Rectangle 5">
            <a:extLst>
              <a:ext uri="{FF2B5EF4-FFF2-40B4-BE49-F238E27FC236}">
                <a16:creationId xmlns:a16="http://schemas.microsoft.com/office/drawing/2014/main" id="{CD3CB7EA-3A22-4337-BE27-37E17CAFCC9F}"/>
              </a:ext>
            </a:extLst>
          </p:cNvPr>
          <p:cNvSpPr>
            <a:spLocks noChangeArrowheads="1"/>
          </p:cNvSpPr>
          <p:nvPr/>
        </p:nvSpPr>
        <p:spPr bwMode="auto">
          <a:xfrm>
            <a:off x="8366132" y="1248046"/>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Data Governance council chaired by CDO</a:t>
            </a:r>
          </a:p>
        </p:txBody>
      </p:sp>
      <p:sp>
        <p:nvSpPr>
          <p:cNvPr id="42" name="Rectangle 3">
            <a:extLst>
              <a:ext uri="{FF2B5EF4-FFF2-40B4-BE49-F238E27FC236}">
                <a16:creationId xmlns:a16="http://schemas.microsoft.com/office/drawing/2014/main" id="{DD68DE72-C711-4F77-A902-229060EAAADB}"/>
              </a:ext>
            </a:extLst>
          </p:cNvPr>
          <p:cNvSpPr>
            <a:spLocks noChangeArrowheads="1"/>
          </p:cNvSpPr>
          <p:nvPr/>
        </p:nvSpPr>
        <p:spPr bwMode="auto">
          <a:xfrm>
            <a:off x="1050665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43" name="Elbow Connector 128">
            <a:extLst>
              <a:ext uri="{FF2B5EF4-FFF2-40B4-BE49-F238E27FC236}">
                <a16:creationId xmlns:a16="http://schemas.microsoft.com/office/drawing/2014/main" id="{1EDB7D8C-E8E9-49B0-B8DA-8C8C68AF5D51}"/>
              </a:ext>
            </a:extLst>
          </p:cNvPr>
          <p:cNvCxnSpPr>
            <a:cxnSpLocks/>
            <a:stCxn id="37" idx="5"/>
            <a:endCxn id="42" idx="1"/>
          </p:cNvCxnSpPr>
          <p:nvPr/>
        </p:nvCxnSpPr>
        <p:spPr>
          <a:xfrm rot="16200000" flipH="1">
            <a:off x="10531117"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51" name="Rectangle 3">
            <a:extLst>
              <a:ext uri="{FF2B5EF4-FFF2-40B4-BE49-F238E27FC236}">
                <a16:creationId xmlns:a16="http://schemas.microsoft.com/office/drawing/2014/main" id="{70996599-2AB6-45A8-A27C-1275B3464C01}"/>
              </a:ext>
            </a:extLst>
          </p:cNvPr>
          <p:cNvSpPr>
            <a:spLocks noChangeArrowheads="1"/>
          </p:cNvSpPr>
          <p:nvPr/>
        </p:nvSpPr>
        <p:spPr bwMode="auto">
          <a:xfrm>
            <a:off x="908944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52" name="Rectangle 3">
            <a:extLst>
              <a:ext uri="{FF2B5EF4-FFF2-40B4-BE49-F238E27FC236}">
                <a16:creationId xmlns:a16="http://schemas.microsoft.com/office/drawing/2014/main" id="{B3100300-9E8C-4629-92B7-26D1872DB5E4}"/>
              </a:ext>
            </a:extLst>
          </p:cNvPr>
          <p:cNvSpPr>
            <a:spLocks noChangeArrowheads="1"/>
          </p:cNvSpPr>
          <p:nvPr/>
        </p:nvSpPr>
        <p:spPr bwMode="auto">
          <a:xfrm>
            <a:off x="1050665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cxnSp>
        <p:nvCxnSpPr>
          <p:cNvPr id="74" name="Straight Connector 73">
            <a:extLst>
              <a:ext uri="{FF2B5EF4-FFF2-40B4-BE49-F238E27FC236}">
                <a16:creationId xmlns:a16="http://schemas.microsoft.com/office/drawing/2014/main" id="{77D9C487-053D-490B-9A60-52A114F9E8D5}"/>
              </a:ext>
            </a:extLst>
          </p:cNvPr>
          <p:cNvCxnSpPr>
            <a:cxnSpLocks/>
          </p:cNvCxnSpPr>
          <p:nvPr/>
        </p:nvCxnSpPr>
        <p:spPr>
          <a:xfrm>
            <a:off x="6814894"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9B17C2-69BC-4489-830C-8BFA4A30484F}"/>
              </a:ext>
            </a:extLst>
          </p:cNvPr>
          <p:cNvCxnSpPr>
            <a:cxnSpLocks/>
          </p:cNvCxnSpPr>
          <p:nvPr/>
        </p:nvCxnSpPr>
        <p:spPr>
          <a:xfrm>
            <a:off x="8252810"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7BF54899-720F-43B3-9B6C-B499C555A438}"/>
              </a:ext>
            </a:extLst>
          </p:cNvPr>
          <p:cNvSpPr>
            <a:spLocks noChangeArrowheads="1"/>
          </p:cNvSpPr>
          <p:nvPr/>
        </p:nvSpPr>
        <p:spPr bwMode="auto">
          <a:xfrm>
            <a:off x="6887215"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77" name="AutoShape 7">
            <a:extLst>
              <a:ext uri="{FF2B5EF4-FFF2-40B4-BE49-F238E27FC236}">
                <a16:creationId xmlns:a16="http://schemas.microsoft.com/office/drawing/2014/main" id="{B7F93940-091F-4F3B-9EB8-62FE4325A5DC}"/>
              </a:ext>
            </a:extLst>
          </p:cNvPr>
          <p:cNvCxnSpPr>
            <a:cxnSpLocks noChangeShapeType="1"/>
            <a:stCxn id="78" idx="1"/>
            <a:endCxn id="76" idx="5"/>
          </p:cNvCxnSpPr>
          <p:nvPr/>
        </p:nvCxnSpPr>
        <p:spPr bwMode="auto">
          <a:xfrm rot="5400000" flipH="1" flipV="1">
            <a:off x="6914213"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78" name="Rectangle 3">
            <a:extLst>
              <a:ext uri="{FF2B5EF4-FFF2-40B4-BE49-F238E27FC236}">
                <a16:creationId xmlns:a16="http://schemas.microsoft.com/office/drawing/2014/main" id="{2396E09C-0432-4874-ADEB-57D5D375D801}"/>
              </a:ext>
            </a:extLst>
          </p:cNvPr>
          <p:cNvSpPr>
            <a:spLocks noChangeArrowheads="1"/>
          </p:cNvSpPr>
          <p:nvPr/>
        </p:nvSpPr>
        <p:spPr bwMode="auto">
          <a:xfrm>
            <a:off x="618114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79" name="Rectangle 3">
            <a:extLst>
              <a:ext uri="{FF2B5EF4-FFF2-40B4-BE49-F238E27FC236}">
                <a16:creationId xmlns:a16="http://schemas.microsoft.com/office/drawing/2014/main" id="{8E243C19-B5AA-4A25-949E-F9D13CFFA8D8}"/>
              </a:ext>
            </a:extLst>
          </p:cNvPr>
          <p:cNvSpPr>
            <a:spLocks noChangeArrowheads="1"/>
          </p:cNvSpPr>
          <p:nvPr/>
        </p:nvSpPr>
        <p:spPr bwMode="auto">
          <a:xfrm>
            <a:off x="759835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99" name="Elbow Connector 128">
            <a:extLst>
              <a:ext uri="{FF2B5EF4-FFF2-40B4-BE49-F238E27FC236}">
                <a16:creationId xmlns:a16="http://schemas.microsoft.com/office/drawing/2014/main" id="{336A58B4-6AA6-4B4C-90CF-FD0A90252F7D}"/>
              </a:ext>
            </a:extLst>
          </p:cNvPr>
          <p:cNvCxnSpPr>
            <a:cxnSpLocks/>
            <a:stCxn id="76" idx="5"/>
            <a:endCxn id="79" idx="1"/>
          </p:cNvCxnSpPr>
          <p:nvPr/>
        </p:nvCxnSpPr>
        <p:spPr>
          <a:xfrm rot="16200000" flipH="1">
            <a:off x="7622818"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100" name="Rectangle 3">
            <a:extLst>
              <a:ext uri="{FF2B5EF4-FFF2-40B4-BE49-F238E27FC236}">
                <a16:creationId xmlns:a16="http://schemas.microsoft.com/office/drawing/2014/main" id="{A5BA80F0-BD02-4E85-91FD-1C0DB00A0A4C}"/>
              </a:ext>
            </a:extLst>
          </p:cNvPr>
          <p:cNvSpPr>
            <a:spLocks noChangeArrowheads="1"/>
          </p:cNvSpPr>
          <p:nvPr/>
        </p:nvSpPr>
        <p:spPr bwMode="auto">
          <a:xfrm>
            <a:off x="618114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101" name="Rectangle 3">
            <a:extLst>
              <a:ext uri="{FF2B5EF4-FFF2-40B4-BE49-F238E27FC236}">
                <a16:creationId xmlns:a16="http://schemas.microsoft.com/office/drawing/2014/main" id="{9B46E8DA-ED3A-45FE-89E4-53F95573E81F}"/>
              </a:ext>
            </a:extLst>
          </p:cNvPr>
          <p:cNvSpPr>
            <a:spLocks noChangeArrowheads="1"/>
          </p:cNvSpPr>
          <p:nvPr/>
        </p:nvSpPr>
        <p:spPr bwMode="auto">
          <a:xfrm>
            <a:off x="759835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20" name="Right Arrow 19">
            <a:extLst>
              <a:ext uri="{FF2B5EF4-FFF2-40B4-BE49-F238E27FC236}">
                <a16:creationId xmlns:a16="http://schemas.microsoft.com/office/drawing/2014/main" id="{348E1756-7AEA-46E4-8B57-B5D222D9BDAC}"/>
              </a:ext>
            </a:extLst>
          </p:cNvPr>
          <p:cNvSpPr/>
          <p:nvPr/>
        </p:nvSpPr>
        <p:spPr>
          <a:xfrm>
            <a:off x="5030289" y="3135087"/>
            <a:ext cx="824025"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543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What do we ask from you in the guiding coalition?</a:t>
            </a:r>
          </a:p>
        </p:txBody>
      </p:sp>
      <p:grpSp>
        <p:nvGrpSpPr>
          <p:cNvPr id="67" name="Group 66">
            <a:extLst>
              <a:ext uri="{FF2B5EF4-FFF2-40B4-BE49-F238E27FC236}">
                <a16:creationId xmlns:a16="http://schemas.microsoft.com/office/drawing/2014/main" id="{BF76C1D7-4874-4D07-8C9E-75069BA34229}"/>
              </a:ext>
            </a:extLst>
          </p:cNvPr>
          <p:cNvGrpSpPr/>
          <p:nvPr/>
        </p:nvGrpSpPr>
        <p:grpSpPr>
          <a:xfrm>
            <a:off x="6381055" y="3852329"/>
            <a:ext cx="4464000" cy="329916"/>
            <a:chOff x="4361358" y="3633953"/>
            <a:chExt cx="3477120" cy="330088"/>
          </a:xfrm>
        </p:grpSpPr>
        <p:sp>
          <p:nvSpPr>
            <p:cNvPr id="68" name="Arrow: Left-Right 67">
              <a:extLst>
                <a:ext uri="{FF2B5EF4-FFF2-40B4-BE49-F238E27FC236}">
                  <a16:creationId xmlns:a16="http://schemas.microsoft.com/office/drawing/2014/main" id="{A945944C-1AA4-44A8-92C1-808165740B1C}"/>
                </a:ext>
              </a:extLst>
            </p:cNvPr>
            <p:cNvSpPr/>
            <p:nvPr/>
          </p:nvSpPr>
          <p:spPr>
            <a:xfrm>
              <a:off x="4361358" y="3633953"/>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b"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Strategic data decisions</a:t>
              </a:r>
            </a:p>
          </p:txBody>
        </p:sp>
        <p:cxnSp>
          <p:nvCxnSpPr>
            <p:cNvPr id="69" name="Straight Connector 68">
              <a:extLst>
                <a:ext uri="{FF2B5EF4-FFF2-40B4-BE49-F238E27FC236}">
                  <a16:creationId xmlns:a16="http://schemas.microsoft.com/office/drawing/2014/main" id="{C1E54D22-087E-42AF-8CB6-183025037764}"/>
                </a:ext>
              </a:extLst>
            </p:cNvPr>
            <p:cNvCxnSpPr>
              <a:stCxn id="68" idx="4"/>
              <a:endCxn id="68" idx="6"/>
            </p:cNvCxnSpPr>
            <p:nvPr/>
          </p:nvCxnSpPr>
          <p:spPr>
            <a:xfrm>
              <a:off x="4361358" y="3964041"/>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6FA5DC-6C01-4A8D-A618-EA72290AC060}"/>
              </a:ext>
            </a:extLst>
          </p:cNvPr>
          <p:cNvGrpSpPr/>
          <p:nvPr/>
        </p:nvGrpSpPr>
        <p:grpSpPr>
          <a:xfrm>
            <a:off x="7815265" y="1473567"/>
            <a:ext cx="1703064" cy="1703064"/>
            <a:chOff x="7815265" y="1473567"/>
            <a:chExt cx="1703064" cy="1703064"/>
          </a:xfrm>
        </p:grpSpPr>
        <p:sp>
          <p:nvSpPr>
            <p:cNvPr id="60" name="Oval 59">
              <a:extLst>
                <a:ext uri="{FF2B5EF4-FFF2-40B4-BE49-F238E27FC236}">
                  <a16:creationId xmlns:a16="http://schemas.microsoft.com/office/drawing/2014/main" id="{5EEA053D-6411-482F-B134-975695F21527}"/>
                </a:ext>
              </a:extLst>
            </p:cNvPr>
            <p:cNvSpPr/>
            <p:nvPr/>
          </p:nvSpPr>
          <p:spPr>
            <a:xfrm>
              <a:off x="7815265"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77" name="Group 76">
              <a:extLst>
                <a:ext uri="{FF2B5EF4-FFF2-40B4-BE49-F238E27FC236}">
                  <a16:creationId xmlns:a16="http://schemas.microsoft.com/office/drawing/2014/main" id="{623C3D76-3223-4681-83F8-4D4FCFE48DBD}"/>
                </a:ext>
              </a:extLst>
            </p:cNvPr>
            <p:cNvGrpSpPr>
              <a:grpSpLocks noChangeAspect="1"/>
            </p:cNvGrpSpPr>
            <p:nvPr/>
          </p:nvGrpSpPr>
          <p:grpSpPr>
            <a:xfrm>
              <a:off x="8200087" y="1965099"/>
              <a:ext cx="933419" cy="720000"/>
              <a:chOff x="727075" y="4886325"/>
              <a:chExt cx="1263650" cy="974725"/>
            </a:xfrm>
            <a:solidFill>
              <a:schemeClr val="bg1"/>
            </a:solidFill>
          </p:grpSpPr>
          <p:sp>
            <p:nvSpPr>
              <p:cNvPr id="78" name="Freeform 152">
                <a:extLst>
                  <a:ext uri="{FF2B5EF4-FFF2-40B4-BE49-F238E27FC236}">
                    <a16:creationId xmlns:a16="http://schemas.microsoft.com/office/drawing/2014/main" id="{60177C5A-8FA2-42A0-BE00-0802E51C9A24}"/>
                  </a:ext>
                </a:extLst>
              </p:cNvPr>
              <p:cNvSpPr>
                <a:spLocks/>
              </p:cNvSpPr>
              <p:nvPr/>
            </p:nvSpPr>
            <p:spPr bwMode="auto">
              <a:xfrm>
                <a:off x="1330325" y="4886325"/>
                <a:ext cx="660400" cy="974725"/>
              </a:xfrm>
              <a:custGeom>
                <a:avLst/>
                <a:gdLst>
                  <a:gd name="T0" fmla="*/ 30 w 416"/>
                  <a:gd name="T1" fmla="*/ 542 h 614"/>
                  <a:gd name="T2" fmla="*/ 88 w 416"/>
                  <a:gd name="T3" fmla="*/ 474 h 614"/>
                  <a:gd name="T4" fmla="*/ 70 w 416"/>
                  <a:gd name="T5" fmla="*/ 394 h 614"/>
                  <a:gd name="T6" fmla="*/ 34 w 416"/>
                  <a:gd name="T7" fmla="*/ 290 h 614"/>
                  <a:gd name="T8" fmla="*/ 8 w 416"/>
                  <a:gd name="T9" fmla="*/ 228 h 614"/>
                  <a:gd name="T10" fmla="*/ 0 w 416"/>
                  <a:gd name="T11" fmla="*/ 170 h 614"/>
                  <a:gd name="T12" fmla="*/ 14 w 416"/>
                  <a:gd name="T13" fmla="*/ 114 h 614"/>
                  <a:gd name="T14" fmla="*/ 32 w 416"/>
                  <a:gd name="T15" fmla="*/ 86 h 614"/>
                  <a:gd name="T16" fmla="*/ 88 w 416"/>
                  <a:gd name="T17" fmla="*/ 36 h 614"/>
                  <a:gd name="T18" fmla="*/ 166 w 416"/>
                  <a:gd name="T19" fmla="*/ 6 h 614"/>
                  <a:gd name="T20" fmla="*/ 226 w 416"/>
                  <a:gd name="T21" fmla="*/ 0 h 614"/>
                  <a:gd name="T22" fmla="*/ 268 w 416"/>
                  <a:gd name="T23" fmla="*/ 60 h 614"/>
                  <a:gd name="T24" fmla="*/ 310 w 416"/>
                  <a:gd name="T25" fmla="*/ 78 h 614"/>
                  <a:gd name="T26" fmla="*/ 408 w 416"/>
                  <a:gd name="T27" fmla="*/ 166 h 614"/>
                  <a:gd name="T28" fmla="*/ 278 w 416"/>
                  <a:gd name="T29" fmla="*/ 192 h 614"/>
                  <a:gd name="T30" fmla="*/ 254 w 416"/>
                  <a:gd name="T31" fmla="*/ 200 h 614"/>
                  <a:gd name="T32" fmla="*/ 208 w 416"/>
                  <a:gd name="T33" fmla="*/ 202 h 614"/>
                  <a:gd name="T34" fmla="*/ 164 w 416"/>
                  <a:gd name="T35" fmla="*/ 174 h 614"/>
                  <a:gd name="T36" fmla="*/ 178 w 416"/>
                  <a:gd name="T37" fmla="*/ 162 h 614"/>
                  <a:gd name="T38" fmla="*/ 192 w 416"/>
                  <a:gd name="T39" fmla="*/ 176 h 614"/>
                  <a:gd name="T40" fmla="*/ 224 w 416"/>
                  <a:gd name="T41" fmla="*/ 186 h 614"/>
                  <a:gd name="T42" fmla="*/ 262 w 416"/>
                  <a:gd name="T43" fmla="*/ 180 h 614"/>
                  <a:gd name="T44" fmla="*/ 352 w 416"/>
                  <a:gd name="T45" fmla="*/ 200 h 614"/>
                  <a:gd name="T46" fmla="*/ 342 w 416"/>
                  <a:gd name="T47" fmla="*/ 130 h 614"/>
                  <a:gd name="T48" fmla="*/ 292 w 416"/>
                  <a:gd name="T49" fmla="*/ 88 h 614"/>
                  <a:gd name="T50" fmla="*/ 216 w 416"/>
                  <a:gd name="T51" fmla="*/ 64 h 614"/>
                  <a:gd name="T52" fmla="*/ 208 w 416"/>
                  <a:gd name="T53" fmla="*/ 18 h 614"/>
                  <a:gd name="T54" fmla="*/ 138 w 416"/>
                  <a:gd name="T55" fmla="*/ 32 h 614"/>
                  <a:gd name="T56" fmla="*/ 72 w 416"/>
                  <a:gd name="T57" fmla="*/ 70 h 614"/>
                  <a:gd name="T58" fmla="*/ 40 w 416"/>
                  <a:gd name="T59" fmla="*/ 108 h 614"/>
                  <a:gd name="T60" fmla="*/ 20 w 416"/>
                  <a:gd name="T61" fmla="*/ 154 h 614"/>
                  <a:gd name="T62" fmla="*/ 22 w 416"/>
                  <a:gd name="T63" fmla="*/ 206 h 614"/>
                  <a:gd name="T64" fmla="*/ 34 w 416"/>
                  <a:gd name="T65" fmla="*/ 242 h 614"/>
                  <a:gd name="T66" fmla="*/ 84 w 416"/>
                  <a:gd name="T67" fmla="*/ 380 h 614"/>
                  <a:gd name="T68" fmla="*/ 106 w 416"/>
                  <a:gd name="T69" fmla="*/ 482 h 614"/>
                  <a:gd name="T70" fmla="*/ 82 w 416"/>
                  <a:gd name="T71" fmla="*/ 560 h 614"/>
                  <a:gd name="T72" fmla="*/ 396 w 416"/>
                  <a:gd name="T73" fmla="*/ 596 h 614"/>
                  <a:gd name="T74" fmla="*/ 360 w 416"/>
                  <a:gd name="T75" fmla="*/ 492 h 614"/>
                  <a:gd name="T76" fmla="*/ 340 w 416"/>
                  <a:gd name="T77" fmla="*/ 482 h 614"/>
                  <a:gd name="T78" fmla="*/ 334 w 416"/>
                  <a:gd name="T79" fmla="*/ 422 h 614"/>
                  <a:gd name="T80" fmla="*/ 320 w 416"/>
                  <a:gd name="T81" fmla="*/ 378 h 614"/>
                  <a:gd name="T82" fmla="*/ 276 w 416"/>
                  <a:gd name="T83" fmla="*/ 320 h 614"/>
                  <a:gd name="T84" fmla="*/ 246 w 416"/>
                  <a:gd name="T85" fmla="*/ 296 h 614"/>
                  <a:gd name="T86" fmla="*/ 224 w 416"/>
                  <a:gd name="T87" fmla="*/ 278 h 614"/>
                  <a:gd name="T88" fmla="*/ 184 w 416"/>
                  <a:gd name="T89" fmla="*/ 232 h 614"/>
                  <a:gd name="T90" fmla="*/ 192 w 416"/>
                  <a:gd name="T91" fmla="*/ 208 h 614"/>
                  <a:gd name="T92" fmla="*/ 210 w 416"/>
                  <a:gd name="T93" fmla="*/ 236 h 614"/>
                  <a:gd name="T94" fmla="*/ 246 w 416"/>
                  <a:gd name="T95" fmla="*/ 274 h 614"/>
                  <a:gd name="T96" fmla="*/ 258 w 416"/>
                  <a:gd name="T97" fmla="*/ 282 h 614"/>
                  <a:gd name="T98" fmla="*/ 304 w 416"/>
                  <a:gd name="T99" fmla="*/ 320 h 614"/>
                  <a:gd name="T100" fmla="*/ 340 w 416"/>
                  <a:gd name="T101" fmla="*/ 380 h 614"/>
                  <a:gd name="T102" fmla="*/ 354 w 416"/>
                  <a:gd name="T103" fmla="*/ 432 h 614"/>
                  <a:gd name="T104" fmla="*/ 378 w 416"/>
                  <a:gd name="T105" fmla="*/ 474 h 614"/>
                  <a:gd name="T106" fmla="*/ 414 w 416"/>
                  <a:gd name="T107"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614">
                    <a:moveTo>
                      <a:pt x="414" y="614"/>
                    </a:moveTo>
                    <a:lnTo>
                      <a:pt x="30" y="614"/>
                    </a:lnTo>
                    <a:lnTo>
                      <a:pt x="30" y="542"/>
                    </a:lnTo>
                    <a:lnTo>
                      <a:pt x="64" y="542"/>
                    </a:lnTo>
                    <a:lnTo>
                      <a:pt x="64" y="474"/>
                    </a:lnTo>
                    <a:lnTo>
                      <a:pt x="88" y="474"/>
                    </a:lnTo>
                    <a:lnTo>
                      <a:pt x="88" y="474"/>
                    </a:lnTo>
                    <a:lnTo>
                      <a:pt x="82" y="444"/>
                    </a:lnTo>
                    <a:lnTo>
                      <a:pt x="70" y="394"/>
                    </a:lnTo>
                    <a:lnTo>
                      <a:pt x="60" y="364"/>
                    </a:lnTo>
                    <a:lnTo>
                      <a:pt x="48" y="328"/>
                    </a:lnTo>
                    <a:lnTo>
                      <a:pt x="34" y="290"/>
                    </a:lnTo>
                    <a:lnTo>
                      <a:pt x="16" y="248"/>
                    </a:lnTo>
                    <a:lnTo>
                      <a:pt x="16" y="248"/>
                    </a:lnTo>
                    <a:lnTo>
                      <a:pt x="8" y="228"/>
                    </a:lnTo>
                    <a:lnTo>
                      <a:pt x="4" y="208"/>
                    </a:lnTo>
                    <a:lnTo>
                      <a:pt x="0" y="188"/>
                    </a:lnTo>
                    <a:lnTo>
                      <a:pt x="0" y="170"/>
                    </a:lnTo>
                    <a:lnTo>
                      <a:pt x="2" y="150"/>
                    </a:lnTo>
                    <a:lnTo>
                      <a:pt x="8" y="132"/>
                    </a:lnTo>
                    <a:lnTo>
                      <a:pt x="14" y="114"/>
                    </a:lnTo>
                    <a:lnTo>
                      <a:pt x="24" y="98"/>
                    </a:lnTo>
                    <a:lnTo>
                      <a:pt x="24" y="98"/>
                    </a:lnTo>
                    <a:lnTo>
                      <a:pt x="32" y="86"/>
                    </a:lnTo>
                    <a:lnTo>
                      <a:pt x="42" y="74"/>
                    </a:lnTo>
                    <a:lnTo>
                      <a:pt x="64" y="54"/>
                    </a:lnTo>
                    <a:lnTo>
                      <a:pt x="88" y="36"/>
                    </a:lnTo>
                    <a:lnTo>
                      <a:pt x="114" y="24"/>
                    </a:lnTo>
                    <a:lnTo>
                      <a:pt x="140" y="12"/>
                    </a:lnTo>
                    <a:lnTo>
                      <a:pt x="166" y="6"/>
                    </a:lnTo>
                    <a:lnTo>
                      <a:pt x="192" y="0"/>
                    </a:lnTo>
                    <a:lnTo>
                      <a:pt x="218" y="0"/>
                    </a:lnTo>
                    <a:lnTo>
                      <a:pt x="226" y="0"/>
                    </a:lnTo>
                    <a:lnTo>
                      <a:pt x="226" y="48"/>
                    </a:lnTo>
                    <a:lnTo>
                      <a:pt x="226" y="48"/>
                    </a:lnTo>
                    <a:lnTo>
                      <a:pt x="268" y="60"/>
                    </a:lnTo>
                    <a:lnTo>
                      <a:pt x="292" y="68"/>
                    </a:lnTo>
                    <a:lnTo>
                      <a:pt x="302" y="72"/>
                    </a:lnTo>
                    <a:lnTo>
                      <a:pt x="310" y="78"/>
                    </a:lnTo>
                    <a:lnTo>
                      <a:pt x="310" y="78"/>
                    </a:lnTo>
                    <a:lnTo>
                      <a:pt x="364" y="126"/>
                    </a:lnTo>
                    <a:lnTo>
                      <a:pt x="408" y="166"/>
                    </a:lnTo>
                    <a:lnTo>
                      <a:pt x="416" y="172"/>
                    </a:lnTo>
                    <a:lnTo>
                      <a:pt x="356" y="220"/>
                    </a:lnTo>
                    <a:lnTo>
                      <a:pt x="278" y="192"/>
                    </a:lnTo>
                    <a:lnTo>
                      <a:pt x="278" y="192"/>
                    </a:lnTo>
                    <a:lnTo>
                      <a:pt x="266" y="198"/>
                    </a:lnTo>
                    <a:lnTo>
                      <a:pt x="254" y="200"/>
                    </a:lnTo>
                    <a:lnTo>
                      <a:pt x="240" y="204"/>
                    </a:lnTo>
                    <a:lnTo>
                      <a:pt x="224" y="204"/>
                    </a:lnTo>
                    <a:lnTo>
                      <a:pt x="208" y="202"/>
                    </a:lnTo>
                    <a:lnTo>
                      <a:pt x="192" y="196"/>
                    </a:lnTo>
                    <a:lnTo>
                      <a:pt x="178" y="188"/>
                    </a:lnTo>
                    <a:lnTo>
                      <a:pt x="164" y="174"/>
                    </a:lnTo>
                    <a:lnTo>
                      <a:pt x="158" y="166"/>
                    </a:lnTo>
                    <a:lnTo>
                      <a:pt x="172" y="156"/>
                    </a:lnTo>
                    <a:lnTo>
                      <a:pt x="178" y="162"/>
                    </a:lnTo>
                    <a:lnTo>
                      <a:pt x="178" y="162"/>
                    </a:lnTo>
                    <a:lnTo>
                      <a:pt x="184" y="170"/>
                    </a:lnTo>
                    <a:lnTo>
                      <a:pt x="192" y="176"/>
                    </a:lnTo>
                    <a:lnTo>
                      <a:pt x="200" y="180"/>
                    </a:lnTo>
                    <a:lnTo>
                      <a:pt x="208" y="182"/>
                    </a:lnTo>
                    <a:lnTo>
                      <a:pt x="224" y="186"/>
                    </a:lnTo>
                    <a:lnTo>
                      <a:pt x="238" y="184"/>
                    </a:lnTo>
                    <a:lnTo>
                      <a:pt x="252" y="182"/>
                    </a:lnTo>
                    <a:lnTo>
                      <a:pt x="262" y="180"/>
                    </a:lnTo>
                    <a:lnTo>
                      <a:pt x="272" y="174"/>
                    </a:lnTo>
                    <a:lnTo>
                      <a:pt x="276" y="172"/>
                    </a:lnTo>
                    <a:lnTo>
                      <a:pt x="352" y="200"/>
                    </a:lnTo>
                    <a:lnTo>
                      <a:pt x="388" y="172"/>
                    </a:lnTo>
                    <a:lnTo>
                      <a:pt x="388" y="172"/>
                    </a:lnTo>
                    <a:lnTo>
                      <a:pt x="342" y="130"/>
                    </a:lnTo>
                    <a:lnTo>
                      <a:pt x="298" y="92"/>
                    </a:lnTo>
                    <a:lnTo>
                      <a:pt x="298" y="92"/>
                    </a:lnTo>
                    <a:lnTo>
                      <a:pt x="292" y="88"/>
                    </a:lnTo>
                    <a:lnTo>
                      <a:pt x="282" y="84"/>
                    </a:lnTo>
                    <a:lnTo>
                      <a:pt x="258" y="76"/>
                    </a:lnTo>
                    <a:lnTo>
                      <a:pt x="216" y="64"/>
                    </a:lnTo>
                    <a:lnTo>
                      <a:pt x="208" y="64"/>
                    </a:lnTo>
                    <a:lnTo>
                      <a:pt x="208" y="18"/>
                    </a:lnTo>
                    <a:lnTo>
                      <a:pt x="208" y="18"/>
                    </a:lnTo>
                    <a:lnTo>
                      <a:pt x="186" y="20"/>
                    </a:lnTo>
                    <a:lnTo>
                      <a:pt x="162" y="26"/>
                    </a:lnTo>
                    <a:lnTo>
                      <a:pt x="138" y="32"/>
                    </a:lnTo>
                    <a:lnTo>
                      <a:pt x="116" y="42"/>
                    </a:lnTo>
                    <a:lnTo>
                      <a:pt x="94" y="56"/>
                    </a:lnTo>
                    <a:lnTo>
                      <a:pt x="72" y="70"/>
                    </a:lnTo>
                    <a:lnTo>
                      <a:pt x="54" y="88"/>
                    </a:lnTo>
                    <a:lnTo>
                      <a:pt x="40" y="108"/>
                    </a:lnTo>
                    <a:lnTo>
                      <a:pt x="40" y="108"/>
                    </a:lnTo>
                    <a:lnTo>
                      <a:pt x="30" y="122"/>
                    </a:lnTo>
                    <a:lnTo>
                      <a:pt x="24" y="138"/>
                    </a:lnTo>
                    <a:lnTo>
                      <a:pt x="20" y="154"/>
                    </a:lnTo>
                    <a:lnTo>
                      <a:pt x="18" y="170"/>
                    </a:lnTo>
                    <a:lnTo>
                      <a:pt x="18" y="188"/>
                    </a:lnTo>
                    <a:lnTo>
                      <a:pt x="22" y="206"/>
                    </a:lnTo>
                    <a:lnTo>
                      <a:pt x="26" y="224"/>
                    </a:lnTo>
                    <a:lnTo>
                      <a:pt x="34" y="242"/>
                    </a:lnTo>
                    <a:lnTo>
                      <a:pt x="34" y="242"/>
                    </a:lnTo>
                    <a:lnTo>
                      <a:pt x="54" y="294"/>
                    </a:lnTo>
                    <a:lnTo>
                      <a:pt x="72" y="340"/>
                    </a:lnTo>
                    <a:lnTo>
                      <a:pt x="84" y="380"/>
                    </a:lnTo>
                    <a:lnTo>
                      <a:pt x="94" y="414"/>
                    </a:lnTo>
                    <a:lnTo>
                      <a:pt x="104" y="464"/>
                    </a:lnTo>
                    <a:lnTo>
                      <a:pt x="106" y="482"/>
                    </a:lnTo>
                    <a:lnTo>
                      <a:pt x="108" y="492"/>
                    </a:lnTo>
                    <a:lnTo>
                      <a:pt x="82" y="492"/>
                    </a:lnTo>
                    <a:lnTo>
                      <a:pt x="82" y="560"/>
                    </a:lnTo>
                    <a:lnTo>
                      <a:pt x="48" y="560"/>
                    </a:lnTo>
                    <a:lnTo>
                      <a:pt x="48" y="596"/>
                    </a:lnTo>
                    <a:lnTo>
                      <a:pt x="396" y="596"/>
                    </a:lnTo>
                    <a:lnTo>
                      <a:pt x="396" y="560"/>
                    </a:lnTo>
                    <a:lnTo>
                      <a:pt x="360" y="560"/>
                    </a:lnTo>
                    <a:lnTo>
                      <a:pt x="360" y="492"/>
                    </a:lnTo>
                    <a:lnTo>
                      <a:pt x="340" y="492"/>
                    </a:lnTo>
                    <a:lnTo>
                      <a:pt x="340" y="482"/>
                    </a:lnTo>
                    <a:lnTo>
                      <a:pt x="340" y="482"/>
                    </a:lnTo>
                    <a:lnTo>
                      <a:pt x="340" y="462"/>
                    </a:lnTo>
                    <a:lnTo>
                      <a:pt x="338" y="442"/>
                    </a:lnTo>
                    <a:lnTo>
                      <a:pt x="334" y="422"/>
                    </a:lnTo>
                    <a:lnTo>
                      <a:pt x="330" y="406"/>
                    </a:lnTo>
                    <a:lnTo>
                      <a:pt x="326" y="392"/>
                    </a:lnTo>
                    <a:lnTo>
                      <a:pt x="320" y="378"/>
                    </a:lnTo>
                    <a:lnTo>
                      <a:pt x="306" y="354"/>
                    </a:lnTo>
                    <a:lnTo>
                      <a:pt x="292" y="334"/>
                    </a:lnTo>
                    <a:lnTo>
                      <a:pt x="276" y="320"/>
                    </a:lnTo>
                    <a:lnTo>
                      <a:pt x="260" y="306"/>
                    </a:lnTo>
                    <a:lnTo>
                      <a:pt x="246" y="296"/>
                    </a:lnTo>
                    <a:lnTo>
                      <a:pt x="246" y="296"/>
                    </a:lnTo>
                    <a:lnTo>
                      <a:pt x="234" y="288"/>
                    </a:lnTo>
                    <a:lnTo>
                      <a:pt x="234" y="288"/>
                    </a:lnTo>
                    <a:lnTo>
                      <a:pt x="224" y="278"/>
                    </a:lnTo>
                    <a:lnTo>
                      <a:pt x="212" y="268"/>
                    </a:lnTo>
                    <a:lnTo>
                      <a:pt x="196" y="248"/>
                    </a:lnTo>
                    <a:lnTo>
                      <a:pt x="184" y="232"/>
                    </a:lnTo>
                    <a:lnTo>
                      <a:pt x="180" y="224"/>
                    </a:lnTo>
                    <a:lnTo>
                      <a:pt x="176" y="216"/>
                    </a:lnTo>
                    <a:lnTo>
                      <a:pt x="192" y="208"/>
                    </a:lnTo>
                    <a:lnTo>
                      <a:pt x="196" y="216"/>
                    </a:lnTo>
                    <a:lnTo>
                      <a:pt x="196" y="216"/>
                    </a:lnTo>
                    <a:lnTo>
                      <a:pt x="210" y="236"/>
                    </a:lnTo>
                    <a:lnTo>
                      <a:pt x="226" y="256"/>
                    </a:lnTo>
                    <a:lnTo>
                      <a:pt x="236" y="264"/>
                    </a:lnTo>
                    <a:lnTo>
                      <a:pt x="246" y="274"/>
                    </a:lnTo>
                    <a:lnTo>
                      <a:pt x="246" y="274"/>
                    </a:lnTo>
                    <a:lnTo>
                      <a:pt x="258" y="282"/>
                    </a:lnTo>
                    <a:lnTo>
                      <a:pt x="258" y="282"/>
                    </a:lnTo>
                    <a:lnTo>
                      <a:pt x="272" y="292"/>
                    </a:lnTo>
                    <a:lnTo>
                      <a:pt x="288" y="304"/>
                    </a:lnTo>
                    <a:lnTo>
                      <a:pt x="304" y="320"/>
                    </a:lnTo>
                    <a:lnTo>
                      <a:pt x="320" y="340"/>
                    </a:lnTo>
                    <a:lnTo>
                      <a:pt x="334" y="366"/>
                    </a:lnTo>
                    <a:lnTo>
                      <a:pt x="340" y="380"/>
                    </a:lnTo>
                    <a:lnTo>
                      <a:pt x="346" y="396"/>
                    </a:lnTo>
                    <a:lnTo>
                      <a:pt x="350" y="412"/>
                    </a:lnTo>
                    <a:lnTo>
                      <a:pt x="354" y="432"/>
                    </a:lnTo>
                    <a:lnTo>
                      <a:pt x="356" y="452"/>
                    </a:lnTo>
                    <a:lnTo>
                      <a:pt x="358" y="474"/>
                    </a:lnTo>
                    <a:lnTo>
                      <a:pt x="378" y="474"/>
                    </a:lnTo>
                    <a:lnTo>
                      <a:pt x="378" y="542"/>
                    </a:lnTo>
                    <a:lnTo>
                      <a:pt x="414" y="542"/>
                    </a:lnTo>
                    <a:lnTo>
                      <a:pt x="414"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Rectangle 153">
                <a:extLst>
                  <a:ext uri="{FF2B5EF4-FFF2-40B4-BE49-F238E27FC236}">
                    <a16:creationId xmlns:a16="http://schemas.microsoft.com/office/drawing/2014/main" id="{F6DB1CCC-DDA8-4A28-BFDE-849AFC4890AA}"/>
                  </a:ext>
                </a:extLst>
              </p:cNvPr>
              <p:cNvSpPr>
                <a:spLocks noChangeArrowheads="1"/>
              </p:cNvSpPr>
              <p:nvPr/>
            </p:nvSpPr>
            <p:spPr bwMode="auto">
              <a:xfrm>
                <a:off x="1660525" y="5051425"/>
                <a:ext cx="508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Rectangle 154">
                <a:extLst>
                  <a:ext uri="{FF2B5EF4-FFF2-40B4-BE49-F238E27FC236}">
                    <a16:creationId xmlns:a16="http://schemas.microsoft.com/office/drawing/2014/main" id="{B8A87E4E-4CBD-4DA3-9417-1BCBE7F7A667}"/>
                  </a:ext>
                </a:extLst>
              </p:cNvPr>
              <p:cNvSpPr>
                <a:spLocks noChangeArrowheads="1"/>
              </p:cNvSpPr>
              <p:nvPr/>
            </p:nvSpPr>
            <p:spPr bwMode="auto">
              <a:xfrm>
                <a:off x="1562100" y="563880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Rectangle 155">
                <a:extLst>
                  <a:ext uri="{FF2B5EF4-FFF2-40B4-BE49-F238E27FC236}">
                    <a16:creationId xmlns:a16="http://schemas.microsoft.com/office/drawing/2014/main" id="{12197288-C974-421C-8A52-0B4DF4D9D20F}"/>
                  </a:ext>
                </a:extLst>
              </p:cNvPr>
              <p:cNvSpPr>
                <a:spLocks noChangeArrowheads="1"/>
              </p:cNvSpPr>
              <p:nvPr/>
            </p:nvSpPr>
            <p:spPr bwMode="auto">
              <a:xfrm>
                <a:off x="1562100" y="574675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156">
                <a:extLst>
                  <a:ext uri="{FF2B5EF4-FFF2-40B4-BE49-F238E27FC236}">
                    <a16:creationId xmlns:a16="http://schemas.microsoft.com/office/drawing/2014/main" id="{9BD6DF8B-0557-49E9-BCA8-A058FAEF6C00}"/>
                  </a:ext>
                </a:extLst>
              </p:cNvPr>
              <p:cNvSpPr>
                <a:spLocks/>
              </p:cNvSpPr>
              <p:nvPr/>
            </p:nvSpPr>
            <p:spPr bwMode="auto">
              <a:xfrm>
                <a:off x="727075" y="4927600"/>
                <a:ext cx="657225" cy="933450"/>
              </a:xfrm>
              <a:custGeom>
                <a:avLst/>
                <a:gdLst>
                  <a:gd name="T0" fmla="*/ 294 w 414"/>
                  <a:gd name="T1" fmla="*/ 588 h 588"/>
                  <a:gd name="T2" fmla="*/ 234 w 414"/>
                  <a:gd name="T3" fmla="*/ 582 h 588"/>
                  <a:gd name="T4" fmla="*/ 180 w 414"/>
                  <a:gd name="T5" fmla="*/ 564 h 588"/>
                  <a:gd name="T6" fmla="*/ 130 w 414"/>
                  <a:gd name="T7" fmla="*/ 538 h 588"/>
                  <a:gd name="T8" fmla="*/ 86 w 414"/>
                  <a:gd name="T9" fmla="*/ 502 h 588"/>
                  <a:gd name="T10" fmla="*/ 50 w 414"/>
                  <a:gd name="T11" fmla="*/ 458 h 588"/>
                  <a:gd name="T12" fmla="*/ 24 w 414"/>
                  <a:gd name="T13" fmla="*/ 408 h 588"/>
                  <a:gd name="T14" fmla="*/ 6 w 414"/>
                  <a:gd name="T15" fmla="*/ 354 h 588"/>
                  <a:gd name="T16" fmla="*/ 0 w 414"/>
                  <a:gd name="T17" fmla="*/ 294 h 588"/>
                  <a:gd name="T18" fmla="*/ 2 w 414"/>
                  <a:gd name="T19" fmla="*/ 264 h 588"/>
                  <a:gd name="T20" fmla="*/ 14 w 414"/>
                  <a:gd name="T21" fmla="*/ 208 h 588"/>
                  <a:gd name="T22" fmla="*/ 36 w 414"/>
                  <a:gd name="T23" fmla="*/ 154 h 588"/>
                  <a:gd name="T24" fmla="*/ 68 w 414"/>
                  <a:gd name="T25" fmla="*/ 108 h 588"/>
                  <a:gd name="T26" fmla="*/ 108 w 414"/>
                  <a:gd name="T27" fmla="*/ 68 h 588"/>
                  <a:gd name="T28" fmla="*/ 154 w 414"/>
                  <a:gd name="T29" fmla="*/ 36 h 588"/>
                  <a:gd name="T30" fmla="*/ 206 w 414"/>
                  <a:gd name="T31" fmla="*/ 14 h 588"/>
                  <a:gd name="T32" fmla="*/ 264 w 414"/>
                  <a:gd name="T33" fmla="*/ 2 h 588"/>
                  <a:gd name="T34" fmla="*/ 294 w 414"/>
                  <a:gd name="T35" fmla="*/ 0 h 588"/>
                  <a:gd name="T36" fmla="*/ 350 w 414"/>
                  <a:gd name="T37" fmla="*/ 6 h 588"/>
                  <a:gd name="T38" fmla="*/ 406 w 414"/>
                  <a:gd name="T39" fmla="*/ 22 h 588"/>
                  <a:gd name="T40" fmla="*/ 406 w 414"/>
                  <a:gd name="T41" fmla="*/ 44 h 588"/>
                  <a:gd name="T42" fmla="*/ 398 w 414"/>
                  <a:gd name="T43" fmla="*/ 40 h 588"/>
                  <a:gd name="T44" fmla="*/ 348 w 414"/>
                  <a:gd name="T45" fmla="*/ 24 h 588"/>
                  <a:gd name="T46" fmla="*/ 294 w 414"/>
                  <a:gd name="T47" fmla="*/ 18 h 588"/>
                  <a:gd name="T48" fmla="*/ 266 w 414"/>
                  <a:gd name="T49" fmla="*/ 20 h 588"/>
                  <a:gd name="T50" fmla="*/ 212 w 414"/>
                  <a:gd name="T51" fmla="*/ 32 h 588"/>
                  <a:gd name="T52" fmla="*/ 162 w 414"/>
                  <a:gd name="T53" fmla="*/ 52 h 588"/>
                  <a:gd name="T54" fmla="*/ 118 w 414"/>
                  <a:gd name="T55" fmla="*/ 82 h 588"/>
                  <a:gd name="T56" fmla="*/ 82 w 414"/>
                  <a:gd name="T57" fmla="*/ 120 h 588"/>
                  <a:gd name="T58" fmla="*/ 52 w 414"/>
                  <a:gd name="T59" fmla="*/ 164 h 588"/>
                  <a:gd name="T60" fmla="*/ 30 w 414"/>
                  <a:gd name="T61" fmla="*/ 212 h 588"/>
                  <a:gd name="T62" fmla="*/ 20 w 414"/>
                  <a:gd name="T63" fmla="*/ 266 h 588"/>
                  <a:gd name="T64" fmla="*/ 18 w 414"/>
                  <a:gd name="T65" fmla="*/ 294 h 588"/>
                  <a:gd name="T66" fmla="*/ 24 w 414"/>
                  <a:gd name="T67" fmla="*/ 350 h 588"/>
                  <a:gd name="T68" fmla="*/ 40 w 414"/>
                  <a:gd name="T69" fmla="*/ 402 h 588"/>
                  <a:gd name="T70" fmla="*/ 66 w 414"/>
                  <a:gd name="T71" fmla="*/ 448 h 588"/>
                  <a:gd name="T72" fmla="*/ 98 w 414"/>
                  <a:gd name="T73" fmla="*/ 488 h 588"/>
                  <a:gd name="T74" fmla="*/ 140 w 414"/>
                  <a:gd name="T75" fmla="*/ 522 h 588"/>
                  <a:gd name="T76" fmla="*/ 186 w 414"/>
                  <a:gd name="T77" fmla="*/ 548 h 588"/>
                  <a:gd name="T78" fmla="*/ 238 w 414"/>
                  <a:gd name="T79" fmla="*/ 564 h 588"/>
                  <a:gd name="T80" fmla="*/ 294 w 414"/>
                  <a:gd name="T81" fmla="*/ 570 h 588"/>
                  <a:gd name="T82" fmla="*/ 316 w 414"/>
                  <a:gd name="T83" fmla="*/ 568 h 588"/>
                  <a:gd name="T84" fmla="*/ 362 w 414"/>
                  <a:gd name="T85" fmla="*/ 560 h 588"/>
                  <a:gd name="T86" fmla="*/ 394 w 414"/>
                  <a:gd name="T87" fmla="*/ 550 h 588"/>
                  <a:gd name="T88" fmla="*/ 392 w 414"/>
                  <a:gd name="T89" fmla="*/ 570 h 588"/>
                  <a:gd name="T90" fmla="*/ 368 w 414"/>
                  <a:gd name="T91" fmla="*/ 578 h 588"/>
                  <a:gd name="T92" fmla="*/ 318 w 414"/>
                  <a:gd name="T93" fmla="*/ 586 h 588"/>
                  <a:gd name="T94" fmla="*/ 294 w 414"/>
                  <a:gd name="T95"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88">
                    <a:moveTo>
                      <a:pt x="294" y="588"/>
                    </a:moveTo>
                    <a:lnTo>
                      <a:pt x="294" y="588"/>
                    </a:lnTo>
                    <a:lnTo>
                      <a:pt x="264" y="586"/>
                    </a:lnTo>
                    <a:lnTo>
                      <a:pt x="234" y="582"/>
                    </a:lnTo>
                    <a:lnTo>
                      <a:pt x="206" y="574"/>
                    </a:lnTo>
                    <a:lnTo>
                      <a:pt x="180" y="564"/>
                    </a:lnTo>
                    <a:lnTo>
                      <a:pt x="154" y="552"/>
                    </a:lnTo>
                    <a:lnTo>
                      <a:pt x="130" y="538"/>
                    </a:lnTo>
                    <a:lnTo>
                      <a:pt x="108" y="520"/>
                    </a:lnTo>
                    <a:lnTo>
                      <a:pt x="86" y="502"/>
                    </a:lnTo>
                    <a:lnTo>
                      <a:pt x="68" y="480"/>
                    </a:lnTo>
                    <a:lnTo>
                      <a:pt x="50" y="458"/>
                    </a:lnTo>
                    <a:lnTo>
                      <a:pt x="36" y="434"/>
                    </a:lnTo>
                    <a:lnTo>
                      <a:pt x="24" y="408"/>
                    </a:lnTo>
                    <a:lnTo>
                      <a:pt x="14" y="382"/>
                    </a:lnTo>
                    <a:lnTo>
                      <a:pt x="6" y="354"/>
                    </a:lnTo>
                    <a:lnTo>
                      <a:pt x="2" y="324"/>
                    </a:lnTo>
                    <a:lnTo>
                      <a:pt x="0" y="294"/>
                    </a:lnTo>
                    <a:lnTo>
                      <a:pt x="0" y="294"/>
                    </a:lnTo>
                    <a:lnTo>
                      <a:pt x="2" y="264"/>
                    </a:lnTo>
                    <a:lnTo>
                      <a:pt x="6" y="236"/>
                    </a:lnTo>
                    <a:lnTo>
                      <a:pt x="14" y="208"/>
                    </a:lnTo>
                    <a:lnTo>
                      <a:pt x="24" y="180"/>
                    </a:lnTo>
                    <a:lnTo>
                      <a:pt x="36" y="154"/>
                    </a:lnTo>
                    <a:lnTo>
                      <a:pt x="50" y="130"/>
                    </a:lnTo>
                    <a:lnTo>
                      <a:pt x="68" y="108"/>
                    </a:lnTo>
                    <a:lnTo>
                      <a:pt x="86" y="86"/>
                    </a:lnTo>
                    <a:lnTo>
                      <a:pt x="108" y="68"/>
                    </a:lnTo>
                    <a:lnTo>
                      <a:pt x="130" y="52"/>
                    </a:lnTo>
                    <a:lnTo>
                      <a:pt x="154" y="36"/>
                    </a:lnTo>
                    <a:lnTo>
                      <a:pt x="180" y="24"/>
                    </a:lnTo>
                    <a:lnTo>
                      <a:pt x="206" y="14"/>
                    </a:lnTo>
                    <a:lnTo>
                      <a:pt x="234" y="6"/>
                    </a:lnTo>
                    <a:lnTo>
                      <a:pt x="264" y="2"/>
                    </a:lnTo>
                    <a:lnTo>
                      <a:pt x="294" y="0"/>
                    </a:lnTo>
                    <a:lnTo>
                      <a:pt x="294" y="0"/>
                    </a:lnTo>
                    <a:lnTo>
                      <a:pt x="322" y="2"/>
                    </a:lnTo>
                    <a:lnTo>
                      <a:pt x="350" y="6"/>
                    </a:lnTo>
                    <a:lnTo>
                      <a:pt x="378" y="14"/>
                    </a:lnTo>
                    <a:lnTo>
                      <a:pt x="406" y="22"/>
                    </a:lnTo>
                    <a:lnTo>
                      <a:pt x="414" y="26"/>
                    </a:lnTo>
                    <a:lnTo>
                      <a:pt x="406" y="44"/>
                    </a:lnTo>
                    <a:lnTo>
                      <a:pt x="398" y="40"/>
                    </a:lnTo>
                    <a:lnTo>
                      <a:pt x="398" y="40"/>
                    </a:lnTo>
                    <a:lnTo>
                      <a:pt x="374" y="30"/>
                    </a:lnTo>
                    <a:lnTo>
                      <a:pt x="348" y="24"/>
                    </a:lnTo>
                    <a:lnTo>
                      <a:pt x="320" y="20"/>
                    </a:lnTo>
                    <a:lnTo>
                      <a:pt x="294" y="18"/>
                    </a:lnTo>
                    <a:lnTo>
                      <a:pt x="294" y="18"/>
                    </a:lnTo>
                    <a:lnTo>
                      <a:pt x="266" y="20"/>
                    </a:lnTo>
                    <a:lnTo>
                      <a:pt x="238" y="24"/>
                    </a:lnTo>
                    <a:lnTo>
                      <a:pt x="212" y="32"/>
                    </a:lnTo>
                    <a:lnTo>
                      <a:pt x="186" y="40"/>
                    </a:lnTo>
                    <a:lnTo>
                      <a:pt x="162" y="52"/>
                    </a:lnTo>
                    <a:lnTo>
                      <a:pt x="140" y="66"/>
                    </a:lnTo>
                    <a:lnTo>
                      <a:pt x="118" y="82"/>
                    </a:lnTo>
                    <a:lnTo>
                      <a:pt x="98" y="100"/>
                    </a:lnTo>
                    <a:lnTo>
                      <a:pt x="82" y="120"/>
                    </a:lnTo>
                    <a:lnTo>
                      <a:pt x="66" y="140"/>
                    </a:lnTo>
                    <a:lnTo>
                      <a:pt x="52" y="164"/>
                    </a:lnTo>
                    <a:lnTo>
                      <a:pt x="40" y="188"/>
                    </a:lnTo>
                    <a:lnTo>
                      <a:pt x="30" y="212"/>
                    </a:lnTo>
                    <a:lnTo>
                      <a:pt x="24" y="238"/>
                    </a:lnTo>
                    <a:lnTo>
                      <a:pt x="20" y="266"/>
                    </a:lnTo>
                    <a:lnTo>
                      <a:pt x="18" y="294"/>
                    </a:lnTo>
                    <a:lnTo>
                      <a:pt x="18" y="294"/>
                    </a:lnTo>
                    <a:lnTo>
                      <a:pt x="20" y="322"/>
                    </a:lnTo>
                    <a:lnTo>
                      <a:pt x="24" y="350"/>
                    </a:lnTo>
                    <a:lnTo>
                      <a:pt x="30" y="376"/>
                    </a:lnTo>
                    <a:lnTo>
                      <a:pt x="40" y="402"/>
                    </a:lnTo>
                    <a:lnTo>
                      <a:pt x="52" y="426"/>
                    </a:lnTo>
                    <a:lnTo>
                      <a:pt x="66" y="448"/>
                    </a:lnTo>
                    <a:lnTo>
                      <a:pt x="82" y="470"/>
                    </a:lnTo>
                    <a:lnTo>
                      <a:pt x="98" y="488"/>
                    </a:lnTo>
                    <a:lnTo>
                      <a:pt x="118" y="506"/>
                    </a:lnTo>
                    <a:lnTo>
                      <a:pt x="140" y="522"/>
                    </a:lnTo>
                    <a:lnTo>
                      <a:pt x="162" y="536"/>
                    </a:lnTo>
                    <a:lnTo>
                      <a:pt x="186" y="548"/>
                    </a:lnTo>
                    <a:lnTo>
                      <a:pt x="212" y="558"/>
                    </a:lnTo>
                    <a:lnTo>
                      <a:pt x="238" y="564"/>
                    </a:lnTo>
                    <a:lnTo>
                      <a:pt x="266" y="568"/>
                    </a:lnTo>
                    <a:lnTo>
                      <a:pt x="294" y="570"/>
                    </a:lnTo>
                    <a:lnTo>
                      <a:pt x="294" y="570"/>
                    </a:lnTo>
                    <a:lnTo>
                      <a:pt x="316" y="568"/>
                    </a:lnTo>
                    <a:lnTo>
                      <a:pt x="340" y="566"/>
                    </a:lnTo>
                    <a:lnTo>
                      <a:pt x="362" y="560"/>
                    </a:lnTo>
                    <a:lnTo>
                      <a:pt x="386" y="554"/>
                    </a:lnTo>
                    <a:lnTo>
                      <a:pt x="394" y="550"/>
                    </a:lnTo>
                    <a:lnTo>
                      <a:pt x="400" y="568"/>
                    </a:lnTo>
                    <a:lnTo>
                      <a:pt x="392" y="570"/>
                    </a:lnTo>
                    <a:lnTo>
                      <a:pt x="392" y="570"/>
                    </a:lnTo>
                    <a:lnTo>
                      <a:pt x="368" y="578"/>
                    </a:lnTo>
                    <a:lnTo>
                      <a:pt x="344" y="584"/>
                    </a:lnTo>
                    <a:lnTo>
                      <a:pt x="318" y="586"/>
                    </a:lnTo>
                    <a:lnTo>
                      <a:pt x="294" y="588"/>
                    </a:lnTo>
                    <a:lnTo>
                      <a:pt x="29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157">
                <a:extLst>
                  <a:ext uri="{FF2B5EF4-FFF2-40B4-BE49-F238E27FC236}">
                    <a16:creationId xmlns:a16="http://schemas.microsoft.com/office/drawing/2014/main" id="{4B8B4EAD-2DF7-4AC9-B927-F9C4D46B7A28}"/>
                  </a:ext>
                </a:extLst>
              </p:cNvPr>
              <p:cNvSpPr>
                <a:spLocks/>
              </p:cNvSpPr>
              <p:nvPr/>
            </p:nvSpPr>
            <p:spPr bwMode="auto">
              <a:xfrm>
                <a:off x="933450" y="4927600"/>
                <a:ext cx="403225" cy="933450"/>
              </a:xfrm>
              <a:custGeom>
                <a:avLst/>
                <a:gdLst>
                  <a:gd name="T0" fmla="*/ 164 w 254"/>
                  <a:gd name="T1" fmla="*/ 588 h 588"/>
                  <a:gd name="T2" fmla="*/ 130 w 254"/>
                  <a:gd name="T3" fmla="*/ 582 h 588"/>
                  <a:gd name="T4" fmla="*/ 100 w 254"/>
                  <a:gd name="T5" fmla="*/ 564 h 588"/>
                  <a:gd name="T6" fmla="*/ 72 w 254"/>
                  <a:gd name="T7" fmla="*/ 538 h 588"/>
                  <a:gd name="T8" fmla="*/ 48 w 254"/>
                  <a:gd name="T9" fmla="*/ 502 h 588"/>
                  <a:gd name="T10" fmla="*/ 28 w 254"/>
                  <a:gd name="T11" fmla="*/ 458 h 588"/>
                  <a:gd name="T12" fmla="*/ 12 w 254"/>
                  <a:gd name="T13" fmla="*/ 408 h 588"/>
                  <a:gd name="T14" fmla="*/ 2 w 254"/>
                  <a:gd name="T15" fmla="*/ 354 h 588"/>
                  <a:gd name="T16" fmla="*/ 0 w 254"/>
                  <a:gd name="T17" fmla="*/ 294 h 588"/>
                  <a:gd name="T18" fmla="*/ 0 w 254"/>
                  <a:gd name="T19" fmla="*/ 264 h 588"/>
                  <a:gd name="T20" fmla="*/ 6 w 254"/>
                  <a:gd name="T21" fmla="*/ 208 h 588"/>
                  <a:gd name="T22" fmla="*/ 20 w 254"/>
                  <a:gd name="T23" fmla="*/ 154 h 588"/>
                  <a:gd name="T24" fmla="*/ 36 w 254"/>
                  <a:gd name="T25" fmla="*/ 108 h 588"/>
                  <a:gd name="T26" fmla="*/ 60 w 254"/>
                  <a:gd name="T27" fmla="*/ 68 h 588"/>
                  <a:gd name="T28" fmla="*/ 86 w 254"/>
                  <a:gd name="T29" fmla="*/ 36 h 588"/>
                  <a:gd name="T30" fmla="*/ 114 w 254"/>
                  <a:gd name="T31" fmla="*/ 14 h 588"/>
                  <a:gd name="T32" fmla="*/ 146 w 254"/>
                  <a:gd name="T33" fmla="*/ 2 h 588"/>
                  <a:gd name="T34" fmla="*/ 164 w 254"/>
                  <a:gd name="T35" fmla="*/ 0 h 588"/>
                  <a:gd name="T36" fmla="*/ 184 w 254"/>
                  <a:gd name="T37" fmla="*/ 4 h 588"/>
                  <a:gd name="T38" fmla="*/ 226 w 254"/>
                  <a:gd name="T39" fmla="*/ 22 h 588"/>
                  <a:gd name="T40" fmla="*/ 250 w 254"/>
                  <a:gd name="T41" fmla="*/ 44 h 588"/>
                  <a:gd name="T42" fmla="*/ 232 w 254"/>
                  <a:gd name="T43" fmla="*/ 52 h 588"/>
                  <a:gd name="T44" fmla="*/ 216 w 254"/>
                  <a:gd name="T45" fmla="*/ 38 h 588"/>
                  <a:gd name="T46" fmla="*/ 182 w 254"/>
                  <a:gd name="T47" fmla="*/ 20 h 588"/>
                  <a:gd name="T48" fmla="*/ 164 w 254"/>
                  <a:gd name="T49" fmla="*/ 18 h 588"/>
                  <a:gd name="T50" fmla="*/ 134 w 254"/>
                  <a:gd name="T51" fmla="*/ 24 h 588"/>
                  <a:gd name="T52" fmla="*/ 106 w 254"/>
                  <a:gd name="T53" fmla="*/ 40 h 588"/>
                  <a:gd name="T54" fmla="*/ 82 w 254"/>
                  <a:gd name="T55" fmla="*/ 66 h 588"/>
                  <a:gd name="T56" fmla="*/ 60 w 254"/>
                  <a:gd name="T57" fmla="*/ 100 h 588"/>
                  <a:gd name="T58" fmla="*/ 42 w 254"/>
                  <a:gd name="T59" fmla="*/ 140 h 588"/>
                  <a:gd name="T60" fmla="*/ 28 w 254"/>
                  <a:gd name="T61" fmla="*/ 188 h 588"/>
                  <a:gd name="T62" fmla="*/ 20 w 254"/>
                  <a:gd name="T63" fmla="*/ 238 h 588"/>
                  <a:gd name="T64" fmla="*/ 18 w 254"/>
                  <a:gd name="T65" fmla="*/ 294 h 588"/>
                  <a:gd name="T66" fmla="*/ 18 w 254"/>
                  <a:gd name="T67" fmla="*/ 322 h 588"/>
                  <a:gd name="T68" fmla="*/ 24 w 254"/>
                  <a:gd name="T69" fmla="*/ 376 h 588"/>
                  <a:gd name="T70" fmla="*/ 36 w 254"/>
                  <a:gd name="T71" fmla="*/ 426 h 588"/>
                  <a:gd name="T72" fmla="*/ 50 w 254"/>
                  <a:gd name="T73" fmla="*/ 470 h 588"/>
                  <a:gd name="T74" fmla="*/ 70 w 254"/>
                  <a:gd name="T75" fmla="*/ 506 h 588"/>
                  <a:gd name="T76" fmla="*/ 94 w 254"/>
                  <a:gd name="T77" fmla="*/ 536 h 588"/>
                  <a:gd name="T78" fmla="*/ 120 w 254"/>
                  <a:gd name="T79" fmla="*/ 558 h 588"/>
                  <a:gd name="T80" fmla="*/ 148 w 254"/>
                  <a:gd name="T81" fmla="*/ 568 h 588"/>
                  <a:gd name="T82" fmla="*/ 164 w 254"/>
                  <a:gd name="T83" fmla="*/ 570 h 588"/>
                  <a:gd name="T84" fmla="*/ 200 w 254"/>
                  <a:gd name="T85" fmla="*/ 560 h 588"/>
                  <a:gd name="T86" fmla="*/ 234 w 254"/>
                  <a:gd name="T87" fmla="*/ 534 h 588"/>
                  <a:gd name="T88" fmla="*/ 254 w 254"/>
                  <a:gd name="T89" fmla="*/ 540 h 588"/>
                  <a:gd name="T90" fmla="*/ 246 w 254"/>
                  <a:gd name="T91" fmla="*/ 548 h 588"/>
                  <a:gd name="T92" fmla="*/ 206 w 254"/>
                  <a:gd name="T93" fmla="*/ 578 h 588"/>
                  <a:gd name="T94" fmla="*/ 186 w 254"/>
                  <a:gd name="T95" fmla="*/ 584 h 588"/>
                  <a:gd name="T96" fmla="*/ 164 w 254"/>
                  <a:gd name="T9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588">
                    <a:moveTo>
                      <a:pt x="164" y="588"/>
                    </a:moveTo>
                    <a:lnTo>
                      <a:pt x="164" y="588"/>
                    </a:lnTo>
                    <a:lnTo>
                      <a:pt x="146" y="586"/>
                    </a:lnTo>
                    <a:lnTo>
                      <a:pt x="130" y="582"/>
                    </a:lnTo>
                    <a:lnTo>
                      <a:pt x="114" y="574"/>
                    </a:lnTo>
                    <a:lnTo>
                      <a:pt x="100" y="564"/>
                    </a:lnTo>
                    <a:lnTo>
                      <a:pt x="86" y="552"/>
                    </a:lnTo>
                    <a:lnTo>
                      <a:pt x="72" y="538"/>
                    </a:lnTo>
                    <a:lnTo>
                      <a:pt x="60" y="520"/>
                    </a:lnTo>
                    <a:lnTo>
                      <a:pt x="48" y="502"/>
                    </a:lnTo>
                    <a:lnTo>
                      <a:pt x="36" y="480"/>
                    </a:lnTo>
                    <a:lnTo>
                      <a:pt x="28" y="458"/>
                    </a:lnTo>
                    <a:lnTo>
                      <a:pt x="20" y="434"/>
                    </a:lnTo>
                    <a:lnTo>
                      <a:pt x="12" y="408"/>
                    </a:lnTo>
                    <a:lnTo>
                      <a:pt x="6" y="382"/>
                    </a:lnTo>
                    <a:lnTo>
                      <a:pt x="2" y="354"/>
                    </a:lnTo>
                    <a:lnTo>
                      <a:pt x="0" y="324"/>
                    </a:lnTo>
                    <a:lnTo>
                      <a:pt x="0" y="294"/>
                    </a:lnTo>
                    <a:lnTo>
                      <a:pt x="0" y="294"/>
                    </a:lnTo>
                    <a:lnTo>
                      <a:pt x="0" y="264"/>
                    </a:lnTo>
                    <a:lnTo>
                      <a:pt x="2" y="236"/>
                    </a:lnTo>
                    <a:lnTo>
                      <a:pt x="6" y="208"/>
                    </a:lnTo>
                    <a:lnTo>
                      <a:pt x="12" y="180"/>
                    </a:lnTo>
                    <a:lnTo>
                      <a:pt x="20" y="154"/>
                    </a:lnTo>
                    <a:lnTo>
                      <a:pt x="28" y="130"/>
                    </a:lnTo>
                    <a:lnTo>
                      <a:pt x="36" y="108"/>
                    </a:lnTo>
                    <a:lnTo>
                      <a:pt x="48" y="86"/>
                    </a:lnTo>
                    <a:lnTo>
                      <a:pt x="60" y="68"/>
                    </a:lnTo>
                    <a:lnTo>
                      <a:pt x="72" y="52"/>
                    </a:lnTo>
                    <a:lnTo>
                      <a:pt x="86" y="36"/>
                    </a:lnTo>
                    <a:lnTo>
                      <a:pt x="100" y="24"/>
                    </a:lnTo>
                    <a:lnTo>
                      <a:pt x="114" y="14"/>
                    </a:lnTo>
                    <a:lnTo>
                      <a:pt x="130" y="6"/>
                    </a:lnTo>
                    <a:lnTo>
                      <a:pt x="146" y="2"/>
                    </a:lnTo>
                    <a:lnTo>
                      <a:pt x="164" y="0"/>
                    </a:lnTo>
                    <a:lnTo>
                      <a:pt x="164" y="0"/>
                    </a:lnTo>
                    <a:lnTo>
                      <a:pt x="174" y="2"/>
                    </a:lnTo>
                    <a:lnTo>
                      <a:pt x="184" y="4"/>
                    </a:lnTo>
                    <a:lnTo>
                      <a:pt x="206" y="10"/>
                    </a:lnTo>
                    <a:lnTo>
                      <a:pt x="226" y="22"/>
                    </a:lnTo>
                    <a:lnTo>
                      <a:pt x="244" y="38"/>
                    </a:lnTo>
                    <a:lnTo>
                      <a:pt x="250" y="44"/>
                    </a:lnTo>
                    <a:lnTo>
                      <a:pt x="238" y="58"/>
                    </a:lnTo>
                    <a:lnTo>
                      <a:pt x="232" y="52"/>
                    </a:lnTo>
                    <a:lnTo>
                      <a:pt x="232" y="52"/>
                    </a:lnTo>
                    <a:lnTo>
                      <a:pt x="216" y="38"/>
                    </a:lnTo>
                    <a:lnTo>
                      <a:pt x="198" y="28"/>
                    </a:lnTo>
                    <a:lnTo>
                      <a:pt x="182" y="20"/>
                    </a:lnTo>
                    <a:lnTo>
                      <a:pt x="164" y="18"/>
                    </a:lnTo>
                    <a:lnTo>
                      <a:pt x="164" y="18"/>
                    </a:lnTo>
                    <a:lnTo>
                      <a:pt x="148" y="20"/>
                    </a:lnTo>
                    <a:lnTo>
                      <a:pt x="134" y="24"/>
                    </a:lnTo>
                    <a:lnTo>
                      <a:pt x="120" y="32"/>
                    </a:lnTo>
                    <a:lnTo>
                      <a:pt x="106" y="40"/>
                    </a:lnTo>
                    <a:lnTo>
                      <a:pt x="94" y="52"/>
                    </a:lnTo>
                    <a:lnTo>
                      <a:pt x="82" y="66"/>
                    </a:lnTo>
                    <a:lnTo>
                      <a:pt x="70" y="82"/>
                    </a:lnTo>
                    <a:lnTo>
                      <a:pt x="60" y="100"/>
                    </a:lnTo>
                    <a:lnTo>
                      <a:pt x="50" y="120"/>
                    </a:lnTo>
                    <a:lnTo>
                      <a:pt x="42" y="140"/>
                    </a:lnTo>
                    <a:lnTo>
                      <a:pt x="36" y="164"/>
                    </a:lnTo>
                    <a:lnTo>
                      <a:pt x="28" y="188"/>
                    </a:lnTo>
                    <a:lnTo>
                      <a:pt x="24" y="212"/>
                    </a:lnTo>
                    <a:lnTo>
                      <a:pt x="20" y="238"/>
                    </a:lnTo>
                    <a:lnTo>
                      <a:pt x="18" y="266"/>
                    </a:lnTo>
                    <a:lnTo>
                      <a:pt x="18" y="294"/>
                    </a:lnTo>
                    <a:lnTo>
                      <a:pt x="18" y="294"/>
                    </a:lnTo>
                    <a:lnTo>
                      <a:pt x="18" y="322"/>
                    </a:lnTo>
                    <a:lnTo>
                      <a:pt x="20" y="350"/>
                    </a:lnTo>
                    <a:lnTo>
                      <a:pt x="24" y="376"/>
                    </a:lnTo>
                    <a:lnTo>
                      <a:pt x="28" y="402"/>
                    </a:lnTo>
                    <a:lnTo>
                      <a:pt x="36" y="426"/>
                    </a:lnTo>
                    <a:lnTo>
                      <a:pt x="42" y="448"/>
                    </a:lnTo>
                    <a:lnTo>
                      <a:pt x="50" y="470"/>
                    </a:lnTo>
                    <a:lnTo>
                      <a:pt x="60" y="488"/>
                    </a:lnTo>
                    <a:lnTo>
                      <a:pt x="70" y="506"/>
                    </a:lnTo>
                    <a:lnTo>
                      <a:pt x="82" y="522"/>
                    </a:lnTo>
                    <a:lnTo>
                      <a:pt x="94" y="536"/>
                    </a:lnTo>
                    <a:lnTo>
                      <a:pt x="106" y="548"/>
                    </a:lnTo>
                    <a:lnTo>
                      <a:pt x="120" y="558"/>
                    </a:lnTo>
                    <a:lnTo>
                      <a:pt x="134" y="564"/>
                    </a:lnTo>
                    <a:lnTo>
                      <a:pt x="148" y="568"/>
                    </a:lnTo>
                    <a:lnTo>
                      <a:pt x="164" y="570"/>
                    </a:lnTo>
                    <a:lnTo>
                      <a:pt x="164" y="570"/>
                    </a:lnTo>
                    <a:lnTo>
                      <a:pt x="182" y="568"/>
                    </a:lnTo>
                    <a:lnTo>
                      <a:pt x="200" y="560"/>
                    </a:lnTo>
                    <a:lnTo>
                      <a:pt x="218" y="550"/>
                    </a:lnTo>
                    <a:lnTo>
                      <a:pt x="234" y="534"/>
                    </a:lnTo>
                    <a:lnTo>
                      <a:pt x="240" y="528"/>
                    </a:lnTo>
                    <a:lnTo>
                      <a:pt x="254" y="540"/>
                    </a:lnTo>
                    <a:lnTo>
                      <a:pt x="246" y="548"/>
                    </a:lnTo>
                    <a:lnTo>
                      <a:pt x="246" y="548"/>
                    </a:lnTo>
                    <a:lnTo>
                      <a:pt x="228" y="564"/>
                    </a:lnTo>
                    <a:lnTo>
                      <a:pt x="206" y="578"/>
                    </a:lnTo>
                    <a:lnTo>
                      <a:pt x="196" y="582"/>
                    </a:lnTo>
                    <a:lnTo>
                      <a:pt x="186" y="584"/>
                    </a:lnTo>
                    <a:lnTo>
                      <a:pt x="174" y="586"/>
                    </a:lnTo>
                    <a:lnTo>
                      <a:pt x="164" y="588"/>
                    </a:lnTo>
                    <a:lnTo>
                      <a:pt x="16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158">
                <a:extLst>
                  <a:ext uri="{FF2B5EF4-FFF2-40B4-BE49-F238E27FC236}">
                    <a16:creationId xmlns:a16="http://schemas.microsoft.com/office/drawing/2014/main" id="{DFDA4A34-FF60-40E6-BA42-4BDA2A09C05C}"/>
                  </a:ext>
                </a:extLst>
              </p:cNvPr>
              <p:cNvSpPr>
                <a:spLocks noChangeArrowheads="1"/>
              </p:cNvSpPr>
              <p:nvPr/>
            </p:nvSpPr>
            <p:spPr bwMode="auto">
              <a:xfrm>
                <a:off x="1177925" y="4927600"/>
                <a:ext cx="28575" cy="933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Rectangle 159">
                <a:extLst>
                  <a:ext uri="{FF2B5EF4-FFF2-40B4-BE49-F238E27FC236}">
                    <a16:creationId xmlns:a16="http://schemas.microsoft.com/office/drawing/2014/main" id="{F965DAB2-FB78-45E5-811F-088D07A9B861}"/>
                  </a:ext>
                </a:extLst>
              </p:cNvPr>
              <p:cNvSpPr>
                <a:spLocks noChangeArrowheads="1"/>
              </p:cNvSpPr>
              <p:nvPr/>
            </p:nvSpPr>
            <p:spPr bwMode="auto">
              <a:xfrm>
                <a:off x="796925" y="5162550"/>
                <a:ext cx="4889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Rectangle 160">
                <a:extLst>
                  <a:ext uri="{FF2B5EF4-FFF2-40B4-BE49-F238E27FC236}">
                    <a16:creationId xmlns:a16="http://schemas.microsoft.com/office/drawing/2014/main" id="{9F43FAE9-3011-4897-80FF-CD4B54E0A85D}"/>
                  </a:ext>
                </a:extLst>
              </p:cNvPr>
              <p:cNvSpPr>
                <a:spLocks noChangeArrowheads="1"/>
              </p:cNvSpPr>
              <p:nvPr/>
            </p:nvSpPr>
            <p:spPr bwMode="auto">
              <a:xfrm>
                <a:off x="793750" y="5600700"/>
                <a:ext cx="6191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Rectangle 161">
                <a:extLst>
                  <a:ext uri="{FF2B5EF4-FFF2-40B4-BE49-F238E27FC236}">
                    <a16:creationId xmlns:a16="http://schemas.microsoft.com/office/drawing/2014/main" id="{37D9E1C7-0626-41B3-9EE8-2703DFDAC43B}"/>
                  </a:ext>
                </a:extLst>
              </p:cNvPr>
              <p:cNvSpPr>
                <a:spLocks noChangeArrowheads="1"/>
              </p:cNvSpPr>
              <p:nvPr/>
            </p:nvSpPr>
            <p:spPr bwMode="auto">
              <a:xfrm>
                <a:off x="727075" y="5381625"/>
                <a:ext cx="628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64" name="Group 63">
            <a:extLst>
              <a:ext uri="{FF2B5EF4-FFF2-40B4-BE49-F238E27FC236}">
                <a16:creationId xmlns:a16="http://schemas.microsoft.com/office/drawing/2014/main" id="{E749187A-6668-497A-BFE5-545CC0D9773D}"/>
              </a:ext>
            </a:extLst>
          </p:cNvPr>
          <p:cNvGrpSpPr/>
          <p:nvPr/>
        </p:nvGrpSpPr>
        <p:grpSpPr>
          <a:xfrm>
            <a:off x="1226311" y="3852326"/>
            <a:ext cx="4464000" cy="329916"/>
            <a:chOff x="609918" y="3423481"/>
            <a:chExt cx="3477120" cy="330088"/>
          </a:xfrm>
        </p:grpSpPr>
        <p:sp>
          <p:nvSpPr>
            <p:cNvPr id="65" name="Arrow: Left-Right 64">
              <a:extLst>
                <a:ext uri="{FF2B5EF4-FFF2-40B4-BE49-F238E27FC236}">
                  <a16:creationId xmlns:a16="http://schemas.microsoft.com/office/drawing/2014/main" id="{A7226389-AB24-4B30-B9DC-0B1E15532C46}"/>
                </a:ext>
              </a:extLst>
            </p:cNvPr>
            <p:cNvSpPr/>
            <p:nvPr/>
          </p:nvSpPr>
          <p:spPr>
            <a:xfrm>
              <a:off x="609918" y="3423481"/>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Guiding coalition</a:t>
              </a:r>
            </a:p>
          </p:txBody>
        </p:sp>
        <p:cxnSp>
          <p:nvCxnSpPr>
            <p:cNvPr id="66" name="Straight Connector 65">
              <a:extLst>
                <a:ext uri="{FF2B5EF4-FFF2-40B4-BE49-F238E27FC236}">
                  <a16:creationId xmlns:a16="http://schemas.microsoft.com/office/drawing/2014/main" id="{F65071AC-B466-476A-B23C-16166959918E}"/>
                </a:ext>
              </a:extLst>
            </p:cNvPr>
            <p:cNvCxnSpPr>
              <a:stCxn id="65" idx="4"/>
              <a:endCxn id="65" idx="6"/>
            </p:cNvCxnSpPr>
            <p:nvPr/>
          </p:nvCxnSpPr>
          <p:spPr>
            <a:xfrm>
              <a:off x="609918" y="3753569"/>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959F216-FFAD-4E45-B411-A86CAD4F1955}"/>
              </a:ext>
            </a:extLst>
          </p:cNvPr>
          <p:cNvGrpSpPr/>
          <p:nvPr/>
        </p:nvGrpSpPr>
        <p:grpSpPr>
          <a:xfrm>
            <a:off x="2660521" y="1473567"/>
            <a:ext cx="1703064" cy="1703064"/>
            <a:chOff x="2660521" y="1473567"/>
            <a:chExt cx="1703064" cy="1703064"/>
          </a:xfrm>
        </p:grpSpPr>
        <p:sp>
          <p:nvSpPr>
            <p:cNvPr id="58" name="Oval 57">
              <a:extLst>
                <a:ext uri="{FF2B5EF4-FFF2-40B4-BE49-F238E27FC236}">
                  <a16:creationId xmlns:a16="http://schemas.microsoft.com/office/drawing/2014/main" id="{886B7B0B-FDE5-4C05-9FCA-11182A7E92D1}"/>
                </a:ext>
              </a:extLst>
            </p:cNvPr>
            <p:cNvSpPr/>
            <p:nvPr/>
          </p:nvSpPr>
          <p:spPr>
            <a:xfrm>
              <a:off x="2660521"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04" name="Group 71">
              <a:extLst>
                <a:ext uri="{FF2B5EF4-FFF2-40B4-BE49-F238E27FC236}">
                  <a16:creationId xmlns:a16="http://schemas.microsoft.com/office/drawing/2014/main" id="{FD060C75-BB51-4EDE-AF4D-29A91CD8F598}"/>
                </a:ext>
              </a:extLst>
            </p:cNvPr>
            <p:cNvGrpSpPr>
              <a:grpSpLocks noChangeAspect="1"/>
            </p:cNvGrpSpPr>
            <p:nvPr/>
          </p:nvGrpSpPr>
          <p:grpSpPr bwMode="auto">
            <a:xfrm>
              <a:off x="2991795" y="1965099"/>
              <a:ext cx="1040516" cy="720000"/>
              <a:chOff x="3091" y="1986"/>
              <a:chExt cx="896" cy="620"/>
            </a:xfrm>
            <a:solidFill>
              <a:schemeClr val="bg1"/>
            </a:solidFill>
          </p:grpSpPr>
          <p:sp>
            <p:nvSpPr>
              <p:cNvPr id="105" name="Freeform 72">
                <a:extLst>
                  <a:ext uri="{FF2B5EF4-FFF2-40B4-BE49-F238E27FC236}">
                    <a16:creationId xmlns:a16="http://schemas.microsoft.com/office/drawing/2014/main" id="{0F0FF657-672F-4238-A72E-0D5BD1C7C428}"/>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73">
                <a:extLst>
                  <a:ext uri="{FF2B5EF4-FFF2-40B4-BE49-F238E27FC236}">
                    <a16:creationId xmlns:a16="http://schemas.microsoft.com/office/drawing/2014/main" id="{C5551045-0143-4AE2-BD83-BB14B22926A8}"/>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74">
                <a:extLst>
                  <a:ext uri="{FF2B5EF4-FFF2-40B4-BE49-F238E27FC236}">
                    <a16:creationId xmlns:a16="http://schemas.microsoft.com/office/drawing/2014/main" id="{12DB3104-7C1A-4280-8D4B-0A5CFF3C95A3}"/>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75">
                <a:extLst>
                  <a:ext uri="{FF2B5EF4-FFF2-40B4-BE49-F238E27FC236}">
                    <a16:creationId xmlns:a16="http://schemas.microsoft.com/office/drawing/2014/main" id="{AAC8D400-26F7-4C2A-BDCF-69E740FFF068}"/>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Line 76">
                <a:extLst>
                  <a:ext uri="{FF2B5EF4-FFF2-40B4-BE49-F238E27FC236}">
                    <a16:creationId xmlns:a16="http://schemas.microsoft.com/office/drawing/2014/main" id="{E87F3B60-2055-4B66-915A-AF91EBA1AF1A}"/>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Line 77">
                <a:extLst>
                  <a:ext uri="{FF2B5EF4-FFF2-40B4-BE49-F238E27FC236}">
                    <a16:creationId xmlns:a16="http://schemas.microsoft.com/office/drawing/2014/main" id="{223CE83C-F287-4287-94A1-98A9D5C38F9D}"/>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78">
                <a:extLst>
                  <a:ext uri="{FF2B5EF4-FFF2-40B4-BE49-F238E27FC236}">
                    <a16:creationId xmlns:a16="http://schemas.microsoft.com/office/drawing/2014/main" id="{266BF651-DC5C-47D1-B269-0426EC0B40AF}"/>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79">
                <a:extLst>
                  <a:ext uri="{FF2B5EF4-FFF2-40B4-BE49-F238E27FC236}">
                    <a16:creationId xmlns:a16="http://schemas.microsoft.com/office/drawing/2014/main" id="{0AF419BC-80E9-4424-AB94-7EB8499F3FD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80">
                <a:extLst>
                  <a:ext uri="{FF2B5EF4-FFF2-40B4-BE49-F238E27FC236}">
                    <a16:creationId xmlns:a16="http://schemas.microsoft.com/office/drawing/2014/main" id="{8494064A-6254-4380-B1D8-85B2B619AFCA}"/>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81">
                <a:extLst>
                  <a:ext uri="{FF2B5EF4-FFF2-40B4-BE49-F238E27FC236}">
                    <a16:creationId xmlns:a16="http://schemas.microsoft.com/office/drawing/2014/main" id="{8140ED19-833B-4C18-AF9E-79B139019FE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82">
                <a:extLst>
                  <a:ext uri="{FF2B5EF4-FFF2-40B4-BE49-F238E27FC236}">
                    <a16:creationId xmlns:a16="http://schemas.microsoft.com/office/drawing/2014/main" id="{AF4B08DE-4202-4133-BB1A-C196AD3FB63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83">
                <a:extLst>
                  <a:ext uri="{FF2B5EF4-FFF2-40B4-BE49-F238E27FC236}">
                    <a16:creationId xmlns:a16="http://schemas.microsoft.com/office/drawing/2014/main" id="{C3332341-6318-46D6-B541-DBF3831DC353}"/>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84">
                <a:extLst>
                  <a:ext uri="{FF2B5EF4-FFF2-40B4-BE49-F238E27FC236}">
                    <a16:creationId xmlns:a16="http://schemas.microsoft.com/office/drawing/2014/main" id="{77365DAC-FB0F-495E-9439-A36D069F272C}"/>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85">
                <a:extLst>
                  <a:ext uri="{FF2B5EF4-FFF2-40B4-BE49-F238E27FC236}">
                    <a16:creationId xmlns:a16="http://schemas.microsoft.com/office/drawing/2014/main" id="{77BED4F6-9ED7-4494-A173-EF314213AAFE}"/>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Rectangle 86">
                <a:extLst>
                  <a:ext uri="{FF2B5EF4-FFF2-40B4-BE49-F238E27FC236}">
                    <a16:creationId xmlns:a16="http://schemas.microsoft.com/office/drawing/2014/main" id="{861C38D0-D44F-45D0-B725-3FD6E0F82670}"/>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53" name="Rectangle 52">
            <a:extLst>
              <a:ext uri="{FF2B5EF4-FFF2-40B4-BE49-F238E27FC236}">
                <a16:creationId xmlns:a16="http://schemas.microsoft.com/office/drawing/2014/main" id="{FE213726-0EAE-4DAE-B64D-64FD2C4E5BE9}"/>
              </a:ext>
            </a:extLst>
          </p:cNvPr>
          <p:cNvSpPr/>
          <p:nvPr/>
        </p:nvSpPr>
        <p:spPr>
          <a:xfrm>
            <a:off x="6381055" y="4283838"/>
            <a:ext cx="4463999"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strategy roll-out / roadmap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governance approach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Sponsoring data challenges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44D903E8-D586-48F5-A0FF-CF60CF3C58C6}"/>
              </a:ext>
            </a:extLst>
          </p:cNvPr>
          <p:cNvSpPr/>
          <p:nvPr/>
        </p:nvSpPr>
        <p:spPr>
          <a:xfrm>
            <a:off x="1226312" y="4275933"/>
            <a:ext cx="4349814"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Meeting cadence every two weeks</a:t>
            </a:r>
          </a:p>
          <a:p>
            <a:pPr marL="285750" marR="0" lvl="0" indent="-2857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Prioritize and vote on strategic initiatives</a:t>
            </a:r>
          </a:p>
          <a:p>
            <a:pPr marL="0" marR="0" lvl="0" indent="0" algn="ctr" defTabSz="441794" rtl="0" eaLnBrk="1" fontAlgn="auto" latinLnBrk="0" hangingPunct="1">
              <a:lnSpc>
                <a:spcPct val="11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Tree>
    <p:extLst>
      <p:ext uri="{BB962C8B-B14F-4D97-AF65-F5344CB8AC3E}">
        <p14:creationId xmlns:p14="http://schemas.microsoft.com/office/powerpoint/2010/main" val="4138377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4103253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effectLst/>
                <a:uLnTx/>
                <a:uFillTx/>
                <a:latin typeface="+mn-lt"/>
                <a:ea typeface="+mn-ea"/>
                <a:cs typeface="+mn-cs"/>
              </a:rPr>
              <a:t>Launching Data Governance: Data Domains Model and Approval</a:t>
            </a:r>
          </a:p>
        </p:txBody>
      </p:sp>
    </p:spTree>
    <p:extLst>
      <p:ext uri="{BB962C8B-B14F-4D97-AF65-F5344CB8AC3E}">
        <p14:creationId xmlns:p14="http://schemas.microsoft.com/office/powerpoint/2010/main" val="230796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42687407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Why Data Governance?</a:t>
            </a:r>
            <a:endParaRPr lang="nl-NL"/>
          </a:p>
        </p:txBody>
      </p:sp>
    </p:spTree>
    <p:extLst>
      <p:ext uri="{BB962C8B-B14F-4D97-AF65-F5344CB8AC3E}">
        <p14:creationId xmlns:p14="http://schemas.microsoft.com/office/powerpoint/2010/main" val="3764154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87" name="think-cell Slide" r:id="rId8" imgW="592" imgH="595" progId="TCLayout.ActiveDocument.1">
                  <p:embed/>
                </p:oleObj>
              </mc:Choice>
              <mc:Fallback>
                <p:oleObj name="think-cell Slide" r:id="rId8"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5" name="Title 1">
            <a:extLst>
              <a:ext uri="{FF2B5EF4-FFF2-40B4-BE49-F238E27FC236}">
                <a16:creationId xmlns:a16="http://schemas.microsoft.com/office/drawing/2014/main" id="{C5149656-9C19-44BF-ACBF-399E0783E6CF}"/>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Why</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 is Data Governance important: Key Business Drivers</a:t>
            </a:r>
          </a:p>
        </p:txBody>
      </p:sp>
      <p:sp>
        <p:nvSpPr>
          <p:cNvPr id="232" name="Abgerundetes Rechteck 21">
            <a:extLst>
              <a:ext uri="{FF2B5EF4-FFF2-40B4-BE49-F238E27FC236}">
                <a16:creationId xmlns:a16="http://schemas.microsoft.com/office/drawing/2014/main" id="{615FBF60-56E0-4444-9507-A3D7876C082D}"/>
              </a:ext>
            </a:extLst>
          </p:cNvPr>
          <p:cNvSpPr>
            <a:spLocks/>
          </p:cNvSpPr>
          <p:nvPr/>
        </p:nvSpPr>
        <p:spPr>
          <a:xfrm flipH="1">
            <a:off x="1860172" y="1509367"/>
            <a:ext cx="4090974"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63" tIns="35981" rIns="900000" bIns="35981" numCol="1" spcCol="0" rtlCol="0" fromWordArt="0" anchor="ctr" anchorCtr="0" forceAA="0" compatLnSpc="1">
            <a:prstTxWarp prst="textNoShape">
              <a:avLst/>
            </a:prstTxWarp>
            <a:noAutofit/>
          </a:bodyPr>
          <a:lstStyle/>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Need for products to leverage good quality and well managed data</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Efficiencies in operating model creating greater speed to market</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consistency requirements across customer data sets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Complex product design based on efficient and intelligent data use</a:t>
            </a:r>
          </a:p>
        </p:txBody>
      </p:sp>
      <p:sp>
        <p:nvSpPr>
          <p:cNvPr id="233" name="Abgerundetes Rechteck 22">
            <a:extLst>
              <a:ext uri="{FF2B5EF4-FFF2-40B4-BE49-F238E27FC236}">
                <a16:creationId xmlns:a16="http://schemas.microsoft.com/office/drawing/2014/main" id="{98BD21C7-2B37-4416-8391-C531FFA5AA6E}"/>
              </a:ext>
            </a:extLst>
          </p:cNvPr>
          <p:cNvSpPr>
            <a:spLocks/>
          </p:cNvSpPr>
          <p:nvPr/>
        </p:nvSpPr>
        <p:spPr>
          <a:xfrm flipH="1">
            <a:off x="1860170" y="4055780"/>
            <a:ext cx="4090973"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63" tIns="35981" rIns="900000" bIns="35981" numCol="1" spcCol="0" rtlCol="0" fromWordArt="0" anchor="ctr" anchorCtr="0" forceAA="0" compatLnSpc="1">
            <a:prstTxWarp prst="textNoShape">
              <a:avLst/>
            </a:prstTxWarp>
            <a:noAutofit/>
          </a:bodyPr>
          <a:lstStyle/>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Ability to respond to change or integrate new products, regions, or companies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Business operational metrics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Decrease process cycle times</a:t>
            </a:r>
          </a:p>
        </p:txBody>
      </p:sp>
      <p:sp>
        <p:nvSpPr>
          <p:cNvPr id="234" name="Abgerundetes Rechteck 41">
            <a:extLst>
              <a:ext uri="{FF2B5EF4-FFF2-40B4-BE49-F238E27FC236}">
                <a16:creationId xmlns:a16="http://schemas.microsoft.com/office/drawing/2014/main" id="{27AF7AA6-F6B5-43A4-A218-701E5C181E04}"/>
              </a:ext>
            </a:extLst>
          </p:cNvPr>
          <p:cNvSpPr>
            <a:spLocks/>
          </p:cNvSpPr>
          <p:nvPr/>
        </p:nvSpPr>
        <p:spPr>
          <a:xfrm flipH="1">
            <a:off x="6265058" y="1509367"/>
            <a:ext cx="4089600"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5981" rIns="35981" bIns="35981" numCol="1" spcCol="0" rtlCol="0" fromWordArt="0" anchor="ctr" anchorCtr="0" forceAA="0" compatLnSpc="1">
            <a:prstTxWarp prst="textNoShape">
              <a:avLst/>
            </a:prstTxWarp>
            <a:noAutofit/>
          </a:bodyPr>
          <a:lstStyle/>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Proliferation of data</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Enhance operational control and customer satisfaction</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Reduce data storage costs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Increased demands by customers for  reporting (e.g., Solvency II, UCITS IV, Form PF</a:t>
            </a:r>
            <a:endPar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
        <p:nvSpPr>
          <p:cNvPr id="235" name="Abgerundetes Rechteck 42">
            <a:extLst>
              <a:ext uri="{FF2B5EF4-FFF2-40B4-BE49-F238E27FC236}">
                <a16:creationId xmlns:a16="http://schemas.microsoft.com/office/drawing/2014/main" id="{C56A684D-8922-4163-92E7-16D2D217BFD2}"/>
              </a:ext>
            </a:extLst>
          </p:cNvPr>
          <p:cNvSpPr>
            <a:spLocks/>
          </p:cNvSpPr>
          <p:nvPr/>
        </p:nvSpPr>
        <p:spPr>
          <a:xfrm flipH="1">
            <a:off x="6265058" y="4055780"/>
            <a:ext cx="4089600"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5981" rIns="35981" bIns="35981" numCol="1" spcCol="0" rtlCol="0" fromWordArt="0" anchor="ctr" anchorCtr="0" forceAA="0" compatLnSpc="1">
            <a:prstTxWarp prst="textNoShape">
              <a:avLst/>
            </a:prstTxWarp>
            <a:noAutofit/>
          </a:bodyPr>
          <a:lstStyle/>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Heightened regulatory scrutiny (GDPR, SFDR, CSRD)</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Concentration risk and correlations across LOBs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Ad hoc stress scenarios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Anticipate emerging risks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Optimize capital allocation</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Vulnerability threats</a:t>
            </a:r>
          </a:p>
        </p:txBody>
      </p:sp>
      <p:sp>
        <p:nvSpPr>
          <p:cNvPr id="236" name="Ellipse 28">
            <a:extLst>
              <a:ext uri="{FF2B5EF4-FFF2-40B4-BE49-F238E27FC236}">
                <a16:creationId xmlns:a16="http://schemas.microsoft.com/office/drawing/2014/main" id="{6B625E01-8256-4E58-8E27-1B894EE654B2}"/>
              </a:ext>
            </a:extLst>
          </p:cNvPr>
          <p:cNvSpPr>
            <a:spLocks/>
          </p:cNvSpPr>
          <p:nvPr/>
        </p:nvSpPr>
        <p:spPr>
          <a:xfrm>
            <a:off x="4791852" y="2448123"/>
            <a:ext cx="2620330" cy="2620330"/>
          </a:xfrm>
          <a:prstGeom prst="ellipse">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81" tIns="35981" rIns="35981" bIns="3598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99"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
        <p:nvSpPr>
          <p:cNvPr id="237" name="Ellipse 29">
            <a:extLst>
              <a:ext uri="{FF2B5EF4-FFF2-40B4-BE49-F238E27FC236}">
                <a16:creationId xmlns:a16="http://schemas.microsoft.com/office/drawing/2014/main" id="{28401E68-216F-454A-AA4C-C355C32BA172}"/>
              </a:ext>
            </a:extLst>
          </p:cNvPr>
          <p:cNvSpPr>
            <a:spLocks/>
          </p:cNvSpPr>
          <p:nvPr/>
        </p:nvSpPr>
        <p:spPr>
          <a:xfrm>
            <a:off x="4957775" y="2614048"/>
            <a:ext cx="2288484" cy="2288482"/>
          </a:xfrm>
          <a:prstGeom prst="ellipse">
            <a:avLst/>
          </a:prstGeom>
          <a:solidFill>
            <a:schemeClr val="accent1">
              <a:lumMod val="50000"/>
            </a:schemeClr>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81" tIns="35981" rIns="35981" bIns="3598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99" b="1" i="0" u="none" strike="noStrike" kern="1200" cap="none" spc="0" normalizeH="0" baseline="0" noProof="0">
                <a:ln>
                  <a:noFill/>
                </a:ln>
                <a:solidFill>
                  <a:prstClr val="white"/>
                </a:solidFill>
                <a:effectLst/>
                <a:uLnTx/>
                <a:uFillTx/>
                <a:latin typeface="Calibri" panose="020F0502020204030204"/>
                <a:ea typeface="+mn-ea"/>
                <a:cs typeface="+mn-cs"/>
                <a:sym typeface="EYInterstate Light" panose="02000506000000020004" pitchFamily="2" charset="0"/>
              </a:rPr>
              <a:t>Key Business Drivers</a:t>
            </a:r>
          </a:p>
        </p:txBody>
      </p:sp>
      <p:sp>
        <p:nvSpPr>
          <p:cNvPr id="238" name="Rectangle 237">
            <a:extLst>
              <a:ext uri="{FF2B5EF4-FFF2-40B4-BE49-F238E27FC236}">
                <a16:creationId xmlns:a16="http://schemas.microsoft.com/office/drawing/2014/main" id="{33754AAF-82E8-443C-9A90-C88F55C86071}"/>
              </a:ext>
            </a:extLst>
          </p:cNvPr>
          <p:cNvSpPr/>
          <p:nvPr/>
        </p:nvSpPr>
        <p:spPr>
          <a:xfrm>
            <a:off x="1860170" y="3717425"/>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Efficiency</a:t>
            </a:r>
          </a:p>
        </p:txBody>
      </p:sp>
      <p:sp>
        <p:nvSpPr>
          <p:cNvPr id="239" name="Rectangle 238">
            <a:extLst>
              <a:ext uri="{FF2B5EF4-FFF2-40B4-BE49-F238E27FC236}">
                <a16:creationId xmlns:a16="http://schemas.microsoft.com/office/drawing/2014/main" id="{1BF6EBF0-D6C7-499F-842D-1D0A8FE829EC}"/>
              </a:ext>
            </a:extLst>
          </p:cNvPr>
          <p:cNvSpPr/>
          <p:nvPr/>
        </p:nvSpPr>
        <p:spPr>
          <a:xfrm>
            <a:off x="6265058" y="1168011"/>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Cost</a:t>
            </a:r>
          </a:p>
        </p:txBody>
      </p:sp>
      <p:sp>
        <p:nvSpPr>
          <p:cNvPr id="240" name="Rectangle 239">
            <a:extLst>
              <a:ext uri="{FF2B5EF4-FFF2-40B4-BE49-F238E27FC236}">
                <a16:creationId xmlns:a16="http://schemas.microsoft.com/office/drawing/2014/main" id="{8043EB46-74C4-409C-8E39-16B21ED78DC1}"/>
              </a:ext>
            </a:extLst>
          </p:cNvPr>
          <p:cNvSpPr/>
          <p:nvPr/>
        </p:nvSpPr>
        <p:spPr>
          <a:xfrm>
            <a:off x="1860170" y="1167848"/>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Profit</a:t>
            </a:r>
          </a:p>
        </p:txBody>
      </p:sp>
      <p:sp>
        <p:nvSpPr>
          <p:cNvPr id="241" name="Rectangle 240">
            <a:extLst>
              <a:ext uri="{FF2B5EF4-FFF2-40B4-BE49-F238E27FC236}">
                <a16:creationId xmlns:a16="http://schemas.microsoft.com/office/drawing/2014/main" id="{F993E9D1-B616-4A37-84CD-26FA969BCE4B}"/>
              </a:ext>
            </a:extLst>
          </p:cNvPr>
          <p:cNvSpPr/>
          <p:nvPr/>
        </p:nvSpPr>
        <p:spPr>
          <a:xfrm>
            <a:off x="6919509" y="3717425"/>
            <a:ext cx="3436522"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Risk and Regulatory</a:t>
            </a:r>
          </a:p>
        </p:txBody>
      </p:sp>
      <p:grpSp>
        <p:nvGrpSpPr>
          <p:cNvPr id="242" name="Group 241">
            <a:extLst>
              <a:ext uri="{FF2B5EF4-FFF2-40B4-BE49-F238E27FC236}">
                <a16:creationId xmlns:a16="http://schemas.microsoft.com/office/drawing/2014/main" id="{B8259048-CAB7-41CF-A3EB-F8BD15E57A47}"/>
              </a:ext>
            </a:extLst>
          </p:cNvPr>
          <p:cNvGrpSpPr>
            <a:grpSpLocks noChangeAspect="1"/>
          </p:cNvGrpSpPr>
          <p:nvPr/>
        </p:nvGrpSpPr>
        <p:grpSpPr>
          <a:xfrm>
            <a:off x="10619266" y="4527484"/>
            <a:ext cx="982430" cy="1122142"/>
            <a:chOff x="3975761" y="321426"/>
            <a:chExt cx="4240467" cy="4843507"/>
          </a:xfrm>
          <a:solidFill>
            <a:schemeClr val="accent1"/>
          </a:solidFill>
        </p:grpSpPr>
        <p:sp>
          <p:nvSpPr>
            <p:cNvPr id="243" name="Freeform: Shape 242">
              <a:extLst>
                <a:ext uri="{FF2B5EF4-FFF2-40B4-BE49-F238E27FC236}">
                  <a16:creationId xmlns:a16="http://schemas.microsoft.com/office/drawing/2014/main" id="{3DB6E9D0-C373-4B21-B437-CEDF1B2A02CF}"/>
                </a:ext>
              </a:extLst>
            </p:cNvPr>
            <p:cNvSpPr/>
            <p:nvPr/>
          </p:nvSpPr>
          <p:spPr>
            <a:xfrm>
              <a:off x="4232231" y="321426"/>
              <a:ext cx="3395805" cy="4636494"/>
            </a:xfrm>
            <a:custGeom>
              <a:avLst/>
              <a:gdLst>
                <a:gd name="connsiteX0" fmla="*/ 3353326 w 3395805"/>
                <a:gd name="connsiteY0" fmla="*/ 3062997 h 4636494"/>
                <a:gd name="connsiteX1" fmla="*/ 3310847 w 3395805"/>
                <a:gd name="connsiteY1" fmla="*/ 3020517 h 4636494"/>
                <a:gd name="connsiteX2" fmla="*/ 3310847 w 3395805"/>
                <a:gd name="connsiteY2" fmla="*/ 400957 h 4636494"/>
                <a:gd name="connsiteX3" fmla="*/ 3353326 w 3395805"/>
                <a:gd name="connsiteY3" fmla="*/ 358477 h 4636494"/>
                <a:gd name="connsiteX4" fmla="*/ 3395805 w 3395805"/>
                <a:gd name="connsiteY4" fmla="*/ 400957 h 4636494"/>
                <a:gd name="connsiteX5" fmla="*/ 3395805 w 3395805"/>
                <a:gd name="connsiteY5" fmla="*/ 3020517 h 4636494"/>
                <a:gd name="connsiteX6" fmla="*/ 3353326 w 3395805"/>
                <a:gd name="connsiteY6" fmla="*/ 3062997 h 4636494"/>
                <a:gd name="connsiteX7" fmla="*/ 298969 w 3395805"/>
                <a:gd name="connsiteY7" fmla="*/ 4277255 h 4636494"/>
                <a:gd name="connsiteX8" fmla="*/ 256489 w 3395805"/>
                <a:gd name="connsiteY8" fmla="*/ 4234775 h 4636494"/>
                <a:gd name="connsiteX9" fmla="*/ 256489 w 3395805"/>
                <a:gd name="connsiteY9" fmla="*/ 42479 h 4636494"/>
                <a:gd name="connsiteX10" fmla="*/ 298969 w 3395805"/>
                <a:gd name="connsiteY10" fmla="*/ 0 h 4636494"/>
                <a:gd name="connsiteX11" fmla="*/ 631768 w 3395805"/>
                <a:gd name="connsiteY11" fmla="*/ 0 h 4636494"/>
                <a:gd name="connsiteX12" fmla="*/ 674247 w 3395805"/>
                <a:gd name="connsiteY12" fmla="*/ 42479 h 4636494"/>
                <a:gd name="connsiteX13" fmla="*/ 631768 w 3395805"/>
                <a:gd name="connsiteY13" fmla="*/ 84959 h 4636494"/>
                <a:gd name="connsiteX14" fmla="*/ 341449 w 3395805"/>
                <a:gd name="connsiteY14" fmla="*/ 84959 h 4636494"/>
                <a:gd name="connsiteX15" fmla="*/ 341449 w 3395805"/>
                <a:gd name="connsiteY15" fmla="*/ 4234735 h 4636494"/>
                <a:gd name="connsiteX16" fmla="*/ 298970 w 3395805"/>
                <a:gd name="connsiteY16" fmla="*/ 4277214 h 4636494"/>
                <a:gd name="connsiteX17" fmla="*/ 2785483 w 3395805"/>
                <a:gd name="connsiteY17" fmla="*/ 4636457 h 4636494"/>
                <a:gd name="connsiteX18" fmla="*/ 42480 w 3395805"/>
                <a:gd name="connsiteY18" fmla="*/ 4636457 h 4636494"/>
                <a:gd name="connsiteX19" fmla="*/ 0 w 3395805"/>
                <a:gd name="connsiteY19" fmla="*/ 4593978 h 4636494"/>
                <a:gd name="connsiteX20" fmla="*/ 42480 w 3395805"/>
                <a:gd name="connsiteY20" fmla="*/ 4551498 h 4636494"/>
                <a:gd name="connsiteX21" fmla="*/ 2785483 w 3395805"/>
                <a:gd name="connsiteY21" fmla="*/ 4551498 h 4636494"/>
                <a:gd name="connsiteX22" fmla="*/ 2827963 w 3395805"/>
                <a:gd name="connsiteY22" fmla="*/ 4594016 h 4636494"/>
                <a:gd name="connsiteX23" fmla="*/ 2785483 w 3395805"/>
                <a:gd name="connsiteY23" fmla="*/ 4636495 h 463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5805" h="4636494">
                  <a:moveTo>
                    <a:pt x="3353326" y="3062997"/>
                  </a:moveTo>
                  <a:cubicBezTo>
                    <a:pt x="3329867" y="3062997"/>
                    <a:pt x="3310847" y="3043976"/>
                    <a:pt x="3310847" y="3020517"/>
                  </a:cubicBezTo>
                  <a:lnTo>
                    <a:pt x="3310847" y="400957"/>
                  </a:lnTo>
                  <a:cubicBezTo>
                    <a:pt x="3310847" y="377498"/>
                    <a:pt x="3329867" y="358477"/>
                    <a:pt x="3353326" y="358477"/>
                  </a:cubicBezTo>
                  <a:cubicBezTo>
                    <a:pt x="3376785" y="358477"/>
                    <a:pt x="3395805" y="377498"/>
                    <a:pt x="3395805" y="400957"/>
                  </a:cubicBezTo>
                  <a:lnTo>
                    <a:pt x="3395805" y="3020517"/>
                  </a:lnTo>
                  <a:cubicBezTo>
                    <a:pt x="3395805" y="3043976"/>
                    <a:pt x="3376785" y="3062997"/>
                    <a:pt x="3353326" y="3062997"/>
                  </a:cubicBezTo>
                  <a:close/>
                  <a:moveTo>
                    <a:pt x="298969" y="4277255"/>
                  </a:moveTo>
                  <a:cubicBezTo>
                    <a:pt x="275509" y="4277255"/>
                    <a:pt x="256489" y="4258234"/>
                    <a:pt x="256489" y="4234775"/>
                  </a:cubicBezTo>
                  <a:lnTo>
                    <a:pt x="256489" y="42479"/>
                  </a:lnTo>
                  <a:cubicBezTo>
                    <a:pt x="256489" y="19020"/>
                    <a:pt x="275509" y="0"/>
                    <a:pt x="298969" y="0"/>
                  </a:cubicBezTo>
                  <a:lnTo>
                    <a:pt x="631768" y="0"/>
                  </a:lnTo>
                  <a:cubicBezTo>
                    <a:pt x="655227" y="0"/>
                    <a:pt x="674247" y="19020"/>
                    <a:pt x="674247" y="42479"/>
                  </a:cubicBezTo>
                  <a:cubicBezTo>
                    <a:pt x="674247" y="65939"/>
                    <a:pt x="655227" y="84959"/>
                    <a:pt x="631768" y="84959"/>
                  </a:cubicBezTo>
                  <a:lnTo>
                    <a:pt x="341449" y="84959"/>
                  </a:lnTo>
                  <a:lnTo>
                    <a:pt x="341449" y="4234735"/>
                  </a:lnTo>
                  <a:cubicBezTo>
                    <a:pt x="341449" y="4258194"/>
                    <a:pt x="322429" y="4277253"/>
                    <a:pt x="298970" y="4277214"/>
                  </a:cubicBezTo>
                  <a:close/>
                  <a:moveTo>
                    <a:pt x="2785483" y="4636457"/>
                  </a:moveTo>
                  <a:lnTo>
                    <a:pt x="42480" y="4636457"/>
                  </a:lnTo>
                  <a:cubicBezTo>
                    <a:pt x="19020" y="4636457"/>
                    <a:pt x="0" y="4617437"/>
                    <a:pt x="0" y="4593978"/>
                  </a:cubicBezTo>
                  <a:cubicBezTo>
                    <a:pt x="0" y="4570480"/>
                    <a:pt x="19020" y="4551498"/>
                    <a:pt x="42480" y="4551498"/>
                  </a:cubicBezTo>
                  <a:lnTo>
                    <a:pt x="2785483" y="4551498"/>
                  </a:lnTo>
                  <a:cubicBezTo>
                    <a:pt x="2808943" y="4551498"/>
                    <a:pt x="2827963" y="4570518"/>
                    <a:pt x="2827963" y="4594016"/>
                  </a:cubicBezTo>
                  <a:cubicBezTo>
                    <a:pt x="2827963" y="4617475"/>
                    <a:pt x="2808943" y="4636495"/>
                    <a:pt x="2785483" y="463649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Shape 243">
              <a:extLst>
                <a:ext uri="{FF2B5EF4-FFF2-40B4-BE49-F238E27FC236}">
                  <a16:creationId xmlns:a16="http://schemas.microsoft.com/office/drawing/2014/main" id="{AA543765-588E-44AF-9177-D47EE0FB039E}"/>
                </a:ext>
              </a:extLst>
            </p:cNvPr>
            <p:cNvSpPr/>
            <p:nvPr/>
          </p:nvSpPr>
          <p:spPr>
            <a:xfrm>
              <a:off x="3975761" y="4513760"/>
              <a:ext cx="597888" cy="444122"/>
            </a:xfrm>
            <a:custGeom>
              <a:avLst/>
              <a:gdLst>
                <a:gd name="connsiteX0" fmla="*/ 86842 w 597888"/>
                <a:gd name="connsiteY0" fmla="*/ 84921 h 444122"/>
                <a:gd name="connsiteX1" fmla="*/ 298931 w 597888"/>
                <a:gd name="connsiteY1" fmla="*/ 359123 h 444122"/>
                <a:gd name="connsiteX2" fmla="*/ 510911 w 597888"/>
                <a:gd name="connsiteY2" fmla="*/ 84921 h 444122"/>
                <a:gd name="connsiteX3" fmla="*/ 298931 w 597888"/>
                <a:gd name="connsiteY3" fmla="*/ 444123 h 444122"/>
                <a:gd name="connsiteX4" fmla="*/ 0 w 597888"/>
                <a:gd name="connsiteY4" fmla="*/ 42480 h 444122"/>
                <a:gd name="connsiteX5" fmla="*/ 42480 w 597888"/>
                <a:gd name="connsiteY5" fmla="*/ 0 h 444122"/>
                <a:gd name="connsiteX6" fmla="*/ 555409 w 597888"/>
                <a:gd name="connsiteY6" fmla="*/ 0 h 444122"/>
                <a:gd name="connsiteX7" fmla="*/ 597888 w 597888"/>
                <a:gd name="connsiteY7" fmla="*/ 42480 h 444122"/>
                <a:gd name="connsiteX8" fmla="*/ 298958 w 597888"/>
                <a:gd name="connsiteY8" fmla="*/ 444123 h 4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888" h="444122">
                  <a:moveTo>
                    <a:pt x="86842" y="84921"/>
                  </a:moveTo>
                  <a:cubicBezTo>
                    <a:pt x="100887" y="239529"/>
                    <a:pt x="190633" y="359123"/>
                    <a:pt x="298931" y="359123"/>
                  </a:cubicBezTo>
                  <a:cubicBezTo>
                    <a:pt x="407160" y="359123"/>
                    <a:pt x="496862" y="239529"/>
                    <a:pt x="510911" y="84921"/>
                  </a:cubicBezTo>
                  <a:close/>
                  <a:moveTo>
                    <a:pt x="298931" y="444123"/>
                  </a:moveTo>
                  <a:cubicBezTo>
                    <a:pt x="134103" y="444123"/>
                    <a:pt x="0" y="263944"/>
                    <a:pt x="0" y="42480"/>
                  </a:cubicBezTo>
                  <a:cubicBezTo>
                    <a:pt x="0" y="19020"/>
                    <a:pt x="19020" y="0"/>
                    <a:pt x="42480" y="0"/>
                  </a:cubicBezTo>
                  <a:lnTo>
                    <a:pt x="555409" y="0"/>
                  </a:lnTo>
                  <a:cubicBezTo>
                    <a:pt x="578868" y="0"/>
                    <a:pt x="597888" y="19020"/>
                    <a:pt x="597888" y="42480"/>
                  </a:cubicBezTo>
                  <a:cubicBezTo>
                    <a:pt x="597888" y="263944"/>
                    <a:pt x="463785" y="444123"/>
                    <a:pt x="298958" y="44412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B18B2731-934F-434A-B147-27EC1D9D8F08}"/>
                </a:ext>
              </a:extLst>
            </p:cNvPr>
            <p:cNvSpPr/>
            <p:nvPr/>
          </p:nvSpPr>
          <p:spPr>
            <a:xfrm>
              <a:off x="4821431" y="321437"/>
              <a:ext cx="3394797" cy="443433"/>
            </a:xfrm>
            <a:custGeom>
              <a:avLst/>
              <a:gdLst>
                <a:gd name="connsiteX0" fmla="*/ 216869 w 3394797"/>
                <a:gd name="connsiteY0" fmla="*/ 358435 h 443433"/>
                <a:gd name="connsiteX1" fmla="*/ 3309827 w 3394797"/>
                <a:gd name="connsiteY1" fmla="*/ 358435 h 443433"/>
                <a:gd name="connsiteX2" fmla="*/ 3309827 w 3394797"/>
                <a:gd name="connsiteY2" fmla="*/ 221736 h 443433"/>
                <a:gd name="connsiteX3" fmla="*/ 3173088 w 3394797"/>
                <a:gd name="connsiteY3" fmla="*/ 84997 h 443433"/>
                <a:gd name="connsiteX4" fmla="*/ 216898 w 3394797"/>
                <a:gd name="connsiteY4" fmla="*/ 84997 h 443433"/>
                <a:gd name="connsiteX5" fmla="*/ 264238 w 3394797"/>
                <a:gd name="connsiteY5" fmla="*/ 221736 h 443433"/>
                <a:gd name="connsiteX6" fmla="*/ 216898 w 3394797"/>
                <a:gd name="connsiteY6" fmla="*/ 358435 h 443433"/>
                <a:gd name="connsiteX7" fmla="*/ 3352346 w 3394797"/>
                <a:gd name="connsiteY7" fmla="*/ 443433 h 443433"/>
                <a:gd name="connsiteX8" fmla="*/ 42480 w 3394797"/>
                <a:gd name="connsiteY8" fmla="*/ 443395 h 443433"/>
                <a:gd name="connsiteX9" fmla="*/ 0 w 3394797"/>
                <a:gd name="connsiteY9" fmla="*/ 400916 h 443433"/>
                <a:gd name="connsiteX10" fmla="*/ 42480 w 3394797"/>
                <a:gd name="connsiteY10" fmla="*/ 358436 h 443433"/>
                <a:gd name="connsiteX11" fmla="*/ 179218 w 3394797"/>
                <a:gd name="connsiteY11" fmla="*/ 221698 h 443433"/>
                <a:gd name="connsiteX12" fmla="*/ 42480 w 3394797"/>
                <a:gd name="connsiteY12" fmla="*/ 84959 h 443433"/>
                <a:gd name="connsiteX13" fmla="*/ 0 w 3394797"/>
                <a:gd name="connsiteY13" fmla="*/ 42479 h 443433"/>
                <a:gd name="connsiteX14" fmla="*/ 42480 w 3394797"/>
                <a:gd name="connsiteY14" fmla="*/ 0 h 443433"/>
                <a:gd name="connsiteX15" fmla="*/ 3173059 w 3394797"/>
                <a:gd name="connsiteY15" fmla="*/ 0 h 443433"/>
                <a:gd name="connsiteX16" fmla="*/ 3394798 w 3394797"/>
                <a:gd name="connsiteY16" fmla="*/ 221700 h 443433"/>
                <a:gd name="connsiteX17" fmla="*/ 3394798 w 3394797"/>
                <a:gd name="connsiteY17" fmla="*/ 400919 h 443433"/>
                <a:gd name="connsiteX18" fmla="*/ 3382283 w 3394797"/>
                <a:gd name="connsiteY18" fmla="*/ 430961 h 443433"/>
                <a:gd name="connsiteX19" fmla="*/ 3352318 w 3394797"/>
                <a:gd name="connsiteY19" fmla="*/ 443398 h 4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4797" h="443433">
                  <a:moveTo>
                    <a:pt x="216869" y="358435"/>
                  </a:moveTo>
                  <a:lnTo>
                    <a:pt x="3309827" y="358435"/>
                  </a:lnTo>
                  <a:lnTo>
                    <a:pt x="3309827" y="221736"/>
                  </a:lnTo>
                  <a:cubicBezTo>
                    <a:pt x="3309827" y="146344"/>
                    <a:pt x="3248518" y="84997"/>
                    <a:pt x="3173088" y="84997"/>
                  </a:cubicBezTo>
                  <a:lnTo>
                    <a:pt x="216898" y="84997"/>
                  </a:lnTo>
                  <a:cubicBezTo>
                    <a:pt x="246557" y="122694"/>
                    <a:pt x="264238" y="170186"/>
                    <a:pt x="264238" y="221736"/>
                  </a:cubicBezTo>
                  <a:cubicBezTo>
                    <a:pt x="264238" y="273247"/>
                    <a:pt x="246557" y="320775"/>
                    <a:pt x="216898" y="358435"/>
                  </a:cubicBezTo>
                  <a:close/>
                  <a:moveTo>
                    <a:pt x="3352346" y="443433"/>
                  </a:moveTo>
                  <a:lnTo>
                    <a:pt x="42480" y="443395"/>
                  </a:lnTo>
                  <a:cubicBezTo>
                    <a:pt x="19020" y="443395"/>
                    <a:pt x="0" y="424413"/>
                    <a:pt x="0" y="400916"/>
                  </a:cubicBezTo>
                  <a:cubicBezTo>
                    <a:pt x="0" y="377418"/>
                    <a:pt x="19020" y="358436"/>
                    <a:pt x="42480" y="358436"/>
                  </a:cubicBezTo>
                  <a:cubicBezTo>
                    <a:pt x="117833" y="358436"/>
                    <a:pt x="179218" y="297090"/>
                    <a:pt x="179218" y="221698"/>
                  </a:cubicBezTo>
                  <a:cubicBezTo>
                    <a:pt x="179218" y="146306"/>
                    <a:pt x="117795" y="84959"/>
                    <a:pt x="42480" y="84959"/>
                  </a:cubicBezTo>
                  <a:cubicBezTo>
                    <a:pt x="19020" y="84959"/>
                    <a:pt x="0" y="65939"/>
                    <a:pt x="0" y="42479"/>
                  </a:cubicBezTo>
                  <a:cubicBezTo>
                    <a:pt x="0" y="19020"/>
                    <a:pt x="19020" y="0"/>
                    <a:pt x="42480" y="0"/>
                  </a:cubicBezTo>
                  <a:lnTo>
                    <a:pt x="3173059" y="0"/>
                  </a:lnTo>
                  <a:cubicBezTo>
                    <a:pt x="3295327" y="0"/>
                    <a:pt x="3394798" y="99461"/>
                    <a:pt x="3394798" y="221700"/>
                  </a:cubicBezTo>
                  <a:lnTo>
                    <a:pt x="3394798" y="400919"/>
                  </a:lnTo>
                  <a:cubicBezTo>
                    <a:pt x="3394798" y="412208"/>
                    <a:pt x="3390243" y="423000"/>
                    <a:pt x="3382283" y="430961"/>
                  </a:cubicBezTo>
                  <a:cubicBezTo>
                    <a:pt x="3374324" y="438921"/>
                    <a:pt x="3363569" y="443398"/>
                    <a:pt x="3352318" y="44339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Shape 245">
              <a:extLst>
                <a:ext uri="{FF2B5EF4-FFF2-40B4-BE49-F238E27FC236}">
                  <a16:creationId xmlns:a16="http://schemas.microsoft.com/office/drawing/2014/main" id="{DB3E3844-1B5C-4707-8FD1-183148D6ACD2}"/>
                </a:ext>
              </a:extLst>
            </p:cNvPr>
            <p:cNvSpPr/>
            <p:nvPr/>
          </p:nvSpPr>
          <p:spPr>
            <a:xfrm>
              <a:off x="5631518" y="1201699"/>
              <a:ext cx="791274" cy="84996"/>
            </a:xfrm>
            <a:custGeom>
              <a:avLst/>
              <a:gdLst>
                <a:gd name="connsiteX0" fmla="*/ 748795 w 791274"/>
                <a:gd name="connsiteY0" fmla="*/ 84959 h 84996"/>
                <a:gd name="connsiteX1" fmla="*/ 42480 w 791274"/>
                <a:gd name="connsiteY1" fmla="*/ 84959 h 84996"/>
                <a:gd name="connsiteX2" fmla="*/ 0 w 791274"/>
                <a:gd name="connsiteY2" fmla="*/ 42479 h 84996"/>
                <a:gd name="connsiteX3" fmla="*/ 42480 w 791274"/>
                <a:gd name="connsiteY3" fmla="*/ 0 h 84996"/>
                <a:gd name="connsiteX4" fmla="*/ 748795 w 791274"/>
                <a:gd name="connsiteY4" fmla="*/ 0 h 84996"/>
                <a:gd name="connsiteX5" fmla="*/ 791274 w 791274"/>
                <a:gd name="connsiteY5" fmla="*/ 42518 h 84996"/>
                <a:gd name="connsiteX6" fmla="*/ 748795 w 791274"/>
                <a:gd name="connsiteY6" fmla="*/ 84997 h 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96">
                  <a:moveTo>
                    <a:pt x="748795" y="84959"/>
                  </a:moveTo>
                  <a:lnTo>
                    <a:pt x="42480" y="84959"/>
                  </a:lnTo>
                  <a:cubicBezTo>
                    <a:pt x="19020" y="84959"/>
                    <a:pt x="0" y="65939"/>
                    <a:pt x="0" y="42479"/>
                  </a:cubicBezTo>
                  <a:cubicBezTo>
                    <a:pt x="0" y="18982"/>
                    <a:pt x="19020" y="0"/>
                    <a:pt x="42480" y="0"/>
                  </a:cubicBezTo>
                  <a:lnTo>
                    <a:pt x="748795" y="0"/>
                  </a:lnTo>
                  <a:cubicBezTo>
                    <a:pt x="772254" y="0"/>
                    <a:pt x="791274" y="19020"/>
                    <a:pt x="791274" y="42518"/>
                  </a:cubicBezTo>
                  <a:cubicBezTo>
                    <a:pt x="791274" y="65939"/>
                    <a:pt x="772254" y="84997"/>
                    <a:pt x="748795"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6AE419D4-8DBA-4F73-BF1A-A5E90434A892}"/>
                </a:ext>
              </a:extLst>
            </p:cNvPr>
            <p:cNvSpPr/>
            <p:nvPr/>
          </p:nvSpPr>
          <p:spPr>
            <a:xfrm>
              <a:off x="5631557" y="1424976"/>
              <a:ext cx="1183610" cy="84958"/>
            </a:xfrm>
            <a:custGeom>
              <a:avLst/>
              <a:gdLst>
                <a:gd name="connsiteX0" fmla="*/ 1141131 w 1183610"/>
                <a:gd name="connsiteY0" fmla="*/ 84959 h 84958"/>
                <a:gd name="connsiteX1" fmla="*/ 42480 w 1183610"/>
                <a:gd name="connsiteY1" fmla="*/ 84959 h 84958"/>
                <a:gd name="connsiteX2" fmla="*/ 0 w 1183610"/>
                <a:gd name="connsiteY2" fmla="*/ 42480 h 84958"/>
                <a:gd name="connsiteX3" fmla="*/ 42480 w 1183610"/>
                <a:gd name="connsiteY3" fmla="*/ 0 h 84958"/>
                <a:gd name="connsiteX4" fmla="*/ 1141131 w 1183610"/>
                <a:gd name="connsiteY4" fmla="*/ 0 h 84958"/>
                <a:gd name="connsiteX5" fmla="*/ 1183611 w 1183610"/>
                <a:gd name="connsiteY5" fmla="*/ 42480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9"/>
                    <a:pt x="0" y="42480"/>
                  </a:cubicBezTo>
                  <a:cubicBezTo>
                    <a:pt x="0" y="19020"/>
                    <a:pt x="19020" y="0"/>
                    <a:pt x="42480" y="0"/>
                  </a:cubicBezTo>
                  <a:lnTo>
                    <a:pt x="1141131" y="0"/>
                  </a:lnTo>
                  <a:cubicBezTo>
                    <a:pt x="1164591" y="0"/>
                    <a:pt x="1183611" y="19020"/>
                    <a:pt x="1183611" y="42480"/>
                  </a:cubicBezTo>
                  <a:cubicBezTo>
                    <a:pt x="1183611" y="65939"/>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Shape 247">
              <a:extLst>
                <a:ext uri="{FF2B5EF4-FFF2-40B4-BE49-F238E27FC236}">
                  <a16:creationId xmlns:a16="http://schemas.microsoft.com/office/drawing/2014/main" id="{A98CB4BF-7628-4328-A189-0FE5A8017809}"/>
                </a:ext>
              </a:extLst>
            </p:cNvPr>
            <p:cNvSpPr/>
            <p:nvPr/>
          </p:nvSpPr>
          <p:spPr>
            <a:xfrm>
              <a:off x="5631518" y="1904351"/>
              <a:ext cx="791274" cy="84996"/>
            </a:xfrm>
            <a:custGeom>
              <a:avLst/>
              <a:gdLst>
                <a:gd name="connsiteX0" fmla="*/ 748795 w 791274"/>
                <a:gd name="connsiteY0" fmla="*/ 84959 h 84996"/>
                <a:gd name="connsiteX1" fmla="*/ 42480 w 791274"/>
                <a:gd name="connsiteY1" fmla="*/ 84959 h 84996"/>
                <a:gd name="connsiteX2" fmla="*/ 0 w 791274"/>
                <a:gd name="connsiteY2" fmla="*/ 42479 h 84996"/>
                <a:gd name="connsiteX3" fmla="*/ 42480 w 791274"/>
                <a:gd name="connsiteY3" fmla="*/ 0 h 84996"/>
                <a:gd name="connsiteX4" fmla="*/ 748795 w 791274"/>
                <a:gd name="connsiteY4" fmla="*/ 0 h 84996"/>
                <a:gd name="connsiteX5" fmla="*/ 791274 w 791274"/>
                <a:gd name="connsiteY5" fmla="*/ 42518 h 84996"/>
                <a:gd name="connsiteX6" fmla="*/ 748795 w 791274"/>
                <a:gd name="connsiteY6" fmla="*/ 84997 h 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96">
                  <a:moveTo>
                    <a:pt x="748795" y="84959"/>
                  </a:moveTo>
                  <a:lnTo>
                    <a:pt x="42480" y="84959"/>
                  </a:lnTo>
                  <a:cubicBezTo>
                    <a:pt x="19020" y="84959"/>
                    <a:pt x="0" y="65939"/>
                    <a:pt x="0" y="42479"/>
                  </a:cubicBezTo>
                  <a:cubicBezTo>
                    <a:pt x="0" y="18982"/>
                    <a:pt x="19020" y="0"/>
                    <a:pt x="42480" y="0"/>
                  </a:cubicBezTo>
                  <a:lnTo>
                    <a:pt x="748795" y="0"/>
                  </a:lnTo>
                  <a:cubicBezTo>
                    <a:pt x="772254" y="0"/>
                    <a:pt x="791274" y="19020"/>
                    <a:pt x="791274" y="42518"/>
                  </a:cubicBezTo>
                  <a:cubicBezTo>
                    <a:pt x="791274" y="65977"/>
                    <a:pt x="772254" y="84997"/>
                    <a:pt x="748795"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531D0829-1680-466B-A012-936B3397BA8B}"/>
                </a:ext>
              </a:extLst>
            </p:cNvPr>
            <p:cNvSpPr/>
            <p:nvPr/>
          </p:nvSpPr>
          <p:spPr>
            <a:xfrm>
              <a:off x="5631557" y="2127627"/>
              <a:ext cx="1183610" cy="84958"/>
            </a:xfrm>
            <a:custGeom>
              <a:avLst/>
              <a:gdLst>
                <a:gd name="connsiteX0" fmla="*/ 1141131 w 1183610"/>
                <a:gd name="connsiteY0" fmla="*/ 84959 h 84958"/>
                <a:gd name="connsiteX1" fmla="*/ 42480 w 1183610"/>
                <a:gd name="connsiteY1" fmla="*/ 84959 h 84958"/>
                <a:gd name="connsiteX2" fmla="*/ 0 w 1183610"/>
                <a:gd name="connsiteY2" fmla="*/ 42480 h 84958"/>
                <a:gd name="connsiteX3" fmla="*/ 42480 w 1183610"/>
                <a:gd name="connsiteY3" fmla="*/ 0 h 84958"/>
                <a:gd name="connsiteX4" fmla="*/ 1141131 w 1183610"/>
                <a:gd name="connsiteY4" fmla="*/ 0 h 84958"/>
                <a:gd name="connsiteX5" fmla="*/ 1183611 w 1183610"/>
                <a:gd name="connsiteY5" fmla="*/ 42480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9"/>
                    <a:pt x="0" y="42480"/>
                  </a:cubicBezTo>
                  <a:cubicBezTo>
                    <a:pt x="0" y="19020"/>
                    <a:pt x="19020" y="0"/>
                    <a:pt x="42480" y="0"/>
                  </a:cubicBezTo>
                  <a:lnTo>
                    <a:pt x="1141131" y="0"/>
                  </a:lnTo>
                  <a:cubicBezTo>
                    <a:pt x="1164591" y="0"/>
                    <a:pt x="1183611" y="19020"/>
                    <a:pt x="1183611" y="42480"/>
                  </a:cubicBezTo>
                  <a:cubicBezTo>
                    <a:pt x="1183611" y="65939"/>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Shape 249">
              <a:extLst>
                <a:ext uri="{FF2B5EF4-FFF2-40B4-BE49-F238E27FC236}">
                  <a16:creationId xmlns:a16="http://schemas.microsoft.com/office/drawing/2014/main" id="{D08756A5-000A-4755-B181-CE1B5D165FE8}"/>
                </a:ext>
              </a:extLst>
            </p:cNvPr>
            <p:cNvSpPr/>
            <p:nvPr/>
          </p:nvSpPr>
          <p:spPr>
            <a:xfrm>
              <a:off x="5631518" y="2606904"/>
              <a:ext cx="791274" cy="84959"/>
            </a:xfrm>
            <a:custGeom>
              <a:avLst/>
              <a:gdLst>
                <a:gd name="connsiteX0" fmla="*/ 748795 w 791274"/>
                <a:gd name="connsiteY0" fmla="*/ 84959 h 84959"/>
                <a:gd name="connsiteX1" fmla="*/ 42480 w 791274"/>
                <a:gd name="connsiteY1" fmla="*/ 84959 h 84959"/>
                <a:gd name="connsiteX2" fmla="*/ 0 w 791274"/>
                <a:gd name="connsiteY2" fmla="*/ 42480 h 84959"/>
                <a:gd name="connsiteX3" fmla="*/ 42480 w 791274"/>
                <a:gd name="connsiteY3" fmla="*/ 0 h 84959"/>
                <a:gd name="connsiteX4" fmla="*/ 748795 w 791274"/>
                <a:gd name="connsiteY4" fmla="*/ 0 h 84959"/>
                <a:gd name="connsiteX5" fmla="*/ 791274 w 791274"/>
                <a:gd name="connsiteY5" fmla="*/ 42480 h 84959"/>
                <a:gd name="connsiteX6" fmla="*/ 748795 w 791274"/>
                <a:gd name="connsiteY6" fmla="*/ 84959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59">
                  <a:moveTo>
                    <a:pt x="748795" y="84959"/>
                  </a:moveTo>
                  <a:lnTo>
                    <a:pt x="42480" y="84959"/>
                  </a:lnTo>
                  <a:cubicBezTo>
                    <a:pt x="19020" y="84959"/>
                    <a:pt x="0" y="65939"/>
                    <a:pt x="0" y="42480"/>
                  </a:cubicBezTo>
                  <a:cubicBezTo>
                    <a:pt x="0" y="19020"/>
                    <a:pt x="19020" y="0"/>
                    <a:pt x="42480" y="0"/>
                  </a:cubicBezTo>
                  <a:lnTo>
                    <a:pt x="748795" y="0"/>
                  </a:lnTo>
                  <a:cubicBezTo>
                    <a:pt x="772254" y="0"/>
                    <a:pt x="791274" y="19020"/>
                    <a:pt x="791274" y="42480"/>
                  </a:cubicBezTo>
                  <a:cubicBezTo>
                    <a:pt x="791274" y="65939"/>
                    <a:pt x="772254" y="84959"/>
                    <a:pt x="748795"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199ED59D-ED23-43BE-915D-55B1458C6F63}"/>
                </a:ext>
              </a:extLst>
            </p:cNvPr>
            <p:cNvSpPr/>
            <p:nvPr/>
          </p:nvSpPr>
          <p:spPr>
            <a:xfrm>
              <a:off x="5631557" y="2830279"/>
              <a:ext cx="1183610" cy="84958"/>
            </a:xfrm>
            <a:custGeom>
              <a:avLst/>
              <a:gdLst>
                <a:gd name="connsiteX0" fmla="*/ 1141131 w 1183610"/>
                <a:gd name="connsiteY0" fmla="*/ 84959 h 84958"/>
                <a:gd name="connsiteX1" fmla="*/ 42480 w 1183610"/>
                <a:gd name="connsiteY1" fmla="*/ 84959 h 84958"/>
                <a:gd name="connsiteX2" fmla="*/ 0 w 1183610"/>
                <a:gd name="connsiteY2" fmla="*/ 42479 h 84958"/>
                <a:gd name="connsiteX3" fmla="*/ 42480 w 1183610"/>
                <a:gd name="connsiteY3" fmla="*/ 0 h 84958"/>
                <a:gd name="connsiteX4" fmla="*/ 1141131 w 1183610"/>
                <a:gd name="connsiteY4" fmla="*/ 0 h 84958"/>
                <a:gd name="connsiteX5" fmla="*/ 1183611 w 1183610"/>
                <a:gd name="connsiteY5" fmla="*/ 42479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8"/>
                    <a:pt x="0" y="42479"/>
                  </a:cubicBezTo>
                  <a:cubicBezTo>
                    <a:pt x="0" y="19020"/>
                    <a:pt x="19020" y="0"/>
                    <a:pt x="42480" y="0"/>
                  </a:cubicBezTo>
                  <a:lnTo>
                    <a:pt x="1141131" y="0"/>
                  </a:lnTo>
                  <a:cubicBezTo>
                    <a:pt x="1164591" y="0"/>
                    <a:pt x="1183611" y="19020"/>
                    <a:pt x="1183611" y="42479"/>
                  </a:cubicBezTo>
                  <a:cubicBezTo>
                    <a:pt x="1183611" y="65938"/>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A3AA309B-75C4-42AD-8897-F1EA5810C712}"/>
                </a:ext>
              </a:extLst>
            </p:cNvPr>
            <p:cNvSpPr/>
            <p:nvPr/>
          </p:nvSpPr>
          <p:spPr>
            <a:xfrm>
              <a:off x="5631518" y="3309555"/>
              <a:ext cx="791274" cy="84959"/>
            </a:xfrm>
            <a:custGeom>
              <a:avLst/>
              <a:gdLst>
                <a:gd name="connsiteX0" fmla="*/ 748795 w 791274"/>
                <a:gd name="connsiteY0" fmla="*/ 84959 h 84959"/>
                <a:gd name="connsiteX1" fmla="*/ 42480 w 791274"/>
                <a:gd name="connsiteY1" fmla="*/ 84959 h 84959"/>
                <a:gd name="connsiteX2" fmla="*/ 0 w 791274"/>
                <a:gd name="connsiteY2" fmla="*/ 42480 h 84959"/>
                <a:gd name="connsiteX3" fmla="*/ 42480 w 791274"/>
                <a:gd name="connsiteY3" fmla="*/ 0 h 84959"/>
                <a:gd name="connsiteX4" fmla="*/ 748795 w 791274"/>
                <a:gd name="connsiteY4" fmla="*/ 0 h 84959"/>
                <a:gd name="connsiteX5" fmla="*/ 791274 w 791274"/>
                <a:gd name="connsiteY5" fmla="*/ 42480 h 84959"/>
                <a:gd name="connsiteX6" fmla="*/ 748795 w 791274"/>
                <a:gd name="connsiteY6" fmla="*/ 84959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59">
                  <a:moveTo>
                    <a:pt x="748795" y="84959"/>
                  </a:moveTo>
                  <a:lnTo>
                    <a:pt x="42480" y="84959"/>
                  </a:lnTo>
                  <a:cubicBezTo>
                    <a:pt x="19020" y="84959"/>
                    <a:pt x="0" y="65977"/>
                    <a:pt x="0" y="42480"/>
                  </a:cubicBezTo>
                  <a:cubicBezTo>
                    <a:pt x="0" y="19020"/>
                    <a:pt x="19020" y="0"/>
                    <a:pt x="42480" y="0"/>
                  </a:cubicBezTo>
                  <a:lnTo>
                    <a:pt x="748795" y="0"/>
                  </a:lnTo>
                  <a:cubicBezTo>
                    <a:pt x="772254" y="0"/>
                    <a:pt x="791274" y="19059"/>
                    <a:pt x="791274" y="42480"/>
                  </a:cubicBezTo>
                  <a:cubicBezTo>
                    <a:pt x="791274" y="65939"/>
                    <a:pt x="772254" y="84959"/>
                    <a:pt x="748795"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3B812269-39DE-4FAA-BD3D-1C39B2BC7FAB}"/>
                </a:ext>
              </a:extLst>
            </p:cNvPr>
            <p:cNvSpPr/>
            <p:nvPr/>
          </p:nvSpPr>
          <p:spPr>
            <a:xfrm>
              <a:off x="5631547" y="3532891"/>
              <a:ext cx="1010210" cy="84997"/>
            </a:xfrm>
            <a:custGeom>
              <a:avLst/>
              <a:gdLst>
                <a:gd name="connsiteX0" fmla="*/ 967731 w 1010210"/>
                <a:gd name="connsiteY0" fmla="*/ 84997 h 84997"/>
                <a:gd name="connsiteX1" fmla="*/ 42479 w 1010210"/>
                <a:gd name="connsiteY1" fmla="*/ 84997 h 84997"/>
                <a:gd name="connsiteX2" fmla="*/ 0 w 1010210"/>
                <a:gd name="connsiteY2" fmla="*/ 42518 h 84997"/>
                <a:gd name="connsiteX3" fmla="*/ 42479 w 1010210"/>
                <a:gd name="connsiteY3" fmla="*/ 38 h 84997"/>
                <a:gd name="connsiteX4" fmla="*/ 967731 w 1010210"/>
                <a:gd name="connsiteY4" fmla="*/ 0 h 84997"/>
                <a:gd name="connsiteX5" fmla="*/ 1010211 w 1010210"/>
                <a:gd name="connsiteY5" fmla="*/ 42518 h 84997"/>
                <a:gd name="connsiteX6" fmla="*/ 967731 w 1010210"/>
                <a:gd name="connsiteY6" fmla="*/ 84997 h 8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210" h="84997">
                  <a:moveTo>
                    <a:pt x="967731" y="84997"/>
                  </a:moveTo>
                  <a:lnTo>
                    <a:pt x="42479" y="84997"/>
                  </a:lnTo>
                  <a:cubicBezTo>
                    <a:pt x="19020" y="84997"/>
                    <a:pt x="0" y="65977"/>
                    <a:pt x="0" y="42518"/>
                  </a:cubicBezTo>
                  <a:cubicBezTo>
                    <a:pt x="0" y="19020"/>
                    <a:pt x="19020" y="38"/>
                    <a:pt x="42479" y="38"/>
                  </a:cubicBezTo>
                  <a:lnTo>
                    <a:pt x="967731" y="0"/>
                  </a:lnTo>
                  <a:cubicBezTo>
                    <a:pt x="991191" y="0"/>
                    <a:pt x="1010211" y="19020"/>
                    <a:pt x="1010211" y="42518"/>
                  </a:cubicBezTo>
                  <a:cubicBezTo>
                    <a:pt x="1010211" y="65939"/>
                    <a:pt x="991191" y="84997"/>
                    <a:pt x="967731"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Shape 253">
              <a:extLst>
                <a:ext uri="{FF2B5EF4-FFF2-40B4-BE49-F238E27FC236}">
                  <a16:creationId xmlns:a16="http://schemas.microsoft.com/office/drawing/2014/main" id="{FC5E5764-31B3-4247-AD41-984EF3203E5C}"/>
                </a:ext>
              </a:extLst>
            </p:cNvPr>
            <p:cNvSpPr/>
            <p:nvPr/>
          </p:nvSpPr>
          <p:spPr>
            <a:xfrm>
              <a:off x="5045033" y="1201659"/>
              <a:ext cx="390002" cy="308298"/>
            </a:xfrm>
            <a:custGeom>
              <a:avLst/>
              <a:gdLst>
                <a:gd name="connsiteX0" fmla="*/ 143359 w 390002"/>
                <a:gd name="connsiteY0" fmla="*/ 308276 h 308298"/>
                <a:gd name="connsiteX1" fmla="*/ 114044 w 390002"/>
                <a:gd name="connsiteY1" fmla="*/ 296566 h 308298"/>
                <a:gd name="connsiteX2" fmla="*/ 13242 w 390002"/>
                <a:gd name="connsiteY2" fmla="*/ 200508 h 308298"/>
                <a:gd name="connsiteX3" fmla="*/ 11672 w 390002"/>
                <a:gd name="connsiteY3" fmla="*/ 140462 h 308298"/>
                <a:gd name="connsiteX4" fmla="*/ 71756 w 390002"/>
                <a:gd name="connsiteY4" fmla="*/ 139008 h 308298"/>
                <a:gd name="connsiteX5" fmla="*/ 141255 w 390002"/>
                <a:gd name="connsiteY5" fmla="*/ 205139 h 308298"/>
                <a:gd name="connsiteX6" fmla="*/ 316154 w 390002"/>
                <a:gd name="connsiteY6" fmla="*/ 13830 h 308298"/>
                <a:gd name="connsiteX7" fmla="*/ 376123 w 390002"/>
                <a:gd name="connsiteY7" fmla="*/ 11113 h 308298"/>
                <a:gd name="connsiteX8" fmla="*/ 378879 w 390002"/>
                <a:gd name="connsiteY8" fmla="*/ 71120 h 308298"/>
                <a:gd name="connsiteX9" fmla="*/ 174746 w 390002"/>
                <a:gd name="connsiteY9" fmla="*/ 294466 h 308298"/>
                <a:gd name="connsiteX10" fmla="*/ 144856 w 390002"/>
                <a:gd name="connsiteY10" fmla="*/ 308281 h 308298"/>
                <a:gd name="connsiteX11" fmla="*/ 143325 w 390002"/>
                <a:gd name="connsiteY11" fmla="*/ 308281 h 30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298">
                  <a:moveTo>
                    <a:pt x="143359" y="308276"/>
                  </a:moveTo>
                  <a:cubicBezTo>
                    <a:pt x="132529" y="308276"/>
                    <a:pt x="122005" y="304105"/>
                    <a:pt x="114044" y="296566"/>
                  </a:cubicBezTo>
                  <a:lnTo>
                    <a:pt x="13242" y="200508"/>
                  </a:lnTo>
                  <a:cubicBezTo>
                    <a:pt x="-3789" y="184320"/>
                    <a:pt x="-4477" y="157454"/>
                    <a:pt x="11672" y="140462"/>
                  </a:cubicBezTo>
                  <a:cubicBezTo>
                    <a:pt x="27938" y="123470"/>
                    <a:pt x="54802" y="122819"/>
                    <a:pt x="71756" y="139008"/>
                  </a:cubicBezTo>
                  <a:lnTo>
                    <a:pt x="141255" y="205139"/>
                  </a:lnTo>
                  <a:lnTo>
                    <a:pt x="316154" y="13830"/>
                  </a:lnTo>
                  <a:cubicBezTo>
                    <a:pt x="331960" y="-3506"/>
                    <a:pt x="358864" y="-4693"/>
                    <a:pt x="376123" y="11113"/>
                  </a:cubicBezTo>
                  <a:cubicBezTo>
                    <a:pt x="393498" y="26918"/>
                    <a:pt x="394722" y="53822"/>
                    <a:pt x="378879" y="71120"/>
                  </a:cubicBezTo>
                  <a:lnTo>
                    <a:pt x="174746" y="294466"/>
                  </a:lnTo>
                  <a:cubicBezTo>
                    <a:pt x="167015" y="302923"/>
                    <a:pt x="156261" y="307898"/>
                    <a:pt x="144856" y="308281"/>
                  </a:cubicBezTo>
                  <a:cubicBezTo>
                    <a:pt x="144321" y="308281"/>
                    <a:pt x="143861" y="308320"/>
                    <a:pt x="143325" y="30828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Shape 254">
              <a:extLst>
                <a:ext uri="{FF2B5EF4-FFF2-40B4-BE49-F238E27FC236}">
                  <a16:creationId xmlns:a16="http://schemas.microsoft.com/office/drawing/2014/main" id="{FD3ECDB8-F414-4E7A-BEB0-E03A724DC2AE}"/>
                </a:ext>
              </a:extLst>
            </p:cNvPr>
            <p:cNvSpPr/>
            <p:nvPr/>
          </p:nvSpPr>
          <p:spPr>
            <a:xfrm>
              <a:off x="5045033" y="3309482"/>
              <a:ext cx="390002" cy="308330"/>
            </a:xfrm>
            <a:custGeom>
              <a:avLst/>
              <a:gdLst>
                <a:gd name="connsiteX0" fmla="*/ 143359 w 390002"/>
                <a:gd name="connsiteY0" fmla="*/ 308309 h 308330"/>
                <a:gd name="connsiteX1" fmla="*/ 114044 w 390002"/>
                <a:gd name="connsiteY1" fmla="*/ 296598 h 308330"/>
                <a:gd name="connsiteX2" fmla="*/ 13242 w 390002"/>
                <a:gd name="connsiteY2" fmla="*/ 200540 h 308330"/>
                <a:gd name="connsiteX3" fmla="*/ 11672 w 390002"/>
                <a:gd name="connsiteY3" fmla="*/ 140495 h 308330"/>
                <a:gd name="connsiteX4" fmla="*/ 71756 w 390002"/>
                <a:gd name="connsiteY4" fmla="*/ 139002 h 308330"/>
                <a:gd name="connsiteX5" fmla="*/ 141255 w 390002"/>
                <a:gd name="connsiteY5" fmla="*/ 205133 h 308330"/>
                <a:gd name="connsiteX6" fmla="*/ 316154 w 390002"/>
                <a:gd name="connsiteY6" fmla="*/ 13824 h 308330"/>
                <a:gd name="connsiteX7" fmla="*/ 376123 w 390002"/>
                <a:gd name="connsiteY7" fmla="*/ 11145 h 308330"/>
                <a:gd name="connsiteX8" fmla="*/ 378879 w 390002"/>
                <a:gd name="connsiteY8" fmla="*/ 71153 h 308330"/>
                <a:gd name="connsiteX9" fmla="*/ 174746 w 390002"/>
                <a:gd name="connsiteY9" fmla="*/ 294498 h 308330"/>
                <a:gd name="connsiteX10" fmla="*/ 144856 w 390002"/>
                <a:gd name="connsiteY10" fmla="*/ 308314 h 308330"/>
                <a:gd name="connsiteX11" fmla="*/ 143325 w 390002"/>
                <a:gd name="connsiteY11" fmla="*/ 308314 h 3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30">
                  <a:moveTo>
                    <a:pt x="143359" y="308309"/>
                  </a:moveTo>
                  <a:cubicBezTo>
                    <a:pt x="132529" y="308309"/>
                    <a:pt x="122005" y="304137"/>
                    <a:pt x="114044" y="296598"/>
                  </a:cubicBezTo>
                  <a:lnTo>
                    <a:pt x="13242" y="200540"/>
                  </a:lnTo>
                  <a:cubicBezTo>
                    <a:pt x="-3789" y="184353"/>
                    <a:pt x="-4477" y="157487"/>
                    <a:pt x="11672" y="140495"/>
                  </a:cubicBezTo>
                  <a:cubicBezTo>
                    <a:pt x="27938" y="123464"/>
                    <a:pt x="54802" y="122814"/>
                    <a:pt x="71756" y="139002"/>
                  </a:cubicBezTo>
                  <a:lnTo>
                    <a:pt x="141255" y="205133"/>
                  </a:lnTo>
                  <a:lnTo>
                    <a:pt x="316154" y="13824"/>
                  </a:lnTo>
                  <a:cubicBezTo>
                    <a:pt x="331960" y="-3512"/>
                    <a:pt x="358864" y="-4698"/>
                    <a:pt x="376123" y="11145"/>
                  </a:cubicBezTo>
                  <a:cubicBezTo>
                    <a:pt x="393498" y="26951"/>
                    <a:pt x="394722" y="53855"/>
                    <a:pt x="378879" y="71153"/>
                  </a:cubicBezTo>
                  <a:lnTo>
                    <a:pt x="174746" y="294498"/>
                  </a:lnTo>
                  <a:cubicBezTo>
                    <a:pt x="167015" y="302956"/>
                    <a:pt x="156261" y="307893"/>
                    <a:pt x="144856" y="308314"/>
                  </a:cubicBezTo>
                  <a:cubicBezTo>
                    <a:pt x="144321" y="308314"/>
                    <a:pt x="143861" y="308352"/>
                    <a:pt x="143325" y="30831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Shape 255">
              <a:extLst>
                <a:ext uri="{FF2B5EF4-FFF2-40B4-BE49-F238E27FC236}">
                  <a16:creationId xmlns:a16="http://schemas.microsoft.com/office/drawing/2014/main" id="{8674414F-A274-43BB-AA98-D712C7857377}"/>
                </a:ext>
              </a:extLst>
            </p:cNvPr>
            <p:cNvSpPr/>
            <p:nvPr/>
          </p:nvSpPr>
          <p:spPr>
            <a:xfrm>
              <a:off x="5045033" y="2606967"/>
              <a:ext cx="390002" cy="308331"/>
            </a:xfrm>
            <a:custGeom>
              <a:avLst/>
              <a:gdLst>
                <a:gd name="connsiteX0" fmla="*/ 143359 w 390002"/>
                <a:gd name="connsiteY0" fmla="*/ 308271 h 308331"/>
                <a:gd name="connsiteX1" fmla="*/ 114044 w 390002"/>
                <a:gd name="connsiteY1" fmla="*/ 296560 h 308331"/>
                <a:gd name="connsiteX2" fmla="*/ 13242 w 390002"/>
                <a:gd name="connsiteY2" fmla="*/ 200502 h 308331"/>
                <a:gd name="connsiteX3" fmla="*/ 11672 w 390002"/>
                <a:gd name="connsiteY3" fmla="*/ 140456 h 308331"/>
                <a:gd name="connsiteX4" fmla="*/ 71756 w 390002"/>
                <a:gd name="connsiteY4" fmla="*/ 139002 h 308331"/>
                <a:gd name="connsiteX5" fmla="*/ 141255 w 390002"/>
                <a:gd name="connsiteY5" fmla="*/ 205133 h 308331"/>
                <a:gd name="connsiteX6" fmla="*/ 316154 w 390002"/>
                <a:gd name="connsiteY6" fmla="*/ 13824 h 308331"/>
                <a:gd name="connsiteX7" fmla="*/ 376123 w 390002"/>
                <a:gd name="connsiteY7" fmla="*/ 11145 h 308331"/>
                <a:gd name="connsiteX8" fmla="*/ 378879 w 390002"/>
                <a:gd name="connsiteY8" fmla="*/ 71153 h 308331"/>
                <a:gd name="connsiteX9" fmla="*/ 174746 w 390002"/>
                <a:gd name="connsiteY9" fmla="*/ 294498 h 308331"/>
                <a:gd name="connsiteX10" fmla="*/ 144856 w 390002"/>
                <a:gd name="connsiteY10" fmla="*/ 308314 h 308331"/>
                <a:gd name="connsiteX11" fmla="*/ 143325 w 390002"/>
                <a:gd name="connsiteY11" fmla="*/ 308314 h 30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31">
                  <a:moveTo>
                    <a:pt x="143359" y="308271"/>
                  </a:moveTo>
                  <a:cubicBezTo>
                    <a:pt x="132529" y="308271"/>
                    <a:pt x="122005" y="304099"/>
                    <a:pt x="114044" y="296560"/>
                  </a:cubicBezTo>
                  <a:lnTo>
                    <a:pt x="13242" y="200502"/>
                  </a:lnTo>
                  <a:cubicBezTo>
                    <a:pt x="-3789" y="184315"/>
                    <a:pt x="-4477" y="157449"/>
                    <a:pt x="11672" y="140456"/>
                  </a:cubicBezTo>
                  <a:cubicBezTo>
                    <a:pt x="27938" y="123464"/>
                    <a:pt x="54802" y="122814"/>
                    <a:pt x="71756" y="139002"/>
                  </a:cubicBezTo>
                  <a:lnTo>
                    <a:pt x="141255" y="205133"/>
                  </a:lnTo>
                  <a:lnTo>
                    <a:pt x="316154" y="13824"/>
                  </a:lnTo>
                  <a:cubicBezTo>
                    <a:pt x="331960" y="-3512"/>
                    <a:pt x="358864" y="-4698"/>
                    <a:pt x="376123" y="11145"/>
                  </a:cubicBezTo>
                  <a:cubicBezTo>
                    <a:pt x="393498" y="26989"/>
                    <a:pt x="394722" y="53855"/>
                    <a:pt x="378879" y="71153"/>
                  </a:cubicBezTo>
                  <a:lnTo>
                    <a:pt x="174746" y="294498"/>
                  </a:lnTo>
                  <a:cubicBezTo>
                    <a:pt x="167015" y="302956"/>
                    <a:pt x="156261" y="307931"/>
                    <a:pt x="144856" y="308314"/>
                  </a:cubicBezTo>
                  <a:cubicBezTo>
                    <a:pt x="144321" y="308314"/>
                    <a:pt x="143861" y="308352"/>
                    <a:pt x="143325" y="30831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2BAB38C8-1B91-41AA-8B1A-7C3846469F68}"/>
                </a:ext>
              </a:extLst>
            </p:cNvPr>
            <p:cNvSpPr/>
            <p:nvPr/>
          </p:nvSpPr>
          <p:spPr>
            <a:xfrm>
              <a:off x="5045033" y="1904277"/>
              <a:ext cx="390002" cy="308313"/>
            </a:xfrm>
            <a:custGeom>
              <a:avLst/>
              <a:gdLst>
                <a:gd name="connsiteX0" fmla="*/ 143359 w 390002"/>
                <a:gd name="connsiteY0" fmla="*/ 308309 h 308313"/>
                <a:gd name="connsiteX1" fmla="*/ 114044 w 390002"/>
                <a:gd name="connsiteY1" fmla="*/ 296598 h 308313"/>
                <a:gd name="connsiteX2" fmla="*/ 13242 w 390002"/>
                <a:gd name="connsiteY2" fmla="*/ 200502 h 308313"/>
                <a:gd name="connsiteX3" fmla="*/ 11672 w 390002"/>
                <a:gd name="connsiteY3" fmla="*/ 140456 h 308313"/>
                <a:gd name="connsiteX4" fmla="*/ 71756 w 390002"/>
                <a:gd name="connsiteY4" fmla="*/ 139002 h 308313"/>
                <a:gd name="connsiteX5" fmla="*/ 141255 w 390002"/>
                <a:gd name="connsiteY5" fmla="*/ 205133 h 308313"/>
                <a:gd name="connsiteX6" fmla="*/ 316154 w 390002"/>
                <a:gd name="connsiteY6" fmla="*/ 13824 h 308313"/>
                <a:gd name="connsiteX7" fmla="*/ 376123 w 390002"/>
                <a:gd name="connsiteY7" fmla="*/ 11145 h 308313"/>
                <a:gd name="connsiteX8" fmla="*/ 378879 w 390002"/>
                <a:gd name="connsiteY8" fmla="*/ 71153 h 308313"/>
                <a:gd name="connsiteX9" fmla="*/ 174746 w 390002"/>
                <a:gd name="connsiteY9" fmla="*/ 294498 h 308313"/>
                <a:gd name="connsiteX10" fmla="*/ 144856 w 390002"/>
                <a:gd name="connsiteY10" fmla="*/ 308275 h 308313"/>
                <a:gd name="connsiteX11" fmla="*/ 143325 w 390002"/>
                <a:gd name="connsiteY11" fmla="*/ 308313 h 3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13">
                  <a:moveTo>
                    <a:pt x="143359" y="308309"/>
                  </a:moveTo>
                  <a:cubicBezTo>
                    <a:pt x="132529" y="308309"/>
                    <a:pt x="122005" y="304137"/>
                    <a:pt x="114044" y="296598"/>
                  </a:cubicBezTo>
                  <a:lnTo>
                    <a:pt x="13242" y="200502"/>
                  </a:lnTo>
                  <a:cubicBezTo>
                    <a:pt x="-3789" y="184353"/>
                    <a:pt x="-4477" y="157449"/>
                    <a:pt x="11672" y="140456"/>
                  </a:cubicBezTo>
                  <a:cubicBezTo>
                    <a:pt x="27938" y="123464"/>
                    <a:pt x="54802" y="122814"/>
                    <a:pt x="71756" y="139002"/>
                  </a:cubicBezTo>
                  <a:lnTo>
                    <a:pt x="141255" y="205133"/>
                  </a:lnTo>
                  <a:lnTo>
                    <a:pt x="316154" y="13824"/>
                  </a:lnTo>
                  <a:cubicBezTo>
                    <a:pt x="331960" y="-3512"/>
                    <a:pt x="358864" y="-4698"/>
                    <a:pt x="376123" y="11145"/>
                  </a:cubicBezTo>
                  <a:cubicBezTo>
                    <a:pt x="393498" y="26951"/>
                    <a:pt x="394722" y="53817"/>
                    <a:pt x="378879" y="71153"/>
                  </a:cubicBezTo>
                  <a:lnTo>
                    <a:pt x="174746" y="294498"/>
                  </a:lnTo>
                  <a:cubicBezTo>
                    <a:pt x="167015" y="302956"/>
                    <a:pt x="156261" y="307893"/>
                    <a:pt x="144856" y="308275"/>
                  </a:cubicBezTo>
                  <a:cubicBezTo>
                    <a:pt x="144321" y="308313"/>
                    <a:pt x="143861" y="308313"/>
                    <a:pt x="143325" y="30831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Shape 257">
              <a:extLst>
                <a:ext uri="{FF2B5EF4-FFF2-40B4-BE49-F238E27FC236}">
                  <a16:creationId xmlns:a16="http://schemas.microsoft.com/office/drawing/2014/main" id="{7B7B576E-F83A-4D54-A726-085D80B189F1}"/>
                </a:ext>
              </a:extLst>
            </p:cNvPr>
            <p:cNvSpPr/>
            <p:nvPr/>
          </p:nvSpPr>
          <p:spPr>
            <a:xfrm>
              <a:off x="6847514" y="3727546"/>
              <a:ext cx="1020590" cy="820483"/>
            </a:xfrm>
            <a:custGeom>
              <a:avLst/>
              <a:gdLst>
                <a:gd name="connsiteX0" fmla="*/ 351840 w 1020590"/>
                <a:gd name="connsiteY0" fmla="*/ 820483 h 820483"/>
                <a:gd name="connsiteX1" fmla="*/ 321530 w 1020590"/>
                <a:gd name="connsiteY1" fmla="*/ 807701 h 820483"/>
                <a:gd name="connsiteX2" fmla="*/ 12077 w 1020590"/>
                <a:gd name="connsiteY2" fmla="*/ 491361 h 820483"/>
                <a:gd name="connsiteX3" fmla="*/ 12728 w 1020590"/>
                <a:gd name="connsiteY3" fmla="*/ 431277 h 820483"/>
                <a:gd name="connsiteX4" fmla="*/ 72812 w 1020590"/>
                <a:gd name="connsiteY4" fmla="*/ 431928 h 820483"/>
                <a:gd name="connsiteX5" fmla="*/ 349738 w 1020590"/>
                <a:gd name="connsiteY5" fmla="*/ 714977 h 820483"/>
                <a:gd name="connsiteX6" fmla="*/ 945756 w 1020590"/>
                <a:gd name="connsiteY6" fmla="*/ 14941 h 820483"/>
                <a:gd name="connsiteX7" fmla="*/ 1005612 w 1020590"/>
                <a:gd name="connsiteY7" fmla="*/ 10158 h 820483"/>
                <a:gd name="connsiteX8" fmla="*/ 1010472 w 1020590"/>
                <a:gd name="connsiteY8" fmla="*/ 70051 h 820483"/>
                <a:gd name="connsiteX9" fmla="*/ 384258 w 1020590"/>
                <a:gd name="connsiteY9" fmla="*/ 805483 h 820483"/>
                <a:gd name="connsiteX10" fmla="*/ 353374 w 1020590"/>
                <a:gd name="connsiteY10" fmla="*/ 820408 h 820483"/>
                <a:gd name="connsiteX11" fmla="*/ 351844 w 1020590"/>
                <a:gd name="connsiteY11" fmla="*/ 820408 h 82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0590" h="820483">
                  <a:moveTo>
                    <a:pt x="351840" y="820483"/>
                  </a:moveTo>
                  <a:cubicBezTo>
                    <a:pt x="340435" y="820483"/>
                    <a:pt x="329491" y="815891"/>
                    <a:pt x="321530" y="807701"/>
                  </a:cubicBezTo>
                  <a:lnTo>
                    <a:pt x="12077" y="491361"/>
                  </a:lnTo>
                  <a:cubicBezTo>
                    <a:pt x="-4303" y="474599"/>
                    <a:pt x="-3958" y="447695"/>
                    <a:pt x="12728" y="431277"/>
                  </a:cubicBezTo>
                  <a:cubicBezTo>
                    <a:pt x="29567" y="414897"/>
                    <a:pt x="56432" y="415166"/>
                    <a:pt x="72812" y="431928"/>
                  </a:cubicBezTo>
                  <a:lnTo>
                    <a:pt x="349738" y="714977"/>
                  </a:lnTo>
                  <a:lnTo>
                    <a:pt x="945756" y="14941"/>
                  </a:lnTo>
                  <a:cubicBezTo>
                    <a:pt x="961026" y="-2930"/>
                    <a:pt x="987778" y="-5074"/>
                    <a:pt x="1005612" y="10158"/>
                  </a:cubicBezTo>
                  <a:cubicBezTo>
                    <a:pt x="1023560" y="25351"/>
                    <a:pt x="1025627" y="52179"/>
                    <a:pt x="1010472" y="70051"/>
                  </a:cubicBezTo>
                  <a:lnTo>
                    <a:pt x="384258" y="805483"/>
                  </a:lnTo>
                  <a:cubicBezTo>
                    <a:pt x="376527" y="814553"/>
                    <a:pt x="365237" y="819988"/>
                    <a:pt x="353374" y="820408"/>
                  </a:cubicBezTo>
                  <a:cubicBezTo>
                    <a:pt x="352839" y="820408"/>
                    <a:pt x="352379" y="820446"/>
                    <a:pt x="351844" y="82040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50ED8B78-972B-4EC9-8D2E-9DBB0DF601F9}"/>
                </a:ext>
              </a:extLst>
            </p:cNvPr>
            <p:cNvSpPr/>
            <p:nvPr/>
          </p:nvSpPr>
          <p:spPr>
            <a:xfrm>
              <a:off x="6554654" y="3181973"/>
              <a:ext cx="1606278" cy="1982960"/>
            </a:xfrm>
            <a:custGeom>
              <a:avLst/>
              <a:gdLst>
                <a:gd name="connsiteX0" fmla="*/ 85576 w 1606278"/>
                <a:gd name="connsiteY0" fmla="*/ 252611 h 1982960"/>
                <a:gd name="connsiteX1" fmla="*/ 93307 w 1606278"/>
                <a:gd name="connsiteY1" fmla="*/ 966842 h 1982960"/>
                <a:gd name="connsiteX2" fmla="*/ 305631 w 1606278"/>
                <a:gd name="connsiteY2" fmla="*/ 1534155 h 1982960"/>
                <a:gd name="connsiteX3" fmla="*/ 803179 w 1606278"/>
                <a:gd name="connsiteY3" fmla="*/ 1894004 h 1982960"/>
                <a:gd name="connsiteX4" fmla="*/ 1300727 w 1606278"/>
                <a:gd name="connsiteY4" fmla="*/ 1534155 h 1982960"/>
                <a:gd name="connsiteX5" fmla="*/ 1513168 w 1606278"/>
                <a:gd name="connsiteY5" fmla="*/ 966842 h 1982960"/>
                <a:gd name="connsiteX6" fmla="*/ 1520822 w 1606278"/>
                <a:gd name="connsiteY6" fmla="*/ 252611 h 1982960"/>
                <a:gd name="connsiteX7" fmla="*/ 803220 w 1606278"/>
                <a:gd name="connsiteY7" fmla="*/ 91683 h 1982960"/>
                <a:gd name="connsiteX8" fmla="*/ 85658 w 1606278"/>
                <a:gd name="connsiteY8" fmla="*/ 252611 h 1982960"/>
                <a:gd name="connsiteX9" fmla="*/ 803136 w 1606278"/>
                <a:gd name="connsiteY9" fmla="*/ 1982959 h 1982960"/>
                <a:gd name="connsiteX10" fmla="*/ 787101 w 1606278"/>
                <a:gd name="connsiteY10" fmla="*/ 1979821 h 1982960"/>
                <a:gd name="connsiteX11" fmla="*/ 244085 w 1606278"/>
                <a:gd name="connsiteY11" fmla="*/ 1592795 h 1982960"/>
                <a:gd name="connsiteX12" fmla="*/ 8306 w 1606278"/>
                <a:gd name="connsiteY12" fmla="*/ 967806 h 1982960"/>
                <a:gd name="connsiteX13" fmla="*/ 2 w 1606278"/>
                <a:gd name="connsiteY13" fmla="*/ 204511 h 1982960"/>
                <a:gd name="connsiteX14" fmla="*/ 14621 w 1606278"/>
                <a:gd name="connsiteY14" fmla="*/ 171981 h 1982960"/>
                <a:gd name="connsiteX15" fmla="*/ 48911 w 1606278"/>
                <a:gd name="connsiteY15" fmla="*/ 162069 h 1982960"/>
                <a:gd name="connsiteX16" fmla="*/ 757215 w 1606278"/>
                <a:gd name="connsiteY16" fmla="*/ 20207 h 1982960"/>
                <a:gd name="connsiteX17" fmla="*/ 803139 w 1606278"/>
                <a:gd name="connsiteY17" fmla="*/ 0 h 1982960"/>
                <a:gd name="connsiteX18" fmla="*/ 849064 w 1606278"/>
                <a:gd name="connsiteY18" fmla="*/ 20207 h 1982960"/>
                <a:gd name="connsiteX19" fmla="*/ 1557368 w 1606278"/>
                <a:gd name="connsiteY19" fmla="*/ 162069 h 1982960"/>
                <a:gd name="connsiteX20" fmla="*/ 1591658 w 1606278"/>
                <a:gd name="connsiteY20" fmla="*/ 171981 h 1982960"/>
                <a:gd name="connsiteX21" fmla="*/ 1606277 w 1606278"/>
                <a:gd name="connsiteY21" fmla="*/ 204511 h 1982960"/>
                <a:gd name="connsiteX22" fmla="*/ 1598087 w 1606278"/>
                <a:gd name="connsiteY22" fmla="*/ 967806 h 1982960"/>
                <a:gd name="connsiteX23" fmla="*/ 1362191 w 1606278"/>
                <a:gd name="connsiteY23" fmla="*/ 1592795 h 1982960"/>
                <a:gd name="connsiteX24" fmla="*/ 819175 w 1606278"/>
                <a:gd name="connsiteY24" fmla="*/ 1979821 h 1982960"/>
                <a:gd name="connsiteX25" fmla="*/ 803140 w 1606278"/>
                <a:gd name="connsiteY25" fmla="*/ 1982959 h 198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6278" h="1982960">
                  <a:moveTo>
                    <a:pt x="85576" y="252611"/>
                  </a:moveTo>
                  <a:lnTo>
                    <a:pt x="93307" y="966842"/>
                  </a:lnTo>
                  <a:cubicBezTo>
                    <a:pt x="95948" y="1220764"/>
                    <a:pt x="153582" y="1374530"/>
                    <a:pt x="305631" y="1534155"/>
                  </a:cubicBezTo>
                  <a:cubicBezTo>
                    <a:pt x="513742" y="1752602"/>
                    <a:pt x="741525" y="1865808"/>
                    <a:pt x="803179" y="1894004"/>
                  </a:cubicBezTo>
                  <a:cubicBezTo>
                    <a:pt x="864794" y="1865685"/>
                    <a:pt x="1093155" y="1752024"/>
                    <a:pt x="1300727" y="1534155"/>
                  </a:cubicBezTo>
                  <a:cubicBezTo>
                    <a:pt x="1452847" y="1374530"/>
                    <a:pt x="1510366" y="1220764"/>
                    <a:pt x="1513168" y="966842"/>
                  </a:cubicBezTo>
                  <a:lnTo>
                    <a:pt x="1520822" y="252611"/>
                  </a:lnTo>
                  <a:cubicBezTo>
                    <a:pt x="1253967" y="283418"/>
                    <a:pt x="1012674" y="229342"/>
                    <a:pt x="803220" y="91683"/>
                  </a:cubicBezTo>
                  <a:cubicBezTo>
                    <a:pt x="593767" y="229342"/>
                    <a:pt x="352591" y="283452"/>
                    <a:pt x="85658" y="252611"/>
                  </a:cubicBezTo>
                  <a:close/>
                  <a:moveTo>
                    <a:pt x="803136" y="1982959"/>
                  </a:moveTo>
                  <a:cubicBezTo>
                    <a:pt x="797702" y="1982959"/>
                    <a:pt x="792191" y="1981926"/>
                    <a:pt x="787101" y="1979821"/>
                  </a:cubicBezTo>
                  <a:cubicBezTo>
                    <a:pt x="775390" y="1975037"/>
                    <a:pt x="498663" y="1860032"/>
                    <a:pt x="244085" y="1592795"/>
                  </a:cubicBezTo>
                  <a:cubicBezTo>
                    <a:pt x="51816" y="1390954"/>
                    <a:pt x="10756" y="1196971"/>
                    <a:pt x="8306" y="967806"/>
                  </a:cubicBezTo>
                  <a:lnTo>
                    <a:pt x="2" y="204511"/>
                  </a:lnTo>
                  <a:cubicBezTo>
                    <a:pt x="-113" y="192035"/>
                    <a:pt x="5207" y="180132"/>
                    <a:pt x="14621" y="171981"/>
                  </a:cubicBezTo>
                  <a:cubicBezTo>
                    <a:pt x="24036" y="163829"/>
                    <a:pt x="36627" y="160156"/>
                    <a:pt x="48911" y="162069"/>
                  </a:cubicBezTo>
                  <a:cubicBezTo>
                    <a:pt x="314541" y="202559"/>
                    <a:pt x="552857" y="154836"/>
                    <a:pt x="757215" y="20207"/>
                  </a:cubicBezTo>
                  <a:cubicBezTo>
                    <a:pt x="778340" y="6314"/>
                    <a:pt x="787869" y="0"/>
                    <a:pt x="803139" y="0"/>
                  </a:cubicBezTo>
                  <a:cubicBezTo>
                    <a:pt x="818409" y="0"/>
                    <a:pt x="828015" y="6315"/>
                    <a:pt x="849064" y="20207"/>
                  </a:cubicBezTo>
                  <a:cubicBezTo>
                    <a:pt x="1053422" y="154839"/>
                    <a:pt x="1291737" y="202600"/>
                    <a:pt x="1557368" y="162069"/>
                  </a:cubicBezTo>
                  <a:cubicBezTo>
                    <a:pt x="1569652" y="160118"/>
                    <a:pt x="1582281" y="163792"/>
                    <a:pt x="1591658" y="171981"/>
                  </a:cubicBezTo>
                  <a:cubicBezTo>
                    <a:pt x="1601072" y="180133"/>
                    <a:pt x="1606392" y="192035"/>
                    <a:pt x="1606277" y="204511"/>
                  </a:cubicBezTo>
                  <a:lnTo>
                    <a:pt x="1598087" y="967806"/>
                  </a:lnTo>
                  <a:cubicBezTo>
                    <a:pt x="1595523" y="1197010"/>
                    <a:pt x="1554497" y="1390954"/>
                    <a:pt x="1362191" y="1592795"/>
                  </a:cubicBezTo>
                  <a:cubicBezTo>
                    <a:pt x="1107622" y="1859993"/>
                    <a:pt x="830922" y="1975040"/>
                    <a:pt x="819175" y="1979821"/>
                  </a:cubicBezTo>
                  <a:cubicBezTo>
                    <a:pt x="814085" y="1981926"/>
                    <a:pt x="808536" y="1982998"/>
                    <a:pt x="803140" y="1982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60" name="Group 259">
            <a:extLst>
              <a:ext uri="{FF2B5EF4-FFF2-40B4-BE49-F238E27FC236}">
                <a16:creationId xmlns:a16="http://schemas.microsoft.com/office/drawing/2014/main" id="{F1E8E6EB-FFA9-4D1A-B6B4-7DF7A50B8335}"/>
              </a:ext>
            </a:extLst>
          </p:cNvPr>
          <p:cNvGrpSpPr/>
          <p:nvPr/>
        </p:nvGrpSpPr>
        <p:grpSpPr>
          <a:xfrm>
            <a:off x="10536245" y="2004484"/>
            <a:ext cx="1201314" cy="968588"/>
            <a:chOff x="9920246" y="1231494"/>
            <a:chExt cx="471512" cy="351760"/>
          </a:xfrm>
          <a:solidFill>
            <a:schemeClr val="accent1"/>
          </a:solidFill>
        </p:grpSpPr>
        <p:sp>
          <p:nvSpPr>
            <p:cNvPr id="261" name="Rectangle 25">
              <a:extLst>
                <a:ext uri="{FF2B5EF4-FFF2-40B4-BE49-F238E27FC236}">
                  <a16:creationId xmlns:a16="http://schemas.microsoft.com/office/drawing/2014/main" id="{F6594D8C-5E41-4B9F-8743-E46C2DA42D1E}"/>
                </a:ext>
              </a:extLst>
            </p:cNvPr>
            <p:cNvSpPr>
              <a:spLocks noChangeArrowheads="1"/>
            </p:cNvSpPr>
            <p:nvPr/>
          </p:nvSpPr>
          <p:spPr bwMode="auto">
            <a:xfrm>
              <a:off x="10106418" y="1487830"/>
              <a:ext cx="13004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2" name="Freeform 26">
              <a:extLst>
                <a:ext uri="{FF2B5EF4-FFF2-40B4-BE49-F238E27FC236}">
                  <a16:creationId xmlns:a16="http://schemas.microsoft.com/office/drawing/2014/main" id="{BB7A3FDA-4F8C-405C-9248-D6ADDE52032A}"/>
                </a:ext>
              </a:extLst>
            </p:cNvPr>
            <p:cNvSpPr>
              <a:spLocks/>
            </p:cNvSpPr>
            <p:nvPr/>
          </p:nvSpPr>
          <p:spPr bwMode="auto">
            <a:xfrm>
              <a:off x="10106418" y="1337209"/>
              <a:ext cx="205819" cy="88876"/>
            </a:xfrm>
            <a:custGeom>
              <a:avLst/>
              <a:gdLst>
                <a:gd name="T0" fmla="*/ 440 w 440"/>
                <a:gd name="T1" fmla="*/ 190 h 190"/>
                <a:gd name="T2" fmla="*/ 422 w 440"/>
                <a:gd name="T3" fmla="*/ 190 h 190"/>
                <a:gd name="T4" fmla="*/ 422 w 440"/>
                <a:gd name="T5" fmla="*/ 18 h 190"/>
                <a:gd name="T6" fmla="*/ 0 w 440"/>
                <a:gd name="T7" fmla="*/ 18 h 190"/>
                <a:gd name="T8" fmla="*/ 0 w 440"/>
                <a:gd name="T9" fmla="*/ 0 h 190"/>
                <a:gd name="T10" fmla="*/ 440 w 440"/>
                <a:gd name="T11" fmla="*/ 0 h 190"/>
                <a:gd name="T12" fmla="*/ 440 w 440"/>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440" h="190">
                  <a:moveTo>
                    <a:pt x="440" y="190"/>
                  </a:moveTo>
                  <a:lnTo>
                    <a:pt x="422" y="190"/>
                  </a:lnTo>
                  <a:lnTo>
                    <a:pt x="422" y="18"/>
                  </a:lnTo>
                  <a:lnTo>
                    <a:pt x="0" y="18"/>
                  </a:lnTo>
                  <a:lnTo>
                    <a:pt x="0" y="0"/>
                  </a:lnTo>
                  <a:lnTo>
                    <a:pt x="440" y="0"/>
                  </a:lnTo>
                  <a:lnTo>
                    <a:pt x="4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3" name="Freeform 27">
              <a:extLst>
                <a:ext uri="{FF2B5EF4-FFF2-40B4-BE49-F238E27FC236}">
                  <a16:creationId xmlns:a16="http://schemas.microsoft.com/office/drawing/2014/main" id="{486F82B0-5EB3-439E-BDDF-BDE82B893EFC}"/>
                </a:ext>
              </a:extLst>
            </p:cNvPr>
            <p:cNvSpPr>
              <a:spLocks/>
            </p:cNvSpPr>
            <p:nvPr/>
          </p:nvSpPr>
          <p:spPr bwMode="auto">
            <a:xfrm>
              <a:off x="10251427" y="1337209"/>
              <a:ext cx="57068" cy="57067"/>
            </a:xfrm>
            <a:custGeom>
              <a:avLst/>
              <a:gdLst>
                <a:gd name="T0" fmla="*/ 122 w 122"/>
                <a:gd name="T1" fmla="*/ 122 h 122"/>
                <a:gd name="T2" fmla="*/ 122 w 122"/>
                <a:gd name="T3" fmla="*/ 122 h 122"/>
                <a:gd name="T4" fmla="*/ 110 w 122"/>
                <a:gd name="T5" fmla="*/ 120 h 122"/>
                <a:gd name="T6" fmla="*/ 98 w 122"/>
                <a:gd name="T7" fmla="*/ 118 h 122"/>
                <a:gd name="T8" fmla="*/ 74 w 122"/>
                <a:gd name="T9" fmla="*/ 112 h 122"/>
                <a:gd name="T10" fmla="*/ 54 w 122"/>
                <a:gd name="T11" fmla="*/ 100 h 122"/>
                <a:gd name="T12" fmla="*/ 36 w 122"/>
                <a:gd name="T13" fmla="*/ 86 h 122"/>
                <a:gd name="T14" fmla="*/ 22 w 122"/>
                <a:gd name="T15" fmla="*/ 68 h 122"/>
                <a:gd name="T16" fmla="*/ 10 w 122"/>
                <a:gd name="T17" fmla="*/ 46 h 122"/>
                <a:gd name="T18" fmla="*/ 2 w 122"/>
                <a:gd name="T19" fmla="*/ 24 h 122"/>
                <a:gd name="T20" fmla="*/ 0 w 122"/>
                <a:gd name="T21" fmla="*/ 12 h 122"/>
                <a:gd name="T22" fmla="*/ 0 w 122"/>
                <a:gd name="T23" fmla="*/ 0 h 122"/>
                <a:gd name="T24" fmla="*/ 18 w 122"/>
                <a:gd name="T25" fmla="*/ 0 h 122"/>
                <a:gd name="T26" fmla="*/ 18 w 122"/>
                <a:gd name="T27" fmla="*/ 0 h 122"/>
                <a:gd name="T28" fmla="*/ 20 w 122"/>
                <a:gd name="T29" fmla="*/ 20 h 122"/>
                <a:gd name="T30" fmla="*/ 26 w 122"/>
                <a:gd name="T31" fmla="*/ 40 h 122"/>
                <a:gd name="T32" fmla="*/ 36 w 122"/>
                <a:gd name="T33" fmla="*/ 58 h 122"/>
                <a:gd name="T34" fmla="*/ 48 w 122"/>
                <a:gd name="T35" fmla="*/ 72 h 122"/>
                <a:gd name="T36" fmla="*/ 64 w 122"/>
                <a:gd name="T37" fmla="*/ 86 h 122"/>
                <a:gd name="T38" fmla="*/ 82 w 122"/>
                <a:gd name="T39" fmla="*/ 94 h 122"/>
                <a:gd name="T40" fmla="*/ 100 w 122"/>
                <a:gd name="T41" fmla="*/ 100 h 122"/>
                <a:gd name="T42" fmla="*/ 122 w 122"/>
                <a:gd name="T43" fmla="*/ 104 h 122"/>
                <a:gd name="T44" fmla="*/ 122 w 122"/>
                <a:gd name="T4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122">
                  <a:moveTo>
                    <a:pt x="122" y="122"/>
                  </a:moveTo>
                  <a:lnTo>
                    <a:pt x="122" y="122"/>
                  </a:lnTo>
                  <a:lnTo>
                    <a:pt x="110" y="120"/>
                  </a:lnTo>
                  <a:lnTo>
                    <a:pt x="98" y="118"/>
                  </a:lnTo>
                  <a:lnTo>
                    <a:pt x="74" y="112"/>
                  </a:lnTo>
                  <a:lnTo>
                    <a:pt x="54" y="100"/>
                  </a:lnTo>
                  <a:lnTo>
                    <a:pt x="36" y="86"/>
                  </a:lnTo>
                  <a:lnTo>
                    <a:pt x="22" y="68"/>
                  </a:lnTo>
                  <a:lnTo>
                    <a:pt x="10" y="46"/>
                  </a:lnTo>
                  <a:lnTo>
                    <a:pt x="2" y="24"/>
                  </a:lnTo>
                  <a:lnTo>
                    <a:pt x="0" y="12"/>
                  </a:lnTo>
                  <a:lnTo>
                    <a:pt x="0" y="0"/>
                  </a:lnTo>
                  <a:lnTo>
                    <a:pt x="18" y="0"/>
                  </a:lnTo>
                  <a:lnTo>
                    <a:pt x="18" y="0"/>
                  </a:lnTo>
                  <a:lnTo>
                    <a:pt x="20" y="20"/>
                  </a:lnTo>
                  <a:lnTo>
                    <a:pt x="26" y="40"/>
                  </a:lnTo>
                  <a:lnTo>
                    <a:pt x="36" y="58"/>
                  </a:lnTo>
                  <a:lnTo>
                    <a:pt x="48" y="72"/>
                  </a:lnTo>
                  <a:lnTo>
                    <a:pt x="64" y="86"/>
                  </a:lnTo>
                  <a:lnTo>
                    <a:pt x="82" y="94"/>
                  </a:lnTo>
                  <a:lnTo>
                    <a:pt x="100" y="100"/>
                  </a:lnTo>
                  <a:lnTo>
                    <a:pt x="122" y="104"/>
                  </a:lnTo>
                  <a:lnTo>
                    <a:pt x="12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4" name="Freeform 28">
              <a:extLst>
                <a:ext uri="{FF2B5EF4-FFF2-40B4-BE49-F238E27FC236}">
                  <a16:creationId xmlns:a16="http://schemas.microsoft.com/office/drawing/2014/main" id="{0F279E31-14A3-4EAB-BD2A-A64F2AD5D3EA}"/>
                </a:ext>
              </a:extLst>
            </p:cNvPr>
            <p:cNvSpPr>
              <a:spLocks/>
            </p:cNvSpPr>
            <p:nvPr/>
          </p:nvSpPr>
          <p:spPr bwMode="auto">
            <a:xfrm>
              <a:off x="10119516" y="1376501"/>
              <a:ext cx="44906" cy="80456"/>
            </a:xfrm>
            <a:custGeom>
              <a:avLst/>
              <a:gdLst>
                <a:gd name="T0" fmla="*/ 28 w 96"/>
                <a:gd name="T1" fmla="*/ 172 h 172"/>
                <a:gd name="T2" fmla="*/ 18 w 96"/>
                <a:gd name="T3" fmla="*/ 168 h 172"/>
                <a:gd name="T4" fmla="*/ 4 w 96"/>
                <a:gd name="T5" fmla="*/ 154 h 172"/>
                <a:gd name="T6" fmla="*/ 0 w 96"/>
                <a:gd name="T7" fmla="*/ 124 h 172"/>
                <a:gd name="T8" fmla="*/ 18 w 96"/>
                <a:gd name="T9" fmla="*/ 144 h 172"/>
                <a:gd name="T10" fmla="*/ 20 w 96"/>
                <a:gd name="T11" fmla="*/ 148 h 172"/>
                <a:gd name="T12" fmla="*/ 24 w 96"/>
                <a:gd name="T13" fmla="*/ 152 h 172"/>
                <a:gd name="T14" fmla="*/ 68 w 96"/>
                <a:gd name="T15" fmla="*/ 154 h 172"/>
                <a:gd name="T16" fmla="*/ 72 w 96"/>
                <a:gd name="T17" fmla="*/ 152 h 172"/>
                <a:gd name="T18" fmla="*/ 76 w 96"/>
                <a:gd name="T19" fmla="*/ 148 h 172"/>
                <a:gd name="T20" fmla="*/ 78 w 96"/>
                <a:gd name="T21" fmla="*/ 104 h 172"/>
                <a:gd name="T22" fmla="*/ 76 w 96"/>
                <a:gd name="T23" fmla="*/ 100 h 172"/>
                <a:gd name="T24" fmla="*/ 72 w 96"/>
                <a:gd name="T25" fmla="*/ 96 h 172"/>
                <a:gd name="T26" fmla="*/ 28 w 96"/>
                <a:gd name="T27" fmla="*/ 94 h 172"/>
                <a:gd name="T28" fmla="*/ 18 w 96"/>
                <a:gd name="T29" fmla="*/ 92 h 172"/>
                <a:gd name="T30" fmla="*/ 4 w 96"/>
                <a:gd name="T31" fmla="*/ 78 h 172"/>
                <a:gd name="T32" fmla="*/ 0 w 96"/>
                <a:gd name="T33" fmla="*/ 28 h 172"/>
                <a:gd name="T34" fmla="*/ 4 w 96"/>
                <a:gd name="T35" fmla="*/ 16 h 172"/>
                <a:gd name="T36" fmla="*/ 18 w 96"/>
                <a:gd name="T37" fmla="*/ 2 h 172"/>
                <a:gd name="T38" fmla="*/ 68 w 96"/>
                <a:gd name="T39" fmla="*/ 0 h 172"/>
                <a:gd name="T40" fmla="*/ 78 w 96"/>
                <a:gd name="T41" fmla="*/ 2 h 172"/>
                <a:gd name="T42" fmla="*/ 94 w 96"/>
                <a:gd name="T43" fmla="*/ 16 h 172"/>
                <a:gd name="T44" fmla="*/ 96 w 96"/>
                <a:gd name="T45" fmla="*/ 48 h 172"/>
                <a:gd name="T46" fmla="*/ 78 w 96"/>
                <a:gd name="T47" fmla="*/ 28 h 172"/>
                <a:gd name="T48" fmla="*/ 76 w 96"/>
                <a:gd name="T49" fmla="*/ 24 h 172"/>
                <a:gd name="T50" fmla="*/ 72 w 96"/>
                <a:gd name="T51" fmla="*/ 18 h 172"/>
                <a:gd name="T52" fmla="*/ 28 w 96"/>
                <a:gd name="T53" fmla="*/ 18 h 172"/>
                <a:gd name="T54" fmla="*/ 24 w 96"/>
                <a:gd name="T55" fmla="*/ 18 h 172"/>
                <a:gd name="T56" fmla="*/ 20 w 96"/>
                <a:gd name="T57" fmla="*/ 24 h 172"/>
                <a:gd name="T58" fmla="*/ 18 w 96"/>
                <a:gd name="T59" fmla="*/ 66 h 172"/>
                <a:gd name="T60" fmla="*/ 20 w 96"/>
                <a:gd name="T61" fmla="*/ 70 h 172"/>
                <a:gd name="T62" fmla="*/ 24 w 96"/>
                <a:gd name="T63" fmla="*/ 76 h 172"/>
                <a:gd name="T64" fmla="*/ 68 w 96"/>
                <a:gd name="T65" fmla="*/ 76 h 172"/>
                <a:gd name="T66" fmla="*/ 78 w 96"/>
                <a:gd name="T67" fmla="*/ 78 h 172"/>
                <a:gd name="T68" fmla="*/ 94 w 96"/>
                <a:gd name="T69" fmla="*/ 94 h 172"/>
                <a:gd name="T70" fmla="*/ 96 w 96"/>
                <a:gd name="T71" fmla="*/ 144 h 172"/>
                <a:gd name="T72" fmla="*/ 94 w 96"/>
                <a:gd name="T73" fmla="*/ 154 h 172"/>
                <a:gd name="T74" fmla="*/ 78 w 96"/>
                <a:gd name="T75" fmla="*/ 168 h 172"/>
                <a:gd name="T76" fmla="*/ 68 w 96"/>
                <a:gd name="T7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2">
                  <a:moveTo>
                    <a:pt x="68" y="172"/>
                  </a:moveTo>
                  <a:lnTo>
                    <a:pt x="28" y="172"/>
                  </a:lnTo>
                  <a:lnTo>
                    <a:pt x="28" y="172"/>
                  </a:lnTo>
                  <a:lnTo>
                    <a:pt x="18" y="168"/>
                  </a:lnTo>
                  <a:lnTo>
                    <a:pt x="10" y="162"/>
                  </a:lnTo>
                  <a:lnTo>
                    <a:pt x="4" y="154"/>
                  </a:lnTo>
                  <a:lnTo>
                    <a:pt x="0" y="144"/>
                  </a:lnTo>
                  <a:lnTo>
                    <a:pt x="0" y="124"/>
                  </a:lnTo>
                  <a:lnTo>
                    <a:pt x="18" y="124"/>
                  </a:lnTo>
                  <a:lnTo>
                    <a:pt x="18" y="144"/>
                  </a:lnTo>
                  <a:lnTo>
                    <a:pt x="18" y="144"/>
                  </a:lnTo>
                  <a:lnTo>
                    <a:pt x="20" y="148"/>
                  </a:lnTo>
                  <a:lnTo>
                    <a:pt x="22" y="150"/>
                  </a:lnTo>
                  <a:lnTo>
                    <a:pt x="24" y="152"/>
                  </a:lnTo>
                  <a:lnTo>
                    <a:pt x="28" y="154"/>
                  </a:lnTo>
                  <a:lnTo>
                    <a:pt x="68" y="154"/>
                  </a:lnTo>
                  <a:lnTo>
                    <a:pt x="68" y="154"/>
                  </a:lnTo>
                  <a:lnTo>
                    <a:pt x="72" y="152"/>
                  </a:lnTo>
                  <a:lnTo>
                    <a:pt x="74" y="150"/>
                  </a:lnTo>
                  <a:lnTo>
                    <a:pt x="76" y="148"/>
                  </a:lnTo>
                  <a:lnTo>
                    <a:pt x="78" y="144"/>
                  </a:lnTo>
                  <a:lnTo>
                    <a:pt x="78" y="104"/>
                  </a:lnTo>
                  <a:lnTo>
                    <a:pt x="78" y="104"/>
                  </a:lnTo>
                  <a:lnTo>
                    <a:pt x="76" y="100"/>
                  </a:lnTo>
                  <a:lnTo>
                    <a:pt x="74" y="98"/>
                  </a:lnTo>
                  <a:lnTo>
                    <a:pt x="72" y="96"/>
                  </a:lnTo>
                  <a:lnTo>
                    <a:pt x="68" y="94"/>
                  </a:lnTo>
                  <a:lnTo>
                    <a:pt x="28" y="94"/>
                  </a:lnTo>
                  <a:lnTo>
                    <a:pt x="28" y="94"/>
                  </a:lnTo>
                  <a:lnTo>
                    <a:pt x="18" y="92"/>
                  </a:lnTo>
                  <a:lnTo>
                    <a:pt x="10" y="86"/>
                  </a:lnTo>
                  <a:lnTo>
                    <a:pt x="4" y="78"/>
                  </a:lnTo>
                  <a:lnTo>
                    <a:pt x="0" y="66"/>
                  </a:lnTo>
                  <a:lnTo>
                    <a:pt x="0" y="28"/>
                  </a:lnTo>
                  <a:lnTo>
                    <a:pt x="0" y="28"/>
                  </a:lnTo>
                  <a:lnTo>
                    <a:pt x="4" y="16"/>
                  </a:lnTo>
                  <a:lnTo>
                    <a:pt x="10" y="8"/>
                  </a:lnTo>
                  <a:lnTo>
                    <a:pt x="18"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6" y="24"/>
                  </a:lnTo>
                  <a:lnTo>
                    <a:pt x="74" y="20"/>
                  </a:lnTo>
                  <a:lnTo>
                    <a:pt x="72" y="18"/>
                  </a:lnTo>
                  <a:lnTo>
                    <a:pt x="68" y="18"/>
                  </a:lnTo>
                  <a:lnTo>
                    <a:pt x="28" y="18"/>
                  </a:lnTo>
                  <a:lnTo>
                    <a:pt x="28" y="18"/>
                  </a:lnTo>
                  <a:lnTo>
                    <a:pt x="24" y="18"/>
                  </a:lnTo>
                  <a:lnTo>
                    <a:pt x="22" y="20"/>
                  </a:lnTo>
                  <a:lnTo>
                    <a:pt x="20" y="24"/>
                  </a:lnTo>
                  <a:lnTo>
                    <a:pt x="18" y="28"/>
                  </a:lnTo>
                  <a:lnTo>
                    <a:pt x="18" y="66"/>
                  </a:lnTo>
                  <a:lnTo>
                    <a:pt x="18" y="66"/>
                  </a:lnTo>
                  <a:lnTo>
                    <a:pt x="20" y="70"/>
                  </a:lnTo>
                  <a:lnTo>
                    <a:pt x="22" y="74"/>
                  </a:lnTo>
                  <a:lnTo>
                    <a:pt x="24" y="76"/>
                  </a:lnTo>
                  <a:lnTo>
                    <a:pt x="28" y="76"/>
                  </a:lnTo>
                  <a:lnTo>
                    <a:pt x="68" y="76"/>
                  </a:lnTo>
                  <a:lnTo>
                    <a:pt x="68" y="76"/>
                  </a:lnTo>
                  <a:lnTo>
                    <a:pt x="78" y="78"/>
                  </a:lnTo>
                  <a:lnTo>
                    <a:pt x="88" y="84"/>
                  </a:lnTo>
                  <a:lnTo>
                    <a:pt x="94" y="94"/>
                  </a:lnTo>
                  <a:lnTo>
                    <a:pt x="96" y="104"/>
                  </a:lnTo>
                  <a:lnTo>
                    <a:pt x="96" y="144"/>
                  </a:lnTo>
                  <a:lnTo>
                    <a:pt x="96" y="144"/>
                  </a:lnTo>
                  <a:lnTo>
                    <a:pt x="94" y="154"/>
                  </a:lnTo>
                  <a:lnTo>
                    <a:pt x="88" y="162"/>
                  </a:lnTo>
                  <a:lnTo>
                    <a:pt x="78" y="168"/>
                  </a:lnTo>
                  <a:lnTo>
                    <a:pt x="68" y="172"/>
                  </a:lnTo>
                  <a:lnTo>
                    <a:pt x="68"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5" name="Rectangle 29">
              <a:extLst>
                <a:ext uri="{FF2B5EF4-FFF2-40B4-BE49-F238E27FC236}">
                  <a16:creationId xmlns:a16="http://schemas.microsoft.com/office/drawing/2014/main" id="{B20CEAAB-B7C0-4E30-8D79-CF73D7F24838}"/>
                </a:ext>
              </a:extLst>
            </p:cNvPr>
            <p:cNvSpPr>
              <a:spLocks noChangeArrowheads="1"/>
            </p:cNvSpPr>
            <p:nvPr/>
          </p:nvSpPr>
          <p:spPr bwMode="auto">
            <a:xfrm>
              <a:off x="10138227" y="1370888"/>
              <a:ext cx="8420" cy="93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6" name="Rectangle 30">
              <a:extLst>
                <a:ext uri="{FF2B5EF4-FFF2-40B4-BE49-F238E27FC236}">
                  <a16:creationId xmlns:a16="http://schemas.microsoft.com/office/drawing/2014/main" id="{86A12AD4-5522-4A33-B005-1210E00F7033}"/>
                </a:ext>
              </a:extLst>
            </p:cNvPr>
            <p:cNvSpPr>
              <a:spLocks noChangeArrowheads="1"/>
            </p:cNvSpPr>
            <p:nvPr/>
          </p:nvSpPr>
          <p:spPr bwMode="auto">
            <a:xfrm>
              <a:off x="10138227" y="1452280"/>
              <a:ext cx="8420" cy="10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7" name="Rectangle 31">
              <a:extLst>
                <a:ext uri="{FF2B5EF4-FFF2-40B4-BE49-F238E27FC236}">
                  <a16:creationId xmlns:a16="http://schemas.microsoft.com/office/drawing/2014/main" id="{49EE81D0-9590-47C0-A2DF-57FDA23AF625}"/>
                </a:ext>
              </a:extLst>
            </p:cNvPr>
            <p:cNvSpPr>
              <a:spLocks noChangeArrowheads="1"/>
            </p:cNvSpPr>
            <p:nvPr/>
          </p:nvSpPr>
          <p:spPr bwMode="auto">
            <a:xfrm>
              <a:off x="10179390" y="1414858"/>
              <a:ext cx="9355"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8" name="Freeform 32">
              <a:extLst>
                <a:ext uri="{FF2B5EF4-FFF2-40B4-BE49-F238E27FC236}">
                  <a16:creationId xmlns:a16="http://schemas.microsoft.com/office/drawing/2014/main" id="{D7C7C64C-4E0A-4DD7-9903-5D5A0862AF12}"/>
                </a:ext>
              </a:extLst>
            </p:cNvPr>
            <p:cNvSpPr>
              <a:spLocks/>
            </p:cNvSpPr>
            <p:nvPr/>
          </p:nvSpPr>
          <p:spPr bwMode="auto">
            <a:xfrm>
              <a:off x="10016607" y="1297917"/>
              <a:ext cx="90747" cy="125361"/>
            </a:xfrm>
            <a:custGeom>
              <a:avLst/>
              <a:gdLst>
                <a:gd name="T0" fmla="*/ 96 w 194"/>
                <a:gd name="T1" fmla="*/ 268 h 268"/>
                <a:gd name="T2" fmla="*/ 0 w 194"/>
                <a:gd name="T3" fmla="*/ 172 h 268"/>
                <a:gd name="T4" fmla="*/ 42 w 194"/>
                <a:gd name="T5" fmla="*/ 172 h 268"/>
                <a:gd name="T6" fmla="*/ 42 w 194"/>
                <a:gd name="T7" fmla="*/ 0 h 268"/>
                <a:gd name="T8" fmla="*/ 60 w 194"/>
                <a:gd name="T9" fmla="*/ 0 h 268"/>
                <a:gd name="T10" fmla="*/ 60 w 194"/>
                <a:gd name="T11" fmla="*/ 190 h 268"/>
                <a:gd name="T12" fmla="*/ 44 w 194"/>
                <a:gd name="T13" fmla="*/ 190 h 268"/>
                <a:gd name="T14" fmla="*/ 96 w 194"/>
                <a:gd name="T15" fmla="*/ 242 h 268"/>
                <a:gd name="T16" fmla="*/ 150 w 194"/>
                <a:gd name="T17" fmla="*/ 190 h 268"/>
                <a:gd name="T18" fmla="*/ 130 w 194"/>
                <a:gd name="T19" fmla="*/ 190 h 268"/>
                <a:gd name="T20" fmla="*/ 130 w 194"/>
                <a:gd name="T21" fmla="*/ 0 h 268"/>
                <a:gd name="T22" fmla="*/ 148 w 194"/>
                <a:gd name="T23" fmla="*/ 0 h 268"/>
                <a:gd name="T24" fmla="*/ 148 w 194"/>
                <a:gd name="T25" fmla="*/ 172 h 268"/>
                <a:gd name="T26" fmla="*/ 194 w 194"/>
                <a:gd name="T27" fmla="*/ 172 h 268"/>
                <a:gd name="T28" fmla="*/ 96 w 194"/>
                <a:gd name="T29"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268">
                  <a:moveTo>
                    <a:pt x="96" y="268"/>
                  </a:moveTo>
                  <a:lnTo>
                    <a:pt x="0" y="172"/>
                  </a:lnTo>
                  <a:lnTo>
                    <a:pt x="42" y="172"/>
                  </a:lnTo>
                  <a:lnTo>
                    <a:pt x="42" y="0"/>
                  </a:lnTo>
                  <a:lnTo>
                    <a:pt x="60" y="0"/>
                  </a:lnTo>
                  <a:lnTo>
                    <a:pt x="60" y="190"/>
                  </a:lnTo>
                  <a:lnTo>
                    <a:pt x="44" y="190"/>
                  </a:lnTo>
                  <a:lnTo>
                    <a:pt x="96" y="242"/>
                  </a:lnTo>
                  <a:lnTo>
                    <a:pt x="150" y="190"/>
                  </a:lnTo>
                  <a:lnTo>
                    <a:pt x="130" y="190"/>
                  </a:lnTo>
                  <a:lnTo>
                    <a:pt x="130" y="0"/>
                  </a:lnTo>
                  <a:lnTo>
                    <a:pt x="148" y="0"/>
                  </a:lnTo>
                  <a:lnTo>
                    <a:pt x="148" y="172"/>
                  </a:lnTo>
                  <a:lnTo>
                    <a:pt x="194" y="172"/>
                  </a:lnTo>
                  <a:lnTo>
                    <a:pt x="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9" name="Freeform 33">
              <a:extLst>
                <a:ext uri="{FF2B5EF4-FFF2-40B4-BE49-F238E27FC236}">
                  <a16:creationId xmlns:a16="http://schemas.microsoft.com/office/drawing/2014/main" id="{6126E1CE-3D60-4135-A250-F176594156B6}"/>
                </a:ext>
              </a:extLst>
            </p:cNvPr>
            <p:cNvSpPr>
              <a:spLocks/>
            </p:cNvSpPr>
            <p:nvPr/>
          </p:nvSpPr>
          <p:spPr bwMode="auto">
            <a:xfrm>
              <a:off x="9920246" y="1259560"/>
              <a:ext cx="189915" cy="298435"/>
            </a:xfrm>
            <a:custGeom>
              <a:avLst/>
              <a:gdLst>
                <a:gd name="T0" fmla="*/ 200 w 406"/>
                <a:gd name="T1" fmla="*/ 638 h 638"/>
                <a:gd name="T2" fmla="*/ 0 w 406"/>
                <a:gd name="T3" fmla="*/ 436 h 638"/>
                <a:gd name="T4" fmla="*/ 84 w 406"/>
                <a:gd name="T5" fmla="*/ 436 h 638"/>
                <a:gd name="T6" fmla="*/ 84 w 406"/>
                <a:gd name="T7" fmla="*/ 0 h 638"/>
                <a:gd name="T8" fmla="*/ 102 w 406"/>
                <a:gd name="T9" fmla="*/ 0 h 638"/>
                <a:gd name="T10" fmla="*/ 102 w 406"/>
                <a:gd name="T11" fmla="*/ 454 h 638"/>
                <a:gd name="T12" fmla="*/ 42 w 406"/>
                <a:gd name="T13" fmla="*/ 454 h 638"/>
                <a:gd name="T14" fmla="*/ 200 w 406"/>
                <a:gd name="T15" fmla="*/ 612 h 638"/>
                <a:gd name="T16" fmla="*/ 362 w 406"/>
                <a:gd name="T17" fmla="*/ 454 h 638"/>
                <a:gd name="T18" fmla="*/ 294 w 406"/>
                <a:gd name="T19" fmla="*/ 454 h 638"/>
                <a:gd name="T20" fmla="*/ 294 w 406"/>
                <a:gd name="T21" fmla="*/ 370 h 638"/>
                <a:gd name="T22" fmla="*/ 312 w 406"/>
                <a:gd name="T23" fmla="*/ 370 h 638"/>
                <a:gd name="T24" fmla="*/ 312 w 406"/>
                <a:gd name="T25" fmla="*/ 436 h 638"/>
                <a:gd name="T26" fmla="*/ 406 w 406"/>
                <a:gd name="T27" fmla="*/ 436 h 638"/>
                <a:gd name="T28" fmla="*/ 200 w 406"/>
                <a:gd name="T29"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6" h="638">
                  <a:moveTo>
                    <a:pt x="200" y="638"/>
                  </a:moveTo>
                  <a:lnTo>
                    <a:pt x="0" y="436"/>
                  </a:lnTo>
                  <a:lnTo>
                    <a:pt x="84" y="436"/>
                  </a:lnTo>
                  <a:lnTo>
                    <a:pt x="84" y="0"/>
                  </a:lnTo>
                  <a:lnTo>
                    <a:pt x="102" y="0"/>
                  </a:lnTo>
                  <a:lnTo>
                    <a:pt x="102" y="454"/>
                  </a:lnTo>
                  <a:lnTo>
                    <a:pt x="42" y="454"/>
                  </a:lnTo>
                  <a:lnTo>
                    <a:pt x="200" y="612"/>
                  </a:lnTo>
                  <a:lnTo>
                    <a:pt x="362" y="454"/>
                  </a:lnTo>
                  <a:lnTo>
                    <a:pt x="294" y="454"/>
                  </a:lnTo>
                  <a:lnTo>
                    <a:pt x="294" y="370"/>
                  </a:lnTo>
                  <a:lnTo>
                    <a:pt x="312" y="370"/>
                  </a:lnTo>
                  <a:lnTo>
                    <a:pt x="312" y="436"/>
                  </a:lnTo>
                  <a:lnTo>
                    <a:pt x="406" y="436"/>
                  </a:lnTo>
                  <a:lnTo>
                    <a:pt x="200"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0" name="Rectangle 34">
              <a:extLst>
                <a:ext uri="{FF2B5EF4-FFF2-40B4-BE49-F238E27FC236}">
                  <a16:creationId xmlns:a16="http://schemas.microsoft.com/office/drawing/2014/main" id="{57EFAAC3-1E11-453A-A5E1-DB7C11E1057F}"/>
                </a:ext>
              </a:extLst>
            </p:cNvPr>
            <p:cNvSpPr>
              <a:spLocks noChangeArrowheads="1"/>
            </p:cNvSpPr>
            <p:nvPr/>
          </p:nvSpPr>
          <p:spPr bwMode="auto">
            <a:xfrm>
              <a:off x="10057770" y="1250205"/>
              <a:ext cx="8420" cy="954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1" name="Rectangle 35">
              <a:extLst>
                <a:ext uri="{FF2B5EF4-FFF2-40B4-BE49-F238E27FC236}">
                  <a16:creationId xmlns:a16="http://schemas.microsoft.com/office/drawing/2014/main" id="{1FB8A5E9-6A27-4A88-8EBE-6F91FAC72C20}"/>
                </a:ext>
              </a:extLst>
            </p:cNvPr>
            <p:cNvSpPr>
              <a:spLocks noChangeArrowheads="1"/>
            </p:cNvSpPr>
            <p:nvPr/>
          </p:nvSpPr>
          <p:spPr bwMode="auto">
            <a:xfrm>
              <a:off x="9973572" y="1322241"/>
              <a:ext cx="8420" cy="954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2" name="Rectangle 36">
              <a:extLst>
                <a:ext uri="{FF2B5EF4-FFF2-40B4-BE49-F238E27FC236}">
                  <a16:creationId xmlns:a16="http://schemas.microsoft.com/office/drawing/2014/main" id="{4B2E711A-70DB-4A4D-8851-EEF22EE5EB9A}"/>
                </a:ext>
              </a:extLst>
            </p:cNvPr>
            <p:cNvSpPr>
              <a:spLocks noChangeArrowheads="1"/>
            </p:cNvSpPr>
            <p:nvPr/>
          </p:nvSpPr>
          <p:spPr bwMode="auto">
            <a:xfrm>
              <a:off x="9944570" y="1285755"/>
              <a:ext cx="8420" cy="96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3" name="Rectangle 37">
              <a:extLst>
                <a:ext uri="{FF2B5EF4-FFF2-40B4-BE49-F238E27FC236}">
                  <a16:creationId xmlns:a16="http://schemas.microsoft.com/office/drawing/2014/main" id="{D66B9CE0-B24B-4E38-9CE2-878F651222B3}"/>
                </a:ext>
              </a:extLst>
            </p:cNvPr>
            <p:cNvSpPr>
              <a:spLocks noChangeArrowheads="1"/>
            </p:cNvSpPr>
            <p:nvPr/>
          </p:nvSpPr>
          <p:spPr bwMode="auto">
            <a:xfrm>
              <a:off x="9944570" y="126985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4" name="Rectangle 38">
              <a:extLst>
                <a:ext uri="{FF2B5EF4-FFF2-40B4-BE49-F238E27FC236}">
                  <a16:creationId xmlns:a16="http://schemas.microsoft.com/office/drawing/2014/main" id="{2EDF4C66-C2A9-4A30-9C89-6D54052A51D1}"/>
                </a:ext>
              </a:extLst>
            </p:cNvPr>
            <p:cNvSpPr>
              <a:spLocks noChangeArrowheads="1"/>
            </p:cNvSpPr>
            <p:nvPr/>
          </p:nvSpPr>
          <p:spPr bwMode="auto">
            <a:xfrm>
              <a:off x="9944570" y="1251140"/>
              <a:ext cx="8420" cy="74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5" name="Rectangle 39">
              <a:extLst>
                <a:ext uri="{FF2B5EF4-FFF2-40B4-BE49-F238E27FC236}">
                  <a16:creationId xmlns:a16="http://schemas.microsoft.com/office/drawing/2014/main" id="{5F255B98-6354-4331-ADC6-E76717217DEC}"/>
                </a:ext>
              </a:extLst>
            </p:cNvPr>
            <p:cNvSpPr>
              <a:spLocks noChangeArrowheads="1"/>
            </p:cNvSpPr>
            <p:nvPr/>
          </p:nvSpPr>
          <p:spPr bwMode="auto">
            <a:xfrm>
              <a:off x="9944570" y="1231494"/>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6" name="Rectangle 40">
              <a:extLst>
                <a:ext uri="{FF2B5EF4-FFF2-40B4-BE49-F238E27FC236}">
                  <a16:creationId xmlns:a16="http://schemas.microsoft.com/office/drawing/2014/main" id="{74AE702D-75FC-4771-A22A-D3BDD9B0C679}"/>
                </a:ext>
              </a:extLst>
            </p:cNvPr>
            <p:cNvSpPr>
              <a:spLocks noChangeArrowheads="1"/>
            </p:cNvSpPr>
            <p:nvPr/>
          </p:nvSpPr>
          <p:spPr bwMode="auto">
            <a:xfrm>
              <a:off x="9973572" y="1304465"/>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7" name="Rectangle 41">
              <a:extLst>
                <a:ext uri="{FF2B5EF4-FFF2-40B4-BE49-F238E27FC236}">
                  <a16:creationId xmlns:a16="http://schemas.microsoft.com/office/drawing/2014/main" id="{B2570D35-BDBF-4BFE-9797-8B0060F6435B}"/>
                </a:ext>
              </a:extLst>
            </p:cNvPr>
            <p:cNvSpPr>
              <a:spLocks noChangeArrowheads="1"/>
            </p:cNvSpPr>
            <p:nvPr/>
          </p:nvSpPr>
          <p:spPr bwMode="auto">
            <a:xfrm>
              <a:off x="9973572" y="1285755"/>
              <a:ext cx="8420" cy="74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8" name="Rectangle 42">
              <a:extLst>
                <a:ext uri="{FF2B5EF4-FFF2-40B4-BE49-F238E27FC236}">
                  <a16:creationId xmlns:a16="http://schemas.microsoft.com/office/drawing/2014/main" id="{1232F905-EAEF-4470-8FC9-FD0849478634}"/>
                </a:ext>
              </a:extLst>
            </p:cNvPr>
            <p:cNvSpPr>
              <a:spLocks noChangeArrowheads="1"/>
            </p:cNvSpPr>
            <p:nvPr/>
          </p:nvSpPr>
          <p:spPr bwMode="auto">
            <a:xfrm>
              <a:off x="9973572" y="1266109"/>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9" name="Rectangle 43">
              <a:extLst>
                <a:ext uri="{FF2B5EF4-FFF2-40B4-BE49-F238E27FC236}">
                  <a16:creationId xmlns:a16="http://schemas.microsoft.com/office/drawing/2014/main" id="{A61094C2-7DE7-4071-BA47-E6AE81746985}"/>
                </a:ext>
              </a:extLst>
            </p:cNvPr>
            <p:cNvSpPr>
              <a:spLocks noChangeArrowheads="1"/>
            </p:cNvSpPr>
            <p:nvPr/>
          </p:nvSpPr>
          <p:spPr bwMode="auto">
            <a:xfrm>
              <a:off x="10036253" y="127827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0" name="Rectangle 44">
              <a:extLst>
                <a:ext uri="{FF2B5EF4-FFF2-40B4-BE49-F238E27FC236}">
                  <a16:creationId xmlns:a16="http://schemas.microsoft.com/office/drawing/2014/main" id="{46490816-91B5-4B1A-8F2D-9B878EFEE966}"/>
                </a:ext>
              </a:extLst>
            </p:cNvPr>
            <p:cNvSpPr>
              <a:spLocks noChangeArrowheads="1"/>
            </p:cNvSpPr>
            <p:nvPr/>
          </p:nvSpPr>
          <p:spPr bwMode="auto">
            <a:xfrm>
              <a:off x="10036253" y="1258624"/>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1" name="Freeform 45">
              <a:extLst>
                <a:ext uri="{FF2B5EF4-FFF2-40B4-BE49-F238E27FC236}">
                  <a16:creationId xmlns:a16="http://schemas.microsoft.com/office/drawing/2014/main" id="{74FB32EF-97F7-4072-BCDC-FF9D237E49A3}"/>
                </a:ext>
              </a:extLst>
            </p:cNvPr>
            <p:cNvSpPr>
              <a:spLocks noEditPoints="1"/>
            </p:cNvSpPr>
            <p:nvPr/>
          </p:nvSpPr>
          <p:spPr bwMode="auto">
            <a:xfrm>
              <a:off x="10230845" y="1422343"/>
              <a:ext cx="160913" cy="160911"/>
            </a:xfrm>
            <a:custGeom>
              <a:avLst/>
              <a:gdLst>
                <a:gd name="T0" fmla="*/ 154 w 344"/>
                <a:gd name="T1" fmla="*/ 342 h 344"/>
                <a:gd name="T2" fmla="*/ 106 w 344"/>
                <a:gd name="T3" fmla="*/ 330 h 344"/>
                <a:gd name="T4" fmla="*/ 64 w 344"/>
                <a:gd name="T5" fmla="*/ 304 h 344"/>
                <a:gd name="T6" fmla="*/ 30 w 344"/>
                <a:gd name="T7" fmla="*/ 268 h 344"/>
                <a:gd name="T8" fmla="*/ 8 w 344"/>
                <a:gd name="T9" fmla="*/ 222 h 344"/>
                <a:gd name="T10" fmla="*/ 0 w 344"/>
                <a:gd name="T11" fmla="*/ 172 h 344"/>
                <a:gd name="T12" fmla="*/ 4 w 344"/>
                <a:gd name="T13" fmla="*/ 136 h 344"/>
                <a:gd name="T14" fmla="*/ 22 w 344"/>
                <a:gd name="T15" fmla="*/ 90 h 344"/>
                <a:gd name="T16" fmla="*/ 52 w 344"/>
                <a:gd name="T17" fmla="*/ 50 h 344"/>
                <a:gd name="T18" fmla="*/ 90 w 344"/>
                <a:gd name="T19" fmla="*/ 20 h 344"/>
                <a:gd name="T20" fmla="*/ 138 w 344"/>
                <a:gd name="T21" fmla="*/ 4 h 344"/>
                <a:gd name="T22" fmla="*/ 172 w 344"/>
                <a:gd name="T23" fmla="*/ 0 h 344"/>
                <a:gd name="T24" fmla="*/ 224 w 344"/>
                <a:gd name="T25" fmla="*/ 8 h 344"/>
                <a:gd name="T26" fmla="*/ 268 w 344"/>
                <a:gd name="T27" fmla="*/ 30 h 344"/>
                <a:gd name="T28" fmla="*/ 304 w 344"/>
                <a:gd name="T29" fmla="*/ 62 h 344"/>
                <a:gd name="T30" fmla="*/ 330 w 344"/>
                <a:gd name="T31" fmla="*/ 104 h 344"/>
                <a:gd name="T32" fmla="*/ 344 w 344"/>
                <a:gd name="T33" fmla="*/ 154 h 344"/>
                <a:gd name="T34" fmla="*/ 344 w 344"/>
                <a:gd name="T35" fmla="*/ 190 h 344"/>
                <a:gd name="T36" fmla="*/ 330 w 344"/>
                <a:gd name="T37" fmla="*/ 238 h 344"/>
                <a:gd name="T38" fmla="*/ 304 w 344"/>
                <a:gd name="T39" fmla="*/ 280 h 344"/>
                <a:gd name="T40" fmla="*/ 268 w 344"/>
                <a:gd name="T41" fmla="*/ 314 h 344"/>
                <a:gd name="T42" fmla="*/ 224 w 344"/>
                <a:gd name="T43" fmla="*/ 336 h 344"/>
                <a:gd name="T44" fmla="*/ 172 w 344"/>
                <a:gd name="T45" fmla="*/ 344 h 344"/>
                <a:gd name="T46" fmla="*/ 172 w 344"/>
                <a:gd name="T47" fmla="*/ 18 h 344"/>
                <a:gd name="T48" fmla="*/ 126 w 344"/>
                <a:gd name="T49" fmla="*/ 24 h 344"/>
                <a:gd name="T50" fmla="*/ 86 w 344"/>
                <a:gd name="T51" fmla="*/ 44 h 344"/>
                <a:gd name="T52" fmla="*/ 54 w 344"/>
                <a:gd name="T53" fmla="*/ 74 h 344"/>
                <a:gd name="T54" fmla="*/ 30 w 344"/>
                <a:gd name="T55" fmla="*/ 112 h 344"/>
                <a:gd name="T56" fmla="*/ 20 w 344"/>
                <a:gd name="T57" fmla="*/ 156 h 344"/>
                <a:gd name="T58" fmla="*/ 20 w 344"/>
                <a:gd name="T59" fmla="*/ 188 h 344"/>
                <a:gd name="T60" fmla="*/ 30 w 344"/>
                <a:gd name="T61" fmla="*/ 232 h 344"/>
                <a:gd name="T62" fmla="*/ 54 w 344"/>
                <a:gd name="T63" fmla="*/ 270 h 344"/>
                <a:gd name="T64" fmla="*/ 86 w 344"/>
                <a:gd name="T65" fmla="*/ 298 h 344"/>
                <a:gd name="T66" fmla="*/ 126 w 344"/>
                <a:gd name="T67" fmla="*/ 318 h 344"/>
                <a:gd name="T68" fmla="*/ 172 w 344"/>
                <a:gd name="T69" fmla="*/ 326 h 344"/>
                <a:gd name="T70" fmla="*/ 204 w 344"/>
                <a:gd name="T71" fmla="*/ 322 h 344"/>
                <a:gd name="T72" fmla="*/ 246 w 344"/>
                <a:gd name="T73" fmla="*/ 306 h 344"/>
                <a:gd name="T74" fmla="*/ 280 w 344"/>
                <a:gd name="T75" fmla="*/ 280 h 344"/>
                <a:gd name="T76" fmla="*/ 308 w 344"/>
                <a:gd name="T77" fmla="*/ 244 h 344"/>
                <a:gd name="T78" fmla="*/ 322 w 344"/>
                <a:gd name="T79" fmla="*/ 202 h 344"/>
                <a:gd name="T80" fmla="*/ 326 w 344"/>
                <a:gd name="T81" fmla="*/ 172 h 344"/>
                <a:gd name="T82" fmla="*/ 320 w 344"/>
                <a:gd name="T83" fmla="*/ 126 h 344"/>
                <a:gd name="T84" fmla="*/ 300 w 344"/>
                <a:gd name="T85" fmla="*/ 86 h 344"/>
                <a:gd name="T86" fmla="*/ 270 w 344"/>
                <a:gd name="T87" fmla="*/ 52 h 344"/>
                <a:gd name="T88" fmla="*/ 232 w 344"/>
                <a:gd name="T89" fmla="*/ 30 h 344"/>
                <a:gd name="T90" fmla="*/ 188 w 344"/>
                <a:gd name="T91" fmla="*/ 1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54" y="342"/>
                  </a:lnTo>
                  <a:lnTo>
                    <a:pt x="138" y="340"/>
                  </a:lnTo>
                  <a:lnTo>
                    <a:pt x="122" y="336"/>
                  </a:lnTo>
                  <a:lnTo>
                    <a:pt x="106" y="330"/>
                  </a:lnTo>
                  <a:lnTo>
                    <a:pt x="90" y="322"/>
                  </a:lnTo>
                  <a:lnTo>
                    <a:pt x="76" y="314"/>
                  </a:lnTo>
                  <a:lnTo>
                    <a:pt x="64" y="304"/>
                  </a:lnTo>
                  <a:lnTo>
                    <a:pt x="52" y="292"/>
                  </a:lnTo>
                  <a:lnTo>
                    <a:pt x="40" y="280"/>
                  </a:lnTo>
                  <a:lnTo>
                    <a:pt x="30" y="268"/>
                  </a:lnTo>
                  <a:lnTo>
                    <a:pt x="22" y="254"/>
                  </a:lnTo>
                  <a:lnTo>
                    <a:pt x="14" y="238"/>
                  </a:lnTo>
                  <a:lnTo>
                    <a:pt x="8" y="222"/>
                  </a:lnTo>
                  <a:lnTo>
                    <a:pt x="4" y="206"/>
                  </a:lnTo>
                  <a:lnTo>
                    <a:pt x="2" y="190"/>
                  </a:lnTo>
                  <a:lnTo>
                    <a:pt x="0" y="172"/>
                  </a:lnTo>
                  <a:lnTo>
                    <a:pt x="0" y="172"/>
                  </a:lnTo>
                  <a:lnTo>
                    <a:pt x="2" y="154"/>
                  </a:lnTo>
                  <a:lnTo>
                    <a:pt x="4" y="136"/>
                  </a:lnTo>
                  <a:lnTo>
                    <a:pt x="8" y="120"/>
                  </a:lnTo>
                  <a:lnTo>
                    <a:pt x="14" y="104"/>
                  </a:lnTo>
                  <a:lnTo>
                    <a:pt x="22" y="90"/>
                  </a:lnTo>
                  <a:lnTo>
                    <a:pt x="30" y="76"/>
                  </a:lnTo>
                  <a:lnTo>
                    <a:pt x="40" y="62"/>
                  </a:lnTo>
                  <a:lnTo>
                    <a:pt x="52" y="50"/>
                  </a:lnTo>
                  <a:lnTo>
                    <a:pt x="64" y="40"/>
                  </a:lnTo>
                  <a:lnTo>
                    <a:pt x="76" y="30"/>
                  </a:lnTo>
                  <a:lnTo>
                    <a:pt x="90" y="20"/>
                  </a:lnTo>
                  <a:lnTo>
                    <a:pt x="106" y="14"/>
                  </a:lnTo>
                  <a:lnTo>
                    <a:pt x="122" y="8"/>
                  </a:lnTo>
                  <a:lnTo>
                    <a:pt x="138" y="4"/>
                  </a:lnTo>
                  <a:lnTo>
                    <a:pt x="154" y="0"/>
                  </a:lnTo>
                  <a:lnTo>
                    <a:pt x="172" y="0"/>
                  </a:lnTo>
                  <a:lnTo>
                    <a:pt x="172" y="0"/>
                  </a:lnTo>
                  <a:lnTo>
                    <a:pt x="190" y="0"/>
                  </a:lnTo>
                  <a:lnTo>
                    <a:pt x="206" y="4"/>
                  </a:lnTo>
                  <a:lnTo>
                    <a:pt x="224" y="8"/>
                  </a:lnTo>
                  <a:lnTo>
                    <a:pt x="240" y="14"/>
                  </a:lnTo>
                  <a:lnTo>
                    <a:pt x="254" y="20"/>
                  </a:lnTo>
                  <a:lnTo>
                    <a:pt x="268" y="30"/>
                  </a:lnTo>
                  <a:lnTo>
                    <a:pt x="282" y="40"/>
                  </a:lnTo>
                  <a:lnTo>
                    <a:pt x="294" y="50"/>
                  </a:lnTo>
                  <a:lnTo>
                    <a:pt x="304" y="62"/>
                  </a:lnTo>
                  <a:lnTo>
                    <a:pt x="314" y="76"/>
                  </a:lnTo>
                  <a:lnTo>
                    <a:pt x="324" y="90"/>
                  </a:lnTo>
                  <a:lnTo>
                    <a:pt x="330" y="104"/>
                  </a:lnTo>
                  <a:lnTo>
                    <a:pt x="336" y="120"/>
                  </a:lnTo>
                  <a:lnTo>
                    <a:pt x="340" y="136"/>
                  </a:lnTo>
                  <a:lnTo>
                    <a:pt x="344" y="154"/>
                  </a:lnTo>
                  <a:lnTo>
                    <a:pt x="344" y="172"/>
                  </a:lnTo>
                  <a:lnTo>
                    <a:pt x="344" y="172"/>
                  </a:lnTo>
                  <a:lnTo>
                    <a:pt x="344" y="190"/>
                  </a:lnTo>
                  <a:lnTo>
                    <a:pt x="340" y="206"/>
                  </a:lnTo>
                  <a:lnTo>
                    <a:pt x="336" y="222"/>
                  </a:lnTo>
                  <a:lnTo>
                    <a:pt x="330" y="238"/>
                  </a:lnTo>
                  <a:lnTo>
                    <a:pt x="324" y="254"/>
                  </a:lnTo>
                  <a:lnTo>
                    <a:pt x="314" y="268"/>
                  </a:lnTo>
                  <a:lnTo>
                    <a:pt x="304" y="280"/>
                  </a:lnTo>
                  <a:lnTo>
                    <a:pt x="294" y="292"/>
                  </a:lnTo>
                  <a:lnTo>
                    <a:pt x="282" y="304"/>
                  </a:lnTo>
                  <a:lnTo>
                    <a:pt x="268" y="314"/>
                  </a:lnTo>
                  <a:lnTo>
                    <a:pt x="254" y="322"/>
                  </a:lnTo>
                  <a:lnTo>
                    <a:pt x="240" y="330"/>
                  </a:lnTo>
                  <a:lnTo>
                    <a:pt x="224" y="336"/>
                  </a:lnTo>
                  <a:lnTo>
                    <a:pt x="206" y="340"/>
                  </a:lnTo>
                  <a:lnTo>
                    <a:pt x="190" y="342"/>
                  </a:lnTo>
                  <a:lnTo>
                    <a:pt x="172" y="344"/>
                  </a:lnTo>
                  <a:lnTo>
                    <a:pt x="172" y="344"/>
                  </a:lnTo>
                  <a:close/>
                  <a:moveTo>
                    <a:pt x="172" y="18"/>
                  </a:moveTo>
                  <a:lnTo>
                    <a:pt x="172" y="18"/>
                  </a:lnTo>
                  <a:lnTo>
                    <a:pt x="156" y="18"/>
                  </a:lnTo>
                  <a:lnTo>
                    <a:pt x="142" y="22"/>
                  </a:lnTo>
                  <a:lnTo>
                    <a:pt x="126" y="24"/>
                  </a:lnTo>
                  <a:lnTo>
                    <a:pt x="112" y="30"/>
                  </a:lnTo>
                  <a:lnTo>
                    <a:pt x="100" y="36"/>
                  </a:lnTo>
                  <a:lnTo>
                    <a:pt x="86" y="44"/>
                  </a:lnTo>
                  <a:lnTo>
                    <a:pt x="74" y="52"/>
                  </a:lnTo>
                  <a:lnTo>
                    <a:pt x="64" y="62"/>
                  </a:lnTo>
                  <a:lnTo>
                    <a:pt x="54" y="74"/>
                  </a:lnTo>
                  <a:lnTo>
                    <a:pt x="44" y="86"/>
                  </a:lnTo>
                  <a:lnTo>
                    <a:pt x="38" y="98"/>
                  </a:lnTo>
                  <a:lnTo>
                    <a:pt x="30" y="112"/>
                  </a:lnTo>
                  <a:lnTo>
                    <a:pt x="26" y="126"/>
                  </a:lnTo>
                  <a:lnTo>
                    <a:pt x="22" y="140"/>
                  </a:lnTo>
                  <a:lnTo>
                    <a:pt x="20" y="156"/>
                  </a:lnTo>
                  <a:lnTo>
                    <a:pt x="18" y="172"/>
                  </a:lnTo>
                  <a:lnTo>
                    <a:pt x="18" y="172"/>
                  </a:lnTo>
                  <a:lnTo>
                    <a:pt x="20" y="188"/>
                  </a:lnTo>
                  <a:lnTo>
                    <a:pt x="22" y="202"/>
                  </a:lnTo>
                  <a:lnTo>
                    <a:pt x="26" y="218"/>
                  </a:lnTo>
                  <a:lnTo>
                    <a:pt x="30" y="232"/>
                  </a:lnTo>
                  <a:lnTo>
                    <a:pt x="38" y="244"/>
                  </a:lnTo>
                  <a:lnTo>
                    <a:pt x="44" y="258"/>
                  </a:lnTo>
                  <a:lnTo>
                    <a:pt x="54" y="270"/>
                  </a:lnTo>
                  <a:lnTo>
                    <a:pt x="64" y="280"/>
                  </a:lnTo>
                  <a:lnTo>
                    <a:pt x="74" y="290"/>
                  </a:lnTo>
                  <a:lnTo>
                    <a:pt x="86" y="298"/>
                  </a:lnTo>
                  <a:lnTo>
                    <a:pt x="100" y="306"/>
                  </a:lnTo>
                  <a:lnTo>
                    <a:pt x="112" y="314"/>
                  </a:lnTo>
                  <a:lnTo>
                    <a:pt x="126" y="318"/>
                  </a:lnTo>
                  <a:lnTo>
                    <a:pt x="142" y="322"/>
                  </a:lnTo>
                  <a:lnTo>
                    <a:pt x="156" y="324"/>
                  </a:lnTo>
                  <a:lnTo>
                    <a:pt x="172" y="326"/>
                  </a:lnTo>
                  <a:lnTo>
                    <a:pt x="172" y="326"/>
                  </a:lnTo>
                  <a:lnTo>
                    <a:pt x="188" y="324"/>
                  </a:lnTo>
                  <a:lnTo>
                    <a:pt x="204" y="322"/>
                  </a:lnTo>
                  <a:lnTo>
                    <a:pt x="218" y="318"/>
                  </a:lnTo>
                  <a:lnTo>
                    <a:pt x="232" y="314"/>
                  </a:lnTo>
                  <a:lnTo>
                    <a:pt x="246" y="306"/>
                  </a:lnTo>
                  <a:lnTo>
                    <a:pt x="258" y="298"/>
                  </a:lnTo>
                  <a:lnTo>
                    <a:pt x="270" y="290"/>
                  </a:lnTo>
                  <a:lnTo>
                    <a:pt x="280" y="280"/>
                  </a:lnTo>
                  <a:lnTo>
                    <a:pt x="290" y="270"/>
                  </a:lnTo>
                  <a:lnTo>
                    <a:pt x="300" y="258"/>
                  </a:lnTo>
                  <a:lnTo>
                    <a:pt x="308" y="244"/>
                  </a:lnTo>
                  <a:lnTo>
                    <a:pt x="314" y="232"/>
                  </a:lnTo>
                  <a:lnTo>
                    <a:pt x="320" y="218"/>
                  </a:lnTo>
                  <a:lnTo>
                    <a:pt x="322" y="202"/>
                  </a:lnTo>
                  <a:lnTo>
                    <a:pt x="326" y="188"/>
                  </a:lnTo>
                  <a:lnTo>
                    <a:pt x="326" y="172"/>
                  </a:lnTo>
                  <a:lnTo>
                    <a:pt x="326" y="172"/>
                  </a:lnTo>
                  <a:lnTo>
                    <a:pt x="326" y="156"/>
                  </a:lnTo>
                  <a:lnTo>
                    <a:pt x="322" y="140"/>
                  </a:lnTo>
                  <a:lnTo>
                    <a:pt x="320" y="126"/>
                  </a:lnTo>
                  <a:lnTo>
                    <a:pt x="314" y="112"/>
                  </a:lnTo>
                  <a:lnTo>
                    <a:pt x="308" y="98"/>
                  </a:lnTo>
                  <a:lnTo>
                    <a:pt x="300" y="86"/>
                  </a:lnTo>
                  <a:lnTo>
                    <a:pt x="290" y="74"/>
                  </a:lnTo>
                  <a:lnTo>
                    <a:pt x="280" y="62"/>
                  </a:lnTo>
                  <a:lnTo>
                    <a:pt x="270" y="52"/>
                  </a:lnTo>
                  <a:lnTo>
                    <a:pt x="258" y="44"/>
                  </a:lnTo>
                  <a:lnTo>
                    <a:pt x="246" y="36"/>
                  </a:lnTo>
                  <a:lnTo>
                    <a:pt x="232" y="30"/>
                  </a:lnTo>
                  <a:lnTo>
                    <a:pt x="218" y="24"/>
                  </a:lnTo>
                  <a:lnTo>
                    <a:pt x="204" y="22"/>
                  </a:lnTo>
                  <a:lnTo>
                    <a:pt x="188" y="18"/>
                  </a:lnTo>
                  <a:lnTo>
                    <a:pt x="172" y="18"/>
                  </a:lnTo>
                  <a:lnTo>
                    <a:pt x="17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2" name="Freeform 46">
              <a:extLst>
                <a:ext uri="{FF2B5EF4-FFF2-40B4-BE49-F238E27FC236}">
                  <a16:creationId xmlns:a16="http://schemas.microsoft.com/office/drawing/2014/main" id="{F9C84448-3FDD-4D9F-B62C-7BE35202B302}"/>
                </a:ext>
              </a:extLst>
            </p:cNvPr>
            <p:cNvSpPr>
              <a:spLocks/>
            </p:cNvSpPr>
            <p:nvPr/>
          </p:nvSpPr>
          <p:spPr bwMode="auto">
            <a:xfrm>
              <a:off x="10292591" y="1468184"/>
              <a:ext cx="38357" cy="68294"/>
            </a:xfrm>
            <a:custGeom>
              <a:avLst/>
              <a:gdLst>
                <a:gd name="T0" fmla="*/ 24 w 82"/>
                <a:gd name="T1" fmla="*/ 146 h 146"/>
                <a:gd name="T2" fmla="*/ 14 w 82"/>
                <a:gd name="T3" fmla="*/ 144 h 146"/>
                <a:gd name="T4" fmla="*/ 2 w 82"/>
                <a:gd name="T5" fmla="*/ 132 h 146"/>
                <a:gd name="T6" fmla="*/ 0 w 82"/>
                <a:gd name="T7" fmla="*/ 106 h 146"/>
                <a:gd name="T8" fmla="*/ 18 w 82"/>
                <a:gd name="T9" fmla="*/ 122 h 146"/>
                <a:gd name="T10" fmla="*/ 20 w 82"/>
                <a:gd name="T11" fmla="*/ 126 h 146"/>
                <a:gd name="T12" fmla="*/ 56 w 82"/>
                <a:gd name="T13" fmla="*/ 128 h 146"/>
                <a:gd name="T14" fmla="*/ 62 w 82"/>
                <a:gd name="T15" fmla="*/ 126 h 146"/>
                <a:gd name="T16" fmla="*/ 64 w 82"/>
                <a:gd name="T17" fmla="*/ 90 h 146"/>
                <a:gd name="T18" fmla="*/ 62 w 82"/>
                <a:gd name="T19" fmla="*/ 84 h 146"/>
                <a:gd name="T20" fmla="*/ 24 w 82"/>
                <a:gd name="T21" fmla="*/ 82 h 146"/>
                <a:gd name="T22" fmla="*/ 14 w 82"/>
                <a:gd name="T23" fmla="*/ 80 h 146"/>
                <a:gd name="T24" fmla="*/ 2 w 82"/>
                <a:gd name="T25" fmla="*/ 68 h 146"/>
                <a:gd name="T26" fmla="*/ 0 w 82"/>
                <a:gd name="T27" fmla="*/ 26 h 146"/>
                <a:gd name="T28" fmla="*/ 2 w 82"/>
                <a:gd name="T29" fmla="*/ 16 h 146"/>
                <a:gd name="T30" fmla="*/ 14 w 82"/>
                <a:gd name="T31" fmla="*/ 2 h 146"/>
                <a:gd name="T32" fmla="*/ 56 w 82"/>
                <a:gd name="T33" fmla="*/ 0 h 146"/>
                <a:gd name="T34" fmla="*/ 66 w 82"/>
                <a:gd name="T35" fmla="*/ 2 h 146"/>
                <a:gd name="T36" fmla="*/ 80 w 82"/>
                <a:gd name="T37" fmla="*/ 16 h 146"/>
                <a:gd name="T38" fmla="*/ 82 w 82"/>
                <a:gd name="T39" fmla="*/ 42 h 146"/>
                <a:gd name="T40" fmla="*/ 64 w 82"/>
                <a:gd name="T41" fmla="*/ 26 h 146"/>
                <a:gd name="T42" fmla="*/ 62 w 82"/>
                <a:gd name="T43" fmla="*/ 20 h 146"/>
                <a:gd name="T44" fmla="*/ 24 w 82"/>
                <a:gd name="T45" fmla="*/ 18 h 146"/>
                <a:gd name="T46" fmla="*/ 20 w 82"/>
                <a:gd name="T47" fmla="*/ 20 h 146"/>
                <a:gd name="T48" fmla="*/ 18 w 82"/>
                <a:gd name="T49" fmla="*/ 58 h 146"/>
                <a:gd name="T50" fmla="*/ 20 w 82"/>
                <a:gd name="T51" fmla="*/ 62 h 146"/>
                <a:gd name="T52" fmla="*/ 56 w 82"/>
                <a:gd name="T53" fmla="*/ 64 h 146"/>
                <a:gd name="T54" fmla="*/ 66 w 82"/>
                <a:gd name="T55" fmla="*/ 66 h 146"/>
                <a:gd name="T56" fmla="*/ 80 w 82"/>
                <a:gd name="T57" fmla="*/ 80 h 146"/>
                <a:gd name="T58" fmla="*/ 82 w 82"/>
                <a:gd name="T59" fmla="*/ 122 h 146"/>
                <a:gd name="T60" fmla="*/ 80 w 82"/>
                <a:gd name="T61" fmla="*/ 132 h 146"/>
                <a:gd name="T62" fmla="*/ 66 w 82"/>
                <a:gd name="T63" fmla="*/ 144 h 146"/>
                <a:gd name="T64" fmla="*/ 56 w 82"/>
                <a:gd name="T6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46">
                  <a:moveTo>
                    <a:pt x="56" y="146"/>
                  </a:moveTo>
                  <a:lnTo>
                    <a:pt x="24" y="146"/>
                  </a:lnTo>
                  <a:lnTo>
                    <a:pt x="24" y="146"/>
                  </a:lnTo>
                  <a:lnTo>
                    <a:pt x="14" y="144"/>
                  </a:lnTo>
                  <a:lnTo>
                    <a:pt x="6" y="140"/>
                  </a:lnTo>
                  <a:lnTo>
                    <a:pt x="2" y="132"/>
                  </a:lnTo>
                  <a:lnTo>
                    <a:pt x="0" y="122"/>
                  </a:lnTo>
                  <a:lnTo>
                    <a:pt x="0" y="106"/>
                  </a:lnTo>
                  <a:lnTo>
                    <a:pt x="18" y="106"/>
                  </a:lnTo>
                  <a:lnTo>
                    <a:pt x="18" y="122"/>
                  </a:lnTo>
                  <a:lnTo>
                    <a:pt x="18" y="122"/>
                  </a:lnTo>
                  <a:lnTo>
                    <a:pt x="20" y="126"/>
                  </a:lnTo>
                  <a:lnTo>
                    <a:pt x="24" y="128"/>
                  </a:lnTo>
                  <a:lnTo>
                    <a:pt x="56" y="128"/>
                  </a:lnTo>
                  <a:lnTo>
                    <a:pt x="56" y="128"/>
                  </a:lnTo>
                  <a:lnTo>
                    <a:pt x="62" y="126"/>
                  </a:lnTo>
                  <a:lnTo>
                    <a:pt x="64" y="122"/>
                  </a:lnTo>
                  <a:lnTo>
                    <a:pt x="64" y="90"/>
                  </a:lnTo>
                  <a:lnTo>
                    <a:pt x="64" y="90"/>
                  </a:lnTo>
                  <a:lnTo>
                    <a:pt x="62" y="84"/>
                  </a:lnTo>
                  <a:lnTo>
                    <a:pt x="56" y="82"/>
                  </a:lnTo>
                  <a:lnTo>
                    <a:pt x="24" y="82"/>
                  </a:lnTo>
                  <a:lnTo>
                    <a:pt x="24" y="82"/>
                  </a:lnTo>
                  <a:lnTo>
                    <a:pt x="14" y="80"/>
                  </a:lnTo>
                  <a:lnTo>
                    <a:pt x="6" y="76"/>
                  </a:lnTo>
                  <a:lnTo>
                    <a:pt x="2" y="68"/>
                  </a:lnTo>
                  <a:lnTo>
                    <a:pt x="0" y="58"/>
                  </a:lnTo>
                  <a:lnTo>
                    <a:pt x="0" y="26"/>
                  </a:lnTo>
                  <a:lnTo>
                    <a:pt x="0" y="26"/>
                  </a:lnTo>
                  <a:lnTo>
                    <a:pt x="2" y="16"/>
                  </a:lnTo>
                  <a:lnTo>
                    <a:pt x="6" y="8"/>
                  </a:lnTo>
                  <a:lnTo>
                    <a:pt x="14" y="2"/>
                  </a:lnTo>
                  <a:lnTo>
                    <a:pt x="24" y="0"/>
                  </a:lnTo>
                  <a:lnTo>
                    <a:pt x="56" y="0"/>
                  </a:lnTo>
                  <a:lnTo>
                    <a:pt x="56" y="0"/>
                  </a:lnTo>
                  <a:lnTo>
                    <a:pt x="66" y="2"/>
                  </a:lnTo>
                  <a:lnTo>
                    <a:pt x="74" y="8"/>
                  </a:lnTo>
                  <a:lnTo>
                    <a:pt x="80" y="16"/>
                  </a:lnTo>
                  <a:lnTo>
                    <a:pt x="82" y="26"/>
                  </a:lnTo>
                  <a:lnTo>
                    <a:pt x="82" y="42"/>
                  </a:lnTo>
                  <a:lnTo>
                    <a:pt x="64" y="42"/>
                  </a:lnTo>
                  <a:lnTo>
                    <a:pt x="64" y="26"/>
                  </a:lnTo>
                  <a:lnTo>
                    <a:pt x="64" y="26"/>
                  </a:lnTo>
                  <a:lnTo>
                    <a:pt x="62" y="20"/>
                  </a:lnTo>
                  <a:lnTo>
                    <a:pt x="56" y="18"/>
                  </a:lnTo>
                  <a:lnTo>
                    <a:pt x="24" y="18"/>
                  </a:lnTo>
                  <a:lnTo>
                    <a:pt x="24" y="18"/>
                  </a:lnTo>
                  <a:lnTo>
                    <a:pt x="20" y="20"/>
                  </a:lnTo>
                  <a:lnTo>
                    <a:pt x="18" y="26"/>
                  </a:lnTo>
                  <a:lnTo>
                    <a:pt x="18" y="58"/>
                  </a:lnTo>
                  <a:lnTo>
                    <a:pt x="18" y="58"/>
                  </a:lnTo>
                  <a:lnTo>
                    <a:pt x="20" y="62"/>
                  </a:lnTo>
                  <a:lnTo>
                    <a:pt x="24" y="64"/>
                  </a:lnTo>
                  <a:lnTo>
                    <a:pt x="56" y="64"/>
                  </a:lnTo>
                  <a:lnTo>
                    <a:pt x="56" y="64"/>
                  </a:lnTo>
                  <a:lnTo>
                    <a:pt x="66" y="66"/>
                  </a:lnTo>
                  <a:lnTo>
                    <a:pt x="74" y="72"/>
                  </a:lnTo>
                  <a:lnTo>
                    <a:pt x="80" y="80"/>
                  </a:lnTo>
                  <a:lnTo>
                    <a:pt x="82" y="90"/>
                  </a:lnTo>
                  <a:lnTo>
                    <a:pt x="82" y="122"/>
                  </a:lnTo>
                  <a:lnTo>
                    <a:pt x="82" y="122"/>
                  </a:lnTo>
                  <a:lnTo>
                    <a:pt x="80" y="132"/>
                  </a:lnTo>
                  <a:lnTo>
                    <a:pt x="74" y="140"/>
                  </a:lnTo>
                  <a:lnTo>
                    <a:pt x="66" y="144"/>
                  </a:lnTo>
                  <a:lnTo>
                    <a:pt x="56" y="146"/>
                  </a:lnTo>
                  <a:lnTo>
                    <a:pt x="56"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3" name="Rectangle 47">
              <a:extLst>
                <a:ext uri="{FF2B5EF4-FFF2-40B4-BE49-F238E27FC236}">
                  <a16:creationId xmlns:a16="http://schemas.microsoft.com/office/drawing/2014/main" id="{0C376073-9F75-45E7-B2E9-63071ABABC53}"/>
                </a:ext>
              </a:extLst>
            </p:cNvPr>
            <p:cNvSpPr>
              <a:spLocks noChangeArrowheads="1"/>
            </p:cNvSpPr>
            <p:nvPr/>
          </p:nvSpPr>
          <p:spPr bwMode="auto">
            <a:xfrm>
              <a:off x="10307559" y="146444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4" name="Rectangle 48">
              <a:extLst>
                <a:ext uri="{FF2B5EF4-FFF2-40B4-BE49-F238E27FC236}">
                  <a16:creationId xmlns:a16="http://schemas.microsoft.com/office/drawing/2014/main" id="{9549057F-6AD4-4F89-B8EF-93DA0A7DFEF7}"/>
                </a:ext>
              </a:extLst>
            </p:cNvPr>
            <p:cNvSpPr>
              <a:spLocks noChangeArrowheads="1"/>
            </p:cNvSpPr>
            <p:nvPr/>
          </p:nvSpPr>
          <p:spPr bwMode="auto">
            <a:xfrm>
              <a:off x="10307559" y="1532735"/>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5" name="Rectangle 49">
              <a:extLst>
                <a:ext uri="{FF2B5EF4-FFF2-40B4-BE49-F238E27FC236}">
                  <a16:creationId xmlns:a16="http://schemas.microsoft.com/office/drawing/2014/main" id="{D34285E3-65CA-4475-8B29-63396351AA95}"/>
                </a:ext>
              </a:extLst>
            </p:cNvPr>
            <p:cNvSpPr>
              <a:spLocks noChangeArrowheads="1"/>
            </p:cNvSpPr>
            <p:nvPr/>
          </p:nvSpPr>
          <p:spPr bwMode="auto">
            <a:xfrm>
              <a:off x="10338432" y="1499992"/>
              <a:ext cx="8420" cy="46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6" name="Rectangle 50">
              <a:extLst>
                <a:ext uri="{FF2B5EF4-FFF2-40B4-BE49-F238E27FC236}">
                  <a16:creationId xmlns:a16="http://schemas.microsoft.com/office/drawing/2014/main" id="{6EBC7DD9-AB80-4137-A400-1A053CB36DF3}"/>
                </a:ext>
              </a:extLst>
            </p:cNvPr>
            <p:cNvSpPr>
              <a:spLocks noChangeArrowheads="1"/>
            </p:cNvSpPr>
            <p:nvPr/>
          </p:nvSpPr>
          <p:spPr bwMode="auto">
            <a:xfrm>
              <a:off x="10275751" y="1499992"/>
              <a:ext cx="8420" cy="46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7" name="Freeform 51">
              <a:extLst>
                <a:ext uri="{FF2B5EF4-FFF2-40B4-BE49-F238E27FC236}">
                  <a16:creationId xmlns:a16="http://schemas.microsoft.com/office/drawing/2014/main" id="{2E4E3633-EAFA-4CC8-ABCB-E69412CDF947}"/>
                </a:ext>
              </a:extLst>
            </p:cNvPr>
            <p:cNvSpPr>
              <a:spLocks noEditPoints="1"/>
            </p:cNvSpPr>
            <p:nvPr/>
          </p:nvSpPr>
          <p:spPr bwMode="auto">
            <a:xfrm>
              <a:off x="10248620" y="1439182"/>
              <a:ext cx="126298" cy="126297"/>
            </a:xfrm>
            <a:custGeom>
              <a:avLst/>
              <a:gdLst>
                <a:gd name="T0" fmla="*/ 134 w 270"/>
                <a:gd name="T1" fmla="*/ 270 h 270"/>
                <a:gd name="T2" fmla="*/ 108 w 270"/>
                <a:gd name="T3" fmla="*/ 268 h 270"/>
                <a:gd name="T4" fmla="*/ 82 w 270"/>
                <a:gd name="T5" fmla="*/ 260 h 270"/>
                <a:gd name="T6" fmla="*/ 60 w 270"/>
                <a:gd name="T7" fmla="*/ 248 h 270"/>
                <a:gd name="T8" fmla="*/ 40 w 270"/>
                <a:gd name="T9" fmla="*/ 230 h 270"/>
                <a:gd name="T10" fmla="*/ 22 w 270"/>
                <a:gd name="T11" fmla="*/ 210 h 270"/>
                <a:gd name="T12" fmla="*/ 10 w 270"/>
                <a:gd name="T13" fmla="*/ 188 h 270"/>
                <a:gd name="T14" fmla="*/ 2 w 270"/>
                <a:gd name="T15" fmla="*/ 162 h 270"/>
                <a:gd name="T16" fmla="*/ 0 w 270"/>
                <a:gd name="T17" fmla="*/ 136 h 270"/>
                <a:gd name="T18" fmla="*/ 0 w 270"/>
                <a:gd name="T19" fmla="*/ 122 h 270"/>
                <a:gd name="T20" fmla="*/ 6 w 270"/>
                <a:gd name="T21" fmla="*/ 96 h 270"/>
                <a:gd name="T22" fmla="*/ 16 w 270"/>
                <a:gd name="T23" fmla="*/ 72 h 270"/>
                <a:gd name="T24" fmla="*/ 30 w 270"/>
                <a:gd name="T25" fmla="*/ 50 h 270"/>
                <a:gd name="T26" fmla="*/ 48 w 270"/>
                <a:gd name="T27" fmla="*/ 32 h 270"/>
                <a:gd name="T28" fmla="*/ 70 w 270"/>
                <a:gd name="T29" fmla="*/ 18 h 270"/>
                <a:gd name="T30" fmla="*/ 94 w 270"/>
                <a:gd name="T31" fmla="*/ 6 h 270"/>
                <a:gd name="T32" fmla="*/ 120 w 270"/>
                <a:gd name="T33" fmla="*/ 2 h 270"/>
                <a:gd name="T34" fmla="*/ 134 w 270"/>
                <a:gd name="T35" fmla="*/ 0 h 270"/>
                <a:gd name="T36" fmla="*/ 162 w 270"/>
                <a:gd name="T37" fmla="*/ 4 h 270"/>
                <a:gd name="T38" fmla="*/ 186 w 270"/>
                <a:gd name="T39" fmla="*/ 12 h 270"/>
                <a:gd name="T40" fmla="*/ 210 w 270"/>
                <a:gd name="T41" fmla="*/ 24 h 270"/>
                <a:gd name="T42" fmla="*/ 230 w 270"/>
                <a:gd name="T43" fmla="*/ 40 h 270"/>
                <a:gd name="T44" fmla="*/ 246 w 270"/>
                <a:gd name="T45" fmla="*/ 60 h 270"/>
                <a:gd name="T46" fmla="*/ 258 w 270"/>
                <a:gd name="T47" fmla="*/ 84 h 270"/>
                <a:gd name="T48" fmla="*/ 266 w 270"/>
                <a:gd name="T49" fmla="*/ 108 h 270"/>
                <a:gd name="T50" fmla="*/ 270 w 270"/>
                <a:gd name="T51" fmla="*/ 136 h 270"/>
                <a:gd name="T52" fmla="*/ 268 w 270"/>
                <a:gd name="T53" fmla="*/ 150 h 270"/>
                <a:gd name="T54" fmla="*/ 262 w 270"/>
                <a:gd name="T55" fmla="*/ 176 h 270"/>
                <a:gd name="T56" fmla="*/ 252 w 270"/>
                <a:gd name="T57" fmla="*/ 200 h 270"/>
                <a:gd name="T58" fmla="*/ 238 w 270"/>
                <a:gd name="T59" fmla="*/ 222 h 270"/>
                <a:gd name="T60" fmla="*/ 220 w 270"/>
                <a:gd name="T61" fmla="*/ 240 h 270"/>
                <a:gd name="T62" fmla="*/ 198 w 270"/>
                <a:gd name="T63" fmla="*/ 254 h 270"/>
                <a:gd name="T64" fmla="*/ 174 w 270"/>
                <a:gd name="T65" fmla="*/ 264 h 270"/>
                <a:gd name="T66" fmla="*/ 148 w 270"/>
                <a:gd name="T67" fmla="*/ 270 h 270"/>
                <a:gd name="T68" fmla="*/ 134 w 270"/>
                <a:gd name="T69" fmla="*/ 270 h 270"/>
                <a:gd name="T70" fmla="*/ 134 w 270"/>
                <a:gd name="T71" fmla="*/ 18 h 270"/>
                <a:gd name="T72" fmla="*/ 110 w 270"/>
                <a:gd name="T73" fmla="*/ 22 h 270"/>
                <a:gd name="T74" fmla="*/ 70 w 270"/>
                <a:gd name="T75" fmla="*/ 38 h 270"/>
                <a:gd name="T76" fmla="*/ 38 w 270"/>
                <a:gd name="T77" fmla="*/ 70 h 270"/>
                <a:gd name="T78" fmla="*/ 20 w 270"/>
                <a:gd name="T79" fmla="*/ 112 h 270"/>
                <a:gd name="T80" fmla="*/ 18 w 270"/>
                <a:gd name="T81" fmla="*/ 136 h 270"/>
                <a:gd name="T82" fmla="*/ 18 w 270"/>
                <a:gd name="T83" fmla="*/ 148 h 270"/>
                <a:gd name="T84" fmla="*/ 26 w 270"/>
                <a:gd name="T85" fmla="*/ 180 h 270"/>
                <a:gd name="T86" fmla="*/ 52 w 270"/>
                <a:gd name="T87" fmla="*/ 218 h 270"/>
                <a:gd name="T88" fmla="*/ 88 w 270"/>
                <a:gd name="T89" fmla="*/ 244 h 270"/>
                <a:gd name="T90" fmla="*/ 122 w 270"/>
                <a:gd name="T91" fmla="*/ 252 h 270"/>
                <a:gd name="T92" fmla="*/ 134 w 270"/>
                <a:gd name="T93" fmla="*/ 252 h 270"/>
                <a:gd name="T94" fmla="*/ 158 w 270"/>
                <a:gd name="T95" fmla="*/ 250 h 270"/>
                <a:gd name="T96" fmla="*/ 200 w 270"/>
                <a:gd name="T97" fmla="*/ 232 h 270"/>
                <a:gd name="T98" fmla="*/ 232 w 270"/>
                <a:gd name="T99" fmla="*/ 200 h 270"/>
                <a:gd name="T100" fmla="*/ 248 w 270"/>
                <a:gd name="T101" fmla="*/ 158 h 270"/>
                <a:gd name="T102" fmla="*/ 252 w 270"/>
                <a:gd name="T103" fmla="*/ 136 h 270"/>
                <a:gd name="T104" fmla="*/ 250 w 270"/>
                <a:gd name="T105" fmla="*/ 124 h 270"/>
                <a:gd name="T106" fmla="*/ 242 w 270"/>
                <a:gd name="T107" fmla="*/ 90 h 270"/>
                <a:gd name="T108" fmla="*/ 216 w 270"/>
                <a:gd name="T109" fmla="*/ 54 h 270"/>
                <a:gd name="T110" fmla="*/ 180 w 270"/>
                <a:gd name="T111" fmla="*/ 28 h 270"/>
                <a:gd name="T112" fmla="*/ 146 w 270"/>
                <a:gd name="T113" fmla="*/ 20 h 270"/>
                <a:gd name="T114" fmla="*/ 134 w 270"/>
                <a:gd name="T115" fmla="*/ 1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70">
                  <a:moveTo>
                    <a:pt x="134" y="270"/>
                  </a:moveTo>
                  <a:lnTo>
                    <a:pt x="134" y="270"/>
                  </a:lnTo>
                  <a:lnTo>
                    <a:pt x="120" y="270"/>
                  </a:lnTo>
                  <a:lnTo>
                    <a:pt x="108" y="268"/>
                  </a:lnTo>
                  <a:lnTo>
                    <a:pt x="94" y="264"/>
                  </a:lnTo>
                  <a:lnTo>
                    <a:pt x="82" y="260"/>
                  </a:lnTo>
                  <a:lnTo>
                    <a:pt x="70" y="254"/>
                  </a:lnTo>
                  <a:lnTo>
                    <a:pt x="60" y="248"/>
                  </a:lnTo>
                  <a:lnTo>
                    <a:pt x="48" y="240"/>
                  </a:lnTo>
                  <a:lnTo>
                    <a:pt x="40" y="230"/>
                  </a:lnTo>
                  <a:lnTo>
                    <a:pt x="30" y="222"/>
                  </a:lnTo>
                  <a:lnTo>
                    <a:pt x="22" y="210"/>
                  </a:lnTo>
                  <a:lnTo>
                    <a:pt x="16" y="200"/>
                  </a:lnTo>
                  <a:lnTo>
                    <a:pt x="10" y="188"/>
                  </a:lnTo>
                  <a:lnTo>
                    <a:pt x="6" y="176"/>
                  </a:lnTo>
                  <a:lnTo>
                    <a:pt x="2" y="162"/>
                  </a:lnTo>
                  <a:lnTo>
                    <a:pt x="0" y="150"/>
                  </a:lnTo>
                  <a:lnTo>
                    <a:pt x="0" y="136"/>
                  </a:lnTo>
                  <a:lnTo>
                    <a:pt x="0" y="136"/>
                  </a:lnTo>
                  <a:lnTo>
                    <a:pt x="0" y="122"/>
                  </a:lnTo>
                  <a:lnTo>
                    <a:pt x="2" y="108"/>
                  </a:lnTo>
                  <a:lnTo>
                    <a:pt x="6" y="96"/>
                  </a:lnTo>
                  <a:lnTo>
                    <a:pt x="10" y="84"/>
                  </a:lnTo>
                  <a:lnTo>
                    <a:pt x="16" y="72"/>
                  </a:lnTo>
                  <a:lnTo>
                    <a:pt x="22" y="60"/>
                  </a:lnTo>
                  <a:lnTo>
                    <a:pt x="30" y="50"/>
                  </a:lnTo>
                  <a:lnTo>
                    <a:pt x="40" y="40"/>
                  </a:lnTo>
                  <a:lnTo>
                    <a:pt x="48" y="32"/>
                  </a:lnTo>
                  <a:lnTo>
                    <a:pt x="60" y="24"/>
                  </a:lnTo>
                  <a:lnTo>
                    <a:pt x="70" y="18"/>
                  </a:lnTo>
                  <a:lnTo>
                    <a:pt x="82" y="12"/>
                  </a:lnTo>
                  <a:lnTo>
                    <a:pt x="94" y="6"/>
                  </a:lnTo>
                  <a:lnTo>
                    <a:pt x="108" y="4"/>
                  </a:lnTo>
                  <a:lnTo>
                    <a:pt x="120" y="2"/>
                  </a:lnTo>
                  <a:lnTo>
                    <a:pt x="134" y="0"/>
                  </a:lnTo>
                  <a:lnTo>
                    <a:pt x="134" y="0"/>
                  </a:lnTo>
                  <a:lnTo>
                    <a:pt x="148" y="2"/>
                  </a:lnTo>
                  <a:lnTo>
                    <a:pt x="162" y="4"/>
                  </a:lnTo>
                  <a:lnTo>
                    <a:pt x="174" y="6"/>
                  </a:lnTo>
                  <a:lnTo>
                    <a:pt x="186" y="12"/>
                  </a:lnTo>
                  <a:lnTo>
                    <a:pt x="198" y="18"/>
                  </a:lnTo>
                  <a:lnTo>
                    <a:pt x="210" y="24"/>
                  </a:lnTo>
                  <a:lnTo>
                    <a:pt x="220" y="32"/>
                  </a:lnTo>
                  <a:lnTo>
                    <a:pt x="230" y="40"/>
                  </a:lnTo>
                  <a:lnTo>
                    <a:pt x="238" y="50"/>
                  </a:lnTo>
                  <a:lnTo>
                    <a:pt x="246" y="60"/>
                  </a:lnTo>
                  <a:lnTo>
                    <a:pt x="252" y="72"/>
                  </a:lnTo>
                  <a:lnTo>
                    <a:pt x="258" y="84"/>
                  </a:lnTo>
                  <a:lnTo>
                    <a:pt x="262" y="96"/>
                  </a:lnTo>
                  <a:lnTo>
                    <a:pt x="266" y="108"/>
                  </a:lnTo>
                  <a:lnTo>
                    <a:pt x="268" y="122"/>
                  </a:lnTo>
                  <a:lnTo>
                    <a:pt x="270" y="136"/>
                  </a:lnTo>
                  <a:lnTo>
                    <a:pt x="270" y="136"/>
                  </a:lnTo>
                  <a:lnTo>
                    <a:pt x="268" y="150"/>
                  </a:lnTo>
                  <a:lnTo>
                    <a:pt x="266" y="162"/>
                  </a:lnTo>
                  <a:lnTo>
                    <a:pt x="262" y="176"/>
                  </a:lnTo>
                  <a:lnTo>
                    <a:pt x="258" y="188"/>
                  </a:lnTo>
                  <a:lnTo>
                    <a:pt x="252" y="200"/>
                  </a:lnTo>
                  <a:lnTo>
                    <a:pt x="246" y="210"/>
                  </a:lnTo>
                  <a:lnTo>
                    <a:pt x="238" y="222"/>
                  </a:lnTo>
                  <a:lnTo>
                    <a:pt x="230" y="230"/>
                  </a:lnTo>
                  <a:lnTo>
                    <a:pt x="220" y="240"/>
                  </a:lnTo>
                  <a:lnTo>
                    <a:pt x="210" y="248"/>
                  </a:lnTo>
                  <a:lnTo>
                    <a:pt x="198" y="254"/>
                  </a:lnTo>
                  <a:lnTo>
                    <a:pt x="186" y="260"/>
                  </a:lnTo>
                  <a:lnTo>
                    <a:pt x="174" y="264"/>
                  </a:lnTo>
                  <a:lnTo>
                    <a:pt x="162" y="268"/>
                  </a:lnTo>
                  <a:lnTo>
                    <a:pt x="148" y="270"/>
                  </a:lnTo>
                  <a:lnTo>
                    <a:pt x="134" y="270"/>
                  </a:lnTo>
                  <a:lnTo>
                    <a:pt x="134" y="270"/>
                  </a:lnTo>
                  <a:close/>
                  <a:moveTo>
                    <a:pt x="134" y="18"/>
                  </a:moveTo>
                  <a:lnTo>
                    <a:pt x="134" y="18"/>
                  </a:lnTo>
                  <a:lnTo>
                    <a:pt x="122" y="20"/>
                  </a:lnTo>
                  <a:lnTo>
                    <a:pt x="110" y="22"/>
                  </a:lnTo>
                  <a:lnTo>
                    <a:pt x="88" y="28"/>
                  </a:lnTo>
                  <a:lnTo>
                    <a:pt x="70" y="38"/>
                  </a:lnTo>
                  <a:lnTo>
                    <a:pt x="52" y="54"/>
                  </a:lnTo>
                  <a:lnTo>
                    <a:pt x="38" y="70"/>
                  </a:lnTo>
                  <a:lnTo>
                    <a:pt x="26" y="90"/>
                  </a:lnTo>
                  <a:lnTo>
                    <a:pt x="20" y="112"/>
                  </a:lnTo>
                  <a:lnTo>
                    <a:pt x="18" y="124"/>
                  </a:lnTo>
                  <a:lnTo>
                    <a:pt x="18" y="136"/>
                  </a:lnTo>
                  <a:lnTo>
                    <a:pt x="18" y="136"/>
                  </a:lnTo>
                  <a:lnTo>
                    <a:pt x="18" y="148"/>
                  </a:lnTo>
                  <a:lnTo>
                    <a:pt x="20" y="158"/>
                  </a:lnTo>
                  <a:lnTo>
                    <a:pt x="26" y="180"/>
                  </a:lnTo>
                  <a:lnTo>
                    <a:pt x="38" y="200"/>
                  </a:lnTo>
                  <a:lnTo>
                    <a:pt x="52" y="218"/>
                  </a:lnTo>
                  <a:lnTo>
                    <a:pt x="70" y="232"/>
                  </a:lnTo>
                  <a:lnTo>
                    <a:pt x="88" y="244"/>
                  </a:lnTo>
                  <a:lnTo>
                    <a:pt x="110" y="250"/>
                  </a:lnTo>
                  <a:lnTo>
                    <a:pt x="122" y="252"/>
                  </a:lnTo>
                  <a:lnTo>
                    <a:pt x="134" y="252"/>
                  </a:lnTo>
                  <a:lnTo>
                    <a:pt x="134" y="252"/>
                  </a:lnTo>
                  <a:lnTo>
                    <a:pt x="146" y="252"/>
                  </a:lnTo>
                  <a:lnTo>
                    <a:pt x="158" y="250"/>
                  </a:lnTo>
                  <a:lnTo>
                    <a:pt x="180" y="244"/>
                  </a:lnTo>
                  <a:lnTo>
                    <a:pt x="200" y="232"/>
                  </a:lnTo>
                  <a:lnTo>
                    <a:pt x="216" y="218"/>
                  </a:lnTo>
                  <a:lnTo>
                    <a:pt x="232" y="200"/>
                  </a:lnTo>
                  <a:lnTo>
                    <a:pt x="242" y="180"/>
                  </a:lnTo>
                  <a:lnTo>
                    <a:pt x="248" y="158"/>
                  </a:lnTo>
                  <a:lnTo>
                    <a:pt x="250" y="148"/>
                  </a:lnTo>
                  <a:lnTo>
                    <a:pt x="252" y="136"/>
                  </a:lnTo>
                  <a:lnTo>
                    <a:pt x="252" y="136"/>
                  </a:lnTo>
                  <a:lnTo>
                    <a:pt x="250" y="124"/>
                  </a:lnTo>
                  <a:lnTo>
                    <a:pt x="248" y="112"/>
                  </a:lnTo>
                  <a:lnTo>
                    <a:pt x="242" y="90"/>
                  </a:lnTo>
                  <a:lnTo>
                    <a:pt x="232" y="70"/>
                  </a:lnTo>
                  <a:lnTo>
                    <a:pt x="216" y="54"/>
                  </a:lnTo>
                  <a:lnTo>
                    <a:pt x="200" y="38"/>
                  </a:lnTo>
                  <a:lnTo>
                    <a:pt x="180" y="28"/>
                  </a:lnTo>
                  <a:lnTo>
                    <a:pt x="158" y="22"/>
                  </a:lnTo>
                  <a:lnTo>
                    <a:pt x="146" y="20"/>
                  </a:lnTo>
                  <a:lnTo>
                    <a:pt x="134" y="18"/>
                  </a:lnTo>
                  <a:lnTo>
                    <a:pt x="13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grpSp>
      <p:grpSp>
        <p:nvGrpSpPr>
          <p:cNvPr id="288" name="Group 287">
            <a:extLst>
              <a:ext uri="{FF2B5EF4-FFF2-40B4-BE49-F238E27FC236}">
                <a16:creationId xmlns:a16="http://schemas.microsoft.com/office/drawing/2014/main" id="{02D9CCFE-3F4E-40B7-A742-F83810836CC4}"/>
              </a:ext>
            </a:extLst>
          </p:cNvPr>
          <p:cNvGrpSpPr>
            <a:grpSpLocks noChangeAspect="1"/>
          </p:cNvGrpSpPr>
          <p:nvPr/>
        </p:nvGrpSpPr>
        <p:grpSpPr>
          <a:xfrm>
            <a:off x="846230" y="2164198"/>
            <a:ext cx="855584" cy="720000"/>
            <a:chOff x="922338" y="3051175"/>
            <a:chExt cx="1162050" cy="977900"/>
          </a:xfrm>
          <a:solidFill>
            <a:schemeClr val="accent1"/>
          </a:solidFill>
        </p:grpSpPr>
        <p:sp>
          <p:nvSpPr>
            <p:cNvPr id="289" name="Freeform 24">
              <a:extLst>
                <a:ext uri="{FF2B5EF4-FFF2-40B4-BE49-F238E27FC236}">
                  <a16:creationId xmlns:a16="http://schemas.microsoft.com/office/drawing/2014/main" id="{2409460A-0920-426C-9954-11B46E1FF333}"/>
                </a:ext>
              </a:extLst>
            </p:cNvPr>
            <p:cNvSpPr>
              <a:spLocks/>
            </p:cNvSpPr>
            <p:nvPr/>
          </p:nvSpPr>
          <p:spPr bwMode="auto">
            <a:xfrm>
              <a:off x="1319213" y="3629025"/>
              <a:ext cx="123825" cy="215900"/>
            </a:xfrm>
            <a:custGeom>
              <a:avLst/>
              <a:gdLst>
                <a:gd name="T0" fmla="*/ 24 w 78"/>
                <a:gd name="T1" fmla="*/ 136 h 136"/>
                <a:gd name="T2" fmla="*/ 14 w 78"/>
                <a:gd name="T3" fmla="*/ 134 h 136"/>
                <a:gd name="T4" fmla="*/ 2 w 78"/>
                <a:gd name="T5" fmla="*/ 122 h 136"/>
                <a:gd name="T6" fmla="*/ 0 w 78"/>
                <a:gd name="T7" fmla="*/ 98 h 136"/>
                <a:gd name="T8" fmla="*/ 18 w 78"/>
                <a:gd name="T9" fmla="*/ 112 h 136"/>
                <a:gd name="T10" fmla="*/ 20 w 78"/>
                <a:gd name="T11" fmla="*/ 116 h 136"/>
                <a:gd name="T12" fmla="*/ 54 w 78"/>
                <a:gd name="T13" fmla="*/ 118 h 136"/>
                <a:gd name="T14" fmla="*/ 58 w 78"/>
                <a:gd name="T15" fmla="*/ 116 h 136"/>
                <a:gd name="T16" fmla="*/ 60 w 78"/>
                <a:gd name="T17" fmla="*/ 82 h 136"/>
                <a:gd name="T18" fmla="*/ 58 w 78"/>
                <a:gd name="T19" fmla="*/ 80 h 136"/>
                <a:gd name="T20" fmla="*/ 24 w 78"/>
                <a:gd name="T21" fmla="*/ 78 h 136"/>
                <a:gd name="T22" fmla="*/ 14 w 78"/>
                <a:gd name="T23" fmla="*/ 76 h 136"/>
                <a:gd name="T24" fmla="*/ 2 w 78"/>
                <a:gd name="T25" fmla="*/ 64 h 136"/>
                <a:gd name="T26" fmla="*/ 0 w 78"/>
                <a:gd name="T27" fmla="*/ 24 h 136"/>
                <a:gd name="T28" fmla="*/ 2 w 78"/>
                <a:gd name="T29" fmla="*/ 16 h 136"/>
                <a:gd name="T30" fmla="*/ 14 w 78"/>
                <a:gd name="T31" fmla="*/ 2 h 136"/>
                <a:gd name="T32" fmla="*/ 54 w 78"/>
                <a:gd name="T33" fmla="*/ 0 h 136"/>
                <a:gd name="T34" fmla="*/ 64 w 78"/>
                <a:gd name="T35" fmla="*/ 2 h 136"/>
                <a:gd name="T36" fmla="*/ 76 w 78"/>
                <a:gd name="T37" fmla="*/ 16 h 136"/>
                <a:gd name="T38" fmla="*/ 78 w 78"/>
                <a:gd name="T39" fmla="*/ 40 h 136"/>
                <a:gd name="T40" fmla="*/ 60 w 78"/>
                <a:gd name="T41" fmla="*/ 24 h 136"/>
                <a:gd name="T42" fmla="*/ 58 w 78"/>
                <a:gd name="T43" fmla="*/ 20 h 136"/>
                <a:gd name="T44" fmla="*/ 24 w 78"/>
                <a:gd name="T45" fmla="*/ 18 h 136"/>
                <a:gd name="T46" fmla="*/ 20 w 78"/>
                <a:gd name="T47" fmla="*/ 20 h 136"/>
                <a:gd name="T48" fmla="*/ 18 w 78"/>
                <a:gd name="T49" fmla="*/ 54 h 136"/>
                <a:gd name="T50" fmla="*/ 20 w 78"/>
                <a:gd name="T51" fmla="*/ 58 h 136"/>
                <a:gd name="T52" fmla="*/ 54 w 78"/>
                <a:gd name="T53" fmla="*/ 60 h 136"/>
                <a:gd name="T54" fmla="*/ 64 w 78"/>
                <a:gd name="T55" fmla="*/ 62 h 136"/>
                <a:gd name="T56" fmla="*/ 76 w 78"/>
                <a:gd name="T57" fmla="*/ 74 h 136"/>
                <a:gd name="T58" fmla="*/ 78 w 78"/>
                <a:gd name="T59" fmla="*/ 112 h 136"/>
                <a:gd name="T60" fmla="*/ 76 w 78"/>
                <a:gd name="T61" fmla="*/ 122 h 136"/>
                <a:gd name="T62" fmla="*/ 64 w 78"/>
                <a:gd name="T63" fmla="*/ 134 h 136"/>
                <a:gd name="T64" fmla="*/ 54 w 78"/>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136">
                  <a:moveTo>
                    <a:pt x="54" y="136"/>
                  </a:moveTo>
                  <a:lnTo>
                    <a:pt x="24" y="136"/>
                  </a:lnTo>
                  <a:lnTo>
                    <a:pt x="24" y="136"/>
                  </a:lnTo>
                  <a:lnTo>
                    <a:pt x="14" y="134"/>
                  </a:lnTo>
                  <a:lnTo>
                    <a:pt x="8" y="130"/>
                  </a:lnTo>
                  <a:lnTo>
                    <a:pt x="2" y="122"/>
                  </a:lnTo>
                  <a:lnTo>
                    <a:pt x="0" y="112"/>
                  </a:lnTo>
                  <a:lnTo>
                    <a:pt x="0" y="98"/>
                  </a:lnTo>
                  <a:lnTo>
                    <a:pt x="18" y="98"/>
                  </a:lnTo>
                  <a:lnTo>
                    <a:pt x="18" y="112"/>
                  </a:lnTo>
                  <a:lnTo>
                    <a:pt x="18" y="112"/>
                  </a:lnTo>
                  <a:lnTo>
                    <a:pt x="20" y="116"/>
                  </a:lnTo>
                  <a:lnTo>
                    <a:pt x="24" y="118"/>
                  </a:lnTo>
                  <a:lnTo>
                    <a:pt x="54" y="118"/>
                  </a:lnTo>
                  <a:lnTo>
                    <a:pt x="54" y="118"/>
                  </a:lnTo>
                  <a:lnTo>
                    <a:pt x="58" y="116"/>
                  </a:lnTo>
                  <a:lnTo>
                    <a:pt x="60" y="112"/>
                  </a:lnTo>
                  <a:lnTo>
                    <a:pt x="60" y="82"/>
                  </a:lnTo>
                  <a:lnTo>
                    <a:pt x="60" y="82"/>
                  </a:lnTo>
                  <a:lnTo>
                    <a:pt x="58" y="80"/>
                  </a:lnTo>
                  <a:lnTo>
                    <a:pt x="54" y="78"/>
                  </a:lnTo>
                  <a:lnTo>
                    <a:pt x="24" y="78"/>
                  </a:lnTo>
                  <a:lnTo>
                    <a:pt x="24" y="78"/>
                  </a:lnTo>
                  <a:lnTo>
                    <a:pt x="14" y="76"/>
                  </a:lnTo>
                  <a:lnTo>
                    <a:pt x="8" y="70"/>
                  </a:lnTo>
                  <a:lnTo>
                    <a:pt x="2" y="64"/>
                  </a:lnTo>
                  <a:lnTo>
                    <a:pt x="0" y="54"/>
                  </a:lnTo>
                  <a:lnTo>
                    <a:pt x="0" y="24"/>
                  </a:lnTo>
                  <a:lnTo>
                    <a:pt x="0" y="24"/>
                  </a:lnTo>
                  <a:lnTo>
                    <a:pt x="2" y="16"/>
                  </a:lnTo>
                  <a:lnTo>
                    <a:pt x="8" y="8"/>
                  </a:lnTo>
                  <a:lnTo>
                    <a:pt x="14" y="2"/>
                  </a:lnTo>
                  <a:lnTo>
                    <a:pt x="24" y="0"/>
                  </a:lnTo>
                  <a:lnTo>
                    <a:pt x="54" y="0"/>
                  </a:lnTo>
                  <a:lnTo>
                    <a:pt x="54" y="0"/>
                  </a:lnTo>
                  <a:lnTo>
                    <a:pt x="64" y="2"/>
                  </a:lnTo>
                  <a:lnTo>
                    <a:pt x="70" y="8"/>
                  </a:lnTo>
                  <a:lnTo>
                    <a:pt x="76" y="16"/>
                  </a:lnTo>
                  <a:lnTo>
                    <a:pt x="78" y="24"/>
                  </a:lnTo>
                  <a:lnTo>
                    <a:pt x="78" y="40"/>
                  </a:lnTo>
                  <a:lnTo>
                    <a:pt x="60" y="40"/>
                  </a:lnTo>
                  <a:lnTo>
                    <a:pt x="60" y="24"/>
                  </a:lnTo>
                  <a:lnTo>
                    <a:pt x="60" y="24"/>
                  </a:lnTo>
                  <a:lnTo>
                    <a:pt x="58" y="20"/>
                  </a:lnTo>
                  <a:lnTo>
                    <a:pt x="54" y="18"/>
                  </a:lnTo>
                  <a:lnTo>
                    <a:pt x="24" y="18"/>
                  </a:lnTo>
                  <a:lnTo>
                    <a:pt x="24" y="18"/>
                  </a:lnTo>
                  <a:lnTo>
                    <a:pt x="20" y="20"/>
                  </a:lnTo>
                  <a:lnTo>
                    <a:pt x="18" y="24"/>
                  </a:lnTo>
                  <a:lnTo>
                    <a:pt x="18" y="54"/>
                  </a:lnTo>
                  <a:lnTo>
                    <a:pt x="18" y="54"/>
                  </a:lnTo>
                  <a:lnTo>
                    <a:pt x="20" y="58"/>
                  </a:lnTo>
                  <a:lnTo>
                    <a:pt x="24" y="60"/>
                  </a:lnTo>
                  <a:lnTo>
                    <a:pt x="54" y="60"/>
                  </a:lnTo>
                  <a:lnTo>
                    <a:pt x="54" y="60"/>
                  </a:lnTo>
                  <a:lnTo>
                    <a:pt x="64" y="62"/>
                  </a:lnTo>
                  <a:lnTo>
                    <a:pt x="70" y="66"/>
                  </a:lnTo>
                  <a:lnTo>
                    <a:pt x="76" y="74"/>
                  </a:lnTo>
                  <a:lnTo>
                    <a:pt x="78" y="82"/>
                  </a:lnTo>
                  <a:lnTo>
                    <a:pt x="78" y="112"/>
                  </a:lnTo>
                  <a:lnTo>
                    <a:pt x="78" y="112"/>
                  </a:lnTo>
                  <a:lnTo>
                    <a:pt x="76" y="122"/>
                  </a:lnTo>
                  <a:lnTo>
                    <a:pt x="70" y="130"/>
                  </a:lnTo>
                  <a:lnTo>
                    <a:pt x="64" y="134"/>
                  </a:lnTo>
                  <a:lnTo>
                    <a:pt x="54" y="136"/>
                  </a:lnTo>
                  <a:lnTo>
                    <a:pt x="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0" name="Rectangle 25">
              <a:extLst>
                <a:ext uri="{FF2B5EF4-FFF2-40B4-BE49-F238E27FC236}">
                  <a16:creationId xmlns:a16="http://schemas.microsoft.com/office/drawing/2014/main" id="{2E003E4D-15F2-4DA2-9908-83B07C2F2C39}"/>
                </a:ext>
              </a:extLst>
            </p:cNvPr>
            <p:cNvSpPr>
              <a:spLocks noChangeArrowheads="1"/>
            </p:cNvSpPr>
            <p:nvPr/>
          </p:nvSpPr>
          <p:spPr bwMode="auto">
            <a:xfrm>
              <a:off x="1366838" y="3619500"/>
              <a:ext cx="28575" cy="25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1" name="Rectangle 26">
              <a:extLst>
                <a:ext uri="{FF2B5EF4-FFF2-40B4-BE49-F238E27FC236}">
                  <a16:creationId xmlns:a16="http://schemas.microsoft.com/office/drawing/2014/main" id="{EE7FC839-2E7D-447F-80EB-6092D34DC228}"/>
                </a:ext>
              </a:extLst>
            </p:cNvPr>
            <p:cNvSpPr>
              <a:spLocks noChangeArrowheads="1"/>
            </p:cNvSpPr>
            <p:nvPr/>
          </p:nvSpPr>
          <p:spPr bwMode="auto">
            <a:xfrm>
              <a:off x="1366838" y="3832225"/>
              <a:ext cx="28575" cy="25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2" name="Freeform 27">
              <a:extLst>
                <a:ext uri="{FF2B5EF4-FFF2-40B4-BE49-F238E27FC236}">
                  <a16:creationId xmlns:a16="http://schemas.microsoft.com/office/drawing/2014/main" id="{E7507495-48BA-44AC-9F20-292A2F8DD6B8}"/>
                </a:ext>
              </a:extLst>
            </p:cNvPr>
            <p:cNvSpPr>
              <a:spLocks noEditPoints="1"/>
            </p:cNvSpPr>
            <p:nvPr/>
          </p:nvSpPr>
          <p:spPr bwMode="auto">
            <a:xfrm>
              <a:off x="1817688" y="3603625"/>
              <a:ext cx="266700" cy="415925"/>
            </a:xfrm>
            <a:custGeom>
              <a:avLst/>
              <a:gdLst>
                <a:gd name="T0" fmla="*/ 168 w 168"/>
                <a:gd name="T1" fmla="*/ 262 h 262"/>
                <a:gd name="T2" fmla="*/ 0 w 168"/>
                <a:gd name="T3" fmla="*/ 262 h 262"/>
                <a:gd name="T4" fmla="*/ 0 w 168"/>
                <a:gd name="T5" fmla="*/ 0 h 262"/>
                <a:gd name="T6" fmla="*/ 168 w 168"/>
                <a:gd name="T7" fmla="*/ 0 h 262"/>
                <a:gd name="T8" fmla="*/ 168 w 168"/>
                <a:gd name="T9" fmla="*/ 262 h 262"/>
                <a:gd name="T10" fmla="*/ 18 w 168"/>
                <a:gd name="T11" fmla="*/ 244 h 262"/>
                <a:gd name="T12" fmla="*/ 150 w 168"/>
                <a:gd name="T13" fmla="*/ 244 h 262"/>
                <a:gd name="T14" fmla="*/ 150 w 168"/>
                <a:gd name="T15" fmla="*/ 18 h 262"/>
                <a:gd name="T16" fmla="*/ 18 w 168"/>
                <a:gd name="T17" fmla="*/ 18 h 262"/>
                <a:gd name="T18" fmla="*/ 18 w 168"/>
                <a:gd name="T19" fmla="*/ 24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262">
                  <a:moveTo>
                    <a:pt x="168" y="262"/>
                  </a:moveTo>
                  <a:lnTo>
                    <a:pt x="0" y="262"/>
                  </a:lnTo>
                  <a:lnTo>
                    <a:pt x="0" y="0"/>
                  </a:lnTo>
                  <a:lnTo>
                    <a:pt x="168" y="0"/>
                  </a:lnTo>
                  <a:lnTo>
                    <a:pt x="168" y="262"/>
                  </a:lnTo>
                  <a:close/>
                  <a:moveTo>
                    <a:pt x="18" y="244"/>
                  </a:moveTo>
                  <a:lnTo>
                    <a:pt x="150" y="244"/>
                  </a:lnTo>
                  <a:lnTo>
                    <a:pt x="150" y="18"/>
                  </a:lnTo>
                  <a:lnTo>
                    <a:pt x="18" y="18"/>
                  </a:lnTo>
                  <a:lnTo>
                    <a:pt x="18" y="2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3" name="Freeform 28">
              <a:extLst>
                <a:ext uri="{FF2B5EF4-FFF2-40B4-BE49-F238E27FC236}">
                  <a16:creationId xmlns:a16="http://schemas.microsoft.com/office/drawing/2014/main" id="{5C668E20-C764-4301-AD50-276F8F1E36E6}"/>
                </a:ext>
              </a:extLst>
            </p:cNvPr>
            <p:cNvSpPr>
              <a:spLocks/>
            </p:cNvSpPr>
            <p:nvPr/>
          </p:nvSpPr>
          <p:spPr bwMode="auto">
            <a:xfrm>
              <a:off x="1579563" y="3295650"/>
              <a:ext cx="266700" cy="723900"/>
            </a:xfrm>
            <a:custGeom>
              <a:avLst/>
              <a:gdLst>
                <a:gd name="T0" fmla="*/ 168 w 168"/>
                <a:gd name="T1" fmla="*/ 456 h 456"/>
                <a:gd name="T2" fmla="*/ 0 w 168"/>
                <a:gd name="T3" fmla="*/ 456 h 456"/>
                <a:gd name="T4" fmla="*/ 0 w 168"/>
                <a:gd name="T5" fmla="*/ 390 h 456"/>
                <a:gd name="T6" fmla="*/ 18 w 168"/>
                <a:gd name="T7" fmla="*/ 390 h 456"/>
                <a:gd name="T8" fmla="*/ 18 w 168"/>
                <a:gd name="T9" fmla="*/ 438 h 456"/>
                <a:gd name="T10" fmla="*/ 150 w 168"/>
                <a:gd name="T11" fmla="*/ 438 h 456"/>
                <a:gd name="T12" fmla="*/ 150 w 168"/>
                <a:gd name="T13" fmla="*/ 18 h 456"/>
                <a:gd name="T14" fmla="*/ 18 w 168"/>
                <a:gd name="T15" fmla="*/ 18 h 456"/>
                <a:gd name="T16" fmla="*/ 18 w 168"/>
                <a:gd name="T17" fmla="*/ 166 h 456"/>
                <a:gd name="T18" fmla="*/ 0 w 168"/>
                <a:gd name="T19" fmla="*/ 166 h 456"/>
                <a:gd name="T20" fmla="*/ 0 w 168"/>
                <a:gd name="T21" fmla="*/ 0 h 456"/>
                <a:gd name="T22" fmla="*/ 168 w 168"/>
                <a:gd name="T23" fmla="*/ 0 h 456"/>
                <a:gd name="T24" fmla="*/ 168 w 168"/>
                <a:gd name="T25"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456">
                  <a:moveTo>
                    <a:pt x="168" y="456"/>
                  </a:moveTo>
                  <a:lnTo>
                    <a:pt x="0" y="456"/>
                  </a:lnTo>
                  <a:lnTo>
                    <a:pt x="0" y="390"/>
                  </a:lnTo>
                  <a:lnTo>
                    <a:pt x="18" y="390"/>
                  </a:lnTo>
                  <a:lnTo>
                    <a:pt x="18" y="438"/>
                  </a:lnTo>
                  <a:lnTo>
                    <a:pt x="150" y="438"/>
                  </a:lnTo>
                  <a:lnTo>
                    <a:pt x="150" y="18"/>
                  </a:lnTo>
                  <a:lnTo>
                    <a:pt x="18" y="18"/>
                  </a:lnTo>
                  <a:lnTo>
                    <a:pt x="18" y="166"/>
                  </a:lnTo>
                  <a:lnTo>
                    <a:pt x="0" y="166"/>
                  </a:lnTo>
                  <a:lnTo>
                    <a:pt x="0" y="0"/>
                  </a:lnTo>
                  <a:lnTo>
                    <a:pt x="168" y="0"/>
                  </a:lnTo>
                  <a:lnTo>
                    <a:pt x="168" y="45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4" name="Freeform 29">
              <a:extLst>
                <a:ext uri="{FF2B5EF4-FFF2-40B4-BE49-F238E27FC236}">
                  <a16:creationId xmlns:a16="http://schemas.microsoft.com/office/drawing/2014/main" id="{6A35F1E0-015B-464B-93C5-565342A0218C}"/>
                </a:ext>
              </a:extLst>
            </p:cNvPr>
            <p:cNvSpPr>
              <a:spLocks/>
            </p:cNvSpPr>
            <p:nvPr/>
          </p:nvSpPr>
          <p:spPr bwMode="auto">
            <a:xfrm>
              <a:off x="922338" y="3835400"/>
              <a:ext cx="266700" cy="184150"/>
            </a:xfrm>
            <a:custGeom>
              <a:avLst/>
              <a:gdLst>
                <a:gd name="T0" fmla="*/ 168 w 168"/>
                <a:gd name="T1" fmla="*/ 116 h 116"/>
                <a:gd name="T2" fmla="*/ 0 w 168"/>
                <a:gd name="T3" fmla="*/ 116 h 116"/>
                <a:gd name="T4" fmla="*/ 0 w 168"/>
                <a:gd name="T5" fmla="*/ 0 h 116"/>
                <a:gd name="T6" fmla="*/ 128 w 168"/>
                <a:gd name="T7" fmla="*/ 0 h 116"/>
                <a:gd name="T8" fmla="*/ 128 w 168"/>
                <a:gd name="T9" fmla="*/ 18 h 116"/>
                <a:gd name="T10" fmla="*/ 18 w 168"/>
                <a:gd name="T11" fmla="*/ 18 h 116"/>
                <a:gd name="T12" fmla="*/ 18 w 168"/>
                <a:gd name="T13" fmla="*/ 98 h 116"/>
                <a:gd name="T14" fmla="*/ 150 w 168"/>
                <a:gd name="T15" fmla="*/ 98 h 116"/>
                <a:gd name="T16" fmla="*/ 150 w 168"/>
                <a:gd name="T17" fmla="*/ 54 h 116"/>
                <a:gd name="T18" fmla="*/ 168 w 168"/>
                <a:gd name="T19" fmla="*/ 54 h 116"/>
                <a:gd name="T20" fmla="*/ 168 w 168"/>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16">
                  <a:moveTo>
                    <a:pt x="168" y="116"/>
                  </a:moveTo>
                  <a:lnTo>
                    <a:pt x="0" y="116"/>
                  </a:lnTo>
                  <a:lnTo>
                    <a:pt x="0" y="0"/>
                  </a:lnTo>
                  <a:lnTo>
                    <a:pt x="128" y="0"/>
                  </a:lnTo>
                  <a:lnTo>
                    <a:pt x="128" y="18"/>
                  </a:lnTo>
                  <a:lnTo>
                    <a:pt x="18" y="18"/>
                  </a:lnTo>
                  <a:lnTo>
                    <a:pt x="18" y="98"/>
                  </a:lnTo>
                  <a:lnTo>
                    <a:pt x="150" y="98"/>
                  </a:lnTo>
                  <a:lnTo>
                    <a:pt x="150" y="54"/>
                  </a:lnTo>
                  <a:lnTo>
                    <a:pt x="168" y="54"/>
                  </a:lnTo>
                  <a:lnTo>
                    <a:pt x="168" y="11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5" name="Freeform 30">
              <a:extLst>
                <a:ext uri="{FF2B5EF4-FFF2-40B4-BE49-F238E27FC236}">
                  <a16:creationId xmlns:a16="http://schemas.microsoft.com/office/drawing/2014/main" id="{025B830A-2214-4E12-8CD7-76C1DBC248D9}"/>
                </a:ext>
              </a:extLst>
            </p:cNvPr>
            <p:cNvSpPr>
              <a:spLocks noEditPoints="1"/>
            </p:cNvSpPr>
            <p:nvPr/>
          </p:nvSpPr>
          <p:spPr bwMode="auto">
            <a:xfrm>
              <a:off x="1090613" y="3444875"/>
              <a:ext cx="581025" cy="584200"/>
            </a:xfrm>
            <a:custGeom>
              <a:avLst/>
              <a:gdLst>
                <a:gd name="T0" fmla="*/ 164 w 366"/>
                <a:gd name="T1" fmla="*/ 368 h 368"/>
                <a:gd name="T2" fmla="*/ 112 w 366"/>
                <a:gd name="T3" fmla="*/ 354 h 368"/>
                <a:gd name="T4" fmla="*/ 66 w 366"/>
                <a:gd name="T5" fmla="*/ 326 h 368"/>
                <a:gd name="T6" fmla="*/ 30 w 366"/>
                <a:gd name="T7" fmla="*/ 288 h 368"/>
                <a:gd name="T8" fmla="*/ 8 w 366"/>
                <a:gd name="T9" fmla="*/ 238 h 368"/>
                <a:gd name="T10" fmla="*/ 0 w 366"/>
                <a:gd name="T11" fmla="*/ 184 h 368"/>
                <a:gd name="T12" fmla="*/ 4 w 366"/>
                <a:gd name="T13" fmla="*/ 148 h 368"/>
                <a:gd name="T14" fmla="*/ 22 w 366"/>
                <a:gd name="T15" fmla="*/ 98 h 368"/>
                <a:gd name="T16" fmla="*/ 54 w 366"/>
                <a:gd name="T17" fmla="*/ 54 h 368"/>
                <a:gd name="T18" fmla="*/ 96 w 366"/>
                <a:gd name="T19" fmla="*/ 24 h 368"/>
                <a:gd name="T20" fmla="*/ 146 w 366"/>
                <a:gd name="T21" fmla="*/ 4 h 368"/>
                <a:gd name="T22" fmla="*/ 182 w 366"/>
                <a:gd name="T23" fmla="*/ 0 h 368"/>
                <a:gd name="T24" fmla="*/ 238 w 366"/>
                <a:gd name="T25" fmla="*/ 10 h 368"/>
                <a:gd name="T26" fmla="*/ 286 w 366"/>
                <a:gd name="T27" fmla="*/ 32 h 368"/>
                <a:gd name="T28" fmla="*/ 324 w 366"/>
                <a:gd name="T29" fmla="*/ 68 h 368"/>
                <a:gd name="T30" fmla="*/ 352 w 366"/>
                <a:gd name="T31" fmla="*/ 114 h 368"/>
                <a:gd name="T32" fmla="*/ 366 w 366"/>
                <a:gd name="T33" fmla="*/ 166 h 368"/>
                <a:gd name="T34" fmla="*/ 366 w 366"/>
                <a:gd name="T35" fmla="*/ 204 h 368"/>
                <a:gd name="T36" fmla="*/ 352 w 366"/>
                <a:gd name="T37" fmla="*/ 256 h 368"/>
                <a:gd name="T38" fmla="*/ 324 w 366"/>
                <a:gd name="T39" fmla="*/ 302 h 368"/>
                <a:gd name="T40" fmla="*/ 286 w 366"/>
                <a:gd name="T41" fmla="*/ 336 h 368"/>
                <a:gd name="T42" fmla="*/ 238 w 366"/>
                <a:gd name="T43" fmla="*/ 360 h 368"/>
                <a:gd name="T44" fmla="*/ 182 w 366"/>
                <a:gd name="T45" fmla="*/ 368 h 368"/>
                <a:gd name="T46" fmla="*/ 182 w 366"/>
                <a:gd name="T47" fmla="*/ 18 h 368"/>
                <a:gd name="T48" fmla="*/ 134 w 366"/>
                <a:gd name="T49" fmla="*/ 26 h 368"/>
                <a:gd name="T50" fmla="*/ 90 w 366"/>
                <a:gd name="T51" fmla="*/ 48 h 368"/>
                <a:gd name="T52" fmla="*/ 56 w 366"/>
                <a:gd name="T53" fmla="*/ 80 h 368"/>
                <a:gd name="T54" fmla="*/ 30 w 366"/>
                <a:gd name="T55" fmla="*/ 120 h 368"/>
                <a:gd name="T56" fmla="*/ 18 w 366"/>
                <a:gd name="T57" fmla="*/ 168 h 368"/>
                <a:gd name="T58" fmla="*/ 18 w 366"/>
                <a:gd name="T59" fmla="*/ 202 h 368"/>
                <a:gd name="T60" fmla="*/ 30 w 366"/>
                <a:gd name="T61" fmla="*/ 248 h 368"/>
                <a:gd name="T62" fmla="*/ 56 w 366"/>
                <a:gd name="T63" fmla="*/ 290 h 368"/>
                <a:gd name="T64" fmla="*/ 90 w 366"/>
                <a:gd name="T65" fmla="*/ 322 h 368"/>
                <a:gd name="T66" fmla="*/ 134 w 366"/>
                <a:gd name="T67" fmla="*/ 342 h 368"/>
                <a:gd name="T68" fmla="*/ 182 w 366"/>
                <a:gd name="T69" fmla="*/ 350 h 368"/>
                <a:gd name="T70" fmla="*/ 216 w 366"/>
                <a:gd name="T71" fmla="*/ 346 h 368"/>
                <a:gd name="T72" fmla="*/ 262 w 366"/>
                <a:gd name="T73" fmla="*/ 330 h 368"/>
                <a:gd name="T74" fmla="*/ 300 w 366"/>
                <a:gd name="T75" fmla="*/ 302 h 368"/>
                <a:gd name="T76" fmla="*/ 328 w 366"/>
                <a:gd name="T77" fmla="*/ 264 h 368"/>
                <a:gd name="T78" fmla="*/ 346 w 366"/>
                <a:gd name="T79" fmla="*/ 218 h 368"/>
                <a:gd name="T80" fmla="*/ 348 w 366"/>
                <a:gd name="T81" fmla="*/ 184 h 368"/>
                <a:gd name="T82" fmla="*/ 342 w 366"/>
                <a:gd name="T83" fmla="*/ 136 h 368"/>
                <a:gd name="T84" fmla="*/ 320 w 366"/>
                <a:gd name="T85" fmla="*/ 92 h 368"/>
                <a:gd name="T86" fmla="*/ 288 w 366"/>
                <a:gd name="T87" fmla="*/ 56 h 368"/>
                <a:gd name="T88" fmla="*/ 248 w 366"/>
                <a:gd name="T89" fmla="*/ 32 h 368"/>
                <a:gd name="T90" fmla="*/ 200 w 366"/>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6" h="368">
                  <a:moveTo>
                    <a:pt x="182" y="368"/>
                  </a:moveTo>
                  <a:lnTo>
                    <a:pt x="182" y="368"/>
                  </a:lnTo>
                  <a:lnTo>
                    <a:pt x="164" y="368"/>
                  </a:lnTo>
                  <a:lnTo>
                    <a:pt x="146" y="364"/>
                  </a:lnTo>
                  <a:lnTo>
                    <a:pt x="128" y="360"/>
                  </a:lnTo>
                  <a:lnTo>
                    <a:pt x="112" y="354"/>
                  </a:lnTo>
                  <a:lnTo>
                    <a:pt x="96" y="346"/>
                  </a:lnTo>
                  <a:lnTo>
                    <a:pt x="80" y="336"/>
                  </a:lnTo>
                  <a:lnTo>
                    <a:pt x="66" y="326"/>
                  </a:lnTo>
                  <a:lnTo>
                    <a:pt x="54" y="314"/>
                  </a:lnTo>
                  <a:lnTo>
                    <a:pt x="42" y="302"/>
                  </a:lnTo>
                  <a:lnTo>
                    <a:pt x="30" y="288"/>
                  </a:lnTo>
                  <a:lnTo>
                    <a:pt x="22" y="272"/>
                  </a:lnTo>
                  <a:lnTo>
                    <a:pt x="14" y="256"/>
                  </a:lnTo>
                  <a:lnTo>
                    <a:pt x="8" y="238"/>
                  </a:lnTo>
                  <a:lnTo>
                    <a:pt x="4" y="222"/>
                  </a:lnTo>
                  <a:lnTo>
                    <a:pt x="0" y="204"/>
                  </a:lnTo>
                  <a:lnTo>
                    <a:pt x="0" y="184"/>
                  </a:lnTo>
                  <a:lnTo>
                    <a:pt x="0" y="184"/>
                  </a:lnTo>
                  <a:lnTo>
                    <a:pt x="0" y="166"/>
                  </a:lnTo>
                  <a:lnTo>
                    <a:pt x="4" y="148"/>
                  </a:lnTo>
                  <a:lnTo>
                    <a:pt x="8" y="130"/>
                  </a:lnTo>
                  <a:lnTo>
                    <a:pt x="14" y="114"/>
                  </a:lnTo>
                  <a:lnTo>
                    <a:pt x="22" y="98"/>
                  </a:lnTo>
                  <a:lnTo>
                    <a:pt x="30" y="82"/>
                  </a:lnTo>
                  <a:lnTo>
                    <a:pt x="42" y="68"/>
                  </a:lnTo>
                  <a:lnTo>
                    <a:pt x="54" y="54"/>
                  </a:lnTo>
                  <a:lnTo>
                    <a:pt x="66" y="42"/>
                  </a:lnTo>
                  <a:lnTo>
                    <a:pt x="80" y="32"/>
                  </a:lnTo>
                  <a:lnTo>
                    <a:pt x="96" y="24"/>
                  </a:lnTo>
                  <a:lnTo>
                    <a:pt x="112" y="16"/>
                  </a:lnTo>
                  <a:lnTo>
                    <a:pt x="128" y="10"/>
                  </a:lnTo>
                  <a:lnTo>
                    <a:pt x="146" y="4"/>
                  </a:lnTo>
                  <a:lnTo>
                    <a:pt x="164" y="2"/>
                  </a:lnTo>
                  <a:lnTo>
                    <a:pt x="182" y="0"/>
                  </a:lnTo>
                  <a:lnTo>
                    <a:pt x="182" y="0"/>
                  </a:lnTo>
                  <a:lnTo>
                    <a:pt x="202" y="2"/>
                  </a:lnTo>
                  <a:lnTo>
                    <a:pt x="220" y="4"/>
                  </a:lnTo>
                  <a:lnTo>
                    <a:pt x="238" y="10"/>
                  </a:lnTo>
                  <a:lnTo>
                    <a:pt x="254" y="16"/>
                  </a:lnTo>
                  <a:lnTo>
                    <a:pt x="270" y="24"/>
                  </a:lnTo>
                  <a:lnTo>
                    <a:pt x="286" y="32"/>
                  </a:lnTo>
                  <a:lnTo>
                    <a:pt x="300" y="42"/>
                  </a:lnTo>
                  <a:lnTo>
                    <a:pt x="312" y="54"/>
                  </a:lnTo>
                  <a:lnTo>
                    <a:pt x="324" y="68"/>
                  </a:lnTo>
                  <a:lnTo>
                    <a:pt x="336" y="82"/>
                  </a:lnTo>
                  <a:lnTo>
                    <a:pt x="344" y="98"/>
                  </a:lnTo>
                  <a:lnTo>
                    <a:pt x="352" y="114"/>
                  </a:lnTo>
                  <a:lnTo>
                    <a:pt x="358" y="130"/>
                  </a:lnTo>
                  <a:lnTo>
                    <a:pt x="362" y="148"/>
                  </a:lnTo>
                  <a:lnTo>
                    <a:pt x="366" y="166"/>
                  </a:lnTo>
                  <a:lnTo>
                    <a:pt x="366" y="184"/>
                  </a:lnTo>
                  <a:lnTo>
                    <a:pt x="366" y="184"/>
                  </a:lnTo>
                  <a:lnTo>
                    <a:pt x="366" y="204"/>
                  </a:lnTo>
                  <a:lnTo>
                    <a:pt x="362" y="222"/>
                  </a:lnTo>
                  <a:lnTo>
                    <a:pt x="358" y="238"/>
                  </a:lnTo>
                  <a:lnTo>
                    <a:pt x="352" y="256"/>
                  </a:lnTo>
                  <a:lnTo>
                    <a:pt x="344" y="272"/>
                  </a:lnTo>
                  <a:lnTo>
                    <a:pt x="336" y="288"/>
                  </a:lnTo>
                  <a:lnTo>
                    <a:pt x="324" y="302"/>
                  </a:lnTo>
                  <a:lnTo>
                    <a:pt x="312" y="314"/>
                  </a:lnTo>
                  <a:lnTo>
                    <a:pt x="300" y="326"/>
                  </a:lnTo>
                  <a:lnTo>
                    <a:pt x="286" y="336"/>
                  </a:lnTo>
                  <a:lnTo>
                    <a:pt x="270" y="346"/>
                  </a:lnTo>
                  <a:lnTo>
                    <a:pt x="254" y="354"/>
                  </a:lnTo>
                  <a:lnTo>
                    <a:pt x="238" y="360"/>
                  </a:lnTo>
                  <a:lnTo>
                    <a:pt x="220" y="364"/>
                  </a:lnTo>
                  <a:lnTo>
                    <a:pt x="202" y="368"/>
                  </a:lnTo>
                  <a:lnTo>
                    <a:pt x="182" y="368"/>
                  </a:lnTo>
                  <a:lnTo>
                    <a:pt x="182" y="368"/>
                  </a:lnTo>
                  <a:close/>
                  <a:moveTo>
                    <a:pt x="182" y="18"/>
                  </a:moveTo>
                  <a:lnTo>
                    <a:pt x="182" y="18"/>
                  </a:lnTo>
                  <a:lnTo>
                    <a:pt x="166" y="20"/>
                  </a:lnTo>
                  <a:lnTo>
                    <a:pt x="150" y="22"/>
                  </a:lnTo>
                  <a:lnTo>
                    <a:pt x="134" y="26"/>
                  </a:lnTo>
                  <a:lnTo>
                    <a:pt x="118" y="32"/>
                  </a:lnTo>
                  <a:lnTo>
                    <a:pt x="104" y="38"/>
                  </a:lnTo>
                  <a:lnTo>
                    <a:pt x="90" y="48"/>
                  </a:lnTo>
                  <a:lnTo>
                    <a:pt x="78" y="56"/>
                  </a:lnTo>
                  <a:lnTo>
                    <a:pt x="66" y="68"/>
                  </a:lnTo>
                  <a:lnTo>
                    <a:pt x="56" y="80"/>
                  </a:lnTo>
                  <a:lnTo>
                    <a:pt x="46" y="92"/>
                  </a:lnTo>
                  <a:lnTo>
                    <a:pt x="38" y="106"/>
                  </a:lnTo>
                  <a:lnTo>
                    <a:pt x="30" y="120"/>
                  </a:lnTo>
                  <a:lnTo>
                    <a:pt x="24" y="136"/>
                  </a:lnTo>
                  <a:lnTo>
                    <a:pt x="20" y="152"/>
                  </a:lnTo>
                  <a:lnTo>
                    <a:pt x="18" y="168"/>
                  </a:lnTo>
                  <a:lnTo>
                    <a:pt x="18" y="184"/>
                  </a:lnTo>
                  <a:lnTo>
                    <a:pt x="18" y="184"/>
                  </a:lnTo>
                  <a:lnTo>
                    <a:pt x="18" y="202"/>
                  </a:lnTo>
                  <a:lnTo>
                    <a:pt x="20" y="218"/>
                  </a:lnTo>
                  <a:lnTo>
                    <a:pt x="24" y="234"/>
                  </a:lnTo>
                  <a:lnTo>
                    <a:pt x="30" y="248"/>
                  </a:lnTo>
                  <a:lnTo>
                    <a:pt x="38" y="264"/>
                  </a:lnTo>
                  <a:lnTo>
                    <a:pt x="46" y="276"/>
                  </a:lnTo>
                  <a:lnTo>
                    <a:pt x="56" y="290"/>
                  </a:lnTo>
                  <a:lnTo>
                    <a:pt x="66" y="302"/>
                  </a:lnTo>
                  <a:lnTo>
                    <a:pt x="78" y="312"/>
                  </a:lnTo>
                  <a:lnTo>
                    <a:pt x="90" y="322"/>
                  </a:lnTo>
                  <a:lnTo>
                    <a:pt x="104" y="330"/>
                  </a:lnTo>
                  <a:lnTo>
                    <a:pt x="118" y="336"/>
                  </a:lnTo>
                  <a:lnTo>
                    <a:pt x="134" y="342"/>
                  </a:lnTo>
                  <a:lnTo>
                    <a:pt x="150" y="346"/>
                  </a:lnTo>
                  <a:lnTo>
                    <a:pt x="166" y="350"/>
                  </a:lnTo>
                  <a:lnTo>
                    <a:pt x="182" y="350"/>
                  </a:lnTo>
                  <a:lnTo>
                    <a:pt x="182" y="350"/>
                  </a:lnTo>
                  <a:lnTo>
                    <a:pt x="200" y="350"/>
                  </a:lnTo>
                  <a:lnTo>
                    <a:pt x="216" y="346"/>
                  </a:lnTo>
                  <a:lnTo>
                    <a:pt x="232" y="342"/>
                  </a:lnTo>
                  <a:lnTo>
                    <a:pt x="248" y="336"/>
                  </a:lnTo>
                  <a:lnTo>
                    <a:pt x="262" y="330"/>
                  </a:lnTo>
                  <a:lnTo>
                    <a:pt x="276" y="322"/>
                  </a:lnTo>
                  <a:lnTo>
                    <a:pt x="288" y="312"/>
                  </a:lnTo>
                  <a:lnTo>
                    <a:pt x="300" y="302"/>
                  </a:lnTo>
                  <a:lnTo>
                    <a:pt x="310" y="290"/>
                  </a:lnTo>
                  <a:lnTo>
                    <a:pt x="320" y="276"/>
                  </a:lnTo>
                  <a:lnTo>
                    <a:pt x="328" y="264"/>
                  </a:lnTo>
                  <a:lnTo>
                    <a:pt x="336" y="248"/>
                  </a:lnTo>
                  <a:lnTo>
                    <a:pt x="342" y="234"/>
                  </a:lnTo>
                  <a:lnTo>
                    <a:pt x="346" y="218"/>
                  </a:lnTo>
                  <a:lnTo>
                    <a:pt x="348" y="202"/>
                  </a:lnTo>
                  <a:lnTo>
                    <a:pt x="348" y="184"/>
                  </a:lnTo>
                  <a:lnTo>
                    <a:pt x="348" y="184"/>
                  </a:lnTo>
                  <a:lnTo>
                    <a:pt x="348" y="168"/>
                  </a:lnTo>
                  <a:lnTo>
                    <a:pt x="346" y="152"/>
                  </a:lnTo>
                  <a:lnTo>
                    <a:pt x="342" y="136"/>
                  </a:lnTo>
                  <a:lnTo>
                    <a:pt x="336" y="120"/>
                  </a:lnTo>
                  <a:lnTo>
                    <a:pt x="328" y="106"/>
                  </a:lnTo>
                  <a:lnTo>
                    <a:pt x="320" y="92"/>
                  </a:lnTo>
                  <a:lnTo>
                    <a:pt x="310" y="80"/>
                  </a:lnTo>
                  <a:lnTo>
                    <a:pt x="300" y="68"/>
                  </a:lnTo>
                  <a:lnTo>
                    <a:pt x="288" y="56"/>
                  </a:lnTo>
                  <a:lnTo>
                    <a:pt x="276" y="48"/>
                  </a:lnTo>
                  <a:lnTo>
                    <a:pt x="262" y="38"/>
                  </a:lnTo>
                  <a:lnTo>
                    <a:pt x="248" y="32"/>
                  </a:lnTo>
                  <a:lnTo>
                    <a:pt x="232" y="26"/>
                  </a:lnTo>
                  <a:lnTo>
                    <a:pt x="216" y="22"/>
                  </a:lnTo>
                  <a:lnTo>
                    <a:pt x="200" y="20"/>
                  </a:lnTo>
                  <a:lnTo>
                    <a:pt x="182" y="18"/>
                  </a:lnTo>
                  <a:lnTo>
                    <a:pt x="182"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6" name="Freeform 31">
              <a:extLst>
                <a:ext uri="{FF2B5EF4-FFF2-40B4-BE49-F238E27FC236}">
                  <a16:creationId xmlns:a16="http://schemas.microsoft.com/office/drawing/2014/main" id="{D3A85C62-B537-4388-AC2D-DEB756232344}"/>
                </a:ext>
              </a:extLst>
            </p:cNvPr>
            <p:cNvSpPr>
              <a:spLocks noEditPoints="1"/>
            </p:cNvSpPr>
            <p:nvPr/>
          </p:nvSpPr>
          <p:spPr bwMode="auto">
            <a:xfrm>
              <a:off x="1189038" y="3546475"/>
              <a:ext cx="384175" cy="381000"/>
            </a:xfrm>
            <a:custGeom>
              <a:avLst/>
              <a:gdLst>
                <a:gd name="T0" fmla="*/ 120 w 242"/>
                <a:gd name="T1" fmla="*/ 240 h 240"/>
                <a:gd name="T2" fmla="*/ 96 w 242"/>
                <a:gd name="T3" fmla="*/ 238 h 240"/>
                <a:gd name="T4" fmla="*/ 54 w 242"/>
                <a:gd name="T5" fmla="*/ 220 h 240"/>
                <a:gd name="T6" fmla="*/ 22 w 242"/>
                <a:gd name="T7" fmla="*/ 188 h 240"/>
                <a:gd name="T8" fmla="*/ 4 w 242"/>
                <a:gd name="T9" fmla="*/ 144 h 240"/>
                <a:gd name="T10" fmla="*/ 0 w 242"/>
                <a:gd name="T11" fmla="*/ 120 h 240"/>
                <a:gd name="T12" fmla="*/ 2 w 242"/>
                <a:gd name="T13" fmla="*/ 108 h 240"/>
                <a:gd name="T14" fmla="*/ 10 w 242"/>
                <a:gd name="T15" fmla="*/ 74 h 240"/>
                <a:gd name="T16" fmla="*/ 36 w 242"/>
                <a:gd name="T17" fmla="*/ 36 h 240"/>
                <a:gd name="T18" fmla="*/ 74 w 242"/>
                <a:gd name="T19" fmla="*/ 10 h 240"/>
                <a:gd name="T20" fmla="*/ 108 w 242"/>
                <a:gd name="T21" fmla="*/ 0 h 240"/>
                <a:gd name="T22" fmla="*/ 120 w 242"/>
                <a:gd name="T23" fmla="*/ 0 h 240"/>
                <a:gd name="T24" fmla="*/ 146 w 242"/>
                <a:gd name="T25" fmla="*/ 2 h 240"/>
                <a:gd name="T26" fmla="*/ 188 w 242"/>
                <a:gd name="T27" fmla="*/ 20 h 240"/>
                <a:gd name="T28" fmla="*/ 220 w 242"/>
                <a:gd name="T29" fmla="*/ 54 h 240"/>
                <a:gd name="T30" fmla="*/ 238 w 242"/>
                <a:gd name="T31" fmla="*/ 96 h 240"/>
                <a:gd name="T32" fmla="*/ 242 w 242"/>
                <a:gd name="T33" fmla="*/ 120 h 240"/>
                <a:gd name="T34" fmla="*/ 240 w 242"/>
                <a:gd name="T35" fmla="*/ 132 h 240"/>
                <a:gd name="T36" fmla="*/ 232 w 242"/>
                <a:gd name="T37" fmla="*/ 168 h 240"/>
                <a:gd name="T38" fmla="*/ 206 w 242"/>
                <a:gd name="T39" fmla="*/ 206 h 240"/>
                <a:gd name="T40" fmla="*/ 168 w 242"/>
                <a:gd name="T41" fmla="*/ 232 h 240"/>
                <a:gd name="T42" fmla="*/ 134 w 242"/>
                <a:gd name="T43" fmla="*/ 240 h 240"/>
                <a:gd name="T44" fmla="*/ 120 w 242"/>
                <a:gd name="T45" fmla="*/ 240 h 240"/>
                <a:gd name="T46" fmla="*/ 120 w 242"/>
                <a:gd name="T47" fmla="*/ 18 h 240"/>
                <a:gd name="T48" fmla="*/ 82 w 242"/>
                <a:gd name="T49" fmla="*/ 26 h 240"/>
                <a:gd name="T50" fmla="*/ 48 w 242"/>
                <a:gd name="T51" fmla="*/ 48 h 240"/>
                <a:gd name="T52" fmla="*/ 26 w 242"/>
                <a:gd name="T53" fmla="*/ 80 h 240"/>
                <a:gd name="T54" fmla="*/ 18 w 242"/>
                <a:gd name="T55" fmla="*/ 120 h 240"/>
                <a:gd name="T56" fmla="*/ 20 w 242"/>
                <a:gd name="T57" fmla="*/ 142 h 240"/>
                <a:gd name="T58" fmla="*/ 36 w 242"/>
                <a:gd name="T59" fmla="*/ 178 h 240"/>
                <a:gd name="T60" fmla="*/ 64 w 242"/>
                <a:gd name="T61" fmla="*/ 206 h 240"/>
                <a:gd name="T62" fmla="*/ 100 w 242"/>
                <a:gd name="T63" fmla="*/ 220 h 240"/>
                <a:gd name="T64" fmla="*/ 120 w 242"/>
                <a:gd name="T65" fmla="*/ 222 h 240"/>
                <a:gd name="T66" fmla="*/ 160 w 242"/>
                <a:gd name="T67" fmla="*/ 214 h 240"/>
                <a:gd name="T68" fmla="*/ 194 w 242"/>
                <a:gd name="T69" fmla="*/ 192 h 240"/>
                <a:gd name="T70" fmla="*/ 216 w 242"/>
                <a:gd name="T71" fmla="*/ 160 h 240"/>
                <a:gd name="T72" fmla="*/ 224 w 242"/>
                <a:gd name="T73" fmla="*/ 120 h 240"/>
                <a:gd name="T74" fmla="*/ 222 w 242"/>
                <a:gd name="T75" fmla="*/ 100 h 240"/>
                <a:gd name="T76" fmla="*/ 206 w 242"/>
                <a:gd name="T77" fmla="*/ 64 h 240"/>
                <a:gd name="T78" fmla="*/ 178 w 242"/>
                <a:gd name="T79" fmla="*/ 36 h 240"/>
                <a:gd name="T80" fmla="*/ 142 w 242"/>
                <a:gd name="T81" fmla="*/ 20 h 240"/>
                <a:gd name="T82" fmla="*/ 120 w 242"/>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240">
                  <a:moveTo>
                    <a:pt x="120" y="240"/>
                  </a:moveTo>
                  <a:lnTo>
                    <a:pt x="120" y="240"/>
                  </a:lnTo>
                  <a:lnTo>
                    <a:pt x="108" y="240"/>
                  </a:lnTo>
                  <a:lnTo>
                    <a:pt x="96" y="238"/>
                  </a:lnTo>
                  <a:lnTo>
                    <a:pt x="74" y="232"/>
                  </a:lnTo>
                  <a:lnTo>
                    <a:pt x="54" y="220"/>
                  </a:lnTo>
                  <a:lnTo>
                    <a:pt x="36" y="206"/>
                  </a:lnTo>
                  <a:lnTo>
                    <a:pt x="22" y="188"/>
                  </a:lnTo>
                  <a:lnTo>
                    <a:pt x="10" y="168"/>
                  </a:lnTo>
                  <a:lnTo>
                    <a:pt x="4" y="144"/>
                  </a:lnTo>
                  <a:lnTo>
                    <a:pt x="2" y="132"/>
                  </a:lnTo>
                  <a:lnTo>
                    <a:pt x="0" y="120"/>
                  </a:lnTo>
                  <a:lnTo>
                    <a:pt x="0" y="120"/>
                  </a:lnTo>
                  <a:lnTo>
                    <a:pt x="2" y="108"/>
                  </a:lnTo>
                  <a:lnTo>
                    <a:pt x="4" y="96"/>
                  </a:lnTo>
                  <a:lnTo>
                    <a:pt x="10" y="74"/>
                  </a:lnTo>
                  <a:lnTo>
                    <a:pt x="22" y="54"/>
                  </a:lnTo>
                  <a:lnTo>
                    <a:pt x="36" y="36"/>
                  </a:lnTo>
                  <a:lnTo>
                    <a:pt x="54" y="20"/>
                  </a:lnTo>
                  <a:lnTo>
                    <a:pt x="74" y="10"/>
                  </a:lnTo>
                  <a:lnTo>
                    <a:pt x="96" y="2"/>
                  </a:lnTo>
                  <a:lnTo>
                    <a:pt x="108" y="0"/>
                  </a:lnTo>
                  <a:lnTo>
                    <a:pt x="120" y="0"/>
                  </a:lnTo>
                  <a:lnTo>
                    <a:pt x="120" y="0"/>
                  </a:lnTo>
                  <a:lnTo>
                    <a:pt x="134" y="0"/>
                  </a:lnTo>
                  <a:lnTo>
                    <a:pt x="146" y="2"/>
                  </a:lnTo>
                  <a:lnTo>
                    <a:pt x="168" y="10"/>
                  </a:lnTo>
                  <a:lnTo>
                    <a:pt x="188" y="20"/>
                  </a:lnTo>
                  <a:lnTo>
                    <a:pt x="206" y="36"/>
                  </a:lnTo>
                  <a:lnTo>
                    <a:pt x="220" y="54"/>
                  </a:lnTo>
                  <a:lnTo>
                    <a:pt x="232" y="74"/>
                  </a:lnTo>
                  <a:lnTo>
                    <a:pt x="238" y="96"/>
                  </a:lnTo>
                  <a:lnTo>
                    <a:pt x="240" y="108"/>
                  </a:lnTo>
                  <a:lnTo>
                    <a:pt x="242" y="120"/>
                  </a:lnTo>
                  <a:lnTo>
                    <a:pt x="242" y="120"/>
                  </a:lnTo>
                  <a:lnTo>
                    <a:pt x="240" y="132"/>
                  </a:lnTo>
                  <a:lnTo>
                    <a:pt x="238" y="144"/>
                  </a:lnTo>
                  <a:lnTo>
                    <a:pt x="232" y="168"/>
                  </a:lnTo>
                  <a:lnTo>
                    <a:pt x="220" y="188"/>
                  </a:lnTo>
                  <a:lnTo>
                    <a:pt x="206" y="206"/>
                  </a:lnTo>
                  <a:lnTo>
                    <a:pt x="188" y="220"/>
                  </a:lnTo>
                  <a:lnTo>
                    <a:pt x="168" y="232"/>
                  </a:lnTo>
                  <a:lnTo>
                    <a:pt x="146" y="238"/>
                  </a:lnTo>
                  <a:lnTo>
                    <a:pt x="134" y="240"/>
                  </a:lnTo>
                  <a:lnTo>
                    <a:pt x="120" y="240"/>
                  </a:lnTo>
                  <a:lnTo>
                    <a:pt x="120" y="240"/>
                  </a:lnTo>
                  <a:close/>
                  <a:moveTo>
                    <a:pt x="120" y="18"/>
                  </a:moveTo>
                  <a:lnTo>
                    <a:pt x="120" y="18"/>
                  </a:lnTo>
                  <a:lnTo>
                    <a:pt x="100" y="20"/>
                  </a:lnTo>
                  <a:lnTo>
                    <a:pt x="82" y="26"/>
                  </a:lnTo>
                  <a:lnTo>
                    <a:pt x="64" y="36"/>
                  </a:lnTo>
                  <a:lnTo>
                    <a:pt x="48" y="48"/>
                  </a:lnTo>
                  <a:lnTo>
                    <a:pt x="36" y="64"/>
                  </a:lnTo>
                  <a:lnTo>
                    <a:pt x="26" y="80"/>
                  </a:lnTo>
                  <a:lnTo>
                    <a:pt x="20" y="100"/>
                  </a:lnTo>
                  <a:lnTo>
                    <a:pt x="18" y="120"/>
                  </a:lnTo>
                  <a:lnTo>
                    <a:pt x="18" y="120"/>
                  </a:lnTo>
                  <a:lnTo>
                    <a:pt x="20" y="142"/>
                  </a:lnTo>
                  <a:lnTo>
                    <a:pt x="26" y="160"/>
                  </a:lnTo>
                  <a:lnTo>
                    <a:pt x="36" y="178"/>
                  </a:lnTo>
                  <a:lnTo>
                    <a:pt x="48" y="192"/>
                  </a:lnTo>
                  <a:lnTo>
                    <a:pt x="64" y="206"/>
                  </a:lnTo>
                  <a:lnTo>
                    <a:pt x="82" y="214"/>
                  </a:lnTo>
                  <a:lnTo>
                    <a:pt x="100" y="220"/>
                  </a:lnTo>
                  <a:lnTo>
                    <a:pt x="120" y="222"/>
                  </a:lnTo>
                  <a:lnTo>
                    <a:pt x="120" y="222"/>
                  </a:lnTo>
                  <a:lnTo>
                    <a:pt x="142" y="220"/>
                  </a:lnTo>
                  <a:lnTo>
                    <a:pt x="160" y="214"/>
                  </a:lnTo>
                  <a:lnTo>
                    <a:pt x="178" y="206"/>
                  </a:lnTo>
                  <a:lnTo>
                    <a:pt x="194" y="192"/>
                  </a:lnTo>
                  <a:lnTo>
                    <a:pt x="206" y="178"/>
                  </a:lnTo>
                  <a:lnTo>
                    <a:pt x="216" y="160"/>
                  </a:lnTo>
                  <a:lnTo>
                    <a:pt x="222" y="142"/>
                  </a:lnTo>
                  <a:lnTo>
                    <a:pt x="224" y="120"/>
                  </a:lnTo>
                  <a:lnTo>
                    <a:pt x="224" y="120"/>
                  </a:lnTo>
                  <a:lnTo>
                    <a:pt x="222" y="100"/>
                  </a:lnTo>
                  <a:lnTo>
                    <a:pt x="216" y="80"/>
                  </a:lnTo>
                  <a:lnTo>
                    <a:pt x="206" y="64"/>
                  </a:lnTo>
                  <a:lnTo>
                    <a:pt x="194" y="48"/>
                  </a:lnTo>
                  <a:lnTo>
                    <a:pt x="178" y="36"/>
                  </a:lnTo>
                  <a:lnTo>
                    <a:pt x="160" y="26"/>
                  </a:lnTo>
                  <a:lnTo>
                    <a:pt x="142" y="20"/>
                  </a:lnTo>
                  <a:lnTo>
                    <a:pt x="120" y="18"/>
                  </a:lnTo>
                  <a:lnTo>
                    <a:pt x="120"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7" name="Rectangle 32">
              <a:extLst>
                <a:ext uri="{FF2B5EF4-FFF2-40B4-BE49-F238E27FC236}">
                  <a16:creationId xmlns:a16="http://schemas.microsoft.com/office/drawing/2014/main" id="{9824778C-D654-4288-89EA-605E7D5783E6}"/>
                </a:ext>
              </a:extLst>
            </p:cNvPr>
            <p:cNvSpPr>
              <a:spLocks noChangeArrowheads="1"/>
            </p:cNvSpPr>
            <p:nvPr/>
          </p:nvSpPr>
          <p:spPr bwMode="auto">
            <a:xfrm>
              <a:off x="1579563" y="3384550"/>
              <a:ext cx="2667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8" name="Rectangle 33">
              <a:extLst>
                <a:ext uri="{FF2B5EF4-FFF2-40B4-BE49-F238E27FC236}">
                  <a16:creationId xmlns:a16="http://schemas.microsoft.com/office/drawing/2014/main" id="{ECE44812-F254-4872-AA66-D8766A228129}"/>
                </a:ext>
              </a:extLst>
            </p:cNvPr>
            <p:cNvSpPr>
              <a:spLocks noChangeArrowheads="1"/>
            </p:cNvSpPr>
            <p:nvPr/>
          </p:nvSpPr>
          <p:spPr bwMode="auto">
            <a:xfrm>
              <a:off x="1579563" y="3460750"/>
              <a:ext cx="2667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9" name="Rectangle 34">
              <a:extLst>
                <a:ext uri="{FF2B5EF4-FFF2-40B4-BE49-F238E27FC236}">
                  <a16:creationId xmlns:a16="http://schemas.microsoft.com/office/drawing/2014/main" id="{B64152E5-BA21-43B8-8A6F-DABFB409136B}"/>
                </a:ext>
              </a:extLst>
            </p:cNvPr>
            <p:cNvSpPr>
              <a:spLocks noChangeArrowheads="1"/>
            </p:cNvSpPr>
            <p:nvPr/>
          </p:nvSpPr>
          <p:spPr bwMode="auto">
            <a:xfrm>
              <a:off x="1589088" y="3536950"/>
              <a:ext cx="2571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0" name="Rectangle 35">
              <a:extLst>
                <a:ext uri="{FF2B5EF4-FFF2-40B4-BE49-F238E27FC236}">
                  <a16:creationId xmlns:a16="http://schemas.microsoft.com/office/drawing/2014/main" id="{6F27ED40-E6F7-4303-A4F6-44B3547ABA31}"/>
                </a:ext>
              </a:extLst>
            </p:cNvPr>
            <p:cNvSpPr>
              <a:spLocks noChangeArrowheads="1"/>
            </p:cNvSpPr>
            <p:nvPr/>
          </p:nvSpPr>
          <p:spPr bwMode="auto">
            <a:xfrm>
              <a:off x="1627188" y="3613150"/>
              <a:ext cx="2190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Rectangle 36">
              <a:extLst>
                <a:ext uri="{FF2B5EF4-FFF2-40B4-BE49-F238E27FC236}">
                  <a16:creationId xmlns:a16="http://schemas.microsoft.com/office/drawing/2014/main" id="{FCAFD15F-7EBB-44BC-B05A-9FED51AB3BF1}"/>
                </a:ext>
              </a:extLst>
            </p:cNvPr>
            <p:cNvSpPr>
              <a:spLocks noChangeArrowheads="1"/>
            </p:cNvSpPr>
            <p:nvPr/>
          </p:nvSpPr>
          <p:spPr bwMode="auto">
            <a:xfrm>
              <a:off x="1643063" y="3689350"/>
              <a:ext cx="4413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2" name="Rectangle 37">
              <a:extLst>
                <a:ext uri="{FF2B5EF4-FFF2-40B4-BE49-F238E27FC236}">
                  <a16:creationId xmlns:a16="http://schemas.microsoft.com/office/drawing/2014/main" id="{70949FA2-9E33-4778-93ED-31EAEE16D11D}"/>
                </a:ext>
              </a:extLst>
            </p:cNvPr>
            <p:cNvSpPr>
              <a:spLocks noChangeArrowheads="1"/>
            </p:cNvSpPr>
            <p:nvPr/>
          </p:nvSpPr>
          <p:spPr bwMode="auto">
            <a:xfrm>
              <a:off x="1646238" y="3765550"/>
              <a:ext cx="43815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3" name="Rectangle 38">
              <a:extLst>
                <a:ext uri="{FF2B5EF4-FFF2-40B4-BE49-F238E27FC236}">
                  <a16:creationId xmlns:a16="http://schemas.microsoft.com/office/drawing/2014/main" id="{2CB80CE5-C28E-40AE-9E74-DF48C0A98055}"/>
                </a:ext>
              </a:extLst>
            </p:cNvPr>
            <p:cNvSpPr>
              <a:spLocks noChangeArrowheads="1"/>
            </p:cNvSpPr>
            <p:nvPr/>
          </p:nvSpPr>
          <p:spPr bwMode="auto">
            <a:xfrm>
              <a:off x="1624013" y="3841750"/>
              <a:ext cx="4603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4" name="Rectangle 39">
              <a:extLst>
                <a:ext uri="{FF2B5EF4-FFF2-40B4-BE49-F238E27FC236}">
                  <a16:creationId xmlns:a16="http://schemas.microsoft.com/office/drawing/2014/main" id="{ED76FE44-5FFC-427D-A106-04CC88FE6A55}"/>
                </a:ext>
              </a:extLst>
            </p:cNvPr>
            <p:cNvSpPr>
              <a:spLocks noChangeArrowheads="1"/>
            </p:cNvSpPr>
            <p:nvPr/>
          </p:nvSpPr>
          <p:spPr bwMode="auto">
            <a:xfrm>
              <a:off x="1579563" y="3917950"/>
              <a:ext cx="5048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5" name="Rectangle 40">
              <a:extLst>
                <a:ext uri="{FF2B5EF4-FFF2-40B4-BE49-F238E27FC236}">
                  <a16:creationId xmlns:a16="http://schemas.microsoft.com/office/drawing/2014/main" id="{097677A1-A6AC-4200-8B03-E3B4414EEF76}"/>
                </a:ext>
              </a:extLst>
            </p:cNvPr>
            <p:cNvSpPr>
              <a:spLocks noChangeArrowheads="1"/>
            </p:cNvSpPr>
            <p:nvPr/>
          </p:nvSpPr>
          <p:spPr bwMode="auto">
            <a:xfrm>
              <a:off x="922338" y="3911600"/>
              <a:ext cx="26035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6" name="Rectangle 41">
              <a:extLst>
                <a:ext uri="{FF2B5EF4-FFF2-40B4-BE49-F238E27FC236}">
                  <a16:creationId xmlns:a16="http://schemas.microsoft.com/office/drawing/2014/main" id="{EBCD2D6C-F049-4D6B-B8C2-DB47E3004A06}"/>
                </a:ext>
              </a:extLst>
            </p:cNvPr>
            <p:cNvSpPr>
              <a:spLocks noChangeArrowheads="1"/>
            </p:cNvSpPr>
            <p:nvPr/>
          </p:nvSpPr>
          <p:spPr bwMode="auto">
            <a:xfrm>
              <a:off x="1255713" y="3727450"/>
              <a:ext cx="349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7" name="Rectangle 42">
              <a:extLst>
                <a:ext uri="{FF2B5EF4-FFF2-40B4-BE49-F238E27FC236}">
                  <a16:creationId xmlns:a16="http://schemas.microsoft.com/office/drawing/2014/main" id="{6C53A7F9-4C5E-4871-BEF1-2DF7AB5704F3}"/>
                </a:ext>
              </a:extLst>
            </p:cNvPr>
            <p:cNvSpPr>
              <a:spLocks noChangeArrowheads="1"/>
            </p:cNvSpPr>
            <p:nvPr/>
          </p:nvSpPr>
          <p:spPr bwMode="auto">
            <a:xfrm>
              <a:off x="1465263" y="3727450"/>
              <a:ext cx="349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8" name="Rectangle 43">
              <a:extLst>
                <a:ext uri="{FF2B5EF4-FFF2-40B4-BE49-F238E27FC236}">
                  <a16:creationId xmlns:a16="http://schemas.microsoft.com/office/drawing/2014/main" id="{31C6CDE3-F669-44B6-93F3-203F7A0CE1FF}"/>
                </a:ext>
              </a:extLst>
            </p:cNvPr>
            <p:cNvSpPr>
              <a:spLocks noChangeArrowheads="1"/>
            </p:cNvSpPr>
            <p:nvPr/>
          </p:nvSpPr>
          <p:spPr bwMode="auto">
            <a:xfrm>
              <a:off x="1277938" y="3143250"/>
              <a:ext cx="28575" cy="1079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9" name="Rectangle 44">
              <a:extLst>
                <a:ext uri="{FF2B5EF4-FFF2-40B4-BE49-F238E27FC236}">
                  <a16:creationId xmlns:a16="http://schemas.microsoft.com/office/drawing/2014/main" id="{96C2483D-219A-47FA-AD90-C155E4A8A6AC}"/>
                </a:ext>
              </a:extLst>
            </p:cNvPr>
            <p:cNvSpPr>
              <a:spLocks noChangeArrowheads="1"/>
            </p:cNvSpPr>
            <p:nvPr/>
          </p:nvSpPr>
          <p:spPr bwMode="auto">
            <a:xfrm>
              <a:off x="1277938" y="3282950"/>
              <a:ext cx="28575" cy="412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0" name="Rectangle 45">
              <a:extLst>
                <a:ext uri="{FF2B5EF4-FFF2-40B4-BE49-F238E27FC236}">
                  <a16:creationId xmlns:a16="http://schemas.microsoft.com/office/drawing/2014/main" id="{1446AAA5-0E35-479B-9331-91F1DD8E2E31}"/>
                </a:ext>
              </a:extLst>
            </p:cNvPr>
            <p:cNvSpPr>
              <a:spLocks noChangeArrowheads="1"/>
            </p:cNvSpPr>
            <p:nvPr/>
          </p:nvSpPr>
          <p:spPr bwMode="auto">
            <a:xfrm>
              <a:off x="1344613" y="3051175"/>
              <a:ext cx="28575" cy="1111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1" name="Rectangle 46">
              <a:extLst>
                <a:ext uri="{FF2B5EF4-FFF2-40B4-BE49-F238E27FC236}">
                  <a16:creationId xmlns:a16="http://schemas.microsoft.com/office/drawing/2014/main" id="{3EF098C2-CFEA-40F1-A35D-569B17B72676}"/>
                </a:ext>
              </a:extLst>
            </p:cNvPr>
            <p:cNvSpPr>
              <a:spLocks noChangeArrowheads="1"/>
            </p:cNvSpPr>
            <p:nvPr/>
          </p:nvSpPr>
          <p:spPr bwMode="auto">
            <a:xfrm>
              <a:off x="1344613" y="3194050"/>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2" name="Rectangle 47">
              <a:extLst>
                <a:ext uri="{FF2B5EF4-FFF2-40B4-BE49-F238E27FC236}">
                  <a16:creationId xmlns:a16="http://schemas.microsoft.com/office/drawing/2014/main" id="{9539554B-1CAF-4056-A355-C3A245AA4266}"/>
                </a:ext>
              </a:extLst>
            </p:cNvPr>
            <p:cNvSpPr>
              <a:spLocks noChangeArrowheads="1"/>
            </p:cNvSpPr>
            <p:nvPr/>
          </p:nvSpPr>
          <p:spPr bwMode="auto">
            <a:xfrm>
              <a:off x="1408113" y="3165475"/>
              <a:ext cx="28575" cy="1111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3" name="Rectangle 48">
              <a:extLst>
                <a:ext uri="{FF2B5EF4-FFF2-40B4-BE49-F238E27FC236}">
                  <a16:creationId xmlns:a16="http://schemas.microsoft.com/office/drawing/2014/main" id="{EEA60E53-1318-4EF6-98A6-CA8113286CC2}"/>
                </a:ext>
              </a:extLst>
            </p:cNvPr>
            <p:cNvSpPr>
              <a:spLocks noChangeArrowheads="1"/>
            </p:cNvSpPr>
            <p:nvPr/>
          </p:nvSpPr>
          <p:spPr bwMode="auto">
            <a:xfrm>
              <a:off x="1408113" y="3308350"/>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14" name="Gruppieren 1">
            <a:extLst>
              <a:ext uri="{FF2B5EF4-FFF2-40B4-BE49-F238E27FC236}">
                <a16:creationId xmlns:a16="http://schemas.microsoft.com/office/drawing/2014/main" id="{3AC346FF-AB9F-4584-AC34-A4AB3ACC4D62}"/>
              </a:ext>
            </a:extLst>
          </p:cNvPr>
          <p:cNvGrpSpPr/>
          <p:nvPr>
            <p:custDataLst>
              <p:tags r:id="rId3"/>
            </p:custDataLst>
          </p:nvPr>
        </p:nvGrpSpPr>
        <p:grpSpPr>
          <a:xfrm>
            <a:off x="936907" y="4758930"/>
            <a:ext cx="777088" cy="714088"/>
            <a:chOff x="485595" y="5243513"/>
            <a:chExt cx="788762" cy="692415"/>
          </a:xfrm>
          <a:solidFill>
            <a:schemeClr val="accent1"/>
          </a:solidFill>
        </p:grpSpPr>
        <p:sp>
          <p:nvSpPr>
            <p:cNvPr id="315" name="Freeform 5">
              <a:extLst>
                <a:ext uri="{FF2B5EF4-FFF2-40B4-BE49-F238E27FC236}">
                  <a16:creationId xmlns:a16="http://schemas.microsoft.com/office/drawing/2014/main" id="{4D716639-DD8B-4BC6-9A6C-7D0FEA4A8924}"/>
                </a:ext>
              </a:extLst>
            </p:cNvPr>
            <p:cNvSpPr>
              <a:spLocks noEditPoints="1"/>
            </p:cNvSpPr>
            <p:nvPr>
              <p:custDataLst>
                <p:tags r:id="rId4"/>
              </p:custDataLst>
            </p:nvPr>
          </p:nvSpPr>
          <p:spPr bwMode="auto">
            <a:xfrm>
              <a:off x="565261" y="5497610"/>
              <a:ext cx="709096" cy="438318"/>
            </a:xfrm>
            <a:custGeom>
              <a:avLst/>
              <a:gdLst>
                <a:gd name="T0" fmla="*/ 0 w 3906"/>
                <a:gd name="T1" fmla="*/ 2192 h 2413"/>
                <a:gd name="T2" fmla="*/ 3906 w 3906"/>
                <a:gd name="T3" fmla="*/ 2192 h 2413"/>
                <a:gd name="T4" fmla="*/ 3906 w 3906"/>
                <a:gd name="T5" fmla="*/ 2413 h 2413"/>
                <a:gd name="T6" fmla="*/ 0 w 3906"/>
                <a:gd name="T7" fmla="*/ 2413 h 2413"/>
                <a:gd name="T8" fmla="*/ 0 w 3906"/>
                <a:gd name="T9" fmla="*/ 2192 h 2413"/>
                <a:gd name="T10" fmla="*/ 2632 w 3906"/>
                <a:gd name="T11" fmla="*/ 1303 h 2413"/>
                <a:gd name="T12" fmla="*/ 2240 w 3906"/>
                <a:gd name="T13" fmla="*/ 1766 h 2413"/>
                <a:gd name="T14" fmla="*/ 2244 w 3906"/>
                <a:gd name="T15" fmla="*/ 1815 h 2413"/>
                <a:gd name="T16" fmla="*/ 2161 w 3906"/>
                <a:gd name="T17" fmla="*/ 1961 h 2413"/>
                <a:gd name="T18" fmla="*/ 1852 w 3906"/>
                <a:gd name="T19" fmla="*/ 1923 h 2413"/>
                <a:gd name="T20" fmla="*/ 1890 w 3906"/>
                <a:gd name="T21" fmla="*/ 1614 h 2413"/>
                <a:gd name="T22" fmla="*/ 2052 w 3906"/>
                <a:gd name="T23" fmla="*/ 1569 h 2413"/>
                <a:gd name="T24" fmla="*/ 2076 w 3906"/>
                <a:gd name="T25" fmla="*/ 1577 h 2413"/>
                <a:gd name="T26" fmla="*/ 2632 w 3906"/>
                <a:gd name="T27" fmla="*/ 1303 h 2413"/>
                <a:gd name="T28" fmla="*/ 1953 w 3906"/>
                <a:gd name="T29" fmla="*/ 0 h 2413"/>
                <a:gd name="T30" fmla="*/ 2929 w 3906"/>
                <a:gd name="T31" fmla="*/ 261 h 2413"/>
                <a:gd name="T32" fmla="*/ 3906 w 3906"/>
                <a:gd name="T33" fmla="*/ 1953 h 2413"/>
                <a:gd name="T34" fmla="*/ 3689 w 3906"/>
                <a:gd name="T35" fmla="*/ 1953 h 2413"/>
                <a:gd name="T36" fmla="*/ 3456 w 3906"/>
                <a:gd name="T37" fmla="*/ 1085 h 2413"/>
                <a:gd name="T38" fmla="*/ 3247 w 3906"/>
                <a:gd name="T39" fmla="*/ 811 h 2413"/>
                <a:gd name="T40" fmla="*/ 2990 w 3906"/>
                <a:gd name="T41" fmla="*/ 1067 h 2413"/>
                <a:gd name="T42" fmla="*/ 2959 w 3906"/>
                <a:gd name="T43" fmla="*/ 1067 h 2413"/>
                <a:gd name="T44" fmla="*/ 2896 w 3906"/>
                <a:gd name="T45" fmla="*/ 1005 h 2413"/>
                <a:gd name="T46" fmla="*/ 2896 w 3906"/>
                <a:gd name="T47" fmla="*/ 974 h 2413"/>
                <a:gd name="T48" fmla="*/ 3160 w 3906"/>
                <a:gd name="T49" fmla="*/ 710 h 2413"/>
                <a:gd name="T50" fmla="*/ 3161 w 3906"/>
                <a:gd name="T51" fmla="*/ 710 h 2413"/>
                <a:gd name="T52" fmla="*/ 2821 w 3906"/>
                <a:gd name="T53" fmla="*/ 449 h 2413"/>
                <a:gd name="T54" fmla="*/ 2177 w 3906"/>
                <a:gd name="T55" fmla="*/ 231 h 2413"/>
                <a:gd name="T56" fmla="*/ 2012 w 3906"/>
                <a:gd name="T57" fmla="*/ 220 h 2413"/>
                <a:gd name="T58" fmla="*/ 2016 w 3906"/>
                <a:gd name="T59" fmla="*/ 224 h 2413"/>
                <a:gd name="T60" fmla="*/ 2016 w 3906"/>
                <a:gd name="T61" fmla="*/ 596 h 2413"/>
                <a:gd name="T62" fmla="*/ 1994 w 3906"/>
                <a:gd name="T63" fmla="*/ 618 h 2413"/>
                <a:gd name="T64" fmla="*/ 1906 w 3906"/>
                <a:gd name="T65" fmla="*/ 618 h 2413"/>
                <a:gd name="T66" fmla="*/ 1883 w 3906"/>
                <a:gd name="T67" fmla="*/ 596 h 2413"/>
                <a:gd name="T68" fmla="*/ 1883 w 3906"/>
                <a:gd name="T69" fmla="*/ 224 h 2413"/>
                <a:gd name="T70" fmla="*/ 1887 w 3906"/>
                <a:gd name="T71" fmla="*/ 221 h 2413"/>
                <a:gd name="T72" fmla="*/ 1728 w 3906"/>
                <a:gd name="T73" fmla="*/ 231 h 2413"/>
                <a:gd name="T74" fmla="*/ 1085 w 3906"/>
                <a:gd name="T75" fmla="*/ 449 h 2413"/>
                <a:gd name="T76" fmla="*/ 722 w 3906"/>
                <a:gd name="T77" fmla="*/ 728 h 2413"/>
                <a:gd name="T78" fmla="*/ 718 w 3906"/>
                <a:gd name="T79" fmla="*/ 733 h 2413"/>
                <a:gd name="T80" fmla="*/ 730 w 3906"/>
                <a:gd name="T81" fmla="*/ 733 h 2413"/>
                <a:gd name="T82" fmla="*/ 993 w 3906"/>
                <a:gd name="T83" fmla="*/ 996 h 2413"/>
                <a:gd name="T84" fmla="*/ 993 w 3906"/>
                <a:gd name="T85" fmla="*/ 1027 h 2413"/>
                <a:gd name="T86" fmla="*/ 931 w 3906"/>
                <a:gd name="T87" fmla="*/ 1090 h 2413"/>
                <a:gd name="T88" fmla="*/ 900 w 3906"/>
                <a:gd name="T89" fmla="*/ 1090 h 2413"/>
                <a:gd name="T90" fmla="*/ 642 w 3906"/>
                <a:gd name="T91" fmla="*/ 832 h 2413"/>
                <a:gd name="T92" fmla="*/ 449 w 3906"/>
                <a:gd name="T93" fmla="*/ 1085 h 2413"/>
                <a:gd name="T94" fmla="*/ 216 w 3906"/>
                <a:gd name="T95" fmla="*/ 1953 h 2413"/>
                <a:gd name="T96" fmla="*/ 0 w 3906"/>
                <a:gd name="T97" fmla="*/ 1953 h 2413"/>
                <a:gd name="T98" fmla="*/ 976 w 3906"/>
                <a:gd name="T99" fmla="*/ 261 h 2413"/>
                <a:gd name="T100" fmla="*/ 1953 w 3906"/>
                <a:gd name="T101"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6" h="2413">
                  <a:moveTo>
                    <a:pt x="0" y="2192"/>
                  </a:moveTo>
                  <a:lnTo>
                    <a:pt x="3906" y="2192"/>
                  </a:lnTo>
                  <a:lnTo>
                    <a:pt x="3906" y="2413"/>
                  </a:lnTo>
                  <a:lnTo>
                    <a:pt x="0" y="2413"/>
                  </a:lnTo>
                  <a:lnTo>
                    <a:pt x="0" y="2192"/>
                  </a:lnTo>
                  <a:close/>
                  <a:moveTo>
                    <a:pt x="2632" y="1303"/>
                  </a:moveTo>
                  <a:lnTo>
                    <a:pt x="2240" y="1766"/>
                  </a:lnTo>
                  <a:lnTo>
                    <a:pt x="2244" y="1815"/>
                  </a:lnTo>
                  <a:cubicBezTo>
                    <a:pt x="2237" y="1871"/>
                    <a:pt x="2209" y="1924"/>
                    <a:pt x="2161" y="1961"/>
                  </a:cubicBezTo>
                  <a:cubicBezTo>
                    <a:pt x="2065" y="2036"/>
                    <a:pt x="1927" y="2019"/>
                    <a:pt x="1852" y="1923"/>
                  </a:cubicBezTo>
                  <a:cubicBezTo>
                    <a:pt x="1777" y="1828"/>
                    <a:pt x="1794" y="1689"/>
                    <a:pt x="1890" y="1614"/>
                  </a:cubicBezTo>
                  <a:cubicBezTo>
                    <a:pt x="1938" y="1577"/>
                    <a:pt x="1996" y="1562"/>
                    <a:pt x="2052" y="1569"/>
                  </a:cubicBezTo>
                  <a:lnTo>
                    <a:pt x="2076" y="1577"/>
                  </a:lnTo>
                  <a:lnTo>
                    <a:pt x="2632" y="1303"/>
                  </a:lnTo>
                  <a:close/>
                  <a:moveTo>
                    <a:pt x="1953" y="0"/>
                  </a:moveTo>
                  <a:cubicBezTo>
                    <a:pt x="2290" y="0"/>
                    <a:pt x="2627" y="87"/>
                    <a:pt x="2929" y="261"/>
                  </a:cubicBezTo>
                  <a:cubicBezTo>
                    <a:pt x="3533" y="610"/>
                    <a:pt x="3906" y="1255"/>
                    <a:pt x="3906" y="1953"/>
                  </a:cubicBezTo>
                  <a:lnTo>
                    <a:pt x="3689" y="1953"/>
                  </a:lnTo>
                  <a:cubicBezTo>
                    <a:pt x="3689" y="1643"/>
                    <a:pt x="3606" y="1344"/>
                    <a:pt x="3456" y="1085"/>
                  </a:cubicBezTo>
                  <a:lnTo>
                    <a:pt x="3247" y="811"/>
                  </a:lnTo>
                  <a:lnTo>
                    <a:pt x="2990" y="1067"/>
                  </a:lnTo>
                  <a:cubicBezTo>
                    <a:pt x="2981" y="1076"/>
                    <a:pt x="2967" y="1076"/>
                    <a:pt x="2959" y="1067"/>
                  </a:cubicBezTo>
                  <a:lnTo>
                    <a:pt x="2896" y="1005"/>
                  </a:lnTo>
                  <a:cubicBezTo>
                    <a:pt x="2888" y="996"/>
                    <a:pt x="2888" y="982"/>
                    <a:pt x="2896" y="974"/>
                  </a:cubicBezTo>
                  <a:lnTo>
                    <a:pt x="3160" y="710"/>
                  </a:lnTo>
                  <a:lnTo>
                    <a:pt x="3161" y="710"/>
                  </a:lnTo>
                  <a:lnTo>
                    <a:pt x="2821" y="449"/>
                  </a:lnTo>
                  <a:cubicBezTo>
                    <a:pt x="2619" y="333"/>
                    <a:pt x="2400" y="260"/>
                    <a:pt x="2177" y="231"/>
                  </a:cubicBezTo>
                  <a:lnTo>
                    <a:pt x="2012" y="220"/>
                  </a:lnTo>
                  <a:lnTo>
                    <a:pt x="2016" y="224"/>
                  </a:lnTo>
                  <a:lnTo>
                    <a:pt x="2016" y="596"/>
                  </a:lnTo>
                  <a:cubicBezTo>
                    <a:pt x="2016" y="609"/>
                    <a:pt x="2006" y="618"/>
                    <a:pt x="1994" y="618"/>
                  </a:cubicBezTo>
                  <a:lnTo>
                    <a:pt x="1906" y="618"/>
                  </a:lnTo>
                  <a:cubicBezTo>
                    <a:pt x="1893" y="618"/>
                    <a:pt x="1883" y="609"/>
                    <a:pt x="1883" y="596"/>
                  </a:cubicBezTo>
                  <a:lnTo>
                    <a:pt x="1883" y="224"/>
                  </a:lnTo>
                  <a:lnTo>
                    <a:pt x="1887" y="221"/>
                  </a:lnTo>
                  <a:lnTo>
                    <a:pt x="1728" y="231"/>
                  </a:lnTo>
                  <a:cubicBezTo>
                    <a:pt x="1505" y="260"/>
                    <a:pt x="1286" y="333"/>
                    <a:pt x="1085" y="449"/>
                  </a:cubicBezTo>
                  <a:cubicBezTo>
                    <a:pt x="950" y="527"/>
                    <a:pt x="829" y="621"/>
                    <a:pt x="722" y="728"/>
                  </a:cubicBezTo>
                  <a:lnTo>
                    <a:pt x="718" y="733"/>
                  </a:lnTo>
                  <a:lnTo>
                    <a:pt x="730" y="733"/>
                  </a:lnTo>
                  <a:lnTo>
                    <a:pt x="993" y="996"/>
                  </a:lnTo>
                  <a:cubicBezTo>
                    <a:pt x="1002" y="1005"/>
                    <a:pt x="1002" y="1019"/>
                    <a:pt x="993" y="1027"/>
                  </a:cubicBezTo>
                  <a:lnTo>
                    <a:pt x="931" y="1090"/>
                  </a:lnTo>
                  <a:cubicBezTo>
                    <a:pt x="922" y="1098"/>
                    <a:pt x="909" y="1098"/>
                    <a:pt x="900" y="1090"/>
                  </a:cubicBezTo>
                  <a:lnTo>
                    <a:pt x="642" y="832"/>
                  </a:lnTo>
                  <a:lnTo>
                    <a:pt x="449" y="1085"/>
                  </a:lnTo>
                  <a:cubicBezTo>
                    <a:pt x="299" y="1344"/>
                    <a:pt x="216" y="1643"/>
                    <a:pt x="216" y="1953"/>
                  </a:cubicBezTo>
                  <a:lnTo>
                    <a:pt x="0" y="1953"/>
                  </a:lnTo>
                  <a:cubicBezTo>
                    <a:pt x="0" y="1255"/>
                    <a:pt x="372" y="610"/>
                    <a:pt x="976" y="261"/>
                  </a:cubicBezTo>
                  <a:cubicBezTo>
                    <a:pt x="1278" y="87"/>
                    <a:pt x="1616" y="0"/>
                    <a:pt x="1953" y="0"/>
                  </a:cubicBez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813" b="0" i="0" u="none" strike="noStrike" kern="1200" cap="none" spc="0" normalizeH="0" baseline="0" noProof="0">
                <a:ln>
                  <a:noFill/>
                </a:ln>
                <a:solidFill>
                  <a:srgbClr val="D75F00"/>
                </a:solidFill>
                <a:effectLst/>
                <a:uLnTx/>
                <a:uFillTx/>
                <a:latin typeface="Calibri" panose="020F0502020204030204"/>
                <a:ea typeface="+mn-ea"/>
                <a:cs typeface="+mn-cs"/>
              </a:endParaRPr>
            </a:p>
          </p:txBody>
        </p:sp>
        <p:grpSp>
          <p:nvGrpSpPr>
            <p:cNvPr id="316" name="Group 33">
              <a:extLst>
                <a:ext uri="{FF2B5EF4-FFF2-40B4-BE49-F238E27FC236}">
                  <a16:creationId xmlns:a16="http://schemas.microsoft.com/office/drawing/2014/main" id="{A55EEF21-8547-47DF-A738-B05C6A7F0AF5}"/>
                </a:ext>
              </a:extLst>
            </p:cNvPr>
            <p:cNvGrpSpPr>
              <a:grpSpLocks/>
            </p:cNvGrpSpPr>
            <p:nvPr>
              <p:custDataLst>
                <p:tags r:id="rId5"/>
              </p:custDataLst>
            </p:nvPr>
          </p:nvGrpSpPr>
          <p:grpSpPr bwMode="auto">
            <a:xfrm>
              <a:off x="485595" y="5243513"/>
              <a:ext cx="333385" cy="692415"/>
              <a:chOff x="1662" y="1657"/>
              <a:chExt cx="605" cy="1260"/>
            </a:xfrm>
            <a:grpFill/>
          </p:grpSpPr>
          <p:sp>
            <p:nvSpPr>
              <p:cNvPr id="317" name="Freeform 34">
                <a:extLst>
                  <a:ext uri="{FF2B5EF4-FFF2-40B4-BE49-F238E27FC236}">
                    <a16:creationId xmlns:a16="http://schemas.microsoft.com/office/drawing/2014/main" id="{5BD96202-9C7F-4273-A1C3-7F8A9F435D49}"/>
                  </a:ext>
                </a:extLst>
              </p:cNvPr>
              <p:cNvSpPr>
                <a:spLocks/>
              </p:cNvSpPr>
              <p:nvPr/>
            </p:nvSpPr>
            <p:spPr bwMode="auto">
              <a:xfrm>
                <a:off x="1740" y="2269"/>
                <a:ext cx="447" cy="549"/>
              </a:xfrm>
              <a:custGeom>
                <a:avLst/>
                <a:gdLst>
                  <a:gd name="T0" fmla="*/ 223 w 447"/>
                  <a:gd name="T1" fmla="*/ 5 h 549"/>
                  <a:gd name="T2" fmla="*/ 190 w 447"/>
                  <a:gd name="T3" fmla="*/ 9 h 549"/>
                  <a:gd name="T4" fmla="*/ 183 w 447"/>
                  <a:gd name="T5" fmla="*/ 11 h 549"/>
                  <a:gd name="T6" fmla="*/ 169 w 447"/>
                  <a:gd name="T7" fmla="*/ 16 h 549"/>
                  <a:gd name="T8" fmla="*/ 147 w 447"/>
                  <a:gd name="T9" fmla="*/ 25 h 549"/>
                  <a:gd name="T10" fmla="*/ 120 w 447"/>
                  <a:gd name="T11" fmla="*/ 42 h 549"/>
                  <a:gd name="T12" fmla="*/ 90 w 447"/>
                  <a:gd name="T13" fmla="*/ 68 h 549"/>
                  <a:gd name="T14" fmla="*/ 60 w 447"/>
                  <a:gd name="T15" fmla="*/ 102 h 549"/>
                  <a:gd name="T16" fmla="*/ 34 w 447"/>
                  <a:gd name="T17" fmla="*/ 151 h 549"/>
                  <a:gd name="T18" fmla="*/ 10 w 447"/>
                  <a:gd name="T19" fmla="*/ 213 h 549"/>
                  <a:gd name="T20" fmla="*/ 0 w 447"/>
                  <a:gd name="T21" fmla="*/ 539 h 549"/>
                  <a:gd name="T22" fmla="*/ 447 w 447"/>
                  <a:gd name="T23" fmla="*/ 549 h 549"/>
                  <a:gd name="T24" fmla="*/ 442 w 447"/>
                  <a:gd name="T25" fmla="*/ 213 h 549"/>
                  <a:gd name="T26" fmla="*/ 440 w 447"/>
                  <a:gd name="T27" fmla="*/ 205 h 549"/>
                  <a:gd name="T28" fmla="*/ 433 w 447"/>
                  <a:gd name="T29" fmla="*/ 184 h 549"/>
                  <a:gd name="T30" fmla="*/ 420 w 447"/>
                  <a:gd name="T31" fmla="*/ 156 h 549"/>
                  <a:gd name="T32" fmla="*/ 401 w 447"/>
                  <a:gd name="T33" fmla="*/ 120 h 549"/>
                  <a:gd name="T34" fmla="*/ 376 w 447"/>
                  <a:gd name="T35" fmla="*/ 83 h 549"/>
                  <a:gd name="T36" fmla="*/ 344 w 447"/>
                  <a:gd name="T37" fmla="*/ 49 h 549"/>
                  <a:gd name="T38" fmla="*/ 305 w 447"/>
                  <a:gd name="T39" fmla="*/ 20 h 549"/>
                  <a:gd name="T40" fmla="*/ 258 w 447"/>
                  <a:gd name="T41" fmla="*/ 0 h 549"/>
                  <a:gd name="T42" fmla="*/ 223 w 447"/>
                  <a:gd name="T43" fmla="*/ 5 h 5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7"/>
                  <a:gd name="T67" fmla="*/ 0 h 549"/>
                  <a:gd name="T68" fmla="*/ 447 w 447"/>
                  <a:gd name="T69" fmla="*/ 549 h 5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7" h="549">
                    <a:moveTo>
                      <a:pt x="223" y="5"/>
                    </a:moveTo>
                    <a:lnTo>
                      <a:pt x="190" y="9"/>
                    </a:lnTo>
                    <a:lnTo>
                      <a:pt x="183" y="11"/>
                    </a:lnTo>
                    <a:lnTo>
                      <a:pt x="169" y="16"/>
                    </a:lnTo>
                    <a:lnTo>
                      <a:pt x="147" y="25"/>
                    </a:lnTo>
                    <a:lnTo>
                      <a:pt x="120" y="42"/>
                    </a:lnTo>
                    <a:lnTo>
                      <a:pt x="90" y="68"/>
                    </a:lnTo>
                    <a:lnTo>
                      <a:pt x="60" y="102"/>
                    </a:lnTo>
                    <a:lnTo>
                      <a:pt x="34" y="151"/>
                    </a:lnTo>
                    <a:lnTo>
                      <a:pt x="10" y="213"/>
                    </a:lnTo>
                    <a:lnTo>
                      <a:pt x="0" y="539"/>
                    </a:lnTo>
                    <a:lnTo>
                      <a:pt x="447" y="549"/>
                    </a:lnTo>
                    <a:lnTo>
                      <a:pt x="442" y="213"/>
                    </a:lnTo>
                    <a:lnTo>
                      <a:pt x="440" y="205"/>
                    </a:lnTo>
                    <a:lnTo>
                      <a:pt x="433" y="184"/>
                    </a:lnTo>
                    <a:lnTo>
                      <a:pt x="420" y="156"/>
                    </a:lnTo>
                    <a:lnTo>
                      <a:pt x="401" y="120"/>
                    </a:lnTo>
                    <a:lnTo>
                      <a:pt x="376" y="83"/>
                    </a:lnTo>
                    <a:lnTo>
                      <a:pt x="344" y="49"/>
                    </a:lnTo>
                    <a:lnTo>
                      <a:pt x="305" y="20"/>
                    </a:lnTo>
                    <a:lnTo>
                      <a:pt x="258" y="0"/>
                    </a:lnTo>
                    <a:lnTo>
                      <a:pt x="223" y="5"/>
                    </a:lnTo>
                    <a:close/>
                  </a:path>
                </a:pathLst>
              </a:custGeom>
              <a:solidFill>
                <a:srgbClr val="FFFFFF"/>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8" name="Freeform 35">
                <a:extLst>
                  <a:ext uri="{FF2B5EF4-FFF2-40B4-BE49-F238E27FC236}">
                    <a16:creationId xmlns:a16="http://schemas.microsoft.com/office/drawing/2014/main" id="{B8DBCF26-E156-4C20-B0FA-CB4B684405AA}"/>
                  </a:ext>
                </a:extLst>
              </p:cNvPr>
              <p:cNvSpPr>
                <a:spLocks/>
              </p:cNvSpPr>
              <p:nvPr/>
            </p:nvSpPr>
            <p:spPr bwMode="auto">
              <a:xfrm>
                <a:off x="1662" y="1657"/>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9" name="Freeform 36">
                <a:extLst>
                  <a:ext uri="{FF2B5EF4-FFF2-40B4-BE49-F238E27FC236}">
                    <a16:creationId xmlns:a16="http://schemas.microsoft.com/office/drawing/2014/main" id="{FF8218D3-F38D-4196-808A-27ECE758F4CF}"/>
                  </a:ext>
                </a:extLst>
              </p:cNvPr>
              <p:cNvSpPr>
                <a:spLocks/>
              </p:cNvSpPr>
              <p:nvPr/>
            </p:nvSpPr>
            <p:spPr bwMode="auto">
              <a:xfrm>
                <a:off x="1699" y="1695"/>
                <a:ext cx="532" cy="101"/>
              </a:xfrm>
              <a:custGeom>
                <a:avLst/>
                <a:gdLst>
                  <a:gd name="T0" fmla="*/ 532 w 532"/>
                  <a:gd name="T1" fmla="*/ 0 h 101"/>
                  <a:gd name="T2" fmla="*/ 532 w 532"/>
                  <a:gd name="T3" fmla="*/ 22 h 101"/>
                  <a:gd name="T4" fmla="*/ 532 w 532"/>
                  <a:gd name="T5" fmla="*/ 50 h 101"/>
                  <a:gd name="T6" fmla="*/ 532 w 532"/>
                  <a:gd name="T7" fmla="*/ 79 h 101"/>
                  <a:gd name="T8" fmla="*/ 532 w 532"/>
                  <a:gd name="T9" fmla="*/ 101 h 101"/>
                  <a:gd name="T10" fmla="*/ 521 w 532"/>
                  <a:gd name="T11" fmla="*/ 101 h 101"/>
                  <a:gd name="T12" fmla="*/ 500 w 532"/>
                  <a:gd name="T13" fmla="*/ 101 h 101"/>
                  <a:gd name="T14" fmla="*/ 474 w 532"/>
                  <a:gd name="T15" fmla="*/ 101 h 101"/>
                  <a:gd name="T16" fmla="*/ 439 w 532"/>
                  <a:gd name="T17" fmla="*/ 101 h 101"/>
                  <a:gd name="T18" fmla="*/ 401 w 532"/>
                  <a:gd name="T19" fmla="*/ 101 h 101"/>
                  <a:gd name="T20" fmla="*/ 358 w 532"/>
                  <a:gd name="T21" fmla="*/ 101 h 101"/>
                  <a:gd name="T22" fmla="*/ 313 w 532"/>
                  <a:gd name="T23" fmla="*/ 101 h 101"/>
                  <a:gd name="T24" fmla="*/ 267 w 532"/>
                  <a:gd name="T25" fmla="*/ 101 h 101"/>
                  <a:gd name="T26" fmla="*/ 220 w 532"/>
                  <a:gd name="T27" fmla="*/ 101 h 101"/>
                  <a:gd name="T28" fmla="*/ 174 w 532"/>
                  <a:gd name="T29" fmla="*/ 101 h 101"/>
                  <a:gd name="T30" fmla="*/ 131 w 532"/>
                  <a:gd name="T31" fmla="*/ 101 h 101"/>
                  <a:gd name="T32" fmla="*/ 94 w 532"/>
                  <a:gd name="T33" fmla="*/ 101 h 101"/>
                  <a:gd name="T34" fmla="*/ 59 w 532"/>
                  <a:gd name="T35" fmla="*/ 101 h 101"/>
                  <a:gd name="T36" fmla="*/ 32 w 532"/>
                  <a:gd name="T37" fmla="*/ 101 h 101"/>
                  <a:gd name="T38" fmla="*/ 12 w 532"/>
                  <a:gd name="T39" fmla="*/ 101 h 101"/>
                  <a:gd name="T40" fmla="*/ 0 w 532"/>
                  <a:gd name="T41" fmla="*/ 101 h 101"/>
                  <a:gd name="T42" fmla="*/ 0 w 532"/>
                  <a:gd name="T43" fmla="*/ 79 h 101"/>
                  <a:gd name="T44" fmla="*/ 0 w 532"/>
                  <a:gd name="T45" fmla="*/ 50 h 101"/>
                  <a:gd name="T46" fmla="*/ 0 w 532"/>
                  <a:gd name="T47" fmla="*/ 22 h 101"/>
                  <a:gd name="T48" fmla="*/ 0 w 532"/>
                  <a:gd name="T49" fmla="*/ 0 h 101"/>
                  <a:gd name="T50" fmla="*/ 12 w 532"/>
                  <a:gd name="T51" fmla="*/ 0 h 101"/>
                  <a:gd name="T52" fmla="*/ 32 w 532"/>
                  <a:gd name="T53" fmla="*/ 0 h 101"/>
                  <a:gd name="T54" fmla="*/ 59 w 532"/>
                  <a:gd name="T55" fmla="*/ 0 h 101"/>
                  <a:gd name="T56" fmla="*/ 94 w 532"/>
                  <a:gd name="T57" fmla="*/ 0 h 101"/>
                  <a:gd name="T58" fmla="*/ 131 w 532"/>
                  <a:gd name="T59" fmla="*/ 0 h 101"/>
                  <a:gd name="T60" fmla="*/ 174 w 532"/>
                  <a:gd name="T61" fmla="*/ 0 h 101"/>
                  <a:gd name="T62" fmla="*/ 220 w 532"/>
                  <a:gd name="T63" fmla="*/ 0 h 101"/>
                  <a:gd name="T64" fmla="*/ 267 w 532"/>
                  <a:gd name="T65" fmla="*/ 0 h 101"/>
                  <a:gd name="T66" fmla="*/ 313 w 532"/>
                  <a:gd name="T67" fmla="*/ 0 h 101"/>
                  <a:gd name="T68" fmla="*/ 358 w 532"/>
                  <a:gd name="T69" fmla="*/ 0 h 101"/>
                  <a:gd name="T70" fmla="*/ 401 w 532"/>
                  <a:gd name="T71" fmla="*/ 0 h 101"/>
                  <a:gd name="T72" fmla="*/ 439 w 532"/>
                  <a:gd name="T73" fmla="*/ 0 h 101"/>
                  <a:gd name="T74" fmla="*/ 474 w 532"/>
                  <a:gd name="T75" fmla="*/ 0 h 101"/>
                  <a:gd name="T76" fmla="*/ 500 w 532"/>
                  <a:gd name="T77" fmla="*/ 0 h 101"/>
                  <a:gd name="T78" fmla="*/ 521 w 532"/>
                  <a:gd name="T79" fmla="*/ 0 h 101"/>
                  <a:gd name="T80" fmla="*/ 532 w 532"/>
                  <a:gd name="T81" fmla="*/ 0 h 1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1"/>
                  <a:gd name="T125" fmla="*/ 532 w 532"/>
                  <a:gd name="T126" fmla="*/ 101 h 1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1">
                    <a:moveTo>
                      <a:pt x="532" y="0"/>
                    </a:moveTo>
                    <a:lnTo>
                      <a:pt x="532" y="22"/>
                    </a:lnTo>
                    <a:lnTo>
                      <a:pt x="532" y="50"/>
                    </a:lnTo>
                    <a:lnTo>
                      <a:pt x="532" y="79"/>
                    </a:lnTo>
                    <a:lnTo>
                      <a:pt x="532" y="101"/>
                    </a:lnTo>
                    <a:lnTo>
                      <a:pt x="521" y="101"/>
                    </a:lnTo>
                    <a:lnTo>
                      <a:pt x="500" y="101"/>
                    </a:lnTo>
                    <a:lnTo>
                      <a:pt x="474" y="101"/>
                    </a:lnTo>
                    <a:lnTo>
                      <a:pt x="439" y="101"/>
                    </a:lnTo>
                    <a:lnTo>
                      <a:pt x="401" y="101"/>
                    </a:lnTo>
                    <a:lnTo>
                      <a:pt x="358" y="101"/>
                    </a:lnTo>
                    <a:lnTo>
                      <a:pt x="313" y="101"/>
                    </a:lnTo>
                    <a:lnTo>
                      <a:pt x="267" y="101"/>
                    </a:lnTo>
                    <a:lnTo>
                      <a:pt x="220" y="101"/>
                    </a:lnTo>
                    <a:lnTo>
                      <a:pt x="174" y="101"/>
                    </a:lnTo>
                    <a:lnTo>
                      <a:pt x="131" y="101"/>
                    </a:lnTo>
                    <a:lnTo>
                      <a:pt x="94" y="101"/>
                    </a:lnTo>
                    <a:lnTo>
                      <a:pt x="59" y="101"/>
                    </a:lnTo>
                    <a:lnTo>
                      <a:pt x="32" y="101"/>
                    </a:lnTo>
                    <a:lnTo>
                      <a:pt x="12" y="101"/>
                    </a:lnTo>
                    <a:lnTo>
                      <a:pt x="0" y="101"/>
                    </a:lnTo>
                    <a:lnTo>
                      <a:pt x="0" y="79"/>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0" name="Freeform 37">
                <a:extLst>
                  <a:ext uri="{FF2B5EF4-FFF2-40B4-BE49-F238E27FC236}">
                    <a16:creationId xmlns:a16="http://schemas.microsoft.com/office/drawing/2014/main" id="{FCDEDF16-879A-4F7F-AF4A-D923FE0F92FD}"/>
                  </a:ext>
                </a:extLst>
              </p:cNvPr>
              <p:cNvSpPr>
                <a:spLocks/>
              </p:cNvSpPr>
              <p:nvPr/>
            </p:nvSpPr>
            <p:spPr bwMode="auto">
              <a:xfrm>
                <a:off x="1729" y="1802"/>
                <a:ext cx="472" cy="972"/>
              </a:xfrm>
              <a:custGeom>
                <a:avLst/>
                <a:gdLst>
                  <a:gd name="T0" fmla="*/ 316 w 472"/>
                  <a:gd name="T1" fmla="*/ 446 h 972"/>
                  <a:gd name="T2" fmla="*/ 387 w 472"/>
                  <a:gd name="T3" fmla="*/ 399 h 972"/>
                  <a:gd name="T4" fmla="*/ 439 w 472"/>
                  <a:gd name="T5" fmla="*/ 328 h 972"/>
                  <a:gd name="T6" fmla="*/ 469 w 472"/>
                  <a:gd name="T7" fmla="*/ 238 h 972"/>
                  <a:gd name="T8" fmla="*/ 472 w 472"/>
                  <a:gd name="T9" fmla="*/ 0 h 972"/>
                  <a:gd name="T10" fmla="*/ 434 w 472"/>
                  <a:gd name="T11" fmla="*/ 189 h 972"/>
                  <a:gd name="T12" fmla="*/ 418 w 472"/>
                  <a:gd name="T13" fmla="*/ 281 h 972"/>
                  <a:gd name="T14" fmla="*/ 376 w 472"/>
                  <a:gd name="T15" fmla="*/ 356 h 972"/>
                  <a:gd name="T16" fmla="*/ 313 w 472"/>
                  <a:gd name="T17" fmla="*/ 407 h 972"/>
                  <a:gd name="T18" fmla="*/ 235 w 472"/>
                  <a:gd name="T19" fmla="*/ 426 h 972"/>
                  <a:gd name="T20" fmla="*/ 158 w 472"/>
                  <a:gd name="T21" fmla="*/ 407 h 972"/>
                  <a:gd name="T22" fmla="*/ 95 w 472"/>
                  <a:gd name="T23" fmla="*/ 356 h 972"/>
                  <a:gd name="T24" fmla="*/ 52 w 472"/>
                  <a:gd name="T25" fmla="*/ 281 h 972"/>
                  <a:gd name="T26" fmla="*/ 37 w 472"/>
                  <a:gd name="T27" fmla="*/ 189 h 972"/>
                  <a:gd name="T28" fmla="*/ 0 w 472"/>
                  <a:gd name="T29" fmla="*/ 9 h 972"/>
                  <a:gd name="T30" fmla="*/ 4 w 472"/>
                  <a:gd name="T31" fmla="*/ 238 h 972"/>
                  <a:gd name="T32" fmla="*/ 34 w 472"/>
                  <a:gd name="T33" fmla="*/ 328 h 972"/>
                  <a:gd name="T34" fmla="*/ 86 w 472"/>
                  <a:gd name="T35" fmla="*/ 399 h 972"/>
                  <a:gd name="T36" fmla="*/ 157 w 472"/>
                  <a:gd name="T37" fmla="*/ 446 h 972"/>
                  <a:gd name="T38" fmla="*/ 157 w 472"/>
                  <a:gd name="T39" fmla="*/ 472 h 972"/>
                  <a:gd name="T40" fmla="*/ 86 w 472"/>
                  <a:gd name="T41" fmla="*/ 519 h 972"/>
                  <a:gd name="T42" fmla="*/ 34 w 472"/>
                  <a:gd name="T43" fmla="*/ 590 h 972"/>
                  <a:gd name="T44" fmla="*/ 4 w 472"/>
                  <a:gd name="T45" fmla="*/ 680 h 972"/>
                  <a:gd name="T46" fmla="*/ 0 w 472"/>
                  <a:gd name="T47" fmla="*/ 972 h 972"/>
                  <a:gd name="T48" fmla="*/ 37 w 472"/>
                  <a:gd name="T49" fmla="*/ 729 h 972"/>
                  <a:gd name="T50" fmla="*/ 52 w 472"/>
                  <a:gd name="T51" fmla="*/ 637 h 972"/>
                  <a:gd name="T52" fmla="*/ 95 w 472"/>
                  <a:gd name="T53" fmla="*/ 561 h 972"/>
                  <a:gd name="T54" fmla="*/ 160 w 472"/>
                  <a:gd name="T55" fmla="*/ 511 h 972"/>
                  <a:gd name="T56" fmla="*/ 237 w 472"/>
                  <a:gd name="T57" fmla="*/ 492 h 972"/>
                  <a:gd name="T58" fmla="*/ 314 w 472"/>
                  <a:gd name="T59" fmla="*/ 511 h 972"/>
                  <a:gd name="T60" fmla="*/ 377 w 472"/>
                  <a:gd name="T61" fmla="*/ 561 h 972"/>
                  <a:gd name="T62" fmla="*/ 420 w 472"/>
                  <a:gd name="T63" fmla="*/ 637 h 972"/>
                  <a:gd name="T64" fmla="*/ 436 w 472"/>
                  <a:gd name="T65" fmla="*/ 729 h 972"/>
                  <a:gd name="T66" fmla="*/ 472 w 472"/>
                  <a:gd name="T67" fmla="*/ 953 h 972"/>
                  <a:gd name="T68" fmla="*/ 469 w 472"/>
                  <a:gd name="T69" fmla="*/ 680 h 972"/>
                  <a:gd name="T70" fmla="*/ 439 w 472"/>
                  <a:gd name="T71" fmla="*/ 590 h 972"/>
                  <a:gd name="T72" fmla="*/ 387 w 472"/>
                  <a:gd name="T73" fmla="*/ 519 h 972"/>
                  <a:gd name="T74" fmla="*/ 316 w 472"/>
                  <a:gd name="T75" fmla="*/ 472 h 9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2"/>
                  <a:gd name="T115" fmla="*/ 0 h 972"/>
                  <a:gd name="T116" fmla="*/ 472 w 472"/>
                  <a:gd name="T117" fmla="*/ 972 h 9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2" h="972">
                    <a:moveTo>
                      <a:pt x="275" y="459"/>
                    </a:moveTo>
                    <a:lnTo>
                      <a:pt x="316" y="446"/>
                    </a:lnTo>
                    <a:lnTo>
                      <a:pt x="352" y="426"/>
                    </a:lnTo>
                    <a:lnTo>
                      <a:pt x="387" y="399"/>
                    </a:lnTo>
                    <a:lnTo>
                      <a:pt x="415" y="366"/>
                    </a:lnTo>
                    <a:lnTo>
                      <a:pt x="439" y="328"/>
                    </a:lnTo>
                    <a:lnTo>
                      <a:pt x="456" y="285"/>
                    </a:lnTo>
                    <a:lnTo>
                      <a:pt x="469" y="238"/>
                    </a:lnTo>
                    <a:lnTo>
                      <a:pt x="472" y="189"/>
                    </a:lnTo>
                    <a:lnTo>
                      <a:pt x="472" y="0"/>
                    </a:lnTo>
                    <a:lnTo>
                      <a:pt x="434" y="0"/>
                    </a:lnTo>
                    <a:lnTo>
                      <a:pt x="434" y="189"/>
                    </a:lnTo>
                    <a:lnTo>
                      <a:pt x="429" y="237"/>
                    </a:lnTo>
                    <a:lnTo>
                      <a:pt x="418" y="281"/>
                    </a:lnTo>
                    <a:lnTo>
                      <a:pt x="401" y="322"/>
                    </a:lnTo>
                    <a:lnTo>
                      <a:pt x="376" y="356"/>
                    </a:lnTo>
                    <a:lnTo>
                      <a:pt x="347" y="385"/>
                    </a:lnTo>
                    <a:lnTo>
                      <a:pt x="313" y="407"/>
                    </a:lnTo>
                    <a:lnTo>
                      <a:pt x="276" y="421"/>
                    </a:lnTo>
                    <a:lnTo>
                      <a:pt x="235" y="426"/>
                    </a:lnTo>
                    <a:lnTo>
                      <a:pt x="194" y="421"/>
                    </a:lnTo>
                    <a:lnTo>
                      <a:pt x="158" y="407"/>
                    </a:lnTo>
                    <a:lnTo>
                      <a:pt x="123" y="385"/>
                    </a:lnTo>
                    <a:lnTo>
                      <a:pt x="95" y="356"/>
                    </a:lnTo>
                    <a:lnTo>
                      <a:pt x="70" y="322"/>
                    </a:lnTo>
                    <a:lnTo>
                      <a:pt x="52" y="281"/>
                    </a:lnTo>
                    <a:lnTo>
                      <a:pt x="41" y="237"/>
                    </a:lnTo>
                    <a:lnTo>
                      <a:pt x="37" y="189"/>
                    </a:lnTo>
                    <a:lnTo>
                      <a:pt x="37" y="9"/>
                    </a:lnTo>
                    <a:lnTo>
                      <a:pt x="0" y="9"/>
                    </a:lnTo>
                    <a:lnTo>
                      <a:pt x="0" y="189"/>
                    </a:lnTo>
                    <a:lnTo>
                      <a:pt x="4" y="238"/>
                    </a:lnTo>
                    <a:lnTo>
                      <a:pt x="16" y="285"/>
                    </a:lnTo>
                    <a:lnTo>
                      <a:pt x="34" y="328"/>
                    </a:lnTo>
                    <a:lnTo>
                      <a:pt x="57" y="366"/>
                    </a:lnTo>
                    <a:lnTo>
                      <a:pt x="86" y="399"/>
                    </a:lnTo>
                    <a:lnTo>
                      <a:pt x="119" y="426"/>
                    </a:lnTo>
                    <a:lnTo>
                      <a:pt x="157" y="446"/>
                    </a:lnTo>
                    <a:lnTo>
                      <a:pt x="196" y="459"/>
                    </a:lnTo>
                    <a:lnTo>
                      <a:pt x="157" y="472"/>
                    </a:lnTo>
                    <a:lnTo>
                      <a:pt x="119" y="492"/>
                    </a:lnTo>
                    <a:lnTo>
                      <a:pt x="86" y="519"/>
                    </a:lnTo>
                    <a:lnTo>
                      <a:pt x="57" y="550"/>
                    </a:lnTo>
                    <a:lnTo>
                      <a:pt x="34" y="590"/>
                    </a:lnTo>
                    <a:lnTo>
                      <a:pt x="16" y="632"/>
                    </a:lnTo>
                    <a:lnTo>
                      <a:pt x="4" y="680"/>
                    </a:lnTo>
                    <a:lnTo>
                      <a:pt x="0" y="729"/>
                    </a:lnTo>
                    <a:lnTo>
                      <a:pt x="0" y="972"/>
                    </a:lnTo>
                    <a:lnTo>
                      <a:pt x="37" y="972"/>
                    </a:lnTo>
                    <a:lnTo>
                      <a:pt x="37" y="729"/>
                    </a:lnTo>
                    <a:lnTo>
                      <a:pt x="41" y="681"/>
                    </a:lnTo>
                    <a:lnTo>
                      <a:pt x="52" y="637"/>
                    </a:lnTo>
                    <a:lnTo>
                      <a:pt x="71" y="596"/>
                    </a:lnTo>
                    <a:lnTo>
                      <a:pt x="95" y="561"/>
                    </a:lnTo>
                    <a:lnTo>
                      <a:pt x="125" y="533"/>
                    </a:lnTo>
                    <a:lnTo>
                      <a:pt x="160" y="511"/>
                    </a:lnTo>
                    <a:lnTo>
                      <a:pt x="196" y="497"/>
                    </a:lnTo>
                    <a:lnTo>
                      <a:pt x="237" y="492"/>
                    </a:lnTo>
                    <a:lnTo>
                      <a:pt x="276" y="497"/>
                    </a:lnTo>
                    <a:lnTo>
                      <a:pt x="314" y="511"/>
                    </a:lnTo>
                    <a:lnTo>
                      <a:pt x="347" y="533"/>
                    </a:lnTo>
                    <a:lnTo>
                      <a:pt x="377" y="561"/>
                    </a:lnTo>
                    <a:lnTo>
                      <a:pt x="401" y="596"/>
                    </a:lnTo>
                    <a:lnTo>
                      <a:pt x="420" y="637"/>
                    </a:lnTo>
                    <a:lnTo>
                      <a:pt x="431" y="681"/>
                    </a:lnTo>
                    <a:lnTo>
                      <a:pt x="436" y="729"/>
                    </a:lnTo>
                    <a:lnTo>
                      <a:pt x="436" y="953"/>
                    </a:lnTo>
                    <a:lnTo>
                      <a:pt x="472" y="953"/>
                    </a:lnTo>
                    <a:lnTo>
                      <a:pt x="472" y="729"/>
                    </a:lnTo>
                    <a:lnTo>
                      <a:pt x="469" y="680"/>
                    </a:lnTo>
                    <a:lnTo>
                      <a:pt x="456" y="632"/>
                    </a:lnTo>
                    <a:lnTo>
                      <a:pt x="439" y="590"/>
                    </a:lnTo>
                    <a:lnTo>
                      <a:pt x="415" y="550"/>
                    </a:lnTo>
                    <a:lnTo>
                      <a:pt x="387" y="519"/>
                    </a:lnTo>
                    <a:lnTo>
                      <a:pt x="352" y="492"/>
                    </a:lnTo>
                    <a:lnTo>
                      <a:pt x="316" y="472"/>
                    </a:lnTo>
                    <a:lnTo>
                      <a:pt x="275" y="459"/>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1" name="Freeform 38">
                <a:extLst>
                  <a:ext uri="{FF2B5EF4-FFF2-40B4-BE49-F238E27FC236}">
                    <a16:creationId xmlns:a16="http://schemas.microsoft.com/office/drawing/2014/main" id="{AAB0A2B0-4448-492A-8B2D-3EDBDA7FE28F}"/>
                  </a:ext>
                </a:extLst>
              </p:cNvPr>
              <p:cNvSpPr>
                <a:spLocks/>
              </p:cNvSpPr>
              <p:nvPr/>
            </p:nvSpPr>
            <p:spPr bwMode="auto">
              <a:xfrm>
                <a:off x="1810" y="2020"/>
                <a:ext cx="309" cy="165"/>
              </a:xfrm>
              <a:custGeom>
                <a:avLst/>
                <a:gdLst>
                  <a:gd name="T0" fmla="*/ 0 w 309"/>
                  <a:gd name="T1" fmla="*/ 0 h 165"/>
                  <a:gd name="T2" fmla="*/ 6 w 309"/>
                  <a:gd name="T3" fmla="*/ 33 h 165"/>
                  <a:gd name="T4" fmla="*/ 17 w 309"/>
                  <a:gd name="T5" fmla="*/ 64 h 165"/>
                  <a:gd name="T6" fmla="*/ 31 w 309"/>
                  <a:gd name="T7" fmla="*/ 93 h 165"/>
                  <a:gd name="T8" fmla="*/ 52 w 309"/>
                  <a:gd name="T9" fmla="*/ 118 h 165"/>
                  <a:gd name="T10" fmla="*/ 74 w 309"/>
                  <a:gd name="T11" fmla="*/ 137 h 165"/>
                  <a:gd name="T12" fmla="*/ 98 w 309"/>
                  <a:gd name="T13" fmla="*/ 153 h 165"/>
                  <a:gd name="T14" fmla="*/ 126 w 309"/>
                  <a:gd name="T15" fmla="*/ 162 h 165"/>
                  <a:gd name="T16" fmla="*/ 154 w 309"/>
                  <a:gd name="T17" fmla="*/ 165 h 165"/>
                  <a:gd name="T18" fmla="*/ 184 w 309"/>
                  <a:gd name="T19" fmla="*/ 162 h 165"/>
                  <a:gd name="T20" fmla="*/ 211 w 309"/>
                  <a:gd name="T21" fmla="*/ 153 h 165"/>
                  <a:gd name="T22" fmla="*/ 236 w 309"/>
                  <a:gd name="T23" fmla="*/ 137 h 165"/>
                  <a:gd name="T24" fmla="*/ 258 w 309"/>
                  <a:gd name="T25" fmla="*/ 118 h 165"/>
                  <a:gd name="T26" fmla="*/ 277 w 309"/>
                  <a:gd name="T27" fmla="*/ 93 h 165"/>
                  <a:gd name="T28" fmla="*/ 292 w 309"/>
                  <a:gd name="T29" fmla="*/ 64 h 165"/>
                  <a:gd name="T30" fmla="*/ 303 w 309"/>
                  <a:gd name="T31" fmla="*/ 33 h 165"/>
                  <a:gd name="T32" fmla="*/ 309 w 309"/>
                  <a:gd name="T33" fmla="*/ 0 h 165"/>
                  <a:gd name="T34" fmla="*/ 0 w 309"/>
                  <a:gd name="T35" fmla="*/ 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
                  <a:gd name="T55" fmla="*/ 0 h 165"/>
                  <a:gd name="T56" fmla="*/ 309 w 309"/>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 h="165">
                    <a:moveTo>
                      <a:pt x="0" y="0"/>
                    </a:moveTo>
                    <a:lnTo>
                      <a:pt x="6" y="33"/>
                    </a:lnTo>
                    <a:lnTo>
                      <a:pt x="17" y="64"/>
                    </a:lnTo>
                    <a:lnTo>
                      <a:pt x="31" y="93"/>
                    </a:lnTo>
                    <a:lnTo>
                      <a:pt x="52" y="118"/>
                    </a:lnTo>
                    <a:lnTo>
                      <a:pt x="74" y="137"/>
                    </a:lnTo>
                    <a:lnTo>
                      <a:pt x="98" y="153"/>
                    </a:lnTo>
                    <a:lnTo>
                      <a:pt x="126" y="162"/>
                    </a:lnTo>
                    <a:lnTo>
                      <a:pt x="154" y="165"/>
                    </a:lnTo>
                    <a:lnTo>
                      <a:pt x="184" y="162"/>
                    </a:lnTo>
                    <a:lnTo>
                      <a:pt x="211" y="153"/>
                    </a:lnTo>
                    <a:lnTo>
                      <a:pt x="236" y="137"/>
                    </a:lnTo>
                    <a:lnTo>
                      <a:pt x="258" y="118"/>
                    </a:lnTo>
                    <a:lnTo>
                      <a:pt x="277" y="93"/>
                    </a:lnTo>
                    <a:lnTo>
                      <a:pt x="292" y="64"/>
                    </a:lnTo>
                    <a:lnTo>
                      <a:pt x="303" y="33"/>
                    </a:lnTo>
                    <a:lnTo>
                      <a:pt x="309" y="0"/>
                    </a:lnTo>
                    <a:lnTo>
                      <a:pt x="0"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2" name="Freeform 39">
                <a:extLst>
                  <a:ext uri="{FF2B5EF4-FFF2-40B4-BE49-F238E27FC236}">
                    <a16:creationId xmlns:a16="http://schemas.microsoft.com/office/drawing/2014/main" id="{164164DE-EA6B-443D-A85C-5A188E9CEA21}"/>
                  </a:ext>
                </a:extLst>
              </p:cNvPr>
              <p:cNvSpPr>
                <a:spLocks/>
              </p:cNvSpPr>
              <p:nvPr/>
            </p:nvSpPr>
            <p:spPr bwMode="auto">
              <a:xfrm>
                <a:off x="1944" y="2324"/>
                <a:ext cx="50" cy="51"/>
              </a:xfrm>
              <a:custGeom>
                <a:avLst/>
                <a:gdLst>
                  <a:gd name="T0" fmla="*/ 50 w 50"/>
                  <a:gd name="T1" fmla="*/ 25 h 51"/>
                  <a:gd name="T2" fmla="*/ 49 w 50"/>
                  <a:gd name="T3" fmla="*/ 35 h 51"/>
                  <a:gd name="T4" fmla="*/ 42 w 50"/>
                  <a:gd name="T5" fmla="*/ 43 h 51"/>
                  <a:gd name="T6" fmla="*/ 35 w 50"/>
                  <a:gd name="T7" fmla="*/ 49 h 51"/>
                  <a:gd name="T8" fmla="*/ 25 w 50"/>
                  <a:gd name="T9" fmla="*/ 51 h 51"/>
                  <a:gd name="T10" fmla="*/ 16 w 50"/>
                  <a:gd name="T11" fmla="*/ 49 h 51"/>
                  <a:gd name="T12" fmla="*/ 8 w 50"/>
                  <a:gd name="T13" fmla="*/ 43 h 51"/>
                  <a:gd name="T14" fmla="*/ 1 w 50"/>
                  <a:gd name="T15" fmla="*/ 35 h 51"/>
                  <a:gd name="T16" fmla="*/ 0 w 50"/>
                  <a:gd name="T17" fmla="*/ 25 h 51"/>
                  <a:gd name="T18" fmla="*/ 1 w 50"/>
                  <a:gd name="T19" fmla="*/ 16 h 51"/>
                  <a:gd name="T20" fmla="*/ 8 w 50"/>
                  <a:gd name="T21" fmla="*/ 8 h 51"/>
                  <a:gd name="T22" fmla="*/ 16 w 50"/>
                  <a:gd name="T23" fmla="*/ 2 h 51"/>
                  <a:gd name="T24" fmla="*/ 25 w 50"/>
                  <a:gd name="T25" fmla="*/ 0 h 51"/>
                  <a:gd name="T26" fmla="*/ 35 w 50"/>
                  <a:gd name="T27" fmla="*/ 2 h 51"/>
                  <a:gd name="T28" fmla="*/ 42 w 50"/>
                  <a:gd name="T29" fmla="*/ 8 h 51"/>
                  <a:gd name="T30" fmla="*/ 49 w 50"/>
                  <a:gd name="T31" fmla="*/ 16 h 51"/>
                  <a:gd name="T32" fmla="*/ 50 w 50"/>
                  <a:gd name="T33" fmla="*/ 25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1"/>
                  <a:gd name="T53" fmla="*/ 50 w 50"/>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1">
                    <a:moveTo>
                      <a:pt x="50" y="25"/>
                    </a:moveTo>
                    <a:lnTo>
                      <a:pt x="49" y="35"/>
                    </a:lnTo>
                    <a:lnTo>
                      <a:pt x="42" y="43"/>
                    </a:lnTo>
                    <a:lnTo>
                      <a:pt x="35" y="49"/>
                    </a:lnTo>
                    <a:lnTo>
                      <a:pt x="25" y="51"/>
                    </a:lnTo>
                    <a:lnTo>
                      <a:pt x="16" y="49"/>
                    </a:lnTo>
                    <a:lnTo>
                      <a:pt x="8" y="43"/>
                    </a:lnTo>
                    <a:lnTo>
                      <a:pt x="1" y="35"/>
                    </a:lnTo>
                    <a:lnTo>
                      <a:pt x="0" y="25"/>
                    </a:lnTo>
                    <a:lnTo>
                      <a:pt x="1" y="16"/>
                    </a:lnTo>
                    <a:lnTo>
                      <a:pt x="8" y="8"/>
                    </a:lnTo>
                    <a:lnTo>
                      <a:pt x="16" y="2"/>
                    </a:lnTo>
                    <a:lnTo>
                      <a:pt x="25" y="0"/>
                    </a:lnTo>
                    <a:lnTo>
                      <a:pt x="35" y="2"/>
                    </a:lnTo>
                    <a:lnTo>
                      <a:pt x="42" y="8"/>
                    </a:lnTo>
                    <a:lnTo>
                      <a:pt x="49" y="16"/>
                    </a:lnTo>
                    <a:lnTo>
                      <a:pt x="50" y="25"/>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3" name="Freeform 40">
                <a:extLst>
                  <a:ext uri="{FF2B5EF4-FFF2-40B4-BE49-F238E27FC236}">
                    <a16:creationId xmlns:a16="http://schemas.microsoft.com/office/drawing/2014/main" id="{E541E0D4-BE6F-4ABC-9CC3-BD5F8B472F91}"/>
                  </a:ext>
                </a:extLst>
              </p:cNvPr>
              <p:cNvSpPr>
                <a:spLocks/>
              </p:cNvSpPr>
              <p:nvPr/>
            </p:nvSpPr>
            <p:spPr bwMode="auto">
              <a:xfrm>
                <a:off x="1944" y="2416"/>
                <a:ext cx="50" cy="50"/>
              </a:xfrm>
              <a:custGeom>
                <a:avLst/>
                <a:gdLst>
                  <a:gd name="T0" fmla="*/ 50 w 50"/>
                  <a:gd name="T1" fmla="*/ 25 h 50"/>
                  <a:gd name="T2" fmla="*/ 49 w 50"/>
                  <a:gd name="T3" fmla="*/ 34 h 50"/>
                  <a:gd name="T4" fmla="*/ 42 w 50"/>
                  <a:gd name="T5" fmla="*/ 42 h 50"/>
                  <a:gd name="T6" fmla="*/ 35 w 50"/>
                  <a:gd name="T7" fmla="*/ 48 h 50"/>
                  <a:gd name="T8" fmla="*/ 25 w 50"/>
                  <a:gd name="T9" fmla="*/ 50 h 50"/>
                  <a:gd name="T10" fmla="*/ 16 w 50"/>
                  <a:gd name="T11" fmla="*/ 48 h 50"/>
                  <a:gd name="T12" fmla="*/ 8 w 50"/>
                  <a:gd name="T13" fmla="*/ 42 h 50"/>
                  <a:gd name="T14" fmla="*/ 1 w 50"/>
                  <a:gd name="T15" fmla="*/ 34 h 50"/>
                  <a:gd name="T16" fmla="*/ 0 w 50"/>
                  <a:gd name="T17" fmla="*/ 25 h 50"/>
                  <a:gd name="T18" fmla="*/ 1 w 50"/>
                  <a:gd name="T19" fmla="*/ 15 h 50"/>
                  <a:gd name="T20" fmla="*/ 8 w 50"/>
                  <a:gd name="T21" fmla="*/ 7 h 50"/>
                  <a:gd name="T22" fmla="*/ 16 w 50"/>
                  <a:gd name="T23" fmla="*/ 1 h 50"/>
                  <a:gd name="T24" fmla="*/ 25 w 50"/>
                  <a:gd name="T25" fmla="*/ 0 h 50"/>
                  <a:gd name="T26" fmla="*/ 35 w 50"/>
                  <a:gd name="T27" fmla="*/ 1 h 50"/>
                  <a:gd name="T28" fmla="*/ 42 w 50"/>
                  <a:gd name="T29" fmla="*/ 7 h 50"/>
                  <a:gd name="T30" fmla="*/ 49 w 50"/>
                  <a:gd name="T31" fmla="*/ 15 h 50"/>
                  <a:gd name="T32" fmla="*/ 50 w 50"/>
                  <a:gd name="T33" fmla="*/ 25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0"/>
                  <a:gd name="T53" fmla="*/ 50 w 5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0">
                    <a:moveTo>
                      <a:pt x="50" y="25"/>
                    </a:moveTo>
                    <a:lnTo>
                      <a:pt x="49" y="34"/>
                    </a:lnTo>
                    <a:lnTo>
                      <a:pt x="42" y="42"/>
                    </a:lnTo>
                    <a:lnTo>
                      <a:pt x="35" y="48"/>
                    </a:lnTo>
                    <a:lnTo>
                      <a:pt x="25" y="50"/>
                    </a:lnTo>
                    <a:lnTo>
                      <a:pt x="16" y="48"/>
                    </a:lnTo>
                    <a:lnTo>
                      <a:pt x="8" y="42"/>
                    </a:lnTo>
                    <a:lnTo>
                      <a:pt x="1" y="34"/>
                    </a:lnTo>
                    <a:lnTo>
                      <a:pt x="0" y="25"/>
                    </a:lnTo>
                    <a:lnTo>
                      <a:pt x="1" y="15"/>
                    </a:lnTo>
                    <a:lnTo>
                      <a:pt x="8" y="7"/>
                    </a:lnTo>
                    <a:lnTo>
                      <a:pt x="16" y="1"/>
                    </a:lnTo>
                    <a:lnTo>
                      <a:pt x="25" y="0"/>
                    </a:lnTo>
                    <a:lnTo>
                      <a:pt x="35" y="1"/>
                    </a:lnTo>
                    <a:lnTo>
                      <a:pt x="42" y="7"/>
                    </a:lnTo>
                    <a:lnTo>
                      <a:pt x="49" y="15"/>
                    </a:lnTo>
                    <a:lnTo>
                      <a:pt x="50" y="25"/>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4" name="Freeform 41">
                <a:extLst>
                  <a:ext uri="{FF2B5EF4-FFF2-40B4-BE49-F238E27FC236}">
                    <a16:creationId xmlns:a16="http://schemas.microsoft.com/office/drawing/2014/main" id="{8270FD68-994C-4515-A04A-7D6A89FD1A04}"/>
                  </a:ext>
                </a:extLst>
              </p:cNvPr>
              <p:cNvSpPr>
                <a:spLocks/>
              </p:cNvSpPr>
              <p:nvPr/>
            </p:nvSpPr>
            <p:spPr bwMode="auto">
              <a:xfrm>
                <a:off x="1944" y="2505"/>
                <a:ext cx="50" cy="52"/>
              </a:xfrm>
              <a:custGeom>
                <a:avLst/>
                <a:gdLst>
                  <a:gd name="T0" fmla="*/ 50 w 50"/>
                  <a:gd name="T1" fmla="*/ 26 h 52"/>
                  <a:gd name="T2" fmla="*/ 49 w 50"/>
                  <a:gd name="T3" fmla="*/ 35 h 52"/>
                  <a:gd name="T4" fmla="*/ 42 w 50"/>
                  <a:gd name="T5" fmla="*/ 45 h 52"/>
                  <a:gd name="T6" fmla="*/ 35 w 50"/>
                  <a:gd name="T7" fmla="*/ 51 h 52"/>
                  <a:gd name="T8" fmla="*/ 25 w 50"/>
                  <a:gd name="T9" fmla="*/ 52 h 52"/>
                  <a:gd name="T10" fmla="*/ 16 w 50"/>
                  <a:gd name="T11" fmla="*/ 51 h 52"/>
                  <a:gd name="T12" fmla="*/ 8 w 50"/>
                  <a:gd name="T13" fmla="*/ 45 h 52"/>
                  <a:gd name="T14" fmla="*/ 1 w 50"/>
                  <a:gd name="T15" fmla="*/ 35 h 52"/>
                  <a:gd name="T16" fmla="*/ 0 w 50"/>
                  <a:gd name="T17" fmla="*/ 26 h 52"/>
                  <a:gd name="T18" fmla="*/ 1 w 50"/>
                  <a:gd name="T19" fmla="*/ 16 h 52"/>
                  <a:gd name="T20" fmla="*/ 8 w 50"/>
                  <a:gd name="T21" fmla="*/ 8 h 52"/>
                  <a:gd name="T22" fmla="*/ 16 w 50"/>
                  <a:gd name="T23" fmla="*/ 2 h 52"/>
                  <a:gd name="T24" fmla="*/ 25 w 50"/>
                  <a:gd name="T25" fmla="*/ 0 h 52"/>
                  <a:gd name="T26" fmla="*/ 35 w 50"/>
                  <a:gd name="T27" fmla="*/ 2 h 52"/>
                  <a:gd name="T28" fmla="*/ 42 w 50"/>
                  <a:gd name="T29" fmla="*/ 8 h 52"/>
                  <a:gd name="T30" fmla="*/ 49 w 50"/>
                  <a:gd name="T31" fmla="*/ 16 h 52"/>
                  <a:gd name="T32" fmla="*/ 50 w 50"/>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2"/>
                  <a:gd name="T53" fmla="*/ 50 w 5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2">
                    <a:moveTo>
                      <a:pt x="50" y="26"/>
                    </a:moveTo>
                    <a:lnTo>
                      <a:pt x="49" y="35"/>
                    </a:lnTo>
                    <a:lnTo>
                      <a:pt x="42" y="45"/>
                    </a:lnTo>
                    <a:lnTo>
                      <a:pt x="35" y="51"/>
                    </a:lnTo>
                    <a:lnTo>
                      <a:pt x="25" y="52"/>
                    </a:lnTo>
                    <a:lnTo>
                      <a:pt x="16" y="51"/>
                    </a:lnTo>
                    <a:lnTo>
                      <a:pt x="8" y="45"/>
                    </a:lnTo>
                    <a:lnTo>
                      <a:pt x="1" y="35"/>
                    </a:lnTo>
                    <a:lnTo>
                      <a:pt x="0" y="26"/>
                    </a:lnTo>
                    <a:lnTo>
                      <a:pt x="1" y="16"/>
                    </a:lnTo>
                    <a:lnTo>
                      <a:pt x="8" y="8"/>
                    </a:lnTo>
                    <a:lnTo>
                      <a:pt x="16" y="2"/>
                    </a:lnTo>
                    <a:lnTo>
                      <a:pt x="25" y="0"/>
                    </a:lnTo>
                    <a:lnTo>
                      <a:pt x="35" y="2"/>
                    </a:lnTo>
                    <a:lnTo>
                      <a:pt x="42" y="8"/>
                    </a:lnTo>
                    <a:lnTo>
                      <a:pt x="49" y="16"/>
                    </a:lnTo>
                    <a:lnTo>
                      <a:pt x="50" y="26"/>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5" name="Freeform 42">
                <a:extLst>
                  <a:ext uri="{FF2B5EF4-FFF2-40B4-BE49-F238E27FC236}">
                    <a16:creationId xmlns:a16="http://schemas.microsoft.com/office/drawing/2014/main" id="{85FBABDB-5537-441F-94EC-4280EC73D00B}"/>
                  </a:ext>
                </a:extLst>
              </p:cNvPr>
              <p:cNvSpPr>
                <a:spLocks/>
              </p:cNvSpPr>
              <p:nvPr/>
            </p:nvSpPr>
            <p:spPr bwMode="auto">
              <a:xfrm>
                <a:off x="1759" y="2589"/>
                <a:ext cx="409" cy="203"/>
              </a:xfrm>
              <a:custGeom>
                <a:avLst/>
                <a:gdLst>
                  <a:gd name="T0" fmla="*/ 409 w 409"/>
                  <a:gd name="T1" fmla="*/ 203 h 203"/>
                  <a:gd name="T2" fmla="*/ 403 w 409"/>
                  <a:gd name="T3" fmla="*/ 162 h 203"/>
                  <a:gd name="T4" fmla="*/ 390 w 409"/>
                  <a:gd name="T5" fmla="*/ 123 h 203"/>
                  <a:gd name="T6" fmla="*/ 371 w 409"/>
                  <a:gd name="T7" fmla="*/ 90 h 203"/>
                  <a:gd name="T8" fmla="*/ 346 w 409"/>
                  <a:gd name="T9" fmla="*/ 58 h 203"/>
                  <a:gd name="T10" fmla="*/ 316 w 409"/>
                  <a:gd name="T11" fmla="*/ 35 h 203"/>
                  <a:gd name="T12" fmla="*/ 281 w 409"/>
                  <a:gd name="T13" fmla="*/ 16 h 203"/>
                  <a:gd name="T14" fmla="*/ 245 w 409"/>
                  <a:gd name="T15" fmla="*/ 5 h 203"/>
                  <a:gd name="T16" fmla="*/ 204 w 409"/>
                  <a:gd name="T17" fmla="*/ 0 h 203"/>
                  <a:gd name="T18" fmla="*/ 164 w 409"/>
                  <a:gd name="T19" fmla="*/ 5 h 203"/>
                  <a:gd name="T20" fmla="*/ 127 w 409"/>
                  <a:gd name="T21" fmla="*/ 16 h 203"/>
                  <a:gd name="T22" fmla="*/ 93 w 409"/>
                  <a:gd name="T23" fmla="*/ 35 h 203"/>
                  <a:gd name="T24" fmla="*/ 63 w 409"/>
                  <a:gd name="T25" fmla="*/ 58 h 203"/>
                  <a:gd name="T26" fmla="*/ 38 w 409"/>
                  <a:gd name="T27" fmla="*/ 90 h 203"/>
                  <a:gd name="T28" fmla="*/ 19 w 409"/>
                  <a:gd name="T29" fmla="*/ 123 h 203"/>
                  <a:gd name="T30" fmla="*/ 7 w 409"/>
                  <a:gd name="T31" fmla="*/ 162 h 203"/>
                  <a:gd name="T32" fmla="*/ 0 w 409"/>
                  <a:gd name="T33" fmla="*/ 203 h 203"/>
                  <a:gd name="T34" fmla="*/ 409 w 409"/>
                  <a:gd name="T35" fmla="*/ 203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9"/>
                  <a:gd name="T55" fmla="*/ 0 h 203"/>
                  <a:gd name="T56" fmla="*/ 409 w 409"/>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9" h="203">
                    <a:moveTo>
                      <a:pt x="409" y="203"/>
                    </a:moveTo>
                    <a:lnTo>
                      <a:pt x="403" y="162"/>
                    </a:lnTo>
                    <a:lnTo>
                      <a:pt x="390" y="123"/>
                    </a:lnTo>
                    <a:lnTo>
                      <a:pt x="371" y="90"/>
                    </a:lnTo>
                    <a:lnTo>
                      <a:pt x="346" y="58"/>
                    </a:lnTo>
                    <a:lnTo>
                      <a:pt x="316" y="35"/>
                    </a:lnTo>
                    <a:lnTo>
                      <a:pt x="281" y="16"/>
                    </a:lnTo>
                    <a:lnTo>
                      <a:pt x="245" y="5"/>
                    </a:lnTo>
                    <a:lnTo>
                      <a:pt x="204" y="0"/>
                    </a:lnTo>
                    <a:lnTo>
                      <a:pt x="164" y="5"/>
                    </a:lnTo>
                    <a:lnTo>
                      <a:pt x="127" y="16"/>
                    </a:lnTo>
                    <a:lnTo>
                      <a:pt x="93" y="35"/>
                    </a:lnTo>
                    <a:lnTo>
                      <a:pt x="63" y="58"/>
                    </a:lnTo>
                    <a:lnTo>
                      <a:pt x="38" y="90"/>
                    </a:lnTo>
                    <a:lnTo>
                      <a:pt x="19" y="123"/>
                    </a:lnTo>
                    <a:lnTo>
                      <a:pt x="7" y="162"/>
                    </a:lnTo>
                    <a:lnTo>
                      <a:pt x="0" y="203"/>
                    </a:lnTo>
                    <a:lnTo>
                      <a:pt x="409" y="203"/>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6" name="Freeform 43">
                <a:extLst>
                  <a:ext uri="{FF2B5EF4-FFF2-40B4-BE49-F238E27FC236}">
                    <a16:creationId xmlns:a16="http://schemas.microsoft.com/office/drawing/2014/main" id="{86628D80-E5AB-4D09-AC9A-06201D2DA2D3}"/>
                  </a:ext>
                </a:extLst>
              </p:cNvPr>
              <p:cNvSpPr>
                <a:spLocks/>
              </p:cNvSpPr>
              <p:nvPr/>
            </p:nvSpPr>
            <p:spPr bwMode="auto">
              <a:xfrm>
                <a:off x="1662" y="2740"/>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7" name="Freeform 44">
                <a:extLst>
                  <a:ext uri="{FF2B5EF4-FFF2-40B4-BE49-F238E27FC236}">
                    <a16:creationId xmlns:a16="http://schemas.microsoft.com/office/drawing/2014/main" id="{9C12A4BE-26D5-4772-A18F-F4967806D51B}"/>
                  </a:ext>
                </a:extLst>
              </p:cNvPr>
              <p:cNvSpPr>
                <a:spLocks/>
              </p:cNvSpPr>
              <p:nvPr/>
            </p:nvSpPr>
            <p:spPr bwMode="auto">
              <a:xfrm>
                <a:off x="1699" y="2777"/>
                <a:ext cx="532" cy="102"/>
              </a:xfrm>
              <a:custGeom>
                <a:avLst/>
                <a:gdLst>
                  <a:gd name="T0" fmla="*/ 532 w 532"/>
                  <a:gd name="T1" fmla="*/ 0 h 102"/>
                  <a:gd name="T2" fmla="*/ 532 w 532"/>
                  <a:gd name="T3" fmla="*/ 22 h 102"/>
                  <a:gd name="T4" fmla="*/ 532 w 532"/>
                  <a:gd name="T5" fmla="*/ 50 h 102"/>
                  <a:gd name="T6" fmla="*/ 532 w 532"/>
                  <a:gd name="T7" fmla="*/ 80 h 102"/>
                  <a:gd name="T8" fmla="*/ 532 w 532"/>
                  <a:gd name="T9" fmla="*/ 102 h 102"/>
                  <a:gd name="T10" fmla="*/ 521 w 532"/>
                  <a:gd name="T11" fmla="*/ 102 h 102"/>
                  <a:gd name="T12" fmla="*/ 500 w 532"/>
                  <a:gd name="T13" fmla="*/ 102 h 102"/>
                  <a:gd name="T14" fmla="*/ 474 w 532"/>
                  <a:gd name="T15" fmla="*/ 102 h 102"/>
                  <a:gd name="T16" fmla="*/ 439 w 532"/>
                  <a:gd name="T17" fmla="*/ 102 h 102"/>
                  <a:gd name="T18" fmla="*/ 401 w 532"/>
                  <a:gd name="T19" fmla="*/ 102 h 102"/>
                  <a:gd name="T20" fmla="*/ 358 w 532"/>
                  <a:gd name="T21" fmla="*/ 102 h 102"/>
                  <a:gd name="T22" fmla="*/ 313 w 532"/>
                  <a:gd name="T23" fmla="*/ 102 h 102"/>
                  <a:gd name="T24" fmla="*/ 267 w 532"/>
                  <a:gd name="T25" fmla="*/ 102 h 102"/>
                  <a:gd name="T26" fmla="*/ 220 w 532"/>
                  <a:gd name="T27" fmla="*/ 102 h 102"/>
                  <a:gd name="T28" fmla="*/ 174 w 532"/>
                  <a:gd name="T29" fmla="*/ 102 h 102"/>
                  <a:gd name="T30" fmla="*/ 131 w 532"/>
                  <a:gd name="T31" fmla="*/ 102 h 102"/>
                  <a:gd name="T32" fmla="*/ 94 w 532"/>
                  <a:gd name="T33" fmla="*/ 102 h 102"/>
                  <a:gd name="T34" fmla="*/ 59 w 532"/>
                  <a:gd name="T35" fmla="*/ 102 h 102"/>
                  <a:gd name="T36" fmla="*/ 32 w 532"/>
                  <a:gd name="T37" fmla="*/ 102 h 102"/>
                  <a:gd name="T38" fmla="*/ 12 w 532"/>
                  <a:gd name="T39" fmla="*/ 102 h 102"/>
                  <a:gd name="T40" fmla="*/ 0 w 532"/>
                  <a:gd name="T41" fmla="*/ 102 h 102"/>
                  <a:gd name="T42" fmla="*/ 0 w 532"/>
                  <a:gd name="T43" fmla="*/ 80 h 102"/>
                  <a:gd name="T44" fmla="*/ 0 w 532"/>
                  <a:gd name="T45" fmla="*/ 50 h 102"/>
                  <a:gd name="T46" fmla="*/ 0 w 532"/>
                  <a:gd name="T47" fmla="*/ 22 h 102"/>
                  <a:gd name="T48" fmla="*/ 0 w 532"/>
                  <a:gd name="T49" fmla="*/ 0 h 102"/>
                  <a:gd name="T50" fmla="*/ 12 w 532"/>
                  <a:gd name="T51" fmla="*/ 0 h 102"/>
                  <a:gd name="T52" fmla="*/ 32 w 532"/>
                  <a:gd name="T53" fmla="*/ 0 h 102"/>
                  <a:gd name="T54" fmla="*/ 59 w 532"/>
                  <a:gd name="T55" fmla="*/ 0 h 102"/>
                  <a:gd name="T56" fmla="*/ 94 w 532"/>
                  <a:gd name="T57" fmla="*/ 0 h 102"/>
                  <a:gd name="T58" fmla="*/ 131 w 532"/>
                  <a:gd name="T59" fmla="*/ 0 h 102"/>
                  <a:gd name="T60" fmla="*/ 174 w 532"/>
                  <a:gd name="T61" fmla="*/ 0 h 102"/>
                  <a:gd name="T62" fmla="*/ 220 w 532"/>
                  <a:gd name="T63" fmla="*/ 0 h 102"/>
                  <a:gd name="T64" fmla="*/ 267 w 532"/>
                  <a:gd name="T65" fmla="*/ 0 h 102"/>
                  <a:gd name="T66" fmla="*/ 313 w 532"/>
                  <a:gd name="T67" fmla="*/ 0 h 102"/>
                  <a:gd name="T68" fmla="*/ 358 w 532"/>
                  <a:gd name="T69" fmla="*/ 0 h 102"/>
                  <a:gd name="T70" fmla="*/ 401 w 532"/>
                  <a:gd name="T71" fmla="*/ 0 h 102"/>
                  <a:gd name="T72" fmla="*/ 439 w 532"/>
                  <a:gd name="T73" fmla="*/ 0 h 102"/>
                  <a:gd name="T74" fmla="*/ 474 w 532"/>
                  <a:gd name="T75" fmla="*/ 0 h 102"/>
                  <a:gd name="T76" fmla="*/ 500 w 532"/>
                  <a:gd name="T77" fmla="*/ 0 h 102"/>
                  <a:gd name="T78" fmla="*/ 521 w 532"/>
                  <a:gd name="T79" fmla="*/ 0 h 102"/>
                  <a:gd name="T80" fmla="*/ 532 w 532"/>
                  <a:gd name="T81" fmla="*/ 0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2"/>
                  <a:gd name="T125" fmla="*/ 532 w 532"/>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2">
                    <a:moveTo>
                      <a:pt x="532" y="0"/>
                    </a:moveTo>
                    <a:lnTo>
                      <a:pt x="532" y="22"/>
                    </a:lnTo>
                    <a:lnTo>
                      <a:pt x="532" y="50"/>
                    </a:lnTo>
                    <a:lnTo>
                      <a:pt x="532" y="80"/>
                    </a:lnTo>
                    <a:lnTo>
                      <a:pt x="532" y="102"/>
                    </a:lnTo>
                    <a:lnTo>
                      <a:pt x="521" y="102"/>
                    </a:lnTo>
                    <a:lnTo>
                      <a:pt x="500" y="102"/>
                    </a:lnTo>
                    <a:lnTo>
                      <a:pt x="474" y="102"/>
                    </a:lnTo>
                    <a:lnTo>
                      <a:pt x="439" y="102"/>
                    </a:lnTo>
                    <a:lnTo>
                      <a:pt x="401" y="102"/>
                    </a:lnTo>
                    <a:lnTo>
                      <a:pt x="358" y="102"/>
                    </a:lnTo>
                    <a:lnTo>
                      <a:pt x="313" y="102"/>
                    </a:lnTo>
                    <a:lnTo>
                      <a:pt x="267" y="102"/>
                    </a:lnTo>
                    <a:lnTo>
                      <a:pt x="220" y="102"/>
                    </a:lnTo>
                    <a:lnTo>
                      <a:pt x="174" y="102"/>
                    </a:lnTo>
                    <a:lnTo>
                      <a:pt x="131" y="102"/>
                    </a:lnTo>
                    <a:lnTo>
                      <a:pt x="94" y="102"/>
                    </a:lnTo>
                    <a:lnTo>
                      <a:pt x="59" y="102"/>
                    </a:lnTo>
                    <a:lnTo>
                      <a:pt x="32" y="102"/>
                    </a:lnTo>
                    <a:lnTo>
                      <a:pt x="12" y="102"/>
                    </a:lnTo>
                    <a:lnTo>
                      <a:pt x="0" y="102"/>
                    </a:lnTo>
                    <a:lnTo>
                      <a:pt x="0" y="80"/>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919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4" name="Rectangle 53">
            <a:extLst>
              <a:ext uri="{FF2B5EF4-FFF2-40B4-BE49-F238E27FC236}">
                <a16:creationId xmlns:a16="http://schemas.microsoft.com/office/drawing/2014/main" id="{58294D1F-7114-4C9A-85B1-A40E9533500B}"/>
              </a:ext>
            </a:extLst>
          </p:cNvPr>
          <p:cNvSpPr>
            <a:spLocks/>
          </p:cNvSpPr>
          <p:nvPr/>
        </p:nvSpPr>
        <p:spPr>
          <a:xfrm>
            <a:off x="576000" y="1265947"/>
            <a:ext cx="11040000" cy="338554"/>
          </a:xfrm>
          <a:prstGeom prst="rect">
            <a:avLst/>
          </a:prstGeom>
          <a:solidFill>
            <a:schemeClr val="accent1">
              <a:lumMod val="50000"/>
            </a:schemeClr>
          </a:solid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alibri" panose="020F0502020204030204"/>
                <a:ea typeface="+mn-ea"/>
                <a:cs typeface="+mn-cs"/>
              </a:rPr>
              <a:t>You can’t manage what you don’t name. And then there’s its corollary: you can’t manage well what you don’t define explicitly.</a:t>
            </a:r>
          </a:p>
        </p:txBody>
      </p:sp>
      <p:sp>
        <p:nvSpPr>
          <p:cNvPr id="55" name="Title 1">
            <a:extLst>
              <a:ext uri="{FF2B5EF4-FFF2-40B4-BE49-F238E27FC236}">
                <a16:creationId xmlns:a16="http://schemas.microsoft.com/office/drawing/2014/main" id="{C5149656-9C19-44BF-ACBF-399E0783E6CF}"/>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What</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 is Data Governance (DG)?</a:t>
            </a:r>
          </a:p>
        </p:txBody>
      </p:sp>
      <p:sp>
        <p:nvSpPr>
          <p:cNvPr id="52" name="Content Placeholder 6">
            <a:extLst>
              <a:ext uri="{FF2B5EF4-FFF2-40B4-BE49-F238E27FC236}">
                <a16:creationId xmlns:a16="http://schemas.microsoft.com/office/drawing/2014/main" id="{2DADDE8F-820B-4768-B9AD-68A619C76413}"/>
              </a:ext>
            </a:extLst>
          </p:cNvPr>
          <p:cNvSpPr txBox="1">
            <a:spLocks/>
          </p:cNvSpPr>
          <p:nvPr/>
        </p:nvSpPr>
        <p:spPr>
          <a:xfrm>
            <a:off x="2842542" y="1999702"/>
            <a:ext cx="8578483" cy="4443820"/>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Data Governance is: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1"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Overall management of the availability, usability, integrity and security of the data employed in an enterprise</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Practice of organizing and implementing policies, procedures, and standards for the effective use of an organization’s structured/unstructured information assets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Execution and enforcement of authority over the management of data assets and the performance of data functions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Decision-making process that prioritizes investments, allocates resources and measures results to ensure that data is managed and deployed to support business</a:t>
            </a:r>
          </a:p>
          <a:p>
            <a:pPr marL="342900" marR="0" lvl="0" indent="-342900"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1600" b="0" i="0" u="none" strike="noStrike" kern="1200" cap="none" spc="0" normalizeH="0" baseline="0" noProof="0">
              <a:ln>
                <a:noFill/>
              </a:ln>
              <a:solidFill>
                <a:srgbClr val="646464"/>
              </a:solidFill>
              <a:effectLst/>
              <a:uLnTx/>
              <a:uFillTx/>
              <a:latin typeface="Calibri" panose="020F0502020204030204"/>
              <a:ea typeface="+mn-ea"/>
              <a:cs typeface="Arial" pitchFamily="34" charset="0"/>
            </a:endParaRPr>
          </a:p>
        </p:txBody>
      </p:sp>
      <p:grpSp>
        <p:nvGrpSpPr>
          <p:cNvPr id="6" name="Group 5">
            <a:extLst>
              <a:ext uri="{FF2B5EF4-FFF2-40B4-BE49-F238E27FC236}">
                <a16:creationId xmlns:a16="http://schemas.microsoft.com/office/drawing/2014/main" id="{634C59F2-070C-47C0-9A81-534BBF443364}"/>
              </a:ext>
            </a:extLst>
          </p:cNvPr>
          <p:cNvGrpSpPr/>
          <p:nvPr/>
        </p:nvGrpSpPr>
        <p:grpSpPr>
          <a:xfrm>
            <a:off x="1996218" y="2338515"/>
            <a:ext cx="676682" cy="3224775"/>
            <a:chOff x="804730" y="2338515"/>
            <a:chExt cx="676682" cy="3224775"/>
          </a:xfrm>
        </p:grpSpPr>
        <p:grpSp>
          <p:nvGrpSpPr>
            <p:cNvPr id="143" name="Group 35">
              <a:extLst>
                <a:ext uri="{FF2B5EF4-FFF2-40B4-BE49-F238E27FC236}">
                  <a16:creationId xmlns:a16="http://schemas.microsoft.com/office/drawing/2014/main" id="{B358E3A0-8FDF-4869-967A-AE8891F35E9E}"/>
                </a:ext>
              </a:extLst>
            </p:cNvPr>
            <p:cNvGrpSpPr>
              <a:grpSpLocks noChangeAspect="1"/>
            </p:cNvGrpSpPr>
            <p:nvPr/>
          </p:nvGrpSpPr>
          <p:grpSpPr bwMode="auto">
            <a:xfrm>
              <a:off x="868756" y="2338515"/>
              <a:ext cx="548644" cy="625823"/>
              <a:chOff x="1896" y="1919"/>
              <a:chExt cx="654" cy="746"/>
            </a:xfrm>
            <a:solidFill>
              <a:schemeClr val="accent1"/>
            </a:solidFill>
          </p:grpSpPr>
          <p:sp>
            <p:nvSpPr>
              <p:cNvPr id="144" name="Freeform 36">
                <a:extLst>
                  <a:ext uri="{FF2B5EF4-FFF2-40B4-BE49-F238E27FC236}">
                    <a16:creationId xmlns:a16="http://schemas.microsoft.com/office/drawing/2014/main" id="{B87F4DE9-ED95-44B5-966B-1590B09306B1}"/>
                  </a:ext>
                </a:extLst>
              </p:cNvPr>
              <p:cNvSpPr>
                <a:spLocks noEditPoints="1"/>
              </p:cNvSpPr>
              <p:nvPr/>
            </p:nvSpPr>
            <p:spPr bwMode="auto">
              <a:xfrm>
                <a:off x="1984" y="2053"/>
                <a:ext cx="478" cy="478"/>
              </a:xfrm>
              <a:custGeom>
                <a:avLst/>
                <a:gdLst>
                  <a:gd name="T0" fmla="*/ 214 w 478"/>
                  <a:gd name="T1" fmla="*/ 476 h 478"/>
                  <a:gd name="T2" fmla="*/ 146 w 478"/>
                  <a:gd name="T3" fmla="*/ 458 h 478"/>
                  <a:gd name="T4" fmla="*/ 86 w 478"/>
                  <a:gd name="T5" fmla="*/ 422 h 478"/>
                  <a:gd name="T6" fmla="*/ 40 w 478"/>
                  <a:gd name="T7" fmla="*/ 372 h 478"/>
                  <a:gd name="T8" fmla="*/ 10 w 478"/>
                  <a:gd name="T9" fmla="*/ 310 h 478"/>
                  <a:gd name="T10" fmla="*/ 0 w 478"/>
                  <a:gd name="T11" fmla="*/ 238 h 478"/>
                  <a:gd name="T12" fmla="*/ 4 w 478"/>
                  <a:gd name="T13" fmla="*/ 190 h 478"/>
                  <a:gd name="T14" fmla="*/ 28 w 478"/>
                  <a:gd name="T15" fmla="*/ 124 h 478"/>
                  <a:gd name="T16" fmla="*/ 70 w 478"/>
                  <a:gd name="T17" fmla="*/ 70 h 478"/>
                  <a:gd name="T18" fmla="*/ 124 w 478"/>
                  <a:gd name="T19" fmla="*/ 28 h 478"/>
                  <a:gd name="T20" fmla="*/ 190 w 478"/>
                  <a:gd name="T21" fmla="*/ 4 h 478"/>
                  <a:gd name="T22" fmla="*/ 238 w 478"/>
                  <a:gd name="T23" fmla="*/ 0 h 478"/>
                  <a:gd name="T24" fmla="*/ 310 w 478"/>
                  <a:gd name="T25" fmla="*/ 10 h 478"/>
                  <a:gd name="T26" fmla="*/ 372 w 478"/>
                  <a:gd name="T27" fmla="*/ 40 h 478"/>
                  <a:gd name="T28" fmla="*/ 422 w 478"/>
                  <a:gd name="T29" fmla="*/ 86 h 478"/>
                  <a:gd name="T30" fmla="*/ 458 w 478"/>
                  <a:gd name="T31" fmla="*/ 146 h 478"/>
                  <a:gd name="T32" fmla="*/ 476 w 478"/>
                  <a:gd name="T33" fmla="*/ 214 h 478"/>
                  <a:gd name="T34" fmla="*/ 476 w 478"/>
                  <a:gd name="T35" fmla="*/ 264 h 478"/>
                  <a:gd name="T36" fmla="*/ 458 w 478"/>
                  <a:gd name="T37" fmla="*/ 332 h 478"/>
                  <a:gd name="T38" fmla="*/ 422 w 478"/>
                  <a:gd name="T39" fmla="*/ 390 h 478"/>
                  <a:gd name="T40" fmla="*/ 372 w 478"/>
                  <a:gd name="T41" fmla="*/ 436 h 478"/>
                  <a:gd name="T42" fmla="*/ 310 w 478"/>
                  <a:gd name="T43" fmla="*/ 466 h 478"/>
                  <a:gd name="T44" fmla="*/ 238 w 478"/>
                  <a:gd name="T45" fmla="*/ 478 h 478"/>
                  <a:gd name="T46" fmla="*/ 238 w 478"/>
                  <a:gd name="T47" fmla="*/ 18 h 478"/>
                  <a:gd name="T48" fmla="*/ 172 w 478"/>
                  <a:gd name="T49" fmla="*/ 28 h 478"/>
                  <a:gd name="T50" fmla="*/ 116 w 478"/>
                  <a:gd name="T51" fmla="*/ 56 h 478"/>
                  <a:gd name="T52" fmla="*/ 68 w 478"/>
                  <a:gd name="T53" fmla="*/ 98 h 478"/>
                  <a:gd name="T54" fmla="*/ 34 w 478"/>
                  <a:gd name="T55" fmla="*/ 152 h 478"/>
                  <a:gd name="T56" fmla="*/ 18 w 478"/>
                  <a:gd name="T57" fmla="*/ 216 h 478"/>
                  <a:gd name="T58" fmla="*/ 18 w 478"/>
                  <a:gd name="T59" fmla="*/ 262 h 478"/>
                  <a:gd name="T60" fmla="*/ 34 w 478"/>
                  <a:gd name="T61" fmla="*/ 324 h 478"/>
                  <a:gd name="T62" fmla="*/ 68 w 478"/>
                  <a:gd name="T63" fmla="*/ 380 h 478"/>
                  <a:gd name="T64" fmla="*/ 116 w 478"/>
                  <a:gd name="T65" fmla="*/ 422 h 478"/>
                  <a:gd name="T66" fmla="*/ 172 w 478"/>
                  <a:gd name="T67" fmla="*/ 450 h 478"/>
                  <a:gd name="T68" fmla="*/ 238 w 478"/>
                  <a:gd name="T69" fmla="*/ 460 h 478"/>
                  <a:gd name="T70" fmla="*/ 282 w 478"/>
                  <a:gd name="T71" fmla="*/ 456 h 478"/>
                  <a:gd name="T72" fmla="*/ 344 w 478"/>
                  <a:gd name="T73" fmla="*/ 432 h 478"/>
                  <a:gd name="T74" fmla="*/ 394 w 478"/>
                  <a:gd name="T75" fmla="*/ 394 h 478"/>
                  <a:gd name="T76" fmla="*/ 432 w 478"/>
                  <a:gd name="T77" fmla="*/ 344 h 478"/>
                  <a:gd name="T78" fmla="*/ 454 w 478"/>
                  <a:gd name="T79" fmla="*/ 284 h 478"/>
                  <a:gd name="T80" fmla="*/ 460 w 478"/>
                  <a:gd name="T81" fmla="*/ 238 h 478"/>
                  <a:gd name="T82" fmla="*/ 450 w 478"/>
                  <a:gd name="T83" fmla="*/ 174 h 478"/>
                  <a:gd name="T84" fmla="*/ 422 w 478"/>
                  <a:gd name="T85" fmla="*/ 116 h 478"/>
                  <a:gd name="T86" fmla="*/ 378 w 478"/>
                  <a:gd name="T87" fmla="*/ 68 h 478"/>
                  <a:gd name="T88" fmla="*/ 324 w 478"/>
                  <a:gd name="T89" fmla="*/ 36 h 478"/>
                  <a:gd name="T90" fmla="*/ 262 w 478"/>
                  <a:gd name="T91" fmla="*/ 1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8" h="478">
                    <a:moveTo>
                      <a:pt x="238" y="478"/>
                    </a:moveTo>
                    <a:lnTo>
                      <a:pt x="238" y="478"/>
                    </a:lnTo>
                    <a:lnTo>
                      <a:pt x="214" y="476"/>
                    </a:lnTo>
                    <a:lnTo>
                      <a:pt x="190" y="472"/>
                    </a:lnTo>
                    <a:lnTo>
                      <a:pt x="168" y="466"/>
                    </a:lnTo>
                    <a:lnTo>
                      <a:pt x="146" y="458"/>
                    </a:lnTo>
                    <a:lnTo>
                      <a:pt x="124" y="448"/>
                    </a:lnTo>
                    <a:lnTo>
                      <a:pt x="104" y="436"/>
                    </a:lnTo>
                    <a:lnTo>
                      <a:pt x="86" y="422"/>
                    </a:lnTo>
                    <a:lnTo>
                      <a:pt x="70" y="408"/>
                    </a:lnTo>
                    <a:lnTo>
                      <a:pt x="54" y="390"/>
                    </a:lnTo>
                    <a:lnTo>
                      <a:pt x="40" y="372"/>
                    </a:lnTo>
                    <a:lnTo>
                      <a:pt x="28" y="352"/>
                    </a:lnTo>
                    <a:lnTo>
                      <a:pt x="18" y="332"/>
                    </a:lnTo>
                    <a:lnTo>
                      <a:pt x="10" y="310"/>
                    </a:lnTo>
                    <a:lnTo>
                      <a:pt x="4" y="286"/>
                    </a:lnTo>
                    <a:lnTo>
                      <a:pt x="0" y="264"/>
                    </a:lnTo>
                    <a:lnTo>
                      <a:pt x="0" y="238"/>
                    </a:lnTo>
                    <a:lnTo>
                      <a:pt x="0" y="238"/>
                    </a:lnTo>
                    <a:lnTo>
                      <a:pt x="0" y="214"/>
                    </a:lnTo>
                    <a:lnTo>
                      <a:pt x="4" y="190"/>
                    </a:lnTo>
                    <a:lnTo>
                      <a:pt x="10" y="168"/>
                    </a:lnTo>
                    <a:lnTo>
                      <a:pt x="18" y="146"/>
                    </a:lnTo>
                    <a:lnTo>
                      <a:pt x="28" y="124"/>
                    </a:lnTo>
                    <a:lnTo>
                      <a:pt x="40" y="106"/>
                    </a:lnTo>
                    <a:lnTo>
                      <a:pt x="54" y="86"/>
                    </a:lnTo>
                    <a:lnTo>
                      <a:pt x="70" y="70"/>
                    </a:lnTo>
                    <a:lnTo>
                      <a:pt x="86" y="54"/>
                    </a:lnTo>
                    <a:lnTo>
                      <a:pt x="104" y="40"/>
                    </a:lnTo>
                    <a:lnTo>
                      <a:pt x="124" y="28"/>
                    </a:lnTo>
                    <a:lnTo>
                      <a:pt x="146" y="18"/>
                    </a:lnTo>
                    <a:lnTo>
                      <a:pt x="168" y="10"/>
                    </a:lnTo>
                    <a:lnTo>
                      <a:pt x="190" y="4"/>
                    </a:lnTo>
                    <a:lnTo>
                      <a:pt x="214" y="2"/>
                    </a:lnTo>
                    <a:lnTo>
                      <a:pt x="238" y="0"/>
                    </a:lnTo>
                    <a:lnTo>
                      <a:pt x="238" y="0"/>
                    </a:lnTo>
                    <a:lnTo>
                      <a:pt x="262" y="2"/>
                    </a:lnTo>
                    <a:lnTo>
                      <a:pt x="286" y="4"/>
                    </a:lnTo>
                    <a:lnTo>
                      <a:pt x="310" y="10"/>
                    </a:lnTo>
                    <a:lnTo>
                      <a:pt x="332" y="18"/>
                    </a:lnTo>
                    <a:lnTo>
                      <a:pt x="352" y="28"/>
                    </a:lnTo>
                    <a:lnTo>
                      <a:pt x="372" y="40"/>
                    </a:lnTo>
                    <a:lnTo>
                      <a:pt x="390" y="54"/>
                    </a:lnTo>
                    <a:lnTo>
                      <a:pt x="408" y="70"/>
                    </a:lnTo>
                    <a:lnTo>
                      <a:pt x="422" y="86"/>
                    </a:lnTo>
                    <a:lnTo>
                      <a:pt x="436" y="106"/>
                    </a:lnTo>
                    <a:lnTo>
                      <a:pt x="448" y="124"/>
                    </a:lnTo>
                    <a:lnTo>
                      <a:pt x="458" y="146"/>
                    </a:lnTo>
                    <a:lnTo>
                      <a:pt x="466" y="168"/>
                    </a:lnTo>
                    <a:lnTo>
                      <a:pt x="472" y="190"/>
                    </a:lnTo>
                    <a:lnTo>
                      <a:pt x="476" y="214"/>
                    </a:lnTo>
                    <a:lnTo>
                      <a:pt x="478" y="238"/>
                    </a:lnTo>
                    <a:lnTo>
                      <a:pt x="478" y="238"/>
                    </a:lnTo>
                    <a:lnTo>
                      <a:pt x="476" y="264"/>
                    </a:lnTo>
                    <a:lnTo>
                      <a:pt x="472" y="286"/>
                    </a:lnTo>
                    <a:lnTo>
                      <a:pt x="466" y="310"/>
                    </a:lnTo>
                    <a:lnTo>
                      <a:pt x="458" y="332"/>
                    </a:lnTo>
                    <a:lnTo>
                      <a:pt x="448" y="352"/>
                    </a:lnTo>
                    <a:lnTo>
                      <a:pt x="436" y="372"/>
                    </a:lnTo>
                    <a:lnTo>
                      <a:pt x="422" y="390"/>
                    </a:lnTo>
                    <a:lnTo>
                      <a:pt x="408" y="408"/>
                    </a:lnTo>
                    <a:lnTo>
                      <a:pt x="390" y="422"/>
                    </a:lnTo>
                    <a:lnTo>
                      <a:pt x="372" y="436"/>
                    </a:lnTo>
                    <a:lnTo>
                      <a:pt x="352" y="448"/>
                    </a:lnTo>
                    <a:lnTo>
                      <a:pt x="332" y="458"/>
                    </a:lnTo>
                    <a:lnTo>
                      <a:pt x="310" y="466"/>
                    </a:lnTo>
                    <a:lnTo>
                      <a:pt x="286" y="472"/>
                    </a:lnTo>
                    <a:lnTo>
                      <a:pt x="262" y="476"/>
                    </a:lnTo>
                    <a:lnTo>
                      <a:pt x="238" y="478"/>
                    </a:lnTo>
                    <a:lnTo>
                      <a:pt x="238" y="478"/>
                    </a:lnTo>
                    <a:close/>
                    <a:moveTo>
                      <a:pt x="238" y="18"/>
                    </a:moveTo>
                    <a:lnTo>
                      <a:pt x="238" y="18"/>
                    </a:lnTo>
                    <a:lnTo>
                      <a:pt x="216" y="18"/>
                    </a:lnTo>
                    <a:lnTo>
                      <a:pt x="194" y="22"/>
                    </a:lnTo>
                    <a:lnTo>
                      <a:pt x="172" y="28"/>
                    </a:lnTo>
                    <a:lnTo>
                      <a:pt x="152" y="36"/>
                    </a:lnTo>
                    <a:lnTo>
                      <a:pt x="134" y="44"/>
                    </a:lnTo>
                    <a:lnTo>
                      <a:pt x="116" y="56"/>
                    </a:lnTo>
                    <a:lnTo>
                      <a:pt x="98" y="68"/>
                    </a:lnTo>
                    <a:lnTo>
                      <a:pt x="82" y="82"/>
                    </a:lnTo>
                    <a:lnTo>
                      <a:pt x="68" y="98"/>
                    </a:lnTo>
                    <a:lnTo>
                      <a:pt x="56" y="116"/>
                    </a:lnTo>
                    <a:lnTo>
                      <a:pt x="44" y="134"/>
                    </a:lnTo>
                    <a:lnTo>
                      <a:pt x="34" y="152"/>
                    </a:lnTo>
                    <a:lnTo>
                      <a:pt x="28" y="174"/>
                    </a:lnTo>
                    <a:lnTo>
                      <a:pt x="22" y="194"/>
                    </a:lnTo>
                    <a:lnTo>
                      <a:pt x="18" y="216"/>
                    </a:lnTo>
                    <a:lnTo>
                      <a:pt x="18" y="238"/>
                    </a:lnTo>
                    <a:lnTo>
                      <a:pt x="18" y="238"/>
                    </a:lnTo>
                    <a:lnTo>
                      <a:pt x="18" y="262"/>
                    </a:lnTo>
                    <a:lnTo>
                      <a:pt x="22" y="284"/>
                    </a:lnTo>
                    <a:lnTo>
                      <a:pt x="28" y="304"/>
                    </a:lnTo>
                    <a:lnTo>
                      <a:pt x="34" y="324"/>
                    </a:lnTo>
                    <a:lnTo>
                      <a:pt x="44" y="344"/>
                    </a:lnTo>
                    <a:lnTo>
                      <a:pt x="56" y="362"/>
                    </a:lnTo>
                    <a:lnTo>
                      <a:pt x="68" y="380"/>
                    </a:lnTo>
                    <a:lnTo>
                      <a:pt x="82" y="394"/>
                    </a:lnTo>
                    <a:lnTo>
                      <a:pt x="98" y="410"/>
                    </a:lnTo>
                    <a:lnTo>
                      <a:pt x="116" y="422"/>
                    </a:lnTo>
                    <a:lnTo>
                      <a:pt x="134" y="432"/>
                    </a:lnTo>
                    <a:lnTo>
                      <a:pt x="152" y="442"/>
                    </a:lnTo>
                    <a:lnTo>
                      <a:pt x="172" y="450"/>
                    </a:lnTo>
                    <a:lnTo>
                      <a:pt x="194" y="456"/>
                    </a:lnTo>
                    <a:lnTo>
                      <a:pt x="216" y="458"/>
                    </a:lnTo>
                    <a:lnTo>
                      <a:pt x="238" y="460"/>
                    </a:lnTo>
                    <a:lnTo>
                      <a:pt x="238" y="460"/>
                    </a:lnTo>
                    <a:lnTo>
                      <a:pt x="262" y="458"/>
                    </a:lnTo>
                    <a:lnTo>
                      <a:pt x="282" y="456"/>
                    </a:lnTo>
                    <a:lnTo>
                      <a:pt x="304" y="450"/>
                    </a:lnTo>
                    <a:lnTo>
                      <a:pt x="324" y="442"/>
                    </a:lnTo>
                    <a:lnTo>
                      <a:pt x="344" y="432"/>
                    </a:lnTo>
                    <a:lnTo>
                      <a:pt x="362" y="422"/>
                    </a:lnTo>
                    <a:lnTo>
                      <a:pt x="378" y="410"/>
                    </a:lnTo>
                    <a:lnTo>
                      <a:pt x="394" y="394"/>
                    </a:lnTo>
                    <a:lnTo>
                      <a:pt x="408" y="380"/>
                    </a:lnTo>
                    <a:lnTo>
                      <a:pt x="422" y="362"/>
                    </a:lnTo>
                    <a:lnTo>
                      <a:pt x="432" y="344"/>
                    </a:lnTo>
                    <a:lnTo>
                      <a:pt x="442" y="324"/>
                    </a:lnTo>
                    <a:lnTo>
                      <a:pt x="450" y="304"/>
                    </a:lnTo>
                    <a:lnTo>
                      <a:pt x="454" y="284"/>
                    </a:lnTo>
                    <a:lnTo>
                      <a:pt x="458" y="262"/>
                    </a:lnTo>
                    <a:lnTo>
                      <a:pt x="460" y="238"/>
                    </a:lnTo>
                    <a:lnTo>
                      <a:pt x="460" y="238"/>
                    </a:lnTo>
                    <a:lnTo>
                      <a:pt x="458" y="216"/>
                    </a:lnTo>
                    <a:lnTo>
                      <a:pt x="454" y="194"/>
                    </a:lnTo>
                    <a:lnTo>
                      <a:pt x="450" y="174"/>
                    </a:lnTo>
                    <a:lnTo>
                      <a:pt x="442" y="152"/>
                    </a:lnTo>
                    <a:lnTo>
                      <a:pt x="432" y="134"/>
                    </a:lnTo>
                    <a:lnTo>
                      <a:pt x="422" y="116"/>
                    </a:lnTo>
                    <a:lnTo>
                      <a:pt x="408" y="98"/>
                    </a:lnTo>
                    <a:lnTo>
                      <a:pt x="394" y="82"/>
                    </a:lnTo>
                    <a:lnTo>
                      <a:pt x="378" y="68"/>
                    </a:lnTo>
                    <a:lnTo>
                      <a:pt x="362" y="56"/>
                    </a:lnTo>
                    <a:lnTo>
                      <a:pt x="344" y="44"/>
                    </a:lnTo>
                    <a:lnTo>
                      <a:pt x="324" y="36"/>
                    </a:lnTo>
                    <a:lnTo>
                      <a:pt x="304" y="28"/>
                    </a:lnTo>
                    <a:lnTo>
                      <a:pt x="282" y="22"/>
                    </a:lnTo>
                    <a:lnTo>
                      <a:pt x="262" y="18"/>
                    </a:lnTo>
                    <a:lnTo>
                      <a:pt x="238" y="18"/>
                    </a:lnTo>
                    <a:lnTo>
                      <a:pt x="23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37">
                <a:extLst>
                  <a:ext uri="{FF2B5EF4-FFF2-40B4-BE49-F238E27FC236}">
                    <a16:creationId xmlns:a16="http://schemas.microsoft.com/office/drawing/2014/main" id="{3513B3ED-1C26-4687-8472-A3BBA1B82E04}"/>
                  </a:ext>
                </a:extLst>
              </p:cNvPr>
              <p:cNvSpPr>
                <a:spLocks noEditPoints="1"/>
              </p:cNvSpPr>
              <p:nvPr/>
            </p:nvSpPr>
            <p:spPr bwMode="auto">
              <a:xfrm>
                <a:off x="2178" y="1919"/>
                <a:ext cx="88" cy="88"/>
              </a:xfrm>
              <a:custGeom>
                <a:avLst/>
                <a:gdLst>
                  <a:gd name="T0" fmla="*/ 44 w 88"/>
                  <a:gd name="T1" fmla="*/ 88 h 88"/>
                  <a:gd name="T2" fmla="*/ 44 w 88"/>
                  <a:gd name="T3" fmla="*/ 88 h 88"/>
                  <a:gd name="T4" fmla="*/ 36 w 88"/>
                  <a:gd name="T5" fmla="*/ 88 h 88"/>
                  <a:gd name="T6" fmla="*/ 28 w 88"/>
                  <a:gd name="T7" fmla="*/ 86 h 88"/>
                  <a:gd name="T8" fmla="*/ 20 w 88"/>
                  <a:gd name="T9" fmla="*/ 82 h 88"/>
                  <a:gd name="T10" fmla="*/ 14 w 88"/>
                  <a:gd name="T11" fmla="*/ 76 h 88"/>
                  <a:gd name="T12" fmla="*/ 8 w 88"/>
                  <a:gd name="T13" fmla="*/ 70 h 88"/>
                  <a:gd name="T14" fmla="*/ 4 w 88"/>
                  <a:gd name="T15" fmla="*/ 62 h 88"/>
                  <a:gd name="T16" fmla="*/ 2 w 88"/>
                  <a:gd name="T17" fmla="*/ 54 h 88"/>
                  <a:gd name="T18" fmla="*/ 0 w 88"/>
                  <a:gd name="T19" fmla="*/ 44 h 88"/>
                  <a:gd name="T20" fmla="*/ 0 w 88"/>
                  <a:gd name="T21" fmla="*/ 44 h 88"/>
                  <a:gd name="T22" fmla="*/ 2 w 88"/>
                  <a:gd name="T23" fmla="*/ 36 h 88"/>
                  <a:gd name="T24" fmla="*/ 4 w 88"/>
                  <a:gd name="T25" fmla="*/ 28 h 88"/>
                  <a:gd name="T26" fmla="*/ 8 w 88"/>
                  <a:gd name="T27" fmla="*/ 20 h 88"/>
                  <a:gd name="T28" fmla="*/ 14 w 88"/>
                  <a:gd name="T29" fmla="*/ 14 h 88"/>
                  <a:gd name="T30" fmla="*/ 20 w 88"/>
                  <a:gd name="T31" fmla="*/ 8 h 88"/>
                  <a:gd name="T32" fmla="*/ 28 w 88"/>
                  <a:gd name="T33" fmla="*/ 4 h 88"/>
                  <a:gd name="T34" fmla="*/ 36 w 88"/>
                  <a:gd name="T35" fmla="*/ 2 h 88"/>
                  <a:gd name="T36" fmla="*/ 44 w 88"/>
                  <a:gd name="T37" fmla="*/ 0 h 88"/>
                  <a:gd name="T38" fmla="*/ 44 w 88"/>
                  <a:gd name="T39" fmla="*/ 0 h 88"/>
                  <a:gd name="T40" fmla="*/ 54 w 88"/>
                  <a:gd name="T41" fmla="*/ 2 h 88"/>
                  <a:gd name="T42" fmla="*/ 62 w 88"/>
                  <a:gd name="T43" fmla="*/ 4 h 88"/>
                  <a:gd name="T44" fmla="*/ 70 w 88"/>
                  <a:gd name="T45" fmla="*/ 8 h 88"/>
                  <a:gd name="T46" fmla="*/ 76 w 88"/>
                  <a:gd name="T47" fmla="*/ 14 h 88"/>
                  <a:gd name="T48" fmla="*/ 82 w 88"/>
                  <a:gd name="T49" fmla="*/ 20 h 88"/>
                  <a:gd name="T50" fmla="*/ 86 w 88"/>
                  <a:gd name="T51" fmla="*/ 28 h 88"/>
                  <a:gd name="T52" fmla="*/ 88 w 88"/>
                  <a:gd name="T53" fmla="*/ 36 h 88"/>
                  <a:gd name="T54" fmla="*/ 88 w 88"/>
                  <a:gd name="T55" fmla="*/ 44 h 88"/>
                  <a:gd name="T56" fmla="*/ 88 w 88"/>
                  <a:gd name="T57" fmla="*/ 44 h 88"/>
                  <a:gd name="T58" fmla="*/ 88 w 88"/>
                  <a:gd name="T59" fmla="*/ 54 h 88"/>
                  <a:gd name="T60" fmla="*/ 86 w 88"/>
                  <a:gd name="T61" fmla="*/ 62 h 88"/>
                  <a:gd name="T62" fmla="*/ 82 w 88"/>
                  <a:gd name="T63" fmla="*/ 70 h 88"/>
                  <a:gd name="T64" fmla="*/ 76 w 88"/>
                  <a:gd name="T65" fmla="*/ 76 h 88"/>
                  <a:gd name="T66" fmla="*/ 70 w 88"/>
                  <a:gd name="T67" fmla="*/ 82 h 88"/>
                  <a:gd name="T68" fmla="*/ 62 w 88"/>
                  <a:gd name="T69" fmla="*/ 86 h 88"/>
                  <a:gd name="T70" fmla="*/ 54 w 88"/>
                  <a:gd name="T71" fmla="*/ 88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6 h 88"/>
                  <a:gd name="T84" fmla="*/ 20 w 88"/>
                  <a:gd name="T85" fmla="*/ 34 h 88"/>
                  <a:gd name="T86" fmla="*/ 18 w 88"/>
                  <a:gd name="T87" fmla="*/ 44 h 88"/>
                  <a:gd name="T88" fmla="*/ 18 w 88"/>
                  <a:gd name="T89" fmla="*/ 44 h 88"/>
                  <a:gd name="T90" fmla="*/ 20 w 88"/>
                  <a:gd name="T91" fmla="*/ 54 h 88"/>
                  <a:gd name="T92" fmla="*/ 26 w 88"/>
                  <a:gd name="T93" fmla="*/ 64 h 88"/>
                  <a:gd name="T94" fmla="*/ 34 w 88"/>
                  <a:gd name="T95" fmla="*/ 68 h 88"/>
                  <a:gd name="T96" fmla="*/ 44 w 88"/>
                  <a:gd name="T97" fmla="*/ 70 h 88"/>
                  <a:gd name="T98" fmla="*/ 44 w 88"/>
                  <a:gd name="T99" fmla="*/ 70 h 88"/>
                  <a:gd name="T100" fmla="*/ 54 w 88"/>
                  <a:gd name="T101" fmla="*/ 68 h 88"/>
                  <a:gd name="T102" fmla="*/ 64 w 88"/>
                  <a:gd name="T103" fmla="*/ 64 h 88"/>
                  <a:gd name="T104" fmla="*/ 68 w 88"/>
                  <a:gd name="T105" fmla="*/ 54 h 88"/>
                  <a:gd name="T106" fmla="*/ 70 w 88"/>
                  <a:gd name="T107" fmla="*/ 44 h 88"/>
                  <a:gd name="T108" fmla="*/ 70 w 88"/>
                  <a:gd name="T109" fmla="*/ 44 h 88"/>
                  <a:gd name="T110" fmla="*/ 68 w 88"/>
                  <a:gd name="T111" fmla="*/ 34 h 88"/>
                  <a:gd name="T112" fmla="*/ 64 w 88"/>
                  <a:gd name="T113" fmla="*/ 26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8"/>
                    </a:lnTo>
                    <a:lnTo>
                      <a:pt x="28" y="86"/>
                    </a:lnTo>
                    <a:lnTo>
                      <a:pt x="20" y="82"/>
                    </a:lnTo>
                    <a:lnTo>
                      <a:pt x="14" y="76"/>
                    </a:lnTo>
                    <a:lnTo>
                      <a:pt x="8" y="70"/>
                    </a:lnTo>
                    <a:lnTo>
                      <a:pt x="4" y="62"/>
                    </a:lnTo>
                    <a:lnTo>
                      <a:pt x="2" y="54"/>
                    </a:lnTo>
                    <a:lnTo>
                      <a:pt x="0" y="44"/>
                    </a:lnTo>
                    <a:lnTo>
                      <a:pt x="0" y="44"/>
                    </a:lnTo>
                    <a:lnTo>
                      <a:pt x="2" y="36"/>
                    </a:lnTo>
                    <a:lnTo>
                      <a:pt x="4" y="28"/>
                    </a:lnTo>
                    <a:lnTo>
                      <a:pt x="8" y="20"/>
                    </a:lnTo>
                    <a:lnTo>
                      <a:pt x="14" y="14"/>
                    </a:lnTo>
                    <a:lnTo>
                      <a:pt x="20" y="8"/>
                    </a:lnTo>
                    <a:lnTo>
                      <a:pt x="28" y="4"/>
                    </a:lnTo>
                    <a:lnTo>
                      <a:pt x="36" y="2"/>
                    </a:lnTo>
                    <a:lnTo>
                      <a:pt x="44" y="0"/>
                    </a:lnTo>
                    <a:lnTo>
                      <a:pt x="44" y="0"/>
                    </a:lnTo>
                    <a:lnTo>
                      <a:pt x="54" y="2"/>
                    </a:lnTo>
                    <a:lnTo>
                      <a:pt x="62" y="4"/>
                    </a:lnTo>
                    <a:lnTo>
                      <a:pt x="70" y="8"/>
                    </a:lnTo>
                    <a:lnTo>
                      <a:pt x="76" y="14"/>
                    </a:lnTo>
                    <a:lnTo>
                      <a:pt x="82" y="20"/>
                    </a:lnTo>
                    <a:lnTo>
                      <a:pt x="86" y="28"/>
                    </a:lnTo>
                    <a:lnTo>
                      <a:pt x="88" y="36"/>
                    </a:lnTo>
                    <a:lnTo>
                      <a:pt x="88" y="44"/>
                    </a:lnTo>
                    <a:lnTo>
                      <a:pt x="88" y="44"/>
                    </a:lnTo>
                    <a:lnTo>
                      <a:pt x="88" y="54"/>
                    </a:lnTo>
                    <a:lnTo>
                      <a:pt x="86" y="62"/>
                    </a:lnTo>
                    <a:lnTo>
                      <a:pt x="82" y="70"/>
                    </a:lnTo>
                    <a:lnTo>
                      <a:pt x="76" y="76"/>
                    </a:lnTo>
                    <a:lnTo>
                      <a:pt x="70" y="82"/>
                    </a:lnTo>
                    <a:lnTo>
                      <a:pt x="62" y="86"/>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4"/>
                    </a:lnTo>
                    <a:lnTo>
                      <a:pt x="34" y="68"/>
                    </a:lnTo>
                    <a:lnTo>
                      <a:pt x="44" y="70"/>
                    </a:lnTo>
                    <a:lnTo>
                      <a:pt x="44" y="70"/>
                    </a:lnTo>
                    <a:lnTo>
                      <a:pt x="54" y="68"/>
                    </a:lnTo>
                    <a:lnTo>
                      <a:pt x="64" y="64"/>
                    </a:lnTo>
                    <a:lnTo>
                      <a:pt x="68" y="54"/>
                    </a:lnTo>
                    <a:lnTo>
                      <a:pt x="70" y="44"/>
                    </a:lnTo>
                    <a:lnTo>
                      <a:pt x="70"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38">
                <a:extLst>
                  <a:ext uri="{FF2B5EF4-FFF2-40B4-BE49-F238E27FC236}">
                    <a16:creationId xmlns:a16="http://schemas.microsoft.com/office/drawing/2014/main" id="{9EEB31B8-5198-46CD-9EAF-1F95572CF18B}"/>
                  </a:ext>
                </a:extLst>
              </p:cNvPr>
              <p:cNvSpPr>
                <a:spLocks noEditPoints="1"/>
              </p:cNvSpPr>
              <p:nvPr/>
            </p:nvSpPr>
            <p:spPr bwMode="auto">
              <a:xfrm>
                <a:off x="2178" y="2575"/>
                <a:ext cx="88" cy="90"/>
              </a:xfrm>
              <a:custGeom>
                <a:avLst/>
                <a:gdLst>
                  <a:gd name="T0" fmla="*/ 44 w 88"/>
                  <a:gd name="T1" fmla="*/ 90 h 90"/>
                  <a:gd name="T2" fmla="*/ 44 w 88"/>
                  <a:gd name="T3" fmla="*/ 90 h 90"/>
                  <a:gd name="T4" fmla="*/ 36 w 88"/>
                  <a:gd name="T5" fmla="*/ 88 h 90"/>
                  <a:gd name="T6" fmla="*/ 28 w 88"/>
                  <a:gd name="T7" fmla="*/ 86 h 90"/>
                  <a:gd name="T8" fmla="*/ 20 w 88"/>
                  <a:gd name="T9" fmla="*/ 82 h 90"/>
                  <a:gd name="T10" fmla="*/ 14 w 88"/>
                  <a:gd name="T11" fmla="*/ 76 h 90"/>
                  <a:gd name="T12" fmla="*/ 8 w 88"/>
                  <a:gd name="T13" fmla="*/ 70 h 90"/>
                  <a:gd name="T14" fmla="*/ 4 w 88"/>
                  <a:gd name="T15" fmla="*/ 62 h 90"/>
                  <a:gd name="T16" fmla="*/ 2 w 88"/>
                  <a:gd name="T17" fmla="*/ 54 h 90"/>
                  <a:gd name="T18" fmla="*/ 0 w 88"/>
                  <a:gd name="T19" fmla="*/ 44 h 90"/>
                  <a:gd name="T20" fmla="*/ 0 w 88"/>
                  <a:gd name="T21" fmla="*/ 44 h 90"/>
                  <a:gd name="T22" fmla="*/ 2 w 88"/>
                  <a:gd name="T23" fmla="*/ 36 h 90"/>
                  <a:gd name="T24" fmla="*/ 4 w 88"/>
                  <a:gd name="T25" fmla="*/ 28 h 90"/>
                  <a:gd name="T26" fmla="*/ 8 w 88"/>
                  <a:gd name="T27" fmla="*/ 20 h 90"/>
                  <a:gd name="T28" fmla="*/ 14 w 88"/>
                  <a:gd name="T29" fmla="*/ 14 h 90"/>
                  <a:gd name="T30" fmla="*/ 20 w 88"/>
                  <a:gd name="T31" fmla="*/ 8 h 90"/>
                  <a:gd name="T32" fmla="*/ 28 w 88"/>
                  <a:gd name="T33" fmla="*/ 4 h 90"/>
                  <a:gd name="T34" fmla="*/ 36 w 88"/>
                  <a:gd name="T35" fmla="*/ 2 h 90"/>
                  <a:gd name="T36" fmla="*/ 44 w 88"/>
                  <a:gd name="T37" fmla="*/ 0 h 90"/>
                  <a:gd name="T38" fmla="*/ 44 w 88"/>
                  <a:gd name="T39" fmla="*/ 0 h 90"/>
                  <a:gd name="T40" fmla="*/ 54 w 88"/>
                  <a:gd name="T41" fmla="*/ 2 h 90"/>
                  <a:gd name="T42" fmla="*/ 62 w 88"/>
                  <a:gd name="T43" fmla="*/ 4 h 90"/>
                  <a:gd name="T44" fmla="*/ 70 w 88"/>
                  <a:gd name="T45" fmla="*/ 8 h 90"/>
                  <a:gd name="T46" fmla="*/ 76 w 88"/>
                  <a:gd name="T47" fmla="*/ 14 h 90"/>
                  <a:gd name="T48" fmla="*/ 82 w 88"/>
                  <a:gd name="T49" fmla="*/ 20 h 90"/>
                  <a:gd name="T50" fmla="*/ 86 w 88"/>
                  <a:gd name="T51" fmla="*/ 28 h 90"/>
                  <a:gd name="T52" fmla="*/ 88 w 88"/>
                  <a:gd name="T53" fmla="*/ 36 h 90"/>
                  <a:gd name="T54" fmla="*/ 88 w 88"/>
                  <a:gd name="T55" fmla="*/ 44 h 90"/>
                  <a:gd name="T56" fmla="*/ 88 w 88"/>
                  <a:gd name="T57" fmla="*/ 44 h 90"/>
                  <a:gd name="T58" fmla="*/ 88 w 88"/>
                  <a:gd name="T59" fmla="*/ 54 h 90"/>
                  <a:gd name="T60" fmla="*/ 86 w 88"/>
                  <a:gd name="T61" fmla="*/ 62 h 90"/>
                  <a:gd name="T62" fmla="*/ 82 w 88"/>
                  <a:gd name="T63" fmla="*/ 70 h 90"/>
                  <a:gd name="T64" fmla="*/ 76 w 88"/>
                  <a:gd name="T65" fmla="*/ 76 h 90"/>
                  <a:gd name="T66" fmla="*/ 70 w 88"/>
                  <a:gd name="T67" fmla="*/ 82 h 90"/>
                  <a:gd name="T68" fmla="*/ 62 w 88"/>
                  <a:gd name="T69" fmla="*/ 86 h 90"/>
                  <a:gd name="T70" fmla="*/ 54 w 88"/>
                  <a:gd name="T71" fmla="*/ 88 h 90"/>
                  <a:gd name="T72" fmla="*/ 44 w 88"/>
                  <a:gd name="T73" fmla="*/ 90 h 90"/>
                  <a:gd name="T74" fmla="*/ 44 w 88"/>
                  <a:gd name="T75" fmla="*/ 90 h 90"/>
                  <a:gd name="T76" fmla="*/ 44 w 88"/>
                  <a:gd name="T77" fmla="*/ 18 h 90"/>
                  <a:gd name="T78" fmla="*/ 44 w 88"/>
                  <a:gd name="T79" fmla="*/ 18 h 90"/>
                  <a:gd name="T80" fmla="*/ 34 w 88"/>
                  <a:gd name="T81" fmla="*/ 20 h 90"/>
                  <a:gd name="T82" fmla="*/ 26 w 88"/>
                  <a:gd name="T83" fmla="*/ 26 h 90"/>
                  <a:gd name="T84" fmla="*/ 20 w 88"/>
                  <a:gd name="T85" fmla="*/ 34 h 90"/>
                  <a:gd name="T86" fmla="*/ 18 w 88"/>
                  <a:gd name="T87" fmla="*/ 44 h 90"/>
                  <a:gd name="T88" fmla="*/ 18 w 88"/>
                  <a:gd name="T89" fmla="*/ 44 h 90"/>
                  <a:gd name="T90" fmla="*/ 20 w 88"/>
                  <a:gd name="T91" fmla="*/ 56 h 90"/>
                  <a:gd name="T92" fmla="*/ 26 w 88"/>
                  <a:gd name="T93" fmla="*/ 64 h 90"/>
                  <a:gd name="T94" fmla="*/ 34 w 88"/>
                  <a:gd name="T95" fmla="*/ 70 h 90"/>
                  <a:gd name="T96" fmla="*/ 44 w 88"/>
                  <a:gd name="T97" fmla="*/ 72 h 90"/>
                  <a:gd name="T98" fmla="*/ 44 w 88"/>
                  <a:gd name="T99" fmla="*/ 72 h 90"/>
                  <a:gd name="T100" fmla="*/ 54 w 88"/>
                  <a:gd name="T101" fmla="*/ 70 h 90"/>
                  <a:gd name="T102" fmla="*/ 64 w 88"/>
                  <a:gd name="T103" fmla="*/ 64 h 90"/>
                  <a:gd name="T104" fmla="*/ 68 w 88"/>
                  <a:gd name="T105" fmla="*/ 56 h 90"/>
                  <a:gd name="T106" fmla="*/ 70 w 88"/>
                  <a:gd name="T107" fmla="*/ 44 h 90"/>
                  <a:gd name="T108" fmla="*/ 70 w 88"/>
                  <a:gd name="T109" fmla="*/ 44 h 90"/>
                  <a:gd name="T110" fmla="*/ 68 w 88"/>
                  <a:gd name="T111" fmla="*/ 34 h 90"/>
                  <a:gd name="T112" fmla="*/ 64 w 88"/>
                  <a:gd name="T113" fmla="*/ 26 h 90"/>
                  <a:gd name="T114" fmla="*/ 54 w 88"/>
                  <a:gd name="T115" fmla="*/ 20 h 90"/>
                  <a:gd name="T116" fmla="*/ 44 w 88"/>
                  <a:gd name="T117" fmla="*/ 18 h 90"/>
                  <a:gd name="T118" fmla="*/ 44 w 88"/>
                  <a:gd name="T119" fmla="*/ 1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90">
                    <a:moveTo>
                      <a:pt x="44" y="90"/>
                    </a:moveTo>
                    <a:lnTo>
                      <a:pt x="44" y="90"/>
                    </a:lnTo>
                    <a:lnTo>
                      <a:pt x="36" y="88"/>
                    </a:lnTo>
                    <a:lnTo>
                      <a:pt x="28" y="86"/>
                    </a:lnTo>
                    <a:lnTo>
                      <a:pt x="20" y="82"/>
                    </a:lnTo>
                    <a:lnTo>
                      <a:pt x="14" y="76"/>
                    </a:lnTo>
                    <a:lnTo>
                      <a:pt x="8" y="70"/>
                    </a:lnTo>
                    <a:lnTo>
                      <a:pt x="4" y="62"/>
                    </a:lnTo>
                    <a:lnTo>
                      <a:pt x="2" y="54"/>
                    </a:lnTo>
                    <a:lnTo>
                      <a:pt x="0" y="44"/>
                    </a:lnTo>
                    <a:lnTo>
                      <a:pt x="0" y="44"/>
                    </a:lnTo>
                    <a:lnTo>
                      <a:pt x="2" y="36"/>
                    </a:lnTo>
                    <a:lnTo>
                      <a:pt x="4" y="28"/>
                    </a:lnTo>
                    <a:lnTo>
                      <a:pt x="8" y="20"/>
                    </a:lnTo>
                    <a:lnTo>
                      <a:pt x="14" y="14"/>
                    </a:lnTo>
                    <a:lnTo>
                      <a:pt x="20" y="8"/>
                    </a:lnTo>
                    <a:lnTo>
                      <a:pt x="28" y="4"/>
                    </a:lnTo>
                    <a:lnTo>
                      <a:pt x="36" y="2"/>
                    </a:lnTo>
                    <a:lnTo>
                      <a:pt x="44" y="0"/>
                    </a:lnTo>
                    <a:lnTo>
                      <a:pt x="44" y="0"/>
                    </a:lnTo>
                    <a:lnTo>
                      <a:pt x="54" y="2"/>
                    </a:lnTo>
                    <a:lnTo>
                      <a:pt x="62" y="4"/>
                    </a:lnTo>
                    <a:lnTo>
                      <a:pt x="70" y="8"/>
                    </a:lnTo>
                    <a:lnTo>
                      <a:pt x="76" y="14"/>
                    </a:lnTo>
                    <a:lnTo>
                      <a:pt x="82" y="20"/>
                    </a:lnTo>
                    <a:lnTo>
                      <a:pt x="86" y="28"/>
                    </a:lnTo>
                    <a:lnTo>
                      <a:pt x="88" y="36"/>
                    </a:lnTo>
                    <a:lnTo>
                      <a:pt x="88" y="44"/>
                    </a:lnTo>
                    <a:lnTo>
                      <a:pt x="88" y="44"/>
                    </a:lnTo>
                    <a:lnTo>
                      <a:pt x="88" y="54"/>
                    </a:lnTo>
                    <a:lnTo>
                      <a:pt x="86" y="62"/>
                    </a:lnTo>
                    <a:lnTo>
                      <a:pt x="82" y="70"/>
                    </a:lnTo>
                    <a:lnTo>
                      <a:pt x="76" y="76"/>
                    </a:lnTo>
                    <a:lnTo>
                      <a:pt x="70" y="82"/>
                    </a:lnTo>
                    <a:lnTo>
                      <a:pt x="62" y="86"/>
                    </a:lnTo>
                    <a:lnTo>
                      <a:pt x="54" y="88"/>
                    </a:lnTo>
                    <a:lnTo>
                      <a:pt x="44" y="90"/>
                    </a:lnTo>
                    <a:lnTo>
                      <a:pt x="44" y="90"/>
                    </a:lnTo>
                    <a:close/>
                    <a:moveTo>
                      <a:pt x="44" y="18"/>
                    </a:moveTo>
                    <a:lnTo>
                      <a:pt x="44" y="18"/>
                    </a:lnTo>
                    <a:lnTo>
                      <a:pt x="34" y="20"/>
                    </a:lnTo>
                    <a:lnTo>
                      <a:pt x="26" y="26"/>
                    </a:lnTo>
                    <a:lnTo>
                      <a:pt x="20" y="34"/>
                    </a:lnTo>
                    <a:lnTo>
                      <a:pt x="18" y="44"/>
                    </a:lnTo>
                    <a:lnTo>
                      <a:pt x="18" y="44"/>
                    </a:lnTo>
                    <a:lnTo>
                      <a:pt x="20" y="56"/>
                    </a:lnTo>
                    <a:lnTo>
                      <a:pt x="26" y="64"/>
                    </a:lnTo>
                    <a:lnTo>
                      <a:pt x="34" y="70"/>
                    </a:lnTo>
                    <a:lnTo>
                      <a:pt x="44" y="72"/>
                    </a:lnTo>
                    <a:lnTo>
                      <a:pt x="44" y="72"/>
                    </a:lnTo>
                    <a:lnTo>
                      <a:pt x="54" y="70"/>
                    </a:lnTo>
                    <a:lnTo>
                      <a:pt x="64" y="64"/>
                    </a:lnTo>
                    <a:lnTo>
                      <a:pt x="68" y="56"/>
                    </a:lnTo>
                    <a:lnTo>
                      <a:pt x="70" y="44"/>
                    </a:lnTo>
                    <a:lnTo>
                      <a:pt x="70"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39">
                <a:extLst>
                  <a:ext uri="{FF2B5EF4-FFF2-40B4-BE49-F238E27FC236}">
                    <a16:creationId xmlns:a16="http://schemas.microsoft.com/office/drawing/2014/main" id="{20C4C5BA-C366-48A2-AA27-99B3ACFD852D}"/>
                  </a:ext>
                </a:extLst>
              </p:cNvPr>
              <p:cNvSpPr>
                <a:spLocks noEditPoints="1"/>
              </p:cNvSpPr>
              <p:nvPr/>
            </p:nvSpPr>
            <p:spPr bwMode="auto">
              <a:xfrm>
                <a:off x="2460" y="2073"/>
                <a:ext cx="90" cy="88"/>
              </a:xfrm>
              <a:custGeom>
                <a:avLst/>
                <a:gdLst>
                  <a:gd name="T0" fmla="*/ 44 w 90"/>
                  <a:gd name="T1" fmla="*/ 88 h 88"/>
                  <a:gd name="T2" fmla="*/ 44 w 90"/>
                  <a:gd name="T3" fmla="*/ 88 h 88"/>
                  <a:gd name="T4" fmla="*/ 36 w 90"/>
                  <a:gd name="T5" fmla="*/ 88 h 88"/>
                  <a:gd name="T6" fmla="*/ 28 w 90"/>
                  <a:gd name="T7" fmla="*/ 84 h 88"/>
                  <a:gd name="T8" fmla="*/ 20 w 90"/>
                  <a:gd name="T9" fmla="*/ 80 h 88"/>
                  <a:gd name="T10" fmla="*/ 14 w 90"/>
                  <a:gd name="T11" fmla="*/ 76 h 88"/>
                  <a:gd name="T12" fmla="*/ 8 w 90"/>
                  <a:gd name="T13" fmla="*/ 68 h 88"/>
                  <a:gd name="T14" fmla="*/ 4 w 90"/>
                  <a:gd name="T15" fmla="*/ 62 h 88"/>
                  <a:gd name="T16" fmla="*/ 2 w 90"/>
                  <a:gd name="T17" fmla="*/ 54 h 88"/>
                  <a:gd name="T18" fmla="*/ 0 w 90"/>
                  <a:gd name="T19" fmla="*/ 44 h 88"/>
                  <a:gd name="T20" fmla="*/ 0 w 90"/>
                  <a:gd name="T21" fmla="*/ 44 h 88"/>
                  <a:gd name="T22" fmla="*/ 2 w 90"/>
                  <a:gd name="T23" fmla="*/ 36 h 88"/>
                  <a:gd name="T24" fmla="*/ 4 w 90"/>
                  <a:gd name="T25" fmla="*/ 26 h 88"/>
                  <a:gd name="T26" fmla="*/ 8 w 90"/>
                  <a:gd name="T27" fmla="*/ 20 h 88"/>
                  <a:gd name="T28" fmla="*/ 14 w 90"/>
                  <a:gd name="T29" fmla="*/ 12 h 88"/>
                  <a:gd name="T30" fmla="*/ 20 w 90"/>
                  <a:gd name="T31" fmla="*/ 8 h 88"/>
                  <a:gd name="T32" fmla="*/ 28 w 90"/>
                  <a:gd name="T33" fmla="*/ 4 h 88"/>
                  <a:gd name="T34" fmla="*/ 36 w 90"/>
                  <a:gd name="T35" fmla="*/ 0 h 88"/>
                  <a:gd name="T36" fmla="*/ 44 w 90"/>
                  <a:gd name="T37" fmla="*/ 0 h 88"/>
                  <a:gd name="T38" fmla="*/ 44 w 90"/>
                  <a:gd name="T39" fmla="*/ 0 h 88"/>
                  <a:gd name="T40" fmla="*/ 54 w 90"/>
                  <a:gd name="T41" fmla="*/ 0 h 88"/>
                  <a:gd name="T42" fmla="*/ 62 w 90"/>
                  <a:gd name="T43" fmla="*/ 4 h 88"/>
                  <a:gd name="T44" fmla="*/ 70 w 90"/>
                  <a:gd name="T45" fmla="*/ 8 h 88"/>
                  <a:gd name="T46" fmla="*/ 76 w 90"/>
                  <a:gd name="T47" fmla="*/ 12 h 88"/>
                  <a:gd name="T48" fmla="*/ 82 w 90"/>
                  <a:gd name="T49" fmla="*/ 20 h 88"/>
                  <a:gd name="T50" fmla="*/ 86 w 90"/>
                  <a:gd name="T51" fmla="*/ 26 h 88"/>
                  <a:gd name="T52" fmla="*/ 88 w 90"/>
                  <a:gd name="T53" fmla="*/ 36 h 88"/>
                  <a:gd name="T54" fmla="*/ 90 w 90"/>
                  <a:gd name="T55" fmla="*/ 44 h 88"/>
                  <a:gd name="T56" fmla="*/ 90 w 90"/>
                  <a:gd name="T57" fmla="*/ 44 h 88"/>
                  <a:gd name="T58" fmla="*/ 88 w 90"/>
                  <a:gd name="T59" fmla="*/ 54 h 88"/>
                  <a:gd name="T60" fmla="*/ 86 w 90"/>
                  <a:gd name="T61" fmla="*/ 62 h 88"/>
                  <a:gd name="T62" fmla="*/ 82 w 90"/>
                  <a:gd name="T63" fmla="*/ 68 h 88"/>
                  <a:gd name="T64" fmla="*/ 76 w 90"/>
                  <a:gd name="T65" fmla="*/ 76 h 88"/>
                  <a:gd name="T66" fmla="*/ 70 w 90"/>
                  <a:gd name="T67" fmla="*/ 80 h 88"/>
                  <a:gd name="T68" fmla="*/ 62 w 90"/>
                  <a:gd name="T69" fmla="*/ 84 h 88"/>
                  <a:gd name="T70" fmla="*/ 54 w 90"/>
                  <a:gd name="T71" fmla="*/ 88 h 88"/>
                  <a:gd name="T72" fmla="*/ 44 w 90"/>
                  <a:gd name="T73" fmla="*/ 88 h 88"/>
                  <a:gd name="T74" fmla="*/ 44 w 90"/>
                  <a:gd name="T75" fmla="*/ 88 h 88"/>
                  <a:gd name="T76" fmla="*/ 44 w 90"/>
                  <a:gd name="T77" fmla="*/ 18 h 88"/>
                  <a:gd name="T78" fmla="*/ 44 w 90"/>
                  <a:gd name="T79" fmla="*/ 18 h 88"/>
                  <a:gd name="T80" fmla="*/ 34 w 90"/>
                  <a:gd name="T81" fmla="*/ 20 h 88"/>
                  <a:gd name="T82" fmla="*/ 26 w 90"/>
                  <a:gd name="T83" fmla="*/ 26 h 88"/>
                  <a:gd name="T84" fmla="*/ 20 w 90"/>
                  <a:gd name="T85" fmla="*/ 34 h 88"/>
                  <a:gd name="T86" fmla="*/ 18 w 90"/>
                  <a:gd name="T87" fmla="*/ 44 h 88"/>
                  <a:gd name="T88" fmla="*/ 18 w 90"/>
                  <a:gd name="T89" fmla="*/ 44 h 88"/>
                  <a:gd name="T90" fmla="*/ 20 w 90"/>
                  <a:gd name="T91" fmla="*/ 54 h 88"/>
                  <a:gd name="T92" fmla="*/ 26 w 90"/>
                  <a:gd name="T93" fmla="*/ 62 h 88"/>
                  <a:gd name="T94" fmla="*/ 34 w 90"/>
                  <a:gd name="T95" fmla="*/ 68 h 88"/>
                  <a:gd name="T96" fmla="*/ 44 w 90"/>
                  <a:gd name="T97" fmla="*/ 70 h 88"/>
                  <a:gd name="T98" fmla="*/ 44 w 90"/>
                  <a:gd name="T99" fmla="*/ 70 h 88"/>
                  <a:gd name="T100" fmla="*/ 54 w 90"/>
                  <a:gd name="T101" fmla="*/ 68 h 88"/>
                  <a:gd name="T102" fmla="*/ 64 w 90"/>
                  <a:gd name="T103" fmla="*/ 62 h 88"/>
                  <a:gd name="T104" fmla="*/ 68 w 90"/>
                  <a:gd name="T105" fmla="*/ 54 h 88"/>
                  <a:gd name="T106" fmla="*/ 72 w 90"/>
                  <a:gd name="T107" fmla="*/ 44 h 88"/>
                  <a:gd name="T108" fmla="*/ 72 w 90"/>
                  <a:gd name="T109" fmla="*/ 44 h 88"/>
                  <a:gd name="T110" fmla="*/ 68 w 90"/>
                  <a:gd name="T111" fmla="*/ 34 h 88"/>
                  <a:gd name="T112" fmla="*/ 64 w 90"/>
                  <a:gd name="T113" fmla="*/ 26 h 88"/>
                  <a:gd name="T114" fmla="*/ 54 w 90"/>
                  <a:gd name="T115" fmla="*/ 20 h 88"/>
                  <a:gd name="T116" fmla="*/ 44 w 90"/>
                  <a:gd name="T117" fmla="*/ 18 h 88"/>
                  <a:gd name="T118" fmla="*/ 44 w 90"/>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88">
                    <a:moveTo>
                      <a:pt x="44" y="88"/>
                    </a:moveTo>
                    <a:lnTo>
                      <a:pt x="44" y="88"/>
                    </a:lnTo>
                    <a:lnTo>
                      <a:pt x="36" y="88"/>
                    </a:lnTo>
                    <a:lnTo>
                      <a:pt x="28" y="84"/>
                    </a:lnTo>
                    <a:lnTo>
                      <a:pt x="20" y="80"/>
                    </a:lnTo>
                    <a:lnTo>
                      <a:pt x="14" y="76"/>
                    </a:lnTo>
                    <a:lnTo>
                      <a:pt x="8" y="68"/>
                    </a:lnTo>
                    <a:lnTo>
                      <a:pt x="4" y="62"/>
                    </a:lnTo>
                    <a:lnTo>
                      <a:pt x="2" y="54"/>
                    </a:lnTo>
                    <a:lnTo>
                      <a:pt x="0" y="44"/>
                    </a:lnTo>
                    <a:lnTo>
                      <a:pt x="0" y="44"/>
                    </a:lnTo>
                    <a:lnTo>
                      <a:pt x="2" y="36"/>
                    </a:lnTo>
                    <a:lnTo>
                      <a:pt x="4" y="26"/>
                    </a:lnTo>
                    <a:lnTo>
                      <a:pt x="8" y="20"/>
                    </a:lnTo>
                    <a:lnTo>
                      <a:pt x="14" y="12"/>
                    </a:lnTo>
                    <a:lnTo>
                      <a:pt x="20" y="8"/>
                    </a:lnTo>
                    <a:lnTo>
                      <a:pt x="28" y="4"/>
                    </a:lnTo>
                    <a:lnTo>
                      <a:pt x="36" y="0"/>
                    </a:lnTo>
                    <a:lnTo>
                      <a:pt x="44" y="0"/>
                    </a:lnTo>
                    <a:lnTo>
                      <a:pt x="44" y="0"/>
                    </a:lnTo>
                    <a:lnTo>
                      <a:pt x="54" y="0"/>
                    </a:lnTo>
                    <a:lnTo>
                      <a:pt x="62" y="4"/>
                    </a:lnTo>
                    <a:lnTo>
                      <a:pt x="70" y="8"/>
                    </a:lnTo>
                    <a:lnTo>
                      <a:pt x="76" y="12"/>
                    </a:lnTo>
                    <a:lnTo>
                      <a:pt x="82" y="20"/>
                    </a:lnTo>
                    <a:lnTo>
                      <a:pt x="86" y="26"/>
                    </a:lnTo>
                    <a:lnTo>
                      <a:pt x="88" y="36"/>
                    </a:lnTo>
                    <a:lnTo>
                      <a:pt x="90" y="44"/>
                    </a:lnTo>
                    <a:lnTo>
                      <a:pt x="90" y="44"/>
                    </a:lnTo>
                    <a:lnTo>
                      <a:pt x="88" y="54"/>
                    </a:lnTo>
                    <a:lnTo>
                      <a:pt x="86" y="62"/>
                    </a:lnTo>
                    <a:lnTo>
                      <a:pt x="82" y="68"/>
                    </a:lnTo>
                    <a:lnTo>
                      <a:pt x="76" y="76"/>
                    </a:lnTo>
                    <a:lnTo>
                      <a:pt x="70" y="80"/>
                    </a:lnTo>
                    <a:lnTo>
                      <a:pt x="62" y="84"/>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2"/>
                    </a:lnTo>
                    <a:lnTo>
                      <a:pt x="34" y="68"/>
                    </a:lnTo>
                    <a:lnTo>
                      <a:pt x="44" y="70"/>
                    </a:lnTo>
                    <a:lnTo>
                      <a:pt x="44" y="70"/>
                    </a:lnTo>
                    <a:lnTo>
                      <a:pt x="54" y="68"/>
                    </a:lnTo>
                    <a:lnTo>
                      <a:pt x="64" y="62"/>
                    </a:lnTo>
                    <a:lnTo>
                      <a:pt x="68" y="54"/>
                    </a:lnTo>
                    <a:lnTo>
                      <a:pt x="72" y="44"/>
                    </a:lnTo>
                    <a:lnTo>
                      <a:pt x="72"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40">
                <a:extLst>
                  <a:ext uri="{FF2B5EF4-FFF2-40B4-BE49-F238E27FC236}">
                    <a16:creationId xmlns:a16="http://schemas.microsoft.com/office/drawing/2014/main" id="{685038A7-B7F4-4C88-88B7-DAE7409AEEB7}"/>
                  </a:ext>
                </a:extLst>
              </p:cNvPr>
              <p:cNvSpPr>
                <a:spLocks noEditPoints="1"/>
              </p:cNvSpPr>
              <p:nvPr/>
            </p:nvSpPr>
            <p:spPr bwMode="auto">
              <a:xfrm>
                <a:off x="2460" y="2423"/>
                <a:ext cx="90" cy="88"/>
              </a:xfrm>
              <a:custGeom>
                <a:avLst/>
                <a:gdLst>
                  <a:gd name="T0" fmla="*/ 44 w 90"/>
                  <a:gd name="T1" fmla="*/ 88 h 88"/>
                  <a:gd name="T2" fmla="*/ 44 w 90"/>
                  <a:gd name="T3" fmla="*/ 88 h 88"/>
                  <a:gd name="T4" fmla="*/ 36 w 90"/>
                  <a:gd name="T5" fmla="*/ 86 h 88"/>
                  <a:gd name="T6" fmla="*/ 28 w 90"/>
                  <a:gd name="T7" fmla="*/ 84 h 88"/>
                  <a:gd name="T8" fmla="*/ 20 w 90"/>
                  <a:gd name="T9" fmla="*/ 80 h 88"/>
                  <a:gd name="T10" fmla="*/ 14 w 90"/>
                  <a:gd name="T11" fmla="*/ 74 h 88"/>
                  <a:gd name="T12" fmla="*/ 8 w 90"/>
                  <a:gd name="T13" fmla="*/ 68 h 88"/>
                  <a:gd name="T14" fmla="*/ 4 w 90"/>
                  <a:gd name="T15" fmla="*/ 60 h 88"/>
                  <a:gd name="T16" fmla="*/ 2 w 90"/>
                  <a:gd name="T17" fmla="*/ 52 h 88"/>
                  <a:gd name="T18" fmla="*/ 0 w 90"/>
                  <a:gd name="T19" fmla="*/ 44 h 88"/>
                  <a:gd name="T20" fmla="*/ 0 w 90"/>
                  <a:gd name="T21" fmla="*/ 44 h 88"/>
                  <a:gd name="T22" fmla="*/ 2 w 90"/>
                  <a:gd name="T23" fmla="*/ 34 h 88"/>
                  <a:gd name="T24" fmla="*/ 4 w 90"/>
                  <a:gd name="T25" fmla="*/ 26 h 88"/>
                  <a:gd name="T26" fmla="*/ 8 w 90"/>
                  <a:gd name="T27" fmla="*/ 18 h 88"/>
                  <a:gd name="T28" fmla="*/ 14 w 90"/>
                  <a:gd name="T29" fmla="*/ 12 h 88"/>
                  <a:gd name="T30" fmla="*/ 20 w 90"/>
                  <a:gd name="T31" fmla="*/ 6 h 88"/>
                  <a:gd name="T32" fmla="*/ 28 w 90"/>
                  <a:gd name="T33" fmla="*/ 2 h 88"/>
                  <a:gd name="T34" fmla="*/ 36 w 90"/>
                  <a:gd name="T35" fmla="*/ 0 h 88"/>
                  <a:gd name="T36" fmla="*/ 44 w 90"/>
                  <a:gd name="T37" fmla="*/ 0 h 88"/>
                  <a:gd name="T38" fmla="*/ 44 w 90"/>
                  <a:gd name="T39" fmla="*/ 0 h 88"/>
                  <a:gd name="T40" fmla="*/ 54 w 90"/>
                  <a:gd name="T41" fmla="*/ 0 h 88"/>
                  <a:gd name="T42" fmla="*/ 62 w 90"/>
                  <a:gd name="T43" fmla="*/ 2 h 88"/>
                  <a:gd name="T44" fmla="*/ 70 w 90"/>
                  <a:gd name="T45" fmla="*/ 6 h 88"/>
                  <a:gd name="T46" fmla="*/ 76 w 90"/>
                  <a:gd name="T47" fmla="*/ 12 h 88"/>
                  <a:gd name="T48" fmla="*/ 82 w 90"/>
                  <a:gd name="T49" fmla="*/ 18 h 88"/>
                  <a:gd name="T50" fmla="*/ 86 w 90"/>
                  <a:gd name="T51" fmla="*/ 26 h 88"/>
                  <a:gd name="T52" fmla="*/ 88 w 90"/>
                  <a:gd name="T53" fmla="*/ 34 h 88"/>
                  <a:gd name="T54" fmla="*/ 90 w 90"/>
                  <a:gd name="T55" fmla="*/ 44 h 88"/>
                  <a:gd name="T56" fmla="*/ 90 w 90"/>
                  <a:gd name="T57" fmla="*/ 44 h 88"/>
                  <a:gd name="T58" fmla="*/ 88 w 90"/>
                  <a:gd name="T59" fmla="*/ 52 h 88"/>
                  <a:gd name="T60" fmla="*/ 86 w 90"/>
                  <a:gd name="T61" fmla="*/ 60 h 88"/>
                  <a:gd name="T62" fmla="*/ 82 w 90"/>
                  <a:gd name="T63" fmla="*/ 68 h 88"/>
                  <a:gd name="T64" fmla="*/ 76 w 90"/>
                  <a:gd name="T65" fmla="*/ 74 h 88"/>
                  <a:gd name="T66" fmla="*/ 70 w 90"/>
                  <a:gd name="T67" fmla="*/ 80 h 88"/>
                  <a:gd name="T68" fmla="*/ 62 w 90"/>
                  <a:gd name="T69" fmla="*/ 84 h 88"/>
                  <a:gd name="T70" fmla="*/ 54 w 90"/>
                  <a:gd name="T71" fmla="*/ 86 h 88"/>
                  <a:gd name="T72" fmla="*/ 44 w 90"/>
                  <a:gd name="T73" fmla="*/ 88 h 88"/>
                  <a:gd name="T74" fmla="*/ 44 w 90"/>
                  <a:gd name="T75" fmla="*/ 88 h 88"/>
                  <a:gd name="T76" fmla="*/ 44 w 90"/>
                  <a:gd name="T77" fmla="*/ 18 h 88"/>
                  <a:gd name="T78" fmla="*/ 44 w 90"/>
                  <a:gd name="T79" fmla="*/ 18 h 88"/>
                  <a:gd name="T80" fmla="*/ 34 w 90"/>
                  <a:gd name="T81" fmla="*/ 20 h 88"/>
                  <a:gd name="T82" fmla="*/ 26 w 90"/>
                  <a:gd name="T83" fmla="*/ 24 h 88"/>
                  <a:gd name="T84" fmla="*/ 20 w 90"/>
                  <a:gd name="T85" fmla="*/ 34 h 88"/>
                  <a:gd name="T86" fmla="*/ 18 w 90"/>
                  <a:gd name="T87" fmla="*/ 44 h 88"/>
                  <a:gd name="T88" fmla="*/ 18 w 90"/>
                  <a:gd name="T89" fmla="*/ 44 h 88"/>
                  <a:gd name="T90" fmla="*/ 20 w 90"/>
                  <a:gd name="T91" fmla="*/ 54 h 88"/>
                  <a:gd name="T92" fmla="*/ 26 w 90"/>
                  <a:gd name="T93" fmla="*/ 62 h 88"/>
                  <a:gd name="T94" fmla="*/ 34 w 90"/>
                  <a:gd name="T95" fmla="*/ 68 h 88"/>
                  <a:gd name="T96" fmla="*/ 44 w 90"/>
                  <a:gd name="T97" fmla="*/ 70 h 88"/>
                  <a:gd name="T98" fmla="*/ 44 w 90"/>
                  <a:gd name="T99" fmla="*/ 70 h 88"/>
                  <a:gd name="T100" fmla="*/ 54 w 90"/>
                  <a:gd name="T101" fmla="*/ 68 h 88"/>
                  <a:gd name="T102" fmla="*/ 64 w 90"/>
                  <a:gd name="T103" fmla="*/ 62 h 88"/>
                  <a:gd name="T104" fmla="*/ 68 w 90"/>
                  <a:gd name="T105" fmla="*/ 54 h 88"/>
                  <a:gd name="T106" fmla="*/ 72 w 90"/>
                  <a:gd name="T107" fmla="*/ 44 h 88"/>
                  <a:gd name="T108" fmla="*/ 72 w 90"/>
                  <a:gd name="T109" fmla="*/ 44 h 88"/>
                  <a:gd name="T110" fmla="*/ 68 w 90"/>
                  <a:gd name="T111" fmla="*/ 34 h 88"/>
                  <a:gd name="T112" fmla="*/ 64 w 90"/>
                  <a:gd name="T113" fmla="*/ 24 h 88"/>
                  <a:gd name="T114" fmla="*/ 54 w 90"/>
                  <a:gd name="T115" fmla="*/ 20 h 88"/>
                  <a:gd name="T116" fmla="*/ 44 w 90"/>
                  <a:gd name="T117" fmla="*/ 18 h 88"/>
                  <a:gd name="T118" fmla="*/ 44 w 90"/>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88">
                    <a:moveTo>
                      <a:pt x="44" y="88"/>
                    </a:moveTo>
                    <a:lnTo>
                      <a:pt x="44" y="88"/>
                    </a:lnTo>
                    <a:lnTo>
                      <a:pt x="36" y="86"/>
                    </a:lnTo>
                    <a:lnTo>
                      <a:pt x="28" y="84"/>
                    </a:lnTo>
                    <a:lnTo>
                      <a:pt x="20" y="80"/>
                    </a:lnTo>
                    <a:lnTo>
                      <a:pt x="14" y="74"/>
                    </a:lnTo>
                    <a:lnTo>
                      <a:pt x="8" y="68"/>
                    </a:lnTo>
                    <a:lnTo>
                      <a:pt x="4" y="60"/>
                    </a:lnTo>
                    <a:lnTo>
                      <a:pt x="2" y="52"/>
                    </a:lnTo>
                    <a:lnTo>
                      <a:pt x="0" y="44"/>
                    </a:lnTo>
                    <a:lnTo>
                      <a:pt x="0" y="44"/>
                    </a:lnTo>
                    <a:lnTo>
                      <a:pt x="2" y="34"/>
                    </a:lnTo>
                    <a:lnTo>
                      <a:pt x="4" y="26"/>
                    </a:lnTo>
                    <a:lnTo>
                      <a:pt x="8" y="18"/>
                    </a:lnTo>
                    <a:lnTo>
                      <a:pt x="14" y="12"/>
                    </a:lnTo>
                    <a:lnTo>
                      <a:pt x="20" y="6"/>
                    </a:lnTo>
                    <a:lnTo>
                      <a:pt x="28" y="2"/>
                    </a:lnTo>
                    <a:lnTo>
                      <a:pt x="36" y="0"/>
                    </a:lnTo>
                    <a:lnTo>
                      <a:pt x="44" y="0"/>
                    </a:lnTo>
                    <a:lnTo>
                      <a:pt x="44" y="0"/>
                    </a:lnTo>
                    <a:lnTo>
                      <a:pt x="54" y="0"/>
                    </a:lnTo>
                    <a:lnTo>
                      <a:pt x="62" y="2"/>
                    </a:lnTo>
                    <a:lnTo>
                      <a:pt x="70" y="6"/>
                    </a:lnTo>
                    <a:lnTo>
                      <a:pt x="76" y="12"/>
                    </a:lnTo>
                    <a:lnTo>
                      <a:pt x="82" y="18"/>
                    </a:lnTo>
                    <a:lnTo>
                      <a:pt x="86" y="26"/>
                    </a:lnTo>
                    <a:lnTo>
                      <a:pt x="88" y="34"/>
                    </a:lnTo>
                    <a:lnTo>
                      <a:pt x="90" y="44"/>
                    </a:lnTo>
                    <a:lnTo>
                      <a:pt x="90" y="44"/>
                    </a:lnTo>
                    <a:lnTo>
                      <a:pt x="88" y="52"/>
                    </a:lnTo>
                    <a:lnTo>
                      <a:pt x="86" y="60"/>
                    </a:lnTo>
                    <a:lnTo>
                      <a:pt x="82" y="68"/>
                    </a:lnTo>
                    <a:lnTo>
                      <a:pt x="76" y="74"/>
                    </a:lnTo>
                    <a:lnTo>
                      <a:pt x="70" y="80"/>
                    </a:lnTo>
                    <a:lnTo>
                      <a:pt x="62" y="84"/>
                    </a:lnTo>
                    <a:lnTo>
                      <a:pt x="54"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4" y="62"/>
                    </a:lnTo>
                    <a:lnTo>
                      <a:pt x="68" y="54"/>
                    </a:lnTo>
                    <a:lnTo>
                      <a:pt x="72" y="44"/>
                    </a:lnTo>
                    <a:lnTo>
                      <a:pt x="72" y="44"/>
                    </a:lnTo>
                    <a:lnTo>
                      <a:pt x="68" y="34"/>
                    </a:lnTo>
                    <a:lnTo>
                      <a:pt x="64"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41">
                <a:extLst>
                  <a:ext uri="{FF2B5EF4-FFF2-40B4-BE49-F238E27FC236}">
                    <a16:creationId xmlns:a16="http://schemas.microsoft.com/office/drawing/2014/main" id="{6C3FADB1-FB02-4279-BA28-FFCB61C19C53}"/>
                  </a:ext>
                </a:extLst>
              </p:cNvPr>
              <p:cNvSpPr>
                <a:spLocks noEditPoints="1"/>
              </p:cNvSpPr>
              <p:nvPr/>
            </p:nvSpPr>
            <p:spPr bwMode="auto">
              <a:xfrm>
                <a:off x="1896" y="2073"/>
                <a:ext cx="88" cy="88"/>
              </a:xfrm>
              <a:custGeom>
                <a:avLst/>
                <a:gdLst>
                  <a:gd name="T0" fmla="*/ 44 w 88"/>
                  <a:gd name="T1" fmla="*/ 88 h 88"/>
                  <a:gd name="T2" fmla="*/ 44 w 88"/>
                  <a:gd name="T3" fmla="*/ 88 h 88"/>
                  <a:gd name="T4" fmla="*/ 36 w 88"/>
                  <a:gd name="T5" fmla="*/ 88 h 88"/>
                  <a:gd name="T6" fmla="*/ 26 w 88"/>
                  <a:gd name="T7" fmla="*/ 84 h 88"/>
                  <a:gd name="T8" fmla="*/ 20 w 88"/>
                  <a:gd name="T9" fmla="*/ 80 h 88"/>
                  <a:gd name="T10" fmla="*/ 12 w 88"/>
                  <a:gd name="T11" fmla="*/ 76 h 88"/>
                  <a:gd name="T12" fmla="*/ 8 w 88"/>
                  <a:gd name="T13" fmla="*/ 68 h 88"/>
                  <a:gd name="T14" fmla="*/ 4 w 88"/>
                  <a:gd name="T15" fmla="*/ 62 h 88"/>
                  <a:gd name="T16" fmla="*/ 0 w 88"/>
                  <a:gd name="T17" fmla="*/ 54 h 88"/>
                  <a:gd name="T18" fmla="*/ 0 w 88"/>
                  <a:gd name="T19" fmla="*/ 44 h 88"/>
                  <a:gd name="T20" fmla="*/ 0 w 88"/>
                  <a:gd name="T21" fmla="*/ 44 h 88"/>
                  <a:gd name="T22" fmla="*/ 0 w 88"/>
                  <a:gd name="T23" fmla="*/ 36 h 88"/>
                  <a:gd name="T24" fmla="*/ 4 w 88"/>
                  <a:gd name="T25" fmla="*/ 26 h 88"/>
                  <a:gd name="T26" fmla="*/ 8 w 88"/>
                  <a:gd name="T27" fmla="*/ 20 h 88"/>
                  <a:gd name="T28" fmla="*/ 12 w 88"/>
                  <a:gd name="T29" fmla="*/ 12 h 88"/>
                  <a:gd name="T30" fmla="*/ 20 w 88"/>
                  <a:gd name="T31" fmla="*/ 8 h 88"/>
                  <a:gd name="T32" fmla="*/ 26 w 88"/>
                  <a:gd name="T33" fmla="*/ 4 h 88"/>
                  <a:gd name="T34" fmla="*/ 36 w 88"/>
                  <a:gd name="T35" fmla="*/ 0 h 88"/>
                  <a:gd name="T36" fmla="*/ 44 w 88"/>
                  <a:gd name="T37" fmla="*/ 0 h 88"/>
                  <a:gd name="T38" fmla="*/ 44 w 88"/>
                  <a:gd name="T39" fmla="*/ 0 h 88"/>
                  <a:gd name="T40" fmla="*/ 54 w 88"/>
                  <a:gd name="T41" fmla="*/ 0 h 88"/>
                  <a:gd name="T42" fmla="*/ 62 w 88"/>
                  <a:gd name="T43" fmla="*/ 4 h 88"/>
                  <a:gd name="T44" fmla="*/ 68 w 88"/>
                  <a:gd name="T45" fmla="*/ 8 h 88"/>
                  <a:gd name="T46" fmla="*/ 76 w 88"/>
                  <a:gd name="T47" fmla="*/ 12 h 88"/>
                  <a:gd name="T48" fmla="*/ 80 w 88"/>
                  <a:gd name="T49" fmla="*/ 20 h 88"/>
                  <a:gd name="T50" fmla="*/ 84 w 88"/>
                  <a:gd name="T51" fmla="*/ 26 h 88"/>
                  <a:gd name="T52" fmla="*/ 88 w 88"/>
                  <a:gd name="T53" fmla="*/ 36 h 88"/>
                  <a:gd name="T54" fmla="*/ 88 w 88"/>
                  <a:gd name="T55" fmla="*/ 44 h 88"/>
                  <a:gd name="T56" fmla="*/ 88 w 88"/>
                  <a:gd name="T57" fmla="*/ 44 h 88"/>
                  <a:gd name="T58" fmla="*/ 88 w 88"/>
                  <a:gd name="T59" fmla="*/ 54 h 88"/>
                  <a:gd name="T60" fmla="*/ 84 w 88"/>
                  <a:gd name="T61" fmla="*/ 62 h 88"/>
                  <a:gd name="T62" fmla="*/ 80 w 88"/>
                  <a:gd name="T63" fmla="*/ 68 h 88"/>
                  <a:gd name="T64" fmla="*/ 76 w 88"/>
                  <a:gd name="T65" fmla="*/ 76 h 88"/>
                  <a:gd name="T66" fmla="*/ 68 w 88"/>
                  <a:gd name="T67" fmla="*/ 80 h 88"/>
                  <a:gd name="T68" fmla="*/ 62 w 88"/>
                  <a:gd name="T69" fmla="*/ 84 h 88"/>
                  <a:gd name="T70" fmla="*/ 54 w 88"/>
                  <a:gd name="T71" fmla="*/ 88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6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6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8"/>
                    </a:lnTo>
                    <a:lnTo>
                      <a:pt x="26" y="84"/>
                    </a:lnTo>
                    <a:lnTo>
                      <a:pt x="20" y="80"/>
                    </a:lnTo>
                    <a:lnTo>
                      <a:pt x="12" y="76"/>
                    </a:lnTo>
                    <a:lnTo>
                      <a:pt x="8" y="68"/>
                    </a:lnTo>
                    <a:lnTo>
                      <a:pt x="4" y="62"/>
                    </a:lnTo>
                    <a:lnTo>
                      <a:pt x="0" y="54"/>
                    </a:lnTo>
                    <a:lnTo>
                      <a:pt x="0" y="44"/>
                    </a:lnTo>
                    <a:lnTo>
                      <a:pt x="0" y="44"/>
                    </a:lnTo>
                    <a:lnTo>
                      <a:pt x="0" y="36"/>
                    </a:lnTo>
                    <a:lnTo>
                      <a:pt x="4" y="26"/>
                    </a:lnTo>
                    <a:lnTo>
                      <a:pt x="8" y="20"/>
                    </a:lnTo>
                    <a:lnTo>
                      <a:pt x="12" y="12"/>
                    </a:lnTo>
                    <a:lnTo>
                      <a:pt x="20" y="8"/>
                    </a:lnTo>
                    <a:lnTo>
                      <a:pt x="26" y="4"/>
                    </a:lnTo>
                    <a:lnTo>
                      <a:pt x="36" y="0"/>
                    </a:lnTo>
                    <a:lnTo>
                      <a:pt x="44" y="0"/>
                    </a:lnTo>
                    <a:lnTo>
                      <a:pt x="44" y="0"/>
                    </a:lnTo>
                    <a:lnTo>
                      <a:pt x="54" y="0"/>
                    </a:lnTo>
                    <a:lnTo>
                      <a:pt x="62" y="4"/>
                    </a:lnTo>
                    <a:lnTo>
                      <a:pt x="68" y="8"/>
                    </a:lnTo>
                    <a:lnTo>
                      <a:pt x="76" y="12"/>
                    </a:lnTo>
                    <a:lnTo>
                      <a:pt x="80" y="20"/>
                    </a:lnTo>
                    <a:lnTo>
                      <a:pt x="84" y="26"/>
                    </a:lnTo>
                    <a:lnTo>
                      <a:pt x="88" y="36"/>
                    </a:lnTo>
                    <a:lnTo>
                      <a:pt x="88" y="44"/>
                    </a:lnTo>
                    <a:lnTo>
                      <a:pt x="88" y="44"/>
                    </a:lnTo>
                    <a:lnTo>
                      <a:pt x="88" y="54"/>
                    </a:lnTo>
                    <a:lnTo>
                      <a:pt x="84" y="62"/>
                    </a:lnTo>
                    <a:lnTo>
                      <a:pt x="80" y="68"/>
                    </a:lnTo>
                    <a:lnTo>
                      <a:pt x="76" y="76"/>
                    </a:lnTo>
                    <a:lnTo>
                      <a:pt x="68" y="80"/>
                    </a:lnTo>
                    <a:lnTo>
                      <a:pt x="62" y="84"/>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42">
                <a:extLst>
                  <a:ext uri="{FF2B5EF4-FFF2-40B4-BE49-F238E27FC236}">
                    <a16:creationId xmlns:a16="http://schemas.microsoft.com/office/drawing/2014/main" id="{8332978A-8092-435C-BF0D-E1D1363AEABA}"/>
                  </a:ext>
                </a:extLst>
              </p:cNvPr>
              <p:cNvSpPr>
                <a:spLocks noEditPoints="1"/>
              </p:cNvSpPr>
              <p:nvPr/>
            </p:nvSpPr>
            <p:spPr bwMode="auto">
              <a:xfrm>
                <a:off x="1896" y="2423"/>
                <a:ext cx="88" cy="88"/>
              </a:xfrm>
              <a:custGeom>
                <a:avLst/>
                <a:gdLst>
                  <a:gd name="T0" fmla="*/ 44 w 88"/>
                  <a:gd name="T1" fmla="*/ 88 h 88"/>
                  <a:gd name="T2" fmla="*/ 44 w 88"/>
                  <a:gd name="T3" fmla="*/ 88 h 88"/>
                  <a:gd name="T4" fmla="*/ 36 w 88"/>
                  <a:gd name="T5" fmla="*/ 86 h 88"/>
                  <a:gd name="T6" fmla="*/ 26 w 88"/>
                  <a:gd name="T7" fmla="*/ 84 h 88"/>
                  <a:gd name="T8" fmla="*/ 20 w 88"/>
                  <a:gd name="T9" fmla="*/ 80 h 88"/>
                  <a:gd name="T10" fmla="*/ 12 w 88"/>
                  <a:gd name="T11" fmla="*/ 74 h 88"/>
                  <a:gd name="T12" fmla="*/ 8 w 88"/>
                  <a:gd name="T13" fmla="*/ 68 h 88"/>
                  <a:gd name="T14" fmla="*/ 4 w 88"/>
                  <a:gd name="T15" fmla="*/ 60 h 88"/>
                  <a:gd name="T16" fmla="*/ 0 w 88"/>
                  <a:gd name="T17" fmla="*/ 52 h 88"/>
                  <a:gd name="T18" fmla="*/ 0 w 88"/>
                  <a:gd name="T19" fmla="*/ 44 h 88"/>
                  <a:gd name="T20" fmla="*/ 0 w 88"/>
                  <a:gd name="T21" fmla="*/ 44 h 88"/>
                  <a:gd name="T22" fmla="*/ 0 w 88"/>
                  <a:gd name="T23" fmla="*/ 34 h 88"/>
                  <a:gd name="T24" fmla="*/ 4 w 88"/>
                  <a:gd name="T25" fmla="*/ 26 h 88"/>
                  <a:gd name="T26" fmla="*/ 8 w 88"/>
                  <a:gd name="T27" fmla="*/ 18 h 88"/>
                  <a:gd name="T28" fmla="*/ 12 w 88"/>
                  <a:gd name="T29" fmla="*/ 12 h 88"/>
                  <a:gd name="T30" fmla="*/ 20 w 88"/>
                  <a:gd name="T31" fmla="*/ 6 h 88"/>
                  <a:gd name="T32" fmla="*/ 26 w 88"/>
                  <a:gd name="T33" fmla="*/ 2 h 88"/>
                  <a:gd name="T34" fmla="*/ 36 w 88"/>
                  <a:gd name="T35" fmla="*/ 0 h 88"/>
                  <a:gd name="T36" fmla="*/ 44 w 88"/>
                  <a:gd name="T37" fmla="*/ 0 h 88"/>
                  <a:gd name="T38" fmla="*/ 44 w 88"/>
                  <a:gd name="T39" fmla="*/ 0 h 88"/>
                  <a:gd name="T40" fmla="*/ 54 w 88"/>
                  <a:gd name="T41" fmla="*/ 0 h 88"/>
                  <a:gd name="T42" fmla="*/ 62 w 88"/>
                  <a:gd name="T43" fmla="*/ 2 h 88"/>
                  <a:gd name="T44" fmla="*/ 68 w 88"/>
                  <a:gd name="T45" fmla="*/ 6 h 88"/>
                  <a:gd name="T46" fmla="*/ 76 w 88"/>
                  <a:gd name="T47" fmla="*/ 12 h 88"/>
                  <a:gd name="T48" fmla="*/ 80 w 88"/>
                  <a:gd name="T49" fmla="*/ 18 h 88"/>
                  <a:gd name="T50" fmla="*/ 84 w 88"/>
                  <a:gd name="T51" fmla="*/ 26 h 88"/>
                  <a:gd name="T52" fmla="*/ 88 w 88"/>
                  <a:gd name="T53" fmla="*/ 34 h 88"/>
                  <a:gd name="T54" fmla="*/ 88 w 88"/>
                  <a:gd name="T55" fmla="*/ 44 h 88"/>
                  <a:gd name="T56" fmla="*/ 88 w 88"/>
                  <a:gd name="T57" fmla="*/ 44 h 88"/>
                  <a:gd name="T58" fmla="*/ 88 w 88"/>
                  <a:gd name="T59" fmla="*/ 52 h 88"/>
                  <a:gd name="T60" fmla="*/ 84 w 88"/>
                  <a:gd name="T61" fmla="*/ 60 h 88"/>
                  <a:gd name="T62" fmla="*/ 80 w 88"/>
                  <a:gd name="T63" fmla="*/ 68 h 88"/>
                  <a:gd name="T64" fmla="*/ 76 w 88"/>
                  <a:gd name="T65" fmla="*/ 74 h 88"/>
                  <a:gd name="T66" fmla="*/ 68 w 88"/>
                  <a:gd name="T67" fmla="*/ 80 h 88"/>
                  <a:gd name="T68" fmla="*/ 62 w 88"/>
                  <a:gd name="T69" fmla="*/ 84 h 88"/>
                  <a:gd name="T70" fmla="*/ 54 w 88"/>
                  <a:gd name="T71" fmla="*/ 86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4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4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6"/>
                    </a:lnTo>
                    <a:lnTo>
                      <a:pt x="26" y="84"/>
                    </a:lnTo>
                    <a:lnTo>
                      <a:pt x="20" y="80"/>
                    </a:lnTo>
                    <a:lnTo>
                      <a:pt x="12" y="74"/>
                    </a:lnTo>
                    <a:lnTo>
                      <a:pt x="8" y="68"/>
                    </a:lnTo>
                    <a:lnTo>
                      <a:pt x="4" y="60"/>
                    </a:lnTo>
                    <a:lnTo>
                      <a:pt x="0" y="52"/>
                    </a:lnTo>
                    <a:lnTo>
                      <a:pt x="0" y="44"/>
                    </a:lnTo>
                    <a:lnTo>
                      <a:pt x="0" y="44"/>
                    </a:lnTo>
                    <a:lnTo>
                      <a:pt x="0" y="34"/>
                    </a:lnTo>
                    <a:lnTo>
                      <a:pt x="4" y="26"/>
                    </a:lnTo>
                    <a:lnTo>
                      <a:pt x="8" y="18"/>
                    </a:lnTo>
                    <a:lnTo>
                      <a:pt x="12" y="12"/>
                    </a:lnTo>
                    <a:lnTo>
                      <a:pt x="20" y="6"/>
                    </a:lnTo>
                    <a:lnTo>
                      <a:pt x="26" y="2"/>
                    </a:lnTo>
                    <a:lnTo>
                      <a:pt x="36" y="0"/>
                    </a:lnTo>
                    <a:lnTo>
                      <a:pt x="44" y="0"/>
                    </a:lnTo>
                    <a:lnTo>
                      <a:pt x="44" y="0"/>
                    </a:lnTo>
                    <a:lnTo>
                      <a:pt x="54" y="0"/>
                    </a:lnTo>
                    <a:lnTo>
                      <a:pt x="62" y="2"/>
                    </a:lnTo>
                    <a:lnTo>
                      <a:pt x="68" y="6"/>
                    </a:lnTo>
                    <a:lnTo>
                      <a:pt x="76" y="12"/>
                    </a:lnTo>
                    <a:lnTo>
                      <a:pt x="80" y="18"/>
                    </a:lnTo>
                    <a:lnTo>
                      <a:pt x="84" y="26"/>
                    </a:lnTo>
                    <a:lnTo>
                      <a:pt x="88" y="34"/>
                    </a:lnTo>
                    <a:lnTo>
                      <a:pt x="88" y="44"/>
                    </a:lnTo>
                    <a:lnTo>
                      <a:pt x="88" y="44"/>
                    </a:lnTo>
                    <a:lnTo>
                      <a:pt x="88" y="52"/>
                    </a:lnTo>
                    <a:lnTo>
                      <a:pt x="84" y="60"/>
                    </a:lnTo>
                    <a:lnTo>
                      <a:pt x="80" y="68"/>
                    </a:lnTo>
                    <a:lnTo>
                      <a:pt x="76" y="74"/>
                    </a:lnTo>
                    <a:lnTo>
                      <a:pt x="68" y="80"/>
                    </a:lnTo>
                    <a:lnTo>
                      <a:pt x="62" y="84"/>
                    </a:lnTo>
                    <a:lnTo>
                      <a:pt x="54"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43">
                <a:extLst>
                  <a:ext uri="{FF2B5EF4-FFF2-40B4-BE49-F238E27FC236}">
                    <a16:creationId xmlns:a16="http://schemas.microsoft.com/office/drawing/2014/main" id="{E8E672B1-EFA3-4138-B14E-3A0C8A56CEA3}"/>
                  </a:ext>
                </a:extLst>
              </p:cNvPr>
              <p:cNvSpPr>
                <a:spLocks/>
              </p:cNvSpPr>
              <p:nvPr/>
            </p:nvSpPr>
            <p:spPr bwMode="auto">
              <a:xfrm>
                <a:off x="2016" y="1997"/>
                <a:ext cx="116" cy="76"/>
              </a:xfrm>
              <a:custGeom>
                <a:avLst/>
                <a:gdLst>
                  <a:gd name="T0" fmla="*/ 10 w 116"/>
                  <a:gd name="T1" fmla="*/ 76 h 76"/>
                  <a:gd name="T2" fmla="*/ 0 w 116"/>
                  <a:gd name="T3" fmla="*/ 60 h 76"/>
                  <a:gd name="T4" fmla="*/ 106 w 116"/>
                  <a:gd name="T5" fmla="*/ 0 h 76"/>
                  <a:gd name="T6" fmla="*/ 116 w 116"/>
                  <a:gd name="T7" fmla="*/ 16 h 76"/>
                  <a:gd name="T8" fmla="*/ 10 w 116"/>
                  <a:gd name="T9" fmla="*/ 76 h 76"/>
                </a:gdLst>
                <a:ahLst/>
                <a:cxnLst>
                  <a:cxn ang="0">
                    <a:pos x="T0" y="T1"/>
                  </a:cxn>
                  <a:cxn ang="0">
                    <a:pos x="T2" y="T3"/>
                  </a:cxn>
                  <a:cxn ang="0">
                    <a:pos x="T4" y="T5"/>
                  </a:cxn>
                  <a:cxn ang="0">
                    <a:pos x="T6" y="T7"/>
                  </a:cxn>
                  <a:cxn ang="0">
                    <a:pos x="T8" y="T9"/>
                  </a:cxn>
                </a:cxnLst>
                <a:rect l="0" t="0" r="r" b="b"/>
                <a:pathLst>
                  <a:path w="116" h="76">
                    <a:moveTo>
                      <a:pt x="10" y="76"/>
                    </a:moveTo>
                    <a:lnTo>
                      <a:pt x="0" y="60"/>
                    </a:lnTo>
                    <a:lnTo>
                      <a:pt x="106" y="0"/>
                    </a:lnTo>
                    <a:lnTo>
                      <a:pt x="116" y="16"/>
                    </a:lnTo>
                    <a:lnTo>
                      <a:pt x="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44">
                <a:extLst>
                  <a:ext uri="{FF2B5EF4-FFF2-40B4-BE49-F238E27FC236}">
                    <a16:creationId xmlns:a16="http://schemas.microsoft.com/office/drawing/2014/main" id="{63A494A7-31E4-4090-BF39-3AADA2C8F396}"/>
                  </a:ext>
                </a:extLst>
              </p:cNvPr>
              <p:cNvSpPr>
                <a:spLocks/>
              </p:cNvSpPr>
              <p:nvPr/>
            </p:nvSpPr>
            <p:spPr bwMode="auto">
              <a:xfrm>
                <a:off x="2314" y="1997"/>
                <a:ext cx="114" cy="76"/>
              </a:xfrm>
              <a:custGeom>
                <a:avLst/>
                <a:gdLst>
                  <a:gd name="T0" fmla="*/ 104 w 114"/>
                  <a:gd name="T1" fmla="*/ 76 h 76"/>
                  <a:gd name="T2" fmla="*/ 0 w 114"/>
                  <a:gd name="T3" fmla="*/ 16 h 76"/>
                  <a:gd name="T4" fmla="*/ 8 w 114"/>
                  <a:gd name="T5" fmla="*/ 0 h 76"/>
                  <a:gd name="T6" fmla="*/ 114 w 114"/>
                  <a:gd name="T7" fmla="*/ 60 h 76"/>
                  <a:gd name="T8" fmla="*/ 104 w 114"/>
                  <a:gd name="T9" fmla="*/ 76 h 76"/>
                </a:gdLst>
                <a:ahLst/>
                <a:cxnLst>
                  <a:cxn ang="0">
                    <a:pos x="T0" y="T1"/>
                  </a:cxn>
                  <a:cxn ang="0">
                    <a:pos x="T2" y="T3"/>
                  </a:cxn>
                  <a:cxn ang="0">
                    <a:pos x="T4" y="T5"/>
                  </a:cxn>
                  <a:cxn ang="0">
                    <a:pos x="T6" y="T7"/>
                  </a:cxn>
                  <a:cxn ang="0">
                    <a:pos x="T8" y="T9"/>
                  </a:cxn>
                </a:cxnLst>
                <a:rect l="0" t="0" r="r" b="b"/>
                <a:pathLst>
                  <a:path w="114" h="76">
                    <a:moveTo>
                      <a:pt x="104" y="76"/>
                    </a:moveTo>
                    <a:lnTo>
                      <a:pt x="0" y="16"/>
                    </a:lnTo>
                    <a:lnTo>
                      <a:pt x="8" y="0"/>
                    </a:lnTo>
                    <a:lnTo>
                      <a:pt x="114" y="60"/>
                    </a:lnTo>
                    <a:lnTo>
                      <a:pt x="10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Rectangle 45">
                <a:extLst>
                  <a:ext uri="{FF2B5EF4-FFF2-40B4-BE49-F238E27FC236}">
                    <a16:creationId xmlns:a16="http://schemas.microsoft.com/office/drawing/2014/main" id="{740CEDA4-D016-4279-A021-322483AE63A0}"/>
                  </a:ext>
                </a:extLst>
              </p:cNvPr>
              <p:cNvSpPr>
                <a:spLocks noChangeArrowheads="1"/>
              </p:cNvSpPr>
              <p:nvPr/>
            </p:nvSpPr>
            <p:spPr bwMode="auto">
              <a:xfrm>
                <a:off x="2510" y="2213"/>
                <a:ext cx="18" cy="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46">
                <a:extLst>
                  <a:ext uri="{FF2B5EF4-FFF2-40B4-BE49-F238E27FC236}">
                    <a16:creationId xmlns:a16="http://schemas.microsoft.com/office/drawing/2014/main" id="{B6C16309-5EDE-41DF-AA42-DBE406F6AAAF}"/>
                  </a:ext>
                </a:extLst>
              </p:cNvPr>
              <p:cNvSpPr>
                <a:spLocks/>
              </p:cNvSpPr>
              <p:nvPr/>
            </p:nvSpPr>
            <p:spPr bwMode="auto">
              <a:xfrm>
                <a:off x="2314" y="2511"/>
                <a:ext cx="114" cy="76"/>
              </a:xfrm>
              <a:custGeom>
                <a:avLst/>
                <a:gdLst>
                  <a:gd name="T0" fmla="*/ 8 w 114"/>
                  <a:gd name="T1" fmla="*/ 76 h 76"/>
                  <a:gd name="T2" fmla="*/ 0 w 114"/>
                  <a:gd name="T3" fmla="*/ 60 h 76"/>
                  <a:gd name="T4" fmla="*/ 104 w 114"/>
                  <a:gd name="T5" fmla="*/ 0 h 76"/>
                  <a:gd name="T6" fmla="*/ 114 w 114"/>
                  <a:gd name="T7" fmla="*/ 14 h 76"/>
                  <a:gd name="T8" fmla="*/ 8 w 114"/>
                  <a:gd name="T9" fmla="*/ 76 h 76"/>
                </a:gdLst>
                <a:ahLst/>
                <a:cxnLst>
                  <a:cxn ang="0">
                    <a:pos x="T0" y="T1"/>
                  </a:cxn>
                  <a:cxn ang="0">
                    <a:pos x="T2" y="T3"/>
                  </a:cxn>
                  <a:cxn ang="0">
                    <a:pos x="T4" y="T5"/>
                  </a:cxn>
                  <a:cxn ang="0">
                    <a:pos x="T6" y="T7"/>
                  </a:cxn>
                  <a:cxn ang="0">
                    <a:pos x="T8" y="T9"/>
                  </a:cxn>
                </a:cxnLst>
                <a:rect l="0" t="0" r="r" b="b"/>
                <a:pathLst>
                  <a:path w="114" h="76">
                    <a:moveTo>
                      <a:pt x="8" y="76"/>
                    </a:moveTo>
                    <a:lnTo>
                      <a:pt x="0" y="60"/>
                    </a:lnTo>
                    <a:lnTo>
                      <a:pt x="104" y="0"/>
                    </a:lnTo>
                    <a:lnTo>
                      <a:pt x="114" y="14"/>
                    </a:lnTo>
                    <a:lnTo>
                      <a:pt x="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47">
                <a:extLst>
                  <a:ext uri="{FF2B5EF4-FFF2-40B4-BE49-F238E27FC236}">
                    <a16:creationId xmlns:a16="http://schemas.microsoft.com/office/drawing/2014/main" id="{319A8616-D90D-4D37-A86F-83780DA070DF}"/>
                  </a:ext>
                </a:extLst>
              </p:cNvPr>
              <p:cNvSpPr>
                <a:spLocks/>
              </p:cNvSpPr>
              <p:nvPr/>
            </p:nvSpPr>
            <p:spPr bwMode="auto">
              <a:xfrm>
                <a:off x="2016" y="2511"/>
                <a:ext cx="116" cy="76"/>
              </a:xfrm>
              <a:custGeom>
                <a:avLst/>
                <a:gdLst>
                  <a:gd name="T0" fmla="*/ 106 w 116"/>
                  <a:gd name="T1" fmla="*/ 76 h 76"/>
                  <a:gd name="T2" fmla="*/ 0 w 116"/>
                  <a:gd name="T3" fmla="*/ 14 h 76"/>
                  <a:gd name="T4" fmla="*/ 10 w 116"/>
                  <a:gd name="T5" fmla="*/ 0 h 76"/>
                  <a:gd name="T6" fmla="*/ 116 w 116"/>
                  <a:gd name="T7" fmla="*/ 60 h 76"/>
                  <a:gd name="T8" fmla="*/ 106 w 116"/>
                  <a:gd name="T9" fmla="*/ 76 h 76"/>
                </a:gdLst>
                <a:ahLst/>
                <a:cxnLst>
                  <a:cxn ang="0">
                    <a:pos x="T0" y="T1"/>
                  </a:cxn>
                  <a:cxn ang="0">
                    <a:pos x="T2" y="T3"/>
                  </a:cxn>
                  <a:cxn ang="0">
                    <a:pos x="T4" y="T5"/>
                  </a:cxn>
                  <a:cxn ang="0">
                    <a:pos x="T6" y="T7"/>
                  </a:cxn>
                  <a:cxn ang="0">
                    <a:pos x="T8" y="T9"/>
                  </a:cxn>
                </a:cxnLst>
                <a:rect l="0" t="0" r="r" b="b"/>
                <a:pathLst>
                  <a:path w="116" h="76">
                    <a:moveTo>
                      <a:pt x="106" y="76"/>
                    </a:moveTo>
                    <a:lnTo>
                      <a:pt x="0" y="14"/>
                    </a:lnTo>
                    <a:lnTo>
                      <a:pt x="10" y="0"/>
                    </a:lnTo>
                    <a:lnTo>
                      <a:pt x="116" y="60"/>
                    </a:lnTo>
                    <a:lnTo>
                      <a:pt x="106"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Rectangle 48">
                <a:extLst>
                  <a:ext uri="{FF2B5EF4-FFF2-40B4-BE49-F238E27FC236}">
                    <a16:creationId xmlns:a16="http://schemas.microsoft.com/office/drawing/2014/main" id="{019FAA32-8FA0-48C5-B9E4-BA38C8752C09}"/>
                  </a:ext>
                </a:extLst>
              </p:cNvPr>
              <p:cNvSpPr>
                <a:spLocks noChangeArrowheads="1"/>
              </p:cNvSpPr>
              <p:nvPr/>
            </p:nvSpPr>
            <p:spPr bwMode="auto">
              <a:xfrm>
                <a:off x="1918" y="2213"/>
                <a:ext cx="18" cy="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Rectangle 49">
                <a:extLst>
                  <a:ext uri="{FF2B5EF4-FFF2-40B4-BE49-F238E27FC236}">
                    <a16:creationId xmlns:a16="http://schemas.microsoft.com/office/drawing/2014/main" id="{88B23871-3D89-4555-BD6B-933B8D7F6ADE}"/>
                  </a:ext>
                </a:extLst>
              </p:cNvPr>
              <p:cNvSpPr>
                <a:spLocks noChangeArrowheads="1"/>
              </p:cNvSpPr>
              <p:nvPr/>
            </p:nvSpPr>
            <p:spPr bwMode="auto">
              <a:xfrm>
                <a:off x="2214" y="2541"/>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Rectangle 50">
                <a:extLst>
                  <a:ext uri="{FF2B5EF4-FFF2-40B4-BE49-F238E27FC236}">
                    <a16:creationId xmlns:a16="http://schemas.microsoft.com/office/drawing/2014/main" id="{1B253075-8B60-40A3-8C26-F11C8D49B572}"/>
                  </a:ext>
                </a:extLst>
              </p:cNvPr>
              <p:cNvSpPr>
                <a:spLocks noChangeArrowheads="1"/>
              </p:cNvSpPr>
              <p:nvPr/>
            </p:nvSpPr>
            <p:spPr bwMode="auto">
              <a:xfrm>
                <a:off x="2214" y="1999"/>
                <a:ext cx="18"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51">
                <a:extLst>
                  <a:ext uri="{FF2B5EF4-FFF2-40B4-BE49-F238E27FC236}">
                    <a16:creationId xmlns:a16="http://schemas.microsoft.com/office/drawing/2014/main" id="{74260773-7775-49A6-B571-1F6516B21002}"/>
                  </a:ext>
                </a:extLst>
              </p:cNvPr>
              <p:cNvSpPr>
                <a:spLocks/>
              </p:cNvSpPr>
              <p:nvPr/>
            </p:nvSpPr>
            <p:spPr bwMode="auto">
              <a:xfrm>
                <a:off x="2442" y="2137"/>
                <a:ext cx="42" cy="42"/>
              </a:xfrm>
              <a:custGeom>
                <a:avLst/>
                <a:gdLst>
                  <a:gd name="T0" fmla="*/ 12 w 42"/>
                  <a:gd name="T1" fmla="*/ 42 h 42"/>
                  <a:gd name="T2" fmla="*/ 0 w 42"/>
                  <a:gd name="T3" fmla="*/ 30 h 42"/>
                  <a:gd name="T4" fmla="*/ 30 w 42"/>
                  <a:gd name="T5" fmla="*/ 0 h 42"/>
                  <a:gd name="T6" fmla="*/ 42 w 42"/>
                  <a:gd name="T7" fmla="*/ 12 h 42"/>
                  <a:gd name="T8" fmla="*/ 12 w 42"/>
                  <a:gd name="T9" fmla="*/ 42 h 42"/>
                </a:gdLst>
                <a:ahLst/>
                <a:cxnLst>
                  <a:cxn ang="0">
                    <a:pos x="T0" y="T1"/>
                  </a:cxn>
                  <a:cxn ang="0">
                    <a:pos x="T2" y="T3"/>
                  </a:cxn>
                  <a:cxn ang="0">
                    <a:pos x="T4" y="T5"/>
                  </a:cxn>
                  <a:cxn ang="0">
                    <a:pos x="T6" y="T7"/>
                  </a:cxn>
                  <a:cxn ang="0">
                    <a:pos x="T8" y="T9"/>
                  </a:cxn>
                </a:cxnLst>
                <a:rect l="0" t="0" r="r" b="b"/>
                <a:pathLst>
                  <a:path w="42" h="42">
                    <a:moveTo>
                      <a:pt x="12" y="42"/>
                    </a:moveTo>
                    <a:lnTo>
                      <a:pt x="0" y="30"/>
                    </a:lnTo>
                    <a:lnTo>
                      <a:pt x="30" y="0"/>
                    </a:lnTo>
                    <a:lnTo>
                      <a:pt x="42" y="12"/>
                    </a:lnTo>
                    <a:lnTo>
                      <a:pt x="1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52">
                <a:extLst>
                  <a:ext uri="{FF2B5EF4-FFF2-40B4-BE49-F238E27FC236}">
                    <a16:creationId xmlns:a16="http://schemas.microsoft.com/office/drawing/2014/main" id="{15367FF2-F5C8-4DAC-8A0E-F8AFC9F41C73}"/>
                  </a:ext>
                </a:extLst>
              </p:cNvPr>
              <p:cNvSpPr>
                <a:spLocks/>
              </p:cNvSpPr>
              <p:nvPr/>
            </p:nvSpPr>
            <p:spPr bwMode="auto">
              <a:xfrm>
                <a:off x="1962" y="2409"/>
                <a:ext cx="44" cy="44"/>
              </a:xfrm>
              <a:custGeom>
                <a:avLst/>
                <a:gdLst>
                  <a:gd name="T0" fmla="*/ 12 w 44"/>
                  <a:gd name="T1" fmla="*/ 44 h 44"/>
                  <a:gd name="T2" fmla="*/ 0 w 44"/>
                  <a:gd name="T3" fmla="*/ 30 h 44"/>
                  <a:gd name="T4" fmla="*/ 30 w 44"/>
                  <a:gd name="T5" fmla="*/ 0 h 44"/>
                  <a:gd name="T6" fmla="*/ 44 w 44"/>
                  <a:gd name="T7" fmla="*/ 14 h 44"/>
                  <a:gd name="T8" fmla="*/ 12 w 44"/>
                  <a:gd name="T9" fmla="*/ 44 h 44"/>
                </a:gdLst>
                <a:ahLst/>
                <a:cxnLst>
                  <a:cxn ang="0">
                    <a:pos x="T0" y="T1"/>
                  </a:cxn>
                  <a:cxn ang="0">
                    <a:pos x="T2" y="T3"/>
                  </a:cxn>
                  <a:cxn ang="0">
                    <a:pos x="T4" y="T5"/>
                  </a:cxn>
                  <a:cxn ang="0">
                    <a:pos x="T6" y="T7"/>
                  </a:cxn>
                  <a:cxn ang="0">
                    <a:pos x="T8" y="T9"/>
                  </a:cxn>
                </a:cxnLst>
                <a:rect l="0" t="0" r="r" b="b"/>
                <a:pathLst>
                  <a:path w="44" h="44">
                    <a:moveTo>
                      <a:pt x="12" y="44"/>
                    </a:moveTo>
                    <a:lnTo>
                      <a:pt x="0" y="30"/>
                    </a:lnTo>
                    <a:lnTo>
                      <a:pt x="30" y="0"/>
                    </a:lnTo>
                    <a:lnTo>
                      <a:pt x="44" y="14"/>
                    </a:lnTo>
                    <a:lnTo>
                      <a:pt x="1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53">
                <a:extLst>
                  <a:ext uri="{FF2B5EF4-FFF2-40B4-BE49-F238E27FC236}">
                    <a16:creationId xmlns:a16="http://schemas.microsoft.com/office/drawing/2014/main" id="{A86F7D40-1503-4474-A446-BB2365BB32CE}"/>
                  </a:ext>
                </a:extLst>
              </p:cNvPr>
              <p:cNvSpPr>
                <a:spLocks/>
              </p:cNvSpPr>
              <p:nvPr/>
            </p:nvSpPr>
            <p:spPr bwMode="auto">
              <a:xfrm>
                <a:off x="1962" y="2137"/>
                <a:ext cx="44" cy="42"/>
              </a:xfrm>
              <a:custGeom>
                <a:avLst/>
                <a:gdLst>
                  <a:gd name="T0" fmla="*/ 30 w 44"/>
                  <a:gd name="T1" fmla="*/ 42 h 42"/>
                  <a:gd name="T2" fmla="*/ 0 w 44"/>
                  <a:gd name="T3" fmla="*/ 12 h 42"/>
                  <a:gd name="T4" fmla="*/ 12 w 44"/>
                  <a:gd name="T5" fmla="*/ 0 h 42"/>
                  <a:gd name="T6" fmla="*/ 44 w 44"/>
                  <a:gd name="T7" fmla="*/ 30 h 42"/>
                  <a:gd name="T8" fmla="*/ 30 w 44"/>
                  <a:gd name="T9" fmla="*/ 42 h 42"/>
                </a:gdLst>
                <a:ahLst/>
                <a:cxnLst>
                  <a:cxn ang="0">
                    <a:pos x="T0" y="T1"/>
                  </a:cxn>
                  <a:cxn ang="0">
                    <a:pos x="T2" y="T3"/>
                  </a:cxn>
                  <a:cxn ang="0">
                    <a:pos x="T4" y="T5"/>
                  </a:cxn>
                  <a:cxn ang="0">
                    <a:pos x="T6" y="T7"/>
                  </a:cxn>
                  <a:cxn ang="0">
                    <a:pos x="T8" y="T9"/>
                  </a:cxn>
                </a:cxnLst>
                <a:rect l="0" t="0" r="r" b="b"/>
                <a:pathLst>
                  <a:path w="44" h="42">
                    <a:moveTo>
                      <a:pt x="30" y="42"/>
                    </a:moveTo>
                    <a:lnTo>
                      <a:pt x="0" y="12"/>
                    </a:lnTo>
                    <a:lnTo>
                      <a:pt x="12" y="0"/>
                    </a:lnTo>
                    <a:lnTo>
                      <a:pt x="44" y="30"/>
                    </a:lnTo>
                    <a:lnTo>
                      <a:pt x="3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54">
                <a:extLst>
                  <a:ext uri="{FF2B5EF4-FFF2-40B4-BE49-F238E27FC236}">
                    <a16:creationId xmlns:a16="http://schemas.microsoft.com/office/drawing/2014/main" id="{3EF51591-EFF7-47BC-9F2E-27A1724889DF}"/>
                  </a:ext>
                </a:extLst>
              </p:cNvPr>
              <p:cNvSpPr>
                <a:spLocks/>
              </p:cNvSpPr>
              <p:nvPr/>
            </p:nvSpPr>
            <p:spPr bwMode="auto">
              <a:xfrm>
                <a:off x="2442" y="2409"/>
                <a:ext cx="42" cy="44"/>
              </a:xfrm>
              <a:custGeom>
                <a:avLst/>
                <a:gdLst>
                  <a:gd name="T0" fmla="*/ 30 w 42"/>
                  <a:gd name="T1" fmla="*/ 44 h 44"/>
                  <a:gd name="T2" fmla="*/ 0 w 42"/>
                  <a:gd name="T3" fmla="*/ 14 h 44"/>
                  <a:gd name="T4" fmla="*/ 12 w 42"/>
                  <a:gd name="T5" fmla="*/ 0 h 44"/>
                  <a:gd name="T6" fmla="*/ 42 w 42"/>
                  <a:gd name="T7" fmla="*/ 30 h 44"/>
                  <a:gd name="T8" fmla="*/ 30 w 42"/>
                  <a:gd name="T9" fmla="*/ 44 h 44"/>
                </a:gdLst>
                <a:ahLst/>
                <a:cxnLst>
                  <a:cxn ang="0">
                    <a:pos x="T0" y="T1"/>
                  </a:cxn>
                  <a:cxn ang="0">
                    <a:pos x="T2" y="T3"/>
                  </a:cxn>
                  <a:cxn ang="0">
                    <a:pos x="T4" y="T5"/>
                  </a:cxn>
                  <a:cxn ang="0">
                    <a:pos x="T6" y="T7"/>
                  </a:cxn>
                  <a:cxn ang="0">
                    <a:pos x="T8" y="T9"/>
                  </a:cxn>
                </a:cxnLst>
                <a:rect l="0" t="0" r="r" b="b"/>
                <a:pathLst>
                  <a:path w="42" h="44">
                    <a:moveTo>
                      <a:pt x="30" y="44"/>
                    </a:moveTo>
                    <a:lnTo>
                      <a:pt x="0" y="14"/>
                    </a:lnTo>
                    <a:lnTo>
                      <a:pt x="12" y="0"/>
                    </a:lnTo>
                    <a:lnTo>
                      <a:pt x="42" y="30"/>
                    </a:lnTo>
                    <a:lnTo>
                      <a:pt x="3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55">
                <a:extLst>
                  <a:ext uri="{FF2B5EF4-FFF2-40B4-BE49-F238E27FC236}">
                    <a16:creationId xmlns:a16="http://schemas.microsoft.com/office/drawing/2014/main" id="{CDC086C7-45B0-4A08-B504-341CE5101B64}"/>
                  </a:ext>
                </a:extLst>
              </p:cNvPr>
              <p:cNvSpPr>
                <a:spLocks noEditPoints="1"/>
              </p:cNvSpPr>
              <p:nvPr/>
            </p:nvSpPr>
            <p:spPr bwMode="auto">
              <a:xfrm>
                <a:off x="2042" y="2113"/>
                <a:ext cx="360" cy="358"/>
              </a:xfrm>
              <a:custGeom>
                <a:avLst/>
                <a:gdLst>
                  <a:gd name="T0" fmla="*/ 164 w 360"/>
                  <a:gd name="T1" fmla="*/ 358 h 358"/>
                  <a:gd name="T2" fmla="*/ 112 w 360"/>
                  <a:gd name="T3" fmla="*/ 346 h 358"/>
                  <a:gd name="T4" fmla="*/ 68 w 360"/>
                  <a:gd name="T5" fmla="*/ 318 h 358"/>
                  <a:gd name="T6" fmla="*/ 42 w 360"/>
                  <a:gd name="T7" fmla="*/ 292 h 358"/>
                  <a:gd name="T8" fmla="*/ 14 w 360"/>
                  <a:gd name="T9" fmla="*/ 246 h 358"/>
                  <a:gd name="T10" fmla="*/ 2 w 360"/>
                  <a:gd name="T11" fmla="*/ 196 h 358"/>
                  <a:gd name="T12" fmla="*/ 4 w 360"/>
                  <a:gd name="T13" fmla="*/ 144 h 358"/>
                  <a:gd name="T14" fmla="*/ 22 w 360"/>
                  <a:gd name="T15" fmla="*/ 96 h 358"/>
                  <a:gd name="T16" fmla="*/ 54 w 360"/>
                  <a:gd name="T17" fmla="*/ 52 h 358"/>
                  <a:gd name="T18" fmla="*/ 82 w 360"/>
                  <a:gd name="T19" fmla="*/ 28 h 358"/>
                  <a:gd name="T20" fmla="*/ 130 w 360"/>
                  <a:gd name="T21" fmla="*/ 6 h 358"/>
                  <a:gd name="T22" fmla="*/ 180 w 360"/>
                  <a:gd name="T23" fmla="*/ 0 h 358"/>
                  <a:gd name="T24" fmla="*/ 232 w 360"/>
                  <a:gd name="T25" fmla="*/ 6 h 358"/>
                  <a:gd name="T26" fmla="*/ 280 w 360"/>
                  <a:gd name="T27" fmla="*/ 28 h 358"/>
                  <a:gd name="T28" fmla="*/ 308 w 360"/>
                  <a:gd name="T29" fmla="*/ 52 h 358"/>
                  <a:gd name="T30" fmla="*/ 330 w 360"/>
                  <a:gd name="T31" fmla="*/ 80 h 358"/>
                  <a:gd name="T32" fmla="*/ 352 w 360"/>
                  <a:gd name="T33" fmla="*/ 128 h 358"/>
                  <a:gd name="T34" fmla="*/ 360 w 360"/>
                  <a:gd name="T35" fmla="*/ 178 h 358"/>
                  <a:gd name="T36" fmla="*/ 352 w 360"/>
                  <a:gd name="T37" fmla="*/ 230 h 358"/>
                  <a:gd name="T38" fmla="*/ 330 w 360"/>
                  <a:gd name="T39" fmla="*/ 278 h 358"/>
                  <a:gd name="T40" fmla="*/ 308 w 360"/>
                  <a:gd name="T41" fmla="*/ 306 h 358"/>
                  <a:gd name="T42" fmla="*/ 264 w 360"/>
                  <a:gd name="T43" fmla="*/ 338 h 358"/>
                  <a:gd name="T44" fmla="*/ 214 w 360"/>
                  <a:gd name="T45" fmla="*/ 354 h 358"/>
                  <a:gd name="T46" fmla="*/ 180 w 360"/>
                  <a:gd name="T47" fmla="*/ 358 h 358"/>
                  <a:gd name="T48" fmla="*/ 164 w 360"/>
                  <a:gd name="T49" fmla="*/ 18 h 358"/>
                  <a:gd name="T50" fmla="*/ 120 w 360"/>
                  <a:gd name="T51" fmla="*/ 30 h 358"/>
                  <a:gd name="T52" fmla="*/ 78 w 360"/>
                  <a:gd name="T53" fmla="*/ 54 h 358"/>
                  <a:gd name="T54" fmla="*/ 56 w 360"/>
                  <a:gd name="T55" fmla="*/ 76 h 358"/>
                  <a:gd name="T56" fmla="*/ 30 w 360"/>
                  <a:gd name="T57" fmla="*/ 118 h 358"/>
                  <a:gd name="T58" fmla="*/ 20 w 360"/>
                  <a:gd name="T59" fmla="*/ 164 h 358"/>
                  <a:gd name="T60" fmla="*/ 22 w 360"/>
                  <a:gd name="T61" fmla="*/ 210 h 358"/>
                  <a:gd name="T62" fmla="*/ 38 w 360"/>
                  <a:gd name="T63" fmla="*/ 254 h 358"/>
                  <a:gd name="T64" fmla="*/ 66 w 360"/>
                  <a:gd name="T65" fmla="*/ 292 h 358"/>
                  <a:gd name="T66" fmla="*/ 92 w 360"/>
                  <a:gd name="T67" fmla="*/ 314 h 358"/>
                  <a:gd name="T68" fmla="*/ 134 w 360"/>
                  <a:gd name="T69" fmla="*/ 334 h 358"/>
                  <a:gd name="T70" fmla="*/ 180 w 360"/>
                  <a:gd name="T71" fmla="*/ 340 h 358"/>
                  <a:gd name="T72" fmla="*/ 226 w 360"/>
                  <a:gd name="T73" fmla="*/ 334 h 358"/>
                  <a:gd name="T74" fmla="*/ 270 w 360"/>
                  <a:gd name="T75" fmla="*/ 314 h 358"/>
                  <a:gd name="T76" fmla="*/ 294 w 360"/>
                  <a:gd name="T77" fmla="*/ 292 h 358"/>
                  <a:gd name="T78" fmla="*/ 324 w 360"/>
                  <a:gd name="T79" fmla="*/ 254 h 358"/>
                  <a:gd name="T80" fmla="*/ 338 w 360"/>
                  <a:gd name="T81" fmla="*/ 210 h 358"/>
                  <a:gd name="T82" fmla="*/ 342 w 360"/>
                  <a:gd name="T83" fmla="*/ 164 h 358"/>
                  <a:gd name="T84" fmla="*/ 330 w 360"/>
                  <a:gd name="T85" fmla="*/ 118 h 358"/>
                  <a:gd name="T86" fmla="*/ 306 w 360"/>
                  <a:gd name="T87" fmla="*/ 76 h 358"/>
                  <a:gd name="T88" fmla="*/ 294 w 360"/>
                  <a:gd name="T89" fmla="*/ 64 h 358"/>
                  <a:gd name="T90" fmla="*/ 256 w 360"/>
                  <a:gd name="T91" fmla="*/ 36 h 358"/>
                  <a:gd name="T92" fmla="*/ 212 w 360"/>
                  <a:gd name="T93" fmla="*/ 20 h 358"/>
                  <a:gd name="T94" fmla="*/ 180 w 360"/>
                  <a:gd name="T95"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0" h="358">
                    <a:moveTo>
                      <a:pt x="180" y="358"/>
                    </a:moveTo>
                    <a:lnTo>
                      <a:pt x="180" y="358"/>
                    </a:lnTo>
                    <a:lnTo>
                      <a:pt x="164" y="358"/>
                    </a:lnTo>
                    <a:lnTo>
                      <a:pt x="146" y="354"/>
                    </a:lnTo>
                    <a:lnTo>
                      <a:pt x="130" y="350"/>
                    </a:lnTo>
                    <a:lnTo>
                      <a:pt x="112" y="346"/>
                    </a:lnTo>
                    <a:lnTo>
                      <a:pt x="96" y="338"/>
                    </a:lnTo>
                    <a:lnTo>
                      <a:pt x="82" y="328"/>
                    </a:lnTo>
                    <a:lnTo>
                      <a:pt x="68" y="318"/>
                    </a:lnTo>
                    <a:lnTo>
                      <a:pt x="54" y="306"/>
                    </a:lnTo>
                    <a:lnTo>
                      <a:pt x="54" y="306"/>
                    </a:lnTo>
                    <a:lnTo>
                      <a:pt x="42" y="292"/>
                    </a:lnTo>
                    <a:lnTo>
                      <a:pt x="30" y="278"/>
                    </a:lnTo>
                    <a:lnTo>
                      <a:pt x="22" y="262"/>
                    </a:lnTo>
                    <a:lnTo>
                      <a:pt x="14" y="246"/>
                    </a:lnTo>
                    <a:lnTo>
                      <a:pt x="8" y="230"/>
                    </a:lnTo>
                    <a:lnTo>
                      <a:pt x="4" y="214"/>
                    </a:lnTo>
                    <a:lnTo>
                      <a:pt x="2" y="196"/>
                    </a:lnTo>
                    <a:lnTo>
                      <a:pt x="0" y="178"/>
                    </a:lnTo>
                    <a:lnTo>
                      <a:pt x="2" y="162"/>
                    </a:lnTo>
                    <a:lnTo>
                      <a:pt x="4" y="144"/>
                    </a:lnTo>
                    <a:lnTo>
                      <a:pt x="8" y="128"/>
                    </a:lnTo>
                    <a:lnTo>
                      <a:pt x="14" y="112"/>
                    </a:lnTo>
                    <a:lnTo>
                      <a:pt x="22" y="96"/>
                    </a:lnTo>
                    <a:lnTo>
                      <a:pt x="30" y="80"/>
                    </a:lnTo>
                    <a:lnTo>
                      <a:pt x="42" y="66"/>
                    </a:lnTo>
                    <a:lnTo>
                      <a:pt x="54" y="52"/>
                    </a:lnTo>
                    <a:lnTo>
                      <a:pt x="54" y="52"/>
                    </a:lnTo>
                    <a:lnTo>
                      <a:pt x="68" y="40"/>
                    </a:lnTo>
                    <a:lnTo>
                      <a:pt x="82" y="28"/>
                    </a:lnTo>
                    <a:lnTo>
                      <a:pt x="96" y="20"/>
                    </a:lnTo>
                    <a:lnTo>
                      <a:pt x="112" y="12"/>
                    </a:lnTo>
                    <a:lnTo>
                      <a:pt x="130" y="6"/>
                    </a:lnTo>
                    <a:lnTo>
                      <a:pt x="146" y="2"/>
                    </a:lnTo>
                    <a:lnTo>
                      <a:pt x="164" y="0"/>
                    </a:lnTo>
                    <a:lnTo>
                      <a:pt x="180" y="0"/>
                    </a:lnTo>
                    <a:lnTo>
                      <a:pt x="198" y="0"/>
                    </a:lnTo>
                    <a:lnTo>
                      <a:pt x="214" y="2"/>
                    </a:lnTo>
                    <a:lnTo>
                      <a:pt x="232" y="6"/>
                    </a:lnTo>
                    <a:lnTo>
                      <a:pt x="248" y="12"/>
                    </a:lnTo>
                    <a:lnTo>
                      <a:pt x="264" y="20"/>
                    </a:lnTo>
                    <a:lnTo>
                      <a:pt x="280" y="28"/>
                    </a:lnTo>
                    <a:lnTo>
                      <a:pt x="294" y="40"/>
                    </a:lnTo>
                    <a:lnTo>
                      <a:pt x="308" y="52"/>
                    </a:lnTo>
                    <a:lnTo>
                      <a:pt x="308" y="52"/>
                    </a:lnTo>
                    <a:lnTo>
                      <a:pt x="308" y="52"/>
                    </a:lnTo>
                    <a:lnTo>
                      <a:pt x="320" y="66"/>
                    </a:lnTo>
                    <a:lnTo>
                      <a:pt x="330" y="80"/>
                    </a:lnTo>
                    <a:lnTo>
                      <a:pt x="340" y="96"/>
                    </a:lnTo>
                    <a:lnTo>
                      <a:pt x="346" y="112"/>
                    </a:lnTo>
                    <a:lnTo>
                      <a:pt x="352" y="128"/>
                    </a:lnTo>
                    <a:lnTo>
                      <a:pt x="356" y="144"/>
                    </a:lnTo>
                    <a:lnTo>
                      <a:pt x="360" y="162"/>
                    </a:lnTo>
                    <a:lnTo>
                      <a:pt x="360" y="178"/>
                    </a:lnTo>
                    <a:lnTo>
                      <a:pt x="360" y="196"/>
                    </a:lnTo>
                    <a:lnTo>
                      <a:pt x="356" y="214"/>
                    </a:lnTo>
                    <a:lnTo>
                      <a:pt x="352" y="230"/>
                    </a:lnTo>
                    <a:lnTo>
                      <a:pt x="346" y="246"/>
                    </a:lnTo>
                    <a:lnTo>
                      <a:pt x="340" y="262"/>
                    </a:lnTo>
                    <a:lnTo>
                      <a:pt x="330" y="278"/>
                    </a:lnTo>
                    <a:lnTo>
                      <a:pt x="320" y="292"/>
                    </a:lnTo>
                    <a:lnTo>
                      <a:pt x="308" y="306"/>
                    </a:lnTo>
                    <a:lnTo>
                      <a:pt x="308" y="306"/>
                    </a:lnTo>
                    <a:lnTo>
                      <a:pt x="294" y="318"/>
                    </a:lnTo>
                    <a:lnTo>
                      <a:pt x="280" y="328"/>
                    </a:lnTo>
                    <a:lnTo>
                      <a:pt x="264" y="338"/>
                    </a:lnTo>
                    <a:lnTo>
                      <a:pt x="248" y="346"/>
                    </a:lnTo>
                    <a:lnTo>
                      <a:pt x="232" y="350"/>
                    </a:lnTo>
                    <a:lnTo>
                      <a:pt x="214" y="354"/>
                    </a:lnTo>
                    <a:lnTo>
                      <a:pt x="198" y="358"/>
                    </a:lnTo>
                    <a:lnTo>
                      <a:pt x="180" y="358"/>
                    </a:lnTo>
                    <a:lnTo>
                      <a:pt x="180" y="358"/>
                    </a:lnTo>
                    <a:close/>
                    <a:moveTo>
                      <a:pt x="180" y="18"/>
                    </a:moveTo>
                    <a:lnTo>
                      <a:pt x="180" y="18"/>
                    </a:lnTo>
                    <a:lnTo>
                      <a:pt x="164" y="18"/>
                    </a:lnTo>
                    <a:lnTo>
                      <a:pt x="150" y="20"/>
                    </a:lnTo>
                    <a:lnTo>
                      <a:pt x="134" y="24"/>
                    </a:lnTo>
                    <a:lnTo>
                      <a:pt x="120" y="30"/>
                    </a:lnTo>
                    <a:lnTo>
                      <a:pt x="106" y="36"/>
                    </a:lnTo>
                    <a:lnTo>
                      <a:pt x="92" y="44"/>
                    </a:lnTo>
                    <a:lnTo>
                      <a:pt x="78" y="54"/>
                    </a:lnTo>
                    <a:lnTo>
                      <a:pt x="66" y="64"/>
                    </a:lnTo>
                    <a:lnTo>
                      <a:pt x="66" y="64"/>
                    </a:lnTo>
                    <a:lnTo>
                      <a:pt x="56" y="76"/>
                    </a:lnTo>
                    <a:lnTo>
                      <a:pt x="46" y="90"/>
                    </a:lnTo>
                    <a:lnTo>
                      <a:pt x="38" y="104"/>
                    </a:lnTo>
                    <a:lnTo>
                      <a:pt x="30" y="118"/>
                    </a:lnTo>
                    <a:lnTo>
                      <a:pt x="26" y="132"/>
                    </a:lnTo>
                    <a:lnTo>
                      <a:pt x="22" y="148"/>
                    </a:lnTo>
                    <a:lnTo>
                      <a:pt x="20" y="164"/>
                    </a:lnTo>
                    <a:lnTo>
                      <a:pt x="18" y="178"/>
                    </a:lnTo>
                    <a:lnTo>
                      <a:pt x="20" y="194"/>
                    </a:lnTo>
                    <a:lnTo>
                      <a:pt x="22" y="210"/>
                    </a:lnTo>
                    <a:lnTo>
                      <a:pt x="26" y="224"/>
                    </a:lnTo>
                    <a:lnTo>
                      <a:pt x="30" y="240"/>
                    </a:lnTo>
                    <a:lnTo>
                      <a:pt x="38" y="254"/>
                    </a:lnTo>
                    <a:lnTo>
                      <a:pt x="46" y="268"/>
                    </a:lnTo>
                    <a:lnTo>
                      <a:pt x="56" y="280"/>
                    </a:lnTo>
                    <a:lnTo>
                      <a:pt x="66" y="292"/>
                    </a:lnTo>
                    <a:lnTo>
                      <a:pt x="66" y="292"/>
                    </a:lnTo>
                    <a:lnTo>
                      <a:pt x="78" y="304"/>
                    </a:lnTo>
                    <a:lnTo>
                      <a:pt x="92" y="314"/>
                    </a:lnTo>
                    <a:lnTo>
                      <a:pt x="106" y="322"/>
                    </a:lnTo>
                    <a:lnTo>
                      <a:pt x="120" y="328"/>
                    </a:lnTo>
                    <a:lnTo>
                      <a:pt x="134" y="334"/>
                    </a:lnTo>
                    <a:lnTo>
                      <a:pt x="150" y="338"/>
                    </a:lnTo>
                    <a:lnTo>
                      <a:pt x="164" y="340"/>
                    </a:lnTo>
                    <a:lnTo>
                      <a:pt x="180" y="340"/>
                    </a:lnTo>
                    <a:lnTo>
                      <a:pt x="196" y="340"/>
                    </a:lnTo>
                    <a:lnTo>
                      <a:pt x="212" y="338"/>
                    </a:lnTo>
                    <a:lnTo>
                      <a:pt x="226" y="334"/>
                    </a:lnTo>
                    <a:lnTo>
                      <a:pt x="242" y="328"/>
                    </a:lnTo>
                    <a:lnTo>
                      <a:pt x="256" y="322"/>
                    </a:lnTo>
                    <a:lnTo>
                      <a:pt x="270" y="314"/>
                    </a:lnTo>
                    <a:lnTo>
                      <a:pt x="282" y="304"/>
                    </a:lnTo>
                    <a:lnTo>
                      <a:pt x="294" y="292"/>
                    </a:lnTo>
                    <a:lnTo>
                      <a:pt x="294" y="292"/>
                    </a:lnTo>
                    <a:lnTo>
                      <a:pt x="306" y="280"/>
                    </a:lnTo>
                    <a:lnTo>
                      <a:pt x="316" y="268"/>
                    </a:lnTo>
                    <a:lnTo>
                      <a:pt x="324" y="254"/>
                    </a:lnTo>
                    <a:lnTo>
                      <a:pt x="330" y="240"/>
                    </a:lnTo>
                    <a:lnTo>
                      <a:pt x="336" y="224"/>
                    </a:lnTo>
                    <a:lnTo>
                      <a:pt x="338" y="210"/>
                    </a:lnTo>
                    <a:lnTo>
                      <a:pt x="342" y="194"/>
                    </a:lnTo>
                    <a:lnTo>
                      <a:pt x="342" y="178"/>
                    </a:lnTo>
                    <a:lnTo>
                      <a:pt x="342" y="164"/>
                    </a:lnTo>
                    <a:lnTo>
                      <a:pt x="338" y="148"/>
                    </a:lnTo>
                    <a:lnTo>
                      <a:pt x="336" y="132"/>
                    </a:lnTo>
                    <a:lnTo>
                      <a:pt x="330" y="118"/>
                    </a:lnTo>
                    <a:lnTo>
                      <a:pt x="324" y="104"/>
                    </a:lnTo>
                    <a:lnTo>
                      <a:pt x="316" y="90"/>
                    </a:lnTo>
                    <a:lnTo>
                      <a:pt x="306" y="76"/>
                    </a:lnTo>
                    <a:lnTo>
                      <a:pt x="294" y="64"/>
                    </a:lnTo>
                    <a:lnTo>
                      <a:pt x="294" y="64"/>
                    </a:lnTo>
                    <a:lnTo>
                      <a:pt x="294" y="64"/>
                    </a:lnTo>
                    <a:lnTo>
                      <a:pt x="282" y="54"/>
                    </a:lnTo>
                    <a:lnTo>
                      <a:pt x="270" y="44"/>
                    </a:lnTo>
                    <a:lnTo>
                      <a:pt x="256" y="36"/>
                    </a:lnTo>
                    <a:lnTo>
                      <a:pt x="242" y="30"/>
                    </a:lnTo>
                    <a:lnTo>
                      <a:pt x="226" y="24"/>
                    </a:lnTo>
                    <a:lnTo>
                      <a:pt x="212" y="20"/>
                    </a:lnTo>
                    <a:lnTo>
                      <a:pt x="196" y="18"/>
                    </a:lnTo>
                    <a:lnTo>
                      <a:pt x="180" y="18"/>
                    </a:lnTo>
                    <a:lnTo>
                      <a:pt x="18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56">
                <a:extLst>
                  <a:ext uri="{FF2B5EF4-FFF2-40B4-BE49-F238E27FC236}">
                    <a16:creationId xmlns:a16="http://schemas.microsoft.com/office/drawing/2014/main" id="{729ADB29-D4C3-4376-BD2B-812A6973281E}"/>
                  </a:ext>
                </a:extLst>
              </p:cNvPr>
              <p:cNvSpPr>
                <a:spLocks/>
              </p:cNvSpPr>
              <p:nvPr/>
            </p:nvSpPr>
            <p:spPr bwMode="auto">
              <a:xfrm>
                <a:off x="2262" y="2317"/>
                <a:ext cx="92" cy="96"/>
              </a:xfrm>
              <a:custGeom>
                <a:avLst/>
                <a:gdLst>
                  <a:gd name="T0" fmla="*/ 92 w 92"/>
                  <a:gd name="T1" fmla="*/ 96 h 96"/>
                  <a:gd name="T2" fmla="*/ 74 w 92"/>
                  <a:gd name="T3" fmla="*/ 96 h 96"/>
                  <a:gd name="T4" fmla="*/ 74 w 92"/>
                  <a:gd name="T5" fmla="*/ 60 h 96"/>
                  <a:gd name="T6" fmla="*/ 74 w 92"/>
                  <a:gd name="T7" fmla="*/ 60 h 96"/>
                  <a:gd name="T8" fmla="*/ 72 w 92"/>
                  <a:gd name="T9" fmla="*/ 52 h 96"/>
                  <a:gd name="T10" fmla="*/ 70 w 92"/>
                  <a:gd name="T11" fmla="*/ 44 h 96"/>
                  <a:gd name="T12" fmla="*/ 66 w 92"/>
                  <a:gd name="T13" fmla="*/ 38 h 96"/>
                  <a:gd name="T14" fmla="*/ 60 w 92"/>
                  <a:gd name="T15" fmla="*/ 30 h 96"/>
                  <a:gd name="T16" fmla="*/ 60 w 92"/>
                  <a:gd name="T17" fmla="*/ 30 h 96"/>
                  <a:gd name="T18" fmla="*/ 54 w 92"/>
                  <a:gd name="T19" fmla="*/ 26 h 96"/>
                  <a:gd name="T20" fmla="*/ 48 w 92"/>
                  <a:gd name="T21" fmla="*/ 22 h 96"/>
                  <a:gd name="T22" fmla="*/ 40 w 92"/>
                  <a:gd name="T23" fmla="*/ 20 h 96"/>
                  <a:gd name="T24" fmla="*/ 32 w 92"/>
                  <a:gd name="T25" fmla="*/ 18 h 96"/>
                  <a:gd name="T26" fmla="*/ 0 w 92"/>
                  <a:gd name="T27" fmla="*/ 18 h 96"/>
                  <a:gd name="T28" fmla="*/ 0 w 92"/>
                  <a:gd name="T29" fmla="*/ 0 h 96"/>
                  <a:gd name="T30" fmla="*/ 32 w 92"/>
                  <a:gd name="T31" fmla="*/ 0 h 96"/>
                  <a:gd name="T32" fmla="*/ 32 w 92"/>
                  <a:gd name="T33" fmla="*/ 0 h 96"/>
                  <a:gd name="T34" fmla="*/ 42 w 92"/>
                  <a:gd name="T35" fmla="*/ 2 h 96"/>
                  <a:gd name="T36" fmla="*/ 54 w 92"/>
                  <a:gd name="T37" fmla="*/ 4 h 96"/>
                  <a:gd name="T38" fmla="*/ 64 w 92"/>
                  <a:gd name="T39" fmla="*/ 10 h 96"/>
                  <a:gd name="T40" fmla="*/ 74 w 92"/>
                  <a:gd name="T41" fmla="*/ 18 h 96"/>
                  <a:gd name="T42" fmla="*/ 74 w 92"/>
                  <a:gd name="T43" fmla="*/ 18 h 96"/>
                  <a:gd name="T44" fmla="*/ 82 w 92"/>
                  <a:gd name="T45" fmla="*/ 28 h 96"/>
                  <a:gd name="T46" fmla="*/ 86 w 92"/>
                  <a:gd name="T47" fmla="*/ 38 h 96"/>
                  <a:gd name="T48" fmla="*/ 90 w 92"/>
                  <a:gd name="T49" fmla="*/ 48 h 96"/>
                  <a:gd name="T50" fmla="*/ 92 w 92"/>
                  <a:gd name="T51" fmla="*/ 60 h 96"/>
                  <a:gd name="T52" fmla="*/ 92 w 92"/>
                  <a:gd name="T5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6">
                    <a:moveTo>
                      <a:pt x="92" y="96"/>
                    </a:moveTo>
                    <a:lnTo>
                      <a:pt x="74" y="96"/>
                    </a:lnTo>
                    <a:lnTo>
                      <a:pt x="74" y="60"/>
                    </a:lnTo>
                    <a:lnTo>
                      <a:pt x="74" y="60"/>
                    </a:lnTo>
                    <a:lnTo>
                      <a:pt x="72" y="52"/>
                    </a:lnTo>
                    <a:lnTo>
                      <a:pt x="70" y="44"/>
                    </a:lnTo>
                    <a:lnTo>
                      <a:pt x="66" y="38"/>
                    </a:lnTo>
                    <a:lnTo>
                      <a:pt x="60" y="30"/>
                    </a:lnTo>
                    <a:lnTo>
                      <a:pt x="60" y="30"/>
                    </a:lnTo>
                    <a:lnTo>
                      <a:pt x="54" y="26"/>
                    </a:lnTo>
                    <a:lnTo>
                      <a:pt x="48" y="22"/>
                    </a:lnTo>
                    <a:lnTo>
                      <a:pt x="40" y="20"/>
                    </a:lnTo>
                    <a:lnTo>
                      <a:pt x="32" y="18"/>
                    </a:lnTo>
                    <a:lnTo>
                      <a:pt x="0" y="18"/>
                    </a:lnTo>
                    <a:lnTo>
                      <a:pt x="0" y="0"/>
                    </a:lnTo>
                    <a:lnTo>
                      <a:pt x="32" y="0"/>
                    </a:lnTo>
                    <a:lnTo>
                      <a:pt x="32" y="0"/>
                    </a:lnTo>
                    <a:lnTo>
                      <a:pt x="42" y="2"/>
                    </a:lnTo>
                    <a:lnTo>
                      <a:pt x="54" y="4"/>
                    </a:lnTo>
                    <a:lnTo>
                      <a:pt x="64" y="10"/>
                    </a:lnTo>
                    <a:lnTo>
                      <a:pt x="74" y="18"/>
                    </a:lnTo>
                    <a:lnTo>
                      <a:pt x="74" y="18"/>
                    </a:lnTo>
                    <a:lnTo>
                      <a:pt x="82" y="28"/>
                    </a:lnTo>
                    <a:lnTo>
                      <a:pt x="86" y="38"/>
                    </a:lnTo>
                    <a:lnTo>
                      <a:pt x="90" y="48"/>
                    </a:lnTo>
                    <a:lnTo>
                      <a:pt x="92" y="60"/>
                    </a:lnTo>
                    <a:lnTo>
                      <a:pt x="9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57">
                <a:extLst>
                  <a:ext uri="{FF2B5EF4-FFF2-40B4-BE49-F238E27FC236}">
                    <a16:creationId xmlns:a16="http://schemas.microsoft.com/office/drawing/2014/main" id="{7C95AA0C-24D0-4A10-9753-A05F902CE272}"/>
                  </a:ext>
                </a:extLst>
              </p:cNvPr>
              <p:cNvSpPr>
                <a:spLocks/>
              </p:cNvSpPr>
              <p:nvPr/>
            </p:nvSpPr>
            <p:spPr bwMode="auto">
              <a:xfrm>
                <a:off x="2098" y="2317"/>
                <a:ext cx="170" cy="100"/>
              </a:xfrm>
              <a:custGeom>
                <a:avLst/>
                <a:gdLst>
                  <a:gd name="T0" fmla="*/ 18 w 170"/>
                  <a:gd name="T1" fmla="*/ 100 h 100"/>
                  <a:gd name="T2" fmla="*/ 0 w 170"/>
                  <a:gd name="T3" fmla="*/ 100 h 100"/>
                  <a:gd name="T4" fmla="*/ 0 w 170"/>
                  <a:gd name="T5" fmla="*/ 60 h 100"/>
                  <a:gd name="T6" fmla="*/ 0 w 170"/>
                  <a:gd name="T7" fmla="*/ 60 h 100"/>
                  <a:gd name="T8" fmla="*/ 2 w 170"/>
                  <a:gd name="T9" fmla="*/ 48 h 100"/>
                  <a:gd name="T10" fmla="*/ 4 w 170"/>
                  <a:gd name="T11" fmla="*/ 38 h 100"/>
                  <a:gd name="T12" fmla="*/ 10 w 170"/>
                  <a:gd name="T13" fmla="*/ 28 h 100"/>
                  <a:gd name="T14" fmla="*/ 18 w 170"/>
                  <a:gd name="T15" fmla="*/ 18 h 100"/>
                  <a:gd name="T16" fmla="*/ 18 w 170"/>
                  <a:gd name="T17" fmla="*/ 18 h 100"/>
                  <a:gd name="T18" fmla="*/ 28 w 170"/>
                  <a:gd name="T19" fmla="*/ 10 h 100"/>
                  <a:gd name="T20" fmla="*/ 38 w 170"/>
                  <a:gd name="T21" fmla="*/ 4 h 100"/>
                  <a:gd name="T22" fmla="*/ 48 w 170"/>
                  <a:gd name="T23" fmla="*/ 2 h 100"/>
                  <a:gd name="T24" fmla="*/ 60 w 170"/>
                  <a:gd name="T25" fmla="*/ 0 h 100"/>
                  <a:gd name="T26" fmla="*/ 170 w 170"/>
                  <a:gd name="T27" fmla="*/ 0 h 100"/>
                  <a:gd name="T28" fmla="*/ 170 w 170"/>
                  <a:gd name="T29" fmla="*/ 18 h 100"/>
                  <a:gd name="T30" fmla="*/ 60 w 170"/>
                  <a:gd name="T31" fmla="*/ 18 h 100"/>
                  <a:gd name="T32" fmla="*/ 60 w 170"/>
                  <a:gd name="T33" fmla="*/ 18 h 100"/>
                  <a:gd name="T34" fmla="*/ 52 w 170"/>
                  <a:gd name="T35" fmla="*/ 20 h 100"/>
                  <a:gd name="T36" fmla="*/ 44 w 170"/>
                  <a:gd name="T37" fmla="*/ 22 h 100"/>
                  <a:gd name="T38" fmla="*/ 38 w 170"/>
                  <a:gd name="T39" fmla="*/ 26 h 100"/>
                  <a:gd name="T40" fmla="*/ 30 w 170"/>
                  <a:gd name="T41" fmla="*/ 30 h 100"/>
                  <a:gd name="T42" fmla="*/ 30 w 170"/>
                  <a:gd name="T43" fmla="*/ 30 h 100"/>
                  <a:gd name="T44" fmla="*/ 26 w 170"/>
                  <a:gd name="T45" fmla="*/ 38 h 100"/>
                  <a:gd name="T46" fmla="*/ 22 w 170"/>
                  <a:gd name="T47" fmla="*/ 44 h 100"/>
                  <a:gd name="T48" fmla="*/ 20 w 170"/>
                  <a:gd name="T49" fmla="*/ 52 h 100"/>
                  <a:gd name="T50" fmla="*/ 18 w 170"/>
                  <a:gd name="T51" fmla="*/ 60 h 100"/>
                  <a:gd name="T52" fmla="*/ 18 w 170"/>
                  <a:gd name="T5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100">
                    <a:moveTo>
                      <a:pt x="18" y="100"/>
                    </a:moveTo>
                    <a:lnTo>
                      <a:pt x="0" y="100"/>
                    </a:lnTo>
                    <a:lnTo>
                      <a:pt x="0" y="60"/>
                    </a:lnTo>
                    <a:lnTo>
                      <a:pt x="0" y="60"/>
                    </a:lnTo>
                    <a:lnTo>
                      <a:pt x="2" y="48"/>
                    </a:lnTo>
                    <a:lnTo>
                      <a:pt x="4" y="38"/>
                    </a:lnTo>
                    <a:lnTo>
                      <a:pt x="10" y="28"/>
                    </a:lnTo>
                    <a:lnTo>
                      <a:pt x="18" y="18"/>
                    </a:lnTo>
                    <a:lnTo>
                      <a:pt x="18" y="18"/>
                    </a:lnTo>
                    <a:lnTo>
                      <a:pt x="28" y="10"/>
                    </a:lnTo>
                    <a:lnTo>
                      <a:pt x="38" y="4"/>
                    </a:lnTo>
                    <a:lnTo>
                      <a:pt x="48" y="2"/>
                    </a:lnTo>
                    <a:lnTo>
                      <a:pt x="60" y="0"/>
                    </a:lnTo>
                    <a:lnTo>
                      <a:pt x="170" y="0"/>
                    </a:lnTo>
                    <a:lnTo>
                      <a:pt x="170" y="18"/>
                    </a:lnTo>
                    <a:lnTo>
                      <a:pt x="60" y="18"/>
                    </a:lnTo>
                    <a:lnTo>
                      <a:pt x="60" y="18"/>
                    </a:lnTo>
                    <a:lnTo>
                      <a:pt x="52" y="20"/>
                    </a:lnTo>
                    <a:lnTo>
                      <a:pt x="44" y="22"/>
                    </a:lnTo>
                    <a:lnTo>
                      <a:pt x="38" y="26"/>
                    </a:lnTo>
                    <a:lnTo>
                      <a:pt x="30" y="30"/>
                    </a:lnTo>
                    <a:lnTo>
                      <a:pt x="30" y="30"/>
                    </a:lnTo>
                    <a:lnTo>
                      <a:pt x="26" y="38"/>
                    </a:lnTo>
                    <a:lnTo>
                      <a:pt x="22" y="44"/>
                    </a:lnTo>
                    <a:lnTo>
                      <a:pt x="20" y="52"/>
                    </a:lnTo>
                    <a:lnTo>
                      <a:pt x="18" y="60"/>
                    </a:lnTo>
                    <a:lnTo>
                      <a:pt x="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58">
                <a:extLst>
                  <a:ext uri="{FF2B5EF4-FFF2-40B4-BE49-F238E27FC236}">
                    <a16:creationId xmlns:a16="http://schemas.microsoft.com/office/drawing/2014/main" id="{50FA23D9-B200-4AF3-950E-CE4378483561}"/>
                  </a:ext>
                </a:extLst>
              </p:cNvPr>
              <p:cNvSpPr>
                <a:spLocks noEditPoints="1"/>
              </p:cNvSpPr>
              <p:nvPr/>
            </p:nvSpPr>
            <p:spPr bwMode="auto">
              <a:xfrm>
                <a:off x="2164" y="2175"/>
                <a:ext cx="124" cy="124"/>
              </a:xfrm>
              <a:custGeom>
                <a:avLst/>
                <a:gdLst>
                  <a:gd name="T0" fmla="*/ 62 w 124"/>
                  <a:gd name="T1" fmla="*/ 124 h 124"/>
                  <a:gd name="T2" fmla="*/ 38 w 124"/>
                  <a:gd name="T3" fmla="*/ 120 h 124"/>
                  <a:gd name="T4" fmla="*/ 18 w 124"/>
                  <a:gd name="T5" fmla="*/ 106 h 124"/>
                  <a:gd name="T6" fmla="*/ 4 w 124"/>
                  <a:gd name="T7" fmla="*/ 86 h 124"/>
                  <a:gd name="T8" fmla="*/ 0 w 124"/>
                  <a:gd name="T9" fmla="*/ 62 h 124"/>
                  <a:gd name="T10" fmla="*/ 0 w 124"/>
                  <a:gd name="T11" fmla="*/ 50 h 124"/>
                  <a:gd name="T12" fmla="*/ 10 w 124"/>
                  <a:gd name="T13" fmla="*/ 28 h 124"/>
                  <a:gd name="T14" fmla="*/ 28 w 124"/>
                  <a:gd name="T15" fmla="*/ 10 h 124"/>
                  <a:gd name="T16" fmla="*/ 50 w 124"/>
                  <a:gd name="T17" fmla="*/ 2 h 124"/>
                  <a:gd name="T18" fmla="*/ 62 w 124"/>
                  <a:gd name="T19" fmla="*/ 0 h 124"/>
                  <a:gd name="T20" fmla="*/ 86 w 124"/>
                  <a:gd name="T21" fmla="*/ 4 h 124"/>
                  <a:gd name="T22" fmla="*/ 106 w 124"/>
                  <a:gd name="T23" fmla="*/ 18 h 124"/>
                  <a:gd name="T24" fmla="*/ 120 w 124"/>
                  <a:gd name="T25" fmla="*/ 38 h 124"/>
                  <a:gd name="T26" fmla="*/ 124 w 124"/>
                  <a:gd name="T27" fmla="*/ 62 h 124"/>
                  <a:gd name="T28" fmla="*/ 122 w 124"/>
                  <a:gd name="T29" fmla="*/ 74 h 124"/>
                  <a:gd name="T30" fmla="*/ 114 w 124"/>
                  <a:gd name="T31" fmla="*/ 96 h 124"/>
                  <a:gd name="T32" fmla="*/ 96 w 124"/>
                  <a:gd name="T33" fmla="*/ 114 h 124"/>
                  <a:gd name="T34" fmla="*/ 74 w 124"/>
                  <a:gd name="T35" fmla="*/ 124 h 124"/>
                  <a:gd name="T36" fmla="*/ 62 w 124"/>
                  <a:gd name="T37" fmla="*/ 124 h 124"/>
                  <a:gd name="T38" fmla="*/ 62 w 124"/>
                  <a:gd name="T39" fmla="*/ 18 h 124"/>
                  <a:gd name="T40" fmla="*/ 44 w 124"/>
                  <a:gd name="T41" fmla="*/ 22 h 124"/>
                  <a:gd name="T42" fmla="*/ 30 w 124"/>
                  <a:gd name="T43" fmla="*/ 30 h 124"/>
                  <a:gd name="T44" fmla="*/ 22 w 124"/>
                  <a:gd name="T45" fmla="*/ 44 h 124"/>
                  <a:gd name="T46" fmla="*/ 18 w 124"/>
                  <a:gd name="T47" fmla="*/ 62 h 124"/>
                  <a:gd name="T48" fmla="*/ 18 w 124"/>
                  <a:gd name="T49" fmla="*/ 70 h 124"/>
                  <a:gd name="T50" fmla="*/ 26 w 124"/>
                  <a:gd name="T51" fmla="*/ 86 h 124"/>
                  <a:gd name="T52" fmla="*/ 38 w 124"/>
                  <a:gd name="T53" fmla="*/ 98 h 124"/>
                  <a:gd name="T54" fmla="*/ 52 w 124"/>
                  <a:gd name="T55" fmla="*/ 106 h 124"/>
                  <a:gd name="T56" fmla="*/ 62 w 124"/>
                  <a:gd name="T57" fmla="*/ 106 h 124"/>
                  <a:gd name="T58" fmla="*/ 80 w 124"/>
                  <a:gd name="T59" fmla="*/ 102 h 124"/>
                  <a:gd name="T60" fmla="*/ 94 w 124"/>
                  <a:gd name="T61" fmla="*/ 94 h 124"/>
                  <a:gd name="T62" fmla="*/ 102 w 124"/>
                  <a:gd name="T63" fmla="*/ 80 h 124"/>
                  <a:gd name="T64" fmla="*/ 106 w 124"/>
                  <a:gd name="T65" fmla="*/ 62 h 124"/>
                  <a:gd name="T66" fmla="*/ 106 w 124"/>
                  <a:gd name="T67" fmla="*/ 54 h 124"/>
                  <a:gd name="T68" fmla="*/ 98 w 124"/>
                  <a:gd name="T69" fmla="*/ 38 h 124"/>
                  <a:gd name="T70" fmla="*/ 86 w 124"/>
                  <a:gd name="T71" fmla="*/ 26 h 124"/>
                  <a:gd name="T72" fmla="*/ 70 w 124"/>
                  <a:gd name="T73" fmla="*/ 18 h 124"/>
                  <a:gd name="T74" fmla="*/ 62 w 124"/>
                  <a:gd name="T75"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62" y="124"/>
                    </a:moveTo>
                    <a:lnTo>
                      <a:pt x="62" y="124"/>
                    </a:lnTo>
                    <a:lnTo>
                      <a:pt x="50" y="124"/>
                    </a:lnTo>
                    <a:lnTo>
                      <a:pt x="38" y="120"/>
                    </a:lnTo>
                    <a:lnTo>
                      <a:pt x="28" y="114"/>
                    </a:lnTo>
                    <a:lnTo>
                      <a:pt x="18" y="106"/>
                    </a:lnTo>
                    <a:lnTo>
                      <a:pt x="10" y="96"/>
                    </a:lnTo>
                    <a:lnTo>
                      <a:pt x="4" y="86"/>
                    </a:lnTo>
                    <a:lnTo>
                      <a:pt x="0" y="74"/>
                    </a:lnTo>
                    <a:lnTo>
                      <a:pt x="0" y="62"/>
                    </a:lnTo>
                    <a:lnTo>
                      <a:pt x="0" y="62"/>
                    </a:lnTo>
                    <a:lnTo>
                      <a:pt x="0" y="50"/>
                    </a:lnTo>
                    <a:lnTo>
                      <a:pt x="4" y="38"/>
                    </a:lnTo>
                    <a:lnTo>
                      <a:pt x="10" y="28"/>
                    </a:lnTo>
                    <a:lnTo>
                      <a:pt x="18" y="18"/>
                    </a:lnTo>
                    <a:lnTo>
                      <a:pt x="28" y="10"/>
                    </a:lnTo>
                    <a:lnTo>
                      <a:pt x="38" y="4"/>
                    </a:lnTo>
                    <a:lnTo>
                      <a:pt x="50" y="2"/>
                    </a:lnTo>
                    <a:lnTo>
                      <a:pt x="62" y="0"/>
                    </a:lnTo>
                    <a:lnTo>
                      <a:pt x="62" y="0"/>
                    </a:lnTo>
                    <a:lnTo>
                      <a:pt x="74" y="2"/>
                    </a:lnTo>
                    <a:lnTo>
                      <a:pt x="86" y="4"/>
                    </a:lnTo>
                    <a:lnTo>
                      <a:pt x="96" y="10"/>
                    </a:lnTo>
                    <a:lnTo>
                      <a:pt x="106" y="18"/>
                    </a:lnTo>
                    <a:lnTo>
                      <a:pt x="114" y="28"/>
                    </a:lnTo>
                    <a:lnTo>
                      <a:pt x="120" y="38"/>
                    </a:lnTo>
                    <a:lnTo>
                      <a:pt x="122" y="50"/>
                    </a:lnTo>
                    <a:lnTo>
                      <a:pt x="124" y="62"/>
                    </a:lnTo>
                    <a:lnTo>
                      <a:pt x="124" y="62"/>
                    </a:lnTo>
                    <a:lnTo>
                      <a:pt x="122" y="74"/>
                    </a:lnTo>
                    <a:lnTo>
                      <a:pt x="120" y="86"/>
                    </a:lnTo>
                    <a:lnTo>
                      <a:pt x="114" y="96"/>
                    </a:lnTo>
                    <a:lnTo>
                      <a:pt x="106" y="106"/>
                    </a:lnTo>
                    <a:lnTo>
                      <a:pt x="96" y="114"/>
                    </a:lnTo>
                    <a:lnTo>
                      <a:pt x="86" y="120"/>
                    </a:lnTo>
                    <a:lnTo>
                      <a:pt x="74" y="124"/>
                    </a:lnTo>
                    <a:lnTo>
                      <a:pt x="62" y="124"/>
                    </a:lnTo>
                    <a:lnTo>
                      <a:pt x="62" y="124"/>
                    </a:lnTo>
                    <a:close/>
                    <a:moveTo>
                      <a:pt x="62" y="18"/>
                    </a:moveTo>
                    <a:lnTo>
                      <a:pt x="62" y="18"/>
                    </a:lnTo>
                    <a:lnTo>
                      <a:pt x="52" y="18"/>
                    </a:lnTo>
                    <a:lnTo>
                      <a:pt x="44" y="22"/>
                    </a:lnTo>
                    <a:lnTo>
                      <a:pt x="38" y="26"/>
                    </a:lnTo>
                    <a:lnTo>
                      <a:pt x="30" y="30"/>
                    </a:lnTo>
                    <a:lnTo>
                      <a:pt x="26" y="38"/>
                    </a:lnTo>
                    <a:lnTo>
                      <a:pt x="22" y="44"/>
                    </a:lnTo>
                    <a:lnTo>
                      <a:pt x="18" y="54"/>
                    </a:lnTo>
                    <a:lnTo>
                      <a:pt x="18" y="62"/>
                    </a:lnTo>
                    <a:lnTo>
                      <a:pt x="18" y="62"/>
                    </a:lnTo>
                    <a:lnTo>
                      <a:pt x="18" y="70"/>
                    </a:lnTo>
                    <a:lnTo>
                      <a:pt x="22" y="80"/>
                    </a:lnTo>
                    <a:lnTo>
                      <a:pt x="26" y="86"/>
                    </a:lnTo>
                    <a:lnTo>
                      <a:pt x="30" y="94"/>
                    </a:lnTo>
                    <a:lnTo>
                      <a:pt x="38" y="98"/>
                    </a:lnTo>
                    <a:lnTo>
                      <a:pt x="44" y="102"/>
                    </a:lnTo>
                    <a:lnTo>
                      <a:pt x="52" y="106"/>
                    </a:lnTo>
                    <a:lnTo>
                      <a:pt x="62" y="106"/>
                    </a:lnTo>
                    <a:lnTo>
                      <a:pt x="62" y="106"/>
                    </a:lnTo>
                    <a:lnTo>
                      <a:pt x="70" y="106"/>
                    </a:lnTo>
                    <a:lnTo>
                      <a:pt x="80" y="102"/>
                    </a:lnTo>
                    <a:lnTo>
                      <a:pt x="86" y="98"/>
                    </a:lnTo>
                    <a:lnTo>
                      <a:pt x="94" y="94"/>
                    </a:lnTo>
                    <a:lnTo>
                      <a:pt x="98" y="86"/>
                    </a:lnTo>
                    <a:lnTo>
                      <a:pt x="102" y="80"/>
                    </a:lnTo>
                    <a:lnTo>
                      <a:pt x="106" y="70"/>
                    </a:lnTo>
                    <a:lnTo>
                      <a:pt x="106" y="62"/>
                    </a:lnTo>
                    <a:lnTo>
                      <a:pt x="106" y="62"/>
                    </a:lnTo>
                    <a:lnTo>
                      <a:pt x="106" y="54"/>
                    </a:lnTo>
                    <a:lnTo>
                      <a:pt x="102" y="44"/>
                    </a:lnTo>
                    <a:lnTo>
                      <a:pt x="98" y="38"/>
                    </a:lnTo>
                    <a:lnTo>
                      <a:pt x="94" y="30"/>
                    </a:lnTo>
                    <a:lnTo>
                      <a:pt x="86" y="26"/>
                    </a:lnTo>
                    <a:lnTo>
                      <a:pt x="80"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18BAA0FF-6746-4831-979E-86B549DABD0E}"/>
                </a:ext>
              </a:extLst>
            </p:cNvPr>
            <p:cNvGrpSpPr>
              <a:grpSpLocks noChangeAspect="1"/>
            </p:cNvGrpSpPr>
            <p:nvPr/>
          </p:nvGrpSpPr>
          <p:grpSpPr>
            <a:xfrm>
              <a:off x="852186" y="3251898"/>
              <a:ext cx="581776" cy="581757"/>
              <a:chOff x="3438525" y="85891"/>
              <a:chExt cx="5314950" cy="5314784"/>
            </a:xfrm>
            <a:solidFill>
              <a:schemeClr val="accent1"/>
            </a:solidFill>
          </p:grpSpPr>
          <p:sp>
            <p:nvSpPr>
              <p:cNvPr id="137" name="Freeform: Shape 136">
                <a:extLst>
                  <a:ext uri="{FF2B5EF4-FFF2-40B4-BE49-F238E27FC236}">
                    <a16:creationId xmlns:a16="http://schemas.microsoft.com/office/drawing/2014/main" id="{EE0969EB-11E2-4C77-BD71-3827F57F9167}"/>
                  </a:ext>
                </a:extLst>
              </p:cNvPr>
              <p:cNvSpPr/>
              <p:nvPr/>
            </p:nvSpPr>
            <p:spPr>
              <a:xfrm>
                <a:off x="4638661" y="85891"/>
                <a:ext cx="2914656" cy="2914474"/>
              </a:xfrm>
              <a:custGeom>
                <a:avLst/>
                <a:gdLst>
                  <a:gd name="connsiteX0" fmla="*/ 111700 w 2914656"/>
                  <a:gd name="connsiteY0" fmla="*/ 1806917 h 2914474"/>
                  <a:gd name="connsiteX1" fmla="*/ 200755 w 2914656"/>
                  <a:gd name="connsiteY1" fmla="*/ 1806917 h 2914474"/>
                  <a:gd name="connsiteX2" fmla="*/ 243770 w 2914656"/>
                  <a:gd name="connsiteY2" fmla="*/ 1842546 h 2914474"/>
                  <a:gd name="connsiteX3" fmla="*/ 326855 w 2914656"/>
                  <a:gd name="connsiteY3" fmla="*/ 2042545 h 2914474"/>
                  <a:gd name="connsiteX4" fmla="*/ 321573 w 2914656"/>
                  <a:gd name="connsiteY4" fmla="*/ 2098266 h 2914474"/>
                  <a:gd name="connsiteX5" fmla="*/ 258237 w 2914656"/>
                  <a:gd name="connsiteY5" fmla="*/ 2161603 h 2914474"/>
                  <a:gd name="connsiteX6" fmla="*/ 258275 w 2914656"/>
                  <a:gd name="connsiteY6" fmla="*/ 2161603 h 2914474"/>
                  <a:gd name="connsiteX7" fmla="*/ 247751 w 2914656"/>
                  <a:gd name="connsiteY7" fmla="*/ 2270097 h 2914474"/>
                  <a:gd name="connsiteX8" fmla="*/ 644418 w 2914656"/>
                  <a:gd name="connsiteY8" fmla="*/ 2666724 h 2914474"/>
                  <a:gd name="connsiteX9" fmla="*/ 752872 w 2914656"/>
                  <a:gd name="connsiteY9" fmla="*/ 2656238 h 2914474"/>
                  <a:gd name="connsiteX10" fmla="*/ 816208 w 2914656"/>
                  <a:gd name="connsiteY10" fmla="*/ 2592902 h 2914474"/>
                  <a:gd name="connsiteX11" fmla="*/ 871968 w 2914656"/>
                  <a:gd name="connsiteY11" fmla="*/ 2587620 h 2914474"/>
                  <a:gd name="connsiteX12" fmla="*/ 1071967 w 2914656"/>
                  <a:gd name="connsiteY12" fmla="*/ 2670705 h 2914474"/>
                  <a:gd name="connsiteX13" fmla="*/ 1107558 w 2914656"/>
                  <a:gd name="connsiteY13" fmla="*/ 2713720 h 2914474"/>
                  <a:gd name="connsiteX14" fmla="*/ 1107558 w 2914656"/>
                  <a:gd name="connsiteY14" fmla="*/ 2802775 h 2914474"/>
                  <a:gd name="connsiteX15" fmla="*/ 1176827 w 2914656"/>
                  <a:gd name="connsiteY15" fmla="*/ 2886892 h 2914474"/>
                  <a:gd name="connsiteX16" fmla="*/ 1737791 w 2914656"/>
                  <a:gd name="connsiteY16" fmla="*/ 2886892 h 2914474"/>
                  <a:gd name="connsiteX17" fmla="*/ 1807099 w 2914656"/>
                  <a:gd name="connsiteY17" fmla="*/ 2802775 h 2914474"/>
                  <a:gd name="connsiteX18" fmla="*/ 1807099 w 2914656"/>
                  <a:gd name="connsiteY18" fmla="*/ 2713720 h 2914474"/>
                  <a:gd name="connsiteX19" fmla="*/ 1842689 w 2914656"/>
                  <a:gd name="connsiteY19" fmla="*/ 2670705 h 2914474"/>
                  <a:gd name="connsiteX20" fmla="*/ 2042688 w 2914656"/>
                  <a:gd name="connsiteY20" fmla="*/ 2587620 h 2914474"/>
                  <a:gd name="connsiteX21" fmla="*/ 2098410 w 2914656"/>
                  <a:gd name="connsiteY21" fmla="*/ 2592902 h 2914474"/>
                  <a:gd name="connsiteX22" fmla="*/ 2161746 w 2914656"/>
                  <a:gd name="connsiteY22" fmla="*/ 2656238 h 2914474"/>
                  <a:gd name="connsiteX23" fmla="*/ 2161746 w 2914656"/>
                  <a:gd name="connsiteY23" fmla="*/ 2656200 h 2914474"/>
                  <a:gd name="connsiteX24" fmla="*/ 2270240 w 2914656"/>
                  <a:gd name="connsiteY24" fmla="*/ 2666724 h 2914474"/>
                  <a:gd name="connsiteX25" fmla="*/ 2666867 w 2914656"/>
                  <a:gd name="connsiteY25" fmla="*/ 2270096 h 2914474"/>
                  <a:gd name="connsiteX26" fmla="*/ 2656382 w 2914656"/>
                  <a:gd name="connsiteY26" fmla="*/ 2161603 h 2914474"/>
                  <a:gd name="connsiteX27" fmla="*/ 2593045 w 2914656"/>
                  <a:gd name="connsiteY27" fmla="*/ 2098266 h 2914474"/>
                  <a:gd name="connsiteX28" fmla="*/ 2587764 w 2914656"/>
                  <a:gd name="connsiteY28" fmla="*/ 2042507 h 2914474"/>
                  <a:gd name="connsiteX29" fmla="*/ 2670848 w 2914656"/>
                  <a:gd name="connsiteY29" fmla="*/ 1842508 h 2914474"/>
                  <a:gd name="connsiteX30" fmla="*/ 2713902 w 2914656"/>
                  <a:gd name="connsiteY30" fmla="*/ 1806917 h 2914474"/>
                  <a:gd name="connsiteX31" fmla="*/ 2802918 w 2914656"/>
                  <a:gd name="connsiteY31" fmla="*/ 1806917 h 2914474"/>
                  <a:gd name="connsiteX32" fmla="*/ 2887073 w 2914656"/>
                  <a:gd name="connsiteY32" fmla="*/ 1737648 h 2914474"/>
                  <a:gd name="connsiteX33" fmla="*/ 2887073 w 2914656"/>
                  <a:gd name="connsiteY33" fmla="*/ 1176683 h 2914474"/>
                  <a:gd name="connsiteX34" fmla="*/ 2802918 w 2914656"/>
                  <a:gd name="connsiteY34" fmla="*/ 1107415 h 2914474"/>
                  <a:gd name="connsiteX35" fmla="*/ 2713864 w 2914656"/>
                  <a:gd name="connsiteY35" fmla="*/ 1107415 h 2914474"/>
                  <a:gd name="connsiteX36" fmla="*/ 2670848 w 2914656"/>
                  <a:gd name="connsiteY36" fmla="*/ 1071785 h 2914474"/>
                  <a:gd name="connsiteX37" fmla="*/ 2587764 w 2914656"/>
                  <a:gd name="connsiteY37" fmla="*/ 871786 h 2914474"/>
                  <a:gd name="connsiteX38" fmla="*/ 2593045 w 2914656"/>
                  <a:gd name="connsiteY38" fmla="*/ 816065 h 2914474"/>
                  <a:gd name="connsiteX39" fmla="*/ 2656382 w 2914656"/>
                  <a:gd name="connsiteY39" fmla="*/ 752729 h 2914474"/>
                  <a:gd name="connsiteX40" fmla="*/ 2656343 w 2914656"/>
                  <a:gd name="connsiteY40" fmla="*/ 752729 h 2914474"/>
                  <a:gd name="connsiteX41" fmla="*/ 2666867 w 2914656"/>
                  <a:gd name="connsiteY41" fmla="*/ 644235 h 2914474"/>
                  <a:gd name="connsiteX42" fmla="*/ 2270201 w 2914656"/>
                  <a:gd name="connsiteY42" fmla="*/ 247608 h 2914474"/>
                  <a:gd name="connsiteX43" fmla="*/ 2161746 w 2914656"/>
                  <a:gd name="connsiteY43" fmla="*/ 258093 h 2914474"/>
                  <a:gd name="connsiteX44" fmla="*/ 2098410 w 2914656"/>
                  <a:gd name="connsiteY44" fmla="*/ 321430 h 2914474"/>
                  <a:gd name="connsiteX45" fmla="*/ 2042650 w 2914656"/>
                  <a:gd name="connsiteY45" fmla="*/ 326711 h 2914474"/>
                  <a:gd name="connsiteX46" fmla="*/ 1842651 w 2914656"/>
                  <a:gd name="connsiteY46" fmla="*/ 243627 h 2914474"/>
                  <a:gd name="connsiteX47" fmla="*/ 1807060 w 2914656"/>
                  <a:gd name="connsiteY47" fmla="*/ 200611 h 2914474"/>
                  <a:gd name="connsiteX48" fmla="*/ 1807060 w 2914656"/>
                  <a:gd name="connsiteY48" fmla="*/ 111557 h 2914474"/>
                  <a:gd name="connsiteX49" fmla="*/ 1737791 w 2914656"/>
                  <a:gd name="connsiteY49" fmla="*/ 27440 h 2914474"/>
                  <a:gd name="connsiteX50" fmla="*/ 1176827 w 2914656"/>
                  <a:gd name="connsiteY50" fmla="*/ 27440 h 2914474"/>
                  <a:gd name="connsiteX51" fmla="*/ 1107520 w 2914656"/>
                  <a:gd name="connsiteY51" fmla="*/ 111557 h 2914474"/>
                  <a:gd name="connsiteX52" fmla="*/ 1107520 w 2914656"/>
                  <a:gd name="connsiteY52" fmla="*/ 200611 h 2914474"/>
                  <a:gd name="connsiteX53" fmla="*/ 1071929 w 2914656"/>
                  <a:gd name="connsiteY53" fmla="*/ 243627 h 2914474"/>
                  <a:gd name="connsiteX54" fmla="*/ 871930 w 2914656"/>
                  <a:gd name="connsiteY54" fmla="*/ 326711 h 2914474"/>
                  <a:gd name="connsiteX55" fmla="*/ 816208 w 2914656"/>
                  <a:gd name="connsiteY55" fmla="*/ 321430 h 2914474"/>
                  <a:gd name="connsiteX56" fmla="*/ 752872 w 2914656"/>
                  <a:gd name="connsiteY56" fmla="*/ 258093 h 2914474"/>
                  <a:gd name="connsiteX57" fmla="*/ 644378 w 2914656"/>
                  <a:gd name="connsiteY57" fmla="*/ 247608 h 2914474"/>
                  <a:gd name="connsiteX58" fmla="*/ 247751 w 2914656"/>
                  <a:gd name="connsiteY58" fmla="*/ 644235 h 2914474"/>
                  <a:gd name="connsiteX59" fmla="*/ 258237 w 2914656"/>
                  <a:gd name="connsiteY59" fmla="*/ 752729 h 2914474"/>
                  <a:gd name="connsiteX60" fmla="*/ 321573 w 2914656"/>
                  <a:gd name="connsiteY60" fmla="*/ 816065 h 2914474"/>
                  <a:gd name="connsiteX61" fmla="*/ 326855 w 2914656"/>
                  <a:gd name="connsiteY61" fmla="*/ 871825 h 2914474"/>
                  <a:gd name="connsiteX62" fmla="*/ 243770 w 2914656"/>
                  <a:gd name="connsiteY62" fmla="*/ 1071824 h 2914474"/>
                  <a:gd name="connsiteX63" fmla="*/ 200716 w 2914656"/>
                  <a:gd name="connsiteY63" fmla="*/ 1107415 h 2914474"/>
                  <a:gd name="connsiteX64" fmla="*/ 111700 w 2914656"/>
                  <a:gd name="connsiteY64" fmla="*/ 1107415 h 2914474"/>
                  <a:gd name="connsiteX65" fmla="*/ 27583 w 2914656"/>
                  <a:gd name="connsiteY65" fmla="*/ 1176683 h 2914474"/>
                  <a:gd name="connsiteX66" fmla="*/ 27583 w 2914656"/>
                  <a:gd name="connsiteY66" fmla="*/ 1737648 h 2914474"/>
                  <a:gd name="connsiteX67" fmla="*/ 111700 w 2914656"/>
                  <a:gd name="connsiteY67" fmla="*/ 1806917 h 2914474"/>
                  <a:gd name="connsiteX68" fmla="*/ 184145 w 2914656"/>
                  <a:gd name="connsiteY68" fmla="*/ 1278831 h 2914474"/>
                  <a:gd name="connsiteX69" fmla="*/ 200716 w 2914656"/>
                  <a:gd name="connsiteY69" fmla="*/ 1278831 h 2914474"/>
                  <a:gd name="connsiteX70" fmla="*/ 200755 w 2914656"/>
                  <a:gd name="connsiteY70" fmla="*/ 1278870 h 2914474"/>
                  <a:gd name="connsiteX71" fmla="*/ 329381 w 2914656"/>
                  <a:gd name="connsiteY71" fmla="*/ 1235166 h 2914474"/>
                  <a:gd name="connsiteX72" fmla="*/ 407184 w 2914656"/>
                  <a:gd name="connsiteY72" fmla="*/ 1123762 h 2914474"/>
                  <a:gd name="connsiteX73" fmla="*/ 478979 w 2914656"/>
                  <a:gd name="connsiteY73" fmla="*/ 950892 h 2914474"/>
                  <a:gd name="connsiteX74" fmla="*/ 502974 w 2914656"/>
                  <a:gd name="connsiteY74" fmla="*/ 816945 h 2914474"/>
                  <a:gd name="connsiteX75" fmla="*/ 442814 w 2914656"/>
                  <a:gd name="connsiteY75" fmla="*/ 694863 h 2914474"/>
                  <a:gd name="connsiteX76" fmla="*/ 430758 w 2914656"/>
                  <a:gd name="connsiteY76" fmla="*/ 682808 h 2914474"/>
                  <a:gd name="connsiteX77" fmla="*/ 682956 w 2914656"/>
                  <a:gd name="connsiteY77" fmla="*/ 430609 h 2914474"/>
                  <a:gd name="connsiteX78" fmla="*/ 695012 w 2914656"/>
                  <a:gd name="connsiteY78" fmla="*/ 442665 h 2914474"/>
                  <a:gd name="connsiteX79" fmla="*/ 817055 w 2914656"/>
                  <a:gd name="connsiteY79" fmla="*/ 502825 h 2914474"/>
                  <a:gd name="connsiteX80" fmla="*/ 951001 w 2914656"/>
                  <a:gd name="connsiteY80" fmla="*/ 478830 h 2914474"/>
                  <a:gd name="connsiteX81" fmla="*/ 1123872 w 2914656"/>
                  <a:gd name="connsiteY81" fmla="*/ 407036 h 2914474"/>
                  <a:gd name="connsiteX82" fmla="*/ 1235314 w 2914656"/>
                  <a:gd name="connsiteY82" fmla="*/ 329271 h 2914474"/>
                  <a:gd name="connsiteX83" fmla="*/ 1279018 w 2914656"/>
                  <a:gd name="connsiteY83" fmla="*/ 200605 h 2914474"/>
                  <a:gd name="connsiteX84" fmla="*/ 1279018 w 2914656"/>
                  <a:gd name="connsiteY84" fmla="*/ 184034 h 2914474"/>
                  <a:gd name="connsiteX85" fmla="*/ 1635615 w 2914656"/>
                  <a:gd name="connsiteY85" fmla="*/ 184034 h 2914474"/>
                  <a:gd name="connsiteX86" fmla="*/ 1635615 w 2914656"/>
                  <a:gd name="connsiteY86" fmla="*/ 200605 h 2914474"/>
                  <a:gd name="connsiteX87" fmla="*/ 1679319 w 2914656"/>
                  <a:gd name="connsiteY87" fmla="*/ 329232 h 2914474"/>
                  <a:gd name="connsiteX88" fmla="*/ 1790722 w 2914656"/>
                  <a:gd name="connsiteY88" fmla="*/ 407035 h 2914474"/>
                  <a:gd name="connsiteX89" fmla="*/ 1963593 w 2914656"/>
                  <a:gd name="connsiteY89" fmla="*/ 478829 h 2914474"/>
                  <a:gd name="connsiteX90" fmla="*/ 2097539 w 2914656"/>
                  <a:gd name="connsiteY90" fmla="*/ 502748 h 2914474"/>
                  <a:gd name="connsiteX91" fmla="*/ 2219622 w 2914656"/>
                  <a:gd name="connsiteY91" fmla="*/ 442664 h 2914474"/>
                  <a:gd name="connsiteX92" fmla="*/ 2231677 w 2914656"/>
                  <a:gd name="connsiteY92" fmla="*/ 430608 h 2914474"/>
                  <a:gd name="connsiteX93" fmla="*/ 2483875 w 2914656"/>
                  <a:gd name="connsiteY93" fmla="*/ 682807 h 2914474"/>
                  <a:gd name="connsiteX94" fmla="*/ 2471820 w 2914656"/>
                  <a:gd name="connsiteY94" fmla="*/ 694862 h 2914474"/>
                  <a:gd name="connsiteX95" fmla="*/ 2411659 w 2914656"/>
                  <a:gd name="connsiteY95" fmla="*/ 816905 h 2914474"/>
                  <a:gd name="connsiteX96" fmla="*/ 2435654 w 2914656"/>
                  <a:gd name="connsiteY96" fmla="*/ 950851 h 2914474"/>
                  <a:gd name="connsiteX97" fmla="*/ 2507449 w 2914656"/>
                  <a:gd name="connsiteY97" fmla="*/ 1123722 h 2914474"/>
                  <a:gd name="connsiteX98" fmla="*/ 2585214 w 2914656"/>
                  <a:gd name="connsiteY98" fmla="*/ 1235165 h 2914474"/>
                  <a:gd name="connsiteX99" fmla="*/ 2713880 w 2914656"/>
                  <a:gd name="connsiteY99" fmla="*/ 1278869 h 2914474"/>
                  <a:gd name="connsiteX100" fmla="*/ 2730450 w 2914656"/>
                  <a:gd name="connsiteY100" fmla="*/ 1278869 h 2914474"/>
                  <a:gd name="connsiteX101" fmla="*/ 2730450 w 2914656"/>
                  <a:gd name="connsiteY101" fmla="*/ 1635465 h 2914474"/>
                  <a:gd name="connsiteX102" fmla="*/ 2713880 w 2914656"/>
                  <a:gd name="connsiteY102" fmla="*/ 1635465 h 2914474"/>
                  <a:gd name="connsiteX103" fmla="*/ 2585253 w 2914656"/>
                  <a:gd name="connsiteY103" fmla="*/ 1679169 h 2914474"/>
                  <a:gd name="connsiteX104" fmla="*/ 2507450 w 2914656"/>
                  <a:gd name="connsiteY104" fmla="*/ 1790572 h 2914474"/>
                  <a:gd name="connsiteX105" fmla="*/ 2435656 w 2914656"/>
                  <a:gd name="connsiteY105" fmla="*/ 1963443 h 2914474"/>
                  <a:gd name="connsiteX106" fmla="*/ 2411660 w 2914656"/>
                  <a:gd name="connsiteY106" fmla="*/ 2097390 h 2914474"/>
                  <a:gd name="connsiteX107" fmla="*/ 2471820 w 2914656"/>
                  <a:gd name="connsiteY107" fmla="*/ 2219472 h 2914474"/>
                  <a:gd name="connsiteX108" fmla="*/ 2483876 w 2914656"/>
                  <a:gd name="connsiteY108" fmla="*/ 2231527 h 2914474"/>
                  <a:gd name="connsiteX109" fmla="*/ 2231678 w 2914656"/>
                  <a:gd name="connsiteY109" fmla="*/ 2483725 h 2914474"/>
                  <a:gd name="connsiteX110" fmla="*/ 2219622 w 2914656"/>
                  <a:gd name="connsiteY110" fmla="*/ 2471670 h 2914474"/>
                  <a:gd name="connsiteX111" fmla="*/ 2097579 w 2914656"/>
                  <a:gd name="connsiteY111" fmla="*/ 2411548 h 2914474"/>
                  <a:gd name="connsiteX112" fmla="*/ 1963633 w 2914656"/>
                  <a:gd name="connsiteY112" fmla="*/ 2435505 h 2914474"/>
                  <a:gd name="connsiteX113" fmla="*/ 1790762 w 2914656"/>
                  <a:gd name="connsiteY113" fmla="*/ 2507299 h 2914474"/>
                  <a:gd name="connsiteX114" fmla="*/ 1679320 w 2914656"/>
                  <a:gd name="connsiteY114" fmla="*/ 2585064 h 2914474"/>
                  <a:gd name="connsiteX115" fmla="*/ 1635616 w 2914656"/>
                  <a:gd name="connsiteY115" fmla="*/ 2713730 h 2914474"/>
                  <a:gd name="connsiteX116" fmla="*/ 1635616 w 2914656"/>
                  <a:gd name="connsiteY116" fmla="*/ 2730301 h 2914474"/>
                  <a:gd name="connsiteX117" fmla="*/ 1279019 w 2914656"/>
                  <a:gd name="connsiteY117" fmla="*/ 2730301 h 2914474"/>
                  <a:gd name="connsiteX118" fmla="*/ 1279019 w 2914656"/>
                  <a:gd name="connsiteY118" fmla="*/ 2713730 h 2914474"/>
                  <a:gd name="connsiteX119" fmla="*/ 1235315 w 2914656"/>
                  <a:gd name="connsiteY119" fmla="*/ 2585103 h 2914474"/>
                  <a:gd name="connsiteX120" fmla="*/ 1123912 w 2914656"/>
                  <a:gd name="connsiteY120" fmla="*/ 2507300 h 2914474"/>
                  <a:gd name="connsiteX121" fmla="*/ 951041 w 2914656"/>
                  <a:gd name="connsiteY121" fmla="*/ 2435506 h 2914474"/>
                  <a:gd name="connsiteX122" fmla="*/ 817056 w 2914656"/>
                  <a:gd name="connsiteY122" fmla="*/ 2411511 h 2914474"/>
                  <a:gd name="connsiteX123" fmla="*/ 695013 w 2914656"/>
                  <a:gd name="connsiteY123" fmla="*/ 2471671 h 2914474"/>
                  <a:gd name="connsiteX124" fmla="*/ 682957 w 2914656"/>
                  <a:gd name="connsiteY124" fmla="*/ 2483726 h 2914474"/>
                  <a:gd name="connsiteX125" fmla="*/ 430759 w 2914656"/>
                  <a:gd name="connsiteY125" fmla="*/ 2231528 h 2914474"/>
                  <a:gd name="connsiteX126" fmla="*/ 442815 w 2914656"/>
                  <a:gd name="connsiteY126" fmla="*/ 2219473 h 2914474"/>
                  <a:gd name="connsiteX127" fmla="*/ 502975 w 2914656"/>
                  <a:gd name="connsiteY127" fmla="*/ 2097430 h 2914474"/>
                  <a:gd name="connsiteX128" fmla="*/ 478980 w 2914656"/>
                  <a:gd name="connsiteY128" fmla="*/ 1963483 h 2914474"/>
                  <a:gd name="connsiteX129" fmla="*/ 407185 w 2914656"/>
                  <a:gd name="connsiteY129" fmla="*/ 1790613 h 2914474"/>
                  <a:gd name="connsiteX130" fmla="*/ 329420 w 2914656"/>
                  <a:gd name="connsiteY130" fmla="*/ 1679170 h 2914474"/>
                  <a:gd name="connsiteX131" fmla="*/ 200755 w 2914656"/>
                  <a:gd name="connsiteY131" fmla="*/ 1635466 h 2914474"/>
                  <a:gd name="connsiteX132" fmla="*/ 184184 w 2914656"/>
                  <a:gd name="connsiteY132" fmla="*/ 1635466 h 2914474"/>
                  <a:gd name="connsiteX133" fmla="*/ 184184 w 2914656"/>
                  <a:gd name="connsiteY133" fmla="*/ 1278870 h 29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914656" h="2914474">
                    <a:moveTo>
                      <a:pt x="111700" y="1806917"/>
                    </a:moveTo>
                    <a:lnTo>
                      <a:pt x="200755" y="1806917"/>
                    </a:lnTo>
                    <a:cubicBezTo>
                      <a:pt x="221306" y="1808180"/>
                      <a:pt x="238719" y="1822570"/>
                      <a:pt x="243770" y="1842546"/>
                    </a:cubicBezTo>
                    <a:cubicBezTo>
                      <a:pt x="265737" y="1911471"/>
                      <a:pt x="293521" y="1978364"/>
                      <a:pt x="326855" y="2042545"/>
                    </a:cubicBezTo>
                    <a:cubicBezTo>
                      <a:pt x="337609" y="2060264"/>
                      <a:pt x="335465" y="2082882"/>
                      <a:pt x="321573" y="2098266"/>
                    </a:cubicBezTo>
                    <a:lnTo>
                      <a:pt x="258237" y="2161603"/>
                    </a:lnTo>
                    <a:lnTo>
                      <a:pt x="258275" y="2161603"/>
                    </a:lnTo>
                    <a:cubicBezTo>
                      <a:pt x="229267" y="2190573"/>
                      <a:pt x="224865" y="2236077"/>
                      <a:pt x="247751" y="2270097"/>
                    </a:cubicBezTo>
                    <a:cubicBezTo>
                      <a:pt x="353031" y="2426733"/>
                      <a:pt x="487742" y="2561483"/>
                      <a:pt x="644418" y="2666724"/>
                    </a:cubicBezTo>
                    <a:cubicBezTo>
                      <a:pt x="678402" y="2689648"/>
                      <a:pt x="723905" y="2685246"/>
                      <a:pt x="752872" y="2656238"/>
                    </a:cubicBezTo>
                    <a:lnTo>
                      <a:pt x="816208" y="2592902"/>
                    </a:lnTo>
                    <a:cubicBezTo>
                      <a:pt x="831593" y="2579009"/>
                      <a:pt x="854249" y="2576867"/>
                      <a:pt x="871968" y="2587620"/>
                    </a:cubicBezTo>
                    <a:cubicBezTo>
                      <a:pt x="936147" y="2620953"/>
                      <a:pt x="1003044" y="2648776"/>
                      <a:pt x="1071967" y="2670705"/>
                    </a:cubicBezTo>
                    <a:cubicBezTo>
                      <a:pt x="1091944" y="2675795"/>
                      <a:pt x="1106333" y="2693170"/>
                      <a:pt x="1107558" y="2713720"/>
                    </a:cubicBezTo>
                    <a:lnTo>
                      <a:pt x="1107558" y="2802775"/>
                    </a:lnTo>
                    <a:cubicBezTo>
                      <a:pt x="1107558" y="2843762"/>
                      <a:pt x="1136566" y="2879047"/>
                      <a:pt x="1176827" y="2886892"/>
                    </a:cubicBezTo>
                    <a:cubicBezTo>
                      <a:pt x="1362012" y="2923669"/>
                      <a:pt x="1552596" y="2923669"/>
                      <a:pt x="1737791" y="2886892"/>
                    </a:cubicBezTo>
                    <a:cubicBezTo>
                      <a:pt x="1778052" y="2879047"/>
                      <a:pt x="1807099" y="2843762"/>
                      <a:pt x="1807099" y="2802775"/>
                    </a:cubicBezTo>
                    <a:lnTo>
                      <a:pt x="1807099" y="2713720"/>
                    </a:lnTo>
                    <a:cubicBezTo>
                      <a:pt x="1808323" y="2693169"/>
                      <a:pt x="1822713" y="2675756"/>
                      <a:pt x="1842689" y="2670705"/>
                    </a:cubicBezTo>
                    <a:cubicBezTo>
                      <a:pt x="1911614" y="2648738"/>
                      <a:pt x="1978507" y="2620954"/>
                      <a:pt x="2042688" y="2587620"/>
                    </a:cubicBezTo>
                    <a:cubicBezTo>
                      <a:pt x="2060407" y="2576866"/>
                      <a:pt x="2083025" y="2579010"/>
                      <a:pt x="2098410" y="2592902"/>
                    </a:cubicBezTo>
                    <a:lnTo>
                      <a:pt x="2161746" y="2656238"/>
                    </a:lnTo>
                    <a:lnTo>
                      <a:pt x="2161746" y="2656200"/>
                    </a:lnTo>
                    <a:cubicBezTo>
                      <a:pt x="2190717" y="2685208"/>
                      <a:pt x="2236220" y="2689610"/>
                      <a:pt x="2270240" y="2666724"/>
                    </a:cubicBezTo>
                    <a:cubicBezTo>
                      <a:pt x="2426916" y="2561444"/>
                      <a:pt x="2561626" y="2426733"/>
                      <a:pt x="2666867" y="2270096"/>
                    </a:cubicBezTo>
                    <a:cubicBezTo>
                      <a:pt x="2689791" y="2236074"/>
                      <a:pt x="2685390" y="2190571"/>
                      <a:pt x="2656382" y="2161603"/>
                    </a:cubicBezTo>
                    <a:lnTo>
                      <a:pt x="2593045" y="2098266"/>
                    </a:lnTo>
                    <a:cubicBezTo>
                      <a:pt x="2579153" y="2082882"/>
                      <a:pt x="2577010" y="2060226"/>
                      <a:pt x="2587764" y="2042507"/>
                    </a:cubicBezTo>
                    <a:cubicBezTo>
                      <a:pt x="2621135" y="1978328"/>
                      <a:pt x="2648920" y="1911431"/>
                      <a:pt x="2670848" y="1842508"/>
                    </a:cubicBezTo>
                    <a:cubicBezTo>
                      <a:pt x="2675938" y="1822531"/>
                      <a:pt x="2693351" y="1808180"/>
                      <a:pt x="2713902" y="1806917"/>
                    </a:cubicBezTo>
                    <a:lnTo>
                      <a:pt x="2802918" y="1806917"/>
                    </a:lnTo>
                    <a:cubicBezTo>
                      <a:pt x="2843943" y="1806917"/>
                      <a:pt x="2879190" y="1777909"/>
                      <a:pt x="2887073" y="1737648"/>
                    </a:cubicBezTo>
                    <a:cubicBezTo>
                      <a:pt x="2923851" y="1552463"/>
                      <a:pt x="2923851" y="1361879"/>
                      <a:pt x="2887073" y="1176683"/>
                    </a:cubicBezTo>
                    <a:cubicBezTo>
                      <a:pt x="2879189" y="1136423"/>
                      <a:pt x="2843943" y="1107415"/>
                      <a:pt x="2802918" y="1107415"/>
                    </a:cubicBezTo>
                    <a:lnTo>
                      <a:pt x="2713864" y="1107415"/>
                    </a:lnTo>
                    <a:cubicBezTo>
                      <a:pt x="2693312" y="1106152"/>
                      <a:pt x="2675900" y="1091762"/>
                      <a:pt x="2670848" y="1071785"/>
                    </a:cubicBezTo>
                    <a:cubicBezTo>
                      <a:pt x="2648881" y="1002860"/>
                      <a:pt x="2621097" y="935968"/>
                      <a:pt x="2587764" y="871786"/>
                    </a:cubicBezTo>
                    <a:cubicBezTo>
                      <a:pt x="2577009" y="854067"/>
                      <a:pt x="2579153" y="831450"/>
                      <a:pt x="2593045" y="816065"/>
                    </a:cubicBezTo>
                    <a:lnTo>
                      <a:pt x="2656382" y="752729"/>
                    </a:lnTo>
                    <a:lnTo>
                      <a:pt x="2656343" y="752729"/>
                    </a:lnTo>
                    <a:cubicBezTo>
                      <a:pt x="2685352" y="723758"/>
                      <a:pt x="2689753" y="678255"/>
                      <a:pt x="2666867" y="644235"/>
                    </a:cubicBezTo>
                    <a:cubicBezTo>
                      <a:pt x="2561587" y="487598"/>
                      <a:pt x="2426876" y="352848"/>
                      <a:pt x="2270201" y="247608"/>
                    </a:cubicBezTo>
                    <a:cubicBezTo>
                      <a:pt x="2236178" y="224761"/>
                      <a:pt x="2190752" y="229161"/>
                      <a:pt x="2161746" y="258093"/>
                    </a:cubicBezTo>
                    <a:lnTo>
                      <a:pt x="2098410" y="321430"/>
                    </a:lnTo>
                    <a:cubicBezTo>
                      <a:pt x="2082987" y="335284"/>
                      <a:pt x="2060369" y="337427"/>
                      <a:pt x="2042650" y="326711"/>
                    </a:cubicBezTo>
                    <a:cubicBezTo>
                      <a:pt x="1978471" y="293378"/>
                      <a:pt x="1911574" y="265555"/>
                      <a:pt x="1842651" y="243627"/>
                    </a:cubicBezTo>
                    <a:cubicBezTo>
                      <a:pt x="1822674" y="238537"/>
                      <a:pt x="1808285" y="221162"/>
                      <a:pt x="1807060" y="200611"/>
                    </a:cubicBezTo>
                    <a:lnTo>
                      <a:pt x="1807060" y="111557"/>
                    </a:lnTo>
                    <a:cubicBezTo>
                      <a:pt x="1807060" y="70570"/>
                      <a:pt x="1778052" y="35284"/>
                      <a:pt x="1737791" y="27440"/>
                    </a:cubicBezTo>
                    <a:cubicBezTo>
                      <a:pt x="1552606" y="-9147"/>
                      <a:pt x="1362022" y="-9147"/>
                      <a:pt x="1176827" y="27440"/>
                    </a:cubicBezTo>
                    <a:cubicBezTo>
                      <a:pt x="1136566" y="35285"/>
                      <a:pt x="1107520" y="70570"/>
                      <a:pt x="1107520" y="111557"/>
                    </a:cubicBezTo>
                    <a:lnTo>
                      <a:pt x="1107520" y="200611"/>
                    </a:lnTo>
                    <a:cubicBezTo>
                      <a:pt x="1106295" y="221163"/>
                      <a:pt x="1091905" y="238575"/>
                      <a:pt x="1071929" y="243627"/>
                    </a:cubicBezTo>
                    <a:cubicBezTo>
                      <a:pt x="1003004" y="265594"/>
                      <a:pt x="936111" y="293377"/>
                      <a:pt x="871930" y="326711"/>
                    </a:cubicBezTo>
                    <a:cubicBezTo>
                      <a:pt x="854211" y="337427"/>
                      <a:pt x="831593" y="335284"/>
                      <a:pt x="816208" y="321430"/>
                    </a:cubicBezTo>
                    <a:lnTo>
                      <a:pt x="752872" y="258093"/>
                    </a:lnTo>
                    <a:cubicBezTo>
                      <a:pt x="723864" y="229161"/>
                      <a:pt x="678398" y="224761"/>
                      <a:pt x="644378" y="247608"/>
                    </a:cubicBezTo>
                    <a:cubicBezTo>
                      <a:pt x="487703" y="352848"/>
                      <a:pt x="352992" y="487598"/>
                      <a:pt x="247751" y="644235"/>
                    </a:cubicBezTo>
                    <a:cubicBezTo>
                      <a:pt x="224828" y="678258"/>
                      <a:pt x="229228" y="723760"/>
                      <a:pt x="258237" y="752729"/>
                    </a:cubicBezTo>
                    <a:lnTo>
                      <a:pt x="321573" y="816065"/>
                    </a:lnTo>
                    <a:cubicBezTo>
                      <a:pt x="335466" y="831450"/>
                      <a:pt x="337608" y="854106"/>
                      <a:pt x="326855" y="871825"/>
                    </a:cubicBezTo>
                    <a:cubicBezTo>
                      <a:pt x="293483" y="936004"/>
                      <a:pt x="265699" y="1002901"/>
                      <a:pt x="243770" y="1071824"/>
                    </a:cubicBezTo>
                    <a:cubicBezTo>
                      <a:pt x="238680" y="1091763"/>
                      <a:pt x="221267" y="1106152"/>
                      <a:pt x="200716" y="1107415"/>
                    </a:cubicBezTo>
                    <a:lnTo>
                      <a:pt x="111700" y="1107415"/>
                    </a:lnTo>
                    <a:cubicBezTo>
                      <a:pt x="70713" y="1107415"/>
                      <a:pt x="35428" y="1136423"/>
                      <a:pt x="27583" y="1176683"/>
                    </a:cubicBezTo>
                    <a:cubicBezTo>
                      <a:pt x="-9194" y="1361869"/>
                      <a:pt x="-9194" y="1552453"/>
                      <a:pt x="27583" y="1737648"/>
                    </a:cubicBezTo>
                    <a:cubicBezTo>
                      <a:pt x="35429" y="1777909"/>
                      <a:pt x="70713" y="1806917"/>
                      <a:pt x="111700" y="1806917"/>
                    </a:cubicBezTo>
                    <a:close/>
                    <a:moveTo>
                      <a:pt x="184145" y="1278831"/>
                    </a:moveTo>
                    <a:lnTo>
                      <a:pt x="200716" y="1278831"/>
                    </a:lnTo>
                    <a:lnTo>
                      <a:pt x="200755" y="1278870"/>
                    </a:lnTo>
                    <a:cubicBezTo>
                      <a:pt x="247176" y="1278372"/>
                      <a:pt x="292258" y="1263064"/>
                      <a:pt x="329381" y="1235166"/>
                    </a:cubicBezTo>
                    <a:cubicBezTo>
                      <a:pt x="366542" y="1207266"/>
                      <a:pt x="393790" y="1168231"/>
                      <a:pt x="407184" y="1123762"/>
                    </a:cubicBezTo>
                    <a:cubicBezTo>
                      <a:pt x="426128" y="1064214"/>
                      <a:pt x="450161" y="1006392"/>
                      <a:pt x="478979" y="950892"/>
                    </a:cubicBezTo>
                    <a:cubicBezTo>
                      <a:pt x="501061" y="909943"/>
                      <a:pt x="509480" y="862985"/>
                      <a:pt x="502974" y="816945"/>
                    </a:cubicBezTo>
                    <a:cubicBezTo>
                      <a:pt x="496468" y="770868"/>
                      <a:pt x="475381" y="728082"/>
                      <a:pt x="442814" y="694863"/>
                    </a:cubicBezTo>
                    <a:lnTo>
                      <a:pt x="430758" y="682808"/>
                    </a:lnTo>
                    <a:cubicBezTo>
                      <a:pt x="502667" y="587400"/>
                      <a:pt x="587552" y="502520"/>
                      <a:pt x="682956" y="430609"/>
                    </a:cubicBezTo>
                    <a:lnTo>
                      <a:pt x="695012" y="442665"/>
                    </a:lnTo>
                    <a:cubicBezTo>
                      <a:pt x="728230" y="475232"/>
                      <a:pt x="770978" y="496320"/>
                      <a:pt x="817055" y="502825"/>
                    </a:cubicBezTo>
                    <a:cubicBezTo>
                      <a:pt x="863132" y="509331"/>
                      <a:pt x="910051" y="500912"/>
                      <a:pt x="951001" y="478830"/>
                    </a:cubicBezTo>
                    <a:cubicBezTo>
                      <a:pt x="1006493" y="450013"/>
                      <a:pt x="1064315" y="426018"/>
                      <a:pt x="1123872" y="407036"/>
                    </a:cubicBezTo>
                    <a:cubicBezTo>
                      <a:pt x="1168342" y="393641"/>
                      <a:pt x="1207415" y="366393"/>
                      <a:pt x="1235314" y="329271"/>
                    </a:cubicBezTo>
                    <a:cubicBezTo>
                      <a:pt x="1263214" y="292110"/>
                      <a:pt x="1278522" y="247029"/>
                      <a:pt x="1279018" y="200605"/>
                    </a:cubicBezTo>
                    <a:lnTo>
                      <a:pt x="1279018" y="184034"/>
                    </a:lnTo>
                    <a:cubicBezTo>
                      <a:pt x="1397270" y="167118"/>
                      <a:pt x="1517363" y="167118"/>
                      <a:pt x="1635615" y="184034"/>
                    </a:cubicBezTo>
                    <a:lnTo>
                      <a:pt x="1635615" y="200605"/>
                    </a:lnTo>
                    <a:cubicBezTo>
                      <a:pt x="1636112" y="247027"/>
                      <a:pt x="1651421" y="292108"/>
                      <a:pt x="1679319" y="329232"/>
                    </a:cubicBezTo>
                    <a:cubicBezTo>
                      <a:pt x="1707218" y="366392"/>
                      <a:pt x="1746253" y="393640"/>
                      <a:pt x="1790722" y="407035"/>
                    </a:cubicBezTo>
                    <a:cubicBezTo>
                      <a:pt x="1850270" y="425978"/>
                      <a:pt x="1908092" y="450012"/>
                      <a:pt x="1963593" y="478829"/>
                    </a:cubicBezTo>
                    <a:cubicBezTo>
                      <a:pt x="2004542" y="500873"/>
                      <a:pt x="2051499" y="509254"/>
                      <a:pt x="2097539" y="502748"/>
                    </a:cubicBezTo>
                    <a:cubicBezTo>
                      <a:pt x="2143616" y="496242"/>
                      <a:pt x="2186402" y="475193"/>
                      <a:pt x="2219622" y="442664"/>
                    </a:cubicBezTo>
                    <a:lnTo>
                      <a:pt x="2231677" y="430608"/>
                    </a:lnTo>
                    <a:cubicBezTo>
                      <a:pt x="2327085" y="502518"/>
                      <a:pt x="2411964" y="587402"/>
                      <a:pt x="2483875" y="682807"/>
                    </a:cubicBezTo>
                    <a:lnTo>
                      <a:pt x="2471820" y="694862"/>
                    </a:lnTo>
                    <a:cubicBezTo>
                      <a:pt x="2439252" y="728080"/>
                      <a:pt x="2418203" y="770828"/>
                      <a:pt x="2411659" y="816905"/>
                    </a:cubicBezTo>
                    <a:cubicBezTo>
                      <a:pt x="2405153" y="862982"/>
                      <a:pt x="2413573" y="909901"/>
                      <a:pt x="2435654" y="950851"/>
                    </a:cubicBezTo>
                    <a:cubicBezTo>
                      <a:pt x="2464472" y="1006343"/>
                      <a:pt x="2488467" y="1064165"/>
                      <a:pt x="2507449" y="1123722"/>
                    </a:cubicBezTo>
                    <a:cubicBezTo>
                      <a:pt x="2520844" y="1168192"/>
                      <a:pt x="2548091" y="1207265"/>
                      <a:pt x="2585214" y="1235165"/>
                    </a:cubicBezTo>
                    <a:cubicBezTo>
                      <a:pt x="2622374" y="1263064"/>
                      <a:pt x="2667456" y="1278372"/>
                      <a:pt x="2713880" y="1278869"/>
                    </a:cubicBezTo>
                    <a:lnTo>
                      <a:pt x="2730450" y="1278869"/>
                    </a:lnTo>
                    <a:cubicBezTo>
                      <a:pt x="2747443" y="1397120"/>
                      <a:pt x="2747443" y="1517214"/>
                      <a:pt x="2730450" y="1635465"/>
                    </a:cubicBezTo>
                    <a:lnTo>
                      <a:pt x="2713880" y="1635465"/>
                    </a:lnTo>
                    <a:cubicBezTo>
                      <a:pt x="2667458" y="1635963"/>
                      <a:pt x="2622376" y="1651271"/>
                      <a:pt x="2585253" y="1679169"/>
                    </a:cubicBezTo>
                    <a:cubicBezTo>
                      <a:pt x="2548092" y="1707068"/>
                      <a:pt x="2520844" y="1746103"/>
                      <a:pt x="2507450" y="1790572"/>
                    </a:cubicBezTo>
                    <a:cubicBezTo>
                      <a:pt x="2488506" y="1850120"/>
                      <a:pt x="2464473" y="1907942"/>
                      <a:pt x="2435656" y="1963443"/>
                    </a:cubicBezTo>
                    <a:cubicBezTo>
                      <a:pt x="2413574" y="2004392"/>
                      <a:pt x="2405154" y="2051350"/>
                      <a:pt x="2411660" y="2097390"/>
                    </a:cubicBezTo>
                    <a:cubicBezTo>
                      <a:pt x="2418166" y="2143467"/>
                      <a:pt x="2439253" y="2186253"/>
                      <a:pt x="2471820" y="2219472"/>
                    </a:cubicBezTo>
                    <a:lnTo>
                      <a:pt x="2483876" y="2231527"/>
                    </a:lnTo>
                    <a:cubicBezTo>
                      <a:pt x="2411967" y="2326935"/>
                      <a:pt x="2327082" y="2411814"/>
                      <a:pt x="2231678" y="2483725"/>
                    </a:cubicBezTo>
                    <a:lnTo>
                      <a:pt x="2219622" y="2471670"/>
                    </a:lnTo>
                    <a:cubicBezTo>
                      <a:pt x="2186404" y="2439141"/>
                      <a:pt x="2143618" y="2418053"/>
                      <a:pt x="2097579" y="2411548"/>
                    </a:cubicBezTo>
                    <a:cubicBezTo>
                      <a:pt x="2051502" y="2405042"/>
                      <a:pt x="2004583" y="2413461"/>
                      <a:pt x="1963633" y="2435505"/>
                    </a:cubicBezTo>
                    <a:cubicBezTo>
                      <a:pt x="1908141" y="2464322"/>
                      <a:pt x="1850319" y="2488317"/>
                      <a:pt x="1790762" y="2507299"/>
                    </a:cubicBezTo>
                    <a:cubicBezTo>
                      <a:pt x="1746292" y="2520694"/>
                      <a:pt x="1707219" y="2547941"/>
                      <a:pt x="1679320" y="2585064"/>
                    </a:cubicBezTo>
                    <a:cubicBezTo>
                      <a:pt x="1651421" y="2622225"/>
                      <a:pt x="1636113" y="2667306"/>
                      <a:pt x="1635616" y="2713730"/>
                    </a:cubicBezTo>
                    <a:lnTo>
                      <a:pt x="1635616" y="2730301"/>
                    </a:lnTo>
                    <a:cubicBezTo>
                      <a:pt x="1517364" y="2747217"/>
                      <a:pt x="1397271" y="2747217"/>
                      <a:pt x="1279019" y="2730301"/>
                    </a:cubicBezTo>
                    <a:lnTo>
                      <a:pt x="1279019" y="2713730"/>
                    </a:lnTo>
                    <a:cubicBezTo>
                      <a:pt x="1278522" y="2667308"/>
                      <a:pt x="1263214" y="2622226"/>
                      <a:pt x="1235315" y="2585103"/>
                    </a:cubicBezTo>
                    <a:cubicBezTo>
                      <a:pt x="1207416" y="2547943"/>
                      <a:pt x="1168381" y="2520695"/>
                      <a:pt x="1123912" y="2507300"/>
                    </a:cubicBezTo>
                    <a:cubicBezTo>
                      <a:pt x="1064364" y="2488356"/>
                      <a:pt x="1006542" y="2464323"/>
                      <a:pt x="951041" y="2435506"/>
                    </a:cubicBezTo>
                    <a:cubicBezTo>
                      <a:pt x="910092" y="2413386"/>
                      <a:pt x="863135" y="2404966"/>
                      <a:pt x="817056" y="2411511"/>
                    </a:cubicBezTo>
                    <a:cubicBezTo>
                      <a:pt x="770979" y="2418016"/>
                      <a:pt x="728231" y="2439103"/>
                      <a:pt x="695013" y="2471671"/>
                    </a:cubicBezTo>
                    <a:lnTo>
                      <a:pt x="682957" y="2483726"/>
                    </a:lnTo>
                    <a:cubicBezTo>
                      <a:pt x="587550" y="2411817"/>
                      <a:pt x="502670" y="2326933"/>
                      <a:pt x="430759" y="2231528"/>
                    </a:cubicBezTo>
                    <a:lnTo>
                      <a:pt x="442815" y="2219473"/>
                    </a:lnTo>
                    <a:cubicBezTo>
                      <a:pt x="475382" y="2186255"/>
                      <a:pt x="496431" y="2143507"/>
                      <a:pt x="502975" y="2097430"/>
                    </a:cubicBezTo>
                    <a:cubicBezTo>
                      <a:pt x="509481" y="2051353"/>
                      <a:pt x="501061" y="2004433"/>
                      <a:pt x="478980" y="1963483"/>
                    </a:cubicBezTo>
                    <a:cubicBezTo>
                      <a:pt x="450162" y="1907991"/>
                      <a:pt x="426167" y="1850169"/>
                      <a:pt x="407185" y="1790613"/>
                    </a:cubicBezTo>
                    <a:cubicBezTo>
                      <a:pt x="393791" y="1746142"/>
                      <a:pt x="366543" y="1707069"/>
                      <a:pt x="329420" y="1679170"/>
                    </a:cubicBezTo>
                    <a:cubicBezTo>
                      <a:pt x="292260" y="1651271"/>
                      <a:pt x="247178" y="1635963"/>
                      <a:pt x="200755" y="1635466"/>
                    </a:cubicBezTo>
                    <a:lnTo>
                      <a:pt x="184184" y="1635466"/>
                    </a:lnTo>
                    <a:cubicBezTo>
                      <a:pt x="167192" y="1517215"/>
                      <a:pt x="167192" y="1397121"/>
                      <a:pt x="184184" y="127887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1913491D-0615-4DB7-B07F-0F472C428826}"/>
                  </a:ext>
                </a:extLst>
              </p:cNvPr>
              <p:cNvSpPr/>
              <p:nvPr/>
            </p:nvSpPr>
            <p:spPr>
              <a:xfrm>
                <a:off x="5153025" y="600075"/>
                <a:ext cx="1885950" cy="1885950"/>
              </a:xfrm>
              <a:custGeom>
                <a:avLst/>
                <a:gdLst>
                  <a:gd name="connsiteX0" fmla="*/ 942975 w 1885950"/>
                  <a:gd name="connsiteY0" fmla="*/ 1885950 h 1885950"/>
                  <a:gd name="connsiteX1" fmla="*/ 1609759 w 1885950"/>
                  <a:gd name="connsiteY1" fmla="*/ 1609759 h 1885950"/>
                  <a:gd name="connsiteX2" fmla="*/ 1885950 w 1885950"/>
                  <a:gd name="connsiteY2" fmla="*/ 942975 h 1885950"/>
                  <a:gd name="connsiteX3" fmla="*/ 1609759 w 1885950"/>
                  <a:gd name="connsiteY3" fmla="*/ 276191 h 1885950"/>
                  <a:gd name="connsiteX4" fmla="*/ 942975 w 1885950"/>
                  <a:gd name="connsiteY4" fmla="*/ 0 h 1885950"/>
                  <a:gd name="connsiteX5" fmla="*/ 276191 w 1885950"/>
                  <a:gd name="connsiteY5" fmla="*/ 276191 h 1885950"/>
                  <a:gd name="connsiteX6" fmla="*/ 0 w 1885950"/>
                  <a:gd name="connsiteY6" fmla="*/ 942975 h 1885950"/>
                  <a:gd name="connsiteX7" fmla="*/ 276505 w 1885950"/>
                  <a:gd name="connsiteY7" fmla="*/ 1609445 h 1885950"/>
                  <a:gd name="connsiteX8" fmla="*/ 942975 w 1885950"/>
                  <a:gd name="connsiteY8" fmla="*/ 1885950 h 1885950"/>
                  <a:gd name="connsiteX9" fmla="*/ 1371600 w 1885950"/>
                  <a:gd name="connsiteY9" fmla="*/ 1584041 h 1885950"/>
                  <a:gd name="connsiteX10" fmla="*/ 942975 w 1885950"/>
                  <a:gd name="connsiteY10" fmla="*/ 1714500 h 1885950"/>
                  <a:gd name="connsiteX11" fmla="*/ 514350 w 1885950"/>
                  <a:gd name="connsiteY11" fmla="*/ 1584041 h 1885950"/>
                  <a:gd name="connsiteX12" fmla="*/ 514350 w 1885950"/>
                  <a:gd name="connsiteY12" fmla="*/ 1371600 h 1885950"/>
                  <a:gd name="connsiteX13" fmla="*/ 589742 w 1885950"/>
                  <a:gd name="connsiteY13" fmla="*/ 1189814 h 1885950"/>
                  <a:gd name="connsiteX14" fmla="*/ 771528 w 1885950"/>
                  <a:gd name="connsiteY14" fmla="*/ 1114422 h 1885950"/>
                  <a:gd name="connsiteX15" fmla="*/ 1114428 w 1885950"/>
                  <a:gd name="connsiteY15" fmla="*/ 1114422 h 1885950"/>
                  <a:gd name="connsiteX16" fmla="*/ 1296214 w 1885950"/>
                  <a:gd name="connsiteY16" fmla="*/ 1189814 h 1885950"/>
                  <a:gd name="connsiteX17" fmla="*/ 1371606 w 1885950"/>
                  <a:gd name="connsiteY17" fmla="*/ 1371600 h 1885950"/>
                  <a:gd name="connsiteX18" fmla="*/ 728663 w 1885950"/>
                  <a:gd name="connsiteY18" fmla="*/ 728663 h 1885950"/>
                  <a:gd name="connsiteX19" fmla="*/ 791425 w 1885950"/>
                  <a:gd name="connsiteY19" fmla="*/ 577111 h 1885950"/>
                  <a:gd name="connsiteX20" fmla="*/ 942977 w 1885950"/>
                  <a:gd name="connsiteY20" fmla="*/ 514348 h 1885950"/>
                  <a:gd name="connsiteX21" fmla="*/ 1094529 w 1885950"/>
                  <a:gd name="connsiteY21" fmla="*/ 577111 h 1885950"/>
                  <a:gd name="connsiteX22" fmla="*/ 1157291 w 1885950"/>
                  <a:gd name="connsiteY22" fmla="*/ 728663 h 1885950"/>
                  <a:gd name="connsiteX23" fmla="*/ 1094529 w 1885950"/>
                  <a:gd name="connsiteY23" fmla="*/ 880214 h 1885950"/>
                  <a:gd name="connsiteX24" fmla="*/ 942977 w 1885950"/>
                  <a:gd name="connsiteY24" fmla="*/ 942977 h 1885950"/>
                  <a:gd name="connsiteX25" fmla="*/ 791504 w 1885950"/>
                  <a:gd name="connsiteY25" fmla="*/ 880137 h 1885950"/>
                  <a:gd name="connsiteX26" fmla="*/ 728663 w 1885950"/>
                  <a:gd name="connsiteY26" fmla="*/ 728664 h 1885950"/>
                  <a:gd name="connsiteX27" fmla="*/ 942975 w 1885950"/>
                  <a:gd name="connsiteY27" fmla="*/ 171450 h 1885950"/>
                  <a:gd name="connsiteX28" fmla="*/ 1468886 w 1885950"/>
                  <a:gd name="connsiteY28" fmla="*/ 378033 h 1885950"/>
                  <a:gd name="connsiteX29" fmla="*/ 1712590 w 1885950"/>
                  <a:gd name="connsiteY29" fmla="*/ 887827 h 1885950"/>
                  <a:gd name="connsiteX30" fmla="*/ 1543050 w 1885950"/>
                  <a:gd name="connsiteY30" fmla="*/ 1426826 h 1885950"/>
                  <a:gd name="connsiteX31" fmla="*/ 1543050 w 1885950"/>
                  <a:gd name="connsiteY31" fmla="*/ 1371603 h 1885950"/>
                  <a:gd name="connsiteX32" fmla="*/ 1460196 w 1885950"/>
                  <a:gd name="connsiteY32" fmla="*/ 1120091 h 1885950"/>
                  <a:gd name="connsiteX33" fmla="*/ 1245158 w 1885950"/>
                  <a:gd name="connsiteY33" fmla="*/ 965521 h 1885950"/>
                  <a:gd name="connsiteX34" fmla="*/ 1328740 w 1885950"/>
                  <a:gd name="connsiteY34" fmla="*/ 728666 h 1885950"/>
                  <a:gd name="connsiteX35" fmla="*/ 1135853 w 1885950"/>
                  <a:gd name="connsiteY35" fmla="*/ 394563 h 1885950"/>
                  <a:gd name="connsiteX36" fmla="*/ 750091 w 1885950"/>
                  <a:gd name="connsiteY36" fmla="*/ 394563 h 1885950"/>
                  <a:gd name="connsiteX37" fmla="*/ 557205 w 1885950"/>
                  <a:gd name="connsiteY37" fmla="*/ 728666 h 1885950"/>
                  <a:gd name="connsiteX38" fmla="*/ 640786 w 1885950"/>
                  <a:gd name="connsiteY38" fmla="*/ 965521 h 1885950"/>
                  <a:gd name="connsiteX39" fmla="*/ 425748 w 1885950"/>
                  <a:gd name="connsiteY39" fmla="*/ 1120091 h 1885950"/>
                  <a:gd name="connsiteX40" fmla="*/ 342894 w 1885950"/>
                  <a:gd name="connsiteY40" fmla="*/ 1371603 h 1885950"/>
                  <a:gd name="connsiteX41" fmla="*/ 342894 w 1885950"/>
                  <a:gd name="connsiteY41" fmla="*/ 1426826 h 1885950"/>
                  <a:gd name="connsiteX42" fmla="*/ 173355 w 1885950"/>
                  <a:gd name="connsiteY42" fmla="*/ 887827 h 1885950"/>
                  <a:gd name="connsiteX43" fmla="*/ 417058 w 1885950"/>
                  <a:gd name="connsiteY43" fmla="*/ 378033 h 1885950"/>
                  <a:gd name="connsiteX44" fmla="*/ 942969 w 1885950"/>
                  <a:gd name="connsiteY44" fmla="*/ 17145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5950" h="1885950">
                    <a:moveTo>
                      <a:pt x="942975" y="1885950"/>
                    </a:moveTo>
                    <a:cubicBezTo>
                      <a:pt x="1193067" y="1885950"/>
                      <a:pt x="1432911" y="1786597"/>
                      <a:pt x="1609759" y="1609759"/>
                    </a:cubicBezTo>
                    <a:cubicBezTo>
                      <a:pt x="1786607" y="1432911"/>
                      <a:pt x="1885950" y="1193077"/>
                      <a:pt x="1885950" y="942975"/>
                    </a:cubicBezTo>
                    <a:cubicBezTo>
                      <a:pt x="1885950" y="692874"/>
                      <a:pt x="1786597" y="453039"/>
                      <a:pt x="1609759" y="276191"/>
                    </a:cubicBezTo>
                    <a:cubicBezTo>
                      <a:pt x="1432911" y="99343"/>
                      <a:pt x="1193077" y="0"/>
                      <a:pt x="942975" y="0"/>
                    </a:cubicBezTo>
                    <a:cubicBezTo>
                      <a:pt x="692873" y="0"/>
                      <a:pt x="453040" y="99353"/>
                      <a:pt x="276191" y="276191"/>
                    </a:cubicBezTo>
                    <a:cubicBezTo>
                      <a:pt x="99343" y="453039"/>
                      <a:pt x="0" y="692874"/>
                      <a:pt x="0" y="942975"/>
                    </a:cubicBezTo>
                    <a:cubicBezTo>
                      <a:pt x="268" y="1192998"/>
                      <a:pt x="99735" y="1432675"/>
                      <a:pt x="276505" y="1609445"/>
                    </a:cubicBezTo>
                    <a:cubicBezTo>
                      <a:pt x="453275" y="1786215"/>
                      <a:pt x="692962" y="1885676"/>
                      <a:pt x="942975" y="1885950"/>
                    </a:cubicBezTo>
                    <a:close/>
                    <a:moveTo>
                      <a:pt x="1371600" y="1584041"/>
                    </a:moveTo>
                    <a:cubicBezTo>
                      <a:pt x="1244845" y="1669078"/>
                      <a:pt x="1095634" y="1714500"/>
                      <a:pt x="942975" y="1714500"/>
                    </a:cubicBezTo>
                    <a:cubicBezTo>
                      <a:pt x="790316" y="1714500"/>
                      <a:pt x="641105" y="1669074"/>
                      <a:pt x="514350" y="1584041"/>
                    </a:cubicBezTo>
                    <a:lnTo>
                      <a:pt x="514350" y="1371600"/>
                    </a:lnTo>
                    <a:cubicBezTo>
                      <a:pt x="514427" y="1303403"/>
                      <a:pt x="541560" y="1238036"/>
                      <a:pt x="589742" y="1189814"/>
                    </a:cubicBezTo>
                    <a:cubicBezTo>
                      <a:pt x="637962" y="1141632"/>
                      <a:pt x="703330" y="1114499"/>
                      <a:pt x="771528" y="1114422"/>
                    </a:cubicBezTo>
                    <a:lnTo>
                      <a:pt x="1114428" y="1114422"/>
                    </a:lnTo>
                    <a:cubicBezTo>
                      <a:pt x="1182625" y="1114499"/>
                      <a:pt x="1247992" y="1141632"/>
                      <a:pt x="1296214" y="1189814"/>
                    </a:cubicBezTo>
                    <a:cubicBezTo>
                      <a:pt x="1344396" y="1238035"/>
                      <a:pt x="1371530" y="1303402"/>
                      <a:pt x="1371606" y="1371600"/>
                    </a:cubicBezTo>
                    <a:close/>
                    <a:moveTo>
                      <a:pt x="728663" y="728663"/>
                    </a:moveTo>
                    <a:cubicBezTo>
                      <a:pt x="728663" y="671831"/>
                      <a:pt x="751242" y="617298"/>
                      <a:pt x="791425" y="577111"/>
                    </a:cubicBezTo>
                    <a:cubicBezTo>
                      <a:pt x="831608" y="536923"/>
                      <a:pt x="886144" y="514348"/>
                      <a:pt x="942977" y="514348"/>
                    </a:cubicBezTo>
                    <a:cubicBezTo>
                      <a:pt x="999810" y="514348"/>
                      <a:pt x="1054341" y="536928"/>
                      <a:pt x="1094529" y="577111"/>
                    </a:cubicBezTo>
                    <a:cubicBezTo>
                      <a:pt x="1134717" y="617294"/>
                      <a:pt x="1157291" y="671829"/>
                      <a:pt x="1157291" y="728663"/>
                    </a:cubicBezTo>
                    <a:cubicBezTo>
                      <a:pt x="1157291" y="785496"/>
                      <a:pt x="1134712" y="840027"/>
                      <a:pt x="1094529" y="880214"/>
                    </a:cubicBezTo>
                    <a:cubicBezTo>
                      <a:pt x="1054346" y="920402"/>
                      <a:pt x="999810" y="942977"/>
                      <a:pt x="942977" y="942977"/>
                    </a:cubicBezTo>
                    <a:cubicBezTo>
                      <a:pt x="886146" y="942900"/>
                      <a:pt x="831691" y="920321"/>
                      <a:pt x="791504" y="880137"/>
                    </a:cubicBezTo>
                    <a:cubicBezTo>
                      <a:pt x="751319" y="839953"/>
                      <a:pt x="728741" y="785495"/>
                      <a:pt x="728663" y="728664"/>
                    </a:cubicBezTo>
                    <a:close/>
                    <a:moveTo>
                      <a:pt x="942975" y="171450"/>
                    </a:moveTo>
                    <a:cubicBezTo>
                      <a:pt x="1138115" y="171259"/>
                      <a:pt x="1326063" y="245081"/>
                      <a:pt x="1468886" y="378033"/>
                    </a:cubicBezTo>
                    <a:cubicBezTo>
                      <a:pt x="1611748" y="510980"/>
                      <a:pt x="1698815" y="693148"/>
                      <a:pt x="1712590" y="887827"/>
                    </a:cubicBezTo>
                    <a:cubicBezTo>
                      <a:pt x="1726328" y="1082467"/>
                      <a:pt x="1665748" y="1275079"/>
                      <a:pt x="1543050" y="1426826"/>
                    </a:cubicBezTo>
                    <a:lnTo>
                      <a:pt x="1543050" y="1371603"/>
                    </a:lnTo>
                    <a:cubicBezTo>
                      <a:pt x="1542744" y="1281094"/>
                      <a:pt x="1513735" y="1193030"/>
                      <a:pt x="1460196" y="1120091"/>
                    </a:cubicBezTo>
                    <a:cubicBezTo>
                      <a:pt x="1406656" y="1047110"/>
                      <a:pt x="1331383" y="992992"/>
                      <a:pt x="1245158" y="965521"/>
                    </a:cubicBezTo>
                    <a:cubicBezTo>
                      <a:pt x="1298928" y="898281"/>
                      <a:pt x="1328396" y="814773"/>
                      <a:pt x="1328740" y="728666"/>
                    </a:cubicBezTo>
                    <a:cubicBezTo>
                      <a:pt x="1328740" y="590859"/>
                      <a:pt x="1255223" y="463496"/>
                      <a:pt x="1135853" y="394563"/>
                    </a:cubicBezTo>
                    <a:cubicBezTo>
                      <a:pt x="1016485" y="325678"/>
                      <a:pt x="869459" y="325678"/>
                      <a:pt x="750091" y="394563"/>
                    </a:cubicBezTo>
                    <a:cubicBezTo>
                      <a:pt x="630722" y="463488"/>
                      <a:pt x="557205" y="590849"/>
                      <a:pt x="557205" y="728666"/>
                    </a:cubicBezTo>
                    <a:cubicBezTo>
                      <a:pt x="557549" y="814774"/>
                      <a:pt x="587017" y="898274"/>
                      <a:pt x="640786" y="965521"/>
                    </a:cubicBezTo>
                    <a:cubicBezTo>
                      <a:pt x="554564" y="992999"/>
                      <a:pt x="479290" y="1047113"/>
                      <a:pt x="425748" y="1120091"/>
                    </a:cubicBezTo>
                    <a:cubicBezTo>
                      <a:pt x="372209" y="1193033"/>
                      <a:pt x="343200" y="1281097"/>
                      <a:pt x="342894" y="1371603"/>
                    </a:cubicBezTo>
                    <a:lnTo>
                      <a:pt x="342894" y="1426826"/>
                    </a:lnTo>
                    <a:cubicBezTo>
                      <a:pt x="220205" y="1275088"/>
                      <a:pt x="159619" y="1082477"/>
                      <a:pt x="173355" y="887827"/>
                    </a:cubicBezTo>
                    <a:cubicBezTo>
                      <a:pt x="187131" y="693148"/>
                      <a:pt x="274197" y="510980"/>
                      <a:pt x="417058" y="378033"/>
                    </a:cubicBezTo>
                    <a:cubicBezTo>
                      <a:pt x="559881" y="245085"/>
                      <a:pt x="747830" y="171264"/>
                      <a:pt x="942969" y="1714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D5F14D5-F334-4E5F-BF23-6692A15BFA0F}"/>
                  </a:ext>
                </a:extLst>
              </p:cNvPr>
              <p:cNvSpPr/>
              <p:nvPr/>
            </p:nvSpPr>
            <p:spPr>
              <a:xfrm>
                <a:off x="5581650" y="4371975"/>
                <a:ext cx="1028700" cy="1028700"/>
              </a:xfrm>
              <a:custGeom>
                <a:avLst/>
                <a:gdLst>
                  <a:gd name="connsiteX0" fmla="*/ 1028700 w 1028700"/>
                  <a:gd name="connsiteY0" fmla="*/ 514350 h 1028700"/>
                  <a:gd name="connsiteX1" fmla="*/ 878069 w 1028700"/>
                  <a:gd name="connsiteY1" fmla="*/ 150631 h 1028700"/>
                  <a:gd name="connsiteX2" fmla="*/ 514350 w 1028700"/>
                  <a:gd name="connsiteY2" fmla="*/ 0 h 1028700"/>
                  <a:gd name="connsiteX3" fmla="*/ 150631 w 1028700"/>
                  <a:gd name="connsiteY3" fmla="*/ 150631 h 1028700"/>
                  <a:gd name="connsiteX4" fmla="*/ 0 w 1028700"/>
                  <a:gd name="connsiteY4" fmla="*/ 514350 h 1028700"/>
                  <a:gd name="connsiteX5" fmla="*/ 150631 w 1028700"/>
                  <a:gd name="connsiteY5" fmla="*/ 878069 h 1028700"/>
                  <a:gd name="connsiteX6" fmla="*/ 514350 w 1028700"/>
                  <a:gd name="connsiteY6" fmla="*/ 1028700 h 1028700"/>
                  <a:gd name="connsiteX7" fmla="*/ 877873 w 1028700"/>
                  <a:gd name="connsiteY7" fmla="*/ 877873 h 1028700"/>
                  <a:gd name="connsiteX8" fmla="*/ 1028700 w 1028700"/>
                  <a:gd name="connsiteY8" fmla="*/ 514350 h 1028700"/>
                  <a:gd name="connsiteX9" fmla="*/ 171450 w 1028700"/>
                  <a:gd name="connsiteY9" fmla="*/ 514350 h 1028700"/>
                  <a:gd name="connsiteX10" fmla="*/ 271871 w 1028700"/>
                  <a:gd name="connsiteY10" fmla="*/ 271871 h 1028700"/>
                  <a:gd name="connsiteX11" fmla="*/ 514350 w 1028700"/>
                  <a:gd name="connsiteY11" fmla="*/ 171450 h 1028700"/>
                  <a:gd name="connsiteX12" fmla="*/ 756829 w 1028700"/>
                  <a:gd name="connsiteY12" fmla="*/ 271871 h 1028700"/>
                  <a:gd name="connsiteX13" fmla="*/ 857250 w 1028700"/>
                  <a:gd name="connsiteY13" fmla="*/ 514350 h 1028700"/>
                  <a:gd name="connsiteX14" fmla="*/ 756829 w 1028700"/>
                  <a:gd name="connsiteY14" fmla="*/ 756829 h 1028700"/>
                  <a:gd name="connsiteX15" fmla="*/ 514350 w 1028700"/>
                  <a:gd name="connsiteY15" fmla="*/ 857250 h 1028700"/>
                  <a:gd name="connsiteX16" fmla="*/ 271988 w 1028700"/>
                  <a:gd name="connsiteY16" fmla="*/ 756712 h 1028700"/>
                  <a:gd name="connsiteX17" fmla="*/ 171450 w 1028700"/>
                  <a:gd name="connsiteY17" fmla="*/ 5143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1028700" y="514350"/>
                    </a:moveTo>
                    <a:cubicBezTo>
                      <a:pt x="1028700" y="377915"/>
                      <a:pt x="974510" y="247113"/>
                      <a:pt x="878069" y="150631"/>
                    </a:cubicBezTo>
                    <a:cubicBezTo>
                      <a:pt x="781590" y="54190"/>
                      <a:pt x="650785" y="0"/>
                      <a:pt x="514350" y="0"/>
                    </a:cubicBezTo>
                    <a:cubicBezTo>
                      <a:pt x="377915" y="0"/>
                      <a:pt x="247113" y="54190"/>
                      <a:pt x="150631" y="150631"/>
                    </a:cubicBezTo>
                    <a:cubicBezTo>
                      <a:pt x="54190" y="247110"/>
                      <a:pt x="0" y="377915"/>
                      <a:pt x="0" y="514350"/>
                    </a:cubicBezTo>
                    <a:cubicBezTo>
                      <a:pt x="0" y="650785"/>
                      <a:pt x="54190" y="781586"/>
                      <a:pt x="150631" y="878069"/>
                    </a:cubicBezTo>
                    <a:cubicBezTo>
                      <a:pt x="247110" y="974510"/>
                      <a:pt x="377915" y="1028700"/>
                      <a:pt x="514350" y="1028700"/>
                    </a:cubicBezTo>
                    <a:cubicBezTo>
                      <a:pt x="650707" y="1028547"/>
                      <a:pt x="781479" y="974318"/>
                      <a:pt x="877873" y="877873"/>
                    </a:cubicBezTo>
                    <a:cubicBezTo>
                      <a:pt x="974314" y="781471"/>
                      <a:pt x="1028543" y="650697"/>
                      <a:pt x="1028700" y="514350"/>
                    </a:cubicBezTo>
                    <a:close/>
                    <a:moveTo>
                      <a:pt x="171450" y="514350"/>
                    </a:moveTo>
                    <a:cubicBezTo>
                      <a:pt x="171450" y="423421"/>
                      <a:pt x="207577" y="336199"/>
                      <a:pt x="271871" y="271871"/>
                    </a:cubicBezTo>
                    <a:cubicBezTo>
                      <a:pt x="336203" y="207577"/>
                      <a:pt x="423423" y="171450"/>
                      <a:pt x="514350" y="171450"/>
                    </a:cubicBezTo>
                    <a:cubicBezTo>
                      <a:pt x="605277" y="171450"/>
                      <a:pt x="692501" y="207577"/>
                      <a:pt x="756829" y="271871"/>
                    </a:cubicBezTo>
                    <a:cubicBezTo>
                      <a:pt x="821123" y="336203"/>
                      <a:pt x="857250" y="423423"/>
                      <a:pt x="857250" y="514350"/>
                    </a:cubicBezTo>
                    <a:cubicBezTo>
                      <a:pt x="857250" y="605277"/>
                      <a:pt x="821123" y="692501"/>
                      <a:pt x="756829" y="756829"/>
                    </a:cubicBezTo>
                    <a:cubicBezTo>
                      <a:pt x="692497" y="821123"/>
                      <a:pt x="605277" y="857250"/>
                      <a:pt x="514350" y="857250"/>
                    </a:cubicBezTo>
                    <a:cubicBezTo>
                      <a:pt x="423421" y="857135"/>
                      <a:pt x="336277" y="820970"/>
                      <a:pt x="271988" y="756712"/>
                    </a:cubicBezTo>
                    <a:cubicBezTo>
                      <a:pt x="207733" y="692418"/>
                      <a:pt x="171568" y="605277"/>
                      <a:pt x="171450" y="5143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3D8FFA85-73EF-4E4C-91A0-EB0182961556}"/>
                  </a:ext>
                </a:extLst>
              </p:cNvPr>
              <p:cNvSpPr/>
              <p:nvPr/>
            </p:nvSpPr>
            <p:spPr>
              <a:xfrm>
                <a:off x="7724775" y="4371975"/>
                <a:ext cx="1028700" cy="1028700"/>
              </a:xfrm>
              <a:custGeom>
                <a:avLst/>
                <a:gdLst>
                  <a:gd name="connsiteX0" fmla="*/ 514350 w 1028700"/>
                  <a:gd name="connsiteY0" fmla="*/ 0 h 1028700"/>
                  <a:gd name="connsiteX1" fmla="*/ 150631 w 1028700"/>
                  <a:gd name="connsiteY1" fmla="*/ 150631 h 1028700"/>
                  <a:gd name="connsiteX2" fmla="*/ 0 w 1028700"/>
                  <a:gd name="connsiteY2" fmla="*/ 514350 h 1028700"/>
                  <a:gd name="connsiteX3" fmla="*/ 150631 w 1028700"/>
                  <a:gd name="connsiteY3" fmla="*/ 878069 h 1028700"/>
                  <a:gd name="connsiteX4" fmla="*/ 514350 w 1028700"/>
                  <a:gd name="connsiteY4" fmla="*/ 1028700 h 1028700"/>
                  <a:gd name="connsiteX5" fmla="*/ 878069 w 1028700"/>
                  <a:gd name="connsiteY5" fmla="*/ 878069 h 1028700"/>
                  <a:gd name="connsiteX6" fmla="*/ 1028700 w 1028700"/>
                  <a:gd name="connsiteY6" fmla="*/ 514350 h 1028700"/>
                  <a:gd name="connsiteX7" fmla="*/ 877873 w 1028700"/>
                  <a:gd name="connsiteY7" fmla="*/ 150827 h 1028700"/>
                  <a:gd name="connsiteX8" fmla="*/ 514350 w 1028700"/>
                  <a:gd name="connsiteY8" fmla="*/ 0 h 1028700"/>
                  <a:gd name="connsiteX9" fmla="*/ 514350 w 1028700"/>
                  <a:gd name="connsiteY9" fmla="*/ 857250 h 1028700"/>
                  <a:gd name="connsiteX10" fmla="*/ 271871 w 1028700"/>
                  <a:gd name="connsiteY10" fmla="*/ 756829 h 1028700"/>
                  <a:gd name="connsiteX11" fmla="*/ 171450 w 1028700"/>
                  <a:gd name="connsiteY11" fmla="*/ 514350 h 1028700"/>
                  <a:gd name="connsiteX12" fmla="*/ 271871 w 1028700"/>
                  <a:gd name="connsiteY12" fmla="*/ 271871 h 1028700"/>
                  <a:gd name="connsiteX13" fmla="*/ 514350 w 1028700"/>
                  <a:gd name="connsiteY13" fmla="*/ 171450 h 1028700"/>
                  <a:gd name="connsiteX14" fmla="*/ 756829 w 1028700"/>
                  <a:gd name="connsiteY14" fmla="*/ 271871 h 1028700"/>
                  <a:gd name="connsiteX15" fmla="*/ 857250 w 1028700"/>
                  <a:gd name="connsiteY15" fmla="*/ 514350 h 1028700"/>
                  <a:gd name="connsiteX16" fmla="*/ 756712 w 1028700"/>
                  <a:gd name="connsiteY16" fmla="*/ 756712 h 1028700"/>
                  <a:gd name="connsiteX17" fmla="*/ 514350 w 1028700"/>
                  <a:gd name="connsiteY17" fmla="*/ 8572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514350" y="0"/>
                    </a:moveTo>
                    <a:cubicBezTo>
                      <a:pt x="377915" y="0"/>
                      <a:pt x="247114" y="54190"/>
                      <a:pt x="150631" y="150631"/>
                    </a:cubicBezTo>
                    <a:cubicBezTo>
                      <a:pt x="54190" y="247110"/>
                      <a:pt x="0" y="377915"/>
                      <a:pt x="0" y="514350"/>
                    </a:cubicBezTo>
                    <a:cubicBezTo>
                      <a:pt x="0" y="650785"/>
                      <a:pt x="54190" y="781586"/>
                      <a:pt x="150631" y="878069"/>
                    </a:cubicBezTo>
                    <a:cubicBezTo>
                      <a:pt x="247111" y="974510"/>
                      <a:pt x="377915" y="1028700"/>
                      <a:pt x="514350" y="1028700"/>
                    </a:cubicBezTo>
                    <a:cubicBezTo>
                      <a:pt x="650785" y="1028700"/>
                      <a:pt x="781586" y="974510"/>
                      <a:pt x="878069" y="878069"/>
                    </a:cubicBezTo>
                    <a:cubicBezTo>
                      <a:pt x="974510" y="781589"/>
                      <a:pt x="1028700" y="650785"/>
                      <a:pt x="1028700" y="514350"/>
                    </a:cubicBezTo>
                    <a:cubicBezTo>
                      <a:pt x="1028547" y="377993"/>
                      <a:pt x="974318" y="247221"/>
                      <a:pt x="877873" y="150827"/>
                    </a:cubicBezTo>
                    <a:cubicBezTo>
                      <a:pt x="781471" y="54386"/>
                      <a:pt x="650697" y="157"/>
                      <a:pt x="514350" y="0"/>
                    </a:cubicBezTo>
                    <a:close/>
                    <a:moveTo>
                      <a:pt x="514350" y="857250"/>
                    </a:moveTo>
                    <a:cubicBezTo>
                      <a:pt x="423421" y="857250"/>
                      <a:pt x="336199" y="821123"/>
                      <a:pt x="271871" y="756829"/>
                    </a:cubicBezTo>
                    <a:cubicBezTo>
                      <a:pt x="207577" y="692497"/>
                      <a:pt x="171450" y="605277"/>
                      <a:pt x="171450" y="514350"/>
                    </a:cubicBezTo>
                    <a:cubicBezTo>
                      <a:pt x="171450" y="423423"/>
                      <a:pt x="207577" y="336199"/>
                      <a:pt x="271871" y="271871"/>
                    </a:cubicBezTo>
                    <a:cubicBezTo>
                      <a:pt x="336203" y="207577"/>
                      <a:pt x="423423" y="171450"/>
                      <a:pt x="514350" y="171450"/>
                    </a:cubicBezTo>
                    <a:cubicBezTo>
                      <a:pt x="605277" y="171450"/>
                      <a:pt x="692501" y="207577"/>
                      <a:pt x="756829" y="271871"/>
                    </a:cubicBezTo>
                    <a:cubicBezTo>
                      <a:pt x="821123" y="336203"/>
                      <a:pt x="857250" y="423423"/>
                      <a:pt x="857250" y="514350"/>
                    </a:cubicBezTo>
                    <a:cubicBezTo>
                      <a:pt x="857135" y="605279"/>
                      <a:pt x="820970" y="692423"/>
                      <a:pt x="756712" y="756712"/>
                    </a:cubicBezTo>
                    <a:cubicBezTo>
                      <a:pt x="692418" y="820967"/>
                      <a:pt x="605277" y="857132"/>
                      <a:pt x="514350" y="8572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314442B-4DC0-443C-A72E-6DB7EAFF1532}"/>
                  </a:ext>
                </a:extLst>
              </p:cNvPr>
              <p:cNvSpPr/>
              <p:nvPr/>
            </p:nvSpPr>
            <p:spPr>
              <a:xfrm>
                <a:off x="3438525" y="4371975"/>
                <a:ext cx="1028700" cy="1028700"/>
              </a:xfrm>
              <a:custGeom>
                <a:avLst/>
                <a:gdLst>
                  <a:gd name="connsiteX0" fmla="*/ 514350 w 1028700"/>
                  <a:gd name="connsiteY0" fmla="*/ 1028700 h 1028700"/>
                  <a:gd name="connsiteX1" fmla="*/ 878069 w 1028700"/>
                  <a:gd name="connsiteY1" fmla="*/ 878069 h 1028700"/>
                  <a:gd name="connsiteX2" fmla="*/ 1028700 w 1028700"/>
                  <a:gd name="connsiteY2" fmla="*/ 514350 h 1028700"/>
                  <a:gd name="connsiteX3" fmla="*/ 878069 w 1028700"/>
                  <a:gd name="connsiteY3" fmla="*/ 150631 h 1028700"/>
                  <a:gd name="connsiteX4" fmla="*/ 514350 w 1028700"/>
                  <a:gd name="connsiteY4" fmla="*/ 0 h 1028700"/>
                  <a:gd name="connsiteX5" fmla="*/ 150631 w 1028700"/>
                  <a:gd name="connsiteY5" fmla="*/ 150631 h 1028700"/>
                  <a:gd name="connsiteX6" fmla="*/ 0 w 1028700"/>
                  <a:gd name="connsiteY6" fmla="*/ 514350 h 1028700"/>
                  <a:gd name="connsiteX7" fmla="*/ 150827 w 1028700"/>
                  <a:gd name="connsiteY7" fmla="*/ 877873 h 1028700"/>
                  <a:gd name="connsiteX8" fmla="*/ 514350 w 1028700"/>
                  <a:gd name="connsiteY8" fmla="*/ 1028700 h 1028700"/>
                  <a:gd name="connsiteX9" fmla="*/ 514350 w 1028700"/>
                  <a:gd name="connsiteY9" fmla="*/ 171450 h 1028700"/>
                  <a:gd name="connsiteX10" fmla="*/ 756829 w 1028700"/>
                  <a:gd name="connsiteY10" fmla="*/ 271871 h 1028700"/>
                  <a:gd name="connsiteX11" fmla="*/ 857250 w 1028700"/>
                  <a:gd name="connsiteY11" fmla="*/ 514350 h 1028700"/>
                  <a:gd name="connsiteX12" fmla="*/ 756829 w 1028700"/>
                  <a:gd name="connsiteY12" fmla="*/ 756829 h 1028700"/>
                  <a:gd name="connsiteX13" fmla="*/ 514350 w 1028700"/>
                  <a:gd name="connsiteY13" fmla="*/ 857250 h 1028700"/>
                  <a:gd name="connsiteX14" fmla="*/ 271871 w 1028700"/>
                  <a:gd name="connsiteY14" fmla="*/ 756829 h 1028700"/>
                  <a:gd name="connsiteX15" fmla="*/ 171450 w 1028700"/>
                  <a:gd name="connsiteY15" fmla="*/ 514350 h 1028700"/>
                  <a:gd name="connsiteX16" fmla="*/ 271988 w 1028700"/>
                  <a:gd name="connsiteY16" fmla="*/ 271988 h 1028700"/>
                  <a:gd name="connsiteX17" fmla="*/ 514350 w 1028700"/>
                  <a:gd name="connsiteY17" fmla="*/ 1714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514350" y="1028700"/>
                    </a:moveTo>
                    <a:cubicBezTo>
                      <a:pt x="650785" y="1028700"/>
                      <a:pt x="781587" y="974510"/>
                      <a:pt x="878069" y="878069"/>
                    </a:cubicBezTo>
                    <a:cubicBezTo>
                      <a:pt x="974510" y="781589"/>
                      <a:pt x="1028700" y="650785"/>
                      <a:pt x="1028700" y="514350"/>
                    </a:cubicBezTo>
                    <a:cubicBezTo>
                      <a:pt x="1028700" y="377915"/>
                      <a:pt x="974510" y="247113"/>
                      <a:pt x="878069" y="150631"/>
                    </a:cubicBezTo>
                    <a:cubicBezTo>
                      <a:pt x="781590" y="54190"/>
                      <a:pt x="650785" y="0"/>
                      <a:pt x="514350" y="0"/>
                    </a:cubicBezTo>
                    <a:cubicBezTo>
                      <a:pt x="377915" y="0"/>
                      <a:pt x="247113" y="54190"/>
                      <a:pt x="150631" y="150631"/>
                    </a:cubicBezTo>
                    <a:cubicBezTo>
                      <a:pt x="54190" y="247110"/>
                      <a:pt x="0" y="377915"/>
                      <a:pt x="0" y="514350"/>
                    </a:cubicBezTo>
                    <a:cubicBezTo>
                      <a:pt x="153" y="650707"/>
                      <a:pt x="54382" y="781479"/>
                      <a:pt x="150827" y="877873"/>
                    </a:cubicBezTo>
                    <a:cubicBezTo>
                      <a:pt x="247229" y="974314"/>
                      <a:pt x="378003" y="1028543"/>
                      <a:pt x="514350" y="1028700"/>
                    </a:cubicBezTo>
                    <a:close/>
                    <a:moveTo>
                      <a:pt x="514350" y="171450"/>
                    </a:moveTo>
                    <a:cubicBezTo>
                      <a:pt x="605279" y="171450"/>
                      <a:pt x="692501" y="207577"/>
                      <a:pt x="756829" y="271871"/>
                    </a:cubicBezTo>
                    <a:cubicBezTo>
                      <a:pt x="821123" y="336203"/>
                      <a:pt x="857250" y="423423"/>
                      <a:pt x="857250" y="514350"/>
                    </a:cubicBezTo>
                    <a:cubicBezTo>
                      <a:pt x="857250" y="605277"/>
                      <a:pt x="821123" y="692501"/>
                      <a:pt x="756829" y="756829"/>
                    </a:cubicBezTo>
                    <a:cubicBezTo>
                      <a:pt x="692497" y="821123"/>
                      <a:pt x="605277" y="857250"/>
                      <a:pt x="514350" y="857250"/>
                    </a:cubicBezTo>
                    <a:cubicBezTo>
                      <a:pt x="423423" y="857250"/>
                      <a:pt x="336199" y="821123"/>
                      <a:pt x="271871" y="756829"/>
                    </a:cubicBezTo>
                    <a:cubicBezTo>
                      <a:pt x="207577" y="692497"/>
                      <a:pt x="171450" y="605277"/>
                      <a:pt x="171450" y="514350"/>
                    </a:cubicBezTo>
                    <a:cubicBezTo>
                      <a:pt x="171565" y="423421"/>
                      <a:pt x="207730" y="336277"/>
                      <a:pt x="271988" y="271988"/>
                    </a:cubicBezTo>
                    <a:cubicBezTo>
                      <a:pt x="336282" y="207733"/>
                      <a:pt x="423423" y="171568"/>
                      <a:pt x="514350" y="1714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36EE3839-D1F0-4EBC-84F9-AEEDA4350FD6}"/>
                  </a:ext>
                </a:extLst>
              </p:cNvPr>
              <p:cNvSpPr/>
              <p:nvPr/>
            </p:nvSpPr>
            <p:spPr>
              <a:xfrm>
                <a:off x="3867150" y="3086100"/>
                <a:ext cx="4457700" cy="1200150"/>
              </a:xfrm>
              <a:custGeom>
                <a:avLst/>
                <a:gdLst>
                  <a:gd name="connsiteX0" fmla="*/ 171450 w 4457700"/>
                  <a:gd name="connsiteY0" fmla="*/ 685800 h 1200150"/>
                  <a:gd name="connsiteX1" fmla="*/ 2143125 w 4457700"/>
                  <a:gd name="connsiteY1" fmla="*/ 685800 h 1200150"/>
                  <a:gd name="connsiteX2" fmla="*/ 2143125 w 4457700"/>
                  <a:gd name="connsiteY2" fmla="*/ 1200150 h 1200150"/>
                  <a:gd name="connsiteX3" fmla="*/ 2314575 w 4457700"/>
                  <a:gd name="connsiteY3" fmla="*/ 1200150 h 1200150"/>
                  <a:gd name="connsiteX4" fmla="*/ 2314575 w 4457700"/>
                  <a:gd name="connsiteY4" fmla="*/ 685800 h 1200150"/>
                  <a:gd name="connsiteX5" fmla="*/ 4286250 w 4457700"/>
                  <a:gd name="connsiteY5" fmla="*/ 685800 h 1200150"/>
                  <a:gd name="connsiteX6" fmla="*/ 4286250 w 4457700"/>
                  <a:gd name="connsiteY6" fmla="*/ 1200150 h 1200150"/>
                  <a:gd name="connsiteX7" fmla="*/ 4457700 w 4457700"/>
                  <a:gd name="connsiteY7" fmla="*/ 1200150 h 1200150"/>
                  <a:gd name="connsiteX8" fmla="*/ 4457700 w 4457700"/>
                  <a:gd name="connsiteY8" fmla="*/ 600075 h 1200150"/>
                  <a:gd name="connsiteX9" fmla="*/ 4432595 w 4457700"/>
                  <a:gd name="connsiteY9" fmla="*/ 539455 h 1200150"/>
                  <a:gd name="connsiteX10" fmla="*/ 4371975 w 4457700"/>
                  <a:gd name="connsiteY10" fmla="*/ 514350 h 1200150"/>
                  <a:gd name="connsiteX11" fmla="*/ 2314575 w 4457700"/>
                  <a:gd name="connsiteY11" fmla="*/ 514350 h 1200150"/>
                  <a:gd name="connsiteX12" fmla="*/ 2314575 w 4457700"/>
                  <a:gd name="connsiteY12" fmla="*/ 0 h 1200150"/>
                  <a:gd name="connsiteX13" fmla="*/ 2143125 w 4457700"/>
                  <a:gd name="connsiteY13" fmla="*/ 0 h 1200150"/>
                  <a:gd name="connsiteX14" fmla="*/ 2143125 w 4457700"/>
                  <a:gd name="connsiteY14" fmla="*/ 514350 h 1200150"/>
                  <a:gd name="connsiteX15" fmla="*/ 85725 w 4457700"/>
                  <a:gd name="connsiteY15" fmla="*/ 514350 h 1200150"/>
                  <a:gd name="connsiteX16" fmla="*/ 0 w 4457700"/>
                  <a:gd name="connsiteY16" fmla="*/ 600075 h 1200150"/>
                  <a:gd name="connsiteX17" fmla="*/ 0 w 4457700"/>
                  <a:gd name="connsiteY17" fmla="*/ 1200150 h 1200150"/>
                  <a:gd name="connsiteX18" fmla="*/ 171450 w 4457700"/>
                  <a:gd name="connsiteY18" fmla="*/ 12001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57700" h="1200150">
                    <a:moveTo>
                      <a:pt x="171450" y="685800"/>
                    </a:moveTo>
                    <a:lnTo>
                      <a:pt x="2143125" y="685800"/>
                    </a:lnTo>
                    <a:lnTo>
                      <a:pt x="2143125" y="1200150"/>
                    </a:lnTo>
                    <a:lnTo>
                      <a:pt x="2314575" y="1200150"/>
                    </a:lnTo>
                    <a:lnTo>
                      <a:pt x="2314575" y="685800"/>
                    </a:lnTo>
                    <a:lnTo>
                      <a:pt x="4286250" y="685800"/>
                    </a:lnTo>
                    <a:lnTo>
                      <a:pt x="4286250" y="1200150"/>
                    </a:lnTo>
                    <a:lnTo>
                      <a:pt x="4457700" y="1200150"/>
                    </a:lnTo>
                    <a:lnTo>
                      <a:pt x="4457700" y="600075"/>
                    </a:lnTo>
                    <a:cubicBezTo>
                      <a:pt x="4457700" y="577343"/>
                      <a:pt x="4448669" y="555528"/>
                      <a:pt x="4432595" y="539455"/>
                    </a:cubicBezTo>
                    <a:cubicBezTo>
                      <a:pt x="4416522" y="523382"/>
                      <a:pt x="4394708" y="514350"/>
                      <a:pt x="4371975" y="514350"/>
                    </a:cubicBezTo>
                    <a:lnTo>
                      <a:pt x="2314575" y="514350"/>
                    </a:lnTo>
                    <a:lnTo>
                      <a:pt x="2314575" y="0"/>
                    </a:lnTo>
                    <a:lnTo>
                      <a:pt x="2143125" y="0"/>
                    </a:lnTo>
                    <a:lnTo>
                      <a:pt x="2143125" y="514350"/>
                    </a:lnTo>
                    <a:lnTo>
                      <a:pt x="85725" y="514350"/>
                    </a:lnTo>
                    <a:cubicBezTo>
                      <a:pt x="38385" y="514350"/>
                      <a:pt x="0" y="552735"/>
                      <a:pt x="0" y="600075"/>
                    </a:cubicBezTo>
                    <a:lnTo>
                      <a:pt x="0" y="1200150"/>
                    </a:lnTo>
                    <a:lnTo>
                      <a:pt x="171450" y="1200150"/>
                    </a:ln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99">
              <a:extLst>
                <a:ext uri="{FF2B5EF4-FFF2-40B4-BE49-F238E27FC236}">
                  <a16:creationId xmlns:a16="http://schemas.microsoft.com/office/drawing/2014/main" id="{ED8658A6-0D46-4244-A7A1-14C30F77A44C}"/>
                </a:ext>
              </a:extLst>
            </p:cNvPr>
            <p:cNvGrpSpPr>
              <a:grpSpLocks noChangeAspect="1"/>
            </p:cNvGrpSpPr>
            <p:nvPr/>
          </p:nvGrpSpPr>
          <p:grpSpPr bwMode="auto">
            <a:xfrm>
              <a:off x="804730" y="4121213"/>
              <a:ext cx="676682" cy="579710"/>
              <a:chOff x="-6092" y="2063"/>
              <a:chExt cx="2254" cy="1931"/>
            </a:xfrm>
            <a:solidFill>
              <a:schemeClr val="accent1"/>
            </a:solidFill>
          </p:grpSpPr>
          <p:sp>
            <p:nvSpPr>
              <p:cNvPr id="113" name="Freeform 100">
                <a:extLst>
                  <a:ext uri="{FF2B5EF4-FFF2-40B4-BE49-F238E27FC236}">
                    <a16:creationId xmlns:a16="http://schemas.microsoft.com/office/drawing/2014/main" id="{5A5A7887-1BAC-4B1B-A0EC-9F90A57DCB4C}"/>
                  </a:ext>
                </a:extLst>
              </p:cNvPr>
              <p:cNvSpPr>
                <a:spLocks/>
              </p:cNvSpPr>
              <p:nvPr/>
            </p:nvSpPr>
            <p:spPr bwMode="auto">
              <a:xfrm>
                <a:off x="-4234" y="2842"/>
                <a:ext cx="396" cy="267"/>
              </a:xfrm>
              <a:custGeom>
                <a:avLst/>
                <a:gdLst>
                  <a:gd name="T0" fmla="*/ 263 w 396"/>
                  <a:gd name="T1" fmla="*/ 0 h 267"/>
                  <a:gd name="T2" fmla="*/ 233 w 396"/>
                  <a:gd name="T3" fmla="*/ 30 h 267"/>
                  <a:gd name="T4" fmla="*/ 313 w 396"/>
                  <a:gd name="T5" fmla="*/ 110 h 267"/>
                  <a:gd name="T6" fmla="*/ 0 w 396"/>
                  <a:gd name="T7" fmla="*/ 110 h 267"/>
                  <a:gd name="T8" fmla="*/ 0 w 396"/>
                  <a:gd name="T9" fmla="*/ 158 h 267"/>
                  <a:gd name="T10" fmla="*/ 313 w 396"/>
                  <a:gd name="T11" fmla="*/ 158 h 267"/>
                  <a:gd name="T12" fmla="*/ 233 w 396"/>
                  <a:gd name="T13" fmla="*/ 238 h 267"/>
                  <a:gd name="T14" fmla="*/ 263 w 396"/>
                  <a:gd name="T15" fmla="*/ 267 h 267"/>
                  <a:gd name="T16" fmla="*/ 396 w 396"/>
                  <a:gd name="T17" fmla="*/ 134 h 267"/>
                  <a:gd name="T18" fmla="*/ 263 w 39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267">
                    <a:moveTo>
                      <a:pt x="263" y="0"/>
                    </a:moveTo>
                    <a:lnTo>
                      <a:pt x="233" y="30"/>
                    </a:lnTo>
                    <a:lnTo>
                      <a:pt x="313" y="110"/>
                    </a:lnTo>
                    <a:lnTo>
                      <a:pt x="0" y="110"/>
                    </a:lnTo>
                    <a:lnTo>
                      <a:pt x="0" y="158"/>
                    </a:lnTo>
                    <a:lnTo>
                      <a:pt x="313" y="158"/>
                    </a:lnTo>
                    <a:lnTo>
                      <a:pt x="233" y="238"/>
                    </a:lnTo>
                    <a:lnTo>
                      <a:pt x="263" y="267"/>
                    </a:lnTo>
                    <a:lnTo>
                      <a:pt x="396" y="134"/>
                    </a:lnTo>
                    <a:lnTo>
                      <a:pt x="2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101">
                <a:extLst>
                  <a:ext uri="{FF2B5EF4-FFF2-40B4-BE49-F238E27FC236}">
                    <a16:creationId xmlns:a16="http://schemas.microsoft.com/office/drawing/2014/main" id="{F2A0E9C9-F8E3-40E0-AF3C-972362DB4EB5}"/>
                  </a:ext>
                </a:extLst>
              </p:cNvPr>
              <p:cNvSpPr>
                <a:spLocks noChangeArrowheads="1"/>
              </p:cNvSpPr>
              <p:nvPr/>
            </p:nvSpPr>
            <p:spPr bwMode="auto">
              <a:xfrm>
                <a:off x="-4324" y="2952"/>
                <a:ext cx="74"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02">
                <a:extLst>
                  <a:ext uri="{FF2B5EF4-FFF2-40B4-BE49-F238E27FC236}">
                    <a16:creationId xmlns:a16="http://schemas.microsoft.com/office/drawing/2014/main" id="{FBB8A613-4FB5-4743-B939-C96C49909537}"/>
                  </a:ext>
                </a:extLst>
              </p:cNvPr>
              <p:cNvSpPr>
                <a:spLocks noChangeArrowheads="1"/>
              </p:cNvSpPr>
              <p:nvPr/>
            </p:nvSpPr>
            <p:spPr bwMode="auto">
              <a:xfrm>
                <a:off x="-4413" y="2952"/>
                <a:ext cx="73"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103">
                <a:extLst>
                  <a:ext uri="{FF2B5EF4-FFF2-40B4-BE49-F238E27FC236}">
                    <a16:creationId xmlns:a16="http://schemas.microsoft.com/office/drawing/2014/main" id="{68A19239-7AD9-4732-8559-5F1E110885CA}"/>
                  </a:ext>
                </a:extLst>
              </p:cNvPr>
              <p:cNvSpPr>
                <a:spLocks/>
              </p:cNvSpPr>
              <p:nvPr/>
            </p:nvSpPr>
            <p:spPr bwMode="auto">
              <a:xfrm>
                <a:off x="-6092" y="2842"/>
                <a:ext cx="396" cy="267"/>
              </a:xfrm>
              <a:custGeom>
                <a:avLst/>
                <a:gdLst>
                  <a:gd name="T0" fmla="*/ 163 w 396"/>
                  <a:gd name="T1" fmla="*/ 30 h 267"/>
                  <a:gd name="T2" fmla="*/ 133 w 396"/>
                  <a:gd name="T3" fmla="*/ 0 h 267"/>
                  <a:gd name="T4" fmla="*/ 0 w 396"/>
                  <a:gd name="T5" fmla="*/ 134 h 267"/>
                  <a:gd name="T6" fmla="*/ 133 w 396"/>
                  <a:gd name="T7" fmla="*/ 267 h 267"/>
                  <a:gd name="T8" fmla="*/ 163 w 396"/>
                  <a:gd name="T9" fmla="*/ 238 h 267"/>
                  <a:gd name="T10" fmla="*/ 83 w 396"/>
                  <a:gd name="T11" fmla="*/ 158 h 267"/>
                  <a:gd name="T12" fmla="*/ 396 w 396"/>
                  <a:gd name="T13" fmla="*/ 158 h 267"/>
                  <a:gd name="T14" fmla="*/ 396 w 396"/>
                  <a:gd name="T15" fmla="*/ 110 h 267"/>
                  <a:gd name="T16" fmla="*/ 83 w 396"/>
                  <a:gd name="T17" fmla="*/ 110 h 267"/>
                  <a:gd name="T18" fmla="*/ 163 w 396"/>
                  <a:gd name="T19" fmla="*/ 3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267">
                    <a:moveTo>
                      <a:pt x="163" y="30"/>
                    </a:moveTo>
                    <a:lnTo>
                      <a:pt x="133" y="0"/>
                    </a:lnTo>
                    <a:lnTo>
                      <a:pt x="0" y="134"/>
                    </a:lnTo>
                    <a:lnTo>
                      <a:pt x="133" y="267"/>
                    </a:lnTo>
                    <a:lnTo>
                      <a:pt x="163" y="238"/>
                    </a:lnTo>
                    <a:lnTo>
                      <a:pt x="83" y="158"/>
                    </a:lnTo>
                    <a:lnTo>
                      <a:pt x="396" y="158"/>
                    </a:lnTo>
                    <a:lnTo>
                      <a:pt x="396" y="110"/>
                    </a:lnTo>
                    <a:lnTo>
                      <a:pt x="83" y="110"/>
                    </a:lnTo>
                    <a:lnTo>
                      <a:pt x="16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Rectangle 104">
                <a:extLst>
                  <a:ext uri="{FF2B5EF4-FFF2-40B4-BE49-F238E27FC236}">
                    <a16:creationId xmlns:a16="http://schemas.microsoft.com/office/drawing/2014/main" id="{899F8544-F8F3-4C99-B2C7-ECA95A3E0A20}"/>
                  </a:ext>
                </a:extLst>
              </p:cNvPr>
              <p:cNvSpPr>
                <a:spLocks noChangeArrowheads="1"/>
              </p:cNvSpPr>
              <p:nvPr/>
            </p:nvSpPr>
            <p:spPr bwMode="auto">
              <a:xfrm>
                <a:off x="-5680" y="2952"/>
                <a:ext cx="74"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105">
                <a:extLst>
                  <a:ext uri="{FF2B5EF4-FFF2-40B4-BE49-F238E27FC236}">
                    <a16:creationId xmlns:a16="http://schemas.microsoft.com/office/drawing/2014/main" id="{E8C107B4-20FA-4339-94AC-D48B2A03A555}"/>
                  </a:ext>
                </a:extLst>
              </p:cNvPr>
              <p:cNvSpPr>
                <a:spLocks noChangeArrowheads="1"/>
              </p:cNvSpPr>
              <p:nvPr/>
            </p:nvSpPr>
            <p:spPr bwMode="auto">
              <a:xfrm>
                <a:off x="-5590" y="2952"/>
                <a:ext cx="73"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106">
                <a:extLst>
                  <a:ext uri="{FF2B5EF4-FFF2-40B4-BE49-F238E27FC236}">
                    <a16:creationId xmlns:a16="http://schemas.microsoft.com/office/drawing/2014/main" id="{08419A32-22E9-44BD-8A5D-000A945FF720}"/>
                  </a:ext>
                </a:extLst>
              </p:cNvPr>
              <p:cNvSpPr>
                <a:spLocks/>
              </p:cNvSpPr>
              <p:nvPr/>
            </p:nvSpPr>
            <p:spPr bwMode="auto">
              <a:xfrm>
                <a:off x="-5553" y="2390"/>
                <a:ext cx="87" cy="86"/>
              </a:xfrm>
              <a:custGeom>
                <a:avLst/>
                <a:gdLst>
                  <a:gd name="T0" fmla="*/ 34 w 87"/>
                  <a:gd name="T1" fmla="*/ 0 h 86"/>
                  <a:gd name="T2" fmla="*/ 0 w 87"/>
                  <a:gd name="T3" fmla="*/ 34 h 86"/>
                  <a:gd name="T4" fmla="*/ 52 w 87"/>
                  <a:gd name="T5" fmla="*/ 86 h 86"/>
                  <a:gd name="T6" fmla="*/ 87 w 87"/>
                  <a:gd name="T7" fmla="*/ 52 h 86"/>
                  <a:gd name="T8" fmla="*/ 34 w 87"/>
                  <a:gd name="T9" fmla="*/ 0 h 86"/>
                </a:gdLst>
                <a:ahLst/>
                <a:cxnLst>
                  <a:cxn ang="0">
                    <a:pos x="T0" y="T1"/>
                  </a:cxn>
                  <a:cxn ang="0">
                    <a:pos x="T2" y="T3"/>
                  </a:cxn>
                  <a:cxn ang="0">
                    <a:pos x="T4" y="T5"/>
                  </a:cxn>
                  <a:cxn ang="0">
                    <a:pos x="T6" y="T7"/>
                  </a:cxn>
                  <a:cxn ang="0">
                    <a:pos x="T8" y="T9"/>
                  </a:cxn>
                </a:cxnLst>
                <a:rect l="0" t="0" r="r" b="b"/>
                <a:pathLst>
                  <a:path w="87" h="86">
                    <a:moveTo>
                      <a:pt x="34" y="0"/>
                    </a:moveTo>
                    <a:lnTo>
                      <a:pt x="0" y="34"/>
                    </a:lnTo>
                    <a:lnTo>
                      <a:pt x="52" y="86"/>
                    </a:lnTo>
                    <a:lnTo>
                      <a:pt x="87" y="52"/>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107">
                <a:extLst>
                  <a:ext uri="{FF2B5EF4-FFF2-40B4-BE49-F238E27FC236}">
                    <a16:creationId xmlns:a16="http://schemas.microsoft.com/office/drawing/2014/main" id="{C9E09B61-FB96-492E-BA75-6ED9A5B48037}"/>
                  </a:ext>
                </a:extLst>
              </p:cNvPr>
              <p:cNvSpPr>
                <a:spLocks/>
              </p:cNvSpPr>
              <p:nvPr/>
            </p:nvSpPr>
            <p:spPr bwMode="auto">
              <a:xfrm>
                <a:off x="-5828" y="2117"/>
                <a:ext cx="298" cy="296"/>
              </a:xfrm>
              <a:custGeom>
                <a:avLst/>
                <a:gdLst>
                  <a:gd name="T0" fmla="*/ 298 w 298"/>
                  <a:gd name="T1" fmla="*/ 262 h 296"/>
                  <a:gd name="T2" fmla="*/ 76 w 298"/>
                  <a:gd name="T3" fmla="*/ 42 h 296"/>
                  <a:gd name="T4" fmla="*/ 190 w 298"/>
                  <a:gd name="T5" fmla="*/ 42 h 296"/>
                  <a:gd name="T6" fmla="*/ 189 w 298"/>
                  <a:gd name="T7" fmla="*/ 0 h 296"/>
                  <a:gd name="T8" fmla="*/ 0 w 298"/>
                  <a:gd name="T9" fmla="*/ 1 h 296"/>
                  <a:gd name="T10" fmla="*/ 0 w 298"/>
                  <a:gd name="T11" fmla="*/ 188 h 296"/>
                  <a:gd name="T12" fmla="*/ 41 w 298"/>
                  <a:gd name="T13" fmla="*/ 188 h 296"/>
                  <a:gd name="T14" fmla="*/ 42 w 298"/>
                  <a:gd name="T15" fmla="*/ 76 h 296"/>
                  <a:gd name="T16" fmla="*/ 264 w 298"/>
                  <a:gd name="T17" fmla="*/ 296 h 296"/>
                  <a:gd name="T18" fmla="*/ 298 w 298"/>
                  <a:gd name="T19" fmla="*/ 26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96">
                    <a:moveTo>
                      <a:pt x="298" y="262"/>
                    </a:moveTo>
                    <a:lnTo>
                      <a:pt x="76" y="42"/>
                    </a:lnTo>
                    <a:lnTo>
                      <a:pt x="190" y="42"/>
                    </a:lnTo>
                    <a:lnTo>
                      <a:pt x="189" y="0"/>
                    </a:lnTo>
                    <a:lnTo>
                      <a:pt x="0" y="1"/>
                    </a:lnTo>
                    <a:lnTo>
                      <a:pt x="0" y="188"/>
                    </a:lnTo>
                    <a:lnTo>
                      <a:pt x="41" y="188"/>
                    </a:lnTo>
                    <a:lnTo>
                      <a:pt x="42" y="76"/>
                    </a:lnTo>
                    <a:lnTo>
                      <a:pt x="264" y="296"/>
                    </a:lnTo>
                    <a:lnTo>
                      <a:pt x="298"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108">
                <a:extLst>
                  <a:ext uri="{FF2B5EF4-FFF2-40B4-BE49-F238E27FC236}">
                    <a16:creationId xmlns:a16="http://schemas.microsoft.com/office/drawing/2014/main" id="{D469451A-575D-44E4-BBC4-660EF0E9D360}"/>
                  </a:ext>
                </a:extLst>
              </p:cNvPr>
              <p:cNvSpPr>
                <a:spLocks/>
              </p:cNvSpPr>
              <p:nvPr/>
            </p:nvSpPr>
            <p:spPr bwMode="auto">
              <a:xfrm>
                <a:off x="-5489" y="2453"/>
                <a:ext cx="86" cy="86"/>
              </a:xfrm>
              <a:custGeom>
                <a:avLst/>
                <a:gdLst>
                  <a:gd name="T0" fmla="*/ 34 w 86"/>
                  <a:gd name="T1" fmla="*/ 0 h 86"/>
                  <a:gd name="T2" fmla="*/ 0 w 86"/>
                  <a:gd name="T3" fmla="*/ 34 h 86"/>
                  <a:gd name="T4" fmla="*/ 52 w 86"/>
                  <a:gd name="T5" fmla="*/ 86 h 86"/>
                  <a:gd name="T6" fmla="*/ 86 w 86"/>
                  <a:gd name="T7" fmla="*/ 52 h 86"/>
                  <a:gd name="T8" fmla="*/ 34 w 86"/>
                  <a:gd name="T9" fmla="*/ 0 h 86"/>
                </a:gdLst>
                <a:ahLst/>
                <a:cxnLst>
                  <a:cxn ang="0">
                    <a:pos x="T0" y="T1"/>
                  </a:cxn>
                  <a:cxn ang="0">
                    <a:pos x="T2" y="T3"/>
                  </a:cxn>
                  <a:cxn ang="0">
                    <a:pos x="T4" y="T5"/>
                  </a:cxn>
                  <a:cxn ang="0">
                    <a:pos x="T6" y="T7"/>
                  </a:cxn>
                  <a:cxn ang="0">
                    <a:pos x="T8" y="T9"/>
                  </a:cxn>
                </a:cxnLst>
                <a:rect l="0" t="0" r="r" b="b"/>
                <a:pathLst>
                  <a:path w="86" h="86">
                    <a:moveTo>
                      <a:pt x="34" y="0"/>
                    </a:moveTo>
                    <a:lnTo>
                      <a:pt x="0" y="34"/>
                    </a:lnTo>
                    <a:lnTo>
                      <a:pt x="52" y="86"/>
                    </a:lnTo>
                    <a:lnTo>
                      <a:pt x="86" y="52"/>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109">
                <a:extLst>
                  <a:ext uri="{FF2B5EF4-FFF2-40B4-BE49-F238E27FC236}">
                    <a16:creationId xmlns:a16="http://schemas.microsoft.com/office/drawing/2014/main" id="{5777A875-5256-42D2-89B3-912C3150D86F}"/>
                  </a:ext>
                </a:extLst>
              </p:cNvPr>
              <p:cNvSpPr>
                <a:spLocks/>
              </p:cNvSpPr>
              <p:nvPr/>
            </p:nvSpPr>
            <p:spPr bwMode="auto">
              <a:xfrm>
                <a:off x="-4396" y="2117"/>
                <a:ext cx="298" cy="296"/>
              </a:xfrm>
              <a:custGeom>
                <a:avLst/>
                <a:gdLst>
                  <a:gd name="T0" fmla="*/ 298 w 298"/>
                  <a:gd name="T1" fmla="*/ 188 h 296"/>
                  <a:gd name="T2" fmla="*/ 297 w 298"/>
                  <a:gd name="T3" fmla="*/ 4 h 296"/>
                  <a:gd name="T4" fmla="*/ 297 w 298"/>
                  <a:gd name="T5" fmla="*/ 1 h 296"/>
                  <a:gd name="T6" fmla="*/ 112 w 298"/>
                  <a:gd name="T7" fmla="*/ 0 h 296"/>
                  <a:gd name="T8" fmla="*/ 109 w 298"/>
                  <a:gd name="T9" fmla="*/ 0 h 296"/>
                  <a:gd name="T10" fmla="*/ 109 w 298"/>
                  <a:gd name="T11" fmla="*/ 42 h 296"/>
                  <a:gd name="T12" fmla="*/ 222 w 298"/>
                  <a:gd name="T13" fmla="*/ 42 h 296"/>
                  <a:gd name="T14" fmla="*/ 0 w 298"/>
                  <a:gd name="T15" fmla="*/ 262 h 296"/>
                  <a:gd name="T16" fmla="*/ 33 w 298"/>
                  <a:gd name="T17" fmla="*/ 296 h 296"/>
                  <a:gd name="T18" fmla="*/ 255 w 298"/>
                  <a:gd name="T19" fmla="*/ 76 h 296"/>
                  <a:gd name="T20" fmla="*/ 256 w 298"/>
                  <a:gd name="T21" fmla="*/ 188 h 296"/>
                  <a:gd name="T22" fmla="*/ 298 w 298"/>
                  <a:gd name="T23" fmla="*/ 1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96">
                    <a:moveTo>
                      <a:pt x="298" y="188"/>
                    </a:moveTo>
                    <a:lnTo>
                      <a:pt x="297" y="4"/>
                    </a:lnTo>
                    <a:lnTo>
                      <a:pt x="297" y="1"/>
                    </a:lnTo>
                    <a:lnTo>
                      <a:pt x="112" y="0"/>
                    </a:lnTo>
                    <a:lnTo>
                      <a:pt x="109" y="0"/>
                    </a:lnTo>
                    <a:lnTo>
                      <a:pt x="109" y="42"/>
                    </a:lnTo>
                    <a:lnTo>
                      <a:pt x="222" y="42"/>
                    </a:lnTo>
                    <a:lnTo>
                      <a:pt x="0" y="262"/>
                    </a:lnTo>
                    <a:lnTo>
                      <a:pt x="33" y="296"/>
                    </a:lnTo>
                    <a:lnTo>
                      <a:pt x="255" y="76"/>
                    </a:lnTo>
                    <a:lnTo>
                      <a:pt x="256" y="188"/>
                    </a:lnTo>
                    <a:lnTo>
                      <a:pt x="29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110">
                <a:extLst>
                  <a:ext uri="{FF2B5EF4-FFF2-40B4-BE49-F238E27FC236}">
                    <a16:creationId xmlns:a16="http://schemas.microsoft.com/office/drawing/2014/main" id="{AE833F57-898C-4147-BE76-667048115F02}"/>
                  </a:ext>
                </a:extLst>
              </p:cNvPr>
              <p:cNvSpPr>
                <a:spLocks/>
              </p:cNvSpPr>
              <p:nvPr/>
            </p:nvSpPr>
            <p:spPr bwMode="auto">
              <a:xfrm>
                <a:off x="-4460" y="2390"/>
                <a:ext cx="86" cy="86"/>
              </a:xfrm>
              <a:custGeom>
                <a:avLst/>
                <a:gdLst>
                  <a:gd name="T0" fmla="*/ 0 w 86"/>
                  <a:gd name="T1" fmla="*/ 52 h 86"/>
                  <a:gd name="T2" fmla="*/ 34 w 86"/>
                  <a:gd name="T3" fmla="*/ 86 h 86"/>
                  <a:gd name="T4" fmla="*/ 86 w 86"/>
                  <a:gd name="T5" fmla="*/ 34 h 86"/>
                  <a:gd name="T6" fmla="*/ 53 w 86"/>
                  <a:gd name="T7" fmla="*/ 0 h 86"/>
                  <a:gd name="T8" fmla="*/ 0 w 86"/>
                  <a:gd name="T9" fmla="*/ 52 h 86"/>
                </a:gdLst>
                <a:ahLst/>
                <a:cxnLst>
                  <a:cxn ang="0">
                    <a:pos x="T0" y="T1"/>
                  </a:cxn>
                  <a:cxn ang="0">
                    <a:pos x="T2" y="T3"/>
                  </a:cxn>
                  <a:cxn ang="0">
                    <a:pos x="T4" y="T5"/>
                  </a:cxn>
                  <a:cxn ang="0">
                    <a:pos x="T6" y="T7"/>
                  </a:cxn>
                  <a:cxn ang="0">
                    <a:pos x="T8" y="T9"/>
                  </a:cxn>
                </a:cxnLst>
                <a:rect l="0" t="0" r="r" b="b"/>
                <a:pathLst>
                  <a:path w="86" h="86">
                    <a:moveTo>
                      <a:pt x="0" y="52"/>
                    </a:moveTo>
                    <a:lnTo>
                      <a:pt x="34" y="86"/>
                    </a:lnTo>
                    <a:lnTo>
                      <a:pt x="86" y="34"/>
                    </a:lnTo>
                    <a:lnTo>
                      <a:pt x="53"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111">
                <a:extLst>
                  <a:ext uri="{FF2B5EF4-FFF2-40B4-BE49-F238E27FC236}">
                    <a16:creationId xmlns:a16="http://schemas.microsoft.com/office/drawing/2014/main" id="{4A9CD073-36E6-448A-AC4F-A112831098E7}"/>
                  </a:ext>
                </a:extLst>
              </p:cNvPr>
              <p:cNvSpPr>
                <a:spLocks/>
              </p:cNvSpPr>
              <p:nvPr/>
            </p:nvSpPr>
            <p:spPr bwMode="auto">
              <a:xfrm>
                <a:off x="-4523" y="2453"/>
                <a:ext cx="86" cy="86"/>
              </a:xfrm>
              <a:custGeom>
                <a:avLst/>
                <a:gdLst>
                  <a:gd name="T0" fmla="*/ 0 w 86"/>
                  <a:gd name="T1" fmla="*/ 52 h 86"/>
                  <a:gd name="T2" fmla="*/ 33 w 86"/>
                  <a:gd name="T3" fmla="*/ 86 h 86"/>
                  <a:gd name="T4" fmla="*/ 86 w 86"/>
                  <a:gd name="T5" fmla="*/ 34 h 86"/>
                  <a:gd name="T6" fmla="*/ 52 w 86"/>
                  <a:gd name="T7" fmla="*/ 0 h 86"/>
                  <a:gd name="T8" fmla="*/ 0 w 86"/>
                  <a:gd name="T9" fmla="*/ 52 h 86"/>
                </a:gdLst>
                <a:ahLst/>
                <a:cxnLst>
                  <a:cxn ang="0">
                    <a:pos x="T0" y="T1"/>
                  </a:cxn>
                  <a:cxn ang="0">
                    <a:pos x="T2" y="T3"/>
                  </a:cxn>
                  <a:cxn ang="0">
                    <a:pos x="T4" y="T5"/>
                  </a:cxn>
                  <a:cxn ang="0">
                    <a:pos x="T6" y="T7"/>
                  </a:cxn>
                  <a:cxn ang="0">
                    <a:pos x="T8" y="T9"/>
                  </a:cxn>
                </a:cxnLst>
                <a:rect l="0" t="0" r="r" b="b"/>
                <a:pathLst>
                  <a:path w="86" h="86">
                    <a:moveTo>
                      <a:pt x="0" y="52"/>
                    </a:moveTo>
                    <a:lnTo>
                      <a:pt x="33" y="86"/>
                    </a:lnTo>
                    <a:lnTo>
                      <a:pt x="86" y="34"/>
                    </a:lnTo>
                    <a:lnTo>
                      <a:pt x="52"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112">
                <a:extLst>
                  <a:ext uri="{FF2B5EF4-FFF2-40B4-BE49-F238E27FC236}">
                    <a16:creationId xmlns:a16="http://schemas.microsoft.com/office/drawing/2014/main" id="{CE3FB866-3BE7-4A14-A654-E074FDB13260}"/>
                  </a:ext>
                </a:extLst>
              </p:cNvPr>
              <p:cNvSpPr>
                <a:spLocks/>
              </p:cNvSpPr>
              <p:nvPr/>
            </p:nvSpPr>
            <p:spPr bwMode="auto">
              <a:xfrm>
                <a:off x="-4396" y="3542"/>
                <a:ext cx="298" cy="296"/>
              </a:xfrm>
              <a:custGeom>
                <a:avLst/>
                <a:gdLst>
                  <a:gd name="T0" fmla="*/ 256 w 298"/>
                  <a:gd name="T1" fmla="*/ 108 h 296"/>
                  <a:gd name="T2" fmla="*/ 255 w 298"/>
                  <a:gd name="T3" fmla="*/ 220 h 296"/>
                  <a:gd name="T4" fmla="*/ 33 w 298"/>
                  <a:gd name="T5" fmla="*/ 0 h 296"/>
                  <a:gd name="T6" fmla="*/ 0 w 298"/>
                  <a:gd name="T7" fmla="*/ 34 h 296"/>
                  <a:gd name="T8" fmla="*/ 222 w 298"/>
                  <a:gd name="T9" fmla="*/ 253 h 296"/>
                  <a:gd name="T10" fmla="*/ 109 w 298"/>
                  <a:gd name="T11" fmla="*/ 254 h 296"/>
                  <a:gd name="T12" fmla="*/ 109 w 298"/>
                  <a:gd name="T13" fmla="*/ 296 h 296"/>
                  <a:gd name="T14" fmla="*/ 297 w 298"/>
                  <a:gd name="T15" fmla="*/ 295 h 296"/>
                  <a:gd name="T16" fmla="*/ 298 w 298"/>
                  <a:gd name="T17" fmla="*/ 108 h 296"/>
                  <a:gd name="T18" fmla="*/ 256 w 298"/>
                  <a:gd name="T19" fmla="*/ 10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96">
                    <a:moveTo>
                      <a:pt x="256" y="108"/>
                    </a:moveTo>
                    <a:lnTo>
                      <a:pt x="255" y="220"/>
                    </a:lnTo>
                    <a:lnTo>
                      <a:pt x="33" y="0"/>
                    </a:lnTo>
                    <a:lnTo>
                      <a:pt x="0" y="34"/>
                    </a:lnTo>
                    <a:lnTo>
                      <a:pt x="222" y="253"/>
                    </a:lnTo>
                    <a:lnTo>
                      <a:pt x="109" y="254"/>
                    </a:lnTo>
                    <a:lnTo>
                      <a:pt x="109" y="296"/>
                    </a:lnTo>
                    <a:lnTo>
                      <a:pt x="297" y="295"/>
                    </a:lnTo>
                    <a:lnTo>
                      <a:pt x="298" y="108"/>
                    </a:lnTo>
                    <a:lnTo>
                      <a:pt x="256"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113">
                <a:extLst>
                  <a:ext uri="{FF2B5EF4-FFF2-40B4-BE49-F238E27FC236}">
                    <a16:creationId xmlns:a16="http://schemas.microsoft.com/office/drawing/2014/main" id="{2D955AB9-B5D1-482D-A1E0-CEB2DC8B4365}"/>
                  </a:ext>
                </a:extLst>
              </p:cNvPr>
              <p:cNvSpPr>
                <a:spLocks/>
              </p:cNvSpPr>
              <p:nvPr/>
            </p:nvSpPr>
            <p:spPr bwMode="auto">
              <a:xfrm>
                <a:off x="-4460" y="3479"/>
                <a:ext cx="86" cy="86"/>
              </a:xfrm>
              <a:custGeom>
                <a:avLst/>
                <a:gdLst>
                  <a:gd name="T0" fmla="*/ 34 w 86"/>
                  <a:gd name="T1" fmla="*/ 0 h 86"/>
                  <a:gd name="T2" fmla="*/ 0 w 86"/>
                  <a:gd name="T3" fmla="*/ 34 h 86"/>
                  <a:gd name="T4" fmla="*/ 53 w 86"/>
                  <a:gd name="T5" fmla="*/ 86 h 86"/>
                  <a:gd name="T6" fmla="*/ 86 w 86"/>
                  <a:gd name="T7" fmla="*/ 51 h 86"/>
                  <a:gd name="T8" fmla="*/ 34 w 86"/>
                  <a:gd name="T9" fmla="*/ 0 h 86"/>
                </a:gdLst>
                <a:ahLst/>
                <a:cxnLst>
                  <a:cxn ang="0">
                    <a:pos x="T0" y="T1"/>
                  </a:cxn>
                  <a:cxn ang="0">
                    <a:pos x="T2" y="T3"/>
                  </a:cxn>
                  <a:cxn ang="0">
                    <a:pos x="T4" y="T5"/>
                  </a:cxn>
                  <a:cxn ang="0">
                    <a:pos x="T6" y="T7"/>
                  </a:cxn>
                  <a:cxn ang="0">
                    <a:pos x="T8" y="T9"/>
                  </a:cxn>
                </a:cxnLst>
                <a:rect l="0" t="0" r="r" b="b"/>
                <a:pathLst>
                  <a:path w="86" h="86">
                    <a:moveTo>
                      <a:pt x="34" y="0"/>
                    </a:moveTo>
                    <a:lnTo>
                      <a:pt x="0" y="34"/>
                    </a:lnTo>
                    <a:lnTo>
                      <a:pt x="53" y="86"/>
                    </a:lnTo>
                    <a:lnTo>
                      <a:pt x="86" y="51"/>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114">
                <a:extLst>
                  <a:ext uri="{FF2B5EF4-FFF2-40B4-BE49-F238E27FC236}">
                    <a16:creationId xmlns:a16="http://schemas.microsoft.com/office/drawing/2014/main" id="{24A01F85-3DD4-4C34-934E-8FC2777ED05A}"/>
                  </a:ext>
                </a:extLst>
              </p:cNvPr>
              <p:cNvSpPr>
                <a:spLocks/>
              </p:cNvSpPr>
              <p:nvPr/>
            </p:nvSpPr>
            <p:spPr bwMode="auto">
              <a:xfrm>
                <a:off x="-4523" y="3416"/>
                <a:ext cx="86" cy="86"/>
              </a:xfrm>
              <a:custGeom>
                <a:avLst/>
                <a:gdLst>
                  <a:gd name="T0" fmla="*/ 33 w 86"/>
                  <a:gd name="T1" fmla="*/ 0 h 86"/>
                  <a:gd name="T2" fmla="*/ 0 w 86"/>
                  <a:gd name="T3" fmla="*/ 34 h 86"/>
                  <a:gd name="T4" fmla="*/ 52 w 86"/>
                  <a:gd name="T5" fmla="*/ 86 h 86"/>
                  <a:gd name="T6" fmla="*/ 86 w 86"/>
                  <a:gd name="T7" fmla="*/ 52 h 86"/>
                  <a:gd name="T8" fmla="*/ 33 w 86"/>
                  <a:gd name="T9" fmla="*/ 0 h 86"/>
                </a:gdLst>
                <a:ahLst/>
                <a:cxnLst>
                  <a:cxn ang="0">
                    <a:pos x="T0" y="T1"/>
                  </a:cxn>
                  <a:cxn ang="0">
                    <a:pos x="T2" y="T3"/>
                  </a:cxn>
                  <a:cxn ang="0">
                    <a:pos x="T4" y="T5"/>
                  </a:cxn>
                  <a:cxn ang="0">
                    <a:pos x="T6" y="T7"/>
                  </a:cxn>
                  <a:cxn ang="0">
                    <a:pos x="T8" y="T9"/>
                  </a:cxn>
                </a:cxnLst>
                <a:rect l="0" t="0" r="r" b="b"/>
                <a:pathLst>
                  <a:path w="86" h="86">
                    <a:moveTo>
                      <a:pt x="33" y="0"/>
                    </a:moveTo>
                    <a:lnTo>
                      <a:pt x="0" y="34"/>
                    </a:lnTo>
                    <a:lnTo>
                      <a:pt x="52" y="86"/>
                    </a:lnTo>
                    <a:lnTo>
                      <a:pt x="8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115">
                <a:extLst>
                  <a:ext uri="{FF2B5EF4-FFF2-40B4-BE49-F238E27FC236}">
                    <a16:creationId xmlns:a16="http://schemas.microsoft.com/office/drawing/2014/main" id="{19585D9F-987E-4FEA-B5F0-3D13E6B635F4}"/>
                  </a:ext>
                </a:extLst>
              </p:cNvPr>
              <p:cNvSpPr>
                <a:spLocks/>
              </p:cNvSpPr>
              <p:nvPr/>
            </p:nvSpPr>
            <p:spPr bwMode="auto">
              <a:xfrm>
                <a:off x="-5553" y="3479"/>
                <a:ext cx="87" cy="86"/>
              </a:xfrm>
              <a:custGeom>
                <a:avLst/>
                <a:gdLst>
                  <a:gd name="T0" fmla="*/ 0 w 87"/>
                  <a:gd name="T1" fmla="*/ 51 h 86"/>
                  <a:gd name="T2" fmla="*/ 34 w 87"/>
                  <a:gd name="T3" fmla="*/ 86 h 86"/>
                  <a:gd name="T4" fmla="*/ 87 w 87"/>
                  <a:gd name="T5" fmla="*/ 34 h 86"/>
                  <a:gd name="T6" fmla="*/ 52 w 87"/>
                  <a:gd name="T7" fmla="*/ 0 h 86"/>
                  <a:gd name="T8" fmla="*/ 0 w 87"/>
                  <a:gd name="T9" fmla="*/ 51 h 86"/>
                </a:gdLst>
                <a:ahLst/>
                <a:cxnLst>
                  <a:cxn ang="0">
                    <a:pos x="T0" y="T1"/>
                  </a:cxn>
                  <a:cxn ang="0">
                    <a:pos x="T2" y="T3"/>
                  </a:cxn>
                  <a:cxn ang="0">
                    <a:pos x="T4" y="T5"/>
                  </a:cxn>
                  <a:cxn ang="0">
                    <a:pos x="T6" y="T7"/>
                  </a:cxn>
                  <a:cxn ang="0">
                    <a:pos x="T8" y="T9"/>
                  </a:cxn>
                </a:cxnLst>
                <a:rect l="0" t="0" r="r" b="b"/>
                <a:pathLst>
                  <a:path w="87" h="86">
                    <a:moveTo>
                      <a:pt x="0" y="51"/>
                    </a:moveTo>
                    <a:lnTo>
                      <a:pt x="34" y="86"/>
                    </a:lnTo>
                    <a:lnTo>
                      <a:pt x="87" y="34"/>
                    </a:lnTo>
                    <a:lnTo>
                      <a:pt x="52" y="0"/>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116">
                <a:extLst>
                  <a:ext uri="{FF2B5EF4-FFF2-40B4-BE49-F238E27FC236}">
                    <a16:creationId xmlns:a16="http://schemas.microsoft.com/office/drawing/2014/main" id="{CD0FD191-095C-4364-A6E1-5C118586DDE0}"/>
                  </a:ext>
                </a:extLst>
              </p:cNvPr>
              <p:cNvSpPr>
                <a:spLocks/>
              </p:cNvSpPr>
              <p:nvPr/>
            </p:nvSpPr>
            <p:spPr bwMode="auto">
              <a:xfrm>
                <a:off x="-5828" y="3542"/>
                <a:ext cx="298" cy="296"/>
              </a:xfrm>
              <a:custGeom>
                <a:avLst/>
                <a:gdLst>
                  <a:gd name="T0" fmla="*/ 264 w 298"/>
                  <a:gd name="T1" fmla="*/ 0 h 296"/>
                  <a:gd name="T2" fmla="*/ 42 w 298"/>
                  <a:gd name="T3" fmla="*/ 220 h 296"/>
                  <a:gd name="T4" fmla="*/ 41 w 298"/>
                  <a:gd name="T5" fmla="*/ 108 h 296"/>
                  <a:gd name="T6" fmla="*/ 0 w 298"/>
                  <a:gd name="T7" fmla="*/ 108 h 296"/>
                  <a:gd name="T8" fmla="*/ 0 w 298"/>
                  <a:gd name="T9" fmla="*/ 292 h 296"/>
                  <a:gd name="T10" fmla="*/ 0 w 298"/>
                  <a:gd name="T11" fmla="*/ 295 h 296"/>
                  <a:gd name="T12" fmla="*/ 185 w 298"/>
                  <a:gd name="T13" fmla="*/ 296 h 296"/>
                  <a:gd name="T14" fmla="*/ 189 w 298"/>
                  <a:gd name="T15" fmla="*/ 296 h 296"/>
                  <a:gd name="T16" fmla="*/ 190 w 298"/>
                  <a:gd name="T17" fmla="*/ 254 h 296"/>
                  <a:gd name="T18" fmla="*/ 76 w 298"/>
                  <a:gd name="T19" fmla="*/ 253 h 296"/>
                  <a:gd name="T20" fmla="*/ 298 w 298"/>
                  <a:gd name="T21" fmla="*/ 34 h 296"/>
                  <a:gd name="T22" fmla="*/ 264 w 298"/>
                  <a:gd name="T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96">
                    <a:moveTo>
                      <a:pt x="264" y="0"/>
                    </a:moveTo>
                    <a:lnTo>
                      <a:pt x="42" y="220"/>
                    </a:lnTo>
                    <a:lnTo>
                      <a:pt x="41" y="108"/>
                    </a:lnTo>
                    <a:lnTo>
                      <a:pt x="0" y="108"/>
                    </a:lnTo>
                    <a:lnTo>
                      <a:pt x="0" y="292"/>
                    </a:lnTo>
                    <a:lnTo>
                      <a:pt x="0" y="295"/>
                    </a:lnTo>
                    <a:lnTo>
                      <a:pt x="185" y="296"/>
                    </a:lnTo>
                    <a:lnTo>
                      <a:pt x="189" y="296"/>
                    </a:lnTo>
                    <a:lnTo>
                      <a:pt x="190" y="254"/>
                    </a:lnTo>
                    <a:lnTo>
                      <a:pt x="76" y="253"/>
                    </a:lnTo>
                    <a:lnTo>
                      <a:pt x="298" y="34"/>
                    </a:lnTo>
                    <a:lnTo>
                      <a:pt x="2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117">
                <a:extLst>
                  <a:ext uri="{FF2B5EF4-FFF2-40B4-BE49-F238E27FC236}">
                    <a16:creationId xmlns:a16="http://schemas.microsoft.com/office/drawing/2014/main" id="{1D7388BC-C158-4599-820E-DB9FD4C2D59E}"/>
                  </a:ext>
                </a:extLst>
              </p:cNvPr>
              <p:cNvSpPr>
                <a:spLocks/>
              </p:cNvSpPr>
              <p:nvPr/>
            </p:nvSpPr>
            <p:spPr bwMode="auto">
              <a:xfrm>
                <a:off x="-5489" y="3416"/>
                <a:ext cx="86" cy="86"/>
              </a:xfrm>
              <a:custGeom>
                <a:avLst/>
                <a:gdLst>
                  <a:gd name="T0" fmla="*/ 52 w 86"/>
                  <a:gd name="T1" fmla="*/ 0 h 86"/>
                  <a:gd name="T2" fmla="*/ 0 w 86"/>
                  <a:gd name="T3" fmla="*/ 52 h 86"/>
                  <a:gd name="T4" fmla="*/ 34 w 86"/>
                  <a:gd name="T5" fmla="*/ 86 h 86"/>
                  <a:gd name="T6" fmla="*/ 86 w 86"/>
                  <a:gd name="T7" fmla="*/ 34 h 86"/>
                  <a:gd name="T8" fmla="*/ 52 w 86"/>
                  <a:gd name="T9" fmla="*/ 0 h 86"/>
                </a:gdLst>
                <a:ahLst/>
                <a:cxnLst>
                  <a:cxn ang="0">
                    <a:pos x="T0" y="T1"/>
                  </a:cxn>
                  <a:cxn ang="0">
                    <a:pos x="T2" y="T3"/>
                  </a:cxn>
                  <a:cxn ang="0">
                    <a:pos x="T4" y="T5"/>
                  </a:cxn>
                  <a:cxn ang="0">
                    <a:pos x="T6" y="T7"/>
                  </a:cxn>
                  <a:cxn ang="0">
                    <a:pos x="T8" y="T9"/>
                  </a:cxn>
                </a:cxnLst>
                <a:rect l="0" t="0" r="r" b="b"/>
                <a:pathLst>
                  <a:path w="86" h="86">
                    <a:moveTo>
                      <a:pt x="52" y="0"/>
                    </a:moveTo>
                    <a:lnTo>
                      <a:pt x="0" y="52"/>
                    </a:lnTo>
                    <a:lnTo>
                      <a:pt x="34" y="86"/>
                    </a:lnTo>
                    <a:lnTo>
                      <a:pt x="86" y="34"/>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118">
                <a:extLst>
                  <a:ext uri="{FF2B5EF4-FFF2-40B4-BE49-F238E27FC236}">
                    <a16:creationId xmlns:a16="http://schemas.microsoft.com/office/drawing/2014/main" id="{F8E3B78C-73BA-4939-B115-FEDEAE33FCF8}"/>
                  </a:ext>
                </a:extLst>
              </p:cNvPr>
              <p:cNvSpPr>
                <a:spLocks noEditPoints="1"/>
              </p:cNvSpPr>
              <p:nvPr/>
            </p:nvSpPr>
            <p:spPr bwMode="auto">
              <a:xfrm>
                <a:off x="-5157" y="2063"/>
                <a:ext cx="383" cy="382"/>
              </a:xfrm>
              <a:custGeom>
                <a:avLst/>
                <a:gdLst>
                  <a:gd name="T0" fmla="*/ 224 w 448"/>
                  <a:gd name="T1" fmla="*/ 448 h 448"/>
                  <a:gd name="T2" fmla="*/ 448 w 448"/>
                  <a:gd name="T3" fmla="*/ 224 h 448"/>
                  <a:gd name="T4" fmla="*/ 224 w 448"/>
                  <a:gd name="T5" fmla="*/ 0 h 448"/>
                  <a:gd name="T6" fmla="*/ 0 w 448"/>
                  <a:gd name="T7" fmla="*/ 224 h 448"/>
                  <a:gd name="T8" fmla="*/ 224 w 448"/>
                  <a:gd name="T9" fmla="*/ 448 h 448"/>
                  <a:gd name="T10" fmla="*/ 224 w 448"/>
                  <a:gd name="T11" fmla="*/ 56 h 448"/>
                  <a:gd name="T12" fmla="*/ 393 w 448"/>
                  <a:gd name="T13" fmla="*/ 224 h 448"/>
                  <a:gd name="T14" fmla="*/ 224 w 448"/>
                  <a:gd name="T15" fmla="*/ 393 h 448"/>
                  <a:gd name="T16" fmla="*/ 56 w 448"/>
                  <a:gd name="T17" fmla="*/ 224 h 448"/>
                  <a:gd name="T18" fmla="*/ 224 w 448"/>
                  <a:gd name="T19" fmla="*/ 5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448"/>
                    </a:moveTo>
                    <a:cubicBezTo>
                      <a:pt x="348" y="448"/>
                      <a:pt x="448" y="348"/>
                      <a:pt x="448" y="224"/>
                    </a:cubicBezTo>
                    <a:cubicBezTo>
                      <a:pt x="448" y="101"/>
                      <a:pt x="348" y="0"/>
                      <a:pt x="224" y="0"/>
                    </a:cubicBezTo>
                    <a:cubicBezTo>
                      <a:pt x="101" y="0"/>
                      <a:pt x="0" y="101"/>
                      <a:pt x="0" y="224"/>
                    </a:cubicBezTo>
                    <a:cubicBezTo>
                      <a:pt x="0" y="348"/>
                      <a:pt x="101" y="448"/>
                      <a:pt x="224" y="448"/>
                    </a:cubicBezTo>
                    <a:close/>
                    <a:moveTo>
                      <a:pt x="224" y="56"/>
                    </a:moveTo>
                    <a:cubicBezTo>
                      <a:pt x="317" y="56"/>
                      <a:pt x="393" y="132"/>
                      <a:pt x="393" y="224"/>
                    </a:cubicBezTo>
                    <a:cubicBezTo>
                      <a:pt x="393" y="317"/>
                      <a:pt x="317" y="393"/>
                      <a:pt x="224" y="393"/>
                    </a:cubicBezTo>
                    <a:cubicBezTo>
                      <a:pt x="132" y="393"/>
                      <a:pt x="56" y="317"/>
                      <a:pt x="56" y="224"/>
                    </a:cubicBezTo>
                    <a:cubicBezTo>
                      <a:pt x="56" y="132"/>
                      <a:pt x="132" y="56"/>
                      <a:pt x="22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119">
                <a:extLst>
                  <a:ext uri="{FF2B5EF4-FFF2-40B4-BE49-F238E27FC236}">
                    <a16:creationId xmlns:a16="http://schemas.microsoft.com/office/drawing/2014/main" id="{D33FD9A6-B366-4F4B-AA5E-963BD9B46D35}"/>
                  </a:ext>
                </a:extLst>
              </p:cNvPr>
              <p:cNvSpPr>
                <a:spLocks noEditPoints="1"/>
              </p:cNvSpPr>
              <p:nvPr/>
            </p:nvSpPr>
            <p:spPr bwMode="auto">
              <a:xfrm>
                <a:off x="-5293" y="2474"/>
                <a:ext cx="656" cy="1520"/>
              </a:xfrm>
              <a:custGeom>
                <a:avLst/>
                <a:gdLst>
                  <a:gd name="T0" fmla="*/ 524 w 767"/>
                  <a:gd name="T1" fmla="*/ 0 h 1784"/>
                  <a:gd name="T2" fmla="*/ 243 w 767"/>
                  <a:gd name="T3" fmla="*/ 0 h 1784"/>
                  <a:gd name="T4" fmla="*/ 0 w 767"/>
                  <a:gd name="T5" fmla="*/ 243 h 1784"/>
                  <a:gd name="T6" fmla="*/ 0 w 767"/>
                  <a:gd name="T7" fmla="*/ 835 h 1784"/>
                  <a:gd name="T8" fmla="*/ 30 w 767"/>
                  <a:gd name="T9" fmla="*/ 908 h 1784"/>
                  <a:gd name="T10" fmla="*/ 120 w 767"/>
                  <a:gd name="T11" fmla="*/ 998 h 1784"/>
                  <a:gd name="T12" fmla="*/ 160 w 767"/>
                  <a:gd name="T13" fmla="*/ 1784 h 1784"/>
                  <a:gd name="T14" fmla="*/ 592 w 767"/>
                  <a:gd name="T15" fmla="*/ 1784 h 1784"/>
                  <a:gd name="T16" fmla="*/ 644 w 767"/>
                  <a:gd name="T17" fmla="*/ 1001 h 1784"/>
                  <a:gd name="T18" fmla="*/ 737 w 767"/>
                  <a:gd name="T19" fmla="*/ 908 h 1784"/>
                  <a:gd name="T20" fmla="*/ 767 w 767"/>
                  <a:gd name="T21" fmla="*/ 835 h 1784"/>
                  <a:gd name="T22" fmla="*/ 767 w 767"/>
                  <a:gd name="T23" fmla="*/ 243 h 1784"/>
                  <a:gd name="T24" fmla="*/ 524 w 767"/>
                  <a:gd name="T25" fmla="*/ 0 h 1784"/>
                  <a:gd name="T26" fmla="*/ 711 w 767"/>
                  <a:gd name="T27" fmla="*/ 835 h 1784"/>
                  <a:gd name="T28" fmla="*/ 697 w 767"/>
                  <a:gd name="T29" fmla="*/ 869 h 1784"/>
                  <a:gd name="T30" fmla="*/ 649 w 767"/>
                  <a:gd name="T31" fmla="*/ 917 h 1784"/>
                  <a:gd name="T32" fmla="*/ 655 w 767"/>
                  <a:gd name="T33" fmla="*/ 825 h 1784"/>
                  <a:gd name="T34" fmla="*/ 655 w 767"/>
                  <a:gd name="T35" fmla="*/ 821 h 1784"/>
                  <a:gd name="T36" fmla="*/ 600 w 767"/>
                  <a:gd name="T37" fmla="*/ 817 h 1784"/>
                  <a:gd name="T38" fmla="*/ 540 w 767"/>
                  <a:gd name="T39" fmla="*/ 1729 h 1784"/>
                  <a:gd name="T40" fmla="*/ 411 w 767"/>
                  <a:gd name="T41" fmla="*/ 1729 h 1784"/>
                  <a:gd name="T42" fmla="*/ 411 w 767"/>
                  <a:gd name="T43" fmla="*/ 1120 h 1784"/>
                  <a:gd name="T44" fmla="*/ 356 w 767"/>
                  <a:gd name="T45" fmla="*/ 1120 h 1784"/>
                  <a:gd name="T46" fmla="*/ 356 w 767"/>
                  <a:gd name="T47" fmla="*/ 1729 h 1784"/>
                  <a:gd name="T48" fmla="*/ 213 w 767"/>
                  <a:gd name="T49" fmla="*/ 1729 h 1784"/>
                  <a:gd name="T50" fmla="*/ 167 w 767"/>
                  <a:gd name="T51" fmla="*/ 821 h 1784"/>
                  <a:gd name="T52" fmla="*/ 167 w 767"/>
                  <a:gd name="T53" fmla="*/ 817 h 1784"/>
                  <a:gd name="T54" fmla="*/ 111 w 767"/>
                  <a:gd name="T55" fmla="*/ 820 h 1784"/>
                  <a:gd name="T56" fmla="*/ 116 w 767"/>
                  <a:gd name="T57" fmla="*/ 915 h 1784"/>
                  <a:gd name="T58" fmla="*/ 70 w 767"/>
                  <a:gd name="T59" fmla="*/ 869 h 1784"/>
                  <a:gd name="T60" fmla="*/ 56 w 767"/>
                  <a:gd name="T61" fmla="*/ 835 h 1784"/>
                  <a:gd name="T62" fmla="*/ 56 w 767"/>
                  <a:gd name="T63" fmla="*/ 243 h 1784"/>
                  <a:gd name="T64" fmla="*/ 243 w 767"/>
                  <a:gd name="T65" fmla="*/ 55 h 1784"/>
                  <a:gd name="T66" fmla="*/ 524 w 767"/>
                  <a:gd name="T67" fmla="*/ 55 h 1784"/>
                  <a:gd name="T68" fmla="*/ 711 w 767"/>
                  <a:gd name="T69" fmla="*/ 243 h 1784"/>
                  <a:gd name="T70" fmla="*/ 711 w 767"/>
                  <a:gd name="T71" fmla="*/ 835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 h="1784">
                    <a:moveTo>
                      <a:pt x="524" y="0"/>
                    </a:moveTo>
                    <a:cubicBezTo>
                      <a:pt x="243" y="0"/>
                      <a:pt x="243" y="0"/>
                      <a:pt x="243" y="0"/>
                    </a:cubicBezTo>
                    <a:cubicBezTo>
                      <a:pt x="109" y="0"/>
                      <a:pt x="0" y="109"/>
                      <a:pt x="0" y="243"/>
                    </a:cubicBezTo>
                    <a:cubicBezTo>
                      <a:pt x="0" y="835"/>
                      <a:pt x="0" y="835"/>
                      <a:pt x="0" y="835"/>
                    </a:cubicBezTo>
                    <a:cubicBezTo>
                      <a:pt x="0" y="862"/>
                      <a:pt x="11" y="888"/>
                      <a:pt x="30" y="908"/>
                    </a:cubicBezTo>
                    <a:cubicBezTo>
                      <a:pt x="120" y="998"/>
                      <a:pt x="120" y="998"/>
                      <a:pt x="120" y="998"/>
                    </a:cubicBezTo>
                    <a:cubicBezTo>
                      <a:pt x="160" y="1784"/>
                      <a:pt x="160" y="1784"/>
                      <a:pt x="160" y="1784"/>
                    </a:cubicBezTo>
                    <a:cubicBezTo>
                      <a:pt x="592" y="1784"/>
                      <a:pt x="592" y="1784"/>
                      <a:pt x="592" y="1784"/>
                    </a:cubicBezTo>
                    <a:cubicBezTo>
                      <a:pt x="644" y="1001"/>
                      <a:pt x="644" y="1001"/>
                      <a:pt x="644" y="1001"/>
                    </a:cubicBezTo>
                    <a:cubicBezTo>
                      <a:pt x="737" y="908"/>
                      <a:pt x="737" y="908"/>
                      <a:pt x="737" y="908"/>
                    </a:cubicBezTo>
                    <a:cubicBezTo>
                      <a:pt x="756" y="888"/>
                      <a:pt x="767" y="862"/>
                      <a:pt x="767" y="835"/>
                    </a:cubicBezTo>
                    <a:cubicBezTo>
                      <a:pt x="767" y="243"/>
                      <a:pt x="767" y="243"/>
                      <a:pt x="767" y="243"/>
                    </a:cubicBezTo>
                    <a:cubicBezTo>
                      <a:pt x="767" y="109"/>
                      <a:pt x="658" y="0"/>
                      <a:pt x="524" y="0"/>
                    </a:cubicBezTo>
                    <a:close/>
                    <a:moveTo>
                      <a:pt x="711" y="835"/>
                    </a:moveTo>
                    <a:cubicBezTo>
                      <a:pt x="711" y="848"/>
                      <a:pt x="706" y="860"/>
                      <a:pt x="697" y="869"/>
                    </a:cubicBezTo>
                    <a:cubicBezTo>
                      <a:pt x="649" y="917"/>
                      <a:pt x="649" y="917"/>
                      <a:pt x="649" y="917"/>
                    </a:cubicBezTo>
                    <a:cubicBezTo>
                      <a:pt x="655" y="825"/>
                      <a:pt x="655" y="825"/>
                      <a:pt x="655" y="825"/>
                    </a:cubicBezTo>
                    <a:cubicBezTo>
                      <a:pt x="655" y="821"/>
                      <a:pt x="655" y="821"/>
                      <a:pt x="655" y="821"/>
                    </a:cubicBezTo>
                    <a:cubicBezTo>
                      <a:pt x="600" y="817"/>
                      <a:pt x="600" y="817"/>
                      <a:pt x="600" y="817"/>
                    </a:cubicBezTo>
                    <a:cubicBezTo>
                      <a:pt x="540" y="1729"/>
                      <a:pt x="540" y="1729"/>
                      <a:pt x="540" y="1729"/>
                    </a:cubicBezTo>
                    <a:cubicBezTo>
                      <a:pt x="411" y="1729"/>
                      <a:pt x="411" y="1729"/>
                      <a:pt x="411" y="1729"/>
                    </a:cubicBezTo>
                    <a:cubicBezTo>
                      <a:pt x="411" y="1120"/>
                      <a:pt x="411" y="1120"/>
                      <a:pt x="411" y="1120"/>
                    </a:cubicBezTo>
                    <a:cubicBezTo>
                      <a:pt x="356" y="1120"/>
                      <a:pt x="356" y="1120"/>
                      <a:pt x="356" y="1120"/>
                    </a:cubicBezTo>
                    <a:cubicBezTo>
                      <a:pt x="356" y="1729"/>
                      <a:pt x="356" y="1729"/>
                      <a:pt x="356" y="1729"/>
                    </a:cubicBezTo>
                    <a:cubicBezTo>
                      <a:pt x="213" y="1729"/>
                      <a:pt x="213" y="1729"/>
                      <a:pt x="213" y="1729"/>
                    </a:cubicBezTo>
                    <a:cubicBezTo>
                      <a:pt x="167" y="821"/>
                      <a:pt x="167" y="821"/>
                      <a:pt x="167" y="821"/>
                    </a:cubicBezTo>
                    <a:cubicBezTo>
                      <a:pt x="167" y="817"/>
                      <a:pt x="167" y="817"/>
                      <a:pt x="167" y="817"/>
                    </a:cubicBezTo>
                    <a:cubicBezTo>
                      <a:pt x="111" y="820"/>
                      <a:pt x="111" y="820"/>
                      <a:pt x="111" y="820"/>
                    </a:cubicBezTo>
                    <a:cubicBezTo>
                      <a:pt x="116" y="915"/>
                      <a:pt x="116" y="915"/>
                      <a:pt x="116" y="915"/>
                    </a:cubicBezTo>
                    <a:cubicBezTo>
                      <a:pt x="70" y="869"/>
                      <a:pt x="70" y="869"/>
                      <a:pt x="70" y="869"/>
                    </a:cubicBezTo>
                    <a:cubicBezTo>
                      <a:pt x="60" y="860"/>
                      <a:pt x="56" y="848"/>
                      <a:pt x="56" y="835"/>
                    </a:cubicBezTo>
                    <a:cubicBezTo>
                      <a:pt x="56" y="243"/>
                      <a:pt x="56" y="243"/>
                      <a:pt x="56" y="243"/>
                    </a:cubicBezTo>
                    <a:cubicBezTo>
                      <a:pt x="56" y="140"/>
                      <a:pt x="140" y="55"/>
                      <a:pt x="243" y="55"/>
                    </a:cubicBezTo>
                    <a:cubicBezTo>
                      <a:pt x="524" y="55"/>
                      <a:pt x="524" y="55"/>
                      <a:pt x="524" y="55"/>
                    </a:cubicBezTo>
                    <a:cubicBezTo>
                      <a:pt x="627" y="55"/>
                      <a:pt x="711" y="140"/>
                      <a:pt x="711" y="243"/>
                    </a:cubicBezTo>
                    <a:lnTo>
                      <a:pt x="711" y="8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20">
                <a:extLst>
                  <a:ext uri="{FF2B5EF4-FFF2-40B4-BE49-F238E27FC236}">
                    <a16:creationId xmlns:a16="http://schemas.microsoft.com/office/drawing/2014/main" id="{7D56D4E5-68F4-4F6D-BA26-97525D1CF67E}"/>
                  </a:ext>
                </a:extLst>
              </p:cNvPr>
              <p:cNvSpPr>
                <a:spLocks noChangeArrowheads="1"/>
              </p:cNvSpPr>
              <p:nvPr/>
            </p:nvSpPr>
            <p:spPr bwMode="auto">
              <a:xfrm>
                <a:off x="-4989" y="2671"/>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21">
                <a:extLst>
                  <a:ext uri="{FF2B5EF4-FFF2-40B4-BE49-F238E27FC236}">
                    <a16:creationId xmlns:a16="http://schemas.microsoft.com/office/drawing/2014/main" id="{B41B7B11-C41C-4D69-A82E-FB5751523D4A}"/>
                  </a:ext>
                </a:extLst>
              </p:cNvPr>
              <p:cNvSpPr>
                <a:spLocks noChangeArrowheads="1"/>
              </p:cNvSpPr>
              <p:nvPr/>
            </p:nvSpPr>
            <p:spPr bwMode="auto">
              <a:xfrm>
                <a:off x="-4989" y="2843"/>
                <a:ext cx="4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Rectangle 122">
                <a:extLst>
                  <a:ext uri="{FF2B5EF4-FFF2-40B4-BE49-F238E27FC236}">
                    <a16:creationId xmlns:a16="http://schemas.microsoft.com/office/drawing/2014/main" id="{E4917592-3632-4DBC-9302-B4813E022887}"/>
                  </a:ext>
                </a:extLst>
              </p:cNvPr>
              <p:cNvSpPr>
                <a:spLocks noChangeArrowheads="1"/>
              </p:cNvSpPr>
              <p:nvPr/>
            </p:nvSpPr>
            <p:spPr bwMode="auto">
              <a:xfrm>
                <a:off x="-4989" y="3015"/>
                <a:ext cx="4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6" name="Group 4">
              <a:extLst>
                <a:ext uri="{FF2B5EF4-FFF2-40B4-BE49-F238E27FC236}">
                  <a16:creationId xmlns:a16="http://schemas.microsoft.com/office/drawing/2014/main" id="{998E2024-79A4-44E9-8137-B51FB2993042}"/>
                </a:ext>
              </a:extLst>
            </p:cNvPr>
            <p:cNvGrpSpPr>
              <a:grpSpLocks noChangeAspect="1"/>
            </p:cNvGrpSpPr>
            <p:nvPr/>
          </p:nvGrpSpPr>
          <p:grpSpPr bwMode="auto">
            <a:xfrm>
              <a:off x="849833" y="4998433"/>
              <a:ext cx="586480" cy="564857"/>
              <a:chOff x="-2004" y="2044"/>
              <a:chExt cx="1058" cy="1019"/>
            </a:xfrm>
            <a:solidFill>
              <a:schemeClr val="accent1"/>
            </a:solidFill>
          </p:grpSpPr>
          <p:sp>
            <p:nvSpPr>
              <p:cNvPr id="57" name="Freeform 5">
                <a:extLst>
                  <a:ext uri="{FF2B5EF4-FFF2-40B4-BE49-F238E27FC236}">
                    <a16:creationId xmlns:a16="http://schemas.microsoft.com/office/drawing/2014/main" id="{C40D3BE8-689C-4AD4-AD64-AB10063B5946}"/>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6">
                <a:extLst>
                  <a:ext uri="{FF2B5EF4-FFF2-40B4-BE49-F238E27FC236}">
                    <a16:creationId xmlns:a16="http://schemas.microsoft.com/office/drawing/2014/main" id="{F3A23DAE-0CC6-4299-99C8-BCAA4EB7BF81}"/>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7">
                <a:extLst>
                  <a:ext uri="{FF2B5EF4-FFF2-40B4-BE49-F238E27FC236}">
                    <a16:creationId xmlns:a16="http://schemas.microsoft.com/office/drawing/2014/main" id="{268E630D-16DB-4D29-9BD7-7F4C5245C861}"/>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8">
                <a:extLst>
                  <a:ext uri="{FF2B5EF4-FFF2-40B4-BE49-F238E27FC236}">
                    <a16:creationId xmlns:a16="http://schemas.microsoft.com/office/drawing/2014/main" id="{956D719D-202B-4761-894B-8AB902D43418}"/>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9">
                <a:extLst>
                  <a:ext uri="{FF2B5EF4-FFF2-40B4-BE49-F238E27FC236}">
                    <a16:creationId xmlns:a16="http://schemas.microsoft.com/office/drawing/2014/main" id="{99DA2C87-33E8-4CFD-A806-9FE1E4939014}"/>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10">
                <a:extLst>
                  <a:ext uri="{FF2B5EF4-FFF2-40B4-BE49-F238E27FC236}">
                    <a16:creationId xmlns:a16="http://schemas.microsoft.com/office/drawing/2014/main" id="{494ACEB0-AB0F-46B4-AFD6-D8E412B50A58}"/>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11">
                <a:extLst>
                  <a:ext uri="{FF2B5EF4-FFF2-40B4-BE49-F238E27FC236}">
                    <a16:creationId xmlns:a16="http://schemas.microsoft.com/office/drawing/2014/main" id="{A5041E0D-3F7F-4DA1-86D7-B1ED04AEF4FF}"/>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12">
                <a:extLst>
                  <a:ext uri="{FF2B5EF4-FFF2-40B4-BE49-F238E27FC236}">
                    <a16:creationId xmlns:a16="http://schemas.microsoft.com/office/drawing/2014/main" id="{B33A0ABC-D076-4990-926B-75B7C39A61F8}"/>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13">
                <a:extLst>
                  <a:ext uri="{FF2B5EF4-FFF2-40B4-BE49-F238E27FC236}">
                    <a16:creationId xmlns:a16="http://schemas.microsoft.com/office/drawing/2014/main" id="{24B1C80E-74B0-4768-8C12-BBA6DDBB0FC3}"/>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14">
                <a:extLst>
                  <a:ext uri="{FF2B5EF4-FFF2-40B4-BE49-F238E27FC236}">
                    <a16:creationId xmlns:a16="http://schemas.microsoft.com/office/drawing/2014/main" id="{E399BC13-05E4-4CBA-A067-FCFC042DA71B}"/>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15">
                <a:extLst>
                  <a:ext uri="{FF2B5EF4-FFF2-40B4-BE49-F238E27FC236}">
                    <a16:creationId xmlns:a16="http://schemas.microsoft.com/office/drawing/2014/main" id="{58E89AC7-54B0-49FC-93C9-0DA4EA9C8B8C}"/>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16">
                <a:extLst>
                  <a:ext uri="{FF2B5EF4-FFF2-40B4-BE49-F238E27FC236}">
                    <a16:creationId xmlns:a16="http://schemas.microsoft.com/office/drawing/2014/main" id="{9A395A8E-FD0F-4C3A-A0D9-2E7933179741}"/>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Rectangle 17">
                <a:extLst>
                  <a:ext uri="{FF2B5EF4-FFF2-40B4-BE49-F238E27FC236}">
                    <a16:creationId xmlns:a16="http://schemas.microsoft.com/office/drawing/2014/main" id="{8E2C4DA2-FCF9-4A48-A2DE-144BD16CC72A}"/>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8">
                <a:extLst>
                  <a:ext uri="{FF2B5EF4-FFF2-40B4-BE49-F238E27FC236}">
                    <a16:creationId xmlns:a16="http://schemas.microsoft.com/office/drawing/2014/main" id="{76C483E2-8510-4A45-8738-5E1C889ED2EA}"/>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9">
                <a:extLst>
                  <a:ext uri="{FF2B5EF4-FFF2-40B4-BE49-F238E27FC236}">
                    <a16:creationId xmlns:a16="http://schemas.microsoft.com/office/drawing/2014/main" id="{3CF8BB37-1AF5-464D-8115-27408DC74DF1}"/>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Rectangle 20">
                <a:extLst>
                  <a:ext uri="{FF2B5EF4-FFF2-40B4-BE49-F238E27FC236}">
                    <a16:creationId xmlns:a16="http://schemas.microsoft.com/office/drawing/2014/main" id="{79C55326-412E-4A5F-8521-F3D0018650EF}"/>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21">
                <a:extLst>
                  <a:ext uri="{FF2B5EF4-FFF2-40B4-BE49-F238E27FC236}">
                    <a16:creationId xmlns:a16="http://schemas.microsoft.com/office/drawing/2014/main" id="{35F6E99C-E7DE-4188-9DFA-81DF8E9F5CD1}"/>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Rectangle 22">
                <a:extLst>
                  <a:ext uri="{FF2B5EF4-FFF2-40B4-BE49-F238E27FC236}">
                    <a16:creationId xmlns:a16="http://schemas.microsoft.com/office/drawing/2014/main" id="{7A250A30-E238-4ACC-B46B-E666D046A262}"/>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23">
                <a:extLst>
                  <a:ext uri="{FF2B5EF4-FFF2-40B4-BE49-F238E27FC236}">
                    <a16:creationId xmlns:a16="http://schemas.microsoft.com/office/drawing/2014/main" id="{CB1249CE-A9FC-4B1E-96C8-07FB345698CB}"/>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24">
                <a:extLst>
                  <a:ext uri="{FF2B5EF4-FFF2-40B4-BE49-F238E27FC236}">
                    <a16:creationId xmlns:a16="http://schemas.microsoft.com/office/drawing/2014/main" id="{F0E4E10F-B4F7-4860-B8C8-C3EBA207DF09}"/>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68" name="TextBox 167">
            <a:extLst>
              <a:ext uri="{FF2B5EF4-FFF2-40B4-BE49-F238E27FC236}">
                <a16:creationId xmlns:a16="http://schemas.microsoft.com/office/drawing/2014/main" id="{268EDBBC-CF72-4471-8FD7-43F2952E59B8}"/>
              </a:ext>
            </a:extLst>
          </p:cNvPr>
          <p:cNvSpPr txBox="1"/>
          <p:nvPr/>
        </p:nvSpPr>
        <p:spPr>
          <a:xfrm>
            <a:off x="634815" y="2491386"/>
            <a:ext cx="1339513"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M</a:t>
            </a:r>
            <a:r>
              <a:rPr kumimoji="0" lang="en-IN" sz="1600" b="1" i="0" u="none" strike="noStrike" kern="1200" cap="none" spc="0" normalizeH="0" baseline="0" noProof="0" err="1">
                <a:ln>
                  <a:noFill/>
                </a:ln>
                <a:solidFill>
                  <a:srgbClr val="000000"/>
                </a:solidFill>
                <a:effectLst/>
                <a:uLnTx/>
                <a:uFillTx/>
                <a:latin typeface="Calibri" panose="020F0502020204030204"/>
                <a:ea typeface="+mn-ea"/>
                <a:cs typeface="Arial" pitchFamily="34" charset="0"/>
              </a:rPr>
              <a:t>anagement</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E55D8C6A-4194-482D-B4D4-7D39C4B4AAC3}"/>
              </a:ext>
            </a:extLst>
          </p:cNvPr>
          <p:cNvSpPr txBox="1"/>
          <p:nvPr/>
        </p:nvSpPr>
        <p:spPr>
          <a:xfrm>
            <a:off x="617507" y="3382735"/>
            <a:ext cx="1356821"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Organization</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0728D46A-4A30-425C-85BC-2F08E5EED9BD}"/>
              </a:ext>
            </a:extLst>
          </p:cNvPr>
          <p:cNvSpPr txBox="1"/>
          <p:nvPr/>
        </p:nvSpPr>
        <p:spPr>
          <a:xfrm>
            <a:off x="617507" y="4251029"/>
            <a:ext cx="1356821"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Authority</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C0957EEE-6FB0-4A15-8F47-8FFF715C4BD9}"/>
              </a:ext>
            </a:extLst>
          </p:cNvPr>
          <p:cNvSpPr txBox="1"/>
          <p:nvPr/>
        </p:nvSpPr>
        <p:spPr>
          <a:xfrm>
            <a:off x="367253" y="5099317"/>
            <a:ext cx="1607075"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Decision-making</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229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60BE947A-5590-4DF7-A82A-311CE2517951}"/>
              </a:ext>
            </a:extLst>
          </p:cNvPr>
          <p:cNvGrpSpPr/>
          <p:nvPr/>
        </p:nvGrpSpPr>
        <p:grpSpPr>
          <a:xfrm>
            <a:off x="7722891" y="1734032"/>
            <a:ext cx="3909617" cy="4450992"/>
            <a:chOff x="6449605" y="1810922"/>
            <a:chExt cx="3969624" cy="4450992"/>
          </a:xfrm>
        </p:grpSpPr>
        <p:sp>
          <p:nvSpPr>
            <p:cNvPr id="87" name="TextBox 16">
              <a:extLst>
                <a:ext uri="{FF2B5EF4-FFF2-40B4-BE49-F238E27FC236}">
                  <a16:creationId xmlns:a16="http://schemas.microsoft.com/office/drawing/2014/main" id="{3ACE6676-C044-43E4-886C-6C85CCCDBEB1}"/>
                </a:ext>
              </a:extLst>
            </p:cNvPr>
            <p:cNvSpPr txBox="1">
              <a:spLocks noChangeArrowheads="1"/>
            </p:cNvSpPr>
            <p:nvPr/>
          </p:nvSpPr>
          <p:spPr bwMode="auto">
            <a:xfrm>
              <a:off x="6449606" y="1810922"/>
              <a:ext cx="39443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Potential risks</a:t>
              </a:r>
            </a:p>
          </p:txBody>
        </p:sp>
        <p:sp>
          <p:nvSpPr>
            <p:cNvPr id="89" name="Rectangle 10">
              <a:extLst>
                <a:ext uri="{FF2B5EF4-FFF2-40B4-BE49-F238E27FC236}">
                  <a16:creationId xmlns:a16="http://schemas.microsoft.com/office/drawing/2014/main" id="{068D2019-443D-4C40-921F-BA9B98E9F854}"/>
                </a:ext>
              </a:extLst>
            </p:cNvPr>
            <p:cNvSpPr txBox="1">
              <a:spLocks noChangeArrowheads="1"/>
            </p:cNvSpPr>
            <p:nvPr/>
          </p:nvSpPr>
          <p:spPr bwMode="auto">
            <a:xfrm>
              <a:off x="6449605" y="2121088"/>
              <a:ext cx="3969624" cy="414082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lvl1pPr marL="184150" indent="-184150"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FFE600"/>
                </a:buClr>
                <a:buSzPct val="75000"/>
                <a:buFont typeface="Arial" charset="0"/>
                <a:buChar char="►"/>
                <a:tabLst/>
                <a:defRPr/>
              </a:pPr>
              <a:endParaRPr kumimoji="0" lang="en-US" altLang="en-US" sz="998" b="0" i="0" u="none" strike="noStrike" kern="1200" cap="none" spc="0" normalizeH="0" baseline="0" noProof="0">
                <a:ln>
                  <a:noFill/>
                </a:ln>
                <a:solidFill>
                  <a:srgbClr val="7F7E82"/>
                </a:solidFill>
                <a:effectLst/>
                <a:uLnTx/>
                <a:uFillTx/>
                <a:latin typeface="Calibri" panose="020F0502020204030204"/>
                <a:ea typeface="+mn-ea"/>
                <a:cs typeface="+mn-cs"/>
              </a:endParaRPr>
            </a:p>
          </p:txBody>
        </p:sp>
        <p:graphicFrame>
          <p:nvGraphicFramePr>
            <p:cNvPr id="90" name="Diagram 89">
              <a:extLst>
                <a:ext uri="{FF2B5EF4-FFF2-40B4-BE49-F238E27FC236}">
                  <a16:creationId xmlns:a16="http://schemas.microsoft.com/office/drawing/2014/main" id="{8F386688-1D11-4220-932A-831CE61A8362}"/>
                </a:ext>
              </a:extLst>
            </p:cNvPr>
            <p:cNvGraphicFramePr/>
            <p:nvPr/>
          </p:nvGraphicFramePr>
          <p:xfrm>
            <a:off x="6494034" y="2083755"/>
            <a:ext cx="3915816" cy="32211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83" name="AutoShape 11">
            <a:extLst>
              <a:ext uri="{FF2B5EF4-FFF2-40B4-BE49-F238E27FC236}">
                <a16:creationId xmlns:a16="http://schemas.microsoft.com/office/drawing/2014/main" id="{53280EA1-E855-48A8-B33F-2DC14202205F}"/>
              </a:ext>
            </a:extLst>
          </p:cNvPr>
          <p:cNvSpPr>
            <a:spLocks noChangeArrowheads="1"/>
          </p:cNvSpPr>
          <p:nvPr/>
        </p:nvSpPr>
        <p:spPr bwMode="gray">
          <a:xfrm>
            <a:off x="588073" y="4911611"/>
            <a:ext cx="1810083" cy="1273414"/>
          </a:xfrm>
          <a:prstGeom prst="homePlate">
            <a:avLst>
              <a:gd name="adj" fmla="val 15662"/>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We’ll wait for the detailed regulatory guidance.</a:t>
            </a:r>
          </a:p>
        </p:txBody>
      </p:sp>
      <p:sp>
        <p:nvSpPr>
          <p:cNvPr id="85" name="TextBox 14">
            <a:extLst>
              <a:ext uri="{FF2B5EF4-FFF2-40B4-BE49-F238E27FC236}">
                <a16:creationId xmlns:a16="http://schemas.microsoft.com/office/drawing/2014/main" id="{2F3CB05B-FF0E-405E-837F-D4AD091C4436}"/>
              </a:ext>
            </a:extLst>
          </p:cNvPr>
          <p:cNvSpPr txBox="1">
            <a:spLocks noChangeArrowheads="1"/>
          </p:cNvSpPr>
          <p:nvPr/>
        </p:nvSpPr>
        <p:spPr bwMode="auto">
          <a:xfrm>
            <a:off x="588074" y="1708632"/>
            <a:ext cx="21047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Strategic errors</a:t>
            </a:r>
          </a:p>
        </p:txBody>
      </p:sp>
      <p:sp>
        <p:nvSpPr>
          <p:cNvPr id="91" name="AutoShape 11">
            <a:extLst>
              <a:ext uri="{FF2B5EF4-FFF2-40B4-BE49-F238E27FC236}">
                <a16:creationId xmlns:a16="http://schemas.microsoft.com/office/drawing/2014/main" id="{3496D081-D36F-4C63-BF16-7B62BF0E018F}"/>
              </a:ext>
            </a:extLst>
          </p:cNvPr>
          <p:cNvSpPr>
            <a:spLocks noChangeArrowheads="1"/>
          </p:cNvSpPr>
          <p:nvPr/>
        </p:nvSpPr>
        <p:spPr bwMode="gray">
          <a:xfrm>
            <a:off x="588073" y="1990307"/>
            <a:ext cx="1810085" cy="1264286"/>
          </a:xfrm>
          <a:prstGeom prst="homePlate">
            <a:avLst>
              <a:gd name="adj" fmla="val 15688"/>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Timeliness of data</a:t>
            </a:r>
          </a:p>
        </p:txBody>
      </p:sp>
      <p:sp>
        <p:nvSpPr>
          <p:cNvPr id="95" name="AutoShape 11">
            <a:extLst>
              <a:ext uri="{FF2B5EF4-FFF2-40B4-BE49-F238E27FC236}">
                <a16:creationId xmlns:a16="http://schemas.microsoft.com/office/drawing/2014/main" id="{7E2C11D8-3B9C-4F46-98BD-4C73F6A7A0A0}"/>
              </a:ext>
            </a:extLst>
          </p:cNvPr>
          <p:cNvSpPr>
            <a:spLocks noChangeArrowheads="1"/>
          </p:cNvSpPr>
          <p:nvPr/>
        </p:nvSpPr>
        <p:spPr bwMode="gray">
          <a:xfrm>
            <a:off x="588074" y="3464495"/>
            <a:ext cx="1810084" cy="1237213"/>
          </a:xfrm>
          <a:prstGeom prst="homePlate">
            <a:avLst>
              <a:gd name="adj" fmla="val 15688"/>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Data quality is  someone else’s problem (IT, Outsourcer etc.)</a:t>
            </a:r>
          </a:p>
        </p:txBody>
      </p:sp>
      <p:sp>
        <p:nvSpPr>
          <p:cNvPr id="82" name="Rectangle 10">
            <a:extLst>
              <a:ext uri="{FF2B5EF4-FFF2-40B4-BE49-F238E27FC236}">
                <a16:creationId xmlns:a16="http://schemas.microsoft.com/office/drawing/2014/main" id="{4EC82F11-30DA-4741-9DBD-96898A6094F6}"/>
              </a:ext>
            </a:extLst>
          </p:cNvPr>
          <p:cNvSpPr txBox="1">
            <a:spLocks noChangeArrowheads="1"/>
          </p:cNvSpPr>
          <p:nvPr/>
        </p:nvSpPr>
        <p:spPr bwMode="auto">
          <a:xfrm>
            <a:off x="2459481" y="4911609"/>
            <a:ext cx="1810085" cy="127341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lvl1pPr marL="184150" indent="-184150"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This is a top down, principles based regime and therefore detailed guidance will never be issued</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Regulators already expect the principles of regulatory guidelines to be applied before audit occur</a:t>
            </a:r>
          </a:p>
        </p:txBody>
      </p:sp>
      <p:sp>
        <p:nvSpPr>
          <p:cNvPr id="86" name="TextBox 15">
            <a:extLst>
              <a:ext uri="{FF2B5EF4-FFF2-40B4-BE49-F238E27FC236}">
                <a16:creationId xmlns:a16="http://schemas.microsoft.com/office/drawing/2014/main" id="{2F6FE981-A825-4BF4-972C-F9B2DCB1E2B8}"/>
              </a:ext>
            </a:extLst>
          </p:cNvPr>
          <p:cNvSpPr txBox="1">
            <a:spLocks noChangeArrowheads="1"/>
          </p:cNvSpPr>
          <p:nvPr/>
        </p:nvSpPr>
        <p:spPr bwMode="auto">
          <a:xfrm>
            <a:off x="2259935" y="1734033"/>
            <a:ext cx="2209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Fact</a:t>
            </a:r>
            <a:endParaRPr kumimoji="0" lang="en-US" altLang="en-US" sz="1542"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Rectangle 10">
            <a:extLst>
              <a:ext uri="{FF2B5EF4-FFF2-40B4-BE49-F238E27FC236}">
                <a16:creationId xmlns:a16="http://schemas.microsoft.com/office/drawing/2014/main" id="{62F736DD-DBB6-4D5D-B3D9-7D76957FFCB0}"/>
              </a:ext>
            </a:extLst>
          </p:cNvPr>
          <p:cNvSpPr txBox="1">
            <a:spLocks noChangeArrowheads="1"/>
          </p:cNvSpPr>
          <p:nvPr/>
        </p:nvSpPr>
        <p:spPr bwMode="auto">
          <a:xfrm>
            <a:off x="2459481" y="1990307"/>
            <a:ext cx="1810085" cy="126428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Lack of data ownership, data management and procedures can cause significant delays in delivering timely high quality data </a:t>
            </a:r>
          </a:p>
        </p:txBody>
      </p:sp>
      <p:sp>
        <p:nvSpPr>
          <p:cNvPr id="97" name="Rectangle 10">
            <a:extLst>
              <a:ext uri="{FF2B5EF4-FFF2-40B4-BE49-F238E27FC236}">
                <a16:creationId xmlns:a16="http://schemas.microsoft.com/office/drawing/2014/main" id="{2436033C-9538-41E0-8D75-EC5727A4655D}"/>
              </a:ext>
            </a:extLst>
          </p:cNvPr>
          <p:cNvSpPr txBox="1">
            <a:spLocks noChangeArrowheads="1"/>
          </p:cNvSpPr>
          <p:nvPr/>
        </p:nvSpPr>
        <p:spPr bwMode="auto">
          <a:xfrm>
            <a:off x="2459481" y="3464494"/>
            <a:ext cx="1810085" cy="1237213"/>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Data is a business asset and data quality is a business issue</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IT alone can not be held responsible. The data quality responsibilities need to be across various functions of the business</a:t>
            </a:r>
          </a:p>
        </p:txBody>
      </p:sp>
      <p:sp>
        <p:nvSpPr>
          <p:cNvPr id="99" name="Rectangle 17">
            <a:extLst>
              <a:ext uri="{FF2B5EF4-FFF2-40B4-BE49-F238E27FC236}">
                <a16:creationId xmlns:a16="http://schemas.microsoft.com/office/drawing/2014/main" id="{F268B137-4F21-4394-9DD5-C85F29D488AB}"/>
              </a:ext>
            </a:extLst>
          </p:cNvPr>
          <p:cNvSpPr/>
          <p:nvPr/>
        </p:nvSpPr>
        <p:spPr>
          <a:xfrm>
            <a:off x="576000" y="1141558"/>
            <a:ext cx="10910746" cy="518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45992" rtl="0" eaLnBrk="1" fontAlgn="auto" latinLnBrk="0" hangingPunct="1">
              <a:lnSpc>
                <a:spcPct val="100000"/>
              </a:lnSpc>
              <a:spcBef>
                <a:spcPts val="0"/>
              </a:spcBef>
              <a:spcAft>
                <a:spcPts val="454"/>
              </a:spcAft>
              <a:buClrTx/>
              <a:buSzTx/>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Data governance can be ineffective if various roles within the data governance framework do not fully understand their responsibilities or do not actively follow the principles set out in the Data Policy.</a:t>
            </a:r>
          </a:p>
          <a:p>
            <a:pPr marL="0" marR="0" lvl="0" indent="0" algn="l" defTabSz="740408" rtl="0" eaLnBrk="1" fontAlgn="auto" latinLnBrk="0" hangingPunct="1">
              <a:lnSpc>
                <a:spcPct val="100000"/>
              </a:lnSpc>
              <a:spcBef>
                <a:spcPts val="0"/>
              </a:spcBef>
              <a:spcAft>
                <a:spcPts val="449"/>
              </a:spcAft>
              <a:buClr>
                <a:srgbClr val="FFE600"/>
              </a:buClr>
              <a:buSzPct val="70000"/>
              <a:buFontTx/>
              <a:buNone/>
              <a:tabLst/>
              <a:defRPr/>
            </a:pPr>
            <a:r>
              <a:rPr kumimoji="0" lang="en-US" sz="1600" b="0" i="0" u="none" strike="noStrike" kern="1200" cap="none" spc="0" normalizeH="0" baseline="0" noProof="0">
                <a:ln>
                  <a:noFill/>
                </a:ln>
                <a:solidFill>
                  <a:srgbClr val="002060"/>
                </a:solidFill>
                <a:effectLst/>
                <a:uLnTx/>
                <a:uFillTx/>
                <a:latin typeface="Calibri" panose="020F0502020204030204"/>
                <a:ea typeface="+mn-ea"/>
                <a:cs typeface="EYInterstate Light"/>
              </a:rPr>
              <a:t> </a:t>
            </a:r>
          </a:p>
        </p:txBody>
      </p:sp>
      <p:sp>
        <p:nvSpPr>
          <p:cNvPr id="170" name="Chevron 12">
            <a:extLst>
              <a:ext uri="{FF2B5EF4-FFF2-40B4-BE49-F238E27FC236}">
                <a16:creationId xmlns:a16="http://schemas.microsoft.com/office/drawing/2014/main" id="{D4F0D495-BD66-4BC7-80E9-EF825604BC0C}"/>
              </a:ext>
            </a:extLst>
          </p:cNvPr>
          <p:cNvSpPr/>
          <p:nvPr/>
        </p:nvSpPr>
        <p:spPr>
          <a:xfrm>
            <a:off x="6537524" y="2018798"/>
            <a:ext cx="759203" cy="4140827"/>
          </a:xfrm>
          <a:prstGeom prst="chevron">
            <a:avLst/>
          </a:prstGeom>
          <a:solidFill>
            <a:srgbClr val="CBD4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4C5D3EA2-1E11-4B02-8D89-BA742604BE15}"/>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Implications </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of poor Data Governance</a:t>
            </a:r>
          </a:p>
        </p:txBody>
      </p:sp>
      <p:sp>
        <p:nvSpPr>
          <p:cNvPr id="21" name="Rectangle 10">
            <a:extLst>
              <a:ext uri="{FF2B5EF4-FFF2-40B4-BE49-F238E27FC236}">
                <a16:creationId xmlns:a16="http://schemas.microsoft.com/office/drawing/2014/main" id="{8A82BD3A-1E5B-4231-8943-1F1A02F6E3EE}"/>
              </a:ext>
            </a:extLst>
          </p:cNvPr>
          <p:cNvSpPr txBox="1">
            <a:spLocks noChangeArrowheads="1"/>
          </p:cNvSpPr>
          <p:nvPr/>
        </p:nvSpPr>
        <p:spPr bwMode="auto">
          <a:xfrm>
            <a:off x="4318096" y="4911609"/>
            <a:ext cx="1810085" cy="127341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Potential warnings from regulators</a:t>
            </a:r>
          </a:p>
        </p:txBody>
      </p:sp>
      <p:sp>
        <p:nvSpPr>
          <p:cNvPr id="22" name="Rectangle 10">
            <a:extLst>
              <a:ext uri="{FF2B5EF4-FFF2-40B4-BE49-F238E27FC236}">
                <a16:creationId xmlns:a16="http://schemas.microsoft.com/office/drawing/2014/main" id="{A629F2E2-08B5-47E1-8AF5-BCA7EEC83360}"/>
              </a:ext>
            </a:extLst>
          </p:cNvPr>
          <p:cNvSpPr txBox="1">
            <a:spLocks noChangeArrowheads="1"/>
          </p:cNvSpPr>
          <p:nvPr/>
        </p:nvSpPr>
        <p:spPr bwMode="auto">
          <a:xfrm>
            <a:off x="4318096" y="1990307"/>
            <a:ext cx="1810085" cy="126428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Fund screening </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RFP proces</a:t>
            </a:r>
          </a:p>
        </p:txBody>
      </p:sp>
      <p:sp>
        <p:nvSpPr>
          <p:cNvPr id="23" name="Rectangle 10">
            <a:extLst>
              <a:ext uri="{FF2B5EF4-FFF2-40B4-BE49-F238E27FC236}">
                <a16:creationId xmlns:a16="http://schemas.microsoft.com/office/drawing/2014/main" id="{91BDF1A3-3000-4422-815B-6975A338360D}"/>
              </a:ext>
            </a:extLst>
          </p:cNvPr>
          <p:cNvSpPr txBox="1">
            <a:spLocks noChangeArrowheads="1"/>
          </p:cNvSpPr>
          <p:nvPr/>
        </p:nvSpPr>
        <p:spPr bwMode="auto">
          <a:xfrm>
            <a:off x="4318096" y="3464494"/>
            <a:ext cx="1810085" cy="1237213"/>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Data quality checks are currently manual and only occur in end user computing leaving opportunity for upstream errors</a:t>
            </a:r>
          </a:p>
        </p:txBody>
      </p:sp>
      <p:sp>
        <p:nvSpPr>
          <p:cNvPr id="24" name="TextBox 14">
            <a:extLst>
              <a:ext uri="{FF2B5EF4-FFF2-40B4-BE49-F238E27FC236}">
                <a16:creationId xmlns:a16="http://schemas.microsoft.com/office/drawing/2014/main" id="{40363696-20D5-4D7A-AC83-47DF8E8EE810}"/>
              </a:ext>
            </a:extLst>
          </p:cNvPr>
          <p:cNvSpPr txBox="1">
            <a:spLocks noChangeArrowheads="1"/>
          </p:cNvSpPr>
          <p:nvPr/>
        </p:nvSpPr>
        <p:spPr bwMode="auto">
          <a:xfrm>
            <a:off x="4170749" y="1708632"/>
            <a:ext cx="21047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AAM examples</a:t>
            </a:r>
          </a:p>
        </p:txBody>
      </p:sp>
    </p:spTree>
    <p:extLst>
      <p:ext uri="{BB962C8B-B14F-4D97-AF65-F5344CB8AC3E}">
        <p14:creationId xmlns:p14="http://schemas.microsoft.com/office/powerpoint/2010/main" val="3579786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Governance Relaunch</a:t>
            </a:r>
            <a:endParaRPr lang="nl-NL"/>
          </a:p>
        </p:txBody>
      </p:sp>
    </p:spTree>
    <p:extLst>
      <p:ext uri="{BB962C8B-B14F-4D97-AF65-F5344CB8AC3E}">
        <p14:creationId xmlns:p14="http://schemas.microsoft.com/office/powerpoint/2010/main" val="3079727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3" name="think-cell Slide" r:id="rId10" imgW="592" imgH="595" progId="TCLayout.ActiveDocument.1">
                  <p:embed/>
                </p:oleObj>
              </mc:Choice>
              <mc:Fallback>
                <p:oleObj name="think-cell Slide" r:id="rId10"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65" name="Title 1">
            <a:extLst>
              <a:ext uri="{FF2B5EF4-FFF2-40B4-BE49-F238E27FC236}">
                <a16:creationId xmlns:a16="http://schemas.microsoft.com/office/drawing/2014/main" id="{EC3EBFB0-DE35-4AF7-B23E-B3669E5CB77A}"/>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What are the next steps to launch Data Governance?</a:t>
            </a:r>
          </a:p>
        </p:txBody>
      </p:sp>
      <p:sp>
        <p:nvSpPr>
          <p:cNvPr id="140" name="Freeform 40">
            <a:extLst>
              <a:ext uri="{FF2B5EF4-FFF2-40B4-BE49-F238E27FC236}">
                <a16:creationId xmlns:a16="http://schemas.microsoft.com/office/drawing/2014/main" id="{31BC1D50-20B9-49FE-95A7-4A6BC423B7E4}"/>
              </a:ext>
            </a:extLst>
          </p:cNvPr>
          <p:cNvSpPr>
            <a:spLocks noChangeArrowheads="1"/>
          </p:cNvSpPr>
          <p:nvPr/>
        </p:nvSpPr>
        <p:spPr bwMode="auto">
          <a:xfrm>
            <a:off x="606120" y="1709242"/>
            <a:ext cx="10968379" cy="4417479"/>
          </a:xfrm>
          <a:custGeom>
            <a:avLst/>
            <a:gdLst>
              <a:gd name="connsiteX0" fmla="*/ 0 w 15300169"/>
              <a:gd name="connsiteY0" fmla="*/ 0 h 10892052"/>
              <a:gd name="connsiteX1" fmla="*/ 755186 w 15300169"/>
              <a:gd name="connsiteY1" fmla="*/ 8838 h 10892052"/>
              <a:gd name="connsiteX2" fmla="*/ 6100971 w 15300169"/>
              <a:gd name="connsiteY2" fmla="*/ 545226 h 10892052"/>
              <a:gd name="connsiteX3" fmla="*/ 8350585 w 15300169"/>
              <a:gd name="connsiteY3" fmla="*/ 1218642 h 10892052"/>
              <a:gd name="connsiteX4" fmla="*/ 9246965 w 15300169"/>
              <a:gd name="connsiteY4" fmla="*/ 2170087 h 10892052"/>
              <a:gd name="connsiteX5" fmla="*/ 9061072 w 15300169"/>
              <a:gd name="connsiteY5" fmla="*/ 2578863 h 10892052"/>
              <a:gd name="connsiteX6" fmla="*/ 8579800 w 15300169"/>
              <a:gd name="connsiteY6" fmla="*/ 2886034 h 10892052"/>
              <a:gd name="connsiteX7" fmla="*/ 7124955 w 15300169"/>
              <a:gd name="connsiteY7" fmla="*/ 3341279 h 10892052"/>
              <a:gd name="connsiteX8" fmla="*/ 4881642 w 15300169"/>
              <a:gd name="connsiteY8" fmla="*/ 4599897 h 10892052"/>
              <a:gd name="connsiteX9" fmla="*/ 5749666 w 15300169"/>
              <a:gd name="connsiteY9" fmla="*/ 5101612 h 10892052"/>
              <a:gd name="connsiteX10" fmla="*/ 7895306 w 15300169"/>
              <a:gd name="connsiteY10" fmla="*/ 5658458 h 10892052"/>
              <a:gd name="connsiteX11" fmla="*/ 11455620 w 15300169"/>
              <a:gd name="connsiteY11" fmla="*/ 6617780 h 10892052"/>
              <a:gd name="connsiteX12" fmla="*/ 14096711 w 15300169"/>
              <a:gd name="connsiteY12" fmla="*/ 8015807 h 10892052"/>
              <a:gd name="connsiteX13" fmla="*/ 14926138 w 15300169"/>
              <a:gd name="connsiteY13" fmla="*/ 9207477 h 10892052"/>
              <a:gd name="connsiteX14" fmla="*/ 15254601 w 15300169"/>
              <a:gd name="connsiteY14" fmla="*/ 10210905 h 10892052"/>
              <a:gd name="connsiteX15" fmla="*/ 15300015 w 15300169"/>
              <a:gd name="connsiteY15" fmla="*/ 10759883 h 10892052"/>
              <a:gd name="connsiteX16" fmla="*/ 15295120 w 15300169"/>
              <a:gd name="connsiteY16" fmla="*/ 10892052 h 10892052"/>
              <a:gd name="connsiteX17" fmla="*/ 11490954 w 15300169"/>
              <a:gd name="connsiteY17" fmla="*/ 10892052 h 10892052"/>
              <a:gd name="connsiteX18" fmla="*/ 11492884 w 15300169"/>
              <a:gd name="connsiteY18" fmla="*/ 10875985 h 10892052"/>
              <a:gd name="connsiteX19" fmla="*/ 11480038 w 15300169"/>
              <a:gd name="connsiteY19" fmla="*/ 9969106 h 10892052"/>
              <a:gd name="connsiteX20" fmla="*/ 11129520 w 15300169"/>
              <a:gd name="connsiteY20" fmla="*/ 8962527 h 10892052"/>
              <a:gd name="connsiteX21" fmla="*/ 10190606 w 15300169"/>
              <a:gd name="connsiteY21" fmla="*/ 8092994 h 10892052"/>
              <a:gd name="connsiteX22" fmla="*/ 7142284 w 15300169"/>
              <a:gd name="connsiteY22" fmla="*/ 7155726 h 10892052"/>
              <a:gd name="connsiteX23" fmla="*/ 3452790 w 15300169"/>
              <a:gd name="connsiteY23" fmla="*/ 6064084 h 10892052"/>
              <a:gd name="connsiteX24" fmla="*/ 2152330 w 15300169"/>
              <a:gd name="connsiteY24" fmla="*/ 5363101 h 10892052"/>
              <a:gd name="connsiteX25" fmla="*/ 1641126 w 15300169"/>
              <a:gd name="connsiteY25" fmla="*/ 4498294 h 10892052"/>
              <a:gd name="connsiteX26" fmla="*/ 2572952 w 15300169"/>
              <a:gd name="connsiteY26" fmla="*/ 3279057 h 10892052"/>
              <a:gd name="connsiteX27" fmla="*/ 4432664 w 15300169"/>
              <a:gd name="connsiteY27" fmla="*/ 2682041 h 10892052"/>
              <a:gd name="connsiteX28" fmla="*/ 6008024 w 15300169"/>
              <a:gd name="connsiteY28" fmla="*/ 1945616 h 10892052"/>
              <a:gd name="connsiteX29" fmla="*/ 5758330 w 15300169"/>
              <a:gd name="connsiteY29" fmla="*/ 1656559 h 10892052"/>
              <a:gd name="connsiteX30" fmla="*/ 5074623 w 15300169"/>
              <a:gd name="connsiteY30" fmla="*/ 1402945 h 10892052"/>
              <a:gd name="connsiteX31" fmla="*/ 2988059 w 15300169"/>
              <a:gd name="connsiteY31" fmla="*/ 1038277 h 10892052"/>
              <a:gd name="connsiteX32" fmla="*/ 21666 w 15300169"/>
              <a:gd name="connsiteY32" fmla="*/ 786063 h 10892052"/>
              <a:gd name="connsiteX33" fmla="*/ 0 w 15300169"/>
              <a:gd name="connsiteY33" fmla="*/ 784940 h 10892052"/>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4046906 w 19347075"/>
              <a:gd name="connsiteY33" fmla="*/ 776101 h 10883213"/>
              <a:gd name="connsiteX34" fmla="*/ 0 w 19347075"/>
              <a:gd name="connsiteY34" fmla="*/ 23188 h 10883213"/>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2749327 w 19347075"/>
              <a:gd name="connsiteY33" fmla="*/ 808128 h 10883213"/>
              <a:gd name="connsiteX34" fmla="*/ 0 w 19347075"/>
              <a:gd name="connsiteY34" fmla="*/ 23188 h 10883213"/>
              <a:gd name="connsiteX0" fmla="*/ 33162 w 19380237"/>
              <a:gd name="connsiteY0" fmla="*/ 23188 h 10883213"/>
              <a:gd name="connsiteX1" fmla="*/ 4835254 w 19380237"/>
              <a:gd name="connsiteY1" fmla="*/ -1 h 10883213"/>
              <a:gd name="connsiteX2" fmla="*/ 10181039 w 19380237"/>
              <a:gd name="connsiteY2" fmla="*/ 536387 h 10883213"/>
              <a:gd name="connsiteX3" fmla="*/ 12430653 w 19380237"/>
              <a:gd name="connsiteY3" fmla="*/ 1209803 h 10883213"/>
              <a:gd name="connsiteX4" fmla="*/ 13327033 w 19380237"/>
              <a:gd name="connsiteY4" fmla="*/ 2161248 h 10883213"/>
              <a:gd name="connsiteX5" fmla="*/ 13141140 w 19380237"/>
              <a:gd name="connsiteY5" fmla="*/ 2570024 h 10883213"/>
              <a:gd name="connsiteX6" fmla="*/ 12659868 w 19380237"/>
              <a:gd name="connsiteY6" fmla="*/ 2877195 h 10883213"/>
              <a:gd name="connsiteX7" fmla="*/ 11205023 w 19380237"/>
              <a:gd name="connsiteY7" fmla="*/ 3332440 h 10883213"/>
              <a:gd name="connsiteX8" fmla="*/ 8961710 w 19380237"/>
              <a:gd name="connsiteY8" fmla="*/ 4591058 h 10883213"/>
              <a:gd name="connsiteX9" fmla="*/ 9829734 w 19380237"/>
              <a:gd name="connsiteY9" fmla="*/ 5092773 h 10883213"/>
              <a:gd name="connsiteX10" fmla="*/ 11975374 w 19380237"/>
              <a:gd name="connsiteY10" fmla="*/ 5649619 h 10883213"/>
              <a:gd name="connsiteX11" fmla="*/ 15535688 w 19380237"/>
              <a:gd name="connsiteY11" fmla="*/ 6608941 h 10883213"/>
              <a:gd name="connsiteX12" fmla="*/ 18176779 w 19380237"/>
              <a:gd name="connsiteY12" fmla="*/ 8006968 h 10883213"/>
              <a:gd name="connsiteX13" fmla="*/ 19006206 w 19380237"/>
              <a:gd name="connsiteY13" fmla="*/ 9198638 h 10883213"/>
              <a:gd name="connsiteX14" fmla="*/ 19334669 w 19380237"/>
              <a:gd name="connsiteY14" fmla="*/ 10202066 h 10883213"/>
              <a:gd name="connsiteX15" fmla="*/ 19380083 w 19380237"/>
              <a:gd name="connsiteY15" fmla="*/ 10751044 h 10883213"/>
              <a:gd name="connsiteX16" fmla="*/ 19375188 w 19380237"/>
              <a:gd name="connsiteY16" fmla="*/ 10883213 h 10883213"/>
              <a:gd name="connsiteX17" fmla="*/ 15571022 w 19380237"/>
              <a:gd name="connsiteY17" fmla="*/ 10883213 h 10883213"/>
              <a:gd name="connsiteX18" fmla="*/ 15572952 w 19380237"/>
              <a:gd name="connsiteY18" fmla="*/ 10867146 h 10883213"/>
              <a:gd name="connsiteX19" fmla="*/ 15560106 w 19380237"/>
              <a:gd name="connsiteY19" fmla="*/ 9960267 h 10883213"/>
              <a:gd name="connsiteX20" fmla="*/ 15209588 w 19380237"/>
              <a:gd name="connsiteY20" fmla="*/ 8953688 h 10883213"/>
              <a:gd name="connsiteX21" fmla="*/ 14270674 w 19380237"/>
              <a:gd name="connsiteY21" fmla="*/ 8084155 h 10883213"/>
              <a:gd name="connsiteX22" fmla="*/ 11222352 w 19380237"/>
              <a:gd name="connsiteY22" fmla="*/ 7146887 h 10883213"/>
              <a:gd name="connsiteX23" fmla="*/ 7532858 w 19380237"/>
              <a:gd name="connsiteY23" fmla="*/ 6055245 h 10883213"/>
              <a:gd name="connsiteX24" fmla="*/ 6232398 w 19380237"/>
              <a:gd name="connsiteY24" fmla="*/ 5354262 h 10883213"/>
              <a:gd name="connsiteX25" fmla="*/ 5721194 w 19380237"/>
              <a:gd name="connsiteY25" fmla="*/ 4489455 h 10883213"/>
              <a:gd name="connsiteX26" fmla="*/ 6653020 w 19380237"/>
              <a:gd name="connsiteY26" fmla="*/ 3270218 h 10883213"/>
              <a:gd name="connsiteX27" fmla="*/ 8512732 w 19380237"/>
              <a:gd name="connsiteY27" fmla="*/ 2673202 h 10883213"/>
              <a:gd name="connsiteX28" fmla="*/ 10088092 w 19380237"/>
              <a:gd name="connsiteY28" fmla="*/ 1936777 h 10883213"/>
              <a:gd name="connsiteX29" fmla="*/ 9838398 w 19380237"/>
              <a:gd name="connsiteY29" fmla="*/ 1647720 h 10883213"/>
              <a:gd name="connsiteX30" fmla="*/ 9154691 w 19380237"/>
              <a:gd name="connsiteY30" fmla="*/ 1394106 h 10883213"/>
              <a:gd name="connsiteX31" fmla="*/ 7068127 w 19380237"/>
              <a:gd name="connsiteY31" fmla="*/ 1029438 h 10883213"/>
              <a:gd name="connsiteX32" fmla="*/ 4101734 w 19380237"/>
              <a:gd name="connsiteY32" fmla="*/ 777224 h 10883213"/>
              <a:gd name="connsiteX33" fmla="*/ 2782489 w 19380237"/>
              <a:gd name="connsiteY33" fmla="*/ 808128 h 10883213"/>
              <a:gd name="connsiteX34" fmla="*/ 33162 w 19380237"/>
              <a:gd name="connsiteY34" fmla="*/ 23188 h 10883213"/>
              <a:gd name="connsiteX0" fmla="*/ 44126 w 19391201"/>
              <a:gd name="connsiteY0" fmla="*/ 23188 h 10883213"/>
              <a:gd name="connsiteX1" fmla="*/ 4846218 w 19391201"/>
              <a:gd name="connsiteY1" fmla="*/ -1 h 10883213"/>
              <a:gd name="connsiteX2" fmla="*/ 10192003 w 19391201"/>
              <a:gd name="connsiteY2" fmla="*/ 536387 h 10883213"/>
              <a:gd name="connsiteX3" fmla="*/ 12441617 w 19391201"/>
              <a:gd name="connsiteY3" fmla="*/ 1209803 h 10883213"/>
              <a:gd name="connsiteX4" fmla="*/ 13337997 w 19391201"/>
              <a:gd name="connsiteY4" fmla="*/ 2161248 h 10883213"/>
              <a:gd name="connsiteX5" fmla="*/ 13152104 w 19391201"/>
              <a:gd name="connsiteY5" fmla="*/ 2570024 h 10883213"/>
              <a:gd name="connsiteX6" fmla="*/ 12670832 w 19391201"/>
              <a:gd name="connsiteY6" fmla="*/ 2877195 h 10883213"/>
              <a:gd name="connsiteX7" fmla="*/ 11215987 w 19391201"/>
              <a:gd name="connsiteY7" fmla="*/ 3332440 h 10883213"/>
              <a:gd name="connsiteX8" fmla="*/ 8972674 w 19391201"/>
              <a:gd name="connsiteY8" fmla="*/ 4591058 h 10883213"/>
              <a:gd name="connsiteX9" fmla="*/ 9840698 w 19391201"/>
              <a:gd name="connsiteY9" fmla="*/ 5092773 h 10883213"/>
              <a:gd name="connsiteX10" fmla="*/ 11986338 w 19391201"/>
              <a:gd name="connsiteY10" fmla="*/ 5649619 h 10883213"/>
              <a:gd name="connsiteX11" fmla="*/ 15546652 w 19391201"/>
              <a:gd name="connsiteY11" fmla="*/ 6608941 h 10883213"/>
              <a:gd name="connsiteX12" fmla="*/ 18187743 w 19391201"/>
              <a:gd name="connsiteY12" fmla="*/ 8006968 h 10883213"/>
              <a:gd name="connsiteX13" fmla="*/ 19017170 w 19391201"/>
              <a:gd name="connsiteY13" fmla="*/ 9198638 h 10883213"/>
              <a:gd name="connsiteX14" fmla="*/ 19345633 w 19391201"/>
              <a:gd name="connsiteY14" fmla="*/ 10202066 h 10883213"/>
              <a:gd name="connsiteX15" fmla="*/ 19391047 w 19391201"/>
              <a:gd name="connsiteY15" fmla="*/ 10751044 h 10883213"/>
              <a:gd name="connsiteX16" fmla="*/ 19386152 w 19391201"/>
              <a:gd name="connsiteY16" fmla="*/ 10883213 h 10883213"/>
              <a:gd name="connsiteX17" fmla="*/ 15581986 w 19391201"/>
              <a:gd name="connsiteY17" fmla="*/ 10883213 h 10883213"/>
              <a:gd name="connsiteX18" fmla="*/ 15583916 w 19391201"/>
              <a:gd name="connsiteY18" fmla="*/ 10867146 h 10883213"/>
              <a:gd name="connsiteX19" fmla="*/ 15571070 w 19391201"/>
              <a:gd name="connsiteY19" fmla="*/ 9960267 h 10883213"/>
              <a:gd name="connsiteX20" fmla="*/ 15220552 w 19391201"/>
              <a:gd name="connsiteY20" fmla="*/ 8953688 h 10883213"/>
              <a:gd name="connsiteX21" fmla="*/ 14281638 w 19391201"/>
              <a:gd name="connsiteY21" fmla="*/ 8084155 h 10883213"/>
              <a:gd name="connsiteX22" fmla="*/ 11233316 w 19391201"/>
              <a:gd name="connsiteY22" fmla="*/ 7146887 h 10883213"/>
              <a:gd name="connsiteX23" fmla="*/ 7543822 w 19391201"/>
              <a:gd name="connsiteY23" fmla="*/ 6055245 h 10883213"/>
              <a:gd name="connsiteX24" fmla="*/ 6243362 w 19391201"/>
              <a:gd name="connsiteY24" fmla="*/ 5354262 h 10883213"/>
              <a:gd name="connsiteX25" fmla="*/ 5732158 w 19391201"/>
              <a:gd name="connsiteY25" fmla="*/ 4489455 h 10883213"/>
              <a:gd name="connsiteX26" fmla="*/ 6663984 w 19391201"/>
              <a:gd name="connsiteY26" fmla="*/ 3270218 h 10883213"/>
              <a:gd name="connsiteX27" fmla="*/ 8523696 w 19391201"/>
              <a:gd name="connsiteY27" fmla="*/ 2673202 h 10883213"/>
              <a:gd name="connsiteX28" fmla="*/ 10099056 w 19391201"/>
              <a:gd name="connsiteY28" fmla="*/ 1936777 h 10883213"/>
              <a:gd name="connsiteX29" fmla="*/ 9849362 w 19391201"/>
              <a:gd name="connsiteY29" fmla="*/ 1647720 h 10883213"/>
              <a:gd name="connsiteX30" fmla="*/ 9165655 w 19391201"/>
              <a:gd name="connsiteY30" fmla="*/ 1394106 h 10883213"/>
              <a:gd name="connsiteX31" fmla="*/ 7079091 w 19391201"/>
              <a:gd name="connsiteY31" fmla="*/ 1029438 h 10883213"/>
              <a:gd name="connsiteX32" fmla="*/ 4112698 w 19391201"/>
              <a:gd name="connsiteY32" fmla="*/ 777224 h 10883213"/>
              <a:gd name="connsiteX33" fmla="*/ 2793453 w 19391201"/>
              <a:gd name="connsiteY33" fmla="*/ 808128 h 10883213"/>
              <a:gd name="connsiteX34" fmla="*/ 44126 w 19391201"/>
              <a:gd name="connsiteY34" fmla="*/ 23188 h 10883213"/>
              <a:gd name="connsiteX0" fmla="*/ 205051 w 19552126"/>
              <a:gd name="connsiteY0" fmla="*/ 23188 h 10883213"/>
              <a:gd name="connsiteX1" fmla="*/ 5007143 w 19552126"/>
              <a:gd name="connsiteY1" fmla="*/ -1 h 10883213"/>
              <a:gd name="connsiteX2" fmla="*/ 10352928 w 19552126"/>
              <a:gd name="connsiteY2" fmla="*/ 536387 h 10883213"/>
              <a:gd name="connsiteX3" fmla="*/ 12602542 w 19552126"/>
              <a:gd name="connsiteY3" fmla="*/ 1209803 h 10883213"/>
              <a:gd name="connsiteX4" fmla="*/ 13498922 w 19552126"/>
              <a:gd name="connsiteY4" fmla="*/ 2161248 h 10883213"/>
              <a:gd name="connsiteX5" fmla="*/ 13313029 w 19552126"/>
              <a:gd name="connsiteY5" fmla="*/ 2570024 h 10883213"/>
              <a:gd name="connsiteX6" fmla="*/ 12831757 w 19552126"/>
              <a:gd name="connsiteY6" fmla="*/ 2877195 h 10883213"/>
              <a:gd name="connsiteX7" fmla="*/ 11376912 w 19552126"/>
              <a:gd name="connsiteY7" fmla="*/ 3332440 h 10883213"/>
              <a:gd name="connsiteX8" fmla="*/ 9133599 w 19552126"/>
              <a:gd name="connsiteY8" fmla="*/ 4591058 h 10883213"/>
              <a:gd name="connsiteX9" fmla="*/ 10001623 w 19552126"/>
              <a:gd name="connsiteY9" fmla="*/ 5092773 h 10883213"/>
              <a:gd name="connsiteX10" fmla="*/ 12147263 w 19552126"/>
              <a:gd name="connsiteY10" fmla="*/ 5649619 h 10883213"/>
              <a:gd name="connsiteX11" fmla="*/ 15707577 w 19552126"/>
              <a:gd name="connsiteY11" fmla="*/ 6608941 h 10883213"/>
              <a:gd name="connsiteX12" fmla="*/ 18348668 w 19552126"/>
              <a:gd name="connsiteY12" fmla="*/ 8006968 h 10883213"/>
              <a:gd name="connsiteX13" fmla="*/ 19178095 w 19552126"/>
              <a:gd name="connsiteY13" fmla="*/ 9198638 h 10883213"/>
              <a:gd name="connsiteX14" fmla="*/ 19506558 w 19552126"/>
              <a:gd name="connsiteY14" fmla="*/ 10202066 h 10883213"/>
              <a:gd name="connsiteX15" fmla="*/ 19551972 w 19552126"/>
              <a:gd name="connsiteY15" fmla="*/ 10751044 h 10883213"/>
              <a:gd name="connsiteX16" fmla="*/ 19547077 w 19552126"/>
              <a:gd name="connsiteY16" fmla="*/ 10883213 h 10883213"/>
              <a:gd name="connsiteX17" fmla="*/ 15742911 w 19552126"/>
              <a:gd name="connsiteY17" fmla="*/ 10883213 h 10883213"/>
              <a:gd name="connsiteX18" fmla="*/ 15744841 w 19552126"/>
              <a:gd name="connsiteY18" fmla="*/ 10867146 h 10883213"/>
              <a:gd name="connsiteX19" fmla="*/ 15731995 w 19552126"/>
              <a:gd name="connsiteY19" fmla="*/ 9960267 h 10883213"/>
              <a:gd name="connsiteX20" fmla="*/ 15381477 w 19552126"/>
              <a:gd name="connsiteY20" fmla="*/ 8953688 h 10883213"/>
              <a:gd name="connsiteX21" fmla="*/ 14442563 w 19552126"/>
              <a:gd name="connsiteY21" fmla="*/ 8084155 h 10883213"/>
              <a:gd name="connsiteX22" fmla="*/ 11394241 w 19552126"/>
              <a:gd name="connsiteY22" fmla="*/ 7146887 h 10883213"/>
              <a:gd name="connsiteX23" fmla="*/ 7704747 w 19552126"/>
              <a:gd name="connsiteY23" fmla="*/ 6055245 h 10883213"/>
              <a:gd name="connsiteX24" fmla="*/ 6404287 w 19552126"/>
              <a:gd name="connsiteY24" fmla="*/ 5354262 h 10883213"/>
              <a:gd name="connsiteX25" fmla="*/ 5893083 w 19552126"/>
              <a:gd name="connsiteY25" fmla="*/ 4489455 h 10883213"/>
              <a:gd name="connsiteX26" fmla="*/ 6824909 w 19552126"/>
              <a:gd name="connsiteY26" fmla="*/ 3270218 h 10883213"/>
              <a:gd name="connsiteX27" fmla="*/ 8684621 w 19552126"/>
              <a:gd name="connsiteY27" fmla="*/ 2673202 h 10883213"/>
              <a:gd name="connsiteX28" fmla="*/ 10259981 w 19552126"/>
              <a:gd name="connsiteY28" fmla="*/ 1936777 h 10883213"/>
              <a:gd name="connsiteX29" fmla="*/ 10010287 w 19552126"/>
              <a:gd name="connsiteY29" fmla="*/ 1647720 h 10883213"/>
              <a:gd name="connsiteX30" fmla="*/ 9326580 w 19552126"/>
              <a:gd name="connsiteY30" fmla="*/ 1394106 h 10883213"/>
              <a:gd name="connsiteX31" fmla="*/ 7240016 w 19552126"/>
              <a:gd name="connsiteY31" fmla="*/ 1029438 h 10883213"/>
              <a:gd name="connsiteX32" fmla="*/ 4273623 w 19552126"/>
              <a:gd name="connsiteY32" fmla="*/ 777224 h 10883213"/>
              <a:gd name="connsiteX33" fmla="*/ 1181447 w 19552126"/>
              <a:gd name="connsiteY33" fmla="*/ 744074 h 10883213"/>
              <a:gd name="connsiteX34" fmla="*/ 205051 w 19552126"/>
              <a:gd name="connsiteY34" fmla="*/ 23188 h 10883213"/>
              <a:gd name="connsiteX0" fmla="*/ 54096 w 19401171"/>
              <a:gd name="connsiteY0" fmla="*/ 23188 h 10883213"/>
              <a:gd name="connsiteX1" fmla="*/ 4856188 w 19401171"/>
              <a:gd name="connsiteY1" fmla="*/ -1 h 10883213"/>
              <a:gd name="connsiteX2" fmla="*/ 10201973 w 19401171"/>
              <a:gd name="connsiteY2" fmla="*/ 536387 h 10883213"/>
              <a:gd name="connsiteX3" fmla="*/ 12451587 w 19401171"/>
              <a:gd name="connsiteY3" fmla="*/ 1209803 h 10883213"/>
              <a:gd name="connsiteX4" fmla="*/ 13347967 w 19401171"/>
              <a:gd name="connsiteY4" fmla="*/ 2161248 h 10883213"/>
              <a:gd name="connsiteX5" fmla="*/ 13162074 w 19401171"/>
              <a:gd name="connsiteY5" fmla="*/ 2570024 h 10883213"/>
              <a:gd name="connsiteX6" fmla="*/ 12680802 w 19401171"/>
              <a:gd name="connsiteY6" fmla="*/ 2877195 h 10883213"/>
              <a:gd name="connsiteX7" fmla="*/ 11225957 w 19401171"/>
              <a:gd name="connsiteY7" fmla="*/ 3332440 h 10883213"/>
              <a:gd name="connsiteX8" fmla="*/ 8982644 w 19401171"/>
              <a:gd name="connsiteY8" fmla="*/ 4591058 h 10883213"/>
              <a:gd name="connsiteX9" fmla="*/ 9850668 w 19401171"/>
              <a:gd name="connsiteY9" fmla="*/ 5092773 h 10883213"/>
              <a:gd name="connsiteX10" fmla="*/ 11996308 w 19401171"/>
              <a:gd name="connsiteY10" fmla="*/ 5649619 h 10883213"/>
              <a:gd name="connsiteX11" fmla="*/ 15556622 w 19401171"/>
              <a:gd name="connsiteY11" fmla="*/ 6608941 h 10883213"/>
              <a:gd name="connsiteX12" fmla="*/ 18197713 w 19401171"/>
              <a:gd name="connsiteY12" fmla="*/ 8006968 h 10883213"/>
              <a:gd name="connsiteX13" fmla="*/ 19027140 w 19401171"/>
              <a:gd name="connsiteY13" fmla="*/ 9198638 h 10883213"/>
              <a:gd name="connsiteX14" fmla="*/ 19355603 w 19401171"/>
              <a:gd name="connsiteY14" fmla="*/ 10202066 h 10883213"/>
              <a:gd name="connsiteX15" fmla="*/ 19401017 w 19401171"/>
              <a:gd name="connsiteY15" fmla="*/ 10751044 h 10883213"/>
              <a:gd name="connsiteX16" fmla="*/ 19396122 w 19401171"/>
              <a:gd name="connsiteY16" fmla="*/ 10883213 h 10883213"/>
              <a:gd name="connsiteX17" fmla="*/ 15591956 w 19401171"/>
              <a:gd name="connsiteY17" fmla="*/ 10883213 h 10883213"/>
              <a:gd name="connsiteX18" fmla="*/ 15593886 w 19401171"/>
              <a:gd name="connsiteY18" fmla="*/ 10867146 h 10883213"/>
              <a:gd name="connsiteX19" fmla="*/ 15581040 w 19401171"/>
              <a:gd name="connsiteY19" fmla="*/ 9960267 h 10883213"/>
              <a:gd name="connsiteX20" fmla="*/ 15230522 w 19401171"/>
              <a:gd name="connsiteY20" fmla="*/ 8953688 h 10883213"/>
              <a:gd name="connsiteX21" fmla="*/ 14291608 w 19401171"/>
              <a:gd name="connsiteY21" fmla="*/ 8084155 h 10883213"/>
              <a:gd name="connsiteX22" fmla="*/ 11243286 w 19401171"/>
              <a:gd name="connsiteY22" fmla="*/ 7146887 h 10883213"/>
              <a:gd name="connsiteX23" fmla="*/ 7553792 w 19401171"/>
              <a:gd name="connsiteY23" fmla="*/ 6055245 h 10883213"/>
              <a:gd name="connsiteX24" fmla="*/ 6253332 w 19401171"/>
              <a:gd name="connsiteY24" fmla="*/ 5354262 h 10883213"/>
              <a:gd name="connsiteX25" fmla="*/ 5742128 w 19401171"/>
              <a:gd name="connsiteY25" fmla="*/ 4489455 h 10883213"/>
              <a:gd name="connsiteX26" fmla="*/ 6673954 w 19401171"/>
              <a:gd name="connsiteY26" fmla="*/ 3270218 h 10883213"/>
              <a:gd name="connsiteX27" fmla="*/ 8533666 w 19401171"/>
              <a:gd name="connsiteY27" fmla="*/ 2673202 h 10883213"/>
              <a:gd name="connsiteX28" fmla="*/ 10109026 w 19401171"/>
              <a:gd name="connsiteY28" fmla="*/ 1936777 h 10883213"/>
              <a:gd name="connsiteX29" fmla="*/ 9859332 w 19401171"/>
              <a:gd name="connsiteY29" fmla="*/ 1647720 h 10883213"/>
              <a:gd name="connsiteX30" fmla="*/ 9175625 w 19401171"/>
              <a:gd name="connsiteY30" fmla="*/ 1394106 h 10883213"/>
              <a:gd name="connsiteX31" fmla="*/ 7089061 w 19401171"/>
              <a:gd name="connsiteY31" fmla="*/ 1029438 h 10883213"/>
              <a:gd name="connsiteX32" fmla="*/ 4122668 w 19401171"/>
              <a:gd name="connsiteY32" fmla="*/ 777224 h 10883213"/>
              <a:gd name="connsiteX33" fmla="*/ 1030492 w 19401171"/>
              <a:gd name="connsiteY33" fmla="*/ 744074 h 10883213"/>
              <a:gd name="connsiteX34" fmla="*/ 54096 w 19401171"/>
              <a:gd name="connsiteY34" fmla="*/ 23188 h 10883213"/>
              <a:gd name="connsiteX0" fmla="*/ 46 w 19347121"/>
              <a:gd name="connsiteY0" fmla="*/ 23188 h 10883213"/>
              <a:gd name="connsiteX1" fmla="*/ 4802138 w 19347121"/>
              <a:gd name="connsiteY1" fmla="*/ -1 h 10883213"/>
              <a:gd name="connsiteX2" fmla="*/ 10147923 w 19347121"/>
              <a:gd name="connsiteY2" fmla="*/ 536387 h 10883213"/>
              <a:gd name="connsiteX3" fmla="*/ 12397537 w 19347121"/>
              <a:gd name="connsiteY3" fmla="*/ 1209803 h 10883213"/>
              <a:gd name="connsiteX4" fmla="*/ 13293917 w 19347121"/>
              <a:gd name="connsiteY4" fmla="*/ 2161248 h 10883213"/>
              <a:gd name="connsiteX5" fmla="*/ 13108024 w 19347121"/>
              <a:gd name="connsiteY5" fmla="*/ 2570024 h 10883213"/>
              <a:gd name="connsiteX6" fmla="*/ 12626752 w 19347121"/>
              <a:gd name="connsiteY6" fmla="*/ 2877195 h 10883213"/>
              <a:gd name="connsiteX7" fmla="*/ 11171907 w 19347121"/>
              <a:gd name="connsiteY7" fmla="*/ 3332440 h 10883213"/>
              <a:gd name="connsiteX8" fmla="*/ 8928594 w 19347121"/>
              <a:gd name="connsiteY8" fmla="*/ 4591058 h 10883213"/>
              <a:gd name="connsiteX9" fmla="*/ 9796618 w 19347121"/>
              <a:gd name="connsiteY9" fmla="*/ 5092773 h 10883213"/>
              <a:gd name="connsiteX10" fmla="*/ 11942258 w 19347121"/>
              <a:gd name="connsiteY10" fmla="*/ 5649619 h 10883213"/>
              <a:gd name="connsiteX11" fmla="*/ 15502572 w 19347121"/>
              <a:gd name="connsiteY11" fmla="*/ 6608941 h 10883213"/>
              <a:gd name="connsiteX12" fmla="*/ 18143663 w 19347121"/>
              <a:gd name="connsiteY12" fmla="*/ 8006968 h 10883213"/>
              <a:gd name="connsiteX13" fmla="*/ 18973090 w 19347121"/>
              <a:gd name="connsiteY13" fmla="*/ 9198638 h 10883213"/>
              <a:gd name="connsiteX14" fmla="*/ 19301553 w 19347121"/>
              <a:gd name="connsiteY14" fmla="*/ 10202066 h 10883213"/>
              <a:gd name="connsiteX15" fmla="*/ 19346967 w 19347121"/>
              <a:gd name="connsiteY15" fmla="*/ 10751044 h 10883213"/>
              <a:gd name="connsiteX16" fmla="*/ 19342072 w 19347121"/>
              <a:gd name="connsiteY16" fmla="*/ 10883213 h 10883213"/>
              <a:gd name="connsiteX17" fmla="*/ 15537906 w 19347121"/>
              <a:gd name="connsiteY17" fmla="*/ 10883213 h 10883213"/>
              <a:gd name="connsiteX18" fmla="*/ 15539836 w 19347121"/>
              <a:gd name="connsiteY18" fmla="*/ 10867146 h 10883213"/>
              <a:gd name="connsiteX19" fmla="*/ 15526990 w 19347121"/>
              <a:gd name="connsiteY19" fmla="*/ 9960267 h 10883213"/>
              <a:gd name="connsiteX20" fmla="*/ 15176472 w 19347121"/>
              <a:gd name="connsiteY20" fmla="*/ 8953688 h 10883213"/>
              <a:gd name="connsiteX21" fmla="*/ 14237558 w 19347121"/>
              <a:gd name="connsiteY21" fmla="*/ 8084155 h 10883213"/>
              <a:gd name="connsiteX22" fmla="*/ 11189236 w 19347121"/>
              <a:gd name="connsiteY22" fmla="*/ 7146887 h 10883213"/>
              <a:gd name="connsiteX23" fmla="*/ 7499742 w 19347121"/>
              <a:gd name="connsiteY23" fmla="*/ 6055245 h 10883213"/>
              <a:gd name="connsiteX24" fmla="*/ 6199282 w 19347121"/>
              <a:gd name="connsiteY24" fmla="*/ 5354262 h 10883213"/>
              <a:gd name="connsiteX25" fmla="*/ 5688078 w 19347121"/>
              <a:gd name="connsiteY25" fmla="*/ 4489455 h 10883213"/>
              <a:gd name="connsiteX26" fmla="*/ 6619904 w 19347121"/>
              <a:gd name="connsiteY26" fmla="*/ 3270218 h 10883213"/>
              <a:gd name="connsiteX27" fmla="*/ 8479616 w 19347121"/>
              <a:gd name="connsiteY27" fmla="*/ 2673202 h 10883213"/>
              <a:gd name="connsiteX28" fmla="*/ 10054976 w 19347121"/>
              <a:gd name="connsiteY28" fmla="*/ 1936777 h 10883213"/>
              <a:gd name="connsiteX29" fmla="*/ 9805282 w 19347121"/>
              <a:gd name="connsiteY29" fmla="*/ 1647720 h 10883213"/>
              <a:gd name="connsiteX30" fmla="*/ 9121575 w 19347121"/>
              <a:gd name="connsiteY30" fmla="*/ 1394106 h 10883213"/>
              <a:gd name="connsiteX31" fmla="*/ 7035011 w 19347121"/>
              <a:gd name="connsiteY31" fmla="*/ 1029438 h 10883213"/>
              <a:gd name="connsiteX32" fmla="*/ 4068618 w 19347121"/>
              <a:gd name="connsiteY32" fmla="*/ 777224 h 10883213"/>
              <a:gd name="connsiteX33" fmla="*/ 976442 w 19347121"/>
              <a:gd name="connsiteY33" fmla="*/ 744074 h 10883213"/>
              <a:gd name="connsiteX34" fmla="*/ 46 w 19347121"/>
              <a:gd name="connsiteY34" fmla="*/ 23188 h 10883213"/>
              <a:gd name="connsiteX0" fmla="*/ 550 w 19347625"/>
              <a:gd name="connsiteY0" fmla="*/ 23188 h 10883213"/>
              <a:gd name="connsiteX1" fmla="*/ 4802642 w 19347625"/>
              <a:gd name="connsiteY1" fmla="*/ -1 h 10883213"/>
              <a:gd name="connsiteX2" fmla="*/ 10148427 w 19347625"/>
              <a:gd name="connsiteY2" fmla="*/ 536387 h 10883213"/>
              <a:gd name="connsiteX3" fmla="*/ 12398041 w 19347625"/>
              <a:gd name="connsiteY3" fmla="*/ 1209803 h 10883213"/>
              <a:gd name="connsiteX4" fmla="*/ 13294421 w 19347625"/>
              <a:gd name="connsiteY4" fmla="*/ 2161248 h 10883213"/>
              <a:gd name="connsiteX5" fmla="*/ 13108528 w 19347625"/>
              <a:gd name="connsiteY5" fmla="*/ 2570024 h 10883213"/>
              <a:gd name="connsiteX6" fmla="*/ 12627256 w 19347625"/>
              <a:gd name="connsiteY6" fmla="*/ 2877195 h 10883213"/>
              <a:gd name="connsiteX7" fmla="*/ 11172411 w 19347625"/>
              <a:gd name="connsiteY7" fmla="*/ 3332440 h 10883213"/>
              <a:gd name="connsiteX8" fmla="*/ 8929098 w 19347625"/>
              <a:gd name="connsiteY8" fmla="*/ 4591058 h 10883213"/>
              <a:gd name="connsiteX9" fmla="*/ 9797122 w 19347625"/>
              <a:gd name="connsiteY9" fmla="*/ 5092773 h 10883213"/>
              <a:gd name="connsiteX10" fmla="*/ 11942762 w 19347625"/>
              <a:gd name="connsiteY10" fmla="*/ 5649619 h 10883213"/>
              <a:gd name="connsiteX11" fmla="*/ 15503076 w 19347625"/>
              <a:gd name="connsiteY11" fmla="*/ 6608941 h 10883213"/>
              <a:gd name="connsiteX12" fmla="*/ 18144167 w 19347625"/>
              <a:gd name="connsiteY12" fmla="*/ 8006968 h 10883213"/>
              <a:gd name="connsiteX13" fmla="*/ 18973594 w 19347625"/>
              <a:gd name="connsiteY13" fmla="*/ 9198638 h 10883213"/>
              <a:gd name="connsiteX14" fmla="*/ 19302057 w 19347625"/>
              <a:gd name="connsiteY14" fmla="*/ 10202066 h 10883213"/>
              <a:gd name="connsiteX15" fmla="*/ 19347471 w 19347625"/>
              <a:gd name="connsiteY15" fmla="*/ 10751044 h 10883213"/>
              <a:gd name="connsiteX16" fmla="*/ 19342576 w 19347625"/>
              <a:gd name="connsiteY16" fmla="*/ 10883213 h 10883213"/>
              <a:gd name="connsiteX17" fmla="*/ 15538410 w 19347625"/>
              <a:gd name="connsiteY17" fmla="*/ 10883213 h 10883213"/>
              <a:gd name="connsiteX18" fmla="*/ 15540340 w 19347625"/>
              <a:gd name="connsiteY18" fmla="*/ 10867146 h 10883213"/>
              <a:gd name="connsiteX19" fmla="*/ 15527494 w 19347625"/>
              <a:gd name="connsiteY19" fmla="*/ 9960267 h 10883213"/>
              <a:gd name="connsiteX20" fmla="*/ 15176976 w 19347625"/>
              <a:gd name="connsiteY20" fmla="*/ 8953688 h 10883213"/>
              <a:gd name="connsiteX21" fmla="*/ 14238062 w 19347625"/>
              <a:gd name="connsiteY21" fmla="*/ 8084155 h 10883213"/>
              <a:gd name="connsiteX22" fmla="*/ 11189740 w 19347625"/>
              <a:gd name="connsiteY22" fmla="*/ 7146887 h 10883213"/>
              <a:gd name="connsiteX23" fmla="*/ 7500246 w 19347625"/>
              <a:gd name="connsiteY23" fmla="*/ 6055245 h 10883213"/>
              <a:gd name="connsiteX24" fmla="*/ 6199786 w 19347625"/>
              <a:gd name="connsiteY24" fmla="*/ 5354262 h 10883213"/>
              <a:gd name="connsiteX25" fmla="*/ 5688582 w 19347625"/>
              <a:gd name="connsiteY25" fmla="*/ 4489455 h 10883213"/>
              <a:gd name="connsiteX26" fmla="*/ 6620408 w 19347625"/>
              <a:gd name="connsiteY26" fmla="*/ 3270218 h 10883213"/>
              <a:gd name="connsiteX27" fmla="*/ 8480120 w 19347625"/>
              <a:gd name="connsiteY27" fmla="*/ 2673202 h 10883213"/>
              <a:gd name="connsiteX28" fmla="*/ 10055480 w 19347625"/>
              <a:gd name="connsiteY28" fmla="*/ 1936777 h 10883213"/>
              <a:gd name="connsiteX29" fmla="*/ 9805786 w 19347625"/>
              <a:gd name="connsiteY29" fmla="*/ 1647720 h 10883213"/>
              <a:gd name="connsiteX30" fmla="*/ 9122079 w 19347625"/>
              <a:gd name="connsiteY30" fmla="*/ 1394106 h 10883213"/>
              <a:gd name="connsiteX31" fmla="*/ 7035515 w 19347625"/>
              <a:gd name="connsiteY31" fmla="*/ 1029438 h 10883213"/>
              <a:gd name="connsiteX32" fmla="*/ 4069122 w 19347625"/>
              <a:gd name="connsiteY32" fmla="*/ 777224 h 10883213"/>
              <a:gd name="connsiteX33" fmla="*/ 551 w 19347625"/>
              <a:gd name="connsiteY33" fmla="*/ 752081 h 10883213"/>
              <a:gd name="connsiteX34" fmla="*/ 550 w 19347625"/>
              <a:gd name="connsiteY34" fmla="*/ 23188 h 10883213"/>
              <a:gd name="connsiteX0" fmla="*/ 2527 w 19349602"/>
              <a:gd name="connsiteY0" fmla="*/ 23188 h 10883213"/>
              <a:gd name="connsiteX1" fmla="*/ 4804619 w 19349602"/>
              <a:gd name="connsiteY1" fmla="*/ -1 h 10883213"/>
              <a:gd name="connsiteX2" fmla="*/ 10150404 w 19349602"/>
              <a:gd name="connsiteY2" fmla="*/ 536387 h 10883213"/>
              <a:gd name="connsiteX3" fmla="*/ 12400018 w 19349602"/>
              <a:gd name="connsiteY3" fmla="*/ 1209803 h 10883213"/>
              <a:gd name="connsiteX4" fmla="*/ 13296398 w 19349602"/>
              <a:gd name="connsiteY4" fmla="*/ 2161248 h 10883213"/>
              <a:gd name="connsiteX5" fmla="*/ 13110505 w 19349602"/>
              <a:gd name="connsiteY5" fmla="*/ 2570024 h 10883213"/>
              <a:gd name="connsiteX6" fmla="*/ 12629233 w 19349602"/>
              <a:gd name="connsiteY6" fmla="*/ 2877195 h 10883213"/>
              <a:gd name="connsiteX7" fmla="*/ 11174388 w 19349602"/>
              <a:gd name="connsiteY7" fmla="*/ 3332440 h 10883213"/>
              <a:gd name="connsiteX8" fmla="*/ 8931075 w 19349602"/>
              <a:gd name="connsiteY8" fmla="*/ 4591058 h 10883213"/>
              <a:gd name="connsiteX9" fmla="*/ 9799099 w 19349602"/>
              <a:gd name="connsiteY9" fmla="*/ 5092773 h 10883213"/>
              <a:gd name="connsiteX10" fmla="*/ 11944739 w 19349602"/>
              <a:gd name="connsiteY10" fmla="*/ 5649619 h 10883213"/>
              <a:gd name="connsiteX11" fmla="*/ 15505053 w 19349602"/>
              <a:gd name="connsiteY11" fmla="*/ 6608941 h 10883213"/>
              <a:gd name="connsiteX12" fmla="*/ 18146144 w 19349602"/>
              <a:gd name="connsiteY12" fmla="*/ 8006968 h 10883213"/>
              <a:gd name="connsiteX13" fmla="*/ 18975571 w 19349602"/>
              <a:gd name="connsiteY13" fmla="*/ 9198638 h 10883213"/>
              <a:gd name="connsiteX14" fmla="*/ 19304034 w 19349602"/>
              <a:gd name="connsiteY14" fmla="*/ 10202066 h 10883213"/>
              <a:gd name="connsiteX15" fmla="*/ 19349448 w 19349602"/>
              <a:gd name="connsiteY15" fmla="*/ 10751044 h 10883213"/>
              <a:gd name="connsiteX16" fmla="*/ 19344553 w 19349602"/>
              <a:gd name="connsiteY16" fmla="*/ 10883213 h 10883213"/>
              <a:gd name="connsiteX17" fmla="*/ 15540387 w 19349602"/>
              <a:gd name="connsiteY17" fmla="*/ 10883213 h 10883213"/>
              <a:gd name="connsiteX18" fmla="*/ 15542317 w 19349602"/>
              <a:gd name="connsiteY18" fmla="*/ 10867146 h 10883213"/>
              <a:gd name="connsiteX19" fmla="*/ 15529471 w 19349602"/>
              <a:gd name="connsiteY19" fmla="*/ 9960267 h 10883213"/>
              <a:gd name="connsiteX20" fmla="*/ 15178953 w 19349602"/>
              <a:gd name="connsiteY20" fmla="*/ 8953688 h 10883213"/>
              <a:gd name="connsiteX21" fmla="*/ 14240039 w 19349602"/>
              <a:gd name="connsiteY21" fmla="*/ 8084155 h 10883213"/>
              <a:gd name="connsiteX22" fmla="*/ 11191717 w 19349602"/>
              <a:gd name="connsiteY22" fmla="*/ 7146887 h 10883213"/>
              <a:gd name="connsiteX23" fmla="*/ 7502223 w 19349602"/>
              <a:gd name="connsiteY23" fmla="*/ 6055245 h 10883213"/>
              <a:gd name="connsiteX24" fmla="*/ 6201763 w 19349602"/>
              <a:gd name="connsiteY24" fmla="*/ 5354262 h 10883213"/>
              <a:gd name="connsiteX25" fmla="*/ 5690559 w 19349602"/>
              <a:gd name="connsiteY25" fmla="*/ 4489455 h 10883213"/>
              <a:gd name="connsiteX26" fmla="*/ 6622385 w 19349602"/>
              <a:gd name="connsiteY26" fmla="*/ 3270218 h 10883213"/>
              <a:gd name="connsiteX27" fmla="*/ 8482097 w 19349602"/>
              <a:gd name="connsiteY27" fmla="*/ 2673202 h 10883213"/>
              <a:gd name="connsiteX28" fmla="*/ 10057457 w 19349602"/>
              <a:gd name="connsiteY28" fmla="*/ 1936777 h 10883213"/>
              <a:gd name="connsiteX29" fmla="*/ 9807763 w 19349602"/>
              <a:gd name="connsiteY29" fmla="*/ 1647720 h 10883213"/>
              <a:gd name="connsiteX30" fmla="*/ 9124056 w 19349602"/>
              <a:gd name="connsiteY30" fmla="*/ 1394106 h 10883213"/>
              <a:gd name="connsiteX31" fmla="*/ 7037492 w 19349602"/>
              <a:gd name="connsiteY31" fmla="*/ 1029438 h 10883213"/>
              <a:gd name="connsiteX32" fmla="*/ 4071099 w 19349602"/>
              <a:gd name="connsiteY32" fmla="*/ 777224 h 10883213"/>
              <a:gd name="connsiteX33" fmla="*/ 2528 w 19349602"/>
              <a:gd name="connsiteY33" fmla="*/ 752081 h 10883213"/>
              <a:gd name="connsiteX34" fmla="*/ 2527 w 19349602"/>
              <a:gd name="connsiteY34" fmla="*/ 23188 h 1088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49602" h="10883213">
                <a:moveTo>
                  <a:pt x="2527" y="23188"/>
                </a:moveTo>
                <a:lnTo>
                  <a:pt x="4804619" y="-1"/>
                </a:lnTo>
                <a:cubicBezTo>
                  <a:pt x="6696808" y="43718"/>
                  <a:pt x="8645836" y="237288"/>
                  <a:pt x="10150404" y="536387"/>
                </a:cubicBezTo>
                <a:cubicBezTo>
                  <a:pt x="11112162" y="726991"/>
                  <a:pt x="11868334" y="953826"/>
                  <a:pt x="12400018" y="1209803"/>
                </a:cubicBezTo>
                <a:cubicBezTo>
                  <a:pt x="12995504" y="1496497"/>
                  <a:pt x="13296398" y="1816271"/>
                  <a:pt x="13296398" y="2161248"/>
                </a:cubicBezTo>
                <a:cubicBezTo>
                  <a:pt x="13296398" y="2309321"/>
                  <a:pt x="13234171" y="2447155"/>
                  <a:pt x="13110505" y="2570024"/>
                </a:cubicBezTo>
                <a:cubicBezTo>
                  <a:pt x="13001018" y="2679503"/>
                  <a:pt x="12843482" y="2780318"/>
                  <a:pt x="12629233" y="2877195"/>
                </a:cubicBezTo>
                <a:cubicBezTo>
                  <a:pt x="12234605" y="3055198"/>
                  <a:pt x="11696620" y="3196182"/>
                  <a:pt x="11174388" y="3332440"/>
                </a:cubicBezTo>
                <a:cubicBezTo>
                  <a:pt x="10071636" y="3621497"/>
                  <a:pt x="8931075" y="3918431"/>
                  <a:pt x="8931075" y="4591058"/>
                </a:cubicBezTo>
                <a:cubicBezTo>
                  <a:pt x="8931075" y="4741493"/>
                  <a:pt x="9214640" y="4905319"/>
                  <a:pt x="9799099" y="5092773"/>
                </a:cubicBezTo>
                <a:cubicBezTo>
                  <a:pt x="10344961" y="5266836"/>
                  <a:pt x="11086168" y="5444839"/>
                  <a:pt x="11944739" y="5649619"/>
                </a:cubicBezTo>
                <a:cubicBezTo>
                  <a:pt x="13081361" y="5920561"/>
                  <a:pt x="14369218" y="6229309"/>
                  <a:pt x="15505053" y="6608941"/>
                </a:cubicBezTo>
                <a:cubicBezTo>
                  <a:pt x="16819691" y="7050009"/>
                  <a:pt x="17683776" y="7506829"/>
                  <a:pt x="18146144" y="8006968"/>
                </a:cubicBezTo>
                <a:cubicBezTo>
                  <a:pt x="18496662" y="8385813"/>
                  <a:pt x="18775501" y="8786712"/>
                  <a:pt x="18975571" y="9198638"/>
                </a:cubicBezTo>
                <a:cubicBezTo>
                  <a:pt x="19136258" y="9527863"/>
                  <a:pt x="19246533" y="9865753"/>
                  <a:pt x="19304034" y="10202066"/>
                </a:cubicBezTo>
                <a:cubicBezTo>
                  <a:pt x="19340661" y="10416791"/>
                  <a:pt x="19351036" y="10602276"/>
                  <a:pt x="19349448" y="10751044"/>
                </a:cubicBezTo>
                <a:lnTo>
                  <a:pt x="19344553" y="10883213"/>
                </a:lnTo>
                <a:lnTo>
                  <a:pt x="15540387" y="10883213"/>
                </a:lnTo>
                <a:lnTo>
                  <a:pt x="15542317" y="10867146"/>
                </a:lnTo>
                <a:cubicBezTo>
                  <a:pt x="15566384" y="10648774"/>
                  <a:pt x="15582196" y="10321342"/>
                  <a:pt x="15529471" y="9960267"/>
                </a:cubicBezTo>
                <a:cubicBezTo>
                  <a:pt x="15473546" y="9584572"/>
                  <a:pt x="15356181" y="9245108"/>
                  <a:pt x="15178953" y="8953688"/>
                </a:cubicBezTo>
                <a:cubicBezTo>
                  <a:pt x="14956827" y="8589020"/>
                  <a:pt x="14640968" y="8296813"/>
                  <a:pt x="14240039" y="8084155"/>
                </a:cubicBezTo>
                <a:cubicBezTo>
                  <a:pt x="13642977" y="7768319"/>
                  <a:pt x="12451217" y="7466661"/>
                  <a:pt x="11191717" y="7146887"/>
                </a:cubicBezTo>
                <a:cubicBezTo>
                  <a:pt x="9958210" y="6833413"/>
                  <a:pt x="8560078" y="6478984"/>
                  <a:pt x="7502223" y="6055245"/>
                </a:cubicBezTo>
                <a:cubicBezTo>
                  <a:pt x="6926429" y="5824471"/>
                  <a:pt x="6501082" y="5595274"/>
                  <a:pt x="6201763" y="5354262"/>
                </a:cubicBezTo>
                <a:cubicBezTo>
                  <a:pt x="5862273" y="5080958"/>
                  <a:pt x="5690559" y="4789538"/>
                  <a:pt x="5690559" y="4489455"/>
                </a:cubicBezTo>
                <a:cubicBezTo>
                  <a:pt x="5690559" y="3985378"/>
                  <a:pt x="5995391" y="3586842"/>
                  <a:pt x="6622385" y="3270218"/>
                </a:cubicBezTo>
                <a:cubicBezTo>
                  <a:pt x="7161945" y="2997701"/>
                  <a:pt x="7862981" y="2825212"/>
                  <a:pt x="8482097" y="2673202"/>
                </a:cubicBezTo>
                <a:cubicBezTo>
                  <a:pt x="9327278" y="2465270"/>
                  <a:pt x="10057457" y="2285692"/>
                  <a:pt x="10057457" y="1936777"/>
                </a:cubicBezTo>
                <a:cubicBezTo>
                  <a:pt x="10057457" y="1838324"/>
                  <a:pt x="9973176" y="1741447"/>
                  <a:pt x="9807763" y="1647720"/>
                </a:cubicBezTo>
                <a:cubicBezTo>
                  <a:pt x="9651802" y="1560294"/>
                  <a:pt x="9421800" y="1474443"/>
                  <a:pt x="9124056" y="1394106"/>
                </a:cubicBezTo>
                <a:cubicBezTo>
                  <a:pt x="8620729" y="1259423"/>
                  <a:pt x="7918906" y="1135767"/>
                  <a:pt x="7037492" y="1029438"/>
                </a:cubicBezTo>
                <a:cubicBezTo>
                  <a:pt x="5722460" y="870240"/>
                  <a:pt x="4392954" y="794259"/>
                  <a:pt x="4071099" y="777224"/>
                </a:cubicBezTo>
                <a:lnTo>
                  <a:pt x="2528" y="752081"/>
                </a:lnTo>
                <a:cubicBezTo>
                  <a:pt x="8951" y="279544"/>
                  <a:pt x="-5570" y="37774"/>
                  <a:pt x="2527" y="23188"/>
                </a:cubicBezTo>
                <a:close/>
              </a:path>
            </a:pathLst>
          </a:custGeom>
          <a:solidFill>
            <a:schemeClr val="accent1">
              <a:lumMod val="50000"/>
            </a:schemeClr>
          </a:solidFill>
          <a:ln>
            <a:noFill/>
          </a:ln>
          <a:effectLst/>
        </p:spPr>
        <p:txBody>
          <a:bodyPr wrap="square" anchor="ctr">
            <a:no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1" name="Oval 140">
            <a:extLst>
              <a:ext uri="{FF2B5EF4-FFF2-40B4-BE49-F238E27FC236}">
                <a16:creationId xmlns:a16="http://schemas.microsoft.com/office/drawing/2014/main" id="{70865336-A551-4A9B-A51C-941F74422ADE}"/>
              </a:ext>
            </a:extLst>
          </p:cNvPr>
          <p:cNvSpPr/>
          <p:nvPr/>
        </p:nvSpPr>
        <p:spPr>
          <a:xfrm>
            <a:off x="5984572" y="3354024"/>
            <a:ext cx="531741" cy="474595"/>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5981" tIns="35981" rIns="35981" bIns="35981" rtlCol="0" anchor="ctr"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err="1">
              <a:ln>
                <a:noFill/>
              </a:ln>
              <a:solidFill>
                <a:prstClr val="white"/>
              </a:solidFill>
              <a:effectLst/>
              <a:uLnTx/>
              <a:uFillTx/>
              <a:latin typeface="EYInterstate Light"/>
              <a:ea typeface="+mn-ea"/>
              <a:cs typeface="+mn-cs"/>
            </a:endParaRPr>
          </a:p>
        </p:txBody>
      </p:sp>
      <p:sp>
        <p:nvSpPr>
          <p:cNvPr id="142" name="Oval 141">
            <a:extLst>
              <a:ext uri="{FF2B5EF4-FFF2-40B4-BE49-F238E27FC236}">
                <a16:creationId xmlns:a16="http://schemas.microsoft.com/office/drawing/2014/main" id="{52C08EFA-AD64-44CF-A684-C822B8209CB1}"/>
              </a:ext>
            </a:extLst>
          </p:cNvPr>
          <p:cNvSpPr/>
          <p:nvPr/>
        </p:nvSpPr>
        <p:spPr>
          <a:xfrm>
            <a:off x="8957966" y="4171025"/>
            <a:ext cx="531741" cy="474595"/>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5981" tIns="35981" rIns="35981" bIns="35981" rtlCol="0" anchor="ctr"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err="1">
              <a:ln>
                <a:noFill/>
              </a:ln>
              <a:solidFill>
                <a:prstClr val="white"/>
              </a:solidFill>
              <a:effectLst/>
              <a:uLnTx/>
              <a:uFillTx/>
              <a:latin typeface="EYInterstate Light"/>
              <a:ea typeface="+mn-ea"/>
              <a:cs typeface="+mn-cs"/>
            </a:endParaRPr>
          </a:p>
        </p:txBody>
      </p:sp>
      <p:sp>
        <p:nvSpPr>
          <p:cNvPr id="143" name="Freeform 3">
            <a:extLst>
              <a:ext uri="{FF2B5EF4-FFF2-40B4-BE49-F238E27FC236}">
                <a16:creationId xmlns:a16="http://schemas.microsoft.com/office/drawing/2014/main" id="{BAB6831C-6A34-44B4-A5DE-4BF8AC229964}"/>
              </a:ext>
            </a:extLst>
          </p:cNvPr>
          <p:cNvSpPr>
            <a:spLocks noChangeArrowheads="1"/>
          </p:cNvSpPr>
          <p:nvPr/>
        </p:nvSpPr>
        <p:spPr bwMode="auto">
          <a:xfrm>
            <a:off x="2871618" y="1856280"/>
            <a:ext cx="7673500" cy="4377961"/>
          </a:xfrm>
          <a:custGeom>
            <a:avLst/>
            <a:gdLst>
              <a:gd name="T0" fmla="*/ 0 w 17184"/>
              <a:gd name="T1" fmla="*/ 0 h 13694"/>
              <a:gd name="T2" fmla="*/ 0 w 17184"/>
              <a:gd name="T3" fmla="*/ 0 h 13694"/>
              <a:gd name="T4" fmla="*/ 9269 w 17184"/>
              <a:gd name="T5" fmla="*/ 1455 h 13694"/>
              <a:gd name="T6" fmla="*/ 9269 w 17184"/>
              <a:gd name="T7" fmla="*/ 1455 h 13694"/>
              <a:gd name="T8" fmla="*/ 4878 w 17184"/>
              <a:gd name="T9" fmla="*/ 4361 h 13694"/>
              <a:gd name="T10" fmla="*/ 4878 w 17184"/>
              <a:gd name="T11" fmla="*/ 4361 h 13694"/>
              <a:gd name="T12" fmla="*/ 10208 w 17184"/>
              <a:gd name="T13" fmla="*/ 7887 h 13694"/>
              <a:gd name="T14" fmla="*/ 10208 w 17184"/>
              <a:gd name="T15" fmla="*/ 7887 h 13694"/>
              <a:gd name="T16" fmla="*/ 17183 w 17184"/>
              <a:gd name="T17" fmla="*/ 13693 h 1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84" h="13694">
                <a:moveTo>
                  <a:pt x="0" y="0"/>
                </a:moveTo>
                <a:lnTo>
                  <a:pt x="0" y="0"/>
                </a:lnTo>
                <a:cubicBezTo>
                  <a:pt x="0" y="0"/>
                  <a:pt x="7668" y="142"/>
                  <a:pt x="9269" y="1455"/>
                </a:cubicBezTo>
                <a:lnTo>
                  <a:pt x="9269" y="1455"/>
                </a:lnTo>
                <a:cubicBezTo>
                  <a:pt x="10869" y="2767"/>
                  <a:pt x="6836" y="3122"/>
                  <a:pt x="4878" y="4361"/>
                </a:cubicBezTo>
                <a:lnTo>
                  <a:pt x="4878" y="4361"/>
                </a:lnTo>
                <a:cubicBezTo>
                  <a:pt x="3289" y="5366"/>
                  <a:pt x="4340" y="6434"/>
                  <a:pt x="10208" y="7887"/>
                </a:cubicBezTo>
                <a:lnTo>
                  <a:pt x="10208" y="7887"/>
                </a:lnTo>
                <a:cubicBezTo>
                  <a:pt x="16698" y="9494"/>
                  <a:pt x="17183" y="11176"/>
                  <a:pt x="17183" y="13693"/>
                </a:cubicBezTo>
              </a:path>
            </a:pathLst>
          </a:custGeom>
          <a:noFill/>
          <a:ln w="38100" cap="flat">
            <a:solidFill>
              <a:srgbClr val="FFFFFF"/>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6" name="Freeform 32">
            <a:extLst>
              <a:ext uri="{FF2B5EF4-FFF2-40B4-BE49-F238E27FC236}">
                <a16:creationId xmlns:a16="http://schemas.microsoft.com/office/drawing/2014/main" id="{50E651A5-0706-419D-B6CA-681DD1D2E3D6}"/>
              </a:ext>
            </a:extLst>
          </p:cNvPr>
          <p:cNvSpPr>
            <a:spLocks noChangeArrowheads="1"/>
          </p:cNvSpPr>
          <p:nvPr/>
        </p:nvSpPr>
        <p:spPr bwMode="auto">
          <a:xfrm>
            <a:off x="8872298" y="4068306"/>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9" name="Subtitle 2">
            <a:extLst>
              <a:ext uri="{FF2B5EF4-FFF2-40B4-BE49-F238E27FC236}">
                <a16:creationId xmlns:a16="http://schemas.microsoft.com/office/drawing/2014/main" id="{ADFBE470-D0F2-4603-A8AF-E347FB1CC0FE}"/>
              </a:ext>
            </a:extLst>
          </p:cNvPr>
          <p:cNvSpPr txBox="1">
            <a:spLocks/>
          </p:cNvSpPr>
          <p:nvPr/>
        </p:nvSpPr>
        <p:spPr>
          <a:xfrm>
            <a:off x="1254903" y="3271470"/>
            <a:ext cx="2486345" cy="275646"/>
          </a:xfrm>
          <a:prstGeom prst="rect">
            <a:avLst/>
          </a:prstGeom>
        </p:spPr>
        <p:txBody>
          <a:bodyPr vert="horz" wrap="square" lIns="88332" tIns="44166" rIns="88332" bIns="441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092" rtl="0" eaLnBrk="1" fontAlgn="auto" latinLnBrk="0" hangingPunct="1">
              <a:lnSpc>
                <a:spcPts val="1462"/>
              </a:lnSpc>
              <a:spcBef>
                <a:spcPct val="20000"/>
              </a:spcBef>
              <a:spcAft>
                <a:spcPts val="0"/>
              </a:spcAft>
              <a:buClrTx/>
              <a:buSzTx/>
              <a:buFont typeface="Arial"/>
              <a:buNone/>
              <a:tabLst/>
              <a:defRPr/>
            </a:pPr>
            <a:r>
              <a:rPr kumimoji="0" lang="en-US" sz="1199" b="0" i="0" u="none" strike="noStrike" kern="1200" cap="none" spc="0" normalizeH="0" baseline="0" noProof="0">
                <a:ln>
                  <a:noFill/>
                </a:ln>
                <a:solidFill>
                  <a:prstClr val="white"/>
                </a:solidFill>
                <a:effectLst/>
                <a:uLnTx/>
                <a:uFillTx/>
                <a:latin typeface="EYInterstate"/>
                <a:ea typeface="Open Sans Light" panose="020B0306030504020204" pitchFamily="34" charset="0"/>
                <a:cs typeface="Open Sans Light" panose="020B0306030504020204" pitchFamily="34" charset="0"/>
              </a:rPr>
              <a:t>Text</a:t>
            </a:r>
          </a:p>
        </p:txBody>
      </p:sp>
      <p:cxnSp>
        <p:nvCxnSpPr>
          <p:cNvPr id="150" name="Straight Connector 149">
            <a:extLst>
              <a:ext uri="{FF2B5EF4-FFF2-40B4-BE49-F238E27FC236}">
                <a16:creationId xmlns:a16="http://schemas.microsoft.com/office/drawing/2014/main" id="{1344110B-8BE9-4F4C-991F-CC5292440746}"/>
              </a:ext>
            </a:extLst>
          </p:cNvPr>
          <p:cNvCxnSpPr>
            <a:cxnSpLocks/>
          </p:cNvCxnSpPr>
          <p:nvPr/>
        </p:nvCxnSpPr>
        <p:spPr>
          <a:xfrm flipH="1">
            <a:off x="605928" y="1857378"/>
            <a:ext cx="2148463" cy="31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1" name="Freeform 32">
            <a:extLst>
              <a:ext uri="{FF2B5EF4-FFF2-40B4-BE49-F238E27FC236}">
                <a16:creationId xmlns:a16="http://schemas.microsoft.com/office/drawing/2014/main" id="{983A93BC-CF38-46C8-A714-0272B7845767}"/>
              </a:ext>
            </a:extLst>
          </p:cNvPr>
          <p:cNvSpPr>
            <a:spLocks noChangeArrowheads="1"/>
          </p:cNvSpPr>
          <p:nvPr/>
        </p:nvSpPr>
        <p:spPr bwMode="auto">
          <a:xfrm>
            <a:off x="5906787" y="3263979"/>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3" name="Freeform 30">
            <a:extLst>
              <a:ext uri="{FF2B5EF4-FFF2-40B4-BE49-F238E27FC236}">
                <a16:creationId xmlns:a16="http://schemas.microsoft.com/office/drawing/2014/main" id="{43F8170B-384E-4E3D-B615-298119D08CFB}"/>
              </a:ext>
            </a:extLst>
          </p:cNvPr>
          <p:cNvSpPr>
            <a:spLocks noChangeArrowheads="1"/>
          </p:cNvSpPr>
          <p:nvPr/>
        </p:nvSpPr>
        <p:spPr bwMode="auto">
          <a:xfrm>
            <a:off x="2599925" y="849252"/>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4" name="Freeform 31">
            <a:extLst>
              <a:ext uri="{FF2B5EF4-FFF2-40B4-BE49-F238E27FC236}">
                <a16:creationId xmlns:a16="http://schemas.microsoft.com/office/drawing/2014/main" id="{DEC277B6-E3E2-42C2-88B7-A7E1668C45E5}"/>
              </a:ext>
            </a:extLst>
          </p:cNvPr>
          <p:cNvSpPr>
            <a:spLocks noChangeArrowheads="1"/>
          </p:cNvSpPr>
          <p:nvPr/>
        </p:nvSpPr>
        <p:spPr bwMode="auto">
          <a:xfrm>
            <a:off x="3982961" y="2569805"/>
            <a:ext cx="703079" cy="1056070"/>
          </a:xfrm>
          <a:custGeom>
            <a:avLst/>
            <a:gdLst>
              <a:gd name="T0" fmla="*/ 589 w 1180"/>
              <a:gd name="T1" fmla="*/ 932 h 1922"/>
              <a:gd name="T2" fmla="*/ 589 w 1180"/>
              <a:gd name="T3" fmla="*/ 932 h 1922"/>
              <a:gd name="T4" fmla="*/ 288 w 1180"/>
              <a:gd name="T5" fmla="*/ 631 h 1922"/>
              <a:gd name="T6" fmla="*/ 288 w 1180"/>
              <a:gd name="T7" fmla="*/ 631 h 1922"/>
              <a:gd name="T8" fmla="*/ 589 w 1180"/>
              <a:gd name="T9" fmla="*/ 332 h 1922"/>
              <a:gd name="T10" fmla="*/ 589 w 1180"/>
              <a:gd name="T11" fmla="*/ 332 h 1922"/>
              <a:gd name="T12" fmla="*/ 890 w 1180"/>
              <a:gd name="T13" fmla="*/ 631 h 1922"/>
              <a:gd name="T14" fmla="*/ 890 w 1180"/>
              <a:gd name="T15" fmla="*/ 631 h 1922"/>
              <a:gd name="T16" fmla="*/ 589 w 1180"/>
              <a:gd name="T17" fmla="*/ 932 h 1922"/>
              <a:gd name="T18" fmla="*/ 589 w 1180"/>
              <a:gd name="T19" fmla="*/ 0 h 1922"/>
              <a:gd name="T20" fmla="*/ 589 w 1180"/>
              <a:gd name="T21" fmla="*/ 0 h 1922"/>
              <a:gd name="T22" fmla="*/ 0 w 1180"/>
              <a:gd name="T23" fmla="*/ 589 h 1922"/>
              <a:gd name="T24" fmla="*/ 0 w 1180"/>
              <a:gd name="T25" fmla="*/ 589 h 1922"/>
              <a:gd name="T26" fmla="*/ 589 w 1180"/>
              <a:gd name="T27" fmla="*/ 1921 h 1922"/>
              <a:gd name="T28" fmla="*/ 589 w 1180"/>
              <a:gd name="T29" fmla="*/ 1921 h 1922"/>
              <a:gd name="T30" fmla="*/ 1179 w 1180"/>
              <a:gd name="T31" fmla="*/ 589 h 1922"/>
              <a:gd name="T32" fmla="*/ 1179 w 1180"/>
              <a:gd name="T33" fmla="*/ 589 h 1922"/>
              <a:gd name="T34" fmla="*/ 589 w 1180"/>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0" h="1922">
                <a:moveTo>
                  <a:pt x="589" y="932"/>
                </a:moveTo>
                <a:lnTo>
                  <a:pt x="589" y="932"/>
                </a:lnTo>
                <a:cubicBezTo>
                  <a:pt x="423" y="932"/>
                  <a:pt x="288" y="797"/>
                  <a:pt x="288" y="631"/>
                </a:cubicBezTo>
                <a:lnTo>
                  <a:pt x="288" y="631"/>
                </a:lnTo>
                <a:cubicBezTo>
                  <a:pt x="288" y="466"/>
                  <a:pt x="423" y="332"/>
                  <a:pt x="589" y="332"/>
                </a:cubicBezTo>
                <a:lnTo>
                  <a:pt x="589" y="332"/>
                </a:lnTo>
                <a:cubicBezTo>
                  <a:pt x="756" y="332"/>
                  <a:pt x="890" y="466"/>
                  <a:pt x="890" y="631"/>
                </a:cubicBezTo>
                <a:lnTo>
                  <a:pt x="890" y="631"/>
                </a:lnTo>
                <a:cubicBezTo>
                  <a:pt x="890" y="797"/>
                  <a:pt x="756" y="932"/>
                  <a:pt x="589" y="932"/>
                </a:cubicBezTo>
                <a:close/>
                <a:moveTo>
                  <a:pt x="589" y="0"/>
                </a:moveTo>
                <a:lnTo>
                  <a:pt x="589" y="0"/>
                </a:lnTo>
                <a:cubicBezTo>
                  <a:pt x="264" y="0"/>
                  <a:pt x="0" y="264"/>
                  <a:pt x="0" y="589"/>
                </a:cubicBezTo>
                <a:lnTo>
                  <a:pt x="0" y="589"/>
                </a:lnTo>
                <a:cubicBezTo>
                  <a:pt x="0" y="914"/>
                  <a:pt x="589" y="1921"/>
                  <a:pt x="589" y="1921"/>
                </a:cubicBezTo>
                <a:lnTo>
                  <a:pt x="589" y="1921"/>
                </a:lnTo>
                <a:cubicBezTo>
                  <a:pt x="589" y="1921"/>
                  <a:pt x="1179" y="914"/>
                  <a:pt x="1179" y="589"/>
                </a:cubicBezTo>
                <a:lnTo>
                  <a:pt x="1179" y="589"/>
                </a:lnTo>
                <a:cubicBezTo>
                  <a:pt x="1179" y="264"/>
                  <a:pt x="915" y="0"/>
                  <a:pt x="589"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5" name="Freeform 30">
            <a:extLst>
              <a:ext uri="{FF2B5EF4-FFF2-40B4-BE49-F238E27FC236}">
                <a16:creationId xmlns:a16="http://schemas.microsoft.com/office/drawing/2014/main" id="{DF26AAF2-0BAE-4C9D-A312-871E25F19CFC}"/>
              </a:ext>
            </a:extLst>
          </p:cNvPr>
          <p:cNvSpPr>
            <a:spLocks noChangeArrowheads="1"/>
          </p:cNvSpPr>
          <p:nvPr/>
        </p:nvSpPr>
        <p:spPr bwMode="auto">
          <a:xfrm>
            <a:off x="6079868" y="1255971"/>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9" name="Left-Right Arrow 158">
            <a:extLst>
              <a:ext uri="{FF2B5EF4-FFF2-40B4-BE49-F238E27FC236}">
                <a16:creationId xmlns:a16="http://schemas.microsoft.com/office/drawing/2014/main" id="{D4643C05-D9C3-4C28-921A-0485D4814834}"/>
              </a:ext>
            </a:extLst>
          </p:cNvPr>
          <p:cNvSpPr/>
          <p:nvPr/>
        </p:nvSpPr>
        <p:spPr>
          <a:xfrm>
            <a:off x="3174449" y="1004811"/>
            <a:ext cx="1479838" cy="44177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000000"/>
                </a:solidFill>
                <a:effectLst/>
                <a:uLnTx/>
                <a:uFillTx/>
                <a:latin typeface="Calibri" panose="020F0502020204030204"/>
                <a:ea typeface="+mn-ea"/>
                <a:cs typeface="+mn-cs"/>
              </a:rPr>
              <a:t>Regular guiding coalition meeting</a:t>
            </a:r>
            <a:endParaRPr kumimoji="0" lang="en-US" sz="1199"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1867F406-08AB-47E8-B560-9DAFFE1BF5B9}"/>
              </a:ext>
            </a:extLst>
          </p:cNvPr>
          <p:cNvSpPr/>
          <p:nvPr/>
        </p:nvSpPr>
        <p:spPr>
          <a:xfrm>
            <a:off x="2721897" y="963591"/>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1</a:t>
            </a:r>
          </a:p>
        </p:txBody>
      </p:sp>
      <p:sp>
        <p:nvSpPr>
          <p:cNvPr id="163" name="Left-Right Arrow 162">
            <a:extLst>
              <a:ext uri="{FF2B5EF4-FFF2-40B4-BE49-F238E27FC236}">
                <a16:creationId xmlns:a16="http://schemas.microsoft.com/office/drawing/2014/main" id="{093E7137-06B3-44AE-92F1-96D07751819A}"/>
              </a:ext>
            </a:extLst>
          </p:cNvPr>
          <p:cNvSpPr/>
          <p:nvPr/>
        </p:nvSpPr>
        <p:spPr>
          <a:xfrm>
            <a:off x="6738310" y="1219657"/>
            <a:ext cx="1479838"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Data Strategy Objective 1 activated on a roadmap</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Left-Right Arrow 171">
            <a:extLst>
              <a:ext uri="{FF2B5EF4-FFF2-40B4-BE49-F238E27FC236}">
                <a16:creationId xmlns:a16="http://schemas.microsoft.com/office/drawing/2014/main" id="{83D2E90E-695C-4DE4-BF07-CDF92E7FB4BE}"/>
              </a:ext>
            </a:extLst>
          </p:cNvPr>
          <p:cNvSpPr/>
          <p:nvPr/>
        </p:nvSpPr>
        <p:spPr>
          <a:xfrm>
            <a:off x="2496154" y="2742597"/>
            <a:ext cx="1479838" cy="44139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Proof of value for DG (semantic layer)</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8913E1F3-0987-4ED4-AAB9-1B1241AAA418}"/>
              </a:ext>
            </a:extLst>
          </p:cNvPr>
          <p:cNvSpPr/>
          <p:nvPr/>
        </p:nvSpPr>
        <p:spPr>
          <a:xfrm>
            <a:off x="6732943" y="3248864"/>
            <a:ext cx="1479838"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Develop Charter, assign ownership and stewardship</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Left-Right Arrow 179">
            <a:extLst>
              <a:ext uri="{FF2B5EF4-FFF2-40B4-BE49-F238E27FC236}">
                <a16:creationId xmlns:a16="http://schemas.microsoft.com/office/drawing/2014/main" id="{5A01516A-0CCC-496B-BF2C-EA9F5DFCAAA9}"/>
              </a:ext>
            </a:extLst>
          </p:cNvPr>
          <p:cNvSpPr/>
          <p:nvPr/>
        </p:nvSpPr>
        <p:spPr>
          <a:xfrm>
            <a:off x="9546137" y="3878059"/>
            <a:ext cx="1919189"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 Enterprise wide data scoping exercise to identify critical data elements </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93A41104-FAFE-43F2-A584-E7E759BD8FAC}"/>
              </a:ext>
            </a:extLst>
          </p:cNvPr>
          <p:cNvSpPr/>
          <p:nvPr/>
        </p:nvSpPr>
        <p:spPr>
          <a:xfrm>
            <a:off x="6202833" y="1378098"/>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2</a:t>
            </a:r>
          </a:p>
        </p:txBody>
      </p:sp>
      <p:sp>
        <p:nvSpPr>
          <p:cNvPr id="39" name="Oval 38">
            <a:extLst>
              <a:ext uri="{FF2B5EF4-FFF2-40B4-BE49-F238E27FC236}">
                <a16:creationId xmlns:a16="http://schemas.microsoft.com/office/drawing/2014/main" id="{50FA55EE-99F5-4625-873A-402DBAB5B4A0}"/>
              </a:ext>
            </a:extLst>
          </p:cNvPr>
          <p:cNvSpPr/>
          <p:nvPr/>
        </p:nvSpPr>
        <p:spPr>
          <a:xfrm>
            <a:off x="4108224" y="2686916"/>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3</a:t>
            </a:r>
          </a:p>
        </p:txBody>
      </p:sp>
      <p:sp>
        <p:nvSpPr>
          <p:cNvPr id="40" name="Oval 39">
            <a:extLst>
              <a:ext uri="{FF2B5EF4-FFF2-40B4-BE49-F238E27FC236}">
                <a16:creationId xmlns:a16="http://schemas.microsoft.com/office/drawing/2014/main" id="{B3115C3C-E7DA-4270-BAAD-04EFDFBDD6AD}"/>
              </a:ext>
            </a:extLst>
          </p:cNvPr>
          <p:cNvSpPr/>
          <p:nvPr/>
        </p:nvSpPr>
        <p:spPr>
          <a:xfrm>
            <a:off x="6032404" y="3359591"/>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4</a:t>
            </a:r>
          </a:p>
        </p:txBody>
      </p:sp>
      <p:sp>
        <p:nvSpPr>
          <p:cNvPr id="41" name="Oval 40">
            <a:extLst>
              <a:ext uri="{FF2B5EF4-FFF2-40B4-BE49-F238E27FC236}">
                <a16:creationId xmlns:a16="http://schemas.microsoft.com/office/drawing/2014/main" id="{EBE1C7BC-DBF7-4508-89A4-3FFD0882A5DE}"/>
              </a:ext>
            </a:extLst>
          </p:cNvPr>
          <p:cNvSpPr/>
          <p:nvPr/>
        </p:nvSpPr>
        <p:spPr>
          <a:xfrm>
            <a:off x="8999585" y="4173218"/>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5</a:t>
            </a:r>
          </a:p>
        </p:txBody>
      </p:sp>
      <p:grpSp>
        <p:nvGrpSpPr>
          <p:cNvPr id="42" name="Group 71">
            <a:extLst>
              <a:ext uri="{FF2B5EF4-FFF2-40B4-BE49-F238E27FC236}">
                <a16:creationId xmlns:a16="http://schemas.microsoft.com/office/drawing/2014/main" id="{931F2F6B-F8AD-4C22-B576-FFC1E6C16DDC}"/>
              </a:ext>
            </a:extLst>
          </p:cNvPr>
          <p:cNvGrpSpPr>
            <a:grpSpLocks noChangeAspect="1"/>
          </p:cNvGrpSpPr>
          <p:nvPr/>
        </p:nvGrpSpPr>
        <p:grpSpPr bwMode="auto">
          <a:xfrm>
            <a:off x="4546836" y="1005221"/>
            <a:ext cx="637257" cy="440959"/>
            <a:chOff x="3091" y="1986"/>
            <a:chExt cx="896" cy="620"/>
          </a:xfrm>
          <a:solidFill>
            <a:schemeClr val="accent1"/>
          </a:solidFill>
        </p:grpSpPr>
        <p:sp>
          <p:nvSpPr>
            <p:cNvPr id="43" name="Freeform 72">
              <a:extLst>
                <a:ext uri="{FF2B5EF4-FFF2-40B4-BE49-F238E27FC236}">
                  <a16:creationId xmlns:a16="http://schemas.microsoft.com/office/drawing/2014/main" id="{EE0472E3-649C-4898-8754-A0FC06ECAEC2}"/>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73">
              <a:extLst>
                <a:ext uri="{FF2B5EF4-FFF2-40B4-BE49-F238E27FC236}">
                  <a16:creationId xmlns:a16="http://schemas.microsoft.com/office/drawing/2014/main" id="{D48302AF-9596-4F4B-A856-67EEA3CED6B3}"/>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74">
              <a:extLst>
                <a:ext uri="{FF2B5EF4-FFF2-40B4-BE49-F238E27FC236}">
                  <a16:creationId xmlns:a16="http://schemas.microsoft.com/office/drawing/2014/main" id="{C9557A5F-A343-4312-B298-1811CE4D4F1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Rectangle 75">
              <a:extLst>
                <a:ext uri="{FF2B5EF4-FFF2-40B4-BE49-F238E27FC236}">
                  <a16:creationId xmlns:a16="http://schemas.microsoft.com/office/drawing/2014/main" id="{C21C2202-CFFD-4973-8C7E-E8C1CFB926D5}"/>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Line 76">
              <a:extLst>
                <a:ext uri="{FF2B5EF4-FFF2-40B4-BE49-F238E27FC236}">
                  <a16:creationId xmlns:a16="http://schemas.microsoft.com/office/drawing/2014/main" id="{75417EBC-4F4C-40F9-9430-11F3B0A95807}"/>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Line 77">
              <a:extLst>
                <a:ext uri="{FF2B5EF4-FFF2-40B4-BE49-F238E27FC236}">
                  <a16:creationId xmlns:a16="http://schemas.microsoft.com/office/drawing/2014/main" id="{F9DA46F2-8066-4069-AC1D-41765CF1FE2B}"/>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78">
              <a:extLst>
                <a:ext uri="{FF2B5EF4-FFF2-40B4-BE49-F238E27FC236}">
                  <a16:creationId xmlns:a16="http://schemas.microsoft.com/office/drawing/2014/main" id="{481089DB-DC4D-4545-999B-E019F2AB83B8}"/>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79">
              <a:extLst>
                <a:ext uri="{FF2B5EF4-FFF2-40B4-BE49-F238E27FC236}">
                  <a16:creationId xmlns:a16="http://schemas.microsoft.com/office/drawing/2014/main" id="{C4E58C4A-BEF5-4C6B-94E7-F98B7C780A76}"/>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80">
              <a:extLst>
                <a:ext uri="{FF2B5EF4-FFF2-40B4-BE49-F238E27FC236}">
                  <a16:creationId xmlns:a16="http://schemas.microsoft.com/office/drawing/2014/main" id="{7C49AD00-00A4-4648-8A55-C85D58410483}"/>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81">
              <a:extLst>
                <a:ext uri="{FF2B5EF4-FFF2-40B4-BE49-F238E27FC236}">
                  <a16:creationId xmlns:a16="http://schemas.microsoft.com/office/drawing/2014/main" id="{87F78E11-6113-42CD-9B2D-65E5EE5103C9}"/>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Rectangle 82">
              <a:extLst>
                <a:ext uri="{FF2B5EF4-FFF2-40B4-BE49-F238E27FC236}">
                  <a16:creationId xmlns:a16="http://schemas.microsoft.com/office/drawing/2014/main" id="{EC1B6820-D7DD-4C8C-8035-471DDF50F8C7}"/>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Rectangle 83">
              <a:extLst>
                <a:ext uri="{FF2B5EF4-FFF2-40B4-BE49-F238E27FC236}">
                  <a16:creationId xmlns:a16="http://schemas.microsoft.com/office/drawing/2014/main" id="{0456E2A4-2356-4F25-9188-2CF87841CF39}"/>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84">
              <a:extLst>
                <a:ext uri="{FF2B5EF4-FFF2-40B4-BE49-F238E27FC236}">
                  <a16:creationId xmlns:a16="http://schemas.microsoft.com/office/drawing/2014/main" id="{3BDD1825-5037-40BA-80BB-C5CADDEB2E6F}"/>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Rectangle 85">
              <a:extLst>
                <a:ext uri="{FF2B5EF4-FFF2-40B4-BE49-F238E27FC236}">
                  <a16:creationId xmlns:a16="http://schemas.microsoft.com/office/drawing/2014/main" id="{3E2E3F19-3E7B-48C9-90AA-C1627F455433}"/>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Rectangle 86">
              <a:extLst>
                <a:ext uri="{FF2B5EF4-FFF2-40B4-BE49-F238E27FC236}">
                  <a16:creationId xmlns:a16="http://schemas.microsoft.com/office/drawing/2014/main" id="{C7003E8D-3E58-4BEA-881B-40C18551030C}"/>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A642AB3-3554-4A6F-A641-05831FC76517}"/>
              </a:ext>
            </a:extLst>
          </p:cNvPr>
          <p:cNvGrpSpPr/>
          <p:nvPr>
            <p:custDataLst>
              <p:tags r:id="rId3"/>
            </p:custDataLst>
          </p:nvPr>
        </p:nvGrpSpPr>
        <p:grpSpPr>
          <a:xfrm>
            <a:off x="8155307" y="1268582"/>
            <a:ext cx="461102" cy="527891"/>
            <a:chOff x="3514633" y="1561908"/>
            <a:chExt cx="2867674" cy="3724368"/>
          </a:xfrm>
          <a:solidFill>
            <a:schemeClr val="accent1"/>
          </a:solidFill>
        </p:grpSpPr>
        <p:sp>
          <p:nvSpPr>
            <p:cNvPr id="59" name="Freeform: Shape 58">
              <a:extLst>
                <a:ext uri="{FF2B5EF4-FFF2-40B4-BE49-F238E27FC236}">
                  <a16:creationId xmlns:a16="http://schemas.microsoft.com/office/drawing/2014/main" id="{75802CF1-7827-4DD5-B817-C9F14D3CFBB9}"/>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0" name="Freeform: Shape 59">
              <a:extLst>
                <a:ext uri="{FF2B5EF4-FFF2-40B4-BE49-F238E27FC236}">
                  <a16:creationId xmlns:a16="http://schemas.microsoft.com/office/drawing/2014/main" id="{9933CA24-4D04-499E-9530-B653A808463B}"/>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1" name="Freeform: Shape 60">
              <a:extLst>
                <a:ext uri="{FF2B5EF4-FFF2-40B4-BE49-F238E27FC236}">
                  <a16:creationId xmlns:a16="http://schemas.microsoft.com/office/drawing/2014/main" id="{88546555-9C5E-48AE-A690-E985B090C35E}"/>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2" name="Freeform: Shape 61">
              <a:extLst>
                <a:ext uri="{FF2B5EF4-FFF2-40B4-BE49-F238E27FC236}">
                  <a16:creationId xmlns:a16="http://schemas.microsoft.com/office/drawing/2014/main" id="{63664847-AE25-46E3-A9B6-B6849BCC2779}"/>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3" name="Freeform: Shape 62">
              <a:extLst>
                <a:ext uri="{FF2B5EF4-FFF2-40B4-BE49-F238E27FC236}">
                  <a16:creationId xmlns:a16="http://schemas.microsoft.com/office/drawing/2014/main" id="{6ACD4EDC-2AE5-4C08-AEC9-F22CE8C74405}"/>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4" name="Freeform: Shape 63">
              <a:extLst>
                <a:ext uri="{FF2B5EF4-FFF2-40B4-BE49-F238E27FC236}">
                  <a16:creationId xmlns:a16="http://schemas.microsoft.com/office/drawing/2014/main" id="{F2094AA2-9B96-4C73-88A2-99B4FAFC79D6}"/>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84E71AA0-B6ED-49F0-B4EA-EA296EE3848E}"/>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6" name="Freeform: Shape 65">
              <a:extLst>
                <a:ext uri="{FF2B5EF4-FFF2-40B4-BE49-F238E27FC236}">
                  <a16:creationId xmlns:a16="http://schemas.microsoft.com/office/drawing/2014/main" id="{100E83BB-1376-4C16-AB35-80ACC7E8DEA0}"/>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7" name="Freeform: Shape 66">
              <a:extLst>
                <a:ext uri="{FF2B5EF4-FFF2-40B4-BE49-F238E27FC236}">
                  <a16:creationId xmlns:a16="http://schemas.microsoft.com/office/drawing/2014/main" id="{452BB707-B37B-4962-A440-43AB6BAF81A1}"/>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8" name="Freeform: Shape 67">
              <a:extLst>
                <a:ext uri="{FF2B5EF4-FFF2-40B4-BE49-F238E27FC236}">
                  <a16:creationId xmlns:a16="http://schemas.microsoft.com/office/drawing/2014/main" id="{94D75241-BE7E-41F5-BD96-BA3AFC307F94}"/>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9" name="Freeform: Shape 68">
              <a:extLst>
                <a:ext uri="{FF2B5EF4-FFF2-40B4-BE49-F238E27FC236}">
                  <a16:creationId xmlns:a16="http://schemas.microsoft.com/office/drawing/2014/main" id="{A9971100-A97D-4A7D-8695-0E343A6AB824}"/>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0" name="Freeform: Shape 69">
              <a:extLst>
                <a:ext uri="{FF2B5EF4-FFF2-40B4-BE49-F238E27FC236}">
                  <a16:creationId xmlns:a16="http://schemas.microsoft.com/office/drawing/2014/main" id="{CF2BEE3C-CB25-4074-820C-2B176228AB64}"/>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1" name="Freeform: Shape 70">
              <a:extLst>
                <a:ext uri="{FF2B5EF4-FFF2-40B4-BE49-F238E27FC236}">
                  <a16:creationId xmlns:a16="http://schemas.microsoft.com/office/drawing/2014/main" id="{983DAE47-93AA-45A5-BE21-A6C3DF289E35}"/>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2" name="Freeform: Shape 71">
              <a:extLst>
                <a:ext uri="{FF2B5EF4-FFF2-40B4-BE49-F238E27FC236}">
                  <a16:creationId xmlns:a16="http://schemas.microsoft.com/office/drawing/2014/main" id="{57D5AABA-6010-4F4E-A5EA-0785F8511379}"/>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3" name="Freeform: Shape 72">
              <a:extLst>
                <a:ext uri="{FF2B5EF4-FFF2-40B4-BE49-F238E27FC236}">
                  <a16:creationId xmlns:a16="http://schemas.microsoft.com/office/drawing/2014/main" id="{8568C37F-7A16-44B1-8241-69570534526F}"/>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4" name="Freeform: Shape 73">
              <a:extLst>
                <a:ext uri="{FF2B5EF4-FFF2-40B4-BE49-F238E27FC236}">
                  <a16:creationId xmlns:a16="http://schemas.microsoft.com/office/drawing/2014/main" id="{3F25A54E-F752-4DEF-AFBF-A6C95DC14782}"/>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5" name="Freeform: Shape 74">
              <a:extLst>
                <a:ext uri="{FF2B5EF4-FFF2-40B4-BE49-F238E27FC236}">
                  <a16:creationId xmlns:a16="http://schemas.microsoft.com/office/drawing/2014/main" id="{387498B3-74CA-43F7-B41C-2B64C88F913A}"/>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6" name="Freeform: Shape 75">
              <a:extLst>
                <a:ext uri="{FF2B5EF4-FFF2-40B4-BE49-F238E27FC236}">
                  <a16:creationId xmlns:a16="http://schemas.microsoft.com/office/drawing/2014/main" id="{619075C0-320B-4EF6-8E23-D62A1E62862F}"/>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7" name="Freeform: Shape 76">
              <a:extLst>
                <a:ext uri="{FF2B5EF4-FFF2-40B4-BE49-F238E27FC236}">
                  <a16:creationId xmlns:a16="http://schemas.microsoft.com/office/drawing/2014/main" id="{4843DF57-FDB6-4C41-9A9F-7DAE930BA093}"/>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8" name="Freeform: Shape 77">
              <a:extLst>
                <a:ext uri="{FF2B5EF4-FFF2-40B4-BE49-F238E27FC236}">
                  <a16:creationId xmlns:a16="http://schemas.microsoft.com/office/drawing/2014/main" id="{BC66E51F-9613-4AC4-B538-1D03AC79E585}"/>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grpSp>
      <p:grpSp>
        <p:nvGrpSpPr>
          <p:cNvPr id="79" name="Group 78">
            <a:extLst>
              <a:ext uri="{FF2B5EF4-FFF2-40B4-BE49-F238E27FC236}">
                <a16:creationId xmlns:a16="http://schemas.microsoft.com/office/drawing/2014/main" id="{6091A8C4-8BEB-47F1-ADE4-D01B17016AF5}"/>
              </a:ext>
            </a:extLst>
          </p:cNvPr>
          <p:cNvGrpSpPr/>
          <p:nvPr/>
        </p:nvGrpSpPr>
        <p:grpSpPr>
          <a:xfrm>
            <a:off x="2031331" y="2708980"/>
            <a:ext cx="524457" cy="508632"/>
            <a:chOff x="5252326" y="891518"/>
            <a:chExt cx="885991" cy="780809"/>
          </a:xfrm>
          <a:solidFill>
            <a:schemeClr val="accent1"/>
          </a:solidFill>
        </p:grpSpPr>
        <p:sp>
          <p:nvSpPr>
            <p:cNvPr id="80" name="Freeform 5">
              <a:extLst>
                <a:ext uri="{FF2B5EF4-FFF2-40B4-BE49-F238E27FC236}">
                  <a16:creationId xmlns:a16="http://schemas.microsoft.com/office/drawing/2014/main" id="{1E0676B9-B1E6-44B5-80F8-5DB112B8FB20}"/>
                </a:ext>
              </a:extLst>
            </p:cNvPr>
            <p:cNvSpPr>
              <a:spLocks/>
            </p:cNvSpPr>
            <p:nvPr/>
          </p:nvSpPr>
          <p:spPr bwMode="auto">
            <a:xfrm>
              <a:off x="5622584" y="1075368"/>
              <a:ext cx="272475" cy="266504"/>
            </a:xfrm>
            <a:custGeom>
              <a:avLst/>
              <a:gdLst>
                <a:gd name="T0" fmla="*/ 204 w 324"/>
                <a:gd name="T1" fmla="*/ 113 h 317"/>
                <a:gd name="T2" fmla="*/ 279 w 324"/>
                <a:gd name="T3" fmla="*/ 114 h 317"/>
                <a:gd name="T4" fmla="*/ 319 w 324"/>
                <a:gd name="T5" fmla="*/ 167 h 317"/>
                <a:gd name="T6" fmla="*/ 276 w 324"/>
                <a:gd name="T7" fmla="*/ 204 h 317"/>
                <a:gd name="T8" fmla="*/ 204 w 324"/>
                <a:gd name="T9" fmla="*/ 204 h 317"/>
                <a:gd name="T10" fmla="*/ 204 w 324"/>
                <a:gd name="T11" fmla="*/ 269 h 317"/>
                <a:gd name="T12" fmla="*/ 157 w 324"/>
                <a:gd name="T13" fmla="*/ 316 h 317"/>
                <a:gd name="T14" fmla="*/ 112 w 324"/>
                <a:gd name="T15" fmla="*/ 270 h 317"/>
                <a:gd name="T16" fmla="*/ 112 w 324"/>
                <a:gd name="T17" fmla="*/ 204 h 317"/>
                <a:gd name="T18" fmla="*/ 51 w 324"/>
                <a:gd name="T19" fmla="*/ 204 h 317"/>
                <a:gd name="T20" fmla="*/ 1 w 324"/>
                <a:gd name="T21" fmla="*/ 159 h 317"/>
                <a:gd name="T22" fmla="*/ 50 w 324"/>
                <a:gd name="T23" fmla="*/ 113 h 317"/>
                <a:gd name="T24" fmla="*/ 112 w 324"/>
                <a:gd name="T25" fmla="*/ 112 h 317"/>
                <a:gd name="T26" fmla="*/ 112 w 324"/>
                <a:gd name="T27" fmla="*/ 52 h 317"/>
                <a:gd name="T28" fmla="*/ 157 w 324"/>
                <a:gd name="T29" fmla="*/ 1 h 317"/>
                <a:gd name="T30" fmla="*/ 204 w 324"/>
                <a:gd name="T31" fmla="*/ 52 h 317"/>
                <a:gd name="T32" fmla="*/ 204 w 324"/>
                <a:gd name="T33" fmla="*/ 11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317">
                  <a:moveTo>
                    <a:pt x="204" y="113"/>
                  </a:moveTo>
                  <a:cubicBezTo>
                    <a:pt x="230" y="113"/>
                    <a:pt x="255" y="112"/>
                    <a:pt x="279" y="114"/>
                  </a:cubicBezTo>
                  <a:cubicBezTo>
                    <a:pt x="306" y="115"/>
                    <a:pt x="324" y="140"/>
                    <a:pt x="319" y="167"/>
                  </a:cubicBezTo>
                  <a:cubicBezTo>
                    <a:pt x="315" y="188"/>
                    <a:pt x="298" y="203"/>
                    <a:pt x="276" y="204"/>
                  </a:cubicBezTo>
                  <a:cubicBezTo>
                    <a:pt x="253" y="205"/>
                    <a:pt x="229" y="204"/>
                    <a:pt x="204" y="204"/>
                  </a:cubicBezTo>
                  <a:cubicBezTo>
                    <a:pt x="204" y="227"/>
                    <a:pt x="205" y="248"/>
                    <a:pt x="204" y="269"/>
                  </a:cubicBezTo>
                  <a:cubicBezTo>
                    <a:pt x="204" y="297"/>
                    <a:pt x="184" y="317"/>
                    <a:pt x="157" y="316"/>
                  </a:cubicBezTo>
                  <a:cubicBezTo>
                    <a:pt x="132" y="316"/>
                    <a:pt x="113" y="297"/>
                    <a:pt x="112" y="270"/>
                  </a:cubicBezTo>
                  <a:cubicBezTo>
                    <a:pt x="112" y="249"/>
                    <a:pt x="112" y="227"/>
                    <a:pt x="112" y="204"/>
                  </a:cubicBezTo>
                  <a:cubicBezTo>
                    <a:pt x="91" y="204"/>
                    <a:pt x="71" y="205"/>
                    <a:pt x="51" y="204"/>
                  </a:cubicBezTo>
                  <a:cubicBezTo>
                    <a:pt x="21" y="204"/>
                    <a:pt x="1" y="186"/>
                    <a:pt x="1" y="159"/>
                  </a:cubicBezTo>
                  <a:cubicBezTo>
                    <a:pt x="0" y="132"/>
                    <a:pt x="20" y="113"/>
                    <a:pt x="50" y="113"/>
                  </a:cubicBezTo>
                  <a:cubicBezTo>
                    <a:pt x="70" y="112"/>
                    <a:pt x="90" y="112"/>
                    <a:pt x="112" y="112"/>
                  </a:cubicBezTo>
                  <a:cubicBezTo>
                    <a:pt x="112" y="92"/>
                    <a:pt x="112" y="72"/>
                    <a:pt x="112" y="52"/>
                  </a:cubicBezTo>
                  <a:cubicBezTo>
                    <a:pt x="112" y="22"/>
                    <a:pt x="130" y="1"/>
                    <a:pt x="157" y="1"/>
                  </a:cubicBezTo>
                  <a:cubicBezTo>
                    <a:pt x="184" y="0"/>
                    <a:pt x="203" y="21"/>
                    <a:pt x="204" y="52"/>
                  </a:cubicBezTo>
                  <a:cubicBezTo>
                    <a:pt x="204" y="71"/>
                    <a:pt x="204" y="90"/>
                    <a:pt x="204" y="1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6">
              <a:extLst>
                <a:ext uri="{FF2B5EF4-FFF2-40B4-BE49-F238E27FC236}">
                  <a16:creationId xmlns:a16="http://schemas.microsoft.com/office/drawing/2014/main" id="{C8F4F3C3-E1C0-4D45-B310-977ABB1576ED}"/>
                </a:ext>
              </a:extLst>
            </p:cNvPr>
            <p:cNvSpPr>
              <a:spLocks/>
            </p:cNvSpPr>
            <p:nvPr/>
          </p:nvSpPr>
          <p:spPr bwMode="auto">
            <a:xfrm>
              <a:off x="5863946" y="941173"/>
              <a:ext cx="201763" cy="198307"/>
            </a:xfrm>
            <a:custGeom>
              <a:avLst/>
              <a:gdLst>
                <a:gd name="T0" fmla="*/ 152 w 240"/>
                <a:gd name="T1" fmla="*/ 151 h 236"/>
                <a:gd name="T2" fmla="*/ 152 w 240"/>
                <a:gd name="T3" fmla="*/ 200 h 236"/>
                <a:gd name="T4" fmla="*/ 120 w 240"/>
                <a:gd name="T5" fmla="*/ 235 h 236"/>
                <a:gd name="T6" fmla="*/ 85 w 240"/>
                <a:gd name="T7" fmla="*/ 201 h 236"/>
                <a:gd name="T8" fmla="*/ 85 w 240"/>
                <a:gd name="T9" fmla="*/ 177 h 236"/>
                <a:gd name="T10" fmla="*/ 85 w 240"/>
                <a:gd name="T11" fmla="*/ 151 h 236"/>
                <a:gd name="T12" fmla="*/ 37 w 240"/>
                <a:gd name="T13" fmla="*/ 151 h 236"/>
                <a:gd name="T14" fmla="*/ 1 w 240"/>
                <a:gd name="T15" fmla="*/ 119 h 236"/>
                <a:gd name="T16" fmla="*/ 36 w 240"/>
                <a:gd name="T17" fmla="*/ 84 h 236"/>
                <a:gd name="T18" fmla="*/ 85 w 240"/>
                <a:gd name="T19" fmla="*/ 84 h 236"/>
                <a:gd name="T20" fmla="*/ 85 w 240"/>
                <a:gd name="T21" fmla="*/ 37 h 236"/>
                <a:gd name="T22" fmla="*/ 119 w 240"/>
                <a:gd name="T23" fmla="*/ 1 h 236"/>
                <a:gd name="T24" fmla="*/ 152 w 240"/>
                <a:gd name="T25" fmla="*/ 38 h 236"/>
                <a:gd name="T26" fmla="*/ 152 w 240"/>
                <a:gd name="T27" fmla="*/ 85 h 236"/>
                <a:gd name="T28" fmla="*/ 205 w 240"/>
                <a:gd name="T29" fmla="*/ 85 h 236"/>
                <a:gd name="T30" fmla="*/ 235 w 240"/>
                <a:gd name="T31" fmla="*/ 126 h 236"/>
                <a:gd name="T32" fmla="*/ 202 w 240"/>
                <a:gd name="T33" fmla="*/ 151 h 236"/>
                <a:gd name="T34" fmla="*/ 152 w 240"/>
                <a:gd name="T35" fmla="*/ 15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36">
                  <a:moveTo>
                    <a:pt x="152" y="151"/>
                  </a:moveTo>
                  <a:cubicBezTo>
                    <a:pt x="152" y="169"/>
                    <a:pt x="152" y="184"/>
                    <a:pt x="152" y="200"/>
                  </a:cubicBezTo>
                  <a:cubicBezTo>
                    <a:pt x="152" y="221"/>
                    <a:pt x="139" y="235"/>
                    <a:pt x="120" y="235"/>
                  </a:cubicBezTo>
                  <a:cubicBezTo>
                    <a:pt x="100" y="236"/>
                    <a:pt x="86" y="222"/>
                    <a:pt x="85" y="201"/>
                  </a:cubicBezTo>
                  <a:cubicBezTo>
                    <a:pt x="84" y="193"/>
                    <a:pt x="85" y="185"/>
                    <a:pt x="85" y="177"/>
                  </a:cubicBezTo>
                  <a:cubicBezTo>
                    <a:pt x="85" y="169"/>
                    <a:pt x="85" y="161"/>
                    <a:pt x="85" y="151"/>
                  </a:cubicBezTo>
                  <a:cubicBezTo>
                    <a:pt x="68" y="151"/>
                    <a:pt x="52" y="152"/>
                    <a:pt x="37" y="151"/>
                  </a:cubicBezTo>
                  <a:cubicBezTo>
                    <a:pt x="16" y="151"/>
                    <a:pt x="2" y="138"/>
                    <a:pt x="1" y="119"/>
                  </a:cubicBezTo>
                  <a:cubicBezTo>
                    <a:pt x="0" y="99"/>
                    <a:pt x="14" y="85"/>
                    <a:pt x="36" y="84"/>
                  </a:cubicBezTo>
                  <a:cubicBezTo>
                    <a:pt x="52" y="84"/>
                    <a:pt x="67" y="84"/>
                    <a:pt x="85" y="84"/>
                  </a:cubicBezTo>
                  <a:cubicBezTo>
                    <a:pt x="85" y="67"/>
                    <a:pt x="84" y="52"/>
                    <a:pt x="85" y="37"/>
                  </a:cubicBezTo>
                  <a:cubicBezTo>
                    <a:pt x="85" y="14"/>
                    <a:pt x="99" y="0"/>
                    <a:pt x="119" y="1"/>
                  </a:cubicBezTo>
                  <a:cubicBezTo>
                    <a:pt x="139" y="1"/>
                    <a:pt x="152" y="15"/>
                    <a:pt x="152" y="38"/>
                  </a:cubicBezTo>
                  <a:cubicBezTo>
                    <a:pt x="152" y="53"/>
                    <a:pt x="152" y="67"/>
                    <a:pt x="152" y="85"/>
                  </a:cubicBezTo>
                  <a:cubicBezTo>
                    <a:pt x="170" y="85"/>
                    <a:pt x="188" y="84"/>
                    <a:pt x="205" y="85"/>
                  </a:cubicBezTo>
                  <a:cubicBezTo>
                    <a:pt x="226" y="86"/>
                    <a:pt x="240" y="106"/>
                    <a:pt x="235" y="126"/>
                  </a:cubicBezTo>
                  <a:cubicBezTo>
                    <a:pt x="232" y="141"/>
                    <a:pt x="219" y="151"/>
                    <a:pt x="202" y="151"/>
                  </a:cubicBezTo>
                  <a:cubicBezTo>
                    <a:pt x="187" y="152"/>
                    <a:pt x="171" y="151"/>
                    <a:pt x="152" y="1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7">
              <a:extLst>
                <a:ext uri="{FF2B5EF4-FFF2-40B4-BE49-F238E27FC236}">
                  <a16:creationId xmlns:a16="http://schemas.microsoft.com/office/drawing/2014/main" id="{46D018B6-EE10-4D35-B090-C13474165DEB}"/>
                </a:ext>
              </a:extLst>
            </p:cNvPr>
            <p:cNvSpPr>
              <a:spLocks/>
            </p:cNvSpPr>
            <p:nvPr/>
          </p:nvSpPr>
          <p:spPr bwMode="auto">
            <a:xfrm>
              <a:off x="5543702" y="891518"/>
              <a:ext cx="173165" cy="170650"/>
            </a:xfrm>
            <a:custGeom>
              <a:avLst/>
              <a:gdLst>
                <a:gd name="T0" fmla="*/ 134 w 206"/>
                <a:gd name="T1" fmla="*/ 72 h 203"/>
                <a:gd name="T2" fmla="*/ 173 w 206"/>
                <a:gd name="T3" fmla="*/ 72 h 203"/>
                <a:gd name="T4" fmla="*/ 206 w 206"/>
                <a:gd name="T5" fmla="*/ 101 h 203"/>
                <a:gd name="T6" fmla="*/ 173 w 206"/>
                <a:gd name="T7" fmla="*/ 130 h 203"/>
                <a:gd name="T8" fmla="*/ 139 w 206"/>
                <a:gd name="T9" fmla="*/ 131 h 203"/>
                <a:gd name="T10" fmla="*/ 134 w 206"/>
                <a:gd name="T11" fmla="*/ 132 h 203"/>
                <a:gd name="T12" fmla="*/ 134 w 206"/>
                <a:gd name="T13" fmla="*/ 170 h 203"/>
                <a:gd name="T14" fmla="*/ 104 w 206"/>
                <a:gd name="T15" fmla="*/ 203 h 203"/>
                <a:gd name="T16" fmla="*/ 76 w 206"/>
                <a:gd name="T17" fmla="*/ 171 h 203"/>
                <a:gd name="T18" fmla="*/ 76 w 206"/>
                <a:gd name="T19" fmla="*/ 151 h 203"/>
                <a:gd name="T20" fmla="*/ 76 w 206"/>
                <a:gd name="T21" fmla="*/ 130 h 203"/>
                <a:gd name="T22" fmla="*/ 36 w 206"/>
                <a:gd name="T23" fmla="*/ 130 h 203"/>
                <a:gd name="T24" fmla="*/ 5 w 206"/>
                <a:gd name="T25" fmla="*/ 109 h 203"/>
                <a:gd name="T26" fmla="*/ 33 w 206"/>
                <a:gd name="T27" fmla="*/ 72 h 203"/>
                <a:gd name="T28" fmla="*/ 54 w 206"/>
                <a:gd name="T29" fmla="*/ 72 h 203"/>
                <a:gd name="T30" fmla="*/ 76 w 206"/>
                <a:gd name="T31" fmla="*/ 72 h 203"/>
                <a:gd name="T32" fmla="*/ 76 w 206"/>
                <a:gd name="T33" fmla="*/ 35 h 203"/>
                <a:gd name="T34" fmla="*/ 105 w 206"/>
                <a:gd name="T35" fmla="*/ 0 h 203"/>
                <a:gd name="T36" fmla="*/ 134 w 206"/>
                <a:gd name="T37" fmla="*/ 34 h 203"/>
                <a:gd name="T38" fmla="*/ 134 w 206"/>
                <a:gd name="T39" fmla="*/ 7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3">
                  <a:moveTo>
                    <a:pt x="134" y="72"/>
                  </a:moveTo>
                  <a:cubicBezTo>
                    <a:pt x="148" y="72"/>
                    <a:pt x="161" y="72"/>
                    <a:pt x="173" y="72"/>
                  </a:cubicBezTo>
                  <a:cubicBezTo>
                    <a:pt x="193" y="72"/>
                    <a:pt x="206" y="84"/>
                    <a:pt x="206" y="101"/>
                  </a:cubicBezTo>
                  <a:cubicBezTo>
                    <a:pt x="206" y="119"/>
                    <a:pt x="193" y="130"/>
                    <a:pt x="173" y="130"/>
                  </a:cubicBezTo>
                  <a:cubicBezTo>
                    <a:pt x="162" y="131"/>
                    <a:pt x="150" y="131"/>
                    <a:pt x="139" y="131"/>
                  </a:cubicBezTo>
                  <a:cubicBezTo>
                    <a:pt x="138" y="131"/>
                    <a:pt x="137" y="131"/>
                    <a:pt x="134" y="132"/>
                  </a:cubicBezTo>
                  <a:cubicBezTo>
                    <a:pt x="134" y="144"/>
                    <a:pt x="134" y="157"/>
                    <a:pt x="134" y="170"/>
                  </a:cubicBezTo>
                  <a:cubicBezTo>
                    <a:pt x="134" y="189"/>
                    <a:pt x="121" y="203"/>
                    <a:pt x="104" y="203"/>
                  </a:cubicBezTo>
                  <a:cubicBezTo>
                    <a:pt x="88" y="203"/>
                    <a:pt x="76" y="189"/>
                    <a:pt x="76" y="171"/>
                  </a:cubicBezTo>
                  <a:cubicBezTo>
                    <a:pt x="75" y="164"/>
                    <a:pt x="76" y="158"/>
                    <a:pt x="76" y="151"/>
                  </a:cubicBezTo>
                  <a:cubicBezTo>
                    <a:pt x="76" y="145"/>
                    <a:pt x="76" y="139"/>
                    <a:pt x="76" y="130"/>
                  </a:cubicBezTo>
                  <a:cubicBezTo>
                    <a:pt x="62" y="130"/>
                    <a:pt x="49" y="131"/>
                    <a:pt x="36" y="130"/>
                  </a:cubicBezTo>
                  <a:cubicBezTo>
                    <a:pt x="21" y="130"/>
                    <a:pt x="9" y="124"/>
                    <a:pt x="5" y="109"/>
                  </a:cubicBezTo>
                  <a:cubicBezTo>
                    <a:pt x="0" y="90"/>
                    <a:pt x="12" y="74"/>
                    <a:pt x="33" y="72"/>
                  </a:cubicBezTo>
                  <a:cubicBezTo>
                    <a:pt x="40" y="72"/>
                    <a:pt x="47" y="72"/>
                    <a:pt x="54" y="72"/>
                  </a:cubicBezTo>
                  <a:cubicBezTo>
                    <a:pt x="61" y="72"/>
                    <a:pt x="68" y="72"/>
                    <a:pt x="76" y="72"/>
                  </a:cubicBezTo>
                  <a:cubicBezTo>
                    <a:pt x="76" y="59"/>
                    <a:pt x="76" y="47"/>
                    <a:pt x="76" y="35"/>
                  </a:cubicBezTo>
                  <a:cubicBezTo>
                    <a:pt x="76" y="14"/>
                    <a:pt x="87" y="0"/>
                    <a:pt x="105" y="0"/>
                  </a:cubicBezTo>
                  <a:cubicBezTo>
                    <a:pt x="122" y="0"/>
                    <a:pt x="134" y="14"/>
                    <a:pt x="134" y="34"/>
                  </a:cubicBezTo>
                  <a:cubicBezTo>
                    <a:pt x="134" y="46"/>
                    <a:pt x="134" y="58"/>
                    <a:pt x="134"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5">
              <a:extLst>
                <a:ext uri="{FF2B5EF4-FFF2-40B4-BE49-F238E27FC236}">
                  <a16:creationId xmlns:a16="http://schemas.microsoft.com/office/drawing/2014/main" id="{5CB51D50-E005-41FD-940F-0456F6DD3799}"/>
                </a:ext>
              </a:extLst>
            </p:cNvPr>
            <p:cNvSpPr>
              <a:spLocks noEditPoints="1"/>
            </p:cNvSpPr>
            <p:nvPr/>
          </p:nvSpPr>
          <p:spPr bwMode="auto">
            <a:xfrm>
              <a:off x="5252326" y="1360433"/>
              <a:ext cx="885991" cy="311894"/>
            </a:xfrm>
            <a:custGeom>
              <a:avLst/>
              <a:gdLst>
                <a:gd name="T0" fmla="*/ 1508 w 2780"/>
                <a:gd name="T1" fmla="*/ 982 h 982"/>
                <a:gd name="T2" fmla="*/ 1501 w 2780"/>
                <a:gd name="T3" fmla="*/ 981 h 982"/>
                <a:gd name="T4" fmla="*/ 650 w 2780"/>
                <a:gd name="T5" fmla="*/ 742 h 982"/>
                <a:gd name="T6" fmla="*/ 27 w 2780"/>
                <a:gd name="T7" fmla="*/ 742 h 982"/>
                <a:gd name="T8" fmla="*/ 0 w 2780"/>
                <a:gd name="T9" fmla="*/ 715 h 982"/>
                <a:gd name="T10" fmla="*/ 0 w 2780"/>
                <a:gd name="T11" fmla="*/ 142 h 982"/>
                <a:gd name="T12" fmla="*/ 27 w 2780"/>
                <a:gd name="T13" fmla="*/ 115 h 982"/>
                <a:gd name="T14" fmla="*/ 393 w 2780"/>
                <a:gd name="T15" fmla="*/ 115 h 982"/>
                <a:gd name="T16" fmla="*/ 783 w 2780"/>
                <a:gd name="T17" fmla="*/ 0 h 982"/>
                <a:gd name="T18" fmla="*/ 1340 w 2780"/>
                <a:gd name="T19" fmla="*/ 261 h 982"/>
                <a:gd name="T20" fmla="*/ 1930 w 2780"/>
                <a:gd name="T21" fmla="*/ 261 h 982"/>
                <a:gd name="T22" fmla="*/ 2014 w 2780"/>
                <a:gd name="T23" fmla="*/ 306 h 982"/>
                <a:gd name="T24" fmla="*/ 2028 w 2780"/>
                <a:gd name="T25" fmla="*/ 437 h 982"/>
                <a:gd name="T26" fmla="*/ 2024 w 2780"/>
                <a:gd name="T27" fmla="*/ 445 h 982"/>
                <a:gd name="T28" fmla="*/ 2577 w 2780"/>
                <a:gd name="T29" fmla="*/ 268 h 982"/>
                <a:gd name="T30" fmla="*/ 2691 w 2780"/>
                <a:gd name="T31" fmla="*/ 275 h 982"/>
                <a:gd name="T32" fmla="*/ 2767 w 2780"/>
                <a:gd name="T33" fmla="*/ 361 h 982"/>
                <a:gd name="T34" fmla="*/ 2760 w 2780"/>
                <a:gd name="T35" fmla="*/ 476 h 982"/>
                <a:gd name="T36" fmla="*/ 2674 w 2780"/>
                <a:gd name="T37" fmla="*/ 552 h 982"/>
                <a:gd name="T38" fmla="*/ 2640 w 2780"/>
                <a:gd name="T39" fmla="*/ 565 h 982"/>
                <a:gd name="T40" fmla="*/ 1942 w 2780"/>
                <a:gd name="T41" fmla="*/ 824 h 982"/>
                <a:gd name="T42" fmla="*/ 1518 w 2780"/>
                <a:gd name="T43" fmla="*/ 980 h 982"/>
                <a:gd name="T44" fmla="*/ 1508 w 2780"/>
                <a:gd name="T45" fmla="*/ 982 h 982"/>
                <a:gd name="T46" fmla="*/ 55 w 2780"/>
                <a:gd name="T47" fmla="*/ 687 h 982"/>
                <a:gd name="T48" fmla="*/ 654 w 2780"/>
                <a:gd name="T49" fmla="*/ 687 h 982"/>
                <a:gd name="T50" fmla="*/ 661 w 2780"/>
                <a:gd name="T51" fmla="*/ 688 h 982"/>
                <a:gd name="T52" fmla="*/ 1507 w 2780"/>
                <a:gd name="T53" fmla="*/ 925 h 982"/>
                <a:gd name="T54" fmla="*/ 1923 w 2780"/>
                <a:gd name="T55" fmla="*/ 772 h 982"/>
                <a:gd name="T56" fmla="*/ 2655 w 2780"/>
                <a:gd name="T57" fmla="*/ 500 h 982"/>
                <a:gd name="T58" fmla="*/ 2711 w 2780"/>
                <a:gd name="T59" fmla="*/ 452 h 982"/>
                <a:gd name="T60" fmla="*/ 2715 w 2780"/>
                <a:gd name="T61" fmla="*/ 379 h 982"/>
                <a:gd name="T62" fmla="*/ 2667 w 2780"/>
                <a:gd name="T63" fmla="*/ 325 h 982"/>
                <a:gd name="T64" fmla="*/ 2594 w 2780"/>
                <a:gd name="T65" fmla="*/ 320 h 982"/>
                <a:gd name="T66" fmla="*/ 1966 w 2780"/>
                <a:gd name="T67" fmla="*/ 522 h 982"/>
                <a:gd name="T68" fmla="*/ 1779 w 2780"/>
                <a:gd name="T69" fmla="*/ 584 h 982"/>
                <a:gd name="T70" fmla="*/ 1127 w 2780"/>
                <a:gd name="T71" fmla="*/ 584 h 982"/>
                <a:gd name="T72" fmla="*/ 1100 w 2780"/>
                <a:gd name="T73" fmla="*/ 557 h 982"/>
                <a:gd name="T74" fmla="*/ 1127 w 2780"/>
                <a:gd name="T75" fmla="*/ 529 h 982"/>
                <a:gd name="T76" fmla="*/ 1779 w 2780"/>
                <a:gd name="T77" fmla="*/ 529 h 982"/>
                <a:gd name="T78" fmla="*/ 1930 w 2780"/>
                <a:gd name="T79" fmla="*/ 480 h 982"/>
                <a:gd name="T80" fmla="*/ 1936 w 2780"/>
                <a:gd name="T81" fmla="*/ 474 h 982"/>
                <a:gd name="T82" fmla="*/ 1977 w 2780"/>
                <a:gd name="T83" fmla="*/ 416 h 982"/>
                <a:gd name="T84" fmla="*/ 1968 w 2780"/>
                <a:gd name="T85" fmla="*/ 337 h 982"/>
                <a:gd name="T86" fmla="*/ 1930 w 2780"/>
                <a:gd name="T87" fmla="*/ 316 h 982"/>
                <a:gd name="T88" fmla="*/ 1326 w 2780"/>
                <a:gd name="T89" fmla="*/ 316 h 982"/>
                <a:gd name="T90" fmla="*/ 1326 w 2780"/>
                <a:gd name="T91" fmla="*/ 316 h 982"/>
                <a:gd name="T92" fmla="*/ 1305 w 2780"/>
                <a:gd name="T93" fmla="*/ 306 h 982"/>
                <a:gd name="T94" fmla="*/ 783 w 2780"/>
                <a:gd name="T95" fmla="*/ 56 h 982"/>
                <a:gd name="T96" fmla="*/ 416 w 2780"/>
                <a:gd name="T97" fmla="*/ 165 h 982"/>
                <a:gd name="T98" fmla="*/ 401 w 2780"/>
                <a:gd name="T99" fmla="*/ 170 h 982"/>
                <a:gd name="T100" fmla="*/ 55 w 2780"/>
                <a:gd name="T101" fmla="*/ 170 h 982"/>
                <a:gd name="T102" fmla="*/ 55 w 2780"/>
                <a:gd name="T103" fmla="*/ 68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80" h="982">
                  <a:moveTo>
                    <a:pt x="1508" y="982"/>
                  </a:moveTo>
                  <a:cubicBezTo>
                    <a:pt x="1506" y="982"/>
                    <a:pt x="1503" y="982"/>
                    <a:pt x="1501" y="981"/>
                  </a:cubicBezTo>
                  <a:cubicBezTo>
                    <a:pt x="650" y="742"/>
                    <a:pt x="650" y="742"/>
                    <a:pt x="650" y="742"/>
                  </a:cubicBezTo>
                  <a:cubicBezTo>
                    <a:pt x="27" y="742"/>
                    <a:pt x="27" y="742"/>
                    <a:pt x="27" y="742"/>
                  </a:cubicBezTo>
                  <a:cubicBezTo>
                    <a:pt x="12" y="742"/>
                    <a:pt x="0" y="730"/>
                    <a:pt x="0" y="715"/>
                  </a:cubicBezTo>
                  <a:cubicBezTo>
                    <a:pt x="0" y="142"/>
                    <a:pt x="0" y="142"/>
                    <a:pt x="0" y="142"/>
                  </a:cubicBezTo>
                  <a:cubicBezTo>
                    <a:pt x="0" y="127"/>
                    <a:pt x="12" y="115"/>
                    <a:pt x="27" y="115"/>
                  </a:cubicBezTo>
                  <a:cubicBezTo>
                    <a:pt x="393" y="115"/>
                    <a:pt x="393" y="115"/>
                    <a:pt x="393" y="115"/>
                  </a:cubicBezTo>
                  <a:cubicBezTo>
                    <a:pt x="509" y="40"/>
                    <a:pt x="644" y="0"/>
                    <a:pt x="783" y="0"/>
                  </a:cubicBezTo>
                  <a:cubicBezTo>
                    <a:pt x="1000" y="0"/>
                    <a:pt x="1202" y="95"/>
                    <a:pt x="1340" y="261"/>
                  </a:cubicBezTo>
                  <a:cubicBezTo>
                    <a:pt x="1930" y="261"/>
                    <a:pt x="1930" y="261"/>
                    <a:pt x="1930" y="261"/>
                  </a:cubicBezTo>
                  <a:cubicBezTo>
                    <a:pt x="1964" y="261"/>
                    <a:pt x="1994" y="277"/>
                    <a:pt x="2014" y="306"/>
                  </a:cubicBezTo>
                  <a:cubicBezTo>
                    <a:pt x="2039" y="342"/>
                    <a:pt x="2044" y="396"/>
                    <a:pt x="2028" y="437"/>
                  </a:cubicBezTo>
                  <a:cubicBezTo>
                    <a:pt x="2027" y="439"/>
                    <a:pt x="2025" y="442"/>
                    <a:pt x="2024" y="445"/>
                  </a:cubicBezTo>
                  <a:cubicBezTo>
                    <a:pt x="2577" y="268"/>
                    <a:pt x="2577" y="268"/>
                    <a:pt x="2577" y="268"/>
                  </a:cubicBezTo>
                  <a:cubicBezTo>
                    <a:pt x="2614" y="255"/>
                    <a:pt x="2655" y="257"/>
                    <a:pt x="2691" y="275"/>
                  </a:cubicBezTo>
                  <a:cubicBezTo>
                    <a:pt x="2727" y="293"/>
                    <a:pt x="2754" y="323"/>
                    <a:pt x="2767" y="361"/>
                  </a:cubicBezTo>
                  <a:cubicBezTo>
                    <a:pt x="2780" y="399"/>
                    <a:pt x="2778" y="440"/>
                    <a:pt x="2760" y="476"/>
                  </a:cubicBezTo>
                  <a:cubicBezTo>
                    <a:pt x="2743" y="512"/>
                    <a:pt x="2712" y="539"/>
                    <a:pt x="2674" y="552"/>
                  </a:cubicBezTo>
                  <a:cubicBezTo>
                    <a:pt x="2640" y="565"/>
                    <a:pt x="2640" y="565"/>
                    <a:pt x="2640" y="565"/>
                  </a:cubicBezTo>
                  <a:cubicBezTo>
                    <a:pt x="1942" y="824"/>
                    <a:pt x="1942" y="824"/>
                    <a:pt x="1942" y="824"/>
                  </a:cubicBezTo>
                  <a:cubicBezTo>
                    <a:pt x="1518" y="980"/>
                    <a:pt x="1518" y="980"/>
                    <a:pt x="1518" y="980"/>
                  </a:cubicBezTo>
                  <a:cubicBezTo>
                    <a:pt x="1515" y="981"/>
                    <a:pt x="1511" y="982"/>
                    <a:pt x="1508" y="982"/>
                  </a:cubicBezTo>
                  <a:close/>
                  <a:moveTo>
                    <a:pt x="55" y="687"/>
                  </a:moveTo>
                  <a:cubicBezTo>
                    <a:pt x="654" y="687"/>
                    <a:pt x="654" y="687"/>
                    <a:pt x="654" y="687"/>
                  </a:cubicBezTo>
                  <a:cubicBezTo>
                    <a:pt x="656" y="687"/>
                    <a:pt x="659" y="687"/>
                    <a:pt x="661" y="688"/>
                  </a:cubicBezTo>
                  <a:cubicBezTo>
                    <a:pt x="1507" y="925"/>
                    <a:pt x="1507" y="925"/>
                    <a:pt x="1507" y="925"/>
                  </a:cubicBezTo>
                  <a:cubicBezTo>
                    <a:pt x="1923" y="772"/>
                    <a:pt x="1923" y="772"/>
                    <a:pt x="1923" y="772"/>
                  </a:cubicBezTo>
                  <a:cubicBezTo>
                    <a:pt x="2655" y="500"/>
                    <a:pt x="2655" y="500"/>
                    <a:pt x="2655" y="500"/>
                  </a:cubicBezTo>
                  <a:cubicBezTo>
                    <a:pt x="2680" y="492"/>
                    <a:pt x="2699" y="475"/>
                    <a:pt x="2711" y="452"/>
                  </a:cubicBezTo>
                  <a:cubicBezTo>
                    <a:pt x="2722" y="429"/>
                    <a:pt x="2723" y="403"/>
                    <a:pt x="2715" y="379"/>
                  </a:cubicBezTo>
                  <a:cubicBezTo>
                    <a:pt x="2707" y="355"/>
                    <a:pt x="2690" y="336"/>
                    <a:pt x="2667" y="325"/>
                  </a:cubicBezTo>
                  <a:cubicBezTo>
                    <a:pt x="2644" y="314"/>
                    <a:pt x="2618" y="312"/>
                    <a:pt x="2594" y="320"/>
                  </a:cubicBezTo>
                  <a:cubicBezTo>
                    <a:pt x="1966" y="522"/>
                    <a:pt x="1966" y="522"/>
                    <a:pt x="1966" y="522"/>
                  </a:cubicBezTo>
                  <a:cubicBezTo>
                    <a:pt x="1927" y="555"/>
                    <a:pt x="1868" y="584"/>
                    <a:pt x="1779" y="584"/>
                  </a:cubicBezTo>
                  <a:cubicBezTo>
                    <a:pt x="1127" y="584"/>
                    <a:pt x="1127" y="584"/>
                    <a:pt x="1127" y="584"/>
                  </a:cubicBezTo>
                  <a:cubicBezTo>
                    <a:pt x="1112" y="584"/>
                    <a:pt x="1100" y="572"/>
                    <a:pt x="1100" y="557"/>
                  </a:cubicBezTo>
                  <a:cubicBezTo>
                    <a:pt x="1100" y="542"/>
                    <a:pt x="1112" y="529"/>
                    <a:pt x="1127" y="529"/>
                  </a:cubicBezTo>
                  <a:cubicBezTo>
                    <a:pt x="1779" y="529"/>
                    <a:pt x="1779" y="529"/>
                    <a:pt x="1779" y="529"/>
                  </a:cubicBezTo>
                  <a:cubicBezTo>
                    <a:pt x="1852" y="529"/>
                    <a:pt x="1900" y="506"/>
                    <a:pt x="1930" y="480"/>
                  </a:cubicBezTo>
                  <a:cubicBezTo>
                    <a:pt x="1932" y="478"/>
                    <a:pt x="1934" y="476"/>
                    <a:pt x="1936" y="474"/>
                  </a:cubicBezTo>
                  <a:cubicBezTo>
                    <a:pt x="1959" y="453"/>
                    <a:pt x="1971" y="430"/>
                    <a:pt x="1977" y="416"/>
                  </a:cubicBezTo>
                  <a:cubicBezTo>
                    <a:pt x="1986" y="392"/>
                    <a:pt x="1983" y="358"/>
                    <a:pt x="1968" y="337"/>
                  </a:cubicBezTo>
                  <a:cubicBezTo>
                    <a:pt x="1959" y="323"/>
                    <a:pt x="1946" y="316"/>
                    <a:pt x="1930" y="316"/>
                  </a:cubicBezTo>
                  <a:cubicBezTo>
                    <a:pt x="1326" y="316"/>
                    <a:pt x="1326" y="316"/>
                    <a:pt x="1326" y="316"/>
                  </a:cubicBezTo>
                  <a:cubicBezTo>
                    <a:pt x="1326" y="316"/>
                    <a:pt x="1326" y="316"/>
                    <a:pt x="1326" y="316"/>
                  </a:cubicBezTo>
                  <a:cubicBezTo>
                    <a:pt x="1318" y="316"/>
                    <a:pt x="1310" y="312"/>
                    <a:pt x="1305" y="306"/>
                  </a:cubicBezTo>
                  <a:cubicBezTo>
                    <a:pt x="1177" y="147"/>
                    <a:pt x="987" y="56"/>
                    <a:pt x="783" y="56"/>
                  </a:cubicBezTo>
                  <a:cubicBezTo>
                    <a:pt x="652" y="56"/>
                    <a:pt x="525" y="94"/>
                    <a:pt x="416" y="165"/>
                  </a:cubicBezTo>
                  <a:cubicBezTo>
                    <a:pt x="412" y="168"/>
                    <a:pt x="407" y="170"/>
                    <a:pt x="401" y="170"/>
                  </a:cubicBezTo>
                  <a:cubicBezTo>
                    <a:pt x="55" y="170"/>
                    <a:pt x="55" y="170"/>
                    <a:pt x="55" y="170"/>
                  </a:cubicBezTo>
                  <a:lnTo>
                    <a:pt x="55" y="6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48397B4C-F96E-476F-B62C-9EB6E1A2BFD0}"/>
              </a:ext>
            </a:extLst>
          </p:cNvPr>
          <p:cNvGrpSpPr>
            <a:grpSpLocks noChangeAspect="1"/>
          </p:cNvGrpSpPr>
          <p:nvPr/>
        </p:nvGrpSpPr>
        <p:grpSpPr>
          <a:xfrm>
            <a:off x="8249674" y="3255306"/>
            <a:ext cx="504539" cy="500073"/>
            <a:chOff x="3459902" y="107180"/>
            <a:chExt cx="5297625" cy="5250739"/>
          </a:xfrm>
          <a:solidFill>
            <a:schemeClr val="accent1"/>
          </a:solidFill>
        </p:grpSpPr>
        <p:sp>
          <p:nvSpPr>
            <p:cNvPr id="85" name="Freeform: Shape 84">
              <a:extLst>
                <a:ext uri="{FF2B5EF4-FFF2-40B4-BE49-F238E27FC236}">
                  <a16:creationId xmlns:a16="http://schemas.microsoft.com/office/drawing/2014/main" id="{D9EDCAF3-583D-49B5-A552-A6046AD03F0D}"/>
                </a:ext>
              </a:extLst>
            </p:cNvPr>
            <p:cNvSpPr/>
            <p:nvPr/>
          </p:nvSpPr>
          <p:spPr>
            <a:xfrm>
              <a:off x="3459902" y="4148716"/>
              <a:ext cx="2404432" cy="1209165"/>
            </a:xfrm>
            <a:custGeom>
              <a:avLst/>
              <a:gdLst>
                <a:gd name="connsiteX0" fmla="*/ 2297313 w 2404432"/>
                <a:gd name="connsiteY0" fmla="*/ 1209146 h 1209165"/>
                <a:gd name="connsiteX1" fmla="*/ 107161 w 2404432"/>
                <a:gd name="connsiteY1" fmla="*/ 1209146 h 1209165"/>
                <a:gd name="connsiteX2" fmla="*/ 0 w 2404432"/>
                <a:gd name="connsiteY2" fmla="*/ 1101985 h 1209165"/>
                <a:gd name="connsiteX3" fmla="*/ 0 w 2404432"/>
                <a:gd name="connsiteY3" fmla="*/ 602526 h 1209165"/>
                <a:gd name="connsiteX4" fmla="*/ 348484 w 2404432"/>
                <a:gd name="connsiteY4" fmla="*/ 129931 h 1209165"/>
                <a:gd name="connsiteX5" fmla="*/ 752959 w 2404432"/>
                <a:gd name="connsiteY5" fmla="*/ 4792 h 1209165"/>
                <a:gd name="connsiteX6" fmla="*/ 842549 w 2404432"/>
                <a:gd name="connsiteY6" fmla="*/ 17001 h 1209165"/>
                <a:gd name="connsiteX7" fmla="*/ 1205426 w 2404432"/>
                <a:gd name="connsiteY7" fmla="*/ 250183 h 1209165"/>
                <a:gd name="connsiteX8" fmla="*/ 1618326 w 2404432"/>
                <a:gd name="connsiteY8" fmla="*/ 14130 h 1209165"/>
                <a:gd name="connsiteX9" fmla="*/ 1705544 w 2404432"/>
                <a:gd name="connsiteY9" fmla="*/ 5558 h 1209165"/>
                <a:gd name="connsiteX10" fmla="*/ 2066852 w 2404432"/>
                <a:gd name="connsiteY10" fmla="*/ 126572 h 1209165"/>
                <a:gd name="connsiteX11" fmla="*/ 2404432 w 2404432"/>
                <a:gd name="connsiteY11" fmla="*/ 595649 h 1209165"/>
                <a:gd name="connsiteX12" fmla="*/ 2404432 w 2404432"/>
                <a:gd name="connsiteY12" fmla="*/ 1102005 h 1209165"/>
                <a:gd name="connsiteX13" fmla="*/ 2297271 w 2404432"/>
                <a:gd name="connsiteY13" fmla="*/ 1209166 h 1209165"/>
                <a:gd name="connsiteX14" fmla="*/ 214342 w 2404432"/>
                <a:gd name="connsiteY14" fmla="*/ 994833 h 1209165"/>
                <a:gd name="connsiteX15" fmla="*/ 2190132 w 2404432"/>
                <a:gd name="connsiteY15" fmla="*/ 994833 h 1209165"/>
                <a:gd name="connsiteX16" fmla="*/ 2190132 w 2404432"/>
                <a:gd name="connsiteY16" fmla="*/ 595678 h 1209165"/>
                <a:gd name="connsiteX17" fmla="*/ 1998823 w 2404432"/>
                <a:gd name="connsiteY17" fmla="*/ 329813 h 1209165"/>
                <a:gd name="connsiteX18" fmla="*/ 1683061 w 2404432"/>
                <a:gd name="connsiteY18" fmla="*/ 224033 h 1209165"/>
                <a:gd name="connsiteX19" fmla="*/ 1255435 w 2404432"/>
                <a:gd name="connsiteY19" fmla="*/ 468540 h 1209165"/>
                <a:gd name="connsiteX20" fmla="*/ 1144336 w 2404432"/>
                <a:gd name="connsiteY20" fmla="*/ 465670 h 1209165"/>
                <a:gd name="connsiteX21" fmla="*/ 768713 w 2404432"/>
                <a:gd name="connsiteY21" fmla="*/ 224298 h 1209165"/>
                <a:gd name="connsiteX22" fmla="*/ 411843 w 2404432"/>
                <a:gd name="connsiteY22" fmla="*/ 334712 h 1209165"/>
                <a:gd name="connsiteX23" fmla="*/ 214332 w 2404432"/>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2" h="1209165">
                  <a:moveTo>
                    <a:pt x="2297313"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326" y="14130"/>
                  </a:lnTo>
                  <a:cubicBezTo>
                    <a:pt x="1644847" y="-1025"/>
                    <a:pt x="1676573" y="-4163"/>
                    <a:pt x="1705544" y="5558"/>
                  </a:cubicBezTo>
                  <a:lnTo>
                    <a:pt x="2066852" y="126572"/>
                  </a:lnTo>
                  <a:cubicBezTo>
                    <a:pt x="2268762" y="194233"/>
                    <a:pt x="2404432" y="382718"/>
                    <a:pt x="2404432" y="595649"/>
                  </a:cubicBezTo>
                  <a:lnTo>
                    <a:pt x="2404432" y="1102005"/>
                  </a:lnTo>
                  <a:cubicBezTo>
                    <a:pt x="2404432" y="1161171"/>
                    <a:pt x="2356480" y="1209166"/>
                    <a:pt x="2297271"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336" y="465670"/>
                  </a:cubicBezTo>
                  <a:lnTo>
                    <a:pt x="768713" y="224298"/>
                  </a:lnTo>
                  <a:lnTo>
                    <a:pt x="41184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48269F64-CB9C-4556-AEF7-F11BF95B2B72}"/>
                </a:ext>
              </a:extLst>
            </p:cNvPr>
            <p:cNvSpPr/>
            <p:nvPr/>
          </p:nvSpPr>
          <p:spPr>
            <a:xfrm>
              <a:off x="3935558"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09 w 1501844"/>
                <a:gd name="connsiteY7" fmla="*/ 428596 h 642971"/>
                <a:gd name="connsiteX8" fmla="*/ 1285923 w 1501844"/>
                <a:gd name="connsiteY8" fmla="*/ 107543 h 642971"/>
                <a:gd name="connsiteX9" fmla="*/ 1392692 w 1501844"/>
                <a:gd name="connsiteY9" fmla="*/ 0 h 642971"/>
                <a:gd name="connsiteX10" fmla="*/ 1393113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8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09" y="428596"/>
                  </a:lnTo>
                  <a:lnTo>
                    <a:pt x="1285923" y="107543"/>
                  </a:lnTo>
                  <a:cubicBezTo>
                    <a:pt x="1285693" y="48377"/>
                    <a:pt x="1333493" y="196"/>
                    <a:pt x="1392692" y="0"/>
                  </a:cubicBezTo>
                  <a:lnTo>
                    <a:pt x="1393113" y="0"/>
                  </a:lnTo>
                  <a:cubicBezTo>
                    <a:pt x="1452087" y="0"/>
                    <a:pt x="1500039" y="47723"/>
                    <a:pt x="1500275" y="106769"/>
                  </a:cubicBezTo>
                  <a:lnTo>
                    <a:pt x="1501844" y="535394"/>
                  </a:lnTo>
                  <a:cubicBezTo>
                    <a:pt x="1501959" y="563867"/>
                    <a:pt x="1490707" y="591230"/>
                    <a:pt x="1470615" y="611436"/>
                  </a:cubicBezTo>
                  <a:cubicBezTo>
                    <a:pt x="1450523" y="631643"/>
                    <a:pt x="1423199" y="642972"/>
                    <a:pt x="1394688"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AEBA0E5-E644-47D4-A767-2688EDBDC358}"/>
                </a:ext>
              </a:extLst>
            </p:cNvPr>
            <p:cNvSpPr/>
            <p:nvPr/>
          </p:nvSpPr>
          <p:spPr>
            <a:xfrm>
              <a:off x="3995737"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2C82135B-29B4-42AA-806B-B9A77D712EDC}"/>
                </a:ext>
              </a:extLst>
            </p:cNvPr>
            <p:cNvSpPr/>
            <p:nvPr/>
          </p:nvSpPr>
          <p:spPr>
            <a:xfrm>
              <a:off x="6353096" y="4148716"/>
              <a:ext cx="2404431" cy="1209165"/>
            </a:xfrm>
            <a:custGeom>
              <a:avLst/>
              <a:gdLst>
                <a:gd name="connsiteX0" fmla="*/ 2297312 w 2404431"/>
                <a:gd name="connsiteY0" fmla="*/ 1209146 h 1209165"/>
                <a:gd name="connsiteX1" fmla="*/ 107161 w 2404431"/>
                <a:gd name="connsiteY1" fmla="*/ 1209146 h 1209165"/>
                <a:gd name="connsiteX2" fmla="*/ 0 w 2404431"/>
                <a:gd name="connsiteY2" fmla="*/ 1101985 h 1209165"/>
                <a:gd name="connsiteX3" fmla="*/ 0 w 2404431"/>
                <a:gd name="connsiteY3" fmla="*/ 602526 h 1209165"/>
                <a:gd name="connsiteX4" fmla="*/ 348484 w 2404431"/>
                <a:gd name="connsiteY4" fmla="*/ 129931 h 1209165"/>
                <a:gd name="connsiteX5" fmla="*/ 752959 w 2404431"/>
                <a:gd name="connsiteY5" fmla="*/ 4792 h 1209165"/>
                <a:gd name="connsiteX6" fmla="*/ 842549 w 2404431"/>
                <a:gd name="connsiteY6" fmla="*/ 17001 h 1209165"/>
                <a:gd name="connsiteX7" fmla="*/ 1205426 w 2404431"/>
                <a:gd name="connsiteY7" fmla="*/ 250183 h 1209165"/>
                <a:gd name="connsiteX8" fmla="*/ 1618287 w 2404431"/>
                <a:gd name="connsiteY8" fmla="*/ 14130 h 1209165"/>
                <a:gd name="connsiteX9" fmla="*/ 1705504 w 2404431"/>
                <a:gd name="connsiteY9" fmla="*/ 5558 h 1209165"/>
                <a:gd name="connsiteX10" fmla="*/ 2066813 w 2404431"/>
                <a:gd name="connsiteY10" fmla="*/ 126572 h 1209165"/>
                <a:gd name="connsiteX11" fmla="*/ 2404393 w 2404431"/>
                <a:gd name="connsiteY11" fmla="*/ 595649 h 1209165"/>
                <a:gd name="connsiteX12" fmla="*/ 2404432 w 2404431"/>
                <a:gd name="connsiteY12" fmla="*/ 1102005 h 1209165"/>
                <a:gd name="connsiteX13" fmla="*/ 2297270 w 2404431"/>
                <a:gd name="connsiteY13" fmla="*/ 1209166 h 1209165"/>
                <a:gd name="connsiteX14" fmla="*/ 214342 w 2404431"/>
                <a:gd name="connsiteY14" fmla="*/ 994833 h 1209165"/>
                <a:gd name="connsiteX15" fmla="*/ 2190132 w 2404431"/>
                <a:gd name="connsiteY15" fmla="*/ 994833 h 1209165"/>
                <a:gd name="connsiteX16" fmla="*/ 2190132 w 2404431"/>
                <a:gd name="connsiteY16" fmla="*/ 595678 h 1209165"/>
                <a:gd name="connsiteX17" fmla="*/ 1998823 w 2404431"/>
                <a:gd name="connsiteY17" fmla="*/ 329813 h 1209165"/>
                <a:gd name="connsiteX18" fmla="*/ 1683061 w 2404431"/>
                <a:gd name="connsiteY18" fmla="*/ 224033 h 1209165"/>
                <a:gd name="connsiteX19" fmla="*/ 1255435 w 2404431"/>
                <a:gd name="connsiteY19" fmla="*/ 468540 h 1209165"/>
                <a:gd name="connsiteX20" fmla="*/ 1144296 w 2404431"/>
                <a:gd name="connsiteY20" fmla="*/ 465670 h 1209165"/>
                <a:gd name="connsiteX21" fmla="*/ 768674 w 2404431"/>
                <a:gd name="connsiteY21" fmla="*/ 224298 h 1209165"/>
                <a:gd name="connsiteX22" fmla="*/ 411803 w 2404431"/>
                <a:gd name="connsiteY22" fmla="*/ 334712 h 1209165"/>
                <a:gd name="connsiteX23" fmla="*/ 214332 w 2404431"/>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1" h="1209165">
                  <a:moveTo>
                    <a:pt x="2297312"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287" y="14130"/>
                  </a:lnTo>
                  <a:cubicBezTo>
                    <a:pt x="1644846" y="-1025"/>
                    <a:pt x="1676573" y="-4163"/>
                    <a:pt x="1705504" y="5558"/>
                  </a:cubicBezTo>
                  <a:lnTo>
                    <a:pt x="2066813" y="126572"/>
                  </a:lnTo>
                  <a:cubicBezTo>
                    <a:pt x="2268723" y="194233"/>
                    <a:pt x="2404393" y="382718"/>
                    <a:pt x="2404393" y="595649"/>
                  </a:cubicBezTo>
                  <a:lnTo>
                    <a:pt x="2404432" y="1102005"/>
                  </a:lnTo>
                  <a:cubicBezTo>
                    <a:pt x="2404432" y="1161171"/>
                    <a:pt x="2356441" y="1209166"/>
                    <a:pt x="2297270"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296" y="465670"/>
                  </a:cubicBezTo>
                  <a:lnTo>
                    <a:pt x="768674" y="224298"/>
                  </a:lnTo>
                  <a:lnTo>
                    <a:pt x="41180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D9F04145-6769-42F2-8584-FD07ADC5169C}"/>
                </a:ext>
              </a:extLst>
            </p:cNvPr>
            <p:cNvSpPr/>
            <p:nvPr/>
          </p:nvSpPr>
          <p:spPr>
            <a:xfrm>
              <a:off x="6828752"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10" y="428596"/>
                  </a:lnTo>
                  <a:lnTo>
                    <a:pt x="1285923" y="107543"/>
                  </a:lnTo>
                  <a:cubicBezTo>
                    <a:pt x="1285694" y="48377"/>
                    <a:pt x="1333493" y="196"/>
                    <a:pt x="1392693" y="0"/>
                  </a:cubicBezTo>
                  <a:lnTo>
                    <a:pt x="1393114" y="0"/>
                  </a:lnTo>
                  <a:cubicBezTo>
                    <a:pt x="1452125" y="0"/>
                    <a:pt x="1500040" y="47723"/>
                    <a:pt x="1500275" y="106769"/>
                  </a:cubicBezTo>
                  <a:lnTo>
                    <a:pt x="1501844" y="535394"/>
                  </a:lnTo>
                  <a:cubicBezTo>
                    <a:pt x="1501958" y="563906"/>
                    <a:pt x="1490707" y="591230"/>
                    <a:pt x="1470615" y="611436"/>
                  </a:cubicBezTo>
                  <a:cubicBezTo>
                    <a:pt x="1450523" y="631643"/>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2EB6FAA0-CA83-47AD-B714-5746D8EB7452}"/>
                </a:ext>
              </a:extLst>
            </p:cNvPr>
            <p:cNvSpPr/>
            <p:nvPr/>
          </p:nvSpPr>
          <p:spPr>
            <a:xfrm>
              <a:off x="6996112"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9"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85F4D43C-4206-4D54-8A91-4EED5EAF3FAF}"/>
                </a:ext>
              </a:extLst>
            </p:cNvPr>
            <p:cNvSpPr/>
            <p:nvPr/>
          </p:nvSpPr>
          <p:spPr>
            <a:xfrm>
              <a:off x="4960138" y="1469793"/>
              <a:ext cx="2357441" cy="1209137"/>
            </a:xfrm>
            <a:custGeom>
              <a:avLst/>
              <a:gdLst>
                <a:gd name="connsiteX0" fmla="*/ 2250286 w 2357441"/>
                <a:gd name="connsiteY0" fmla="*/ 1209138 h 1209137"/>
                <a:gd name="connsiteX1" fmla="*/ 107161 w 2357441"/>
                <a:gd name="connsiteY1" fmla="*/ 1209138 h 1209137"/>
                <a:gd name="connsiteX2" fmla="*/ 0 w 2357441"/>
                <a:gd name="connsiteY2" fmla="*/ 1101977 h 1209137"/>
                <a:gd name="connsiteX3" fmla="*/ 0 w 2357441"/>
                <a:gd name="connsiteY3" fmla="*/ 600676 h 1209137"/>
                <a:gd name="connsiteX4" fmla="*/ 345545 w 2357441"/>
                <a:gd name="connsiteY4" fmla="*/ 128993 h 1209137"/>
                <a:gd name="connsiteX5" fmla="*/ 737774 w 2357441"/>
                <a:gd name="connsiteY5" fmla="*/ 5000 h 1209137"/>
                <a:gd name="connsiteX6" fmla="*/ 828895 w 2357441"/>
                <a:gd name="connsiteY6" fmla="*/ 17592 h 1209137"/>
                <a:gd name="connsiteX7" fmla="*/ 1181974 w 2357441"/>
                <a:gd name="connsiteY7" fmla="*/ 249470 h 1209137"/>
                <a:gd name="connsiteX8" fmla="*/ 1583853 w 2357441"/>
                <a:gd name="connsiteY8" fmla="*/ 14643 h 1209137"/>
                <a:gd name="connsiteX9" fmla="*/ 1672602 w 2357441"/>
                <a:gd name="connsiteY9" fmla="*/ 5764 h 1209137"/>
                <a:gd name="connsiteX10" fmla="*/ 2022889 w 2357441"/>
                <a:gd name="connsiteY10" fmla="*/ 125661 h 1209137"/>
                <a:gd name="connsiteX11" fmla="*/ 2357442 w 2357441"/>
                <a:gd name="connsiteY11" fmla="*/ 593700 h 1209137"/>
                <a:gd name="connsiteX12" fmla="*/ 2357442 w 2357441"/>
                <a:gd name="connsiteY12" fmla="*/ 1101966 h 1209137"/>
                <a:gd name="connsiteX13" fmla="*/ 2250280 w 2357441"/>
                <a:gd name="connsiteY13" fmla="*/ 1209128 h 1209137"/>
                <a:gd name="connsiteX14" fmla="*/ 214342 w 2357441"/>
                <a:gd name="connsiteY14" fmla="*/ 994825 h 1209137"/>
                <a:gd name="connsiteX15" fmla="*/ 2143204 w 2357441"/>
                <a:gd name="connsiteY15" fmla="*/ 994825 h 1209137"/>
                <a:gd name="connsiteX16" fmla="*/ 2143204 w 2357441"/>
                <a:gd name="connsiteY16" fmla="*/ 593720 h 1209137"/>
                <a:gd name="connsiteX17" fmla="*/ 1953648 w 2357441"/>
                <a:gd name="connsiteY17" fmla="*/ 328472 h 1209137"/>
                <a:gd name="connsiteX18" fmla="*/ 1649780 w 2357441"/>
                <a:gd name="connsiteY18" fmla="*/ 224456 h 1209137"/>
                <a:gd name="connsiteX19" fmla="*/ 1232902 w 2357441"/>
                <a:gd name="connsiteY19" fmla="*/ 468043 h 1209137"/>
                <a:gd name="connsiteX20" fmla="*/ 1120009 w 2357441"/>
                <a:gd name="connsiteY20" fmla="*/ 465096 h 1209137"/>
                <a:gd name="connsiteX21" fmla="*/ 753959 w 2357441"/>
                <a:gd name="connsiteY21" fmla="*/ 224723 h 1209137"/>
                <a:gd name="connsiteX22" fmla="*/ 410295 w 2357441"/>
                <a:gd name="connsiteY22" fmla="*/ 333373 h 1209137"/>
                <a:gd name="connsiteX23" fmla="*/ 214391 w 2357441"/>
                <a:gd name="connsiteY23" fmla="*/ 600688 h 12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7441" h="1209137">
                  <a:moveTo>
                    <a:pt x="2250286" y="1209138"/>
                  </a:moveTo>
                  <a:lnTo>
                    <a:pt x="107161" y="1209138"/>
                  </a:lnTo>
                  <a:cubicBezTo>
                    <a:pt x="47995" y="1209138"/>
                    <a:pt x="0" y="1161147"/>
                    <a:pt x="0" y="1101977"/>
                  </a:cubicBezTo>
                  <a:lnTo>
                    <a:pt x="0" y="600676"/>
                  </a:lnTo>
                  <a:cubicBezTo>
                    <a:pt x="0" y="383914"/>
                    <a:pt x="138884" y="194359"/>
                    <a:pt x="345545" y="128993"/>
                  </a:cubicBezTo>
                  <a:lnTo>
                    <a:pt x="737774" y="5000"/>
                  </a:lnTo>
                  <a:cubicBezTo>
                    <a:pt x="768505" y="-4720"/>
                    <a:pt x="801953" y="-90"/>
                    <a:pt x="828895" y="17592"/>
                  </a:cubicBezTo>
                  <a:lnTo>
                    <a:pt x="1181974" y="249470"/>
                  </a:lnTo>
                  <a:lnTo>
                    <a:pt x="1583853" y="14643"/>
                  </a:lnTo>
                  <a:cubicBezTo>
                    <a:pt x="1610757" y="-1087"/>
                    <a:pt x="1643172" y="-4301"/>
                    <a:pt x="1672602" y="5764"/>
                  </a:cubicBezTo>
                  <a:lnTo>
                    <a:pt x="2022889" y="125661"/>
                  </a:lnTo>
                  <a:cubicBezTo>
                    <a:pt x="2223044" y="194165"/>
                    <a:pt x="2357442" y="382258"/>
                    <a:pt x="2357442" y="593700"/>
                  </a:cubicBezTo>
                  <a:lnTo>
                    <a:pt x="2357442" y="1101966"/>
                  </a:lnTo>
                  <a:cubicBezTo>
                    <a:pt x="2357442" y="1161132"/>
                    <a:pt x="2309451" y="1209128"/>
                    <a:pt x="2250280" y="1209128"/>
                  </a:cubicBezTo>
                  <a:close/>
                  <a:moveTo>
                    <a:pt x="214342" y="994825"/>
                  </a:moveTo>
                  <a:lnTo>
                    <a:pt x="2143204" y="994825"/>
                  </a:lnTo>
                  <a:lnTo>
                    <a:pt x="2143204" y="593720"/>
                  </a:lnTo>
                  <a:cubicBezTo>
                    <a:pt x="2143204" y="473862"/>
                    <a:pt x="2067008" y="367279"/>
                    <a:pt x="1953648" y="328472"/>
                  </a:cubicBezTo>
                  <a:lnTo>
                    <a:pt x="1649780" y="224456"/>
                  </a:lnTo>
                  <a:lnTo>
                    <a:pt x="1232902" y="468043"/>
                  </a:lnTo>
                  <a:cubicBezTo>
                    <a:pt x="1197770" y="488556"/>
                    <a:pt x="1154027" y="487446"/>
                    <a:pt x="1120009" y="465096"/>
                  </a:cubicBezTo>
                  <a:lnTo>
                    <a:pt x="753959" y="224723"/>
                  </a:lnTo>
                  <a:lnTo>
                    <a:pt x="410295" y="333373"/>
                  </a:lnTo>
                  <a:cubicBezTo>
                    <a:pt x="293111" y="370418"/>
                    <a:pt x="214391" y="477842"/>
                    <a:pt x="214391" y="60068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E1A175CA-E740-496A-8A23-6E52BA0C35FE}"/>
                </a:ext>
              </a:extLst>
            </p:cNvPr>
            <p:cNvSpPr/>
            <p:nvPr/>
          </p:nvSpPr>
          <p:spPr>
            <a:xfrm>
              <a:off x="5388768" y="2036017"/>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3 h 642971"/>
                <a:gd name="connsiteX4" fmla="*/ 107161 w 1501844"/>
                <a:gd name="connsiteY4" fmla="*/ 4712 h 642971"/>
                <a:gd name="connsiteX5" fmla="*/ 214322 w 1501844"/>
                <a:gd name="connsiteY5" fmla="*/ 111873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7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3"/>
                  </a:lnTo>
                  <a:cubicBezTo>
                    <a:pt x="0" y="52708"/>
                    <a:pt x="47990" y="4712"/>
                    <a:pt x="107161" y="4712"/>
                  </a:cubicBezTo>
                  <a:cubicBezTo>
                    <a:pt x="166332" y="4712"/>
                    <a:pt x="214322" y="52703"/>
                    <a:pt x="214322" y="111873"/>
                  </a:cubicBezTo>
                  <a:lnTo>
                    <a:pt x="214322" y="428596"/>
                  </a:lnTo>
                  <a:lnTo>
                    <a:pt x="1287110" y="428596"/>
                  </a:lnTo>
                  <a:lnTo>
                    <a:pt x="1285923" y="107543"/>
                  </a:lnTo>
                  <a:cubicBezTo>
                    <a:pt x="1285694" y="48377"/>
                    <a:pt x="1333493" y="196"/>
                    <a:pt x="1392693" y="0"/>
                  </a:cubicBezTo>
                  <a:lnTo>
                    <a:pt x="1393114" y="0"/>
                  </a:lnTo>
                  <a:cubicBezTo>
                    <a:pt x="1452125" y="0"/>
                    <a:pt x="1500039" y="47723"/>
                    <a:pt x="1500275" y="106769"/>
                  </a:cubicBezTo>
                  <a:lnTo>
                    <a:pt x="1501844" y="535394"/>
                  </a:lnTo>
                  <a:cubicBezTo>
                    <a:pt x="1501958" y="563867"/>
                    <a:pt x="1490707" y="591230"/>
                    <a:pt x="1470615" y="611437"/>
                  </a:cubicBezTo>
                  <a:cubicBezTo>
                    <a:pt x="1450523" y="631605"/>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9EE047FD-C866-4CB2-B1DA-08E92B01B40A}"/>
                </a:ext>
              </a:extLst>
            </p:cNvPr>
            <p:cNvSpPr/>
            <p:nvPr/>
          </p:nvSpPr>
          <p:spPr>
            <a:xfrm>
              <a:off x="5495974" y="107180"/>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4 h 1285875"/>
                <a:gd name="connsiteX6" fmla="*/ 214313 w 1285875"/>
                <a:gd name="connsiteY6" fmla="*/ 642889 h 1285875"/>
                <a:gd name="connsiteX7" fmla="*/ 642938 w 1285875"/>
                <a:gd name="connsiteY7" fmla="*/ 1071514 h 1285875"/>
                <a:gd name="connsiteX8" fmla="*/ 1071563 w 1285875"/>
                <a:gd name="connsiteY8" fmla="*/ 642889 h 1285875"/>
                <a:gd name="connsiteX9" fmla="*/ 642938 w 1285875"/>
                <a:gd name="connsiteY9" fmla="*/ 214264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4"/>
                  </a:moveTo>
                  <a:cubicBezTo>
                    <a:pt x="406581" y="214264"/>
                    <a:pt x="214313" y="406532"/>
                    <a:pt x="214313" y="642889"/>
                  </a:cubicBezTo>
                  <a:cubicBezTo>
                    <a:pt x="214313" y="879245"/>
                    <a:pt x="406581" y="1071514"/>
                    <a:pt x="642938" y="1071514"/>
                  </a:cubicBezTo>
                  <a:cubicBezTo>
                    <a:pt x="879294" y="1071514"/>
                    <a:pt x="1071563" y="879245"/>
                    <a:pt x="1071563" y="642889"/>
                  </a:cubicBezTo>
                  <a:cubicBezTo>
                    <a:pt x="1071563" y="406532"/>
                    <a:pt x="879294" y="214264"/>
                    <a:pt x="642938" y="21426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34185B1E-CC64-4544-BC79-A98CF5DACD09}"/>
                </a:ext>
              </a:extLst>
            </p:cNvPr>
            <p:cNvSpPr/>
            <p:nvPr/>
          </p:nvSpPr>
          <p:spPr>
            <a:xfrm>
              <a:off x="6996107" y="857313"/>
              <a:ext cx="1500231" cy="1821617"/>
            </a:xfrm>
            <a:custGeom>
              <a:avLst/>
              <a:gdLst>
                <a:gd name="connsiteX0" fmla="*/ 1071567 w 1500231"/>
                <a:gd name="connsiteY0" fmla="*/ 1821617 h 1821617"/>
                <a:gd name="connsiteX1" fmla="*/ 1021012 w 1500231"/>
                <a:gd name="connsiteY1" fmla="*/ 1808949 h 1821617"/>
                <a:gd name="connsiteX2" fmla="*/ 964411 w 1500231"/>
                <a:gd name="connsiteY2" fmla="*/ 1714461 h 1821617"/>
                <a:gd name="connsiteX3" fmla="*/ 964411 w 1500231"/>
                <a:gd name="connsiteY3" fmla="*/ 214322 h 1821617"/>
                <a:gd name="connsiteX4" fmla="*/ 107161 w 1500231"/>
                <a:gd name="connsiteY4" fmla="*/ 214322 h 1821617"/>
                <a:gd name="connsiteX5" fmla="*/ 0 w 1500231"/>
                <a:gd name="connsiteY5" fmla="*/ 107161 h 1821617"/>
                <a:gd name="connsiteX6" fmla="*/ 107161 w 1500231"/>
                <a:gd name="connsiteY6" fmla="*/ 0 h 1821617"/>
                <a:gd name="connsiteX7" fmla="*/ 1071572 w 1500231"/>
                <a:gd name="connsiteY7" fmla="*/ 0 h 1821617"/>
                <a:gd name="connsiteX8" fmla="*/ 1178733 w 1500231"/>
                <a:gd name="connsiteY8" fmla="*/ 107161 h 1821617"/>
                <a:gd name="connsiteX9" fmla="*/ 1178733 w 1500231"/>
                <a:gd name="connsiteY9" fmla="*/ 1514227 h 1821617"/>
                <a:gd name="connsiteX10" fmla="*/ 1333616 w 1500231"/>
                <a:gd name="connsiteY10" fmla="*/ 1410975 h 1821617"/>
                <a:gd name="connsiteX11" fmla="*/ 1482220 w 1500231"/>
                <a:gd name="connsiteY11" fmla="*/ 1440672 h 1821617"/>
                <a:gd name="connsiteX12" fmla="*/ 1452522 w 1500231"/>
                <a:gd name="connsiteY12" fmla="*/ 1589275 h 1821617"/>
                <a:gd name="connsiteX13" fmla="*/ 1131059 w 1500231"/>
                <a:gd name="connsiteY13" fmla="*/ 1803587 h 1821617"/>
                <a:gd name="connsiteX14" fmla="*/ 1071587 w 1500231"/>
                <a:gd name="connsiteY14" fmla="*/ 1821612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31" h="1821617">
                  <a:moveTo>
                    <a:pt x="1071567" y="1821617"/>
                  </a:moveTo>
                  <a:cubicBezTo>
                    <a:pt x="1054232" y="1821617"/>
                    <a:pt x="1036856" y="1817407"/>
                    <a:pt x="1021012" y="1808949"/>
                  </a:cubicBezTo>
                  <a:cubicBezTo>
                    <a:pt x="986148" y="1790312"/>
                    <a:pt x="964411" y="1753993"/>
                    <a:pt x="964411" y="1714461"/>
                  </a:cubicBezTo>
                  <a:lnTo>
                    <a:pt x="964411" y="214322"/>
                  </a:lnTo>
                  <a:lnTo>
                    <a:pt x="107161" y="214322"/>
                  </a:lnTo>
                  <a:cubicBezTo>
                    <a:pt x="47995" y="214322"/>
                    <a:pt x="0" y="166332"/>
                    <a:pt x="0" y="107161"/>
                  </a:cubicBezTo>
                  <a:cubicBezTo>
                    <a:pt x="0" y="47990"/>
                    <a:pt x="47990" y="0"/>
                    <a:pt x="107161" y="0"/>
                  </a:cubicBezTo>
                  <a:lnTo>
                    <a:pt x="1071572" y="0"/>
                  </a:lnTo>
                  <a:cubicBezTo>
                    <a:pt x="1130738" y="0"/>
                    <a:pt x="1178733" y="47990"/>
                    <a:pt x="1178733" y="107161"/>
                  </a:cubicBezTo>
                  <a:lnTo>
                    <a:pt x="1178733" y="1514227"/>
                  </a:lnTo>
                  <a:lnTo>
                    <a:pt x="1333616" y="1410975"/>
                  </a:lnTo>
                  <a:cubicBezTo>
                    <a:pt x="1382869" y="1378139"/>
                    <a:pt x="1449379" y="1391457"/>
                    <a:pt x="1482220" y="1440672"/>
                  </a:cubicBezTo>
                  <a:cubicBezTo>
                    <a:pt x="1515055" y="1489925"/>
                    <a:pt x="1501738" y="1556435"/>
                    <a:pt x="1452522" y="1589275"/>
                  </a:cubicBezTo>
                  <a:lnTo>
                    <a:pt x="1131059" y="1803587"/>
                  </a:lnTo>
                  <a:cubicBezTo>
                    <a:pt x="1113110" y="1815566"/>
                    <a:pt x="1092368" y="1821612"/>
                    <a:pt x="1071587" y="182161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7790B07E-C36B-4D32-A71E-4AAC4DA50A8F}"/>
                </a:ext>
              </a:extLst>
            </p:cNvPr>
            <p:cNvSpPr/>
            <p:nvPr/>
          </p:nvSpPr>
          <p:spPr>
            <a:xfrm>
              <a:off x="7639036" y="2250271"/>
              <a:ext cx="535808" cy="428660"/>
            </a:xfrm>
            <a:custGeom>
              <a:avLst/>
              <a:gdLst>
                <a:gd name="connsiteX0" fmla="*/ 428540 w 535808"/>
                <a:gd name="connsiteY0" fmla="*/ 428660 h 428660"/>
                <a:gd name="connsiteX1" fmla="*/ 369183 w 535808"/>
                <a:gd name="connsiteY1" fmla="*/ 410635 h 428660"/>
                <a:gd name="connsiteX2" fmla="*/ 47719 w 535808"/>
                <a:gd name="connsiteY2" fmla="*/ 196322 h 428660"/>
                <a:gd name="connsiteX3" fmla="*/ 18022 w 535808"/>
                <a:gd name="connsiteY3" fmla="*/ 47719 h 428660"/>
                <a:gd name="connsiteX4" fmla="*/ 166625 w 535808"/>
                <a:gd name="connsiteY4" fmla="*/ 18022 h 428660"/>
                <a:gd name="connsiteX5" fmla="*/ 488089 w 535808"/>
                <a:gd name="connsiteY5" fmla="*/ 232335 h 428660"/>
                <a:gd name="connsiteX6" fmla="*/ 517786 w 535808"/>
                <a:gd name="connsiteY6" fmla="*/ 380938 h 428660"/>
                <a:gd name="connsiteX7" fmla="*/ 428540 w 535808"/>
                <a:gd name="connsiteY7" fmla="*/ 428661 h 4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08" h="428660">
                  <a:moveTo>
                    <a:pt x="428540" y="428660"/>
                  </a:moveTo>
                  <a:cubicBezTo>
                    <a:pt x="408104" y="428660"/>
                    <a:pt x="387476" y="422843"/>
                    <a:pt x="369183" y="410635"/>
                  </a:cubicBezTo>
                  <a:lnTo>
                    <a:pt x="47719" y="196322"/>
                  </a:lnTo>
                  <a:cubicBezTo>
                    <a:pt x="-1534" y="163486"/>
                    <a:pt x="-14814" y="96969"/>
                    <a:pt x="18022" y="47719"/>
                  </a:cubicBezTo>
                  <a:cubicBezTo>
                    <a:pt x="50858" y="-1534"/>
                    <a:pt x="117375" y="-14814"/>
                    <a:pt x="166625" y="18022"/>
                  </a:cubicBezTo>
                  <a:lnTo>
                    <a:pt x="488089" y="232335"/>
                  </a:lnTo>
                  <a:cubicBezTo>
                    <a:pt x="537342" y="265171"/>
                    <a:pt x="550622" y="331687"/>
                    <a:pt x="517786" y="380938"/>
                  </a:cubicBezTo>
                  <a:cubicBezTo>
                    <a:pt x="497158" y="411937"/>
                    <a:pt x="463175" y="428661"/>
                    <a:pt x="428540" y="42866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93924749-D950-435D-8DDA-0ED14D246E24}"/>
                </a:ext>
              </a:extLst>
            </p:cNvPr>
            <p:cNvSpPr/>
            <p:nvPr/>
          </p:nvSpPr>
          <p:spPr>
            <a:xfrm>
              <a:off x="3674252" y="857317"/>
              <a:ext cx="1500202" cy="1821617"/>
            </a:xfrm>
            <a:custGeom>
              <a:avLst/>
              <a:gdLst>
                <a:gd name="connsiteX0" fmla="*/ 428616 w 1500202"/>
                <a:gd name="connsiteY0" fmla="*/ 1821613 h 1821617"/>
                <a:gd name="connsiteX1" fmla="*/ 369183 w 1500202"/>
                <a:gd name="connsiteY1" fmla="*/ 1803627 h 1821617"/>
                <a:gd name="connsiteX2" fmla="*/ 47719 w 1500202"/>
                <a:gd name="connsiteY2" fmla="*/ 1589314 h 1821617"/>
                <a:gd name="connsiteX3" fmla="*/ 18022 w 1500202"/>
                <a:gd name="connsiteY3" fmla="*/ 1440711 h 1821617"/>
                <a:gd name="connsiteX4" fmla="*/ 166625 w 1500202"/>
                <a:gd name="connsiteY4" fmla="*/ 1411014 h 1821617"/>
                <a:gd name="connsiteX5" fmla="*/ 321469 w 1500202"/>
                <a:gd name="connsiteY5" fmla="*/ 1514227 h 1821617"/>
                <a:gd name="connsiteX6" fmla="*/ 321469 w 1500202"/>
                <a:gd name="connsiteY6" fmla="*/ 107161 h 1821617"/>
                <a:gd name="connsiteX7" fmla="*/ 428630 w 1500202"/>
                <a:gd name="connsiteY7" fmla="*/ 0 h 1821617"/>
                <a:gd name="connsiteX8" fmla="*/ 1393041 w 1500202"/>
                <a:gd name="connsiteY8" fmla="*/ 0 h 1821617"/>
                <a:gd name="connsiteX9" fmla="*/ 1500202 w 1500202"/>
                <a:gd name="connsiteY9" fmla="*/ 107161 h 1821617"/>
                <a:gd name="connsiteX10" fmla="*/ 1393041 w 1500202"/>
                <a:gd name="connsiteY10" fmla="*/ 214322 h 1821617"/>
                <a:gd name="connsiteX11" fmla="*/ 535791 w 1500202"/>
                <a:gd name="connsiteY11" fmla="*/ 214322 h 1821617"/>
                <a:gd name="connsiteX12" fmla="*/ 535791 w 1500202"/>
                <a:gd name="connsiteY12" fmla="*/ 1714461 h 1821617"/>
                <a:gd name="connsiteX13" fmla="*/ 479190 w 1500202"/>
                <a:gd name="connsiteY13" fmla="*/ 1808949 h 1821617"/>
                <a:gd name="connsiteX14" fmla="*/ 428635 w 1500202"/>
                <a:gd name="connsiteY14" fmla="*/ 1821617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02" h="1821617">
                  <a:moveTo>
                    <a:pt x="428616" y="1821613"/>
                  </a:moveTo>
                  <a:cubicBezTo>
                    <a:pt x="407836" y="1821613"/>
                    <a:pt x="387093" y="1815567"/>
                    <a:pt x="369183" y="1803627"/>
                  </a:cubicBezTo>
                  <a:lnTo>
                    <a:pt x="47719" y="1589314"/>
                  </a:lnTo>
                  <a:cubicBezTo>
                    <a:pt x="-1534" y="1556478"/>
                    <a:pt x="-14814" y="1489961"/>
                    <a:pt x="18022" y="1440711"/>
                  </a:cubicBezTo>
                  <a:cubicBezTo>
                    <a:pt x="50858" y="1391458"/>
                    <a:pt x="117375" y="1378178"/>
                    <a:pt x="166625" y="1411014"/>
                  </a:cubicBezTo>
                  <a:lnTo>
                    <a:pt x="321469" y="1514227"/>
                  </a:lnTo>
                  <a:lnTo>
                    <a:pt x="321469" y="107161"/>
                  </a:lnTo>
                  <a:cubicBezTo>
                    <a:pt x="321469" y="47995"/>
                    <a:pt x="369459" y="0"/>
                    <a:pt x="428630" y="0"/>
                  </a:cubicBezTo>
                  <a:lnTo>
                    <a:pt x="1393041" y="0"/>
                  </a:lnTo>
                  <a:cubicBezTo>
                    <a:pt x="1452207" y="0"/>
                    <a:pt x="1500202" y="47990"/>
                    <a:pt x="1500202" y="107161"/>
                  </a:cubicBezTo>
                  <a:cubicBezTo>
                    <a:pt x="1500202" y="166332"/>
                    <a:pt x="1452212" y="214322"/>
                    <a:pt x="1393041" y="214322"/>
                  </a:cubicBezTo>
                  <a:lnTo>
                    <a:pt x="535791" y="214322"/>
                  </a:lnTo>
                  <a:lnTo>
                    <a:pt x="535791" y="1714461"/>
                  </a:lnTo>
                  <a:cubicBezTo>
                    <a:pt x="535791" y="1753994"/>
                    <a:pt x="514053" y="1790312"/>
                    <a:pt x="479190" y="1808949"/>
                  </a:cubicBezTo>
                  <a:cubicBezTo>
                    <a:pt x="463346" y="1817407"/>
                    <a:pt x="445972" y="1821617"/>
                    <a:pt x="428635" y="182161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BE56DBD9-5602-4E08-9EE8-409E7C75B111}"/>
                </a:ext>
              </a:extLst>
            </p:cNvPr>
            <p:cNvSpPr/>
            <p:nvPr/>
          </p:nvSpPr>
          <p:spPr>
            <a:xfrm>
              <a:off x="3995708" y="2250280"/>
              <a:ext cx="535788" cy="428650"/>
            </a:xfrm>
            <a:custGeom>
              <a:avLst/>
              <a:gdLst>
                <a:gd name="connsiteX0" fmla="*/ 107258 w 535788"/>
                <a:gd name="connsiteY0" fmla="*/ 428651 h 428650"/>
                <a:gd name="connsiteX1" fmla="*/ 18012 w 535788"/>
                <a:gd name="connsiteY1" fmla="*/ 380928 h 428650"/>
                <a:gd name="connsiteX2" fmla="*/ 47709 w 535788"/>
                <a:gd name="connsiteY2" fmla="*/ 232325 h 428650"/>
                <a:gd name="connsiteX3" fmla="*/ 369173 w 535788"/>
                <a:gd name="connsiteY3" fmla="*/ 18012 h 428650"/>
                <a:gd name="connsiteX4" fmla="*/ 517776 w 535788"/>
                <a:gd name="connsiteY4" fmla="*/ 47709 h 428650"/>
                <a:gd name="connsiteX5" fmla="*/ 488079 w 535788"/>
                <a:gd name="connsiteY5" fmla="*/ 196312 h 428650"/>
                <a:gd name="connsiteX6" fmla="*/ 166615 w 535788"/>
                <a:gd name="connsiteY6" fmla="*/ 410625 h 428650"/>
                <a:gd name="connsiteX7" fmla="*/ 107258 w 535788"/>
                <a:gd name="connsiteY7" fmla="*/ 428650 h 4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8" h="428650">
                  <a:moveTo>
                    <a:pt x="107258" y="428651"/>
                  </a:moveTo>
                  <a:cubicBezTo>
                    <a:pt x="72624" y="428651"/>
                    <a:pt x="38640" y="411889"/>
                    <a:pt x="18012" y="380928"/>
                  </a:cubicBezTo>
                  <a:cubicBezTo>
                    <a:pt x="-14824" y="331675"/>
                    <a:pt x="-1506" y="265165"/>
                    <a:pt x="47709" y="232325"/>
                  </a:cubicBezTo>
                  <a:lnTo>
                    <a:pt x="369173" y="18012"/>
                  </a:lnTo>
                  <a:cubicBezTo>
                    <a:pt x="418426" y="-14824"/>
                    <a:pt x="484936" y="-1506"/>
                    <a:pt x="517776" y="47709"/>
                  </a:cubicBezTo>
                  <a:cubicBezTo>
                    <a:pt x="550612" y="96962"/>
                    <a:pt x="537294" y="163472"/>
                    <a:pt x="488079" y="196312"/>
                  </a:cubicBezTo>
                  <a:lnTo>
                    <a:pt x="166615" y="410625"/>
                  </a:lnTo>
                  <a:cubicBezTo>
                    <a:pt x="148322" y="422833"/>
                    <a:pt x="127656" y="428650"/>
                    <a:pt x="107258" y="4286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E550F7C9-6454-420D-838A-099669888B98}"/>
                </a:ext>
              </a:extLst>
            </p:cNvPr>
            <p:cNvSpPr/>
            <p:nvPr/>
          </p:nvSpPr>
          <p:spPr>
            <a:xfrm>
              <a:off x="5603105" y="5143539"/>
              <a:ext cx="964411" cy="214322"/>
            </a:xfrm>
            <a:custGeom>
              <a:avLst/>
              <a:gdLst>
                <a:gd name="connsiteX0" fmla="*/ 857250 w 964411"/>
                <a:gd name="connsiteY0" fmla="*/ 214322 h 214322"/>
                <a:gd name="connsiteX1" fmla="*/ 107161 w 964411"/>
                <a:gd name="connsiteY1" fmla="*/ 214322 h 214322"/>
                <a:gd name="connsiteX2" fmla="*/ 0 w 964411"/>
                <a:gd name="connsiteY2" fmla="*/ 107161 h 214322"/>
                <a:gd name="connsiteX3" fmla="*/ 107161 w 964411"/>
                <a:gd name="connsiteY3" fmla="*/ 0 h 214322"/>
                <a:gd name="connsiteX4" fmla="*/ 857250 w 964411"/>
                <a:gd name="connsiteY4" fmla="*/ 0 h 214322"/>
                <a:gd name="connsiteX5" fmla="*/ 964411 w 964411"/>
                <a:gd name="connsiteY5" fmla="*/ 107161 h 214322"/>
                <a:gd name="connsiteX6" fmla="*/ 857250 w 964411"/>
                <a:gd name="connsiteY6" fmla="*/ 214322 h 2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411" h="214322">
                  <a:moveTo>
                    <a:pt x="857250" y="214322"/>
                  </a:moveTo>
                  <a:lnTo>
                    <a:pt x="107161" y="214322"/>
                  </a:lnTo>
                  <a:cubicBezTo>
                    <a:pt x="47995" y="214322"/>
                    <a:pt x="0" y="166332"/>
                    <a:pt x="0" y="107161"/>
                  </a:cubicBezTo>
                  <a:cubicBezTo>
                    <a:pt x="0" y="47990"/>
                    <a:pt x="47990" y="0"/>
                    <a:pt x="107161" y="0"/>
                  </a:cubicBezTo>
                  <a:lnTo>
                    <a:pt x="857250" y="0"/>
                  </a:lnTo>
                  <a:cubicBezTo>
                    <a:pt x="916416" y="0"/>
                    <a:pt x="964411" y="47990"/>
                    <a:pt x="964411" y="107161"/>
                  </a:cubicBezTo>
                  <a:cubicBezTo>
                    <a:pt x="964411" y="166332"/>
                    <a:pt x="916421" y="214322"/>
                    <a:pt x="857250" y="21432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6FCF1FDC-DBAB-47D9-B00A-3B7B1D2DC478}"/>
                </a:ext>
              </a:extLst>
            </p:cNvPr>
            <p:cNvSpPr/>
            <p:nvPr/>
          </p:nvSpPr>
          <p:spPr>
            <a:xfrm>
              <a:off x="5495974" y="2893194"/>
              <a:ext cx="1285884" cy="1285884"/>
            </a:xfrm>
            <a:custGeom>
              <a:avLst/>
              <a:gdLst>
                <a:gd name="connsiteX0" fmla="*/ 642938 w 1285884"/>
                <a:gd name="connsiteY0" fmla="*/ 1285875 h 1285884"/>
                <a:gd name="connsiteX1" fmla="*/ 0 w 1285884"/>
                <a:gd name="connsiteY1" fmla="*/ 642938 h 1285884"/>
                <a:gd name="connsiteX2" fmla="*/ 642938 w 1285884"/>
                <a:gd name="connsiteY2" fmla="*/ 0 h 1285884"/>
                <a:gd name="connsiteX3" fmla="*/ 750099 w 1285884"/>
                <a:gd name="connsiteY3" fmla="*/ 107161 h 1285884"/>
                <a:gd name="connsiteX4" fmla="*/ 642938 w 1285884"/>
                <a:gd name="connsiteY4" fmla="*/ 214322 h 1285884"/>
                <a:gd name="connsiteX5" fmla="*/ 214313 w 1285884"/>
                <a:gd name="connsiteY5" fmla="*/ 642947 h 1285884"/>
                <a:gd name="connsiteX6" fmla="*/ 642938 w 1285884"/>
                <a:gd name="connsiteY6" fmla="*/ 1071572 h 1285884"/>
                <a:gd name="connsiteX7" fmla="*/ 1071563 w 1285884"/>
                <a:gd name="connsiteY7" fmla="*/ 642947 h 1285884"/>
                <a:gd name="connsiteX8" fmla="*/ 1178724 w 1285884"/>
                <a:gd name="connsiteY8" fmla="*/ 535786 h 1285884"/>
                <a:gd name="connsiteX9" fmla="*/ 1285885 w 1285884"/>
                <a:gd name="connsiteY9" fmla="*/ 642947 h 1285884"/>
                <a:gd name="connsiteX10" fmla="*/ 642947 w 1285884"/>
                <a:gd name="connsiteY10" fmla="*/ 1285885 h 128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84" h="1285884">
                  <a:moveTo>
                    <a:pt x="642938" y="1285875"/>
                  </a:moveTo>
                  <a:cubicBezTo>
                    <a:pt x="288398" y="1285875"/>
                    <a:pt x="0" y="997467"/>
                    <a:pt x="0" y="642938"/>
                  </a:cubicBezTo>
                  <a:cubicBezTo>
                    <a:pt x="0" y="288408"/>
                    <a:pt x="288408" y="0"/>
                    <a:pt x="642938" y="0"/>
                  </a:cubicBezTo>
                  <a:cubicBezTo>
                    <a:pt x="702103" y="0"/>
                    <a:pt x="750099" y="47990"/>
                    <a:pt x="750099" y="107161"/>
                  </a:cubicBezTo>
                  <a:cubicBezTo>
                    <a:pt x="750099" y="166332"/>
                    <a:pt x="702108" y="214322"/>
                    <a:pt x="642938" y="214322"/>
                  </a:cubicBezTo>
                  <a:cubicBezTo>
                    <a:pt x="406581" y="214322"/>
                    <a:pt x="214313" y="406591"/>
                    <a:pt x="214313" y="642947"/>
                  </a:cubicBezTo>
                  <a:cubicBezTo>
                    <a:pt x="214313" y="879303"/>
                    <a:pt x="406581" y="1071572"/>
                    <a:pt x="642938" y="1071572"/>
                  </a:cubicBezTo>
                  <a:cubicBezTo>
                    <a:pt x="879294" y="1071572"/>
                    <a:pt x="1071563" y="879303"/>
                    <a:pt x="1071563" y="642947"/>
                  </a:cubicBezTo>
                  <a:cubicBezTo>
                    <a:pt x="1071563" y="583782"/>
                    <a:pt x="1119553" y="535786"/>
                    <a:pt x="1178724" y="535786"/>
                  </a:cubicBezTo>
                  <a:cubicBezTo>
                    <a:pt x="1237895" y="535786"/>
                    <a:pt x="1285885" y="583776"/>
                    <a:pt x="1285885" y="642947"/>
                  </a:cubicBezTo>
                  <a:cubicBezTo>
                    <a:pt x="1285885" y="997486"/>
                    <a:pt x="997476" y="1285885"/>
                    <a:pt x="642947" y="128588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5483157-606C-4C43-932D-72CE8819BBAE}"/>
                </a:ext>
              </a:extLst>
            </p:cNvPr>
            <p:cNvSpPr/>
            <p:nvPr/>
          </p:nvSpPr>
          <p:spPr>
            <a:xfrm>
              <a:off x="5817452" y="3000362"/>
              <a:ext cx="964394" cy="750091"/>
            </a:xfrm>
            <a:custGeom>
              <a:avLst/>
              <a:gdLst>
                <a:gd name="connsiteX0" fmla="*/ 321459 w 964394"/>
                <a:gd name="connsiteY0" fmla="*/ 750081 h 750091"/>
                <a:gd name="connsiteX1" fmla="*/ 245684 w 964394"/>
                <a:gd name="connsiteY1" fmla="*/ 718700 h 750091"/>
                <a:gd name="connsiteX2" fmla="*/ 31372 w 964394"/>
                <a:gd name="connsiteY2" fmla="*/ 504388 h 750091"/>
                <a:gd name="connsiteX3" fmla="*/ 31372 w 964394"/>
                <a:gd name="connsiteY3" fmla="*/ 352836 h 750091"/>
                <a:gd name="connsiteX4" fmla="*/ 182924 w 964394"/>
                <a:gd name="connsiteY4" fmla="*/ 352836 h 750091"/>
                <a:gd name="connsiteX5" fmla="*/ 321465 w 964394"/>
                <a:gd name="connsiteY5" fmla="*/ 491377 h 750091"/>
                <a:gd name="connsiteX6" fmla="*/ 781470 w 964394"/>
                <a:gd name="connsiteY6" fmla="*/ 31372 h 750091"/>
                <a:gd name="connsiteX7" fmla="*/ 933022 w 964394"/>
                <a:gd name="connsiteY7" fmla="*/ 31372 h 750091"/>
                <a:gd name="connsiteX8" fmla="*/ 933022 w 964394"/>
                <a:gd name="connsiteY8" fmla="*/ 182924 h 750091"/>
                <a:gd name="connsiteX9" fmla="*/ 397236 w 964394"/>
                <a:gd name="connsiteY9" fmla="*/ 718710 h 750091"/>
                <a:gd name="connsiteX10" fmla="*/ 321461 w 964394"/>
                <a:gd name="connsiteY10" fmla="*/ 750091 h 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394" h="750091">
                  <a:moveTo>
                    <a:pt x="321459" y="750081"/>
                  </a:moveTo>
                  <a:cubicBezTo>
                    <a:pt x="294019" y="750081"/>
                    <a:pt x="266618" y="739595"/>
                    <a:pt x="245684" y="718700"/>
                  </a:cubicBezTo>
                  <a:lnTo>
                    <a:pt x="31372" y="504388"/>
                  </a:lnTo>
                  <a:cubicBezTo>
                    <a:pt x="-10457" y="462559"/>
                    <a:pt x="-10457" y="394709"/>
                    <a:pt x="31372" y="352836"/>
                  </a:cubicBezTo>
                  <a:cubicBezTo>
                    <a:pt x="73201" y="311007"/>
                    <a:pt x="141051" y="311007"/>
                    <a:pt x="182924" y="352836"/>
                  </a:cubicBezTo>
                  <a:lnTo>
                    <a:pt x="321465" y="491377"/>
                  </a:lnTo>
                  <a:lnTo>
                    <a:pt x="781470" y="31372"/>
                  </a:lnTo>
                  <a:cubicBezTo>
                    <a:pt x="823337" y="-10457"/>
                    <a:pt x="891149" y="-10457"/>
                    <a:pt x="933022" y="31372"/>
                  </a:cubicBezTo>
                  <a:cubicBezTo>
                    <a:pt x="974851" y="73201"/>
                    <a:pt x="974851" y="141051"/>
                    <a:pt x="933022" y="182924"/>
                  </a:cubicBezTo>
                  <a:lnTo>
                    <a:pt x="397236" y="718710"/>
                  </a:lnTo>
                  <a:cubicBezTo>
                    <a:pt x="376303" y="739605"/>
                    <a:pt x="348901" y="750091"/>
                    <a:pt x="321461" y="75009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A93BD520-0750-4F17-8040-2D5811B0FD32}"/>
              </a:ext>
            </a:extLst>
          </p:cNvPr>
          <p:cNvGrpSpPr>
            <a:grpSpLocks noChangeAspect="1"/>
          </p:cNvGrpSpPr>
          <p:nvPr>
            <p:custDataLst>
              <p:tags r:id="rId4"/>
            </p:custDataLst>
          </p:nvPr>
        </p:nvGrpSpPr>
        <p:grpSpPr>
          <a:xfrm>
            <a:off x="11481572" y="3892411"/>
            <a:ext cx="383861" cy="597036"/>
            <a:chOff x="546712" y="4568541"/>
            <a:chExt cx="299108" cy="465217"/>
          </a:xfrm>
          <a:solidFill>
            <a:schemeClr val="accent1"/>
          </a:solidFill>
        </p:grpSpPr>
        <p:sp>
          <p:nvSpPr>
            <p:cNvPr id="102" name="Freihandform 2">
              <a:extLst>
                <a:ext uri="{FF2B5EF4-FFF2-40B4-BE49-F238E27FC236}">
                  <a16:creationId xmlns:a16="http://schemas.microsoft.com/office/drawing/2014/main" id="{F2367798-7FF1-4D31-933D-7267925C6F69}"/>
                </a:ext>
              </a:extLst>
            </p:cNvPr>
            <p:cNvSpPr/>
            <p:nvPr/>
          </p:nvSpPr>
          <p:spPr>
            <a:xfrm rot="3862695">
              <a:off x="593855" y="4781793"/>
              <a:ext cx="204822" cy="299108"/>
            </a:xfrm>
            <a:custGeom>
              <a:avLst/>
              <a:gdLst>
                <a:gd name="connsiteX0" fmla="*/ 0 w 2604340"/>
                <a:gd name="connsiteY0" fmla="*/ 3041147 h 3803204"/>
                <a:gd name="connsiteX1" fmla="*/ 267140 w 2604340"/>
                <a:gd name="connsiteY1" fmla="*/ 2905937 h 3803204"/>
                <a:gd name="connsiteX2" fmla="*/ 282792 w 2604340"/>
                <a:gd name="connsiteY2" fmla="*/ 2951061 h 3803204"/>
                <a:gd name="connsiteX3" fmla="*/ 480643 w 2604340"/>
                <a:gd name="connsiteY3" fmla="*/ 3174995 h 3803204"/>
                <a:gd name="connsiteX4" fmla="*/ 1758481 w 2604340"/>
                <a:gd name="connsiteY4" fmla="*/ 2145699 h 3803204"/>
                <a:gd name="connsiteX5" fmla="*/ 1848643 w 2604340"/>
                <a:gd name="connsiteY5" fmla="*/ 1938859 h 3803204"/>
                <a:gd name="connsiteX6" fmla="*/ 1897152 w 2604340"/>
                <a:gd name="connsiteY6" fmla="*/ 1800657 h 3803204"/>
                <a:gd name="connsiteX7" fmla="*/ 1611260 w 2604340"/>
                <a:gd name="connsiteY7" fmla="*/ 1800657 h 3803204"/>
                <a:gd name="connsiteX8" fmla="*/ 1855670 w 2604340"/>
                <a:gd name="connsiteY8" fmla="*/ 1345667 h 3803204"/>
                <a:gd name="connsiteX9" fmla="*/ 1863888 w 2604340"/>
                <a:gd name="connsiteY9" fmla="*/ 1340317 h 3803204"/>
                <a:gd name="connsiteX10" fmla="*/ 1860960 w 2604340"/>
                <a:gd name="connsiteY10" fmla="*/ 1335819 h 3803204"/>
                <a:gd name="connsiteX11" fmla="*/ 2107800 w 2604340"/>
                <a:gd name="connsiteY11" fmla="*/ 876305 h 3803204"/>
                <a:gd name="connsiteX12" fmla="*/ 2604340 w 2604340"/>
                <a:gd name="connsiteY12" fmla="*/ 1800657 h 3803204"/>
                <a:gd name="connsiteX13" fmla="*/ 2343294 w 2604340"/>
                <a:gd name="connsiteY13" fmla="*/ 1800657 h 3803204"/>
                <a:gd name="connsiteX14" fmla="*/ 2259663 w 2604340"/>
                <a:gd name="connsiteY14" fmla="*/ 2038920 h 3803204"/>
                <a:gd name="connsiteX15" fmla="*/ 2134509 w 2604340"/>
                <a:gd name="connsiteY15" fmla="*/ 2326036 h 3803204"/>
                <a:gd name="connsiteX16" fmla="*/ 360740 w 2604340"/>
                <a:gd name="connsiteY16" fmla="*/ 3754804 h 3803204"/>
                <a:gd name="connsiteX17" fmla="*/ 751 w 2604340"/>
                <a:gd name="connsiteY17" fmla="*/ 3061644 h 3803204"/>
                <a:gd name="connsiteX18" fmla="*/ 1206597 w 2604340"/>
                <a:gd name="connsiteY18" fmla="*/ 330577 h 3803204"/>
                <a:gd name="connsiteX19" fmla="*/ 1252178 w 2604340"/>
                <a:gd name="connsiteY19" fmla="*/ 291070 h 3803204"/>
                <a:gd name="connsiteX20" fmla="*/ 2138281 w 2604340"/>
                <a:gd name="connsiteY20" fmla="*/ 48400 h 3803204"/>
                <a:gd name="connsiteX21" fmla="*/ 2481305 w 2604340"/>
                <a:gd name="connsiteY21" fmla="*/ 602203 h 3803204"/>
                <a:gd name="connsiteX22" fmla="*/ 2484421 w 2604340"/>
                <a:gd name="connsiteY22" fmla="*/ 642341 h 3803204"/>
                <a:gd name="connsiteX23" fmla="*/ 1925072 w 2604340"/>
                <a:gd name="connsiteY23" fmla="*/ 673039 h 3803204"/>
                <a:gd name="connsiteX24" fmla="*/ 1876681 w 2604340"/>
                <a:gd name="connsiteY24" fmla="*/ 593617 h 3803204"/>
                <a:gd name="connsiteX25" fmla="*/ 1761198 w 2604340"/>
                <a:gd name="connsiteY25" fmla="*/ 504872 h 3803204"/>
                <a:gd name="connsiteX26" fmla="*/ 1380021 w 2604340"/>
                <a:gd name="connsiteY26" fmla="*/ 520260 h 3803204"/>
                <a:gd name="connsiteX27" fmla="*/ 1342193 w 2604340"/>
                <a:gd name="connsiteY27" fmla="*/ 538881 h 38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4340" h="3803204">
                  <a:moveTo>
                    <a:pt x="0" y="3041147"/>
                  </a:moveTo>
                  <a:lnTo>
                    <a:pt x="267140" y="2905937"/>
                  </a:lnTo>
                  <a:lnTo>
                    <a:pt x="282792" y="2951061"/>
                  </a:lnTo>
                  <a:cubicBezTo>
                    <a:pt x="326669" y="3055201"/>
                    <a:pt x="392614" y="3132778"/>
                    <a:pt x="480643" y="3174995"/>
                  </a:cubicBezTo>
                  <a:cubicBezTo>
                    <a:pt x="832758" y="3343865"/>
                    <a:pt x="1404866" y="2883033"/>
                    <a:pt x="1758481" y="2145699"/>
                  </a:cubicBezTo>
                  <a:cubicBezTo>
                    <a:pt x="1791633" y="2076574"/>
                    <a:pt x="1821687" y="2007473"/>
                    <a:pt x="1848643" y="1938859"/>
                  </a:cubicBezTo>
                  <a:lnTo>
                    <a:pt x="1897152" y="1800657"/>
                  </a:lnTo>
                  <a:lnTo>
                    <a:pt x="1611260" y="1800657"/>
                  </a:lnTo>
                  <a:lnTo>
                    <a:pt x="1855670" y="1345667"/>
                  </a:lnTo>
                  <a:lnTo>
                    <a:pt x="1863888" y="1340317"/>
                  </a:lnTo>
                  <a:lnTo>
                    <a:pt x="1860960" y="1335819"/>
                  </a:lnTo>
                  <a:lnTo>
                    <a:pt x="2107800" y="876305"/>
                  </a:lnTo>
                  <a:lnTo>
                    <a:pt x="2604340" y="1800657"/>
                  </a:lnTo>
                  <a:lnTo>
                    <a:pt x="2343294" y="1800657"/>
                  </a:lnTo>
                  <a:lnTo>
                    <a:pt x="2259663" y="2038920"/>
                  </a:lnTo>
                  <a:cubicBezTo>
                    <a:pt x="2222245" y="2134163"/>
                    <a:pt x="2180527" y="2230083"/>
                    <a:pt x="2134509" y="2326036"/>
                  </a:cubicBezTo>
                  <a:cubicBezTo>
                    <a:pt x="1643654" y="3349531"/>
                    <a:pt x="849511" y="3989212"/>
                    <a:pt x="360740" y="3754804"/>
                  </a:cubicBezTo>
                  <a:cubicBezTo>
                    <a:pt x="146903" y="3652251"/>
                    <a:pt x="26942" y="3399381"/>
                    <a:pt x="751" y="3061644"/>
                  </a:cubicBezTo>
                  <a:close/>
                  <a:moveTo>
                    <a:pt x="1206597" y="330577"/>
                  </a:moveTo>
                  <a:lnTo>
                    <a:pt x="1252178" y="291070"/>
                  </a:lnTo>
                  <a:cubicBezTo>
                    <a:pt x="1573167" y="32514"/>
                    <a:pt x="1893895" y="-68804"/>
                    <a:pt x="2138281" y="48400"/>
                  </a:cubicBezTo>
                  <a:cubicBezTo>
                    <a:pt x="2321571" y="136303"/>
                    <a:pt x="2435889" y="334642"/>
                    <a:pt x="2481305" y="602203"/>
                  </a:cubicBezTo>
                  <a:lnTo>
                    <a:pt x="2484421" y="642341"/>
                  </a:lnTo>
                  <a:lnTo>
                    <a:pt x="1925072" y="673039"/>
                  </a:lnTo>
                  <a:lnTo>
                    <a:pt x="1876681" y="593617"/>
                  </a:lnTo>
                  <a:cubicBezTo>
                    <a:pt x="1843707" y="555929"/>
                    <a:pt x="1805213" y="525981"/>
                    <a:pt x="1761198" y="504872"/>
                  </a:cubicBezTo>
                  <a:cubicBezTo>
                    <a:pt x="1651162" y="452100"/>
                    <a:pt x="1519642" y="460823"/>
                    <a:pt x="1380021" y="520260"/>
                  </a:cubicBezTo>
                  <a:lnTo>
                    <a:pt x="1342193" y="538881"/>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6BDAA2F0-1E28-4C7D-8D6E-BDB7EA8C7635}"/>
                </a:ext>
              </a:extLst>
            </p:cNvPr>
            <p:cNvSpPr>
              <a:spLocks noEditPoints="1"/>
            </p:cNvSpPr>
            <p:nvPr>
              <p:custDataLst>
                <p:tags r:id="rId5"/>
              </p:custDataLst>
            </p:nvPr>
          </p:nvSpPr>
          <p:spPr bwMode="auto">
            <a:xfrm flipH="1">
              <a:off x="575990"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5">
              <a:extLst>
                <a:ext uri="{FF2B5EF4-FFF2-40B4-BE49-F238E27FC236}">
                  <a16:creationId xmlns:a16="http://schemas.microsoft.com/office/drawing/2014/main" id="{BCA9436A-BC7B-46C0-99A0-2D3F3EE4490F}"/>
                </a:ext>
              </a:extLst>
            </p:cNvPr>
            <p:cNvSpPr>
              <a:spLocks noEditPoints="1"/>
            </p:cNvSpPr>
            <p:nvPr>
              <p:custDataLst>
                <p:tags r:id="rId6"/>
              </p:custDataLst>
            </p:nvPr>
          </p:nvSpPr>
          <p:spPr bwMode="auto">
            <a:xfrm flipH="1">
              <a:off x="705807"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5">
              <a:extLst>
                <a:ext uri="{FF2B5EF4-FFF2-40B4-BE49-F238E27FC236}">
                  <a16:creationId xmlns:a16="http://schemas.microsoft.com/office/drawing/2014/main" id="{353D495A-A9A5-4A44-A55C-0DF493AC8D92}"/>
                </a:ext>
              </a:extLst>
            </p:cNvPr>
            <p:cNvSpPr>
              <a:spLocks noEditPoints="1"/>
            </p:cNvSpPr>
            <p:nvPr>
              <p:custDataLst>
                <p:tags r:id="rId7"/>
              </p:custDataLst>
            </p:nvPr>
          </p:nvSpPr>
          <p:spPr bwMode="auto">
            <a:xfrm flipH="1">
              <a:off x="596338" y="4568541"/>
              <a:ext cx="199856" cy="343122"/>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45210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07"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5" name="Title 1">
            <a:extLst>
              <a:ext uri="{FF2B5EF4-FFF2-40B4-BE49-F238E27FC236}">
                <a16:creationId xmlns:a16="http://schemas.microsoft.com/office/drawing/2014/main" id="{EC3EBFB0-DE35-4AF7-B23E-B3669E5CB77A}"/>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Commitment to successful a successful data governance relaunch</a:t>
            </a:r>
          </a:p>
        </p:txBody>
      </p:sp>
      <p:grpSp>
        <p:nvGrpSpPr>
          <p:cNvPr id="6" name="Group 5">
            <a:extLst>
              <a:ext uri="{FF2B5EF4-FFF2-40B4-BE49-F238E27FC236}">
                <a16:creationId xmlns:a16="http://schemas.microsoft.com/office/drawing/2014/main" id="{15F43B70-F7C6-4C29-B4A4-8713BB7BDD55}"/>
              </a:ext>
            </a:extLst>
          </p:cNvPr>
          <p:cNvGrpSpPr/>
          <p:nvPr/>
        </p:nvGrpSpPr>
        <p:grpSpPr>
          <a:xfrm>
            <a:off x="1656793" y="1609234"/>
            <a:ext cx="8878415" cy="3914829"/>
            <a:chOff x="860779" y="1512043"/>
            <a:chExt cx="8878415" cy="3914829"/>
          </a:xfrm>
        </p:grpSpPr>
        <p:grpSp>
          <p:nvGrpSpPr>
            <p:cNvPr id="2" name="Group 1">
              <a:extLst>
                <a:ext uri="{FF2B5EF4-FFF2-40B4-BE49-F238E27FC236}">
                  <a16:creationId xmlns:a16="http://schemas.microsoft.com/office/drawing/2014/main" id="{65ADC315-16FA-4373-AC4D-B2994C1D5902}"/>
                </a:ext>
              </a:extLst>
            </p:cNvPr>
            <p:cNvGrpSpPr/>
            <p:nvPr/>
          </p:nvGrpSpPr>
          <p:grpSpPr>
            <a:xfrm>
              <a:off x="2758278" y="1512043"/>
              <a:ext cx="6980916" cy="1955758"/>
              <a:chOff x="2758278" y="959530"/>
              <a:chExt cx="6980916" cy="1955758"/>
            </a:xfrm>
          </p:grpSpPr>
          <p:sp>
            <p:nvSpPr>
              <p:cNvPr id="11" name="Rectangle 10">
                <a:extLst>
                  <a:ext uri="{FF2B5EF4-FFF2-40B4-BE49-F238E27FC236}">
                    <a16:creationId xmlns:a16="http://schemas.microsoft.com/office/drawing/2014/main" id="{BB398ECD-9AE5-40AB-A597-B413719DF2E7}"/>
                  </a:ext>
                </a:extLst>
              </p:cNvPr>
              <p:cNvSpPr/>
              <p:nvPr/>
            </p:nvSpPr>
            <p:spPr>
              <a:xfrm>
                <a:off x="2758278" y="1355319"/>
                <a:ext cx="6980916" cy="1559969"/>
              </a:xfrm>
              <a:prstGeom prst="rect">
                <a:avLst/>
              </a:prstGeom>
            </p:spPr>
            <p:txBody>
              <a:bodyPr vert="horz" wrap="square" lIns="37138" tIns="18569" rIns="37138" bIns="18569"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Active membership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and participation in data governance council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Thorough and thoughtful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strategic decisioning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Thoughtful allocation of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talented resources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for Data Ownership &amp; Stewardship (i.e. no “B-team” players)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Governance activities integrated into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core responsibilities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of your allocated resources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Funding</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allocated</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 for Data Governance processes and tooling.</a:t>
                </a:r>
              </a:p>
              <a:p>
                <a:pPr marL="0" marR="0" lvl="0" indent="0" algn="ctr" defTabSz="441794" rtl="0" eaLnBrk="1" fontAlgn="auto" latinLnBrk="0" hangingPunct="1">
                  <a:lnSpc>
                    <a:spcPct val="110000"/>
                  </a:lnSpc>
                  <a:spcBef>
                    <a:spcPct val="20000"/>
                  </a:spcBef>
                  <a:spcAft>
                    <a:spcPts val="0"/>
                  </a:spcAft>
                  <a:buClrTx/>
                  <a:buSzTx/>
                  <a:buFontTx/>
                  <a:buNone/>
                  <a:tabLst/>
                  <a:defRPr/>
                </a:pPr>
                <a:endParaRPr kumimoji="0" lang="en-US" sz="1199"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grpSp>
            <p:nvGrpSpPr>
              <p:cNvPr id="18" name="Group 17">
                <a:extLst>
                  <a:ext uri="{FF2B5EF4-FFF2-40B4-BE49-F238E27FC236}">
                    <a16:creationId xmlns:a16="http://schemas.microsoft.com/office/drawing/2014/main" id="{0C5E3FCE-431F-450C-91C7-33BC3FE3ACE4}"/>
                  </a:ext>
                </a:extLst>
              </p:cNvPr>
              <p:cNvGrpSpPr/>
              <p:nvPr/>
            </p:nvGrpSpPr>
            <p:grpSpPr>
              <a:xfrm>
                <a:off x="2758278" y="959530"/>
                <a:ext cx="5877721" cy="362671"/>
                <a:chOff x="466128" y="3384822"/>
                <a:chExt cx="3482556" cy="362860"/>
              </a:xfrm>
            </p:grpSpPr>
            <p:sp>
              <p:nvSpPr>
                <p:cNvPr id="19" name="Arrow: Left-Right 18">
                  <a:extLst>
                    <a:ext uri="{FF2B5EF4-FFF2-40B4-BE49-F238E27FC236}">
                      <a16:creationId xmlns:a16="http://schemas.microsoft.com/office/drawing/2014/main" id="{2DB3258E-5FFE-463C-A812-39A6DC28A165}"/>
                    </a:ext>
                  </a:extLst>
                </p:cNvPr>
                <p:cNvSpPr/>
                <p:nvPr/>
              </p:nvSpPr>
              <p:spPr>
                <a:xfrm>
                  <a:off x="466128" y="3384822"/>
                  <a:ext cx="3482556" cy="36286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What are we asking from you?</a:t>
                  </a:r>
                </a:p>
              </p:txBody>
            </p:sp>
            <p:cxnSp>
              <p:nvCxnSpPr>
                <p:cNvPr id="20" name="Straight Connector 19">
                  <a:extLst>
                    <a:ext uri="{FF2B5EF4-FFF2-40B4-BE49-F238E27FC236}">
                      <a16:creationId xmlns:a16="http://schemas.microsoft.com/office/drawing/2014/main" id="{B1EFDA04-C17A-41C5-A6C1-B627EB488A35}"/>
                    </a:ext>
                  </a:extLst>
                </p:cNvPr>
                <p:cNvCxnSpPr>
                  <a:stCxn id="19" idx="4"/>
                  <a:endCxn id="19" idx="6"/>
                </p:cNvCxnSpPr>
                <p:nvPr/>
              </p:nvCxnSpPr>
              <p:spPr>
                <a:xfrm>
                  <a:off x="466128" y="3747682"/>
                  <a:ext cx="3480743"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004B7C9-9A52-4FC7-A0E3-C695D3B532DD}"/>
                </a:ext>
              </a:extLst>
            </p:cNvPr>
            <p:cNvGrpSpPr/>
            <p:nvPr/>
          </p:nvGrpSpPr>
          <p:grpSpPr>
            <a:xfrm>
              <a:off x="2758278" y="3939871"/>
              <a:ext cx="5518143" cy="1270938"/>
              <a:chOff x="3090158" y="3723810"/>
              <a:chExt cx="5518143" cy="1270938"/>
            </a:xfrm>
          </p:grpSpPr>
          <p:sp>
            <p:nvSpPr>
              <p:cNvPr id="9" name="Rectangle 8">
                <a:extLst>
                  <a:ext uri="{FF2B5EF4-FFF2-40B4-BE49-F238E27FC236}">
                    <a16:creationId xmlns:a16="http://schemas.microsoft.com/office/drawing/2014/main" id="{D25A2E71-5F8B-4C2A-81D6-AE9A781E13E0}"/>
                  </a:ext>
                </a:extLst>
              </p:cNvPr>
              <p:cNvSpPr/>
              <p:nvPr/>
            </p:nvSpPr>
            <p:spPr>
              <a:xfrm>
                <a:off x="3090158" y="4126251"/>
                <a:ext cx="3350731" cy="868497"/>
              </a:xfrm>
              <a:prstGeom prst="rect">
                <a:avLst/>
              </a:prstGeom>
            </p:spPr>
            <p:txBody>
              <a:bodyPr vert="horz" wrap="square" lIns="37138" tIns="18569" rIns="37138" bIns="1856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Budget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Prioritization?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F7E212E7-C9D2-4CA0-8249-35A6F0AFE117}"/>
                  </a:ext>
                </a:extLst>
              </p:cNvPr>
              <p:cNvGrpSpPr/>
              <p:nvPr/>
            </p:nvGrpSpPr>
            <p:grpSpPr>
              <a:xfrm>
                <a:off x="3090158" y="3723810"/>
                <a:ext cx="5518143" cy="362104"/>
                <a:chOff x="8112798" y="3423481"/>
                <a:chExt cx="3477120" cy="362293"/>
              </a:xfrm>
            </p:grpSpPr>
            <p:sp>
              <p:nvSpPr>
                <p:cNvPr id="25" name="Arrow: Left-Right 24">
                  <a:extLst>
                    <a:ext uri="{FF2B5EF4-FFF2-40B4-BE49-F238E27FC236}">
                      <a16:creationId xmlns:a16="http://schemas.microsoft.com/office/drawing/2014/main" id="{6DD5DA71-4BAC-4600-ACFA-220DFE278C23}"/>
                    </a:ext>
                  </a:extLst>
                </p:cNvPr>
                <p:cNvSpPr/>
                <p:nvPr/>
              </p:nvSpPr>
              <p:spPr>
                <a:xfrm>
                  <a:off x="8112798" y="3423481"/>
                  <a:ext cx="3477120" cy="362293"/>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Why can’t you commit to AAM Data Governance?</a:t>
                  </a:r>
                </a:p>
              </p:txBody>
            </p:sp>
            <p:cxnSp>
              <p:nvCxnSpPr>
                <p:cNvPr id="26" name="Straight Connector 25">
                  <a:extLst>
                    <a:ext uri="{FF2B5EF4-FFF2-40B4-BE49-F238E27FC236}">
                      <a16:creationId xmlns:a16="http://schemas.microsoft.com/office/drawing/2014/main" id="{7A61171D-4AC6-4355-9EC1-B84EEB4DA24D}"/>
                    </a:ext>
                  </a:extLst>
                </p:cNvPr>
                <p:cNvCxnSpPr>
                  <a:stCxn id="25" idx="4"/>
                  <a:endCxn id="25" idx="6"/>
                </p:cNvCxnSpPr>
                <p:nvPr/>
              </p:nvCxnSpPr>
              <p:spPr>
                <a:xfrm>
                  <a:off x="8112798" y="3785774"/>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5BA89428-9FCC-4FC6-B1A2-2B4501CF4CB3}"/>
                </a:ext>
              </a:extLst>
            </p:cNvPr>
            <p:cNvGrpSpPr/>
            <p:nvPr/>
          </p:nvGrpSpPr>
          <p:grpSpPr>
            <a:xfrm>
              <a:off x="860779" y="1530668"/>
              <a:ext cx="1703064" cy="1703064"/>
              <a:chOff x="860779" y="1104288"/>
              <a:chExt cx="1703064" cy="1703064"/>
            </a:xfrm>
          </p:grpSpPr>
          <p:sp>
            <p:nvSpPr>
              <p:cNvPr id="12" name="Oval 11">
                <a:extLst>
                  <a:ext uri="{FF2B5EF4-FFF2-40B4-BE49-F238E27FC236}">
                    <a16:creationId xmlns:a16="http://schemas.microsoft.com/office/drawing/2014/main" id="{A19F4CC0-1C46-4F9E-B5EB-A2AE96471BE6}"/>
                  </a:ext>
                </a:extLst>
              </p:cNvPr>
              <p:cNvSpPr/>
              <p:nvPr/>
            </p:nvSpPr>
            <p:spPr>
              <a:xfrm>
                <a:off x="860779" y="1104288"/>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27" name="METRO ICON - hand 4">
                <a:extLst>
                  <a:ext uri="{FF2B5EF4-FFF2-40B4-BE49-F238E27FC236}">
                    <a16:creationId xmlns:a16="http://schemas.microsoft.com/office/drawing/2014/main" id="{AB7D9D94-0A72-4984-B1F6-2FBCD8FD08A7}"/>
                  </a:ext>
                </a:extLst>
              </p:cNvPr>
              <p:cNvGrpSpPr>
                <a:grpSpLocks noChangeAspect="1"/>
              </p:cNvGrpSpPr>
              <p:nvPr>
                <p:custDataLst>
                  <p:tags r:id="rId3"/>
                </p:custDataLst>
              </p:nvPr>
            </p:nvGrpSpPr>
            <p:grpSpPr bwMode="gray">
              <a:xfrm>
                <a:off x="1237885" y="1595820"/>
                <a:ext cx="948837" cy="720000"/>
                <a:chOff x="4489829" y="2566656"/>
                <a:chExt cx="604390" cy="458626"/>
              </a:xfrm>
              <a:solidFill>
                <a:schemeClr val="bg1"/>
              </a:solidFill>
            </p:grpSpPr>
            <p:sp>
              <p:nvSpPr>
                <p:cNvPr id="28" name="Freeform 13">
                  <a:extLst>
                    <a:ext uri="{FF2B5EF4-FFF2-40B4-BE49-F238E27FC236}">
                      <a16:creationId xmlns:a16="http://schemas.microsoft.com/office/drawing/2014/main" id="{71A895AF-EA57-41B9-A77E-4705AE4D5992}"/>
                    </a:ext>
                  </a:extLst>
                </p:cNvPr>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3">
                  <a:extLst>
                    <a:ext uri="{FF2B5EF4-FFF2-40B4-BE49-F238E27FC236}">
                      <a16:creationId xmlns:a16="http://schemas.microsoft.com/office/drawing/2014/main" id="{BFE19F57-10B2-4060-8CD7-B8E6ACDF4B8D}"/>
                    </a:ext>
                  </a:extLst>
                </p:cNvPr>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3">
                  <a:extLst>
                    <a:ext uri="{FF2B5EF4-FFF2-40B4-BE49-F238E27FC236}">
                      <a16:creationId xmlns:a16="http://schemas.microsoft.com/office/drawing/2014/main" id="{8E9AC58B-92CE-4CD5-AEC2-B12F05C6B355}"/>
                    </a:ext>
                  </a:extLst>
                </p:cNvPr>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E509FFA2-A43E-494A-B6CE-0D978FA9B2E7}"/>
                </a:ext>
              </a:extLst>
            </p:cNvPr>
            <p:cNvGrpSpPr/>
            <p:nvPr/>
          </p:nvGrpSpPr>
          <p:grpSpPr>
            <a:xfrm>
              <a:off x="860779" y="3723808"/>
              <a:ext cx="1703064" cy="1703064"/>
              <a:chOff x="860779" y="3723808"/>
              <a:chExt cx="1703064" cy="1703064"/>
            </a:xfrm>
          </p:grpSpPr>
          <p:sp>
            <p:nvSpPr>
              <p:cNvPr id="16" name="Oval 15">
                <a:extLst>
                  <a:ext uri="{FF2B5EF4-FFF2-40B4-BE49-F238E27FC236}">
                    <a16:creationId xmlns:a16="http://schemas.microsoft.com/office/drawing/2014/main" id="{E8830380-68E9-428F-AA36-4907B57D5DE5}"/>
                  </a:ext>
                </a:extLst>
              </p:cNvPr>
              <p:cNvSpPr/>
              <p:nvPr/>
            </p:nvSpPr>
            <p:spPr>
              <a:xfrm>
                <a:off x="860779" y="3723808"/>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34" name="Group 33">
                <a:extLst>
                  <a:ext uri="{FF2B5EF4-FFF2-40B4-BE49-F238E27FC236}">
                    <a16:creationId xmlns:a16="http://schemas.microsoft.com/office/drawing/2014/main" id="{33D395DF-69C4-457C-9EAB-F69868493521}"/>
                  </a:ext>
                </a:extLst>
              </p:cNvPr>
              <p:cNvGrpSpPr/>
              <p:nvPr/>
            </p:nvGrpSpPr>
            <p:grpSpPr>
              <a:xfrm>
                <a:off x="1347970" y="4126595"/>
                <a:ext cx="728683" cy="897491"/>
                <a:chOff x="3986567" y="137142"/>
                <a:chExt cx="4227266" cy="5206568"/>
              </a:xfrm>
              <a:solidFill>
                <a:schemeClr val="bg1"/>
              </a:solidFill>
            </p:grpSpPr>
            <p:sp>
              <p:nvSpPr>
                <p:cNvPr id="35" name="Freeform: Shape 34">
                  <a:extLst>
                    <a:ext uri="{FF2B5EF4-FFF2-40B4-BE49-F238E27FC236}">
                      <a16:creationId xmlns:a16="http://schemas.microsoft.com/office/drawing/2014/main" id="{2E9DAF01-601D-47AC-8F5D-57A02F7B6AE0}"/>
                    </a:ext>
                  </a:extLst>
                </p:cNvPr>
                <p:cNvSpPr/>
                <p:nvPr/>
              </p:nvSpPr>
              <p:spPr>
                <a:xfrm>
                  <a:off x="3986567" y="137142"/>
                  <a:ext cx="4227266" cy="5206568"/>
                </a:xfrm>
                <a:custGeom>
                  <a:avLst/>
                  <a:gdLst>
                    <a:gd name="connsiteX0" fmla="*/ 2850096 w 4227266"/>
                    <a:gd name="connsiteY0" fmla="*/ 1975122 h 5206568"/>
                    <a:gd name="connsiteX1" fmla="*/ 2422157 w 4227266"/>
                    <a:gd name="connsiteY1" fmla="*/ 2046457 h 5206568"/>
                    <a:gd name="connsiteX2" fmla="*/ 1911902 w 4227266"/>
                    <a:gd name="connsiteY2" fmla="*/ 1728206 h 5206568"/>
                    <a:gd name="connsiteX3" fmla="*/ 2323382 w 4227266"/>
                    <a:gd name="connsiteY3" fmla="*/ 949137 h 5206568"/>
                    <a:gd name="connsiteX4" fmla="*/ 1374245 w 4227266"/>
                    <a:gd name="connsiteY4" fmla="*/ 0 h 5206568"/>
                    <a:gd name="connsiteX5" fmla="*/ 425107 w 4227266"/>
                    <a:gd name="connsiteY5" fmla="*/ 949137 h 5206568"/>
                    <a:gd name="connsiteX6" fmla="*/ 836587 w 4227266"/>
                    <a:gd name="connsiteY6" fmla="*/ 1728206 h 5206568"/>
                    <a:gd name="connsiteX7" fmla="*/ 84960 w 4227266"/>
                    <a:gd name="connsiteY7" fmla="*/ 2573092 h 5206568"/>
                    <a:gd name="connsiteX8" fmla="*/ 2680 w 4227266"/>
                    <a:gd name="connsiteY8" fmla="*/ 3264369 h 5206568"/>
                    <a:gd name="connsiteX9" fmla="*/ 255074 w 4227266"/>
                    <a:gd name="connsiteY9" fmla="*/ 3620965 h 5206568"/>
                    <a:gd name="connsiteX10" fmla="*/ 1374300 w 4227266"/>
                    <a:gd name="connsiteY10" fmla="*/ 3736199 h 5206568"/>
                    <a:gd name="connsiteX11" fmla="*/ 1538901 w 4227266"/>
                    <a:gd name="connsiteY11" fmla="*/ 3730727 h 5206568"/>
                    <a:gd name="connsiteX12" fmla="*/ 2389303 w 4227266"/>
                    <a:gd name="connsiteY12" fmla="*/ 4625020 h 5206568"/>
                    <a:gd name="connsiteX13" fmla="*/ 2603273 w 4227266"/>
                    <a:gd name="connsiteY13" fmla="*/ 5047483 h 5206568"/>
                    <a:gd name="connsiteX14" fmla="*/ 2855667 w 4227266"/>
                    <a:gd name="connsiteY14" fmla="*/ 5206568 h 5206568"/>
                    <a:gd name="connsiteX15" fmla="*/ 3108061 w 4227266"/>
                    <a:gd name="connsiteY15" fmla="*/ 5047483 h 5206568"/>
                    <a:gd name="connsiteX16" fmla="*/ 3322030 w 4227266"/>
                    <a:gd name="connsiteY16" fmla="*/ 4625020 h 5206568"/>
                    <a:gd name="connsiteX17" fmla="*/ 4227267 w 4227266"/>
                    <a:gd name="connsiteY17" fmla="*/ 3341202 h 5206568"/>
                    <a:gd name="connsiteX18" fmla="*/ 2850082 w 4227266"/>
                    <a:gd name="connsiteY18" fmla="*/ 1975088 h 5206568"/>
                    <a:gd name="connsiteX19" fmla="*/ 1368768 w 4227266"/>
                    <a:gd name="connsiteY19" fmla="*/ 296283 h 5206568"/>
                    <a:gd name="connsiteX20" fmla="*/ 2021659 w 4227266"/>
                    <a:gd name="connsiteY20" fmla="*/ 949175 h 5206568"/>
                    <a:gd name="connsiteX21" fmla="*/ 1368768 w 4227266"/>
                    <a:gd name="connsiteY21" fmla="*/ 1602066 h 5206568"/>
                    <a:gd name="connsiteX22" fmla="*/ 715877 w 4227266"/>
                    <a:gd name="connsiteY22" fmla="*/ 949175 h 5206568"/>
                    <a:gd name="connsiteX23" fmla="*/ 1368768 w 4227266"/>
                    <a:gd name="connsiteY23" fmla="*/ 296283 h 5206568"/>
                    <a:gd name="connsiteX24" fmla="*/ 309893 w 4227266"/>
                    <a:gd name="connsiteY24" fmla="*/ 3335749 h 5206568"/>
                    <a:gd name="connsiteX25" fmla="*/ 287964 w 4227266"/>
                    <a:gd name="connsiteY25" fmla="*/ 3302836 h 5206568"/>
                    <a:gd name="connsiteX26" fmla="*/ 370244 w 4227266"/>
                    <a:gd name="connsiteY26" fmla="*/ 2611560 h 5206568"/>
                    <a:gd name="connsiteX27" fmla="*/ 1067027 w 4227266"/>
                    <a:gd name="connsiteY27" fmla="*/ 1991587 h 5206568"/>
                    <a:gd name="connsiteX28" fmla="*/ 1670511 w 4227266"/>
                    <a:gd name="connsiteY28" fmla="*/ 1991587 h 5206568"/>
                    <a:gd name="connsiteX29" fmla="*/ 2136875 w 4227266"/>
                    <a:gd name="connsiteY29" fmla="*/ 2172638 h 5206568"/>
                    <a:gd name="connsiteX30" fmla="*/ 1478517 w 4227266"/>
                    <a:gd name="connsiteY30" fmla="*/ 3341241 h 5206568"/>
                    <a:gd name="connsiteX31" fmla="*/ 1483989 w 4227266"/>
                    <a:gd name="connsiteY31" fmla="*/ 3434505 h 5206568"/>
                    <a:gd name="connsiteX32" fmla="*/ 309900 w 4227266"/>
                    <a:gd name="connsiteY32" fmla="*/ 3335730 h 5206568"/>
                    <a:gd name="connsiteX33" fmla="*/ 3168307 w 4227266"/>
                    <a:gd name="connsiteY33" fmla="*/ 4367192 h 5206568"/>
                    <a:gd name="connsiteX34" fmla="*/ 3080516 w 4227266"/>
                    <a:gd name="connsiteY34" fmla="*/ 4444000 h 5206568"/>
                    <a:gd name="connsiteX35" fmla="*/ 2861080 w 4227266"/>
                    <a:gd name="connsiteY35" fmla="*/ 4921307 h 5206568"/>
                    <a:gd name="connsiteX36" fmla="*/ 2619668 w 4227266"/>
                    <a:gd name="connsiteY36" fmla="*/ 4444000 h 5206568"/>
                    <a:gd name="connsiteX37" fmla="*/ 2531877 w 4227266"/>
                    <a:gd name="connsiteY37" fmla="*/ 4367192 h 5206568"/>
                    <a:gd name="connsiteX38" fmla="*/ 1774744 w 4227266"/>
                    <a:gd name="connsiteY38" fmla="*/ 3341235 h 5206568"/>
                    <a:gd name="connsiteX39" fmla="*/ 2850079 w 4227266"/>
                    <a:gd name="connsiteY39" fmla="*/ 2265901 h 5206568"/>
                    <a:gd name="connsiteX40" fmla="*/ 3925413 w 4227266"/>
                    <a:gd name="connsiteY40" fmla="*/ 3341235 h 5206568"/>
                    <a:gd name="connsiteX41" fmla="*/ 3168280 w 4227266"/>
                    <a:gd name="connsiteY41" fmla="*/ 4367192 h 520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27266" h="5206568">
                      <a:moveTo>
                        <a:pt x="2850096" y="1975122"/>
                      </a:moveTo>
                      <a:cubicBezTo>
                        <a:pt x="2701954" y="1975122"/>
                        <a:pt x="2553850" y="2002562"/>
                        <a:pt x="2422157" y="2046457"/>
                      </a:cubicBezTo>
                      <a:cubicBezTo>
                        <a:pt x="2284997" y="1892798"/>
                        <a:pt x="2109412" y="1777613"/>
                        <a:pt x="1911902" y="1728206"/>
                      </a:cubicBezTo>
                      <a:cubicBezTo>
                        <a:pt x="2158780" y="1558138"/>
                        <a:pt x="2323382" y="1272835"/>
                        <a:pt x="2323382" y="949137"/>
                      </a:cubicBezTo>
                      <a:cubicBezTo>
                        <a:pt x="2323382" y="427939"/>
                        <a:pt x="1895443" y="0"/>
                        <a:pt x="1374245" y="0"/>
                      </a:cubicBezTo>
                      <a:cubicBezTo>
                        <a:pt x="853046" y="0"/>
                        <a:pt x="425107" y="427939"/>
                        <a:pt x="425107" y="949137"/>
                      </a:cubicBezTo>
                      <a:cubicBezTo>
                        <a:pt x="425107" y="1272825"/>
                        <a:pt x="589709" y="1558128"/>
                        <a:pt x="836587" y="1728206"/>
                      </a:cubicBezTo>
                      <a:cubicBezTo>
                        <a:pt x="441566" y="1826942"/>
                        <a:pt x="134328" y="2156145"/>
                        <a:pt x="84960" y="2573092"/>
                      </a:cubicBezTo>
                      <a:lnTo>
                        <a:pt x="2680" y="3264369"/>
                      </a:lnTo>
                      <a:cubicBezTo>
                        <a:pt x="-19249" y="3428971"/>
                        <a:pt x="95944" y="3588057"/>
                        <a:pt x="255074" y="3620965"/>
                      </a:cubicBezTo>
                      <a:cubicBezTo>
                        <a:pt x="611670" y="3697773"/>
                        <a:pt x="990242" y="3736199"/>
                        <a:pt x="1374300" y="3736199"/>
                      </a:cubicBezTo>
                      <a:cubicBezTo>
                        <a:pt x="1429179" y="3736199"/>
                        <a:pt x="1484018" y="3730727"/>
                        <a:pt x="1538901" y="3730727"/>
                      </a:cubicBezTo>
                      <a:cubicBezTo>
                        <a:pt x="1659602" y="4142207"/>
                        <a:pt x="1966840" y="4476877"/>
                        <a:pt x="2389303" y="4625020"/>
                      </a:cubicBezTo>
                      <a:lnTo>
                        <a:pt x="2603273" y="5047483"/>
                      </a:lnTo>
                      <a:cubicBezTo>
                        <a:pt x="2652642" y="5146218"/>
                        <a:pt x="2751415" y="5206568"/>
                        <a:pt x="2855667" y="5206568"/>
                      </a:cubicBezTo>
                      <a:cubicBezTo>
                        <a:pt x="2959918" y="5206568"/>
                        <a:pt x="3058654" y="5146216"/>
                        <a:pt x="3108061" y="5047483"/>
                      </a:cubicBezTo>
                      <a:lnTo>
                        <a:pt x="3322030" y="4625020"/>
                      </a:lnTo>
                      <a:cubicBezTo>
                        <a:pt x="3865194" y="4427509"/>
                        <a:pt x="4227267" y="3922761"/>
                        <a:pt x="4227267" y="3341202"/>
                      </a:cubicBezTo>
                      <a:cubicBezTo>
                        <a:pt x="4221718" y="2589575"/>
                        <a:pt x="3607216" y="1975088"/>
                        <a:pt x="2850082" y="1975088"/>
                      </a:cubicBezTo>
                      <a:close/>
                      <a:moveTo>
                        <a:pt x="1368768" y="296283"/>
                      </a:moveTo>
                      <a:cubicBezTo>
                        <a:pt x="1730880" y="296283"/>
                        <a:pt x="2021659" y="587062"/>
                        <a:pt x="2021659" y="949175"/>
                      </a:cubicBezTo>
                      <a:cubicBezTo>
                        <a:pt x="2021659" y="1311287"/>
                        <a:pt x="1730880" y="1602066"/>
                        <a:pt x="1368768" y="1602066"/>
                      </a:cubicBezTo>
                      <a:cubicBezTo>
                        <a:pt x="1006656" y="1602066"/>
                        <a:pt x="715877" y="1311287"/>
                        <a:pt x="715877" y="949175"/>
                      </a:cubicBezTo>
                      <a:cubicBezTo>
                        <a:pt x="715915" y="587102"/>
                        <a:pt x="1012162" y="296283"/>
                        <a:pt x="1368768" y="296283"/>
                      </a:cubicBezTo>
                      <a:close/>
                      <a:moveTo>
                        <a:pt x="309893" y="3335749"/>
                      </a:moveTo>
                      <a:cubicBezTo>
                        <a:pt x="298909" y="3335749"/>
                        <a:pt x="287964" y="3319293"/>
                        <a:pt x="287964" y="3302836"/>
                      </a:cubicBezTo>
                      <a:lnTo>
                        <a:pt x="370244" y="2611560"/>
                      </a:lnTo>
                      <a:cubicBezTo>
                        <a:pt x="414140" y="2260430"/>
                        <a:pt x="715897" y="1991587"/>
                        <a:pt x="1067027" y="1991587"/>
                      </a:cubicBezTo>
                      <a:lnTo>
                        <a:pt x="1670511" y="1991587"/>
                      </a:lnTo>
                      <a:cubicBezTo>
                        <a:pt x="1851563" y="1991587"/>
                        <a:pt x="2016164" y="2062922"/>
                        <a:pt x="2136875" y="2172638"/>
                      </a:cubicBezTo>
                      <a:cubicBezTo>
                        <a:pt x="1741854" y="2414050"/>
                        <a:pt x="1478517" y="2847455"/>
                        <a:pt x="1478517" y="3341241"/>
                      </a:cubicBezTo>
                      <a:cubicBezTo>
                        <a:pt x="1478517" y="3374154"/>
                        <a:pt x="1483989" y="3401594"/>
                        <a:pt x="1483989" y="3434505"/>
                      </a:cubicBezTo>
                      <a:cubicBezTo>
                        <a:pt x="1088968" y="3450923"/>
                        <a:pt x="688471" y="3418011"/>
                        <a:pt x="309900" y="3335730"/>
                      </a:cubicBezTo>
                      <a:close/>
                      <a:moveTo>
                        <a:pt x="3168307" y="4367192"/>
                      </a:moveTo>
                      <a:cubicBezTo>
                        <a:pt x="3129884" y="4378176"/>
                        <a:pt x="3096972" y="4405616"/>
                        <a:pt x="3080516" y="4444000"/>
                      </a:cubicBezTo>
                      <a:lnTo>
                        <a:pt x="2861080" y="4921307"/>
                      </a:lnTo>
                      <a:lnTo>
                        <a:pt x="2619668" y="4444000"/>
                      </a:lnTo>
                      <a:cubicBezTo>
                        <a:pt x="2603212" y="4405576"/>
                        <a:pt x="2570299" y="4383648"/>
                        <a:pt x="2531877" y="4367192"/>
                      </a:cubicBezTo>
                      <a:cubicBezTo>
                        <a:pt x="2076506" y="4224556"/>
                        <a:pt x="1774744" y="3813075"/>
                        <a:pt x="1774744" y="3341235"/>
                      </a:cubicBezTo>
                      <a:cubicBezTo>
                        <a:pt x="1774744" y="2748704"/>
                        <a:pt x="2257557" y="2265901"/>
                        <a:pt x="2850079" y="2265901"/>
                      </a:cubicBezTo>
                      <a:cubicBezTo>
                        <a:pt x="3442610" y="2265901"/>
                        <a:pt x="3925413" y="2748714"/>
                        <a:pt x="3925413" y="3341235"/>
                      </a:cubicBezTo>
                      <a:cubicBezTo>
                        <a:pt x="3925413" y="3818542"/>
                        <a:pt x="3623651" y="4230023"/>
                        <a:pt x="3168280" y="436719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C884B245-E89B-4731-A095-8001530D5C0E}"/>
                    </a:ext>
                  </a:extLst>
                </p:cNvPr>
                <p:cNvSpPr/>
                <p:nvPr/>
              </p:nvSpPr>
              <p:spPr>
                <a:xfrm>
                  <a:off x="6693997" y="3884361"/>
                  <a:ext cx="329203" cy="329164"/>
                </a:xfrm>
                <a:custGeom>
                  <a:avLst/>
                  <a:gdLst>
                    <a:gd name="connsiteX0" fmla="*/ 329204 w 329203"/>
                    <a:gd name="connsiteY0" fmla="*/ 164602 h 329164"/>
                    <a:gd name="connsiteX1" fmla="*/ 164602 w 329203"/>
                    <a:gd name="connsiteY1" fmla="*/ 329164 h 329164"/>
                    <a:gd name="connsiteX2" fmla="*/ 0 w 329203"/>
                    <a:gd name="connsiteY2" fmla="*/ 164602 h 329164"/>
                    <a:gd name="connsiteX3" fmla="*/ 164602 w 329203"/>
                    <a:gd name="connsiteY3" fmla="*/ 0 h 329164"/>
                    <a:gd name="connsiteX4" fmla="*/ 329204 w 329203"/>
                    <a:gd name="connsiteY4" fmla="*/ 164602 h 32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03" h="329164">
                      <a:moveTo>
                        <a:pt x="329204" y="164602"/>
                      </a:moveTo>
                      <a:cubicBezTo>
                        <a:pt x="329204" y="255493"/>
                        <a:pt x="255496" y="329164"/>
                        <a:pt x="164602" y="329164"/>
                      </a:cubicBezTo>
                      <a:cubicBezTo>
                        <a:pt x="73708" y="329164"/>
                        <a:pt x="0" y="255495"/>
                        <a:pt x="0" y="164602"/>
                      </a:cubicBezTo>
                      <a:cubicBezTo>
                        <a:pt x="0" y="73673"/>
                        <a:pt x="73708" y="0"/>
                        <a:pt x="164602" y="0"/>
                      </a:cubicBezTo>
                      <a:cubicBezTo>
                        <a:pt x="255496" y="0"/>
                        <a:pt x="329204" y="73670"/>
                        <a:pt x="329204" y="164602"/>
                      </a:cubicBezTo>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237D143-8F33-4782-9F6D-29C8C1B565EB}"/>
                    </a:ext>
                  </a:extLst>
                </p:cNvPr>
                <p:cNvSpPr/>
                <p:nvPr/>
              </p:nvSpPr>
              <p:spPr>
                <a:xfrm>
                  <a:off x="6363388" y="2754172"/>
                  <a:ext cx="947540" cy="1042409"/>
                </a:xfrm>
                <a:custGeom>
                  <a:avLst/>
                  <a:gdLst>
                    <a:gd name="connsiteX0" fmla="*/ 478762 w 947540"/>
                    <a:gd name="connsiteY0" fmla="*/ 0 h 1042409"/>
                    <a:gd name="connsiteX1" fmla="*/ 1455 w 947540"/>
                    <a:gd name="connsiteY1" fmla="*/ 416957 h 1042409"/>
                    <a:gd name="connsiteX2" fmla="*/ 17912 w 947540"/>
                    <a:gd name="connsiteY2" fmla="*/ 482782 h 1042409"/>
                    <a:gd name="connsiteX3" fmla="*/ 78264 w 947540"/>
                    <a:gd name="connsiteY3" fmla="*/ 510222 h 1042409"/>
                    <a:gd name="connsiteX4" fmla="*/ 187982 w 947540"/>
                    <a:gd name="connsiteY4" fmla="*/ 510222 h 1042409"/>
                    <a:gd name="connsiteX5" fmla="*/ 270262 w 947540"/>
                    <a:gd name="connsiteY5" fmla="*/ 444396 h 1042409"/>
                    <a:gd name="connsiteX6" fmla="*/ 478755 w 947540"/>
                    <a:gd name="connsiteY6" fmla="*/ 274328 h 1042409"/>
                    <a:gd name="connsiteX7" fmla="*/ 659807 w 947540"/>
                    <a:gd name="connsiteY7" fmla="*/ 373063 h 1042409"/>
                    <a:gd name="connsiteX8" fmla="*/ 648823 w 947540"/>
                    <a:gd name="connsiteY8" fmla="*/ 532150 h 1042409"/>
                    <a:gd name="connsiteX9" fmla="*/ 544572 w 947540"/>
                    <a:gd name="connsiteY9" fmla="*/ 625413 h 1042409"/>
                    <a:gd name="connsiteX10" fmla="*/ 358044 w 947540"/>
                    <a:gd name="connsiteY10" fmla="*/ 954617 h 1042409"/>
                    <a:gd name="connsiteX11" fmla="*/ 379973 w 947540"/>
                    <a:gd name="connsiteY11" fmla="*/ 1014969 h 1042409"/>
                    <a:gd name="connsiteX12" fmla="*/ 440325 w 947540"/>
                    <a:gd name="connsiteY12" fmla="*/ 1042409 h 1042409"/>
                    <a:gd name="connsiteX13" fmla="*/ 550043 w 947540"/>
                    <a:gd name="connsiteY13" fmla="*/ 1042409 h 1042409"/>
                    <a:gd name="connsiteX14" fmla="*/ 632324 w 947540"/>
                    <a:gd name="connsiteY14" fmla="*/ 971074 h 1042409"/>
                    <a:gd name="connsiteX15" fmla="*/ 703659 w 947540"/>
                    <a:gd name="connsiteY15" fmla="*/ 850373 h 1042409"/>
                    <a:gd name="connsiteX16" fmla="*/ 868260 w 947540"/>
                    <a:gd name="connsiteY16" fmla="*/ 696754 h 1042409"/>
                    <a:gd name="connsiteX17" fmla="*/ 901173 w 947540"/>
                    <a:gd name="connsiteY17" fmla="*/ 257832 h 1042409"/>
                    <a:gd name="connsiteX18" fmla="*/ 478750 w 947540"/>
                    <a:gd name="connsiteY18" fmla="*/ 11 h 104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7540" h="1042409">
                      <a:moveTo>
                        <a:pt x="478762" y="0"/>
                      </a:moveTo>
                      <a:cubicBezTo>
                        <a:pt x="171534" y="0"/>
                        <a:pt x="28858" y="224952"/>
                        <a:pt x="1455" y="416957"/>
                      </a:cubicBezTo>
                      <a:cubicBezTo>
                        <a:pt x="-4017" y="438886"/>
                        <a:pt x="6928" y="460853"/>
                        <a:pt x="17912" y="482782"/>
                      </a:cubicBezTo>
                      <a:cubicBezTo>
                        <a:pt x="34368" y="499238"/>
                        <a:pt x="56335" y="510222"/>
                        <a:pt x="78264" y="510222"/>
                      </a:cubicBezTo>
                      <a:lnTo>
                        <a:pt x="187982" y="510222"/>
                      </a:lnTo>
                      <a:cubicBezTo>
                        <a:pt x="226406" y="510222"/>
                        <a:pt x="259317" y="482782"/>
                        <a:pt x="270262" y="444396"/>
                      </a:cubicBezTo>
                      <a:cubicBezTo>
                        <a:pt x="281246" y="367589"/>
                        <a:pt x="330615" y="274328"/>
                        <a:pt x="478755" y="274328"/>
                      </a:cubicBezTo>
                      <a:cubicBezTo>
                        <a:pt x="593989" y="274328"/>
                        <a:pt x="643357" y="334680"/>
                        <a:pt x="659807" y="373063"/>
                      </a:cubicBezTo>
                      <a:cubicBezTo>
                        <a:pt x="687246" y="427943"/>
                        <a:pt x="681736" y="488297"/>
                        <a:pt x="648823" y="532150"/>
                      </a:cubicBezTo>
                      <a:cubicBezTo>
                        <a:pt x="615911" y="576046"/>
                        <a:pt x="582998" y="597975"/>
                        <a:pt x="544572" y="625413"/>
                      </a:cubicBezTo>
                      <a:cubicBezTo>
                        <a:pt x="451308" y="691239"/>
                        <a:pt x="374503" y="762573"/>
                        <a:pt x="358044" y="954617"/>
                      </a:cubicBezTo>
                      <a:cubicBezTo>
                        <a:pt x="358044" y="976546"/>
                        <a:pt x="363516" y="998513"/>
                        <a:pt x="379973" y="1014969"/>
                      </a:cubicBezTo>
                      <a:cubicBezTo>
                        <a:pt x="396429" y="1031426"/>
                        <a:pt x="418396" y="1042409"/>
                        <a:pt x="440325" y="1042409"/>
                      </a:cubicBezTo>
                      <a:lnTo>
                        <a:pt x="550043" y="1042409"/>
                      </a:lnTo>
                      <a:cubicBezTo>
                        <a:pt x="593940" y="1042409"/>
                        <a:pt x="626851" y="1009497"/>
                        <a:pt x="632324" y="971074"/>
                      </a:cubicBezTo>
                      <a:cubicBezTo>
                        <a:pt x="637796" y="894266"/>
                        <a:pt x="654253" y="883283"/>
                        <a:pt x="703659" y="850373"/>
                      </a:cubicBezTo>
                      <a:cubicBezTo>
                        <a:pt x="747555" y="817461"/>
                        <a:pt x="807910" y="779039"/>
                        <a:pt x="868260" y="696754"/>
                      </a:cubicBezTo>
                      <a:cubicBezTo>
                        <a:pt x="961524" y="570577"/>
                        <a:pt x="972512" y="400508"/>
                        <a:pt x="901173" y="257832"/>
                      </a:cubicBezTo>
                      <a:cubicBezTo>
                        <a:pt x="824403" y="93270"/>
                        <a:pt x="665277" y="11"/>
                        <a:pt x="478750" y="1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2103315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39235161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3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Day-to-day data challenges</a:t>
            </a:r>
            <a:endParaRPr lang="nl-NL"/>
          </a:p>
        </p:txBody>
      </p:sp>
    </p:spTree>
    <p:extLst>
      <p:ext uri="{BB962C8B-B14F-4D97-AF65-F5344CB8AC3E}">
        <p14:creationId xmlns:p14="http://schemas.microsoft.com/office/powerpoint/2010/main" val="4026708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5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842228996"/>
              </p:ext>
            </p:extLst>
          </p:nvPr>
        </p:nvGraphicFramePr>
        <p:xfrm>
          <a:off x="556452" y="966020"/>
          <a:ext cx="11053655" cy="5234940"/>
        </p:xfrm>
        <a:graphic>
          <a:graphicData uri="http://schemas.openxmlformats.org/drawingml/2006/table">
            <a:tbl>
              <a:tblPr firstRow="1" bandRow="1">
                <a:tableStyleId>{C4B1156A-380E-4F78-BDF5-A606A8083BF9}</a:tableStyleId>
              </a:tblPr>
              <a:tblGrid>
                <a:gridCol w="479622">
                  <a:extLst>
                    <a:ext uri="{9D8B030D-6E8A-4147-A177-3AD203B41FA5}">
                      <a16:colId xmlns:a16="http://schemas.microsoft.com/office/drawing/2014/main" val="664324143"/>
                    </a:ext>
                  </a:extLst>
                </a:gridCol>
                <a:gridCol w="1097526">
                  <a:extLst>
                    <a:ext uri="{9D8B030D-6E8A-4147-A177-3AD203B41FA5}">
                      <a16:colId xmlns:a16="http://schemas.microsoft.com/office/drawing/2014/main" val="20001"/>
                    </a:ext>
                  </a:extLst>
                </a:gridCol>
                <a:gridCol w="1126179">
                  <a:extLst>
                    <a:ext uri="{9D8B030D-6E8A-4147-A177-3AD203B41FA5}">
                      <a16:colId xmlns:a16="http://schemas.microsoft.com/office/drawing/2014/main" val="20003"/>
                    </a:ext>
                  </a:extLst>
                </a:gridCol>
                <a:gridCol w="1297135">
                  <a:extLst>
                    <a:ext uri="{9D8B030D-6E8A-4147-A177-3AD203B41FA5}">
                      <a16:colId xmlns:a16="http://schemas.microsoft.com/office/drawing/2014/main" val="3036217877"/>
                    </a:ext>
                  </a:extLst>
                </a:gridCol>
                <a:gridCol w="1059703">
                  <a:extLst>
                    <a:ext uri="{9D8B030D-6E8A-4147-A177-3AD203B41FA5}">
                      <a16:colId xmlns:a16="http://schemas.microsoft.com/office/drawing/2014/main" val="2525664640"/>
                    </a:ext>
                  </a:extLst>
                </a:gridCol>
                <a:gridCol w="1198698">
                  <a:extLst>
                    <a:ext uri="{9D8B030D-6E8A-4147-A177-3AD203B41FA5}">
                      <a16:colId xmlns:a16="http://schemas.microsoft.com/office/drawing/2014/main" val="874625104"/>
                    </a:ext>
                  </a:extLst>
                </a:gridCol>
                <a:gridCol w="1198698">
                  <a:extLst>
                    <a:ext uri="{9D8B030D-6E8A-4147-A177-3AD203B41FA5}">
                      <a16:colId xmlns:a16="http://schemas.microsoft.com/office/drawing/2014/main" val="4073524265"/>
                    </a:ext>
                  </a:extLst>
                </a:gridCol>
                <a:gridCol w="1198698">
                  <a:extLst>
                    <a:ext uri="{9D8B030D-6E8A-4147-A177-3AD203B41FA5}">
                      <a16:colId xmlns:a16="http://schemas.microsoft.com/office/drawing/2014/main" val="1740853142"/>
                    </a:ext>
                  </a:extLst>
                </a:gridCol>
                <a:gridCol w="1198698">
                  <a:extLst>
                    <a:ext uri="{9D8B030D-6E8A-4147-A177-3AD203B41FA5}">
                      <a16:colId xmlns:a16="http://schemas.microsoft.com/office/drawing/2014/main" val="801489833"/>
                    </a:ext>
                  </a:extLst>
                </a:gridCol>
                <a:gridCol w="1198698">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694406">
                <a:tc>
                  <a:txBody>
                    <a:bodyPr/>
                    <a:lstStyle/>
                    <a:p>
                      <a:pPr rtl="0"/>
                      <a:r>
                        <a:rPr lang="en-US" sz="1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interfaces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Define all data interfaces between applications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24/5/2022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Eliminate ambiguity and rework.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694406">
                <a:tc>
                  <a:txBody>
                    <a:bodyPr/>
                    <a:lstStyle/>
                    <a:p>
                      <a:pPr rtl="0"/>
                      <a:r>
                        <a:rPr lang="en-US" sz="1000"/>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Naming Standards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Ensure naming/definition standards are agreed and adhered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certainty of what descriptions/names of concepts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845363">
                <a:tc>
                  <a:txBody>
                    <a:bodyPr/>
                    <a:lstStyle/>
                    <a:p>
                      <a:pPr rtl="0"/>
                      <a:r>
                        <a:rPr lang="en-US" sz="1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Architecture</a:t>
                      </a:r>
                    </a:p>
                    <a:p>
                      <a:pPr rtl="0"/>
                      <a:r>
                        <a:rPr lang="en-US" sz="1000"/>
                        <a:t>(Steve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DDAs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Data Delivery agreements missing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694406">
                <a:tc>
                  <a:txBody>
                    <a:bodyPr/>
                    <a:lstStyle/>
                    <a:p>
                      <a:pPr rtl="0"/>
                      <a:r>
                        <a:rPr lang="en-US" sz="1000"/>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ABOR/IBOR decision making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Decide on ABOR or IBOR for reporting purposes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Yes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845363">
                <a:tc>
                  <a:txBody>
                    <a:bodyPr/>
                    <a:lstStyle/>
                    <a:p>
                      <a:pPr rtl="0"/>
                      <a:r>
                        <a:rPr lang="en-US" sz="1000"/>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Data Governance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RFI/Vendor management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kern="1200">
                          <a:solidFill>
                            <a:schemeClr val="dk1"/>
                          </a:solidFill>
                          <a:effectLst/>
                          <a:latin typeface="+mn-lt"/>
                          <a:ea typeface="+mn-ea"/>
                          <a:cs typeface="+mn-cs"/>
                        </a:rPr>
                        <a:t>Data governance mandate; authority to purchase data needs to get back to governance </a:t>
                      </a:r>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Vendor Management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that responsibilities are organized in the right place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845363">
                <a:tc>
                  <a:txBody>
                    <a:bodyPr/>
                    <a:lstStyle/>
                    <a:p>
                      <a:pPr rtl="0"/>
                      <a:r>
                        <a:rPr lang="en-US" sz="1000"/>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Ten commandments for data architecture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10 commandments that data architects must adhere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Architecture, Data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Ensuring a unified way of working among data architects and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Prioritize our top day-to-day data challenges</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4792269" y="172471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4792269" y="247016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4792269" y="3215612"/>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0" name="Freeform 39">
            <a:extLst>
              <a:ext uri="{FF2B5EF4-FFF2-40B4-BE49-F238E27FC236}">
                <a16:creationId xmlns:a16="http://schemas.microsoft.com/office/drawing/2014/main" id="{BE17C23F-EDB0-4306-8EDA-75FE9A11271E}"/>
              </a:ext>
            </a:extLst>
          </p:cNvPr>
          <p:cNvSpPr>
            <a:spLocks/>
          </p:cNvSpPr>
          <p:nvPr/>
        </p:nvSpPr>
        <p:spPr bwMode="auto">
          <a:xfrm>
            <a:off x="4792269" y="3961063"/>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1" name="Freeform 39">
            <a:extLst>
              <a:ext uri="{FF2B5EF4-FFF2-40B4-BE49-F238E27FC236}">
                <a16:creationId xmlns:a16="http://schemas.microsoft.com/office/drawing/2014/main" id="{3C4B8040-4FA3-440B-892C-B6DE6275F028}"/>
              </a:ext>
            </a:extLst>
          </p:cNvPr>
          <p:cNvSpPr>
            <a:spLocks/>
          </p:cNvSpPr>
          <p:nvPr/>
        </p:nvSpPr>
        <p:spPr bwMode="auto">
          <a:xfrm>
            <a:off x="4792269" y="559050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2" name="Freeform 39">
            <a:extLst>
              <a:ext uri="{FF2B5EF4-FFF2-40B4-BE49-F238E27FC236}">
                <a16:creationId xmlns:a16="http://schemas.microsoft.com/office/drawing/2014/main" id="{7B969AB3-F1DA-4D49-A37A-723294B26A19}"/>
              </a:ext>
            </a:extLst>
          </p:cNvPr>
          <p:cNvSpPr>
            <a:spLocks/>
          </p:cNvSpPr>
          <p:nvPr/>
        </p:nvSpPr>
        <p:spPr bwMode="auto">
          <a:xfrm>
            <a:off x="4792269" y="474345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2963877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7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2940712544"/>
              </p:ext>
            </p:extLst>
          </p:nvPr>
        </p:nvGraphicFramePr>
        <p:xfrm>
          <a:off x="-1278295" y="966020"/>
          <a:ext cx="14285168" cy="4985691"/>
        </p:xfrm>
        <a:graphic>
          <a:graphicData uri="http://schemas.openxmlformats.org/drawingml/2006/table">
            <a:tbl>
              <a:tblPr firstRow="1" bandRow="1">
                <a:tableStyleId>{C4B1156A-380E-4F78-BDF5-A606A8083BF9}</a:tableStyleId>
              </a:tblPr>
              <a:tblGrid>
                <a:gridCol w="619838">
                  <a:extLst>
                    <a:ext uri="{9D8B030D-6E8A-4147-A177-3AD203B41FA5}">
                      <a16:colId xmlns:a16="http://schemas.microsoft.com/office/drawing/2014/main" val="664324143"/>
                    </a:ext>
                  </a:extLst>
                </a:gridCol>
                <a:gridCol w="1418385">
                  <a:extLst>
                    <a:ext uri="{9D8B030D-6E8A-4147-A177-3AD203B41FA5}">
                      <a16:colId xmlns:a16="http://schemas.microsoft.com/office/drawing/2014/main" val="20001"/>
                    </a:ext>
                  </a:extLst>
                </a:gridCol>
                <a:gridCol w="1455415">
                  <a:extLst>
                    <a:ext uri="{9D8B030D-6E8A-4147-A177-3AD203B41FA5}">
                      <a16:colId xmlns:a16="http://schemas.microsoft.com/office/drawing/2014/main" val="20003"/>
                    </a:ext>
                  </a:extLst>
                </a:gridCol>
                <a:gridCol w="1676350">
                  <a:extLst>
                    <a:ext uri="{9D8B030D-6E8A-4147-A177-3AD203B41FA5}">
                      <a16:colId xmlns:a16="http://schemas.microsoft.com/office/drawing/2014/main" val="3036217877"/>
                    </a:ext>
                  </a:extLst>
                </a:gridCol>
                <a:gridCol w="1369505">
                  <a:extLst>
                    <a:ext uri="{9D8B030D-6E8A-4147-A177-3AD203B41FA5}">
                      <a16:colId xmlns:a16="http://schemas.microsoft.com/office/drawing/2014/main" val="2525664640"/>
                    </a:ext>
                  </a:extLst>
                </a:gridCol>
                <a:gridCol w="1549135">
                  <a:extLst>
                    <a:ext uri="{9D8B030D-6E8A-4147-A177-3AD203B41FA5}">
                      <a16:colId xmlns:a16="http://schemas.microsoft.com/office/drawing/2014/main" val="874625104"/>
                    </a:ext>
                  </a:extLst>
                </a:gridCol>
                <a:gridCol w="1549135">
                  <a:extLst>
                    <a:ext uri="{9D8B030D-6E8A-4147-A177-3AD203B41FA5}">
                      <a16:colId xmlns:a16="http://schemas.microsoft.com/office/drawing/2014/main" val="4073524265"/>
                    </a:ext>
                  </a:extLst>
                </a:gridCol>
                <a:gridCol w="1549135">
                  <a:extLst>
                    <a:ext uri="{9D8B030D-6E8A-4147-A177-3AD203B41FA5}">
                      <a16:colId xmlns:a16="http://schemas.microsoft.com/office/drawing/2014/main" val="1740853142"/>
                    </a:ext>
                  </a:extLst>
                </a:gridCol>
                <a:gridCol w="1549135">
                  <a:extLst>
                    <a:ext uri="{9D8B030D-6E8A-4147-A177-3AD203B41FA5}">
                      <a16:colId xmlns:a16="http://schemas.microsoft.com/office/drawing/2014/main" val="801489833"/>
                    </a:ext>
                  </a:extLst>
                </a:gridCol>
                <a:gridCol w="1549135">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0">
                <a:tc>
                  <a:txBody>
                    <a:bodyPr/>
                    <a:lstStyle/>
                    <a:p>
                      <a:pPr rtl="0"/>
                      <a:r>
                        <a:rPr lang="nl-NL" sz="1000"/>
                        <a:t>7</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Jane Daniel (Sander Maatman to own for 1</a:t>
                      </a:r>
                      <a:r>
                        <a:rPr lang="en-US" sz="1000" baseline="30000"/>
                        <a:t>st</a:t>
                      </a:r>
                      <a:r>
                        <a:rPr lang="en-US" sz="1000"/>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i="1"/>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Yes, as some processes are regulated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45808663"/>
                  </a:ext>
                </a:extLst>
              </a:tr>
              <a:tr h="694406">
                <a:tc>
                  <a:txBody>
                    <a:bodyPr/>
                    <a:lstStyle/>
                    <a:p>
                      <a:pPr rtl="0"/>
                      <a:r>
                        <a:rPr lang="nl-NL" sz="1000"/>
                        <a:t>8</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TBC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28090434"/>
                  </a:ext>
                </a:extLst>
              </a:tr>
              <a:tr h="694406">
                <a:tc>
                  <a:txBody>
                    <a:bodyPr/>
                    <a:lstStyle/>
                    <a:p>
                      <a:pPr rtl="0"/>
                      <a:r>
                        <a:rPr lang="nl-NL" sz="1000"/>
                        <a:t>9</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CMDB and OneTrust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0861104"/>
                  </a:ext>
                </a:extLst>
              </a:tr>
              <a:tr h="694406">
                <a:tc>
                  <a:txBody>
                    <a:bodyPr/>
                    <a:lstStyle/>
                    <a:p>
                      <a:pPr rtl="0"/>
                      <a:r>
                        <a:rPr lang="nl-NL" sz="1000"/>
                        <a:t>10</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67771229"/>
                  </a:ext>
                </a:extLst>
              </a:tr>
              <a:tr h="694406">
                <a:tc>
                  <a:txBody>
                    <a:bodyPr/>
                    <a:lstStyle/>
                    <a:p>
                      <a:pPr rtl="0"/>
                      <a:r>
                        <a:rPr lang="nl-NL" sz="1000"/>
                        <a:t>11</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Ensure seamless data flow for internal data between external systems (Factset, Aladdin etc)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2769243"/>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Inventory of Data challenges received</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4436589" y="197498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10869165" y="5803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11423070" y="9050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98504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3" name="think-cell Slide" r:id="rId9" imgW="592" imgH="595" progId="TCLayout.ActiveDocument.1">
                  <p:embed/>
                </p:oleObj>
              </mc:Choice>
              <mc:Fallback>
                <p:oleObj name="think-cell Slide" r:id="rId9"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3" name="Title 1">
            <a:extLst>
              <a:ext uri="{FF2B5EF4-FFF2-40B4-BE49-F238E27FC236}">
                <a16:creationId xmlns:a16="http://schemas.microsoft.com/office/drawing/2014/main" id="{A1C8F313-A86E-4BF9-BEE0-11DFA6A4BDBC}"/>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a:defRPr/>
            </a:pPr>
            <a:r>
              <a:rPr lang="en-US" sz="2600">
                <a:solidFill>
                  <a:srgbClr val="0069B4"/>
                </a:solidFill>
                <a:latin typeface="Calibri Light" panose="020F0302020204030204"/>
              </a:rPr>
              <a:t>What Progress has been made in (re)launching Data governance</a:t>
            </a:r>
          </a:p>
        </p:txBody>
      </p:sp>
      <p:sp>
        <p:nvSpPr>
          <p:cNvPr id="84" name="Freeform 40">
            <a:extLst>
              <a:ext uri="{FF2B5EF4-FFF2-40B4-BE49-F238E27FC236}">
                <a16:creationId xmlns:a16="http://schemas.microsoft.com/office/drawing/2014/main" id="{CD6DB421-953D-4298-A4D2-C9A3E840C9F4}"/>
              </a:ext>
            </a:extLst>
          </p:cNvPr>
          <p:cNvSpPr>
            <a:spLocks noChangeArrowheads="1"/>
          </p:cNvSpPr>
          <p:nvPr/>
        </p:nvSpPr>
        <p:spPr bwMode="auto">
          <a:xfrm>
            <a:off x="606120" y="1709242"/>
            <a:ext cx="10968379" cy="4417479"/>
          </a:xfrm>
          <a:custGeom>
            <a:avLst/>
            <a:gdLst>
              <a:gd name="connsiteX0" fmla="*/ 0 w 15300169"/>
              <a:gd name="connsiteY0" fmla="*/ 0 h 10892052"/>
              <a:gd name="connsiteX1" fmla="*/ 755186 w 15300169"/>
              <a:gd name="connsiteY1" fmla="*/ 8838 h 10892052"/>
              <a:gd name="connsiteX2" fmla="*/ 6100971 w 15300169"/>
              <a:gd name="connsiteY2" fmla="*/ 545226 h 10892052"/>
              <a:gd name="connsiteX3" fmla="*/ 8350585 w 15300169"/>
              <a:gd name="connsiteY3" fmla="*/ 1218642 h 10892052"/>
              <a:gd name="connsiteX4" fmla="*/ 9246965 w 15300169"/>
              <a:gd name="connsiteY4" fmla="*/ 2170087 h 10892052"/>
              <a:gd name="connsiteX5" fmla="*/ 9061072 w 15300169"/>
              <a:gd name="connsiteY5" fmla="*/ 2578863 h 10892052"/>
              <a:gd name="connsiteX6" fmla="*/ 8579800 w 15300169"/>
              <a:gd name="connsiteY6" fmla="*/ 2886034 h 10892052"/>
              <a:gd name="connsiteX7" fmla="*/ 7124955 w 15300169"/>
              <a:gd name="connsiteY7" fmla="*/ 3341279 h 10892052"/>
              <a:gd name="connsiteX8" fmla="*/ 4881642 w 15300169"/>
              <a:gd name="connsiteY8" fmla="*/ 4599897 h 10892052"/>
              <a:gd name="connsiteX9" fmla="*/ 5749666 w 15300169"/>
              <a:gd name="connsiteY9" fmla="*/ 5101612 h 10892052"/>
              <a:gd name="connsiteX10" fmla="*/ 7895306 w 15300169"/>
              <a:gd name="connsiteY10" fmla="*/ 5658458 h 10892052"/>
              <a:gd name="connsiteX11" fmla="*/ 11455620 w 15300169"/>
              <a:gd name="connsiteY11" fmla="*/ 6617780 h 10892052"/>
              <a:gd name="connsiteX12" fmla="*/ 14096711 w 15300169"/>
              <a:gd name="connsiteY12" fmla="*/ 8015807 h 10892052"/>
              <a:gd name="connsiteX13" fmla="*/ 14926138 w 15300169"/>
              <a:gd name="connsiteY13" fmla="*/ 9207477 h 10892052"/>
              <a:gd name="connsiteX14" fmla="*/ 15254601 w 15300169"/>
              <a:gd name="connsiteY14" fmla="*/ 10210905 h 10892052"/>
              <a:gd name="connsiteX15" fmla="*/ 15300015 w 15300169"/>
              <a:gd name="connsiteY15" fmla="*/ 10759883 h 10892052"/>
              <a:gd name="connsiteX16" fmla="*/ 15295120 w 15300169"/>
              <a:gd name="connsiteY16" fmla="*/ 10892052 h 10892052"/>
              <a:gd name="connsiteX17" fmla="*/ 11490954 w 15300169"/>
              <a:gd name="connsiteY17" fmla="*/ 10892052 h 10892052"/>
              <a:gd name="connsiteX18" fmla="*/ 11492884 w 15300169"/>
              <a:gd name="connsiteY18" fmla="*/ 10875985 h 10892052"/>
              <a:gd name="connsiteX19" fmla="*/ 11480038 w 15300169"/>
              <a:gd name="connsiteY19" fmla="*/ 9969106 h 10892052"/>
              <a:gd name="connsiteX20" fmla="*/ 11129520 w 15300169"/>
              <a:gd name="connsiteY20" fmla="*/ 8962527 h 10892052"/>
              <a:gd name="connsiteX21" fmla="*/ 10190606 w 15300169"/>
              <a:gd name="connsiteY21" fmla="*/ 8092994 h 10892052"/>
              <a:gd name="connsiteX22" fmla="*/ 7142284 w 15300169"/>
              <a:gd name="connsiteY22" fmla="*/ 7155726 h 10892052"/>
              <a:gd name="connsiteX23" fmla="*/ 3452790 w 15300169"/>
              <a:gd name="connsiteY23" fmla="*/ 6064084 h 10892052"/>
              <a:gd name="connsiteX24" fmla="*/ 2152330 w 15300169"/>
              <a:gd name="connsiteY24" fmla="*/ 5363101 h 10892052"/>
              <a:gd name="connsiteX25" fmla="*/ 1641126 w 15300169"/>
              <a:gd name="connsiteY25" fmla="*/ 4498294 h 10892052"/>
              <a:gd name="connsiteX26" fmla="*/ 2572952 w 15300169"/>
              <a:gd name="connsiteY26" fmla="*/ 3279057 h 10892052"/>
              <a:gd name="connsiteX27" fmla="*/ 4432664 w 15300169"/>
              <a:gd name="connsiteY27" fmla="*/ 2682041 h 10892052"/>
              <a:gd name="connsiteX28" fmla="*/ 6008024 w 15300169"/>
              <a:gd name="connsiteY28" fmla="*/ 1945616 h 10892052"/>
              <a:gd name="connsiteX29" fmla="*/ 5758330 w 15300169"/>
              <a:gd name="connsiteY29" fmla="*/ 1656559 h 10892052"/>
              <a:gd name="connsiteX30" fmla="*/ 5074623 w 15300169"/>
              <a:gd name="connsiteY30" fmla="*/ 1402945 h 10892052"/>
              <a:gd name="connsiteX31" fmla="*/ 2988059 w 15300169"/>
              <a:gd name="connsiteY31" fmla="*/ 1038277 h 10892052"/>
              <a:gd name="connsiteX32" fmla="*/ 21666 w 15300169"/>
              <a:gd name="connsiteY32" fmla="*/ 786063 h 10892052"/>
              <a:gd name="connsiteX33" fmla="*/ 0 w 15300169"/>
              <a:gd name="connsiteY33" fmla="*/ 784940 h 10892052"/>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4046906 w 19347075"/>
              <a:gd name="connsiteY33" fmla="*/ 776101 h 10883213"/>
              <a:gd name="connsiteX34" fmla="*/ 0 w 19347075"/>
              <a:gd name="connsiteY34" fmla="*/ 23188 h 10883213"/>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2749327 w 19347075"/>
              <a:gd name="connsiteY33" fmla="*/ 808128 h 10883213"/>
              <a:gd name="connsiteX34" fmla="*/ 0 w 19347075"/>
              <a:gd name="connsiteY34" fmla="*/ 23188 h 10883213"/>
              <a:gd name="connsiteX0" fmla="*/ 33162 w 19380237"/>
              <a:gd name="connsiteY0" fmla="*/ 23188 h 10883213"/>
              <a:gd name="connsiteX1" fmla="*/ 4835254 w 19380237"/>
              <a:gd name="connsiteY1" fmla="*/ -1 h 10883213"/>
              <a:gd name="connsiteX2" fmla="*/ 10181039 w 19380237"/>
              <a:gd name="connsiteY2" fmla="*/ 536387 h 10883213"/>
              <a:gd name="connsiteX3" fmla="*/ 12430653 w 19380237"/>
              <a:gd name="connsiteY3" fmla="*/ 1209803 h 10883213"/>
              <a:gd name="connsiteX4" fmla="*/ 13327033 w 19380237"/>
              <a:gd name="connsiteY4" fmla="*/ 2161248 h 10883213"/>
              <a:gd name="connsiteX5" fmla="*/ 13141140 w 19380237"/>
              <a:gd name="connsiteY5" fmla="*/ 2570024 h 10883213"/>
              <a:gd name="connsiteX6" fmla="*/ 12659868 w 19380237"/>
              <a:gd name="connsiteY6" fmla="*/ 2877195 h 10883213"/>
              <a:gd name="connsiteX7" fmla="*/ 11205023 w 19380237"/>
              <a:gd name="connsiteY7" fmla="*/ 3332440 h 10883213"/>
              <a:gd name="connsiteX8" fmla="*/ 8961710 w 19380237"/>
              <a:gd name="connsiteY8" fmla="*/ 4591058 h 10883213"/>
              <a:gd name="connsiteX9" fmla="*/ 9829734 w 19380237"/>
              <a:gd name="connsiteY9" fmla="*/ 5092773 h 10883213"/>
              <a:gd name="connsiteX10" fmla="*/ 11975374 w 19380237"/>
              <a:gd name="connsiteY10" fmla="*/ 5649619 h 10883213"/>
              <a:gd name="connsiteX11" fmla="*/ 15535688 w 19380237"/>
              <a:gd name="connsiteY11" fmla="*/ 6608941 h 10883213"/>
              <a:gd name="connsiteX12" fmla="*/ 18176779 w 19380237"/>
              <a:gd name="connsiteY12" fmla="*/ 8006968 h 10883213"/>
              <a:gd name="connsiteX13" fmla="*/ 19006206 w 19380237"/>
              <a:gd name="connsiteY13" fmla="*/ 9198638 h 10883213"/>
              <a:gd name="connsiteX14" fmla="*/ 19334669 w 19380237"/>
              <a:gd name="connsiteY14" fmla="*/ 10202066 h 10883213"/>
              <a:gd name="connsiteX15" fmla="*/ 19380083 w 19380237"/>
              <a:gd name="connsiteY15" fmla="*/ 10751044 h 10883213"/>
              <a:gd name="connsiteX16" fmla="*/ 19375188 w 19380237"/>
              <a:gd name="connsiteY16" fmla="*/ 10883213 h 10883213"/>
              <a:gd name="connsiteX17" fmla="*/ 15571022 w 19380237"/>
              <a:gd name="connsiteY17" fmla="*/ 10883213 h 10883213"/>
              <a:gd name="connsiteX18" fmla="*/ 15572952 w 19380237"/>
              <a:gd name="connsiteY18" fmla="*/ 10867146 h 10883213"/>
              <a:gd name="connsiteX19" fmla="*/ 15560106 w 19380237"/>
              <a:gd name="connsiteY19" fmla="*/ 9960267 h 10883213"/>
              <a:gd name="connsiteX20" fmla="*/ 15209588 w 19380237"/>
              <a:gd name="connsiteY20" fmla="*/ 8953688 h 10883213"/>
              <a:gd name="connsiteX21" fmla="*/ 14270674 w 19380237"/>
              <a:gd name="connsiteY21" fmla="*/ 8084155 h 10883213"/>
              <a:gd name="connsiteX22" fmla="*/ 11222352 w 19380237"/>
              <a:gd name="connsiteY22" fmla="*/ 7146887 h 10883213"/>
              <a:gd name="connsiteX23" fmla="*/ 7532858 w 19380237"/>
              <a:gd name="connsiteY23" fmla="*/ 6055245 h 10883213"/>
              <a:gd name="connsiteX24" fmla="*/ 6232398 w 19380237"/>
              <a:gd name="connsiteY24" fmla="*/ 5354262 h 10883213"/>
              <a:gd name="connsiteX25" fmla="*/ 5721194 w 19380237"/>
              <a:gd name="connsiteY25" fmla="*/ 4489455 h 10883213"/>
              <a:gd name="connsiteX26" fmla="*/ 6653020 w 19380237"/>
              <a:gd name="connsiteY26" fmla="*/ 3270218 h 10883213"/>
              <a:gd name="connsiteX27" fmla="*/ 8512732 w 19380237"/>
              <a:gd name="connsiteY27" fmla="*/ 2673202 h 10883213"/>
              <a:gd name="connsiteX28" fmla="*/ 10088092 w 19380237"/>
              <a:gd name="connsiteY28" fmla="*/ 1936777 h 10883213"/>
              <a:gd name="connsiteX29" fmla="*/ 9838398 w 19380237"/>
              <a:gd name="connsiteY29" fmla="*/ 1647720 h 10883213"/>
              <a:gd name="connsiteX30" fmla="*/ 9154691 w 19380237"/>
              <a:gd name="connsiteY30" fmla="*/ 1394106 h 10883213"/>
              <a:gd name="connsiteX31" fmla="*/ 7068127 w 19380237"/>
              <a:gd name="connsiteY31" fmla="*/ 1029438 h 10883213"/>
              <a:gd name="connsiteX32" fmla="*/ 4101734 w 19380237"/>
              <a:gd name="connsiteY32" fmla="*/ 777224 h 10883213"/>
              <a:gd name="connsiteX33" fmla="*/ 2782489 w 19380237"/>
              <a:gd name="connsiteY33" fmla="*/ 808128 h 10883213"/>
              <a:gd name="connsiteX34" fmla="*/ 33162 w 19380237"/>
              <a:gd name="connsiteY34" fmla="*/ 23188 h 10883213"/>
              <a:gd name="connsiteX0" fmla="*/ 44126 w 19391201"/>
              <a:gd name="connsiteY0" fmla="*/ 23188 h 10883213"/>
              <a:gd name="connsiteX1" fmla="*/ 4846218 w 19391201"/>
              <a:gd name="connsiteY1" fmla="*/ -1 h 10883213"/>
              <a:gd name="connsiteX2" fmla="*/ 10192003 w 19391201"/>
              <a:gd name="connsiteY2" fmla="*/ 536387 h 10883213"/>
              <a:gd name="connsiteX3" fmla="*/ 12441617 w 19391201"/>
              <a:gd name="connsiteY3" fmla="*/ 1209803 h 10883213"/>
              <a:gd name="connsiteX4" fmla="*/ 13337997 w 19391201"/>
              <a:gd name="connsiteY4" fmla="*/ 2161248 h 10883213"/>
              <a:gd name="connsiteX5" fmla="*/ 13152104 w 19391201"/>
              <a:gd name="connsiteY5" fmla="*/ 2570024 h 10883213"/>
              <a:gd name="connsiteX6" fmla="*/ 12670832 w 19391201"/>
              <a:gd name="connsiteY6" fmla="*/ 2877195 h 10883213"/>
              <a:gd name="connsiteX7" fmla="*/ 11215987 w 19391201"/>
              <a:gd name="connsiteY7" fmla="*/ 3332440 h 10883213"/>
              <a:gd name="connsiteX8" fmla="*/ 8972674 w 19391201"/>
              <a:gd name="connsiteY8" fmla="*/ 4591058 h 10883213"/>
              <a:gd name="connsiteX9" fmla="*/ 9840698 w 19391201"/>
              <a:gd name="connsiteY9" fmla="*/ 5092773 h 10883213"/>
              <a:gd name="connsiteX10" fmla="*/ 11986338 w 19391201"/>
              <a:gd name="connsiteY10" fmla="*/ 5649619 h 10883213"/>
              <a:gd name="connsiteX11" fmla="*/ 15546652 w 19391201"/>
              <a:gd name="connsiteY11" fmla="*/ 6608941 h 10883213"/>
              <a:gd name="connsiteX12" fmla="*/ 18187743 w 19391201"/>
              <a:gd name="connsiteY12" fmla="*/ 8006968 h 10883213"/>
              <a:gd name="connsiteX13" fmla="*/ 19017170 w 19391201"/>
              <a:gd name="connsiteY13" fmla="*/ 9198638 h 10883213"/>
              <a:gd name="connsiteX14" fmla="*/ 19345633 w 19391201"/>
              <a:gd name="connsiteY14" fmla="*/ 10202066 h 10883213"/>
              <a:gd name="connsiteX15" fmla="*/ 19391047 w 19391201"/>
              <a:gd name="connsiteY15" fmla="*/ 10751044 h 10883213"/>
              <a:gd name="connsiteX16" fmla="*/ 19386152 w 19391201"/>
              <a:gd name="connsiteY16" fmla="*/ 10883213 h 10883213"/>
              <a:gd name="connsiteX17" fmla="*/ 15581986 w 19391201"/>
              <a:gd name="connsiteY17" fmla="*/ 10883213 h 10883213"/>
              <a:gd name="connsiteX18" fmla="*/ 15583916 w 19391201"/>
              <a:gd name="connsiteY18" fmla="*/ 10867146 h 10883213"/>
              <a:gd name="connsiteX19" fmla="*/ 15571070 w 19391201"/>
              <a:gd name="connsiteY19" fmla="*/ 9960267 h 10883213"/>
              <a:gd name="connsiteX20" fmla="*/ 15220552 w 19391201"/>
              <a:gd name="connsiteY20" fmla="*/ 8953688 h 10883213"/>
              <a:gd name="connsiteX21" fmla="*/ 14281638 w 19391201"/>
              <a:gd name="connsiteY21" fmla="*/ 8084155 h 10883213"/>
              <a:gd name="connsiteX22" fmla="*/ 11233316 w 19391201"/>
              <a:gd name="connsiteY22" fmla="*/ 7146887 h 10883213"/>
              <a:gd name="connsiteX23" fmla="*/ 7543822 w 19391201"/>
              <a:gd name="connsiteY23" fmla="*/ 6055245 h 10883213"/>
              <a:gd name="connsiteX24" fmla="*/ 6243362 w 19391201"/>
              <a:gd name="connsiteY24" fmla="*/ 5354262 h 10883213"/>
              <a:gd name="connsiteX25" fmla="*/ 5732158 w 19391201"/>
              <a:gd name="connsiteY25" fmla="*/ 4489455 h 10883213"/>
              <a:gd name="connsiteX26" fmla="*/ 6663984 w 19391201"/>
              <a:gd name="connsiteY26" fmla="*/ 3270218 h 10883213"/>
              <a:gd name="connsiteX27" fmla="*/ 8523696 w 19391201"/>
              <a:gd name="connsiteY27" fmla="*/ 2673202 h 10883213"/>
              <a:gd name="connsiteX28" fmla="*/ 10099056 w 19391201"/>
              <a:gd name="connsiteY28" fmla="*/ 1936777 h 10883213"/>
              <a:gd name="connsiteX29" fmla="*/ 9849362 w 19391201"/>
              <a:gd name="connsiteY29" fmla="*/ 1647720 h 10883213"/>
              <a:gd name="connsiteX30" fmla="*/ 9165655 w 19391201"/>
              <a:gd name="connsiteY30" fmla="*/ 1394106 h 10883213"/>
              <a:gd name="connsiteX31" fmla="*/ 7079091 w 19391201"/>
              <a:gd name="connsiteY31" fmla="*/ 1029438 h 10883213"/>
              <a:gd name="connsiteX32" fmla="*/ 4112698 w 19391201"/>
              <a:gd name="connsiteY32" fmla="*/ 777224 h 10883213"/>
              <a:gd name="connsiteX33" fmla="*/ 2793453 w 19391201"/>
              <a:gd name="connsiteY33" fmla="*/ 808128 h 10883213"/>
              <a:gd name="connsiteX34" fmla="*/ 44126 w 19391201"/>
              <a:gd name="connsiteY34" fmla="*/ 23188 h 10883213"/>
              <a:gd name="connsiteX0" fmla="*/ 205051 w 19552126"/>
              <a:gd name="connsiteY0" fmla="*/ 23188 h 10883213"/>
              <a:gd name="connsiteX1" fmla="*/ 5007143 w 19552126"/>
              <a:gd name="connsiteY1" fmla="*/ -1 h 10883213"/>
              <a:gd name="connsiteX2" fmla="*/ 10352928 w 19552126"/>
              <a:gd name="connsiteY2" fmla="*/ 536387 h 10883213"/>
              <a:gd name="connsiteX3" fmla="*/ 12602542 w 19552126"/>
              <a:gd name="connsiteY3" fmla="*/ 1209803 h 10883213"/>
              <a:gd name="connsiteX4" fmla="*/ 13498922 w 19552126"/>
              <a:gd name="connsiteY4" fmla="*/ 2161248 h 10883213"/>
              <a:gd name="connsiteX5" fmla="*/ 13313029 w 19552126"/>
              <a:gd name="connsiteY5" fmla="*/ 2570024 h 10883213"/>
              <a:gd name="connsiteX6" fmla="*/ 12831757 w 19552126"/>
              <a:gd name="connsiteY6" fmla="*/ 2877195 h 10883213"/>
              <a:gd name="connsiteX7" fmla="*/ 11376912 w 19552126"/>
              <a:gd name="connsiteY7" fmla="*/ 3332440 h 10883213"/>
              <a:gd name="connsiteX8" fmla="*/ 9133599 w 19552126"/>
              <a:gd name="connsiteY8" fmla="*/ 4591058 h 10883213"/>
              <a:gd name="connsiteX9" fmla="*/ 10001623 w 19552126"/>
              <a:gd name="connsiteY9" fmla="*/ 5092773 h 10883213"/>
              <a:gd name="connsiteX10" fmla="*/ 12147263 w 19552126"/>
              <a:gd name="connsiteY10" fmla="*/ 5649619 h 10883213"/>
              <a:gd name="connsiteX11" fmla="*/ 15707577 w 19552126"/>
              <a:gd name="connsiteY11" fmla="*/ 6608941 h 10883213"/>
              <a:gd name="connsiteX12" fmla="*/ 18348668 w 19552126"/>
              <a:gd name="connsiteY12" fmla="*/ 8006968 h 10883213"/>
              <a:gd name="connsiteX13" fmla="*/ 19178095 w 19552126"/>
              <a:gd name="connsiteY13" fmla="*/ 9198638 h 10883213"/>
              <a:gd name="connsiteX14" fmla="*/ 19506558 w 19552126"/>
              <a:gd name="connsiteY14" fmla="*/ 10202066 h 10883213"/>
              <a:gd name="connsiteX15" fmla="*/ 19551972 w 19552126"/>
              <a:gd name="connsiteY15" fmla="*/ 10751044 h 10883213"/>
              <a:gd name="connsiteX16" fmla="*/ 19547077 w 19552126"/>
              <a:gd name="connsiteY16" fmla="*/ 10883213 h 10883213"/>
              <a:gd name="connsiteX17" fmla="*/ 15742911 w 19552126"/>
              <a:gd name="connsiteY17" fmla="*/ 10883213 h 10883213"/>
              <a:gd name="connsiteX18" fmla="*/ 15744841 w 19552126"/>
              <a:gd name="connsiteY18" fmla="*/ 10867146 h 10883213"/>
              <a:gd name="connsiteX19" fmla="*/ 15731995 w 19552126"/>
              <a:gd name="connsiteY19" fmla="*/ 9960267 h 10883213"/>
              <a:gd name="connsiteX20" fmla="*/ 15381477 w 19552126"/>
              <a:gd name="connsiteY20" fmla="*/ 8953688 h 10883213"/>
              <a:gd name="connsiteX21" fmla="*/ 14442563 w 19552126"/>
              <a:gd name="connsiteY21" fmla="*/ 8084155 h 10883213"/>
              <a:gd name="connsiteX22" fmla="*/ 11394241 w 19552126"/>
              <a:gd name="connsiteY22" fmla="*/ 7146887 h 10883213"/>
              <a:gd name="connsiteX23" fmla="*/ 7704747 w 19552126"/>
              <a:gd name="connsiteY23" fmla="*/ 6055245 h 10883213"/>
              <a:gd name="connsiteX24" fmla="*/ 6404287 w 19552126"/>
              <a:gd name="connsiteY24" fmla="*/ 5354262 h 10883213"/>
              <a:gd name="connsiteX25" fmla="*/ 5893083 w 19552126"/>
              <a:gd name="connsiteY25" fmla="*/ 4489455 h 10883213"/>
              <a:gd name="connsiteX26" fmla="*/ 6824909 w 19552126"/>
              <a:gd name="connsiteY26" fmla="*/ 3270218 h 10883213"/>
              <a:gd name="connsiteX27" fmla="*/ 8684621 w 19552126"/>
              <a:gd name="connsiteY27" fmla="*/ 2673202 h 10883213"/>
              <a:gd name="connsiteX28" fmla="*/ 10259981 w 19552126"/>
              <a:gd name="connsiteY28" fmla="*/ 1936777 h 10883213"/>
              <a:gd name="connsiteX29" fmla="*/ 10010287 w 19552126"/>
              <a:gd name="connsiteY29" fmla="*/ 1647720 h 10883213"/>
              <a:gd name="connsiteX30" fmla="*/ 9326580 w 19552126"/>
              <a:gd name="connsiteY30" fmla="*/ 1394106 h 10883213"/>
              <a:gd name="connsiteX31" fmla="*/ 7240016 w 19552126"/>
              <a:gd name="connsiteY31" fmla="*/ 1029438 h 10883213"/>
              <a:gd name="connsiteX32" fmla="*/ 4273623 w 19552126"/>
              <a:gd name="connsiteY32" fmla="*/ 777224 h 10883213"/>
              <a:gd name="connsiteX33" fmla="*/ 1181447 w 19552126"/>
              <a:gd name="connsiteY33" fmla="*/ 744074 h 10883213"/>
              <a:gd name="connsiteX34" fmla="*/ 205051 w 19552126"/>
              <a:gd name="connsiteY34" fmla="*/ 23188 h 10883213"/>
              <a:gd name="connsiteX0" fmla="*/ 54096 w 19401171"/>
              <a:gd name="connsiteY0" fmla="*/ 23188 h 10883213"/>
              <a:gd name="connsiteX1" fmla="*/ 4856188 w 19401171"/>
              <a:gd name="connsiteY1" fmla="*/ -1 h 10883213"/>
              <a:gd name="connsiteX2" fmla="*/ 10201973 w 19401171"/>
              <a:gd name="connsiteY2" fmla="*/ 536387 h 10883213"/>
              <a:gd name="connsiteX3" fmla="*/ 12451587 w 19401171"/>
              <a:gd name="connsiteY3" fmla="*/ 1209803 h 10883213"/>
              <a:gd name="connsiteX4" fmla="*/ 13347967 w 19401171"/>
              <a:gd name="connsiteY4" fmla="*/ 2161248 h 10883213"/>
              <a:gd name="connsiteX5" fmla="*/ 13162074 w 19401171"/>
              <a:gd name="connsiteY5" fmla="*/ 2570024 h 10883213"/>
              <a:gd name="connsiteX6" fmla="*/ 12680802 w 19401171"/>
              <a:gd name="connsiteY6" fmla="*/ 2877195 h 10883213"/>
              <a:gd name="connsiteX7" fmla="*/ 11225957 w 19401171"/>
              <a:gd name="connsiteY7" fmla="*/ 3332440 h 10883213"/>
              <a:gd name="connsiteX8" fmla="*/ 8982644 w 19401171"/>
              <a:gd name="connsiteY8" fmla="*/ 4591058 h 10883213"/>
              <a:gd name="connsiteX9" fmla="*/ 9850668 w 19401171"/>
              <a:gd name="connsiteY9" fmla="*/ 5092773 h 10883213"/>
              <a:gd name="connsiteX10" fmla="*/ 11996308 w 19401171"/>
              <a:gd name="connsiteY10" fmla="*/ 5649619 h 10883213"/>
              <a:gd name="connsiteX11" fmla="*/ 15556622 w 19401171"/>
              <a:gd name="connsiteY11" fmla="*/ 6608941 h 10883213"/>
              <a:gd name="connsiteX12" fmla="*/ 18197713 w 19401171"/>
              <a:gd name="connsiteY12" fmla="*/ 8006968 h 10883213"/>
              <a:gd name="connsiteX13" fmla="*/ 19027140 w 19401171"/>
              <a:gd name="connsiteY13" fmla="*/ 9198638 h 10883213"/>
              <a:gd name="connsiteX14" fmla="*/ 19355603 w 19401171"/>
              <a:gd name="connsiteY14" fmla="*/ 10202066 h 10883213"/>
              <a:gd name="connsiteX15" fmla="*/ 19401017 w 19401171"/>
              <a:gd name="connsiteY15" fmla="*/ 10751044 h 10883213"/>
              <a:gd name="connsiteX16" fmla="*/ 19396122 w 19401171"/>
              <a:gd name="connsiteY16" fmla="*/ 10883213 h 10883213"/>
              <a:gd name="connsiteX17" fmla="*/ 15591956 w 19401171"/>
              <a:gd name="connsiteY17" fmla="*/ 10883213 h 10883213"/>
              <a:gd name="connsiteX18" fmla="*/ 15593886 w 19401171"/>
              <a:gd name="connsiteY18" fmla="*/ 10867146 h 10883213"/>
              <a:gd name="connsiteX19" fmla="*/ 15581040 w 19401171"/>
              <a:gd name="connsiteY19" fmla="*/ 9960267 h 10883213"/>
              <a:gd name="connsiteX20" fmla="*/ 15230522 w 19401171"/>
              <a:gd name="connsiteY20" fmla="*/ 8953688 h 10883213"/>
              <a:gd name="connsiteX21" fmla="*/ 14291608 w 19401171"/>
              <a:gd name="connsiteY21" fmla="*/ 8084155 h 10883213"/>
              <a:gd name="connsiteX22" fmla="*/ 11243286 w 19401171"/>
              <a:gd name="connsiteY22" fmla="*/ 7146887 h 10883213"/>
              <a:gd name="connsiteX23" fmla="*/ 7553792 w 19401171"/>
              <a:gd name="connsiteY23" fmla="*/ 6055245 h 10883213"/>
              <a:gd name="connsiteX24" fmla="*/ 6253332 w 19401171"/>
              <a:gd name="connsiteY24" fmla="*/ 5354262 h 10883213"/>
              <a:gd name="connsiteX25" fmla="*/ 5742128 w 19401171"/>
              <a:gd name="connsiteY25" fmla="*/ 4489455 h 10883213"/>
              <a:gd name="connsiteX26" fmla="*/ 6673954 w 19401171"/>
              <a:gd name="connsiteY26" fmla="*/ 3270218 h 10883213"/>
              <a:gd name="connsiteX27" fmla="*/ 8533666 w 19401171"/>
              <a:gd name="connsiteY27" fmla="*/ 2673202 h 10883213"/>
              <a:gd name="connsiteX28" fmla="*/ 10109026 w 19401171"/>
              <a:gd name="connsiteY28" fmla="*/ 1936777 h 10883213"/>
              <a:gd name="connsiteX29" fmla="*/ 9859332 w 19401171"/>
              <a:gd name="connsiteY29" fmla="*/ 1647720 h 10883213"/>
              <a:gd name="connsiteX30" fmla="*/ 9175625 w 19401171"/>
              <a:gd name="connsiteY30" fmla="*/ 1394106 h 10883213"/>
              <a:gd name="connsiteX31" fmla="*/ 7089061 w 19401171"/>
              <a:gd name="connsiteY31" fmla="*/ 1029438 h 10883213"/>
              <a:gd name="connsiteX32" fmla="*/ 4122668 w 19401171"/>
              <a:gd name="connsiteY32" fmla="*/ 777224 h 10883213"/>
              <a:gd name="connsiteX33" fmla="*/ 1030492 w 19401171"/>
              <a:gd name="connsiteY33" fmla="*/ 744074 h 10883213"/>
              <a:gd name="connsiteX34" fmla="*/ 54096 w 19401171"/>
              <a:gd name="connsiteY34" fmla="*/ 23188 h 10883213"/>
              <a:gd name="connsiteX0" fmla="*/ 46 w 19347121"/>
              <a:gd name="connsiteY0" fmla="*/ 23188 h 10883213"/>
              <a:gd name="connsiteX1" fmla="*/ 4802138 w 19347121"/>
              <a:gd name="connsiteY1" fmla="*/ -1 h 10883213"/>
              <a:gd name="connsiteX2" fmla="*/ 10147923 w 19347121"/>
              <a:gd name="connsiteY2" fmla="*/ 536387 h 10883213"/>
              <a:gd name="connsiteX3" fmla="*/ 12397537 w 19347121"/>
              <a:gd name="connsiteY3" fmla="*/ 1209803 h 10883213"/>
              <a:gd name="connsiteX4" fmla="*/ 13293917 w 19347121"/>
              <a:gd name="connsiteY4" fmla="*/ 2161248 h 10883213"/>
              <a:gd name="connsiteX5" fmla="*/ 13108024 w 19347121"/>
              <a:gd name="connsiteY5" fmla="*/ 2570024 h 10883213"/>
              <a:gd name="connsiteX6" fmla="*/ 12626752 w 19347121"/>
              <a:gd name="connsiteY6" fmla="*/ 2877195 h 10883213"/>
              <a:gd name="connsiteX7" fmla="*/ 11171907 w 19347121"/>
              <a:gd name="connsiteY7" fmla="*/ 3332440 h 10883213"/>
              <a:gd name="connsiteX8" fmla="*/ 8928594 w 19347121"/>
              <a:gd name="connsiteY8" fmla="*/ 4591058 h 10883213"/>
              <a:gd name="connsiteX9" fmla="*/ 9796618 w 19347121"/>
              <a:gd name="connsiteY9" fmla="*/ 5092773 h 10883213"/>
              <a:gd name="connsiteX10" fmla="*/ 11942258 w 19347121"/>
              <a:gd name="connsiteY10" fmla="*/ 5649619 h 10883213"/>
              <a:gd name="connsiteX11" fmla="*/ 15502572 w 19347121"/>
              <a:gd name="connsiteY11" fmla="*/ 6608941 h 10883213"/>
              <a:gd name="connsiteX12" fmla="*/ 18143663 w 19347121"/>
              <a:gd name="connsiteY12" fmla="*/ 8006968 h 10883213"/>
              <a:gd name="connsiteX13" fmla="*/ 18973090 w 19347121"/>
              <a:gd name="connsiteY13" fmla="*/ 9198638 h 10883213"/>
              <a:gd name="connsiteX14" fmla="*/ 19301553 w 19347121"/>
              <a:gd name="connsiteY14" fmla="*/ 10202066 h 10883213"/>
              <a:gd name="connsiteX15" fmla="*/ 19346967 w 19347121"/>
              <a:gd name="connsiteY15" fmla="*/ 10751044 h 10883213"/>
              <a:gd name="connsiteX16" fmla="*/ 19342072 w 19347121"/>
              <a:gd name="connsiteY16" fmla="*/ 10883213 h 10883213"/>
              <a:gd name="connsiteX17" fmla="*/ 15537906 w 19347121"/>
              <a:gd name="connsiteY17" fmla="*/ 10883213 h 10883213"/>
              <a:gd name="connsiteX18" fmla="*/ 15539836 w 19347121"/>
              <a:gd name="connsiteY18" fmla="*/ 10867146 h 10883213"/>
              <a:gd name="connsiteX19" fmla="*/ 15526990 w 19347121"/>
              <a:gd name="connsiteY19" fmla="*/ 9960267 h 10883213"/>
              <a:gd name="connsiteX20" fmla="*/ 15176472 w 19347121"/>
              <a:gd name="connsiteY20" fmla="*/ 8953688 h 10883213"/>
              <a:gd name="connsiteX21" fmla="*/ 14237558 w 19347121"/>
              <a:gd name="connsiteY21" fmla="*/ 8084155 h 10883213"/>
              <a:gd name="connsiteX22" fmla="*/ 11189236 w 19347121"/>
              <a:gd name="connsiteY22" fmla="*/ 7146887 h 10883213"/>
              <a:gd name="connsiteX23" fmla="*/ 7499742 w 19347121"/>
              <a:gd name="connsiteY23" fmla="*/ 6055245 h 10883213"/>
              <a:gd name="connsiteX24" fmla="*/ 6199282 w 19347121"/>
              <a:gd name="connsiteY24" fmla="*/ 5354262 h 10883213"/>
              <a:gd name="connsiteX25" fmla="*/ 5688078 w 19347121"/>
              <a:gd name="connsiteY25" fmla="*/ 4489455 h 10883213"/>
              <a:gd name="connsiteX26" fmla="*/ 6619904 w 19347121"/>
              <a:gd name="connsiteY26" fmla="*/ 3270218 h 10883213"/>
              <a:gd name="connsiteX27" fmla="*/ 8479616 w 19347121"/>
              <a:gd name="connsiteY27" fmla="*/ 2673202 h 10883213"/>
              <a:gd name="connsiteX28" fmla="*/ 10054976 w 19347121"/>
              <a:gd name="connsiteY28" fmla="*/ 1936777 h 10883213"/>
              <a:gd name="connsiteX29" fmla="*/ 9805282 w 19347121"/>
              <a:gd name="connsiteY29" fmla="*/ 1647720 h 10883213"/>
              <a:gd name="connsiteX30" fmla="*/ 9121575 w 19347121"/>
              <a:gd name="connsiteY30" fmla="*/ 1394106 h 10883213"/>
              <a:gd name="connsiteX31" fmla="*/ 7035011 w 19347121"/>
              <a:gd name="connsiteY31" fmla="*/ 1029438 h 10883213"/>
              <a:gd name="connsiteX32" fmla="*/ 4068618 w 19347121"/>
              <a:gd name="connsiteY32" fmla="*/ 777224 h 10883213"/>
              <a:gd name="connsiteX33" fmla="*/ 976442 w 19347121"/>
              <a:gd name="connsiteY33" fmla="*/ 744074 h 10883213"/>
              <a:gd name="connsiteX34" fmla="*/ 46 w 19347121"/>
              <a:gd name="connsiteY34" fmla="*/ 23188 h 10883213"/>
              <a:gd name="connsiteX0" fmla="*/ 550 w 19347625"/>
              <a:gd name="connsiteY0" fmla="*/ 23188 h 10883213"/>
              <a:gd name="connsiteX1" fmla="*/ 4802642 w 19347625"/>
              <a:gd name="connsiteY1" fmla="*/ -1 h 10883213"/>
              <a:gd name="connsiteX2" fmla="*/ 10148427 w 19347625"/>
              <a:gd name="connsiteY2" fmla="*/ 536387 h 10883213"/>
              <a:gd name="connsiteX3" fmla="*/ 12398041 w 19347625"/>
              <a:gd name="connsiteY3" fmla="*/ 1209803 h 10883213"/>
              <a:gd name="connsiteX4" fmla="*/ 13294421 w 19347625"/>
              <a:gd name="connsiteY4" fmla="*/ 2161248 h 10883213"/>
              <a:gd name="connsiteX5" fmla="*/ 13108528 w 19347625"/>
              <a:gd name="connsiteY5" fmla="*/ 2570024 h 10883213"/>
              <a:gd name="connsiteX6" fmla="*/ 12627256 w 19347625"/>
              <a:gd name="connsiteY6" fmla="*/ 2877195 h 10883213"/>
              <a:gd name="connsiteX7" fmla="*/ 11172411 w 19347625"/>
              <a:gd name="connsiteY7" fmla="*/ 3332440 h 10883213"/>
              <a:gd name="connsiteX8" fmla="*/ 8929098 w 19347625"/>
              <a:gd name="connsiteY8" fmla="*/ 4591058 h 10883213"/>
              <a:gd name="connsiteX9" fmla="*/ 9797122 w 19347625"/>
              <a:gd name="connsiteY9" fmla="*/ 5092773 h 10883213"/>
              <a:gd name="connsiteX10" fmla="*/ 11942762 w 19347625"/>
              <a:gd name="connsiteY10" fmla="*/ 5649619 h 10883213"/>
              <a:gd name="connsiteX11" fmla="*/ 15503076 w 19347625"/>
              <a:gd name="connsiteY11" fmla="*/ 6608941 h 10883213"/>
              <a:gd name="connsiteX12" fmla="*/ 18144167 w 19347625"/>
              <a:gd name="connsiteY12" fmla="*/ 8006968 h 10883213"/>
              <a:gd name="connsiteX13" fmla="*/ 18973594 w 19347625"/>
              <a:gd name="connsiteY13" fmla="*/ 9198638 h 10883213"/>
              <a:gd name="connsiteX14" fmla="*/ 19302057 w 19347625"/>
              <a:gd name="connsiteY14" fmla="*/ 10202066 h 10883213"/>
              <a:gd name="connsiteX15" fmla="*/ 19347471 w 19347625"/>
              <a:gd name="connsiteY15" fmla="*/ 10751044 h 10883213"/>
              <a:gd name="connsiteX16" fmla="*/ 19342576 w 19347625"/>
              <a:gd name="connsiteY16" fmla="*/ 10883213 h 10883213"/>
              <a:gd name="connsiteX17" fmla="*/ 15538410 w 19347625"/>
              <a:gd name="connsiteY17" fmla="*/ 10883213 h 10883213"/>
              <a:gd name="connsiteX18" fmla="*/ 15540340 w 19347625"/>
              <a:gd name="connsiteY18" fmla="*/ 10867146 h 10883213"/>
              <a:gd name="connsiteX19" fmla="*/ 15527494 w 19347625"/>
              <a:gd name="connsiteY19" fmla="*/ 9960267 h 10883213"/>
              <a:gd name="connsiteX20" fmla="*/ 15176976 w 19347625"/>
              <a:gd name="connsiteY20" fmla="*/ 8953688 h 10883213"/>
              <a:gd name="connsiteX21" fmla="*/ 14238062 w 19347625"/>
              <a:gd name="connsiteY21" fmla="*/ 8084155 h 10883213"/>
              <a:gd name="connsiteX22" fmla="*/ 11189740 w 19347625"/>
              <a:gd name="connsiteY22" fmla="*/ 7146887 h 10883213"/>
              <a:gd name="connsiteX23" fmla="*/ 7500246 w 19347625"/>
              <a:gd name="connsiteY23" fmla="*/ 6055245 h 10883213"/>
              <a:gd name="connsiteX24" fmla="*/ 6199786 w 19347625"/>
              <a:gd name="connsiteY24" fmla="*/ 5354262 h 10883213"/>
              <a:gd name="connsiteX25" fmla="*/ 5688582 w 19347625"/>
              <a:gd name="connsiteY25" fmla="*/ 4489455 h 10883213"/>
              <a:gd name="connsiteX26" fmla="*/ 6620408 w 19347625"/>
              <a:gd name="connsiteY26" fmla="*/ 3270218 h 10883213"/>
              <a:gd name="connsiteX27" fmla="*/ 8480120 w 19347625"/>
              <a:gd name="connsiteY27" fmla="*/ 2673202 h 10883213"/>
              <a:gd name="connsiteX28" fmla="*/ 10055480 w 19347625"/>
              <a:gd name="connsiteY28" fmla="*/ 1936777 h 10883213"/>
              <a:gd name="connsiteX29" fmla="*/ 9805786 w 19347625"/>
              <a:gd name="connsiteY29" fmla="*/ 1647720 h 10883213"/>
              <a:gd name="connsiteX30" fmla="*/ 9122079 w 19347625"/>
              <a:gd name="connsiteY30" fmla="*/ 1394106 h 10883213"/>
              <a:gd name="connsiteX31" fmla="*/ 7035515 w 19347625"/>
              <a:gd name="connsiteY31" fmla="*/ 1029438 h 10883213"/>
              <a:gd name="connsiteX32" fmla="*/ 4069122 w 19347625"/>
              <a:gd name="connsiteY32" fmla="*/ 777224 h 10883213"/>
              <a:gd name="connsiteX33" fmla="*/ 551 w 19347625"/>
              <a:gd name="connsiteY33" fmla="*/ 752081 h 10883213"/>
              <a:gd name="connsiteX34" fmla="*/ 550 w 19347625"/>
              <a:gd name="connsiteY34" fmla="*/ 23188 h 10883213"/>
              <a:gd name="connsiteX0" fmla="*/ 2527 w 19349602"/>
              <a:gd name="connsiteY0" fmla="*/ 23188 h 10883213"/>
              <a:gd name="connsiteX1" fmla="*/ 4804619 w 19349602"/>
              <a:gd name="connsiteY1" fmla="*/ -1 h 10883213"/>
              <a:gd name="connsiteX2" fmla="*/ 10150404 w 19349602"/>
              <a:gd name="connsiteY2" fmla="*/ 536387 h 10883213"/>
              <a:gd name="connsiteX3" fmla="*/ 12400018 w 19349602"/>
              <a:gd name="connsiteY3" fmla="*/ 1209803 h 10883213"/>
              <a:gd name="connsiteX4" fmla="*/ 13296398 w 19349602"/>
              <a:gd name="connsiteY4" fmla="*/ 2161248 h 10883213"/>
              <a:gd name="connsiteX5" fmla="*/ 13110505 w 19349602"/>
              <a:gd name="connsiteY5" fmla="*/ 2570024 h 10883213"/>
              <a:gd name="connsiteX6" fmla="*/ 12629233 w 19349602"/>
              <a:gd name="connsiteY6" fmla="*/ 2877195 h 10883213"/>
              <a:gd name="connsiteX7" fmla="*/ 11174388 w 19349602"/>
              <a:gd name="connsiteY7" fmla="*/ 3332440 h 10883213"/>
              <a:gd name="connsiteX8" fmla="*/ 8931075 w 19349602"/>
              <a:gd name="connsiteY8" fmla="*/ 4591058 h 10883213"/>
              <a:gd name="connsiteX9" fmla="*/ 9799099 w 19349602"/>
              <a:gd name="connsiteY9" fmla="*/ 5092773 h 10883213"/>
              <a:gd name="connsiteX10" fmla="*/ 11944739 w 19349602"/>
              <a:gd name="connsiteY10" fmla="*/ 5649619 h 10883213"/>
              <a:gd name="connsiteX11" fmla="*/ 15505053 w 19349602"/>
              <a:gd name="connsiteY11" fmla="*/ 6608941 h 10883213"/>
              <a:gd name="connsiteX12" fmla="*/ 18146144 w 19349602"/>
              <a:gd name="connsiteY12" fmla="*/ 8006968 h 10883213"/>
              <a:gd name="connsiteX13" fmla="*/ 18975571 w 19349602"/>
              <a:gd name="connsiteY13" fmla="*/ 9198638 h 10883213"/>
              <a:gd name="connsiteX14" fmla="*/ 19304034 w 19349602"/>
              <a:gd name="connsiteY14" fmla="*/ 10202066 h 10883213"/>
              <a:gd name="connsiteX15" fmla="*/ 19349448 w 19349602"/>
              <a:gd name="connsiteY15" fmla="*/ 10751044 h 10883213"/>
              <a:gd name="connsiteX16" fmla="*/ 19344553 w 19349602"/>
              <a:gd name="connsiteY16" fmla="*/ 10883213 h 10883213"/>
              <a:gd name="connsiteX17" fmla="*/ 15540387 w 19349602"/>
              <a:gd name="connsiteY17" fmla="*/ 10883213 h 10883213"/>
              <a:gd name="connsiteX18" fmla="*/ 15542317 w 19349602"/>
              <a:gd name="connsiteY18" fmla="*/ 10867146 h 10883213"/>
              <a:gd name="connsiteX19" fmla="*/ 15529471 w 19349602"/>
              <a:gd name="connsiteY19" fmla="*/ 9960267 h 10883213"/>
              <a:gd name="connsiteX20" fmla="*/ 15178953 w 19349602"/>
              <a:gd name="connsiteY20" fmla="*/ 8953688 h 10883213"/>
              <a:gd name="connsiteX21" fmla="*/ 14240039 w 19349602"/>
              <a:gd name="connsiteY21" fmla="*/ 8084155 h 10883213"/>
              <a:gd name="connsiteX22" fmla="*/ 11191717 w 19349602"/>
              <a:gd name="connsiteY22" fmla="*/ 7146887 h 10883213"/>
              <a:gd name="connsiteX23" fmla="*/ 7502223 w 19349602"/>
              <a:gd name="connsiteY23" fmla="*/ 6055245 h 10883213"/>
              <a:gd name="connsiteX24" fmla="*/ 6201763 w 19349602"/>
              <a:gd name="connsiteY24" fmla="*/ 5354262 h 10883213"/>
              <a:gd name="connsiteX25" fmla="*/ 5690559 w 19349602"/>
              <a:gd name="connsiteY25" fmla="*/ 4489455 h 10883213"/>
              <a:gd name="connsiteX26" fmla="*/ 6622385 w 19349602"/>
              <a:gd name="connsiteY26" fmla="*/ 3270218 h 10883213"/>
              <a:gd name="connsiteX27" fmla="*/ 8482097 w 19349602"/>
              <a:gd name="connsiteY27" fmla="*/ 2673202 h 10883213"/>
              <a:gd name="connsiteX28" fmla="*/ 10057457 w 19349602"/>
              <a:gd name="connsiteY28" fmla="*/ 1936777 h 10883213"/>
              <a:gd name="connsiteX29" fmla="*/ 9807763 w 19349602"/>
              <a:gd name="connsiteY29" fmla="*/ 1647720 h 10883213"/>
              <a:gd name="connsiteX30" fmla="*/ 9124056 w 19349602"/>
              <a:gd name="connsiteY30" fmla="*/ 1394106 h 10883213"/>
              <a:gd name="connsiteX31" fmla="*/ 7037492 w 19349602"/>
              <a:gd name="connsiteY31" fmla="*/ 1029438 h 10883213"/>
              <a:gd name="connsiteX32" fmla="*/ 4071099 w 19349602"/>
              <a:gd name="connsiteY32" fmla="*/ 777224 h 10883213"/>
              <a:gd name="connsiteX33" fmla="*/ 2528 w 19349602"/>
              <a:gd name="connsiteY33" fmla="*/ 752081 h 10883213"/>
              <a:gd name="connsiteX34" fmla="*/ 2527 w 19349602"/>
              <a:gd name="connsiteY34" fmla="*/ 23188 h 1088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49602" h="10883213">
                <a:moveTo>
                  <a:pt x="2527" y="23188"/>
                </a:moveTo>
                <a:lnTo>
                  <a:pt x="4804619" y="-1"/>
                </a:lnTo>
                <a:cubicBezTo>
                  <a:pt x="6696808" y="43718"/>
                  <a:pt x="8645836" y="237288"/>
                  <a:pt x="10150404" y="536387"/>
                </a:cubicBezTo>
                <a:cubicBezTo>
                  <a:pt x="11112162" y="726991"/>
                  <a:pt x="11868334" y="953826"/>
                  <a:pt x="12400018" y="1209803"/>
                </a:cubicBezTo>
                <a:cubicBezTo>
                  <a:pt x="12995504" y="1496497"/>
                  <a:pt x="13296398" y="1816271"/>
                  <a:pt x="13296398" y="2161248"/>
                </a:cubicBezTo>
                <a:cubicBezTo>
                  <a:pt x="13296398" y="2309321"/>
                  <a:pt x="13234171" y="2447155"/>
                  <a:pt x="13110505" y="2570024"/>
                </a:cubicBezTo>
                <a:cubicBezTo>
                  <a:pt x="13001018" y="2679503"/>
                  <a:pt x="12843482" y="2780318"/>
                  <a:pt x="12629233" y="2877195"/>
                </a:cubicBezTo>
                <a:cubicBezTo>
                  <a:pt x="12234605" y="3055198"/>
                  <a:pt x="11696620" y="3196182"/>
                  <a:pt x="11174388" y="3332440"/>
                </a:cubicBezTo>
                <a:cubicBezTo>
                  <a:pt x="10071636" y="3621497"/>
                  <a:pt x="8931075" y="3918431"/>
                  <a:pt x="8931075" y="4591058"/>
                </a:cubicBezTo>
                <a:cubicBezTo>
                  <a:pt x="8931075" y="4741493"/>
                  <a:pt x="9214640" y="4905319"/>
                  <a:pt x="9799099" y="5092773"/>
                </a:cubicBezTo>
                <a:cubicBezTo>
                  <a:pt x="10344961" y="5266836"/>
                  <a:pt x="11086168" y="5444839"/>
                  <a:pt x="11944739" y="5649619"/>
                </a:cubicBezTo>
                <a:cubicBezTo>
                  <a:pt x="13081361" y="5920561"/>
                  <a:pt x="14369218" y="6229309"/>
                  <a:pt x="15505053" y="6608941"/>
                </a:cubicBezTo>
                <a:cubicBezTo>
                  <a:pt x="16819691" y="7050009"/>
                  <a:pt x="17683776" y="7506829"/>
                  <a:pt x="18146144" y="8006968"/>
                </a:cubicBezTo>
                <a:cubicBezTo>
                  <a:pt x="18496662" y="8385813"/>
                  <a:pt x="18775501" y="8786712"/>
                  <a:pt x="18975571" y="9198638"/>
                </a:cubicBezTo>
                <a:cubicBezTo>
                  <a:pt x="19136258" y="9527863"/>
                  <a:pt x="19246533" y="9865753"/>
                  <a:pt x="19304034" y="10202066"/>
                </a:cubicBezTo>
                <a:cubicBezTo>
                  <a:pt x="19340661" y="10416791"/>
                  <a:pt x="19351036" y="10602276"/>
                  <a:pt x="19349448" y="10751044"/>
                </a:cubicBezTo>
                <a:lnTo>
                  <a:pt x="19344553" y="10883213"/>
                </a:lnTo>
                <a:lnTo>
                  <a:pt x="15540387" y="10883213"/>
                </a:lnTo>
                <a:lnTo>
                  <a:pt x="15542317" y="10867146"/>
                </a:lnTo>
                <a:cubicBezTo>
                  <a:pt x="15566384" y="10648774"/>
                  <a:pt x="15582196" y="10321342"/>
                  <a:pt x="15529471" y="9960267"/>
                </a:cubicBezTo>
                <a:cubicBezTo>
                  <a:pt x="15473546" y="9584572"/>
                  <a:pt x="15356181" y="9245108"/>
                  <a:pt x="15178953" y="8953688"/>
                </a:cubicBezTo>
                <a:cubicBezTo>
                  <a:pt x="14956827" y="8589020"/>
                  <a:pt x="14640968" y="8296813"/>
                  <a:pt x="14240039" y="8084155"/>
                </a:cubicBezTo>
                <a:cubicBezTo>
                  <a:pt x="13642977" y="7768319"/>
                  <a:pt x="12451217" y="7466661"/>
                  <a:pt x="11191717" y="7146887"/>
                </a:cubicBezTo>
                <a:cubicBezTo>
                  <a:pt x="9958210" y="6833413"/>
                  <a:pt x="8560078" y="6478984"/>
                  <a:pt x="7502223" y="6055245"/>
                </a:cubicBezTo>
                <a:cubicBezTo>
                  <a:pt x="6926429" y="5824471"/>
                  <a:pt x="6501082" y="5595274"/>
                  <a:pt x="6201763" y="5354262"/>
                </a:cubicBezTo>
                <a:cubicBezTo>
                  <a:pt x="5862273" y="5080958"/>
                  <a:pt x="5690559" y="4789538"/>
                  <a:pt x="5690559" y="4489455"/>
                </a:cubicBezTo>
                <a:cubicBezTo>
                  <a:pt x="5690559" y="3985378"/>
                  <a:pt x="5995391" y="3586842"/>
                  <a:pt x="6622385" y="3270218"/>
                </a:cubicBezTo>
                <a:cubicBezTo>
                  <a:pt x="7161945" y="2997701"/>
                  <a:pt x="7862981" y="2825212"/>
                  <a:pt x="8482097" y="2673202"/>
                </a:cubicBezTo>
                <a:cubicBezTo>
                  <a:pt x="9327278" y="2465270"/>
                  <a:pt x="10057457" y="2285692"/>
                  <a:pt x="10057457" y="1936777"/>
                </a:cubicBezTo>
                <a:cubicBezTo>
                  <a:pt x="10057457" y="1838324"/>
                  <a:pt x="9973176" y="1741447"/>
                  <a:pt x="9807763" y="1647720"/>
                </a:cubicBezTo>
                <a:cubicBezTo>
                  <a:pt x="9651802" y="1560294"/>
                  <a:pt x="9421800" y="1474443"/>
                  <a:pt x="9124056" y="1394106"/>
                </a:cubicBezTo>
                <a:cubicBezTo>
                  <a:pt x="8620729" y="1259423"/>
                  <a:pt x="7918906" y="1135767"/>
                  <a:pt x="7037492" y="1029438"/>
                </a:cubicBezTo>
                <a:cubicBezTo>
                  <a:pt x="5722460" y="870240"/>
                  <a:pt x="4392954" y="794259"/>
                  <a:pt x="4071099" y="777224"/>
                </a:cubicBezTo>
                <a:lnTo>
                  <a:pt x="2528" y="752081"/>
                </a:lnTo>
                <a:cubicBezTo>
                  <a:pt x="8951" y="279544"/>
                  <a:pt x="-5570" y="37774"/>
                  <a:pt x="2527" y="23188"/>
                </a:cubicBezTo>
                <a:close/>
              </a:path>
            </a:pathLst>
          </a:custGeom>
          <a:solidFill>
            <a:srgbClr val="4472C4">
              <a:lumMod val="50000"/>
            </a:srgbClr>
          </a:solidFill>
          <a:ln>
            <a:noFill/>
          </a:ln>
          <a:effectLst/>
        </p:spPr>
        <p:txBody>
          <a:bodyPr wrap="square" anchor="ctr">
            <a:noAutofit/>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87" name="Freeform 3">
            <a:extLst>
              <a:ext uri="{FF2B5EF4-FFF2-40B4-BE49-F238E27FC236}">
                <a16:creationId xmlns:a16="http://schemas.microsoft.com/office/drawing/2014/main" id="{C9E2A100-812F-41C0-9007-43BCEAEA575E}"/>
              </a:ext>
            </a:extLst>
          </p:cNvPr>
          <p:cNvSpPr>
            <a:spLocks noChangeArrowheads="1"/>
          </p:cNvSpPr>
          <p:nvPr/>
        </p:nvSpPr>
        <p:spPr bwMode="auto">
          <a:xfrm>
            <a:off x="2871618" y="1856280"/>
            <a:ext cx="7673500" cy="4377961"/>
          </a:xfrm>
          <a:custGeom>
            <a:avLst/>
            <a:gdLst>
              <a:gd name="T0" fmla="*/ 0 w 17184"/>
              <a:gd name="T1" fmla="*/ 0 h 13694"/>
              <a:gd name="T2" fmla="*/ 0 w 17184"/>
              <a:gd name="T3" fmla="*/ 0 h 13694"/>
              <a:gd name="T4" fmla="*/ 9269 w 17184"/>
              <a:gd name="T5" fmla="*/ 1455 h 13694"/>
              <a:gd name="T6" fmla="*/ 9269 w 17184"/>
              <a:gd name="T7" fmla="*/ 1455 h 13694"/>
              <a:gd name="T8" fmla="*/ 4878 w 17184"/>
              <a:gd name="T9" fmla="*/ 4361 h 13694"/>
              <a:gd name="T10" fmla="*/ 4878 w 17184"/>
              <a:gd name="T11" fmla="*/ 4361 h 13694"/>
              <a:gd name="T12" fmla="*/ 10208 w 17184"/>
              <a:gd name="T13" fmla="*/ 7887 h 13694"/>
              <a:gd name="T14" fmla="*/ 10208 w 17184"/>
              <a:gd name="T15" fmla="*/ 7887 h 13694"/>
              <a:gd name="T16" fmla="*/ 17183 w 17184"/>
              <a:gd name="T17" fmla="*/ 13693 h 1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84" h="13694">
                <a:moveTo>
                  <a:pt x="0" y="0"/>
                </a:moveTo>
                <a:lnTo>
                  <a:pt x="0" y="0"/>
                </a:lnTo>
                <a:cubicBezTo>
                  <a:pt x="0" y="0"/>
                  <a:pt x="7668" y="142"/>
                  <a:pt x="9269" y="1455"/>
                </a:cubicBezTo>
                <a:lnTo>
                  <a:pt x="9269" y="1455"/>
                </a:lnTo>
                <a:cubicBezTo>
                  <a:pt x="10869" y="2767"/>
                  <a:pt x="6836" y="3122"/>
                  <a:pt x="4878" y="4361"/>
                </a:cubicBezTo>
                <a:lnTo>
                  <a:pt x="4878" y="4361"/>
                </a:lnTo>
                <a:cubicBezTo>
                  <a:pt x="3289" y="5366"/>
                  <a:pt x="4340" y="6434"/>
                  <a:pt x="10208" y="7887"/>
                </a:cubicBezTo>
                <a:lnTo>
                  <a:pt x="10208" y="7887"/>
                </a:lnTo>
                <a:cubicBezTo>
                  <a:pt x="16698" y="9494"/>
                  <a:pt x="17183" y="11176"/>
                  <a:pt x="17183" y="13693"/>
                </a:cubicBezTo>
              </a:path>
            </a:pathLst>
          </a:custGeom>
          <a:noFill/>
          <a:ln w="38100" cap="flat">
            <a:solidFill>
              <a:srgbClr val="FFFFFF"/>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3943"/>
            <a:endParaRPr lang="en-US" sz="2654">
              <a:solidFill>
                <a:srgbClr val="2E2E38"/>
              </a:solidFill>
              <a:latin typeface="Fira Sans Light" panose="020B0403050000020004" pitchFamily="34" charset="0"/>
            </a:endParaRPr>
          </a:p>
        </p:txBody>
      </p:sp>
      <p:cxnSp>
        <p:nvCxnSpPr>
          <p:cNvPr id="90" name="Straight Connector 89">
            <a:extLst>
              <a:ext uri="{FF2B5EF4-FFF2-40B4-BE49-F238E27FC236}">
                <a16:creationId xmlns:a16="http://schemas.microsoft.com/office/drawing/2014/main" id="{B40EE375-16F3-4069-99ED-8B99F1153BEC}"/>
              </a:ext>
            </a:extLst>
          </p:cNvPr>
          <p:cNvCxnSpPr>
            <a:cxnSpLocks/>
          </p:cNvCxnSpPr>
          <p:nvPr/>
        </p:nvCxnSpPr>
        <p:spPr>
          <a:xfrm flipH="1">
            <a:off x="605928" y="1857378"/>
            <a:ext cx="2148463" cy="311"/>
          </a:xfrm>
          <a:prstGeom prst="line">
            <a:avLst/>
          </a:prstGeom>
          <a:noFill/>
          <a:ln w="38100" cap="flat" cmpd="sng" algn="ctr">
            <a:solidFill>
              <a:schemeClr val="bg2"/>
            </a:solidFill>
            <a:prstDash val="dash"/>
            <a:miter lim="800000"/>
          </a:ln>
          <a:effectLst/>
        </p:spPr>
      </p:cxnSp>
      <p:sp>
        <p:nvSpPr>
          <p:cNvPr id="95" name="Left-Right Arrow 158">
            <a:extLst>
              <a:ext uri="{FF2B5EF4-FFF2-40B4-BE49-F238E27FC236}">
                <a16:creationId xmlns:a16="http://schemas.microsoft.com/office/drawing/2014/main" id="{2879E939-D733-4C22-BF74-3740E24FA181}"/>
              </a:ext>
            </a:extLst>
          </p:cNvPr>
          <p:cNvSpPr/>
          <p:nvPr/>
        </p:nvSpPr>
        <p:spPr>
          <a:xfrm>
            <a:off x="2002874" y="1004811"/>
            <a:ext cx="1479838" cy="441779"/>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a:ln>
                  <a:noFill/>
                </a:ln>
                <a:solidFill>
                  <a:prstClr val="black"/>
                </a:solidFill>
                <a:effectLst/>
                <a:uLnTx/>
                <a:uFillTx/>
                <a:latin typeface="Calibri" panose="020F0502020204030204"/>
                <a:ea typeface="+mn-ea"/>
                <a:cs typeface="+mn-cs"/>
              </a:rPr>
              <a:t>Regular guiding coalition meeting</a:t>
            </a:r>
            <a:endParaRPr kumimoji="0" lang="en-US" sz="1199"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7" name="Left-Right Arrow 162">
            <a:extLst>
              <a:ext uri="{FF2B5EF4-FFF2-40B4-BE49-F238E27FC236}">
                <a16:creationId xmlns:a16="http://schemas.microsoft.com/office/drawing/2014/main" id="{4C8A707C-D210-4DF0-8D73-CE6E1A4BCEFD}"/>
              </a:ext>
            </a:extLst>
          </p:cNvPr>
          <p:cNvSpPr/>
          <p:nvPr/>
        </p:nvSpPr>
        <p:spPr>
          <a:xfrm>
            <a:off x="5572468" y="810614"/>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Data Strategy Objective 1 activated on a roadmap</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8" name="Left-Right Arrow 171">
            <a:extLst>
              <a:ext uri="{FF2B5EF4-FFF2-40B4-BE49-F238E27FC236}">
                <a16:creationId xmlns:a16="http://schemas.microsoft.com/office/drawing/2014/main" id="{0E518EA2-9524-4E84-8646-E45E4A6D52A6}"/>
              </a:ext>
            </a:extLst>
          </p:cNvPr>
          <p:cNvSpPr/>
          <p:nvPr/>
        </p:nvSpPr>
        <p:spPr>
          <a:xfrm>
            <a:off x="2878960" y="2599961"/>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Develop Charter, assign ownership and stewardship</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9" name="Left-Right Arrow 175">
            <a:extLst>
              <a:ext uri="{FF2B5EF4-FFF2-40B4-BE49-F238E27FC236}">
                <a16:creationId xmlns:a16="http://schemas.microsoft.com/office/drawing/2014/main" id="{9AF42481-BB72-43EE-941F-31BF2ACE98B1}"/>
              </a:ext>
            </a:extLst>
          </p:cNvPr>
          <p:cNvSpPr/>
          <p:nvPr/>
        </p:nvSpPr>
        <p:spPr>
          <a:xfrm>
            <a:off x="7607742" y="3213074"/>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Formal Launch of Data Governance by the end of August</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100" name="Left-Right Arrow 179">
            <a:extLst>
              <a:ext uri="{FF2B5EF4-FFF2-40B4-BE49-F238E27FC236}">
                <a16:creationId xmlns:a16="http://schemas.microsoft.com/office/drawing/2014/main" id="{1C2E4744-4D1A-4415-966D-4FD7775F9941}"/>
              </a:ext>
            </a:extLst>
          </p:cNvPr>
          <p:cNvSpPr/>
          <p:nvPr/>
        </p:nvSpPr>
        <p:spPr>
          <a:xfrm>
            <a:off x="9546137" y="3878059"/>
            <a:ext cx="1919189" cy="625740"/>
          </a:xfrm>
          <a:prstGeom prst="leftRightArrow">
            <a:avLst>
              <a:gd name="adj1" fmla="val 100000"/>
              <a:gd name="adj2" fmla="val 0"/>
            </a:avLst>
          </a:prstGeom>
          <a:noFill/>
          <a:ln w="9525" cap="flat" cmpd="sng" algn="ctr">
            <a:noFill/>
            <a:prstDash val="solid"/>
            <a:miter lim="800000"/>
          </a:ln>
          <a:effectLst/>
        </p:spPr>
        <p:txBody>
          <a:bodyPr wrap="square"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 Enterprise wide data scoping exercise to identify critical data elements </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grpSp>
        <p:nvGrpSpPr>
          <p:cNvPr id="105" name="Group 71">
            <a:extLst>
              <a:ext uri="{FF2B5EF4-FFF2-40B4-BE49-F238E27FC236}">
                <a16:creationId xmlns:a16="http://schemas.microsoft.com/office/drawing/2014/main" id="{ED4D4B70-FEC5-4AFF-A7FB-111E7E09D0F6}"/>
              </a:ext>
            </a:extLst>
          </p:cNvPr>
          <p:cNvGrpSpPr>
            <a:grpSpLocks noChangeAspect="1"/>
          </p:cNvGrpSpPr>
          <p:nvPr/>
        </p:nvGrpSpPr>
        <p:grpSpPr bwMode="auto">
          <a:xfrm>
            <a:off x="3375261" y="1005221"/>
            <a:ext cx="637257" cy="440959"/>
            <a:chOff x="3091" y="1986"/>
            <a:chExt cx="896" cy="620"/>
          </a:xfrm>
          <a:solidFill>
            <a:srgbClr val="4472C4"/>
          </a:solidFill>
        </p:grpSpPr>
        <p:sp>
          <p:nvSpPr>
            <p:cNvPr id="106" name="Freeform 72">
              <a:extLst>
                <a:ext uri="{FF2B5EF4-FFF2-40B4-BE49-F238E27FC236}">
                  <a16:creationId xmlns:a16="http://schemas.microsoft.com/office/drawing/2014/main" id="{4D68E8FB-CAA0-40A6-99C7-EE04CA6069CA}"/>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7" name="Freeform 73">
              <a:extLst>
                <a:ext uri="{FF2B5EF4-FFF2-40B4-BE49-F238E27FC236}">
                  <a16:creationId xmlns:a16="http://schemas.microsoft.com/office/drawing/2014/main" id="{0BE0827C-3FCA-4889-AA53-445BAE7D46B8}"/>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8" name="Freeform 74">
              <a:extLst>
                <a:ext uri="{FF2B5EF4-FFF2-40B4-BE49-F238E27FC236}">
                  <a16:creationId xmlns:a16="http://schemas.microsoft.com/office/drawing/2014/main" id="{88EA8885-06D3-421F-9748-D269A289C809}"/>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9" name="Rectangle 75">
              <a:extLst>
                <a:ext uri="{FF2B5EF4-FFF2-40B4-BE49-F238E27FC236}">
                  <a16:creationId xmlns:a16="http://schemas.microsoft.com/office/drawing/2014/main" id="{C02542BA-CC6F-4A3F-9357-48C454F35A25}"/>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0" name="Line 76">
              <a:extLst>
                <a:ext uri="{FF2B5EF4-FFF2-40B4-BE49-F238E27FC236}">
                  <a16:creationId xmlns:a16="http://schemas.microsoft.com/office/drawing/2014/main" id="{A3BA7530-DC8E-4A1E-B240-32EF2E9972E5}"/>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1" name="Line 77">
              <a:extLst>
                <a:ext uri="{FF2B5EF4-FFF2-40B4-BE49-F238E27FC236}">
                  <a16:creationId xmlns:a16="http://schemas.microsoft.com/office/drawing/2014/main" id="{887539FF-6D6F-4087-826C-EB9763CAE250}"/>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2" name="Freeform 78">
              <a:extLst>
                <a:ext uri="{FF2B5EF4-FFF2-40B4-BE49-F238E27FC236}">
                  <a16:creationId xmlns:a16="http://schemas.microsoft.com/office/drawing/2014/main" id="{4617BECE-0325-4920-B08A-E1C0AAFE5ACC}"/>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3" name="Freeform 79">
              <a:extLst>
                <a:ext uri="{FF2B5EF4-FFF2-40B4-BE49-F238E27FC236}">
                  <a16:creationId xmlns:a16="http://schemas.microsoft.com/office/drawing/2014/main" id="{7A30683F-DC20-4C29-9855-C5CA14E2B88F}"/>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4" name="Freeform 80">
              <a:extLst>
                <a:ext uri="{FF2B5EF4-FFF2-40B4-BE49-F238E27FC236}">
                  <a16:creationId xmlns:a16="http://schemas.microsoft.com/office/drawing/2014/main" id="{ED72E2D0-289E-484B-ACEA-36CB648573B2}"/>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5" name="Freeform 81">
              <a:extLst>
                <a:ext uri="{FF2B5EF4-FFF2-40B4-BE49-F238E27FC236}">
                  <a16:creationId xmlns:a16="http://schemas.microsoft.com/office/drawing/2014/main" id="{49A4765F-D4B9-408F-ACB6-375FF86EA999}"/>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6" name="Rectangle 82">
              <a:extLst>
                <a:ext uri="{FF2B5EF4-FFF2-40B4-BE49-F238E27FC236}">
                  <a16:creationId xmlns:a16="http://schemas.microsoft.com/office/drawing/2014/main" id="{0D252159-8E6B-4C28-87B7-2457F64411AA}"/>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7" name="Rectangle 83">
              <a:extLst>
                <a:ext uri="{FF2B5EF4-FFF2-40B4-BE49-F238E27FC236}">
                  <a16:creationId xmlns:a16="http://schemas.microsoft.com/office/drawing/2014/main" id="{1B7592C2-37B3-4699-8D4A-3A1C04036EFB}"/>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8" name="Freeform 84">
              <a:extLst>
                <a:ext uri="{FF2B5EF4-FFF2-40B4-BE49-F238E27FC236}">
                  <a16:creationId xmlns:a16="http://schemas.microsoft.com/office/drawing/2014/main" id="{8FAF1CAE-B9B5-4A6C-851F-00BD66E00B26}"/>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9" name="Rectangle 85">
              <a:extLst>
                <a:ext uri="{FF2B5EF4-FFF2-40B4-BE49-F238E27FC236}">
                  <a16:creationId xmlns:a16="http://schemas.microsoft.com/office/drawing/2014/main" id="{28F7ED25-5891-4192-B0EA-C1D01CB710B4}"/>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20" name="Rectangle 86">
              <a:extLst>
                <a:ext uri="{FF2B5EF4-FFF2-40B4-BE49-F238E27FC236}">
                  <a16:creationId xmlns:a16="http://schemas.microsoft.com/office/drawing/2014/main" id="{8EC7B9C9-4D8B-4EA2-BAA1-A86FB886DB42}"/>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grpSp>
        <p:nvGrpSpPr>
          <p:cNvPr id="121" name="Group 120">
            <a:extLst>
              <a:ext uri="{FF2B5EF4-FFF2-40B4-BE49-F238E27FC236}">
                <a16:creationId xmlns:a16="http://schemas.microsoft.com/office/drawing/2014/main" id="{7095436F-BFB1-42AD-8ED6-A65066662A6F}"/>
              </a:ext>
            </a:extLst>
          </p:cNvPr>
          <p:cNvGrpSpPr/>
          <p:nvPr>
            <p:custDataLst>
              <p:tags r:id="rId3"/>
            </p:custDataLst>
          </p:nvPr>
        </p:nvGrpSpPr>
        <p:grpSpPr>
          <a:xfrm>
            <a:off x="6989465" y="859539"/>
            <a:ext cx="461102" cy="527891"/>
            <a:chOff x="3514633" y="1561908"/>
            <a:chExt cx="2867674" cy="3724368"/>
          </a:xfrm>
          <a:solidFill>
            <a:srgbClr val="4472C4"/>
          </a:solidFill>
        </p:grpSpPr>
        <p:sp>
          <p:nvSpPr>
            <p:cNvPr id="122" name="Freeform: Shape 121">
              <a:extLst>
                <a:ext uri="{FF2B5EF4-FFF2-40B4-BE49-F238E27FC236}">
                  <a16:creationId xmlns:a16="http://schemas.microsoft.com/office/drawing/2014/main" id="{7D096C9E-8AB4-460D-8B8F-0C7FDC17B540}"/>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3" name="Freeform: Shape 122">
              <a:extLst>
                <a:ext uri="{FF2B5EF4-FFF2-40B4-BE49-F238E27FC236}">
                  <a16:creationId xmlns:a16="http://schemas.microsoft.com/office/drawing/2014/main" id="{9EBCCC1C-B696-4728-B215-C62116417021}"/>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4" name="Freeform: Shape 123">
              <a:extLst>
                <a:ext uri="{FF2B5EF4-FFF2-40B4-BE49-F238E27FC236}">
                  <a16:creationId xmlns:a16="http://schemas.microsoft.com/office/drawing/2014/main" id="{9895DD61-F3AC-4A5C-9E27-CDC2C04BAFBB}"/>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5" name="Freeform: Shape 124">
              <a:extLst>
                <a:ext uri="{FF2B5EF4-FFF2-40B4-BE49-F238E27FC236}">
                  <a16:creationId xmlns:a16="http://schemas.microsoft.com/office/drawing/2014/main" id="{C217326D-374B-4DF1-84E2-6FECF2828309}"/>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6" name="Freeform: Shape 125">
              <a:extLst>
                <a:ext uri="{FF2B5EF4-FFF2-40B4-BE49-F238E27FC236}">
                  <a16:creationId xmlns:a16="http://schemas.microsoft.com/office/drawing/2014/main" id="{7D8585B5-D16D-4C18-9DDF-17E18A71FB06}"/>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7" name="Freeform: Shape 126">
              <a:extLst>
                <a:ext uri="{FF2B5EF4-FFF2-40B4-BE49-F238E27FC236}">
                  <a16:creationId xmlns:a16="http://schemas.microsoft.com/office/drawing/2014/main" id="{EBD6B81C-FCB7-4D23-9717-3A7ADFD9D1B6}"/>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8" name="Freeform: Shape 127">
              <a:extLst>
                <a:ext uri="{FF2B5EF4-FFF2-40B4-BE49-F238E27FC236}">
                  <a16:creationId xmlns:a16="http://schemas.microsoft.com/office/drawing/2014/main" id="{3574A697-C041-497A-99FC-0CEDF59BB15C}"/>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9" name="Freeform: Shape 128">
              <a:extLst>
                <a:ext uri="{FF2B5EF4-FFF2-40B4-BE49-F238E27FC236}">
                  <a16:creationId xmlns:a16="http://schemas.microsoft.com/office/drawing/2014/main" id="{DED52B61-A43C-47CB-A8DE-1C846A9AA5A5}"/>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0" name="Freeform: Shape 129">
              <a:extLst>
                <a:ext uri="{FF2B5EF4-FFF2-40B4-BE49-F238E27FC236}">
                  <a16:creationId xmlns:a16="http://schemas.microsoft.com/office/drawing/2014/main" id="{E461931D-85B1-4DB5-ACA7-B38D282794D8}"/>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1" name="Freeform: Shape 130">
              <a:extLst>
                <a:ext uri="{FF2B5EF4-FFF2-40B4-BE49-F238E27FC236}">
                  <a16:creationId xmlns:a16="http://schemas.microsoft.com/office/drawing/2014/main" id="{98EC39FB-D268-4827-A085-E506551DAE7B}"/>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2" name="Freeform: Shape 131">
              <a:extLst>
                <a:ext uri="{FF2B5EF4-FFF2-40B4-BE49-F238E27FC236}">
                  <a16:creationId xmlns:a16="http://schemas.microsoft.com/office/drawing/2014/main" id="{DBB55618-1B3F-45BB-84F1-A194BB098813}"/>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3" name="Freeform: Shape 132">
              <a:extLst>
                <a:ext uri="{FF2B5EF4-FFF2-40B4-BE49-F238E27FC236}">
                  <a16:creationId xmlns:a16="http://schemas.microsoft.com/office/drawing/2014/main" id="{A486BD03-9C17-49EE-B4FF-FCFF617DD1A3}"/>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4" name="Freeform: Shape 133">
              <a:extLst>
                <a:ext uri="{FF2B5EF4-FFF2-40B4-BE49-F238E27FC236}">
                  <a16:creationId xmlns:a16="http://schemas.microsoft.com/office/drawing/2014/main" id="{017756CF-5B7E-4453-B409-05CB38B7A0A9}"/>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5" name="Freeform: Shape 134">
              <a:extLst>
                <a:ext uri="{FF2B5EF4-FFF2-40B4-BE49-F238E27FC236}">
                  <a16:creationId xmlns:a16="http://schemas.microsoft.com/office/drawing/2014/main" id="{F7ED1FC4-6D34-4E97-ADD4-D3CC849A4C56}"/>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6" name="Freeform: Shape 135">
              <a:extLst>
                <a:ext uri="{FF2B5EF4-FFF2-40B4-BE49-F238E27FC236}">
                  <a16:creationId xmlns:a16="http://schemas.microsoft.com/office/drawing/2014/main" id="{12CA8C5E-087E-42D9-8B7D-0EC3CCF03569}"/>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7" name="Freeform: Shape 136">
              <a:extLst>
                <a:ext uri="{FF2B5EF4-FFF2-40B4-BE49-F238E27FC236}">
                  <a16:creationId xmlns:a16="http://schemas.microsoft.com/office/drawing/2014/main" id="{D59239DB-7077-4FCB-BCF7-9F3B1517ACC7}"/>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8" name="Freeform: Shape 137">
              <a:extLst>
                <a:ext uri="{FF2B5EF4-FFF2-40B4-BE49-F238E27FC236}">
                  <a16:creationId xmlns:a16="http://schemas.microsoft.com/office/drawing/2014/main" id="{361293D2-FCFA-456B-A70A-C31FF6A4A127}"/>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9" name="Freeform: Shape 138">
              <a:extLst>
                <a:ext uri="{FF2B5EF4-FFF2-40B4-BE49-F238E27FC236}">
                  <a16:creationId xmlns:a16="http://schemas.microsoft.com/office/drawing/2014/main" id="{8C18B9B6-2035-4C67-B6BF-0665CE68B377}"/>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40" name="Freeform: Shape 139">
              <a:extLst>
                <a:ext uri="{FF2B5EF4-FFF2-40B4-BE49-F238E27FC236}">
                  <a16:creationId xmlns:a16="http://schemas.microsoft.com/office/drawing/2014/main" id="{113A7312-7678-430C-A9C5-662BC8968F77}"/>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41" name="Freeform: Shape 140">
              <a:extLst>
                <a:ext uri="{FF2B5EF4-FFF2-40B4-BE49-F238E27FC236}">
                  <a16:creationId xmlns:a16="http://schemas.microsoft.com/office/drawing/2014/main" id="{39F9E074-1C6B-4AD2-9B18-416447A78DF3}"/>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grpSp>
      <p:grpSp>
        <p:nvGrpSpPr>
          <p:cNvPr id="244" name="Group 243">
            <a:extLst>
              <a:ext uri="{FF2B5EF4-FFF2-40B4-BE49-F238E27FC236}">
                <a16:creationId xmlns:a16="http://schemas.microsoft.com/office/drawing/2014/main" id="{1B88D411-1481-45F2-BAE4-F150D8FEB29E}"/>
              </a:ext>
            </a:extLst>
          </p:cNvPr>
          <p:cNvGrpSpPr>
            <a:grpSpLocks noChangeAspect="1"/>
          </p:cNvGrpSpPr>
          <p:nvPr>
            <p:custDataLst>
              <p:tags r:id="rId4"/>
            </p:custDataLst>
          </p:nvPr>
        </p:nvGrpSpPr>
        <p:grpSpPr>
          <a:xfrm>
            <a:off x="11481572" y="3892411"/>
            <a:ext cx="383861" cy="597036"/>
            <a:chOff x="546712" y="4568541"/>
            <a:chExt cx="299108" cy="465217"/>
          </a:xfrm>
          <a:solidFill>
            <a:srgbClr val="4472C4"/>
          </a:solidFill>
        </p:grpSpPr>
        <p:sp>
          <p:nvSpPr>
            <p:cNvPr id="245" name="Freihandform 2">
              <a:extLst>
                <a:ext uri="{FF2B5EF4-FFF2-40B4-BE49-F238E27FC236}">
                  <a16:creationId xmlns:a16="http://schemas.microsoft.com/office/drawing/2014/main" id="{3BA3EA9D-0E72-45D5-93A3-4E20D878680D}"/>
                </a:ext>
              </a:extLst>
            </p:cNvPr>
            <p:cNvSpPr/>
            <p:nvPr/>
          </p:nvSpPr>
          <p:spPr>
            <a:xfrm rot="3862695">
              <a:off x="593855" y="4781793"/>
              <a:ext cx="204822" cy="299108"/>
            </a:xfrm>
            <a:custGeom>
              <a:avLst/>
              <a:gdLst>
                <a:gd name="connsiteX0" fmla="*/ 0 w 2604340"/>
                <a:gd name="connsiteY0" fmla="*/ 3041147 h 3803204"/>
                <a:gd name="connsiteX1" fmla="*/ 267140 w 2604340"/>
                <a:gd name="connsiteY1" fmla="*/ 2905937 h 3803204"/>
                <a:gd name="connsiteX2" fmla="*/ 282792 w 2604340"/>
                <a:gd name="connsiteY2" fmla="*/ 2951061 h 3803204"/>
                <a:gd name="connsiteX3" fmla="*/ 480643 w 2604340"/>
                <a:gd name="connsiteY3" fmla="*/ 3174995 h 3803204"/>
                <a:gd name="connsiteX4" fmla="*/ 1758481 w 2604340"/>
                <a:gd name="connsiteY4" fmla="*/ 2145699 h 3803204"/>
                <a:gd name="connsiteX5" fmla="*/ 1848643 w 2604340"/>
                <a:gd name="connsiteY5" fmla="*/ 1938859 h 3803204"/>
                <a:gd name="connsiteX6" fmla="*/ 1897152 w 2604340"/>
                <a:gd name="connsiteY6" fmla="*/ 1800657 h 3803204"/>
                <a:gd name="connsiteX7" fmla="*/ 1611260 w 2604340"/>
                <a:gd name="connsiteY7" fmla="*/ 1800657 h 3803204"/>
                <a:gd name="connsiteX8" fmla="*/ 1855670 w 2604340"/>
                <a:gd name="connsiteY8" fmla="*/ 1345667 h 3803204"/>
                <a:gd name="connsiteX9" fmla="*/ 1863888 w 2604340"/>
                <a:gd name="connsiteY9" fmla="*/ 1340317 h 3803204"/>
                <a:gd name="connsiteX10" fmla="*/ 1860960 w 2604340"/>
                <a:gd name="connsiteY10" fmla="*/ 1335819 h 3803204"/>
                <a:gd name="connsiteX11" fmla="*/ 2107800 w 2604340"/>
                <a:gd name="connsiteY11" fmla="*/ 876305 h 3803204"/>
                <a:gd name="connsiteX12" fmla="*/ 2604340 w 2604340"/>
                <a:gd name="connsiteY12" fmla="*/ 1800657 h 3803204"/>
                <a:gd name="connsiteX13" fmla="*/ 2343294 w 2604340"/>
                <a:gd name="connsiteY13" fmla="*/ 1800657 h 3803204"/>
                <a:gd name="connsiteX14" fmla="*/ 2259663 w 2604340"/>
                <a:gd name="connsiteY14" fmla="*/ 2038920 h 3803204"/>
                <a:gd name="connsiteX15" fmla="*/ 2134509 w 2604340"/>
                <a:gd name="connsiteY15" fmla="*/ 2326036 h 3803204"/>
                <a:gd name="connsiteX16" fmla="*/ 360740 w 2604340"/>
                <a:gd name="connsiteY16" fmla="*/ 3754804 h 3803204"/>
                <a:gd name="connsiteX17" fmla="*/ 751 w 2604340"/>
                <a:gd name="connsiteY17" fmla="*/ 3061644 h 3803204"/>
                <a:gd name="connsiteX18" fmla="*/ 1206597 w 2604340"/>
                <a:gd name="connsiteY18" fmla="*/ 330577 h 3803204"/>
                <a:gd name="connsiteX19" fmla="*/ 1252178 w 2604340"/>
                <a:gd name="connsiteY19" fmla="*/ 291070 h 3803204"/>
                <a:gd name="connsiteX20" fmla="*/ 2138281 w 2604340"/>
                <a:gd name="connsiteY20" fmla="*/ 48400 h 3803204"/>
                <a:gd name="connsiteX21" fmla="*/ 2481305 w 2604340"/>
                <a:gd name="connsiteY21" fmla="*/ 602203 h 3803204"/>
                <a:gd name="connsiteX22" fmla="*/ 2484421 w 2604340"/>
                <a:gd name="connsiteY22" fmla="*/ 642341 h 3803204"/>
                <a:gd name="connsiteX23" fmla="*/ 1925072 w 2604340"/>
                <a:gd name="connsiteY23" fmla="*/ 673039 h 3803204"/>
                <a:gd name="connsiteX24" fmla="*/ 1876681 w 2604340"/>
                <a:gd name="connsiteY24" fmla="*/ 593617 h 3803204"/>
                <a:gd name="connsiteX25" fmla="*/ 1761198 w 2604340"/>
                <a:gd name="connsiteY25" fmla="*/ 504872 h 3803204"/>
                <a:gd name="connsiteX26" fmla="*/ 1380021 w 2604340"/>
                <a:gd name="connsiteY26" fmla="*/ 520260 h 3803204"/>
                <a:gd name="connsiteX27" fmla="*/ 1342193 w 2604340"/>
                <a:gd name="connsiteY27" fmla="*/ 538881 h 38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4340" h="3803204">
                  <a:moveTo>
                    <a:pt x="0" y="3041147"/>
                  </a:moveTo>
                  <a:lnTo>
                    <a:pt x="267140" y="2905937"/>
                  </a:lnTo>
                  <a:lnTo>
                    <a:pt x="282792" y="2951061"/>
                  </a:lnTo>
                  <a:cubicBezTo>
                    <a:pt x="326669" y="3055201"/>
                    <a:pt x="392614" y="3132778"/>
                    <a:pt x="480643" y="3174995"/>
                  </a:cubicBezTo>
                  <a:cubicBezTo>
                    <a:pt x="832758" y="3343865"/>
                    <a:pt x="1404866" y="2883033"/>
                    <a:pt x="1758481" y="2145699"/>
                  </a:cubicBezTo>
                  <a:cubicBezTo>
                    <a:pt x="1791633" y="2076574"/>
                    <a:pt x="1821687" y="2007473"/>
                    <a:pt x="1848643" y="1938859"/>
                  </a:cubicBezTo>
                  <a:lnTo>
                    <a:pt x="1897152" y="1800657"/>
                  </a:lnTo>
                  <a:lnTo>
                    <a:pt x="1611260" y="1800657"/>
                  </a:lnTo>
                  <a:lnTo>
                    <a:pt x="1855670" y="1345667"/>
                  </a:lnTo>
                  <a:lnTo>
                    <a:pt x="1863888" y="1340317"/>
                  </a:lnTo>
                  <a:lnTo>
                    <a:pt x="1860960" y="1335819"/>
                  </a:lnTo>
                  <a:lnTo>
                    <a:pt x="2107800" y="876305"/>
                  </a:lnTo>
                  <a:lnTo>
                    <a:pt x="2604340" y="1800657"/>
                  </a:lnTo>
                  <a:lnTo>
                    <a:pt x="2343294" y="1800657"/>
                  </a:lnTo>
                  <a:lnTo>
                    <a:pt x="2259663" y="2038920"/>
                  </a:lnTo>
                  <a:cubicBezTo>
                    <a:pt x="2222245" y="2134163"/>
                    <a:pt x="2180527" y="2230083"/>
                    <a:pt x="2134509" y="2326036"/>
                  </a:cubicBezTo>
                  <a:cubicBezTo>
                    <a:pt x="1643654" y="3349531"/>
                    <a:pt x="849511" y="3989212"/>
                    <a:pt x="360740" y="3754804"/>
                  </a:cubicBezTo>
                  <a:cubicBezTo>
                    <a:pt x="146903" y="3652251"/>
                    <a:pt x="26942" y="3399381"/>
                    <a:pt x="751" y="3061644"/>
                  </a:cubicBezTo>
                  <a:close/>
                  <a:moveTo>
                    <a:pt x="1206597" y="330577"/>
                  </a:moveTo>
                  <a:lnTo>
                    <a:pt x="1252178" y="291070"/>
                  </a:lnTo>
                  <a:cubicBezTo>
                    <a:pt x="1573167" y="32514"/>
                    <a:pt x="1893895" y="-68804"/>
                    <a:pt x="2138281" y="48400"/>
                  </a:cubicBezTo>
                  <a:cubicBezTo>
                    <a:pt x="2321571" y="136303"/>
                    <a:pt x="2435889" y="334642"/>
                    <a:pt x="2481305" y="602203"/>
                  </a:cubicBezTo>
                  <a:lnTo>
                    <a:pt x="2484421" y="642341"/>
                  </a:lnTo>
                  <a:lnTo>
                    <a:pt x="1925072" y="673039"/>
                  </a:lnTo>
                  <a:lnTo>
                    <a:pt x="1876681" y="593617"/>
                  </a:lnTo>
                  <a:cubicBezTo>
                    <a:pt x="1843707" y="555929"/>
                    <a:pt x="1805213" y="525981"/>
                    <a:pt x="1761198" y="504872"/>
                  </a:cubicBezTo>
                  <a:cubicBezTo>
                    <a:pt x="1651162" y="452100"/>
                    <a:pt x="1519642" y="460823"/>
                    <a:pt x="1380021" y="520260"/>
                  </a:cubicBezTo>
                  <a:lnTo>
                    <a:pt x="1342193" y="538881"/>
                  </a:lnTo>
                  <a:close/>
                </a:path>
              </a:pathLst>
            </a:custGeom>
            <a:grpFill/>
            <a:ln w="9525"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246" name="Freeform 5">
              <a:extLst>
                <a:ext uri="{FF2B5EF4-FFF2-40B4-BE49-F238E27FC236}">
                  <a16:creationId xmlns:a16="http://schemas.microsoft.com/office/drawing/2014/main" id="{90E4282E-BA7E-45E2-A0CE-DB36DC4FE5D8}"/>
                </a:ext>
              </a:extLst>
            </p:cNvPr>
            <p:cNvSpPr>
              <a:spLocks noEditPoints="1"/>
            </p:cNvSpPr>
            <p:nvPr>
              <p:custDataLst>
                <p:tags r:id="rId5"/>
              </p:custDataLst>
            </p:nvPr>
          </p:nvSpPr>
          <p:spPr bwMode="auto">
            <a:xfrm flipH="1">
              <a:off x="575990"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47" name="Freeform 5">
              <a:extLst>
                <a:ext uri="{FF2B5EF4-FFF2-40B4-BE49-F238E27FC236}">
                  <a16:creationId xmlns:a16="http://schemas.microsoft.com/office/drawing/2014/main" id="{21BC2536-5729-4EFB-9E36-68F4F95DECF1}"/>
                </a:ext>
              </a:extLst>
            </p:cNvPr>
            <p:cNvSpPr>
              <a:spLocks noEditPoints="1"/>
            </p:cNvSpPr>
            <p:nvPr>
              <p:custDataLst>
                <p:tags r:id="rId6"/>
              </p:custDataLst>
            </p:nvPr>
          </p:nvSpPr>
          <p:spPr bwMode="auto">
            <a:xfrm flipH="1">
              <a:off x="705807"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48" name="Freeform 5">
              <a:extLst>
                <a:ext uri="{FF2B5EF4-FFF2-40B4-BE49-F238E27FC236}">
                  <a16:creationId xmlns:a16="http://schemas.microsoft.com/office/drawing/2014/main" id="{319A4B9D-C114-4234-90DE-6471025CC6F8}"/>
                </a:ext>
              </a:extLst>
            </p:cNvPr>
            <p:cNvSpPr>
              <a:spLocks noEditPoints="1"/>
            </p:cNvSpPr>
            <p:nvPr>
              <p:custDataLst>
                <p:tags r:id="rId7"/>
              </p:custDataLst>
            </p:nvPr>
          </p:nvSpPr>
          <p:spPr bwMode="auto">
            <a:xfrm flipH="1">
              <a:off x="596338" y="4568541"/>
              <a:ext cx="199856" cy="343122"/>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sp>
        <p:nvSpPr>
          <p:cNvPr id="163" name="Left-Right Arrow 162">
            <a:extLst>
              <a:ext uri="{FF2B5EF4-FFF2-40B4-BE49-F238E27FC236}">
                <a16:creationId xmlns:a16="http://schemas.microsoft.com/office/drawing/2014/main" id="{DFFFDF21-88D5-463D-8C2A-C8C8D8541E5E}"/>
              </a:ext>
            </a:extLst>
          </p:cNvPr>
          <p:cNvSpPr/>
          <p:nvPr/>
        </p:nvSpPr>
        <p:spPr>
          <a:xfrm>
            <a:off x="8094646" y="1428259"/>
            <a:ext cx="1479838" cy="441394"/>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Proof of value for DG (semantic layer)</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grpSp>
        <p:nvGrpSpPr>
          <p:cNvPr id="189" name="Group 188">
            <a:extLst>
              <a:ext uri="{FF2B5EF4-FFF2-40B4-BE49-F238E27FC236}">
                <a16:creationId xmlns:a16="http://schemas.microsoft.com/office/drawing/2014/main" id="{4FA9F967-ACB8-444A-B9DF-33678CE19A75}"/>
              </a:ext>
            </a:extLst>
          </p:cNvPr>
          <p:cNvGrpSpPr/>
          <p:nvPr/>
        </p:nvGrpSpPr>
        <p:grpSpPr>
          <a:xfrm>
            <a:off x="9557431" y="1400266"/>
            <a:ext cx="524457" cy="508632"/>
            <a:chOff x="5252326" y="891518"/>
            <a:chExt cx="885991" cy="780809"/>
          </a:xfrm>
          <a:solidFill>
            <a:srgbClr val="4472C4"/>
          </a:solidFill>
        </p:grpSpPr>
        <p:sp>
          <p:nvSpPr>
            <p:cNvPr id="190" name="Freeform 5">
              <a:extLst>
                <a:ext uri="{FF2B5EF4-FFF2-40B4-BE49-F238E27FC236}">
                  <a16:creationId xmlns:a16="http://schemas.microsoft.com/office/drawing/2014/main" id="{15EB3343-F3D9-4655-9C87-A4ACC73FCA7D}"/>
                </a:ext>
              </a:extLst>
            </p:cNvPr>
            <p:cNvSpPr>
              <a:spLocks/>
            </p:cNvSpPr>
            <p:nvPr/>
          </p:nvSpPr>
          <p:spPr bwMode="auto">
            <a:xfrm>
              <a:off x="5622584" y="1075368"/>
              <a:ext cx="272475" cy="266504"/>
            </a:xfrm>
            <a:custGeom>
              <a:avLst/>
              <a:gdLst>
                <a:gd name="T0" fmla="*/ 204 w 324"/>
                <a:gd name="T1" fmla="*/ 113 h 317"/>
                <a:gd name="T2" fmla="*/ 279 w 324"/>
                <a:gd name="T3" fmla="*/ 114 h 317"/>
                <a:gd name="T4" fmla="*/ 319 w 324"/>
                <a:gd name="T5" fmla="*/ 167 h 317"/>
                <a:gd name="T6" fmla="*/ 276 w 324"/>
                <a:gd name="T7" fmla="*/ 204 h 317"/>
                <a:gd name="T8" fmla="*/ 204 w 324"/>
                <a:gd name="T9" fmla="*/ 204 h 317"/>
                <a:gd name="T10" fmla="*/ 204 w 324"/>
                <a:gd name="T11" fmla="*/ 269 h 317"/>
                <a:gd name="T12" fmla="*/ 157 w 324"/>
                <a:gd name="T13" fmla="*/ 316 h 317"/>
                <a:gd name="T14" fmla="*/ 112 w 324"/>
                <a:gd name="T15" fmla="*/ 270 h 317"/>
                <a:gd name="T16" fmla="*/ 112 w 324"/>
                <a:gd name="T17" fmla="*/ 204 h 317"/>
                <a:gd name="T18" fmla="*/ 51 w 324"/>
                <a:gd name="T19" fmla="*/ 204 h 317"/>
                <a:gd name="T20" fmla="*/ 1 w 324"/>
                <a:gd name="T21" fmla="*/ 159 h 317"/>
                <a:gd name="T22" fmla="*/ 50 w 324"/>
                <a:gd name="T23" fmla="*/ 113 h 317"/>
                <a:gd name="T24" fmla="*/ 112 w 324"/>
                <a:gd name="T25" fmla="*/ 112 h 317"/>
                <a:gd name="T26" fmla="*/ 112 w 324"/>
                <a:gd name="T27" fmla="*/ 52 h 317"/>
                <a:gd name="T28" fmla="*/ 157 w 324"/>
                <a:gd name="T29" fmla="*/ 1 h 317"/>
                <a:gd name="T30" fmla="*/ 204 w 324"/>
                <a:gd name="T31" fmla="*/ 52 h 317"/>
                <a:gd name="T32" fmla="*/ 204 w 324"/>
                <a:gd name="T33" fmla="*/ 11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317">
                  <a:moveTo>
                    <a:pt x="204" y="113"/>
                  </a:moveTo>
                  <a:cubicBezTo>
                    <a:pt x="230" y="113"/>
                    <a:pt x="255" y="112"/>
                    <a:pt x="279" y="114"/>
                  </a:cubicBezTo>
                  <a:cubicBezTo>
                    <a:pt x="306" y="115"/>
                    <a:pt x="324" y="140"/>
                    <a:pt x="319" y="167"/>
                  </a:cubicBezTo>
                  <a:cubicBezTo>
                    <a:pt x="315" y="188"/>
                    <a:pt x="298" y="203"/>
                    <a:pt x="276" y="204"/>
                  </a:cubicBezTo>
                  <a:cubicBezTo>
                    <a:pt x="253" y="205"/>
                    <a:pt x="229" y="204"/>
                    <a:pt x="204" y="204"/>
                  </a:cubicBezTo>
                  <a:cubicBezTo>
                    <a:pt x="204" y="227"/>
                    <a:pt x="205" y="248"/>
                    <a:pt x="204" y="269"/>
                  </a:cubicBezTo>
                  <a:cubicBezTo>
                    <a:pt x="204" y="297"/>
                    <a:pt x="184" y="317"/>
                    <a:pt x="157" y="316"/>
                  </a:cubicBezTo>
                  <a:cubicBezTo>
                    <a:pt x="132" y="316"/>
                    <a:pt x="113" y="297"/>
                    <a:pt x="112" y="270"/>
                  </a:cubicBezTo>
                  <a:cubicBezTo>
                    <a:pt x="112" y="249"/>
                    <a:pt x="112" y="227"/>
                    <a:pt x="112" y="204"/>
                  </a:cubicBezTo>
                  <a:cubicBezTo>
                    <a:pt x="91" y="204"/>
                    <a:pt x="71" y="205"/>
                    <a:pt x="51" y="204"/>
                  </a:cubicBezTo>
                  <a:cubicBezTo>
                    <a:pt x="21" y="204"/>
                    <a:pt x="1" y="186"/>
                    <a:pt x="1" y="159"/>
                  </a:cubicBezTo>
                  <a:cubicBezTo>
                    <a:pt x="0" y="132"/>
                    <a:pt x="20" y="113"/>
                    <a:pt x="50" y="113"/>
                  </a:cubicBezTo>
                  <a:cubicBezTo>
                    <a:pt x="70" y="112"/>
                    <a:pt x="90" y="112"/>
                    <a:pt x="112" y="112"/>
                  </a:cubicBezTo>
                  <a:cubicBezTo>
                    <a:pt x="112" y="92"/>
                    <a:pt x="112" y="72"/>
                    <a:pt x="112" y="52"/>
                  </a:cubicBezTo>
                  <a:cubicBezTo>
                    <a:pt x="112" y="22"/>
                    <a:pt x="130" y="1"/>
                    <a:pt x="157" y="1"/>
                  </a:cubicBezTo>
                  <a:cubicBezTo>
                    <a:pt x="184" y="0"/>
                    <a:pt x="203" y="21"/>
                    <a:pt x="204" y="52"/>
                  </a:cubicBezTo>
                  <a:cubicBezTo>
                    <a:pt x="204" y="71"/>
                    <a:pt x="204" y="90"/>
                    <a:pt x="204" y="1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1" name="Freeform 6">
              <a:extLst>
                <a:ext uri="{FF2B5EF4-FFF2-40B4-BE49-F238E27FC236}">
                  <a16:creationId xmlns:a16="http://schemas.microsoft.com/office/drawing/2014/main" id="{8E1A47DE-4624-4B49-8052-0AC65F55680E}"/>
                </a:ext>
              </a:extLst>
            </p:cNvPr>
            <p:cNvSpPr>
              <a:spLocks/>
            </p:cNvSpPr>
            <p:nvPr/>
          </p:nvSpPr>
          <p:spPr bwMode="auto">
            <a:xfrm>
              <a:off x="5863946" y="941173"/>
              <a:ext cx="201763" cy="198307"/>
            </a:xfrm>
            <a:custGeom>
              <a:avLst/>
              <a:gdLst>
                <a:gd name="T0" fmla="*/ 152 w 240"/>
                <a:gd name="T1" fmla="*/ 151 h 236"/>
                <a:gd name="T2" fmla="*/ 152 w 240"/>
                <a:gd name="T3" fmla="*/ 200 h 236"/>
                <a:gd name="T4" fmla="*/ 120 w 240"/>
                <a:gd name="T5" fmla="*/ 235 h 236"/>
                <a:gd name="T6" fmla="*/ 85 w 240"/>
                <a:gd name="T7" fmla="*/ 201 h 236"/>
                <a:gd name="T8" fmla="*/ 85 w 240"/>
                <a:gd name="T9" fmla="*/ 177 h 236"/>
                <a:gd name="T10" fmla="*/ 85 w 240"/>
                <a:gd name="T11" fmla="*/ 151 h 236"/>
                <a:gd name="T12" fmla="*/ 37 w 240"/>
                <a:gd name="T13" fmla="*/ 151 h 236"/>
                <a:gd name="T14" fmla="*/ 1 w 240"/>
                <a:gd name="T15" fmla="*/ 119 h 236"/>
                <a:gd name="T16" fmla="*/ 36 w 240"/>
                <a:gd name="T17" fmla="*/ 84 h 236"/>
                <a:gd name="T18" fmla="*/ 85 w 240"/>
                <a:gd name="T19" fmla="*/ 84 h 236"/>
                <a:gd name="T20" fmla="*/ 85 w 240"/>
                <a:gd name="T21" fmla="*/ 37 h 236"/>
                <a:gd name="T22" fmla="*/ 119 w 240"/>
                <a:gd name="T23" fmla="*/ 1 h 236"/>
                <a:gd name="T24" fmla="*/ 152 w 240"/>
                <a:gd name="T25" fmla="*/ 38 h 236"/>
                <a:gd name="T26" fmla="*/ 152 w 240"/>
                <a:gd name="T27" fmla="*/ 85 h 236"/>
                <a:gd name="T28" fmla="*/ 205 w 240"/>
                <a:gd name="T29" fmla="*/ 85 h 236"/>
                <a:gd name="T30" fmla="*/ 235 w 240"/>
                <a:gd name="T31" fmla="*/ 126 h 236"/>
                <a:gd name="T32" fmla="*/ 202 w 240"/>
                <a:gd name="T33" fmla="*/ 151 h 236"/>
                <a:gd name="T34" fmla="*/ 152 w 240"/>
                <a:gd name="T35" fmla="*/ 15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36">
                  <a:moveTo>
                    <a:pt x="152" y="151"/>
                  </a:moveTo>
                  <a:cubicBezTo>
                    <a:pt x="152" y="169"/>
                    <a:pt x="152" y="184"/>
                    <a:pt x="152" y="200"/>
                  </a:cubicBezTo>
                  <a:cubicBezTo>
                    <a:pt x="152" y="221"/>
                    <a:pt x="139" y="235"/>
                    <a:pt x="120" y="235"/>
                  </a:cubicBezTo>
                  <a:cubicBezTo>
                    <a:pt x="100" y="236"/>
                    <a:pt x="86" y="222"/>
                    <a:pt x="85" y="201"/>
                  </a:cubicBezTo>
                  <a:cubicBezTo>
                    <a:pt x="84" y="193"/>
                    <a:pt x="85" y="185"/>
                    <a:pt x="85" y="177"/>
                  </a:cubicBezTo>
                  <a:cubicBezTo>
                    <a:pt x="85" y="169"/>
                    <a:pt x="85" y="161"/>
                    <a:pt x="85" y="151"/>
                  </a:cubicBezTo>
                  <a:cubicBezTo>
                    <a:pt x="68" y="151"/>
                    <a:pt x="52" y="152"/>
                    <a:pt x="37" y="151"/>
                  </a:cubicBezTo>
                  <a:cubicBezTo>
                    <a:pt x="16" y="151"/>
                    <a:pt x="2" y="138"/>
                    <a:pt x="1" y="119"/>
                  </a:cubicBezTo>
                  <a:cubicBezTo>
                    <a:pt x="0" y="99"/>
                    <a:pt x="14" y="85"/>
                    <a:pt x="36" y="84"/>
                  </a:cubicBezTo>
                  <a:cubicBezTo>
                    <a:pt x="52" y="84"/>
                    <a:pt x="67" y="84"/>
                    <a:pt x="85" y="84"/>
                  </a:cubicBezTo>
                  <a:cubicBezTo>
                    <a:pt x="85" y="67"/>
                    <a:pt x="84" y="52"/>
                    <a:pt x="85" y="37"/>
                  </a:cubicBezTo>
                  <a:cubicBezTo>
                    <a:pt x="85" y="14"/>
                    <a:pt x="99" y="0"/>
                    <a:pt x="119" y="1"/>
                  </a:cubicBezTo>
                  <a:cubicBezTo>
                    <a:pt x="139" y="1"/>
                    <a:pt x="152" y="15"/>
                    <a:pt x="152" y="38"/>
                  </a:cubicBezTo>
                  <a:cubicBezTo>
                    <a:pt x="152" y="53"/>
                    <a:pt x="152" y="67"/>
                    <a:pt x="152" y="85"/>
                  </a:cubicBezTo>
                  <a:cubicBezTo>
                    <a:pt x="170" y="85"/>
                    <a:pt x="188" y="84"/>
                    <a:pt x="205" y="85"/>
                  </a:cubicBezTo>
                  <a:cubicBezTo>
                    <a:pt x="226" y="86"/>
                    <a:pt x="240" y="106"/>
                    <a:pt x="235" y="126"/>
                  </a:cubicBezTo>
                  <a:cubicBezTo>
                    <a:pt x="232" y="141"/>
                    <a:pt x="219" y="151"/>
                    <a:pt x="202" y="151"/>
                  </a:cubicBezTo>
                  <a:cubicBezTo>
                    <a:pt x="187" y="152"/>
                    <a:pt x="171" y="151"/>
                    <a:pt x="152" y="1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2" name="Freeform 7">
              <a:extLst>
                <a:ext uri="{FF2B5EF4-FFF2-40B4-BE49-F238E27FC236}">
                  <a16:creationId xmlns:a16="http://schemas.microsoft.com/office/drawing/2014/main" id="{0F5C0BA9-FEFB-4749-9720-84591A3F44F7}"/>
                </a:ext>
              </a:extLst>
            </p:cNvPr>
            <p:cNvSpPr>
              <a:spLocks/>
            </p:cNvSpPr>
            <p:nvPr/>
          </p:nvSpPr>
          <p:spPr bwMode="auto">
            <a:xfrm>
              <a:off x="5543702" y="891518"/>
              <a:ext cx="173165" cy="170650"/>
            </a:xfrm>
            <a:custGeom>
              <a:avLst/>
              <a:gdLst>
                <a:gd name="T0" fmla="*/ 134 w 206"/>
                <a:gd name="T1" fmla="*/ 72 h 203"/>
                <a:gd name="T2" fmla="*/ 173 w 206"/>
                <a:gd name="T3" fmla="*/ 72 h 203"/>
                <a:gd name="T4" fmla="*/ 206 w 206"/>
                <a:gd name="T5" fmla="*/ 101 h 203"/>
                <a:gd name="T6" fmla="*/ 173 w 206"/>
                <a:gd name="T7" fmla="*/ 130 h 203"/>
                <a:gd name="T8" fmla="*/ 139 w 206"/>
                <a:gd name="T9" fmla="*/ 131 h 203"/>
                <a:gd name="T10" fmla="*/ 134 w 206"/>
                <a:gd name="T11" fmla="*/ 132 h 203"/>
                <a:gd name="T12" fmla="*/ 134 w 206"/>
                <a:gd name="T13" fmla="*/ 170 h 203"/>
                <a:gd name="T14" fmla="*/ 104 w 206"/>
                <a:gd name="T15" fmla="*/ 203 h 203"/>
                <a:gd name="T16" fmla="*/ 76 w 206"/>
                <a:gd name="T17" fmla="*/ 171 h 203"/>
                <a:gd name="T18" fmla="*/ 76 w 206"/>
                <a:gd name="T19" fmla="*/ 151 h 203"/>
                <a:gd name="T20" fmla="*/ 76 w 206"/>
                <a:gd name="T21" fmla="*/ 130 h 203"/>
                <a:gd name="T22" fmla="*/ 36 w 206"/>
                <a:gd name="T23" fmla="*/ 130 h 203"/>
                <a:gd name="T24" fmla="*/ 5 w 206"/>
                <a:gd name="T25" fmla="*/ 109 h 203"/>
                <a:gd name="T26" fmla="*/ 33 w 206"/>
                <a:gd name="T27" fmla="*/ 72 h 203"/>
                <a:gd name="T28" fmla="*/ 54 w 206"/>
                <a:gd name="T29" fmla="*/ 72 h 203"/>
                <a:gd name="T30" fmla="*/ 76 w 206"/>
                <a:gd name="T31" fmla="*/ 72 h 203"/>
                <a:gd name="T32" fmla="*/ 76 w 206"/>
                <a:gd name="T33" fmla="*/ 35 h 203"/>
                <a:gd name="T34" fmla="*/ 105 w 206"/>
                <a:gd name="T35" fmla="*/ 0 h 203"/>
                <a:gd name="T36" fmla="*/ 134 w 206"/>
                <a:gd name="T37" fmla="*/ 34 h 203"/>
                <a:gd name="T38" fmla="*/ 134 w 206"/>
                <a:gd name="T39" fmla="*/ 7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3">
                  <a:moveTo>
                    <a:pt x="134" y="72"/>
                  </a:moveTo>
                  <a:cubicBezTo>
                    <a:pt x="148" y="72"/>
                    <a:pt x="161" y="72"/>
                    <a:pt x="173" y="72"/>
                  </a:cubicBezTo>
                  <a:cubicBezTo>
                    <a:pt x="193" y="72"/>
                    <a:pt x="206" y="84"/>
                    <a:pt x="206" y="101"/>
                  </a:cubicBezTo>
                  <a:cubicBezTo>
                    <a:pt x="206" y="119"/>
                    <a:pt x="193" y="130"/>
                    <a:pt x="173" y="130"/>
                  </a:cubicBezTo>
                  <a:cubicBezTo>
                    <a:pt x="162" y="131"/>
                    <a:pt x="150" y="131"/>
                    <a:pt x="139" y="131"/>
                  </a:cubicBezTo>
                  <a:cubicBezTo>
                    <a:pt x="138" y="131"/>
                    <a:pt x="137" y="131"/>
                    <a:pt x="134" y="132"/>
                  </a:cubicBezTo>
                  <a:cubicBezTo>
                    <a:pt x="134" y="144"/>
                    <a:pt x="134" y="157"/>
                    <a:pt x="134" y="170"/>
                  </a:cubicBezTo>
                  <a:cubicBezTo>
                    <a:pt x="134" y="189"/>
                    <a:pt x="121" y="203"/>
                    <a:pt x="104" y="203"/>
                  </a:cubicBezTo>
                  <a:cubicBezTo>
                    <a:pt x="88" y="203"/>
                    <a:pt x="76" y="189"/>
                    <a:pt x="76" y="171"/>
                  </a:cubicBezTo>
                  <a:cubicBezTo>
                    <a:pt x="75" y="164"/>
                    <a:pt x="76" y="158"/>
                    <a:pt x="76" y="151"/>
                  </a:cubicBezTo>
                  <a:cubicBezTo>
                    <a:pt x="76" y="145"/>
                    <a:pt x="76" y="139"/>
                    <a:pt x="76" y="130"/>
                  </a:cubicBezTo>
                  <a:cubicBezTo>
                    <a:pt x="62" y="130"/>
                    <a:pt x="49" y="131"/>
                    <a:pt x="36" y="130"/>
                  </a:cubicBezTo>
                  <a:cubicBezTo>
                    <a:pt x="21" y="130"/>
                    <a:pt x="9" y="124"/>
                    <a:pt x="5" y="109"/>
                  </a:cubicBezTo>
                  <a:cubicBezTo>
                    <a:pt x="0" y="90"/>
                    <a:pt x="12" y="74"/>
                    <a:pt x="33" y="72"/>
                  </a:cubicBezTo>
                  <a:cubicBezTo>
                    <a:pt x="40" y="72"/>
                    <a:pt x="47" y="72"/>
                    <a:pt x="54" y="72"/>
                  </a:cubicBezTo>
                  <a:cubicBezTo>
                    <a:pt x="61" y="72"/>
                    <a:pt x="68" y="72"/>
                    <a:pt x="76" y="72"/>
                  </a:cubicBezTo>
                  <a:cubicBezTo>
                    <a:pt x="76" y="59"/>
                    <a:pt x="76" y="47"/>
                    <a:pt x="76" y="35"/>
                  </a:cubicBezTo>
                  <a:cubicBezTo>
                    <a:pt x="76" y="14"/>
                    <a:pt x="87" y="0"/>
                    <a:pt x="105" y="0"/>
                  </a:cubicBezTo>
                  <a:cubicBezTo>
                    <a:pt x="122" y="0"/>
                    <a:pt x="134" y="14"/>
                    <a:pt x="134" y="34"/>
                  </a:cubicBezTo>
                  <a:cubicBezTo>
                    <a:pt x="134" y="46"/>
                    <a:pt x="134" y="58"/>
                    <a:pt x="134"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3" name="Freeform 5">
              <a:extLst>
                <a:ext uri="{FF2B5EF4-FFF2-40B4-BE49-F238E27FC236}">
                  <a16:creationId xmlns:a16="http://schemas.microsoft.com/office/drawing/2014/main" id="{4BA28AF3-A3A8-40C6-8B67-D0D3E07603AA}"/>
                </a:ext>
              </a:extLst>
            </p:cNvPr>
            <p:cNvSpPr>
              <a:spLocks noEditPoints="1"/>
            </p:cNvSpPr>
            <p:nvPr/>
          </p:nvSpPr>
          <p:spPr bwMode="auto">
            <a:xfrm>
              <a:off x="5252326" y="1360433"/>
              <a:ext cx="885991" cy="311894"/>
            </a:xfrm>
            <a:custGeom>
              <a:avLst/>
              <a:gdLst>
                <a:gd name="T0" fmla="*/ 1508 w 2780"/>
                <a:gd name="T1" fmla="*/ 982 h 982"/>
                <a:gd name="T2" fmla="*/ 1501 w 2780"/>
                <a:gd name="T3" fmla="*/ 981 h 982"/>
                <a:gd name="T4" fmla="*/ 650 w 2780"/>
                <a:gd name="T5" fmla="*/ 742 h 982"/>
                <a:gd name="T6" fmla="*/ 27 w 2780"/>
                <a:gd name="T7" fmla="*/ 742 h 982"/>
                <a:gd name="T8" fmla="*/ 0 w 2780"/>
                <a:gd name="T9" fmla="*/ 715 h 982"/>
                <a:gd name="T10" fmla="*/ 0 w 2780"/>
                <a:gd name="T11" fmla="*/ 142 h 982"/>
                <a:gd name="T12" fmla="*/ 27 w 2780"/>
                <a:gd name="T13" fmla="*/ 115 h 982"/>
                <a:gd name="T14" fmla="*/ 393 w 2780"/>
                <a:gd name="T15" fmla="*/ 115 h 982"/>
                <a:gd name="T16" fmla="*/ 783 w 2780"/>
                <a:gd name="T17" fmla="*/ 0 h 982"/>
                <a:gd name="T18" fmla="*/ 1340 w 2780"/>
                <a:gd name="T19" fmla="*/ 261 h 982"/>
                <a:gd name="T20" fmla="*/ 1930 w 2780"/>
                <a:gd name="T21" fmla="*/ 261 h 982"/>
                <a:gd name="T22" fmla="*/ 2014 w 2780"/>
                <a:gd name="T23" fmla="*/ 306 h 982"/>
                <a:gd name="T24" fmla="*/ 2028 w 2780"/>
                <a:gd name="T25" fmla="*/ 437 h 982"/>
                <a:gd name="T26" fmla="*/ 2024 w 2780"/>
                <a:gd name="T27" fmla="*/ 445 h 982"/>
                <a:gd name="T28" fmla="*/ 2577 w 2780"/>
                <a:gd name="T29" fmla="*/ 268 h 982"/>
                <a:gd name="T30" fmla="*/ 2691 w 2780"/>
                <a:gd name="T31" fmla="*/ 275 h 982"/>
                <a:gd name="T32" fmla="*/ 2767 w 2780"/>
                <a:gd name="T33" fmla="*/ 361 h 982"/>
                <a:gd name="T34" fmla="*/ 2760 w 2780"/>
                <a:gd name="T35" fmla="*/ 476 h 982"/>
                <a:gd name="T36" fmla="*/ 2674 w 2780"/>
                <a:gd name="T37" fmla="*/ 552 h 982"/>
                <a:gd name="T38" fmla="*/ 2640 w 2780"/>
                <a:gd name="T39" fmla="*/ 565 h 982"/>
                <a:gd name="T40" fmla="*/ 1942 w 2780"/>
                <a:gd name="T41" fmla="*/ 824 h 982"/>
                <a:gd name="T42" fmla="*/ 1518 w 2780"/>
                <a:gd name="T43" fmla="*/ 980 h 982"/>
                <a:gd name="T44" fmla="*/ 1508 w 2780"/>
                <a:gd name="T45" fmla="*/ 982 h 982"/>
                <a:gd name="T46" fmla="*/ 55 w 2780"/>
                <a:gd name="T47" fmla="*/ 687 h 982"/>
                <a:gd name="T48" fmla="*/ 654 w 2780"/>
                <a:gd name="T49" fmla="*/ 687 h 982"/>
                <a:gd name="T50" fmla="*/ 661 w 2780"/>
                <a:gd name="T51" fmla="*/ 688 h 982"/>
                <a:gd name="T52" fmla="*/ 1507 w 2780"/>
                <a:gd name="T53" fmla="*/ 925 h 982"/>
                <a:gd name="T54" fmla="*/ 1923 w 2780"/>
                <a:gd name="T55" fmla="*/ 772 h 982"/>
                <a:gd name="T56" fmla="*/ 2655 w 2780"/>
                <a:gd name="T57" fmla="*/ 500 h 982"/>
                <a:gd name="T58" fmla="*/ 2711 w 2780"/>
                <a:gd name="T59" fmla="*/ 452 h 982"/>
                <a:gd name="T60" fmla="*/ 2715 w 2780"/>
                <a:gd name="T61" fmla="*/ 379 h 982"/>
                <a:gd name="T62" fmla="*/ 2667 w 2780"/>
                <a:gd name="T63" fmla="*/ 325 h 982"/>
                <a:gd name="T64" fmla="*/ 2594 w 2780"/>
                <a:gd name="T65" fmla="*/ 320 h 982"/>
                <a:gd name="T66" fmla="*/ 1966 w 2780"/>
                <a:gd name="T67" fmla="*/ 522 h 982"/>
                <a:gd name="T68" fmla="*/ 1779 w 2780"/>
                <a:gd name="T69" fmla="*/ 584 h 982"/>
                <a:gd name="T70" fmla="*/ 1127 w 2780"/>
                <a:gd name="T71" fmla="*/ 584 h 982"/>
                <a:gd name="T72" fmla="*/ 1100 w 2780"/>
                <a:gd name="T73" fmla="*/ 557 h 982"/>
                <a:gd name="T74" fmla="*/ 1127 w 2780"/>
                <a:gd name="T75" fmla="*/ 529 h 982"/>
                <a:gd name="T76" fmla="*/ 1779 w 2780"/>
                <a:gd name="T77" fmla="*/ 529 h 982"/>
                <a:gd name="T78" fmla="*/ 1930 w 2780"/>
                <a:gd name="T79" fmla="*/ 480 h 982"/>
                <a:gd name="T80" fmla="*/ 1936 w 2780"/>
                <a:gd name="T81" fmla="*/ 474 h 982"/>
                <a:gd name="T82" fmla="*/ 1977 w 2780"/>
                <a:gd name="T83" fmla="*/ 416 h 982"/>
                <a:gd name="T84" fmla="*/ 1968 w 2780"/>
                <a:gd name="T85" fmla="*/ 337 h 982"/>
                <a:gd name="T86" fmla="*/ 1930 w 2780"/>
                <a:gd name="T87" fmla="*/ 316 h 982"/>
                <a:gd name="T88" fmla="*/ 1326 w 2780"/>
                <a:gd name="T89" fmla="*/ 316 h 982"/>
                <a:gd name="T90" fmla="*/ 1326 w 2780"/>
                <a:gd name="T91" fmla="*/ 316 h 982"/>
                <a:gd name="T92" fmla="*/ 1305 w 2780"/>
                <a:gd name="T93" fmla="*/ 306 h 982"/>
                <a:gd name="T94" fmla="*/ 783 w 2780"/>
                <a:gd name="T95" fmla="*/ 56 h 982"/>
                <a:gd name="T96" fmla="*/ 416 w 2780"/>
                <a:gd name="T97" fmla="*/ 165 h 982"/>
                <a:gd name="T98" fmla="*/ 401 w 2780"/>
                <a:gd name="T99" fmla="*/ 170 h 982"/>
                <a:gd name="T100" fmla="*/ 55 w 2780"/>
                <a:gd name="T101" fmla="*/ 170 h 982"/>
                <a:gd name="T102" fmla="*/ 55 w 2780"/>
                <a:gd name="T103" fmla="*/ 68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80" h="982">
                  <a:moveTo>
                    <a:pt x="1508" y="982"/>
                  </a:moveTo>
                  <a:cubicBezTo>
                    <a:pt x="1506" y="982"/>
                    <a:pt x="1503" y="982"/>
                    <a:pt x="1501" y="981"/>
                  </a:cubicBezTo>
                  <a:cubicBezTo>
                    <a:pt x="650" y="742"/>
                    <a:pt x="650" y="742"/>
                    <a:pt x="650" y="742"/>
                  </a:cubicBezTo>
                  <a:cubicBezTo>
                    <a:pt x="27" y="742"/>
                    <a:pt x="27" y="742"/>
                    <a:pt x="27" y="742"/>
                  </a:cubicBezTo>
                  <a:cubicBezTo>
                    <a:pt x="12" y="742"/>
                    <a:pt x="0" y="730"/>
                    <a:pt x="0" y="715"/>
                  </a:cubicBezTo>
                  <a:cubicBezTo>
                    <a:pt x="0" y="142"/>
                    <a:pt x="0" y="142"/>
                    <a:pt x="0" y="142"/>
                  </a:cubicBezTo>
                  <a:cubicBezTo>
                    <a:pt x="0" y="127"/>
                    <a:pt x="12" y="115"/>
                    <a:pt x="27" y="115"/>
                  </a:cubicBezTo>
                  <a:cubicBezTo>
                    <a:pt x="393" y="115"/>
                    <a:pt x="393" y="115"/>
                    <a:pt x="393" y="115"/>
                  </a:cubicBezTo>
                  <a:cubicBezTo>
                    <a:pt x="509" y="40"/>
                    <a:pt x="644" y="0"/>
                    <a:pt x="783" y="0"/>
                  </a:cubicBezTo>
                  <a:cubicBezTo>
                    <a:pt x="1000" y="0"/>
                    <a:pt x="1202" y="95"/>
                    <a:pt x="1340" y="261"/>
                  </a:cubicBezTo>
                  <a:cubicBezTo>
                    <a:pt x="1930" y="261"/>
                    <a:pt x="1930" y="261"/>
                    <a:pt x="1930" y="261"/>
                  </a:cubicBezTo>
                  <a:cubicBezTo>
                    <a:pt x="1964" y="261"/>
                    <a:pt x="1994" y="277"/>
                    <a:pt x="2014" y="306"/>
                  </a:cubicBezTo>
                  <a:cubicBezTo>
                    <a:pt x="2039" y="342"/>
                    <a:pt x="2044" y="396"/>
                    <a:pt x="2028" y="437"/>
                  </a:cubicBezTo>
                  <a:cubicBezTo>
                    <a:pt x="2027" y="439"/>
                    <a:pt x="2025" y="442"/>
                    <a:pt x="2024" y="445"/>
                  </a:cubicBezTo>
                  <a:cubicBezTo>
                    <a:pt x="2577" y="268"/>
                    <a:pt x="2577" y="268"/>
                    <a:pt x="2577" y="268"/>
                  </a:cubicBezTo>
                  <a:cubicBezTo>
                    <a:pt x="2614" y="255"/>
                    <a:pt x="2655" y="257"/>
                    <a:pt x="2691" y="275"/>
                  </a:cubicBezTo>
                  <a:cubicBezTo>
                    <a:pt x="2727" y="293"/>
                    <a:pt x="2754" y="323"/>
                    <a:pt x="2767" y="361"/>
                  </a:cubicBezTo>
                  <a:cubicBezTo>
                    <a:pt x="2780" y="399"/>
                    <a:pt x="2778" y="440"/>
                    <a:pt x="2760" y="476"/>
                  </a:cubicBezTo>
                  <a:cubicBezTo>
                    <a:pt x="2743" y="512"/>
                    <a:pt x="2712" y="539"/>
                    <a:pt x="2674" y="552"/>
                  </a:cubicBezTo>
                  <a:cubicBezTo>
                    <a:pt x="2640" y="565"/>
                    <a:pt x="2640" y="565"/>
                    <a:pt x="2640" y="565"/>
                  </a:cubicBezTo>
                  <a:cubicBezTo>
                    <a:pt x="1942" y="824"/>
                    <a:pt x="1942" y="824"/>
                    <a:pt x="1942" y="824"/>
                  </a:cubicBezTo>
                  <a:cubicBezTo>
                    <a:pt x="1518" y="980"/>
                    <a:pt x="1518" y="980"/>
                    <a:pt x="1518" y="980"/>
                  </a:cubicBezTo>
                  <a:cubicBezTo>
                    <a:pt x="1515" y="981"/>
                    <a:pt x="1511" y="982"/>
                    <a:pt x="1508" y="982"/>
                  </a:cubicBezTo>
                  <a:close/>
                  <a:moveTo>
                    <a:pt x="55" y="687"/>
                  </a:moveTo>
                  <a:cubicBezTo>
                    <a:pt x="654" y="687"/>
                    <a:pt x="654" y="687"/>
                    <a:pt x="654" y="687"/>
                  </a:cubicBezTo>
                  <a:cubicBezTo>
                    <a:pt x="656" y="687"/>
                    <a:pt x="659" y="687"/>
                    <a:pt x="661" y="688"/>
                  </a:cubicBezTo>
                  <a:cubicBezTo>
                    <a:pt x="1507" y="925"/>
                    <a:pt x="1507" y="925"/>
                    <a:pt x="1507" y="925"/>
                  </a:cubicBezTo>
                  <a:cubicBezTo>
                    <a:pt x="1923" y="772"/>
                    <a:pt x="1923" y="772"/>
                    <a:pt x="1923" y="772"/>
                  </a:cubicBezTo>
                  <a:cubicBezTo>
                    <a:pt x="2655" y="500"/>
                    <a:pt x="2655" y="500"/>
                    <a:pt x="2655" y="500"/>
                  </a:cubicBezTo>
                  <a:cubicBezTo>
                    <a:pt x="2680" y="492"/>
                    <a:pt x="2699" y="475"/>
                    <a:pt x="2711" y="452"/>
                  </a:cubicBezTo>
                  <a:cubicBezTo>
                    <a:pt x="2722" y="429"/>
                    <a:pt x="2723" y="403"/>
                    <a:pt x="2715" y="379"/>
                  </a:cubicBezTo>
                  <a:cubicBezTo>
                    <a:pt x="2707" y="355"/>
                    <a:pt x="2690" y="336"/>
                    <a:pt x="2667" y="325"/>
                  </a:cubicBezTo>
                  <a:cubicBezTo>
                    <a:pt x="2644" y="314"/>
                    <a:pt x="2618" y="312"/>
                    <a:pt x="2594" y="320"/>
                  </a:cubicBezTo>
                  <a:cubicBezTo>
                    <a:pt x="1966" y="522"/>
                    <a:pt x="1966" y="522"/>
                    <a:pt x="1966" y="522"/>
                  </a:cubicBezTo>
                  <a:cubicBezTo>
                    <a:pt x="1927" y="555"/>
                    <a:pt x="1868" y="584"/>
                    <a:pt x="1779" y="584"/>
                  </a:cubicBezTo>
                  <a:cubicBezTo>
                    <a:pt x="1127" y="584"/>
                    <a:pt x="1127" y="584"/>
                    <a:pt x="1127" y="584"/>
                  </a:cubicBezTo>
                  <a:cubicBezTo>
                    <a:pt x="1112" y="584"/>
                    <a:pt x="1100" y="572"/>
                    <a:pt x="1100" y="557"/>
                  </a:cubicBezTo>
                  <a:cubicBezTo>
                    <a:pt x="1100" y="542"/>
                    <a:pt x="1112" y="529"/>
                    <a:pt x="1127" y="529"/>
                  </a:cubicBezTo>
                  <a:cubicBezTo>
                    <a:pt x="1779" y="529"/>
                    <a:pt x="1779" y="529"/>
                    <a:pt x="1779" y="529"/>
                  </a:cubicBezTo>
                  <a:cubicBezTo>
                    <a:pt x="1852" y="529"/>
                    <a:pt x="1900" y="506"/>
                    <a:pt x="1930" y="480"/>
                  </a:cubicBezTo>
                  <a:cubicBezTo>
                    <a:pt x="1932" y="478"/>
                    <a:pt x="1934" y="476"/>
                    <a:pt x="1936" y="474"/>
                  </a:cubicBezTo>
                  <a:cubicBezTo>
                    <a:pt x="1959" y="453"/>
                    <a:pt x="1971" y="430"/>
                    <a:pt x="1977" y="416"/>
                  </a:cubicBezTo>
                  <a:cubicBezTo>
                    <a:pt x="1986" y="392"/>
                    <a:pt x="1983" y="358"/>
                    <a:pt x="1968" y="337"/>
                  </a:cubicBezTo>
                  <a:cubicBezTo>
                    <a:pt x="1959" y="323"/>
                    <a:pt x="1946" y="316"/>
                    <a:pt x="1930" y="316"/>
                  </a:cubicBezTo>
                  <a:cubicBezTo>
                    <a:pt x="1326" y="316"/>
                    <a:pt x="1326" y="316"/>
                    <a:pt x="1326" y="316"/>
                  </a:cubicBezTo>
                  <a:cubicBezTo>
                    <a:pt x="1326" y="316"/>
                    <a:pt x="1326" y="316"/>
                    <a:pt x="1326" y="316"/>
                  </a:cubicBezTo>
                  <a:cubicBezTo>
                    <a:pt x="1318" y="316"/>
                    <a:pt x="1310" y="312"/>
                    <a:pt x="1305" y="306"/>
                  </a:cubicBezTo>
                  <a:cubicBezTo>
                    <a:pt x="1177" y="147"/>
                    <a:pt x="987" y="56"/>
                    <a:pt x="783" y="56"/>
                  </a:cubicBezTo>
                  <a:cubicBezTo>
                    <a:pt x="652" y="56"/>
                    <a:pt x="525" y="94"/>
                    <a:pt x="416" y="165"/>
                  </a:cubicBezTo>
                  <a:cubicBezTo>
                    <a:pt x="412" y="168"/>
                    <a:pt x="407" y="170"/>
                    <a:pt x="401" y="170"/>
                  </a:cubicBezTo>
                  <a:cubicBezTo>
                    <a:pt x="55" y="170"/>
                    <a:pt x="55" y="170"/>
                    <a:pt x="55" y="170"/>
                  </a:cubicBezTo>
                  <a:lnTo>
                    <a:pt x="55" y="6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grpSp>
        <p:nvGrpSpPr>
          <p:cNvPr id="211" name="Group 210">
            <a:extLst>
              <a:ext uri="{FF2B5EF4-FFF2-40B4-BE49-F238E27FC236}">
                <a16:creationId xmlns:a16="http://schemas.microsoft.com/office/drawing/2014/main" id="{8E433635-3752-4788-A1DC-99D0CCCB713A}"/>
              </a:ext>
            </a:extLst>
          </p:cNvPr>
          <p:cNvGrpSpPr>
            <a:grpSpLocks noChangeAspect="1"/>
          </p:cNvGrpSpPr>
          <p:nvPr/>
        </p:nvGrpSpPr>
        <p:grpSpPr>
          <a:xfrm>
            <a:off x="2368738" y="2599961"/>
            <a:ext cx="504539" cy="500073"/>
            <a:chOff x="3459902" y="107180"/>
            <a:chExt cx="5297625" cy="5250739"/>
          </a:xfrm>
          <a:solidFill>
            <a:srgbClr val="4472C4"/>
          </a:solidFill>
        </p:grpSpPr>
        <p:sp>
          <p:nvSpPr>
            <p:cNvPr id="212" name="Freeform: Shape 211">
              <a:extLst>
                <a:ext uri="{FF2B5EF4-FFF2-40B4-BE49-F238E27FC236}">
                  <a16:creationId xmlns:a16="http://schemas.microsoft.com/office/drawing/2014/main" id="{58171059-6777-4697-BE48-26BF6FDFC88F}"/>
                </a:ext>
              </a:extLst>
            </p:cNvPr>
            <p:cNvSpPr/>
            <p:nvPr/>
          </p:nvSpPr>
          <p:spPr>
            <a:xfrm>
              <a:off x="3459902" y="4148716"/>
              <a:ext cx="2404432" cy="1209165"/>
            </a:xfrm>
            <a:custGeom>
              <a:avLst/>
              <a:gdLst>
                <a:gd name="connsiteX0" fmla="*/ 2297313 w 2404432"/>
                <a:gd name="connsiteY0" fmla="*/ 1209146 h 1209165"/>
                <a:gd name="connsiteX1" fmla="*/ 107161 w 2404432"/>
                <a:gd name="connsiteY1" fmla="*/ 1209146 h 1209165"/>
                <a:gd name="connsiteX2" fmla="*/ 0 w 2404432"/>
                <a:gd name="connsiteY2" fmla="*/ 1101985 h 1209165"/>
                <a:gd name="connsiteX3" fmla="*/ 0 w 2404432"/>
                <a:gd name="connsiteY3" fmla="*/ 602526 h 1209165"/>
                <a:gd name="connsiteX4" fmla="*/ 348484 w 2404432"/>
                <a:gd name="connsiteY4" fmla="*/ 129931 h 1209165"/>
                <a:gd name="connsiteX5" fmla="*/ 752959 w 2404432"/>
                <a:gd name="connsiteY5" fmla="*/ 4792 h 1209165"/>
                <a:gd name="connsiteX6" fmla="*/ 842549 w 2404432"/>
                <a:gd name="connsiteY6" fmla="*/ 17001 h 1209165"/>
                <a:gd name="connsiteX7" fmla="*/ 1205426 w 2404432"/>
                <a:gd name="connsiteY7" fmla="*/ 250183 h 1209165"/>
                <a:gd name="connsiteX8" fmla="*/ 1618326 w 2404432"/>
                <a:gd name="connsiteY8" fmla="*/ 14130 h 1209165"/>
                <a:gd name="connsiteX9" fmla="*/ 1705544 w 2404432"/>
                <a:gd name="connsiteY9" fmla="*/ 5558 h 1209165"/>
                <a:gd name="connsiteX10" fmla="*/ 2066852 w 2404432"/>
                <a:gd name="connsiteY10" fmla="*/ 126572 h 1209165"/>
                <a:gd name="connsiteX11" fmla="*/ 2404432 w 2404432"/>
                <a:gd name="connsiteY11" fmla="*/ 595649 h 1209165"/>
                <a:gd name="connsiteX12" fmla="*/ 2404432 w 2404432"/>
                <a:gd name="connsiteY12" fmla="*/ 1102005 h 1209165"/>
                <a:gd name="connsiteX13" fmla="*/ 2297271 w 2404432"/>
                <a:gd name="connsiteY13" fmla="*/ 1209166 h 1209165"/>
                <a:gd name="connsiteX14" fmla="*/ 214342 w 2404432"/>
                <a:gd name="connsiteY14" fmla="*/ 994833 h 1209165"/>
                <a:gd name="connsiteX15" fmla="*/ 2190132 w 2404432"/>
                <a:gd name="connsiteY15" fmla="*/ 994833 h 1209165"/>
                <a:gd name="connsiteX16" fmla="*/ 2190132 w 2404432"/>
                <a:gd name="connsiteY16" fmla="*/ 595678 h 1209165"/>
                <a:gd name="connsiteX17" fmla="*/ 1998823 w 2404432"/>
                <a:gd name="connsiteY17" fmla="*/ 329813 h 1209165"/>
                <a:gd name="connsiteX18" fmla="*/ 1683061 w 2404432"/>
                <a:gd name="connsiteY18" fmla="*/ 224033 h 1209165"/>
                <a:gd name="connsiteX19" fmla="*/ 1255435 w 2404432"/>
                <a:gd name="connsiteY19" fmla="*/ 468540 h 1209165"/>
                <a:gd name="connsiteX20" fmla="*/ 1144336 w 2404432"/>
                <a:gd name="connsiteY20" fmla="*/ 465670 h 1209165"/>
                <a:gd name="connsiteX21" fmla="*/ 768713 w 2404432"/>
                <a:gd name="connsiteY21" fmla="*/ 224298 h 1209165"/>
                <a:gd name="connsiteX22" fmla="*/ 411843 w 2404432"/>
                <a:gd name="connsiteY22" fmla="*/ 334712 h 1209165"/>
                <a:gd name="connsiteX23" fmla="*/ 214332 w 2404432"/>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2" h="1209165">
                  <a:moveTo>
                    <a:pt x="2297313"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326" y="14130"/>
                  </a:lnTo>
                  <a:cubicBezTo>
                    <a:pt x="1644847" y="-1025"/>
                    <a:pt x="1676573" y="-4163"/>
                    <a:pt x="1705544" y="5558"/>
                  </a:cubicBezTo>
                  <a:lnTo>
                    <a:pt x="2066852" y="126572"/>
                  </a:lnTo>
                  <a:cubicBezTo>
                    <a:pt x="2268762" y="194233"/>
                    <a:pt x="2404432" y="382718"/>
                    <a:pt x="2404432" y="595649"/>
                  </a:cubicBezTo>
                  <a:lnTo>
                    <a:pt x="2404432" y="1102005"/>
                  </a:lnTo>
                  <a:cubicBezTo>
                    <a:pt x="2404432" y="1161171"/>
                    <a:pt x="2356480" y="1209166"/>
                    <a:pt x="2297271"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336" y="465670"/>
                  </a:cubicBezTo>
                  <a:lnTo>
                    <a:pt x="768713" y="224298"/>
                  </a:lnTo>
                  <a:lnTo>
                    <a:pt x="41184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3" name="Freeform: Shape 212">
              <a:extLst>
                <a:ext uri="{FF2B5EF4-FFF2-40B4-BE49-F238E27FC236}">
                  <a16:creationId xmlns:a16="http://schemas.microsoft.com/office/drawing/2014/main" id="{E70764B5-D0F9-4401-8D02-D79900DDD317}"/>
                </a:ext>
              </a:extLst>
            </p:cNvPr>
            <p:cNvSpPr/>
            <p:nvPr/>
          </p:nvSpPr>
          <p:spPr>
            <a:xfrm>
              <a:off x="3935558"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09 w 1501844"/>
                <a:gd name="connsiteY7" fmla="*/ 428596 h 642971"/>
                <a:gd name="connsiteX8" fmla="*/ 1285923 w 1501844"/>
                <a:gd name="connsiteY8" fmla="*/ 107543 h 642971"/>
                <a:gd name="connsiteX9" fmla="*/ 1392692 w 1501844"/>
                <a:gd name="connsiteY9" fmla="*/ 0 h 642971"/>
                <a:gd name="connsiteX10" fmla="*/ 1393113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8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09" y="428596"/>
                  </a:lnTo>
                  <a:lnTo>
                    <a:pt x="1285923" y="107543"/>
                  </a:lnTo>
                  <a:cubicBezTo>
                    <a:pt x="1285693" y="48377"/>
                    <a:pt x="1333493" y="196"/>
                    <a:pt x="1392692" y="0"/>
                  </a:cubicBezTo>
                  <a:lnTo>
                    <a:pt x="1393113" y="0"/>
                  </a:lnTo>
                  <a:cubicBezTo>
                    <a:pt x="1452087" y="0"/>
                    <a:pt x="1500039" y="47723"/>
                    <a:pt x="1500275" y="106769"/>
                  </a:cubicBezTo>
                  <a:lnTo>
                    <a:pt x="1501844" y="535394"/>
                  </a:lnTo>
                  <a:cubicBezTo>
                    <a:pt x="1501959" y="563867"/>
                    <a:pt x="1490707" y="591230"/>
                    <a:pt x="1470615" y="611436"/>
                  </a:cubicBezTo>
                  <a:cubicBezTo>
                    <a:pt x="1450523" y="631643"/>
                    <a:pt x="1423199" y="642972"/>
                    <a:pt x="1394688"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4" name="Freeform: Shape 213">
              <a:extLst>
                <a:ext uri="{FF2B5EF4-FFF2-40B4-BE49-F238E27FC236}">
                  <a16:creationId xmlns:a16="http://schemas.microsoft.com/office/drawing/2014/main" id="{9A255EB0-71EF-4764-96FD-7F4B9BE055CB}"/>
                </a:ext>
              </a:extLst>
            </p:cNvPr>
            <p:cNvSpPr/>
            <p:nvPr/>
          </p:nvSpPr>
          <p:spPr>
            <a:xfrm>
              <a:off x="3995737"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5" name="Freeform: Shape 214">
              <a:extLst>
                <a:ext uri="{FF2B5EF4-FFF2-40B4-BE49-F238E27FC236}">
                  <a16:creationId xmlns:a16="http://schemas.microsoft.com/office/drawing/2014/main" id="{7A8D2B5D-DA9E-4E7C-A2E4-8A98FE3637CA}"/>
                </a:ext>
              </a:extLst>
            </p:cNvPr>
            <p:cNvSpPr/>
            <p:nvPr/>
          </p:nvSpPr>
          <p:spPr>
            <a:xfrm>
              <a:off x="6353096" y="4148716"/>
              <a:ext cx="2404431" cy="1209165"/>
            </a:xfrm>
            <a:custGeom>
              <a:avLst/>
              <a:gdLst>
                <a:gd name="connsiteX0" fmla="*/ 2297312 w 2404431"/>
                <a:gd name="connsiteY0" fmla="*/ 1209146 h 1209165"/>
                <a:gd name="connsiteX1" fmla="*/ 107161 w 2404431"/>
                <a:gd name="connsiteY1" fmla="*/ 1209146 h 1209165"/>
                <a:gd name="connsiteX2" fmla="*/ 0 w 2404431"/>
                <a:gd name="connsiteY2" fmla="*/ 1101985 h 1209165"/>
                <a:gd name="connsiteX3" fmla="*/ 0 w 2404431"/>
                <a:gd name="connsiteY3" fmla="*/ 602526 h 1209165"/>
                <a:gd name="connsiteX4" fmla="*/ 348484 w 2404431"/>
                <a:gd name="connsiteY4" fmla="*/ 129931 h 1209165"/>
                <a:gd name="connsiteX5" fmla="*/ 752959 w 2404431"/>
                <a:gd name="connsiteY5" fmla="*/ 4792 h 1209165"/>
                <a:gd name="connsiteX6" fmla="*/ 842549 w 2404431"/>
                <a:gd name="connsiteY6" fmla="*/ 17001 h 1209165"/>
                <a:gd name="connsiteX7" fmla="*/ 1205426 w 2404431"/>
                <a:gd name="connsiteY7" fmla="*/ 250183 h 1209165"/>
                <a:gd name="connsiteX8" fmla="*/ 1618287 w 2404431"/>
                <a:gd name="connsiteY8" fmla="*/ 14130 h 1209165"/>
                <a:gd name="connsiteX9" fmla="*/ 1705504 w 2404431"/>
                <a:gd name="connsiteY9" fmla="*/ 5558 h 1209165"/>
                <a:gd name="connsiteX10" fmla="*/ 2066813 w 2404431"/>
                <a:gd name="connsiteY10" fmla="*/ 126572 h 1209165"/>
                <a:gd name="connsiteX11" fmla="*/ 2404393 w 2404431"/>
                <a:gd name="connsiteY11" fmla="*/ 595649 h 1209165"/>
                <a:gd name="connsiteX12" fmla="*/ 2404432 w 2404431"/>
                <a:gd name="connsiteY12" fmla="*/ 1102005 h 1209165"/>
                <a:gd name="connsiteX13" fmla="*/ 2297270 w 2404431"/>
                <a:gd name="connsiteY13" fmla="*/ 1209166 h 1209165"/>
                <a:gd name="connsiteX14" fmla="*/ 214342 w 2404431"/>
                <a:gd name="connsiteY14" fmla="*/ 994833 h 1209165"/>
                <a:gd name="connsiteX15" fmla="*/ 2190132 w 2404431"/>
                <a:gd name="connsiteY15" fmla="*/ 994833 h 1209165"/>
                <a:gd name="connsiteX16" fmla="*/ 2190132 w 2404431"/>
                <a:gd name="connsiteY16" fmla="*/ 595678 h 1209165"/>
                <a:gd name="connsiteX17" fmla="*/ 1998823 w 2404431"/>
                <a:gd name="connsiteY17" fmla="*/ 329813 h 1209165"/>
                <a:gd name="connsiteX18" fmla="*/ 1683061 w 2404431"/>
                <a:gd name="connsiteY18" fmla="*/ 224033 h 1209165"/>
                <a:gd name="connsiteX19" fmla="*/ 1255435 w 2404431"/>
                <a:gd name="connsiteY19" fmla="*/ 468540 h 1209165"/>
                <a:gd name="connsiteX20" fmla="*/ 1144296 w 2404431"/>
                <a:gd name="connsiteY20" fmla="*/ 465670 h 1209165"/>
                <a:gd name="connsiteX21" fmla="*/ 768674 w 2404431"/>
                <a:gd name="connsiteY21" fmla="*/ 224298 h 1209165"/>
                <a:gd name="connsiteX22" fmla="*/ 411803 w 2404431"/>
                <a:gd name="connsiteY22" fmla="*/ 334712 h 1209165"/>
                <a:gd name="connsiteX23" fmla="*/ 214332 w 2404431"/>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1" h="1209165">
                  <a:moveTo>
                    <a:pt x="2297312"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287" y="14130"/>
                  </a:lnTo>
                  <a:cubicBezTo>
                    <a:pt x="1644846" y="-1025"/>
                    <a:pt x="1676573" y="-4163"/>
                    <a:pt x="1705504" y="5558"/>
                  </a:cubicBezTo>
                  <a:lnTo>
                    <a:pt x="2066813" y="126572"/>
                  </a:lnTo>
                  <a:cubicBezTo>
                    <a:pt x="2268723" y="194233"/>
                    <a:pt x="2404393" y="382718"/>
                    <a:pt x="2404393" y="595649"/>
                  </a:cubicBezTo>
                  <a:lnTo>
                    <a:pt x="2404432" y="1102005"/>
                  </a:lnTo>
                  <a:cubicBezTo>
                    <a:pt x="2404432" y="1161171"/>
                    <a:pt x="2356441" y="1209166"/>
                    <a:pt x="2297270"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296" y="465670"/>
                  </a:cubicBezTo>
                  <a:lnTo>
                    <a:pt x="768674" y="224298"/>
                  </a:lnTo>
                  <a:lnTo>
                    <a:pt x="41180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6" name="Freeform: Shape 215">
              <a:extLst>
                <a:ext uri="{FF2B5EF4-FFF2-40B4-BE49-F238E27FC236}">
                  <a16:creationId xmlns:a16="http://schemas.microsoft.com/office/drawing/2014/main" id="{F43676EB-AEEE-48F2-8D9D-A55EF0BB6821}"/>
                </a:ext>
              </a:extLst>
            </p:cNvPr>
            <p:cNvSpPr/>
            <p:nvPr/>
          </p:nvSpPr>
          <p:spPr>
            <a:xfrm>
              <a:off x="6828752"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10" y="428596"/>
                  </a:lnTo>
                  <a:lnTo>
                    <a:pt x="1285923" y="107543"/>
                  </a:lnTo>
                  <a:cubicBezTo>
                    <a:pt x="1285694" y="48377"/>
                    <a:pt x="1333493" y="196"/>
                    <a:pt x="1392693" y="0"/>
                  </a:cubicBezTo>
                  <a:lnTo>
                    <a:pt x="1393114" y="0"/>
                  </a:lnTo>
                  <a:cubicBezTo>
                    <a:pt x="1452125" y="0"/>
                    <a:pt x="1500040" y="47723"/>
                    <a:pt x="1500275" y="106769"/>
                  </a:cubicBezTo>
                  <a:lnTo>
                    <a:pt x="1501844" y="535394"/>
                  </a:lnTo>
                  <a:cubicBezTo>
                    <a:pt x="1501958" y="563906"/>
                    <a:pt x="1490707" y="591230"/>
                    <a:pt x="1470615" y="611436"/>
                  </a:cubicBezTo>
                  <a:cubicBezTo>
                    <a:pt x="1450523" y="631643"/>
                    <a:pt x="1423199" y="642972"/>
                    <a:pt x="1394687"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7" name="Freeform: Shape 216">
              <a:extLst>
                <a:ext uri="{FF2B5EF4-FFF2-40B4-BE49-F238E27FC236}">
                  <a16:creationId xmlns:a16="http://schemas.microsoft.com/office/drawing/2014/main" id="{2FAEC9F2-A311-472B-9C33-DC45F8D64A47}"/>
                </a:ext>
              </a:extLst>
            </p:cNvPr>
            <p:cNvSpPr/>
            <p:nvPr/>
          </p:nvSpPr>
          <p:spPr>
            <a:xfrm>
              <a:off x="6996112"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9"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8" name="Freeform: Shape 217">
              <a:extLst>
                <a:ext uri="{FF2B5EF4-FFF2-40B4-BE49-F238E27FC236}">
                  <a16:creationId xmlns:a16="http://schemas.microsoft.com/office/drawing/2014/main" id="{5C2553EA-1234-4AB8-AE8C-0BFBDCEB09A1}"/>
                </a:ext>
              </a:extLst>
            </p:cNvPr>
            <p:cNvSpPr/>
            <p:nvPr/>
          </p:nvSpPr>
          <p:spPr>
            <a:xfrm>
              <a:off x="4960138" y="1469793"/>
              <a:ext cx="2357441" cy="1209137"/>
            </a:xfrm>
            <a:custGeom>
              <a:avLst/>
              <a:gdLst>
                <a:gd name="connsiteX0" fmla="*/ 2250286 w 2357441"/>
                <a:gd name="connsiteY0" fmla="*/ 1209138 h 1209137"/>
                <a:gd name="connsiteX1" fmla="*/ 107161 w 2357441"/>
                <a:gd name="connsiteY1" fmla="*/ 1209138 h 1209137"/>
                <a:gd name="connsiteX2" fmla="*/ 0 w 2357441"/>
                <a:gd name="connsiteY2" fmla="*/ 1101977 h 1209137"/>
                <a:gd name="connsiteX3" fmla="*/ 0 w 2357441"/>
                <a:gd name="connsiteY3" fmla="*/ 600676 h 1209137"/>
                <a:gd name="connsiteX4" fmla="*/ 345545 w 2357441"/>
                <a:gd name="connsiteY4" fmla="*/ 128993 h 1209137"/>
                <a:gd name="connsiteX5" fmla="*/ 737774 w 2357441"/>
                <a:gd name="connsiteY5" fmla="*/ 5000 h 1209137"/>
                <a:gd name="connsiteX6" fmla="*/ 828895 w 2357441"/>
                <a:gd name="connsiteY6" fmla="*/ 17592 h 1209137"/>
                <a:gd name="connsiteX7" fmla="*/ 1181974 w 2357441"/>
                <a:gd name="connsiteY7" fmla="*/ 249470 h 1209137"/>
                <a:gd name="connsiteX8" fmla="*/ 1583853 w 2357441"/>
                <a:gd name="connsiteY8" fmla="*/ 14643 h 1209137"/>
                <a:gd name="connsiteX9" fmla="*/ 1672602 w 2357441"/>
                <a:gd name="connsiteY9" fmla="*/ 5764 h 1209137"/>
                <a:gd name="connsiteX10" fmla="*/ 2022889 w 2357441"/>
                <a:gd name="connsiteY10" fmla="*/ 125661 h 1209137"/>
                <a:gd name="connsiteX11" fmla="*/ 2357442 w 2357441"/>
                <a:gd name="connsiteY11" fmla="*/ 593700 h 1209137"/>
                <a:gd name="connsiteX12" fmla="*/ 2357442 w 2357441"/>
                <a:gd name="connsiteY12" fmla="*/ 1101966 h 1209137"/>
                <a:gd name="connsiteX13" fmla="*/ 2250280 w 2357441"/>
                <a:gd name="connsiteY13" fmla="*/ 1209128 h 1209137"/>
                <a:gd name="connsiteX14" fmla="*/ 214342 w 2357441"/>
                <a:gd name="connsiteY14" fmla="*/ 994825 h 1209137"/>
                <a:gd name="connsiteX15" fmla="*/ 2143204 w 2357441"/>
                <a:gd name="connsiteY15" fmla="*/ 994825 h 1209137"/>
                <a:gd name="connsiteX16" fmla="*/ 2143204 w 2357441"/>
                <a:gd name="connsiteY16" fmla="*/ 593720 h 1209137"/>
                <a:gd name="connsiteX17" fmla="*/ 1953648 w 2357441"/>
                <a:gd name="connsiteY17" fmla="*/ 328472 h 1209137"/>
                <a:gd name="connsiteX18" fmla="*/ 1649780 w 2357441"/>
                <a:gd name="connsiteY18" fmla="*/ 224456 h 1209137"/>
                <a:gd name="connsiteX19" fmla="*/ 1232902 w 2357441"/>
                <a:gd name="connsiteY19" fmla="*/ 468043 h 1209137"/>
                <a:gd name="connsiteX20" fmla="*/ 1120009 w 2357441"/>
                <a:gd name="connsiteY20" fmla="*/ 465096 h 1209137"/>
                <a:gd name="connsiteX21" fmla="*/ 753959 w 2357441"/>
                <a:gd name="connsiteY21" fmla="*/ 224723 h 1209137"/>
                <a:gd name="connsiteX22" fmla="*/ 410295 w 2357441"/>
                <a:gd name="connsiteY22" fmla="*/ 333373 h 1209137"/>
                <a:gd name="connsiteX23" fmla="*/ 214391 w 2357441"/>
                <a:gd name="connsiteY23" fmla="*/ 600688 h 12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7441" h="1209137">
                  <a:moveTo>
                    <a:pt x="2250286" y="1209138"/>
                  </a:moveTo>
                  <a:lnTo>
                    <a:pt x="107161" y="1209138"/>
                  </a:lnTo>
                  <a:cubicBezTo>
                    <a:pt x="47995" y="1209138"/>
                    <a:pt x="0" y="1161147"/>
                    <a:pt x="0" y="1101977"/>
                  </a:cubicBezTo>
                  <a:lnTo>
                    <a:pt x="0" y="600676"/>
                  </a:lnTo>
                  <a:cubicBezTo>
                    <a:pt x="0" y="383914"/>
                    <a:pt x="138884" y="194359"/>
                    <a:pt x="345545" y="128993"/>
                  </a:cubicBezTo>
                  <a:lnTo>
                    <a:pt x="737774" y="5000"/>
                  </a:lnTo>
                  <a:cubicBezTo>
                    <a:pt x="768505" y="-4720"/>
                    <a:pt x="801953" y="-90"/>
                    <a:pt x="828895" y="17592"/>
                  </a:cubicBezTo>
                  <a:lnTo>
                    <a:pt x="1181974" y="249470"/>
                  </a:lnTo>
                  <a:lnTo>
                    <a:pt x="1583853" y="14643"/>
                  </a:lnTo>
                  <a:cubicBezTo>
                    <a:pt x="1610757" y="-1087"/>
                    <a:pt x="1643172" y="-4301"/>
                    <a:pt x="1672602" y="5764"/>
                  </a:cubicBezTo>
                  <a:lnTo>
                    <a:pt x="2022889" y="125661"/>
                  </a:lnTo>
                  <a:cubicBezTo>
                    <a:pt x="2223044" y="194165"/>
                    <a:pt x="2357442" y="382258"/>
                    <a:pt x="2357442" y="593700"/>
                  </a:cubicBezTo>
                  <a:lnTo>
                    <a:pt x="2357442" y="1101966"/>
                  </a:lnTo>
                  <a:cubicBezTo>
                    <a:pt x="2357442" y="1161132"/>
                    <a:pt x="2309451" y="1209128"/>
                    <a:pt x="2250280" y="1209128"/>
                  </a:cubicBezTo>
                  <a:close/>
                  <a:moveTo>
                    <a:pt x="214342" y="994825"/>
                  </a:moveTo>
                  <a:lnTo>
                    <a:pt x="2143204" y="994825"/>
                  </a:lnTo>
                  <a:lnTo>
                    <a:pt x="2143204" y="593720"/>
                  </a:lnTo>
                  <a:cubicBezTo>
                    <a:pt x="2143204" y="473862"/>
                    <a:pt x="2067008" y="367279"/>
                    <a:pt x="1953648" y="328472"/>
                  </a:cubicBezTo>
                  <a:lnTo>
                    <a:pt x="1649780" y="224456"/>
                  </a:lnTo>
                  <a:lnTo>
                    <a:pt x="1232902" y="468043"/>
                  </a:lnTo>
                  <a:cubicBezTo>
                    <a:pt x="1197770" y="488556"/>
                    <a:pt x="1154027" y="487446"/>
                    <a:pt x="1120009" y="465096"/>
                  </a:cubicBezTo>
                  <a:lnTo>
                    <a:pt x="753959" y="224723"/>
                  </a:lnTo>
                  <a:lnTo>
                    <a:pt x="410295" y="333373"/>
                  </a:lnTo>
                  <a:cubicBezTo>
                    <a:pt x="293111" y="370418"/>
                    <a:pt x="214391" y="477842"/>
                    <a:pt x="214391" y="600688"/>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9" name="Freeform: Shape 218">
              <a:extLst>
                <a:ext uri="{FF2B5EF4-FFF2-40B4-BE49-F238E27FC236}">
                  <a16:creationId xmlns:a16="http://schemas.microsoft.com/office/drawing/2014/main" id="{06A04CA8-616C-468A-8849-3DEB8F459819}"/>
                </a:ext>
              </a:extLst>
            </p:cNvPr>
            <p:cNvSpPr/>
            <p:nvPr/>
          </p:nvSpPr>
          <p:spPr>
            <a:xfrm>
              <a:off x="5388768" y="2036017"/>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3 h 642971"/>
                <a:gd name="connsiteX4" fmla="*/ 107161 w 1501844"/>
                <a:gd name="connsiteY4" fmla="*/ 4712 h 642971"/>
                <a:gd name="connsiteX5" fmla="*/ 214322 w 1501844"/>
                <a:gd name="connsiteY5" fmla="*/ 111873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7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3"/>
                  </a:lnTo>
                  <a:cubicBezTo>
                    <a:pt x="0" y="52708"/>
                    <a:pt x="47990" y="4712"/>
                    <a:pt x="107161" y="4712"/>
                  </a:cubicBezTo>
                  <a:cubicBezTo>
                    <a:pt x="166332" y="4712"/>
                    <a:pt x="214322" y="52703"/>
                    <a:pt x="214322" y="111873"/>
                  </a:cubicBezTo>
                  <a:lnTo>
                    <a:pt x="214322" y="428596"/>
                  </a:lnTo>
                  <a:lnTo>
                    <a:pt x="1287110" y="428596"/>
                  </a:lnTo>
                  <a:lnTo>
                    <a:pt x="1285923" y="107543"/>
                  </a:lnTo>
                  <a:cubicBezTo>
                    <a:pt x="1285694" y="48377"/>
                    <a:pt x="1333493" y="196"/>
                    <a:pt x="1392693" y="0"/>
                  </a:cubicBezTo>
                  <a:lnTo>
                    <a:pt x="1393114" y="0"/>
                  </a:lnTo>
                  <a:cubicBezTo>
                    <a:pt x="1452125" y="0"/>
                    <a:pt x="1500039" y="47723"/>
                    <a:pt x="1500275" y="106769"/>
                  </a:cubicBezTo>
                  <a:lnTo>
                    <a:pt x="1501844" y="535394"/>
                  </a:lnTo>
                  <a:cubicBezTo>
                    <a:pt x="1501958" y="563867"/>
                    <a:pt x="1490707" y="591230"/>
                    <a:pt x="1470615" y="611437"/>
                  </a:cubicBezTo>
                  <a:cubicBezTo>
                    <a:pt x="1450523" y="631605"/>
                    <a:pt x="1423199" y="642972"/>
                    <a:pt x="1394687"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0" name="Freeform: Shape 219">
              <a:extLst>
                <a:ext uri="{FF2B5EF4-FFF2-40B4-BE49-F238E27FC236}">
                  <a16:creationId xmlns:a16="http://schemas.microsoft.com/office/drawing/2014/main" id="{74C34988-3F1A-472B-9B8B-8F3906B61D54}"/>
                </a:ext>
              </a:extLst>
            </p:cNvPr>
            <p:cNvSpPr/>
            <p:nvPr/>
          </p:nvSpPr>
          <p:spPr>
            <a:xfrm>
              <a:off x="5495974" y="107180"/>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4 h 1285875"/>
                <a:gd name="connsiteX6" fmla="*/ 214313 w 1285875"/>
                <a:gd name="connsiteY6" fmla="*/ 642889 h 1285875"/>
                <a:gd name="connsiteX7" fmla="*/ 642938 w 1285875"/>
                <a:gd name="connsiteY7" fmla="*/ 1071514 h 1285875"/>
                <a:gd name="connsiteX8" fmla="*/ 1071563 w 1285875"/>
                <a:gd name="connsiteY8" fmla="*/ 642889 h 1285875"/>
                <a:gd name="connsiteX9" fmla="*/ 642938 w 1285875"/>
                <a:gd name="connsiteY9" fmla="*/ 214264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4"/>
                  </a:moveTo>
                  <a:cubicBezTo>
                    <a:pt x="406581" y="214264"/>
                    <a:pt x="214313" y="406532"/>
                    <a:pt x="214313" y="642889"/>
                  </a:cubicBezTo>
                  <a:cubicBezTo>
                    <a:pt x="214313" y="879245"/>
                    <a:pt x="406581" y="1071514"/>
                    <a:pt x="642938" y="1071514"/>
                  </a:cubicBezTo>
                  <a:cubicBezTo>
                    <a:pt x="879294" y="1071514"/>
                    <a:pt x="1071563" y="879245"/>
                    <a:pt x="1071563" y="642889"/>
                  </a:cubicBezTo>
                  <a:cubicBezTo>
                    <a:pt x="1071563" y="406532"/>
                    <a:pt x="879294" y="214264"/>
                    <a:pt x="642938" y="214264"/>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1" name="Freeform: Shape 220">
              <a:extLst>
                <a:ext uri="{FF2B5EF4-FFF2-40B4-BE49-F238E27FC236}">
                  <a16:creationId xmlns:a16="http://schemas.microsoft.com/office/drawing/2014/main" id="{A076961C-E148-4499-B465-30E1254D5EA2}"/>
                </a:ext>
              </a:extLst>
            </p:cNvPr>
            <p:cNvSpPr/>
            <p:nvPr/>
          </p:nvSpPr>
          <p:spPr>
            <a:xfrm>
              <a:off x="6996107" y="857313"/>
              <a:ext cx="1500231" cy="1821617"/>
            </a:xfrm>
            <a:custGeom>
              <a:avLst/>
              <a:gdLst>
                <a:gd name="connsiteX0" fmla="*/ 1071567 w 1500231"/>
                <a:gd name="connsiteY0" fmla="*/ 1821617 h 1821617"/>
                <a:gd name="connsiteX1" fmla="*/ 1021012 w 1500231"/>
                <a:gd name="connsiteY1" fmla="*/ 1808949 h 1821617"/>
                <a:gd name="connsiteX2" fmla="*/ 964411 w 1500231"/>
                <a:gd name="connsiteY2" fmla="*/ 1714461 h 1821617"/>
                <a:gd name="connsiteX3" fmla="*/ 964411 w 1500231"/>
                <a:gd name="connsiteY3" fmla="*/ 214322 h 1821617"/>
                <a:gd name="connsiteX4" fmla="*/ 107161 w 1500231"/>
                <a:gd name="connsiteY4" fmla="*/ 214322 h 1821617"/>
                <a:gd name="connsiteX5" fmla="*/ 0 w 1500231"/>
                <a:gd name="connsiteY5" fmla="*/ 107161 h 1821617"/>
                <a:gd name="connsiteX6" fmla="*/ 107161 w 1500231"/>
                <a:gd name="connsiteY6" fmla="*/ 0 h 1821617"/>
                <a:gd name="connsiteX7" fmla="*/ 1071572 w 1500231"/>
                <a:gd name="connsiteY7" fmla="*/ 0 h 1821617"/>
                <a:gd name="connsiteX8" fmla="*/ 1178733 w 1500231"/>
                <a:gd name="connsiteY8" fmla="*/ 107161 h 1821617"/>
                <a:gd name="connsiteX9" fmla="*/ 1178733 w 1500231"/>
                <a:gd name="connsiteY9" fmla="*/ 1514227 h 1821617"/>
                <a:gd name="connsiteX10" fmla="*/ 1333616 w 1500231"/>
                <a:gd name="connsiteY10" fmla="*/ 1410975 h 1821617"/>
                <a:gd name="connsiteX11" fmla="*/ 1482220 w 1500231"/>
                <a:gd name="connsiteY11" fmla="*/ 1440672 h 1821617"/>
                <a:gd name="connsiteX12" fmla="*/ 1452522 w 1500231"/>
                <a:gd name="connsiteY12" fmla="*/ 1589275 h 1821617"/>
                <a:gd name="connsiteX13" fmla="*/ 1131059 w 1500231"/>
                <a:gd name="connsiteY13" fmla="*/ 1803587 h 1821617"/>
                <a:gd name="connsiteX14" fmla="*/ 1071587 w 1500231"/>
                <a:gd name="connsiteY14" fmla="*/ 1821612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31" h="1821617">
                  <a:moveTo>
                    <a:pt x="1071567" y="1821617"/>
                  </a:moveTo>
                  <a:cubicBezTo>
                    <a:pt x="1054232" y="1821617"/>
                    <a:pt x="1036856" y="1817407"/>
                    <a:pt x="1021012" y="1808949"/>
                  </a:cubicBezTo>
                  <a:cubicBezTo>
                    <a:pt x="986148" y="1790312"/>
                    <a:pt x="964411" y="1753993"/>
                    <a:pt x="964411" y="1714461"/>
                  </a:cubicBezTo>
                  <a:lnTo>
                    <a:pt x="964411" y="214322"/>
                  </a:lnTo>
                  <a:lnTo>
                    <a:pt x="107161" y="214322"/>
                  </a:lnTo>
                  <a:cubicBezTo>
                    <a:pt x="47995" y="214322"/>
                    <a:pt x="0" y="166332"/>
                    <a:pt x="0" y="107161"/>
                  </a:cubicBezTo>
                  <a:cubicBezTo>
                    <a:pt x="0" y="47990"/>
                    <a:pt x="47990" y="0"/>
                    <a:pt x="107161" y="0"/>
                  </a:cubicBezTo>
                  <a:lnTo>
                    <a:pt x="1071572" y="0"/>
                  </a:lnTo>
                  <a:cubicBezTo>
                    <a:pt x="1130738" y="0"/>
                    <a:pt x="1178733" y="47990"/>
                    <a:pt x="1178733" y="107161"/>
                  </a:cubicBezTo>
                  <a:lnTo>
                    <a:pt x="1178733" y="1514227"/>
                  </a:lnTo>
                  <a:lnTo>
                    <a:pt x="1333616" y="1410975"/>
                  </a:lnTo>
                  <a:cubicBezTo>
                    <a:pt x="1382869" y="1378139"/>
                    <a:pt x="1449379" y="1391457"/>
                    <a:pt x="1482220" y="1440672"/>
                  </a:cubicBezTo>
                  <a:cubicBezTo>
                    <a:pt x="1515055" y="1489925"/>
                    <a:pt x="1501738" y="1556435"/>
                    <a:pt x="1452522" y="1589275"/>
                  </a:cubicBezTo>
                  <a:lnTo>
                    <a:pt x="1131059" y="1803587"/>
                  </a:lnTo>
                  <a:cubicBezTo>
                    <a:pt x="1113110" y="1815566"/>
                    <a:pt x="1092368" y="1821612"/>
                    <a:pt x="1071587" y="182161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2" name="Freeform: Shape 221">
              <a:extLst>
                <a:ext uri="{FF2B5EF4-FFF2-40B4-BE49-F238E27FC236}">
                  <a16:creationId xmlns:a16="http://schemas.microsoft.com/office/drawing/2014/main" id="{96FC40F0-5F24-419E-A820-2B03E6153FAE}"/>
                </a:ext>
              </a:extLst>
            </p:cNvPr>
            <p:cNvSpPr/>
            <p:nvPr/>
          </p:nvSpPr>
          <p:spPr>
            <a:xfrm>
              <a:off x="7639036" y="2250271"/>
              <a:ext cx="535808" cy="428660"/>
            </a:xfrm>
            <a:custGeom>
              <a:avLst/>
              <a:gdLst>
                <a:gd name="connsiteX0" fmla="*/ 428540 w 535808"/>
                <a:gd name="connsiteY0" fmla="*/ 428660 h 428660"/>
                <a:gd name="connsiteX1" fmla="*/ 369183 w 535808"/>
                <a:gd name="connsiteY1" fmla="*/ 410635 h 428660"/>
                <a:gd name="connsiteX2" fmla="*/ 47719 w 535808"/>
                <a:gd name="connsiteY2" fmla="*/ 196322 h 428660"/>
                <a:gd name="connsiteX3" fmla="*/ 18022 w 535808"/>
                <a:gd name="connsiteY3" fmla="*/ 47719 h 428660"/>
                <a:gd name="connsiteX4" fmla="*/ 166625 w 535808"/>
                <a:gd name="connsiteY4" fmla="*/ 18022 h 428660"/>
                <a:gd name="connsiteX5" fmla="*/ 488089 w 535808"/>
                <a:gd name="connsiteY5" fmla="*/ 232335 h 428660"/>
                <a:gd name="connsiteX6" fmla="*/ 517786 w 535808"/>
                <a:gd name="connsiteY6" fmla="*/ 380938 h 428660"/>
                <a:gd name="connsiteX7" fmla="*/ 428540 w 535808"/>
                <a:gd name="connsiteY7" fmla="*/ 428661 h 4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08" h="428660">
                  <a:moveTo>
                    <a:pt x="428540" y="428660"/>
                  </a:moveTo>
                  <a:cubicBezTo>
                    <a:pt x="408104" y="428660"/>
                    <a:pt x="387476" y="422843"/>
                    <a:pt x="369183" y="410635"/>
                  </a:cubicBezTo>
                  <a:lnTo>
                    <a:pt x="47719" y="196322"/>
                  </a:lnTo>
                  <a:cubicBezTo>
                    <a:pt x="-1534" y="163486"/>
                    <a:pt x="-14814" y="96969"/>
                    <a:pt x="18022" y="47719"/>
                  </a:cubicBezTo>
                  <a:cubicBezTo>
                    <a:pt x="50858" y="-1534"/>
                    <a:pt x="117375" y="-14814"/>
                    <a:pt x="166625" y="18022"/>
                  </a:cubicBezTo>
                  <a:lnTo>
                    <a:pt x="488089" y="232335"/>
                  </a:lnTo>
                  <a:cubicBezTo>
                    <a:pt x="537342" y="265171"/>
                    <a:pt x="550622" y="331687"/>
                    <a:pt x="517786" y="380938"/>
                  </a:cubicBezTo>
                  <a:cubicBezTo>
                    <a:pt x="497158" y="411937"/>
                    <a:pt x="463175" y="428661"/>
                    <a:pt x="428540" y="428661"/>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3" name="Freeform: Shape 222">
              <a:extLst>
                <a:ext uri="{FF2B5EF4-FFF2-40B4-BE49-F238E27FC236}">
                  <a16:creationId xmlns:a16="http://schemas.microsoft.com/office/drawing/2014/main" id="{BB586FFB-9418-4B2D-90AF-32D31CC1B664}"/>
                </a:ext>
              </a:extLst>
            </p:cNvPr>
            <p:cNvSpPr/>
            <p:nvPr/>
          </p:nvSpPr>
          <p:spPr>
            <a:xfrm>
              <a:off x="3674252" y="857317"/>
              <a:ext cx="1500202" cy="1821617"/>
            </a:xfrm>
            <a:custGeom>
              <a:avLst/>
              <a:gdLst>
                <a:gd name="connsiteX0" fmla="*/ 428616 w 1500202"/>
                <a:gd name="connsiteY0" fmla="*/ 1821613 h 1821617"/>
                <a:gd name="connsiteX1" fmla="*/ 369183 w 1500202"/>
                <a:gd name="connsiteY1" fmla="*/ 1803627 h 1821617"/>
                <a:gd name="connsiteX2" fmla="*/ 47719 w 1500202"/>
                <a:gd name="connsiteY2" fmla="*/ 1589314 h 1821617"/>
                <a:gd name="connsiteX3" fmla="*/ 18022 w 1500202"/>
                <a:gd name="connsiteY3" fmla="*/ 1440711 h 1821617"/>
                <a:gd name="connsiteX4" fmla="*/ 166625 w 1500202"/>
                <a:gd name="connsiteY4" fmla="*/ 1411014 h 1821617"/>
                <a:gd name="connsiteX5" fmla="*/ 321469 w 1500202"/>
                <a:gd name="connsiteY5" fmla="*/ 1514227 h 1821617"/>
                <a:gd name="connsiteX6" fmla="*/ 321469 w 1500202"/>
                <a:gd name="connsiteY6" fmla="*/ 107161 h 1821617"/>
                <a:gd name="connsiteX7" fmla="*/ 428630 w 1500202"/>
                <a:gd name="connsiteY7" fmla="*/ 0 h 1821617"/>
                <a:gd name="connsiteX8" fmla="*/ 1393041 w 1500202"/>
                <a:gd name="connsiteY8" fmla="*/ 0 h 1821617"/>
                <a:gd name="connsiteX9" fmla="*/ 1500202 w 1500202"/>
                <a:gd name="connsiteY9" fmla="*/ 107161 h 1821617"/>
                <a:gd name="connsiteX10" fmla="*/ 1393041 w 1500202"/>
                <a:gd name="connsiteY10" fmla="*/ 214322 h 1821617"/>
                <a:gd name="connsiteX11" fmla="*/ 535791 w 1500202"/>
                <a:gd name="connsiteY11" fmla="*/ 214322 h 1821617"/>
                <a:gd name="connsiteX12" fmla="*/ 535791 w 1500202"/>
                <a:gd name="connsiteY12" fmla="*/ 1714461 h 1821617"/>
                <a:gd name="connsiteX13" fmla="*/ 479190 w 1500202"/>
                <a:gd name="connsiteY13" fmla="*/ 1808949 h 1821617"/>
                <a:gd name="connsiteX14" fmla="*/ 428635 w 1500202"/>
                <a:gd name="connsiteY14" fmla="*/ 1821617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02" h="1821617">
                  <a:moveTo>
                    <a:pt x="428616" y="1821613"/>
                  </a:moveTo>
                  <a:cubicBezTo>
                    <a:pt x="407836" y="1821613"/>
                    <a:pt x="387093" y="1815567"/>
                    <a:pt x="369183" y="1803627"/>
                  </a:cubicBezTo>
                  <a:lnTo>
                    <a:pt x="47719" y="1589314"/>
                  </a:lnTo>
                  <a:cubicBezTo>
                    <a:pt x="-1534" y="1556478"/>
                    <a:pt x="-14814" y="1489961"/>
                    <a:pt x="18022" y="1440711"/>
                  </a:cubicBezTo>
                  <a:cubicBezTo>
                    <a:pt x="50858" y="1391458"/>
                    <a:pt x="117375" y="1378178"/>
                    <a:pt x="166625" y="1411014"/>
                  </a:cubicBezTo>
                  <a:lnTo>
                    <a:pt x="321469" y="1514227"/>
                  </a:lnTo>
                  <a:lnTo>
                    <a:pt x="321469" y="107161"/>
                  </a:lnTo>
                  <a:cubicBezTo>
                    <a:pt x="321469" y="47995"/>
                    <a:pt x="369459" y="0"/>
                    <a:pt x="428630" y="0"/>
                  </a:cubicBezTo>
                  <a:lnTo>
                    <a:pt x="1393041" y="0"/>
                  </a:lnTo>
                  <a:cubicBezTo>
                    <a:pt x="1452207" y="0"/>
                    <a:pt x="1500202" y="47990"/>
                    <a:pt x="1500202" y="107161"/>
                  </a:cubicBezTo>
                  <a:cubicBezTo>
                    <a:pt x="1500202" y="166332"/>
                    <a:pt x="1452212" y="214322"/>
                    <a:pt x="1393041" y="214322"/>
                  </a:cubicBezTo>
                  <a:lnTo>
                    <a:pt x="535791" y="214322"/>
                  </a:lnTo>
                  <a:lnTo>
                    <a:pt x="535791" y="1714461"/>
                  </a:lnTo>
                  <a:cubicBezTo>
                    <a:pt x="535791" y="1753994"/>
                    <a:pt x="514053" y="1790312"/>
                    <a:pt x="479190" y="1808949"/>
                  </a:cubicBezTo>
                  <a:cubicBezTo>
                    <a:pt x="463346" y="1817407"/>
                    <a:pt x="445972" y="1821617"/>
                    <a:pt x="428635" y="1821617"/>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4" name="Freeform: Shape 223">
              <a:extLst>
                <a:ext uri="{FF2B5EF4-FFF2-40B4-BE49-F238E27FC236}">
                  <a16:creationId xmlns:a16="http://schemas.microsoft.com/office/drawing/2014/main" id="{3BBA455E-7FD3-42DF-8628-7D1C89CA03A2}"/>
                </a:ext>
              </a:extLst>
            </p:cNvPr>
            <p:cNvSpPr/>
            <p:nvPr/>
          </p:nvSpPr>
          <p:spPr>
            <a:xfrm>
              <a:off x="3995708" y="2250280"/>
              <a:ext cx="535788" cy="428650"/>
            </a:xfrm>
            <a:custGeom>
              <a:avLst/>
              <a:gdLst>
                <a:gd name="connsiteX0" fmla="*/ 107258 w 535788"/>
                <a:gd name="connsiteY0" fmla="*/ 428651 h 428650"/>
                <a:gd name="connsiteX1" fmla="*/ 18012 w 535788"/>
                <a:gd name="connsiteY1" fmla="*/ 380928 h 428650"/>
                <a:gd name="connsiteX2" fmla="*/ 47709 w 535788"/>
                <a:gd name="connsiteY2" fmla="*/ 232325 h 428650"/>
                <a:gd name="connsiteX3" fmla="*/ 369173 w 535788"/>
                <a:gd name="connsiteY3" fmla="*/ 18012 h 428650"/>
                <a:gd name="connsiteX4" fmla="*/ 517776 w 535788"/>
                <a:gd name="connsiteY4" fmla="*/ 47709 h 428650"/>
                <a:gd name="connsiteX5" fmla="*/ 488079 w 535788"/>
                <a:gd name="connsiteY5" fmla="*/ 196312 h 428650"/>
                <a:gd name="connsiteX6" fmla="*/ 166615 w 535788"/>
                <a:gd name="connsiteY6" fmla="*/ 410625 h 428650"/>
                <a:gd name="connsiteX7" fmla="*/ 107258 w 535788"/>
                <a:gd name="connsiteY7" fmla="*/ 428650 h 4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8" h="428650">
                  <a:moveTo>
                    <a:pt x="107258" y="428651"/>
                  </a:moveTo>
                  <a:cubicBezTo>
                    <a:pt x="72624" y="428651"/>
                    <a:pt x="38640" y="411889"/>
                    <a:pt x="18012" y="380928"/>
                  </a:cubicBezTo>
                  <a:cubicBezTo>
                    <a:pt x="-14824" y="331675"/>
                    <a:pt x="-1506" y="265165"/>
                    <a:pt x="47709" y="232325"/>
                  </a:cubicBezTo>
                  <a:lnTo>
                    <a:pt x="369173" y="18012"/>
                  </a:lnTo>
                  <a:cubicBezTo>
                    <a:pt x="418426" y="-14824"/>
                    <a:pt x="484936" y="-1506"/>
                    <a:pt x="517776" y="47709"/>
                  </a:cubicBezTo>
                  <a:cubicBezTo>
                    <a:pt x="550612" y="96962"/>
                    <a:pt x="537294" y="163472"/>
                    <a:pt x="488079" y="196312"/>
                  </a:cubicBezTo>
                  <a:lnTo>
                    <a:pt x="166615" y="410625"/>
                  </a:lnTo>
                  <a:cubicBezTo>
                    <a:pt x="148322" y="422833"/>
                    <a:pt x="127656" y="428650"/>
                    <a:pt x="107258" y="428650"/>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5" name="Freeform: Shape 224">
              <a:extLst>
                <a:ext uri="{FF2B5EF4-FFF2-40B4-BE49-F238E27FC236}">
                  <a16:creationId xmlns:a16="http://schemas.microsoft.com/office/drawing/2014/main" id="{0FDAA93E-B9CB-4B19-9746-FCA008FF0D89}"/>
                </a:ext>
              </a:extLst>
            </p:cNvPr>
            <p:cNvSpPr/>
            <p:nvPr/>
          </p:nvSpPr>
          <p:spPr>
            <a:xfrm>
              <a:off x="5603105" y="5143539"/>
              <a:ext cx="964411" cy="214322"/>
            </a:xfrm>
            <a:custGeom>
              <a:avLst/>
              <a:gdLst>
                <a:gd name="connsiteX0" fmla="*/ 857250 w 964411"/>
                <a:gd name="connsiteY0" fmla="*/ 214322 h 214322"/>
                <a:gd name="connsiteX1" fmla="*/ 107161 w 964411"/>
                <a:gd name="connsiteY1" fmla="*/ 214322 h 214322"/>
                <a:gd name="connsiteX2" fmla="*/ 0 w 964411"/>
                <a:gd name="connsiteY2" fmla="*/ 107161 h 214322"/>
                <a:gd name="connsiteX3" fmla="*/ 107161 w 964411"/>
                <a:gd name="connsiteY3" fmla="*/ 0 h 214322"/>
                <a:gd name="connsiteX4" fmla="*/ 857250 w 964411"/>
                <a:gd name="connsiteY4" fmla="*/ 0 h 214322"/>
                <a:gd name="connsiteX5" fmla="*/ 964411 w 964411"/>
                <a:gd name="connsiteY5" fmla="*/ 107161 h 214322"/>
                <a:gd name="connsiteX6" fmla="*/ 857250 w 964411"/>
                <a:gd name="connsiteY6" fmla="*/ 214322 h 2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411" h="214322">
                  <a:moveTo>
                    <a:pt x="857250" y="214322"/>
                  </a:moveTo>
                  <a:lnTo>
                    <a:pt x="107161" y="214322"/>
                  </a:lnTo>
                  <a:cubicBezTo>
                    <a:pt x="47995" y="214322"/>
                    <a:pt x="0" y="166332"/>
                    <a:pt x="0" y="107161"/>
                  </a:cubicBezTo>
                  <a:cubicBezTo>
                    <a:pt x="0" y="47990"/>
                    <a:pt x="47990" y="0"/>
                    <a:pt x="107161" y="0"/>
                  </a:cubicBezTo>
                  <a:lnTo>
                    <a:pt x="857250" y="0"/>
                  </a:lnTo>
                  <a:cubicBezTo>
                    <a:pt x="916416" y="0"/>
                    <a:pt x="964411" y="47990"/>
                    <a:pt x="964411" y="107161"/>
                  </a:cubicBezTo>
                  <a:cubicBezTo>
                    <a:pt x="964411" y="166332"/>
                    <a:pt x="916421" y="214322"/>
                    <a:pt x="857250" y="21432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6" name="Freeform: Shape 225">
              <a:extLst>
                <a:ext uri="{FF2B5EF4-FFF2-40B4-BE49-F238E27FC236}">
                  <a16:creationId xmlns:a16="http://schemas.microsoft.com/office/drawing/2014/main" id="{D4F043D1-1242-478E-948A-D9104B0E34D0}"/>
                </a:ext>
              </a:extLst>
            </p:cNvPr>
            <p:cNvSpPr/>
            <p:nvPr/>
          </p:nvSpPr>
          <p:spPr>
            <a:xfrm>
              <a:off x="5495974" y="2893194"/>
              <a:ext cx="1285884" cy="1285884"/>
            </a:xfrm>
            <a:custGeom>
              <a:avLst/>
              <a:gdLst>
                <a:gd name="connsiteX0" fmla="*/ 642938 w 1285884"/>
                <a:gd name="connsiteY0" fmla="*/ 1285875 h 1285884"/>
                <a:gd name="connsiteX1" fmla="*/ 0 w 1285884"/>
                <a:gd name="connsiteY1" fmla="*/ 642938 h 1285884"/>
                <a:gd name="connsiteX2" fmla="*/ 642938 w 1285884"/>
                <a:gd name="connsiteY2" fmla="*/ 0 h 1285884"/>
                <a:gd name="connsiteX3" fmla="*/ 750099 w 1285884"/>
                <a:gd name="connsiteY3" fmla="*/ 107161 h 1285884"/>
                <a:gd name="connsiteX4" fmla="*/ 642938 w 1285884"/>
                <a:gd name="connsiteY4" fmla="*/ 214322 h 1285884"/>
                <a:gd name="connsiteX5" fmla="*/ 214313 w 1285884"/>
                <a:gd name="connsiteY5" fmla="*/ 642947 h 1285884"/>
                <a:gd name="connsiteX6" fmla="*/ 642938 w 1285884"/>
                <a:gd name="connsiteY6" fmla="*/ 1071572 h 1285884"/>
                <a:gd name="connsiteX7" fmla="*/ 1071563 w 1285884"/>
                <a:gd name="connsiteY7" fmla="*/ 642947 h 1285884"/>
                <a:gd name="connsiteX8" fmla="*/ 1178724 w 1285884"/>
                <a:gd name="connsiteY8" fmla="*/ 535786 h 1285884"/>
                <a:gd name="connsiteX9" fmla="*/ 1285885 w 1285884"/>
                <a:gd name="connsiteY9" fmla="*/ 642947 h 1285884"/>
                <a:gd name="connsiteX10" fmla="*/ 642947 w 1285884"/>
                <a:gd name="connsiteY10" fmla="*/ 1285885 h 128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84" h="1285884">
                  <a:moveTo>
                    <a:pt x="642938" y="1285875"/>
                  </a:moveTo>
                  <a:cubicBezTo>
                    <a:pt x="288398" y="1285875"/>
                    <a:pt x="0" y="997467"/>
                    <a:pt x="0" y="642938"/>
                  </a:cubicBezTo>
                  <a:cubicBezTo>
                    <a:pt x="0" y="288408"/>
                    <a:pt x="288408" y="0"/>
                    <a:pt x="642938" y="0"/>
                  </a:cubicBezTo>
                  <a:cubicBezTo>
                    <a:pt x="702103" y="0"/>
                    <a:pt x="750099" y="47990"/>
                    <a:pt x="750099" y="107161"/>
                  </a:cubicBezTo>
                  <a:cubicBezTo>
                    <a:pt x="750099" y="166332"/>
                    <a:pt x="702108" y="214322"/>
                    <a:pt x="642938" y="214322"/>
                  </a:cubicBezTo>
                  <a:cubicBezTo>
                    <a:pt x="406581" y="214322"/>
                    <a:pt x="214313" y="406591"/>
                    <a:pt x="214313" y="642947"/>
                  </a:cubicBezTo>
                  <a:cubicBezTo>
                    <a:pt x="214313" y="879303"/>
                    <a:pt x="406581" y="1071572"/>
                    <a:pt x="642938" y="1071572"/>
                  </a:cubicBezTo>
                  <a:cubicBezTo>
                    <a:pt x="879294" y="1071572"/>
                    <a:pt x="1071563" y="879303"/>
                    <a:pt x="1071563" y="642947"/>
                  </a:cubicBezTo>
                  <a:cubicBezTo>
                    <a:pt x="1071563" y="583782"/>
                    <a:pt x="1119553" y="535786"/>
                    <a:pt x="1178724" y="535786"/>
                  </a:cubicBezTo>
                  <a:cubicBezTo>
                    <a:pt x="1237895" y="535786"/>
                    <a:pt x="1285885" y="583776"/>
                    <a:pt x="1285885" y="642947"/>
                  </a:cubicBezTo>
                  <a:cubicBezTo>
                    <a:pt x="1285885" y="997486"/>
                    <a:pt x="997476" y="1285885"/>
                    <a:pt x="642947" y="1285885"/>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7" name="Freeform: Shape 226">
              <a:extLst>
                <a:ext uri="{FF2B5EF4-FFF2-40B4-BE49-F238E27FC236}">
                  <a16:creationId xmlns:a16="http://schemas.microsoft.com/office/drawing/2014/main" id="{7F7D1B2F-8EBE-4690-8DF2-92E22B70D29F}"/>
                </a:ext>
              </a:extLst>
            </p:cNvPr>
            <p:cNvSpPr/>
            <p:nvPr/>
          </p:nvSpPr>
          <p:spPr>
            <a:xfrm>
              <a:off x="5817452" y="3000362"/>
              <a:ext cx="964394" cy="750091"/>
            </a:xfrm>
            <a:custGeom>
              <a:avLst/>
              <a:gdLst>
                <a:gd name="connsiteX0" fmla="*/ 321459 w 964394"/>
                <a:gd name="connsiteY0" fmla="*/ 750081 h 750091"/>
                <a:gd name="connsiteX1" fmla="*/ 245684 w 964394"/>
                <a:gd name="connsiteY1" fmla="*/ 718700 h 750091"/>
                <a:gd name="connsiteX2" fmla="*/ 31372 w 964394"/>
                <a:gd name="connsiteY2" fmla="*/ 504388 h 750091"/>
                <a:gd name="connsiteX3" fmla="*/ 31372 w 964394"/>
                <a:gd name="connsiteY3" fmla="*/ 352836 h 750091"/>
                <a:gd name="connsiteX4" fmla="*/ 182924 w 964394"/>
                <a:gd name="connsiteY4" fmla="*/ 352836 h 750091"/>
                <a:gd name="connsiteX5" fmla="*/ 321465 w 964394"/>
                <a:gd name="connsiteY5" fmla="*/ 491377 h 750091"/>
                <a:gd name="connsiteX6" fmla="*/ 781470 w 964394"/>
                <a:gd name="connsiteY6" fmla="*/ 31372 h 750091"/>
                <a:gd name="connsiteX7" fmla="*/ 933022 w 964394"/>
                <a:gd name="connsiteY7" fmla="*/ 31372 h 750091"/>
                <a:gd name="connsiteX8" fmla="*/ 933022 w 964394"/>
                <a:gd name="connsiteY8" fmla="*/ 182924 h 750091"/>
                <a:gd name="connsiteX9" fmla="*/ 397236 w 964394"/>
                <a:gd name="connsiteY9" fmla="*/ 718710 h 750091"/>
                <a:gd name="connsiteX10" fmla="*/ 321461 w 964394"/>
                <a:gd name="connsiteY10" fmla="*/ 750091 h 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394" h="750091">
                  <a:moveTo>
                    <a:pt x="321459" y="750081"/>
                  </a:moveTo>
                  <a:cubicBezTo>
                    <a:pt x="294019" y="750081"/>
                    <a:pt x="266618" y="739595"/>
                    <a:pt x="245684" y="718700"/>
                  </a:cubicBezTo>
                  <a:lnTo>
                    <a:pt x="31372" y="504388"/>
                  </a:lnTo>
                  <a:cubicBezTo>
                    <a:pt x="-10457" y="462559"/>
                    <a:pt x="-10457" y="394709"/>
                    <a:pt x="31372" y="352836"/>
                  </a:cubicBezTo>
                  <a:cubicBezTo>
                    <a:pt x="73201" y="311007"/>
                    <a:pt x="141051" y="311007"/>
                    <a:pt x="182924" y="352836"/>
                  </a:cubicBezTo>
                  <a:lnTo>
                    <a:pt x="321465" y="491377"/>
                  </a:lnTo>
                  <a:lnTo>
                    <a:pt x="781470" y="31372"/>
                  </a:lnTo>
                  <a:cubicBezTo>
                    <a:pt x="823337" y="-10457"/>
                    <a:pt x="891149" y="-10457"/>
                    <a:pt x="933022" y="31372"/>
                  </a:cubicBezTo>
                  <a:cubicBezTo>
                    <a:pt x="974851" y="73201"/>
                    <a:pt x="974851" y="141051"/>
                    <a:pt x="933022" y="182924"/>
                  </a:cubicBezTo>
                  <a:lnTo>
                    <a:pt x="397236" y="718710"/>
                  </a:lnTo>
                  <a:cubicBezTo>
                    <a:pt x="376303" y="739605"/>
                    <a:pt x="348901" y="750091"/>
                    <a:pt x="321461" y="750091"/>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pic>
        <p:nvPicPr>
          <p:cNvPr id="10" name="Graphic 9" descr="Rocket outline">
            <a:extLst>
              <a:ext uri="{FF2B5EF4-FFF2-40B4-BE49-F238E27FC236}">
                <a16:creationId xmlns:a16="http://schemas.microsoft.com/office/drawing/2014/main" id="{CA24BE50-B06A-4FD6-828C-9F49BB3795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8142" y="3204488"/>
            <a:ext cx="504000" cy="504000"/>
          </a:xfrm>
          <a:prstGeom prst="rect">
            <a:avLst/>
          </a:prstGeom>
        </p:spPr>
      </p:pic>
      <p:grpSp>
        <p:nvGrpSpPr>
          <p:cNvPr id="17" name="Group 16">
            <a:extLst>
              <a:ext uri="{FF2B5EF4-FFF2-40B4-BE49-F238E27FC236}">
                <a16:creationId xmlns:a16="http://schemas.microsoft.com/office/drawing/2014/main" id="{D7D6497E-0007-4ABC-962C-12096D3D1E71}"/>
              </a:ext>
            </a:extLst>
          </p:cNvPr>
          <p:cNvGrpSpPr/>
          <p:nvPr/>
        </p:nvGrpSpPr>
        <p:grpSpPr>
          <a:xfrm>
            <a:off x="1428350" y="849252"/>
            <a:ext cx="703079" cy="1056070"/>
            <a:chOff x="1428350" y="849252"/>
            <a:chExt cx="703079" cy="1056070"/>
          </a:xfrm>
        </p:grpSpPr>
        <p:sp>
          <p:nvSpPr>
            <p:cNvPr id="92" name="Freeform 30">
              <a:extLst>
                <a:ext uri="{FF2B5EF4-FFF2-40B4-BE49-F238E27FC236}">
                  <a16:creationId xmlns:a16="http://schemas.microsoft.com/office/drawing/2014/main" id="{FB337B5E-5A99-4F33-A879-137B8ABF16ED}"/>
                </a:ext>
              </a:extLst>
            </p:cNvPr>
            <p:cNvSpPr>
              <a:spLocks noChangeArrowheads="1"/>
            </p:cNvSpPr>
            <p:nvPr/>
          </p:nvSpPr>
          <p:spPr bwMode="auto">
            <a:xfrm>
              <a:off x="1428350" y="849252"/>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grpSp>
          <p:nvGrpSpPr>
            <p:cNvPr id="5" name="Group 4">
              <a:extLst>
                <a:ext uri="{FF2B5EF4-FFF2-40B4-BE49-F238E27FC236}">
                  <a16:creationId xmlns:a16="http://schemas.microsoft.com/office/drawing/2014/main" id="{43E29DDC-91B9-4D58-9938-355F1DB3C5F2}"/>
                </a:ext>
              </a:extLst>
            </p:cNvPr>
            <p:cNvGrpSpPr/>
            <p:nvPr/>
          </p:nvGrpSpPr>
          <p:grpSpPr>
            <a:xfrm>
              <a:off x="1601743" y="1001188"/>
              <a:ext cx="360000" cy="360000"/>
              <a:chOff x="2031331" y="4265158"/>
              <a:chExt cx="432000" cy="432000"/>
            </a:xfrm>
          </p:grpSpPr>
          <p:sp>
            <p:nvSpPr>
              <p:cNvPr id="2" name="Flowchart: Connector 1">
                <a:extLst>
                  <a:ext uri="{FF2B5EF4-FFF2-40B4-BE49-F238E27FC236}">
                    <a16:creationId xmlns:a16="http://schemas.microsoft.com/office/drawing/2014/main" id="{5B8B4068-61DB-4723-A17B-CB0B802F8B4A}"/>
                  </a:ext>
                </a:extLst>
              </p:cNvPr>
              <p:cNvSpPr/>
              <p:nvPr/>
            </p:nvSpPr>
            <p:spPr>
              <a:xfrm>
                <a:off x="2031331" y="4265158"/>
                <a:ext cx="432000" cy="432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heckmark with solid fill">
                <a:extLst>
                  <a:ext uri="{FF2B5EF4-FFF2-40B4-BE49-F238E27FC236}">
                    <a16:creationId xmlns:a16="http://schemas.microsoft.com/office/drawing/2014/main" id="{0F129199-55ED-40BF-9166-6273E42F35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87779" y="4301158"/>
                <a:ext cx="360000" cy="360000"/>
              </a:xfrm>
              <a:prstGeom prst="rect">
                <a:avLst/>
              </a:prstGeom>
            </p:spPr>
          </p:pic>
        </p:grpSp>
        <p:sp>
          <p:nvSpPr>
            <p:cNvPr id="15" name="Rectangle 14">
              <a:extLst>
                <a:ext uri="{FF2B5EF4-FFF2-40B4-BE49-F238E27FC236}">
                  <a16:creationId xmlns:a16="http://schemas.microsoft.com/office/drawing/2014/main" id="{6CC245E3-2AAB-4980-AA11-584DAF50FD40}"/>
                </a:ext>
              </a:extLst>
            </p:cNvPr>
            <p:cNvSpPr/>
            <p:nvPr/>
          </p:nvSpPr>
          <p:spPr>
            <a:xfrm>
              <a:off x="1603136" y="1432171"/>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grpSp>
        <p:nvGrpSpPr>
          <p:cNvPr id="18" name="Group 17">
            <a:extLst>
              <a:ext uri="{FF2B5EF4-FFF2-40B4-BE49-F238E27FC236}">
                <a16:creationId xmlns:a16="http://schemas.microsoft.com/office/drawing/2014/main" id="{AB655DF3-76C5-4E8F-883E-D3445A744D2D}"/>
              </a:ext>
            </a:extLst>
          </p:cNvPr>
          <p:cNvGrpSpPr/>
          <p:nvPr/>
        </p:nvGrpSpPr>
        <p:grpSpPr>
          <a:xfrm>
            <a:off x="4914026" y="846928"/>
            <a:ext cx="703079" cy="1056070"/>
            <a:chOff x="4914026" y="846928"/>
            <a:chExt cx="703079" cy="1056070"/>
          </a:xfrm>
        </p:grpSpPr>
        <p:sp>
          <p:nvSpPr>
            <p:cNvPr id="94" name="Freeform 30">
              <a:extLst>
                <a:ext uri="{FF2B5EF4-FFF2-40B4-BE49-F238E27FC236}">
                  <a16:creationId xmlns:a16="http://schemas.microsoft.com/office/drawing/2014/main" id="{1C088ECB-6624-4F72-8A09-3203D2B528CD}"/>
                </a:ext>
              </a:extLst>
            </p:cNvPr>
            <p:cNvSpPr>
              <a:spLocks noChangeArrowheads="1"/>
            </p:cNvSpPr>
            <p:nvPr/>
          </p:nvSpPr>
          <p:spPr bwMode="auto">
            <a:xfrm>
              <a:off x="4914026" y="846928"/>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grpSp>
          <p:nvGrpSpPr>
            <p:cNvPr id="9" name="Group 8">
              <a:extLst>
                <a:ext uri="{FF2B5EF4-FFF2-40B4-BE49-F238E27FC236}">
                  <a16:creationId xmlns:a16="http://schemas.microsoft.com/office/drawing/2014/main" id="{D62213B5-FDFC-41E7-AF12-60D826CF4F6E}"/>
                </a:ext>
              </a:extLst>
            </p:cNvPr>
            <p:cNvGrpSpPr/>
            <p:nvPr/>
          </p:nvGrpSpPr>
          <p:grpSpPr>
            <a:xfrm>
              <a:off x="5081874" y="1009105"/>
              <a:ext cx="360000" cy="360000"/>
              <a:chOff x="3451706" y="4705464"/>
              <a:chExt cx="432000" cy="432000"/>
            </a:xfrm>
          </p:grpSpPr>
          <p:sp>
            <p:nvSpPr>
              <p:cNvPr id="249" name="Flowchart: Connector 248">
                <a:extLst>
                  <a:ext uri="{FF2B5EF4-FFF2-40B4-BE49-F238E27FC236}">
                    <a16:creationId xmlns:a16="http://schemas.microsoft.com/office/drawing/2014/main" id="{2B155430-5156-4401-855E-A23885D8E724}"/>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ining tools with solid fill">
                <a:extLst>
                  <a:ext uri="{FF2B5EF4-FFF2-40B4-BE49-F238E27FC236}">
                    <a16:creationId xmlns:a16="http://schemas.microsoft.com/office/drawing/2014/main" id="{E338410A-2CE8-4B9F-A35B-A1E7683120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87459" y="4741464"/>
                <a:ext cx="360000" cy="360000"/>
              </a:xfrm>
              <a:prstGeom prst="rect">
                <a:avLst/>
              </a:prstGeom>
            </p:spPr>
          </p:pic>
        </p:grpSp>
        <p:sp>
          <p:nvSpPr>
            <p:cNvPr id="145" name="Rectangle 144">
              <a:extLst>
                <a:ext uri="{FF2B5EF4-FFF2-40B4-BE49-F238E27FC236}">
                  <a16:creationId xmlns:a16="http://schemas.microsoft.com/office/drawing/2014/main" id="{AE0E64E0-9811-4579-8369-41E051D38F97}"/>
                </a:ext>
              </a:extLst>
            </p:cNvPr>
            <p:cNvSpPr/>
            <p:nvPr/>
          </p:nvSpPr>
          <p:spPr>
            <a:xfrm>
              <a:off x="5084711" y="1410614"/>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grpSp>
        <p:nvGrpSpPr>
          <p:cNvPr id="19" name="Group 18">
            <a:extLst>
              <a:ext uri="{FF2B5EF4-FFF2-40B4-BE49-F238E27FC236}">
                <a16:creationId xmlns:a16="http://schemas.microsoft.com/office/drawing/2014/main" id="{D7B110C7-1347-4BDA-ACF1-3CE534AF35D2}"/>
              </a:ext>
            </a:extLst>
          </p:cNvPr>
          <p:cNvGrpSpPr/>
          <p:nvPr/>
        </p:nvGrpSpPr>
        <p:grpSpPr>
          <a:xfrm>
            <a:off x="7436204" y="1372400"/>
            <a:ext cx="703079" cy="1056070"/>
            <a:chOff x="7436204" y="1372400"/>
            <a:chExt cx="703079" cy="1056070"/>
          </a:xfrm>
        </p:grpSpPr>
        <p:sp>
          <p:nvSpPr>
            <p:cNvPr id="162" name="Freeform 30">
              <a:extLst>
                <a:ext uri="{FF2B5EF4-FFF2-40B4-BE49-F238E27FC236}">
                  <a16:creationId xmlns:a16="http://schemas.microsoft.com/office/drawing/2014/main" id="{67C332BF-E98B-47A2-B871-F98882A3B09B}"/>
                </a:ext>
              </a:extLst>
            </p:cNvPr>
            <p:cNvSpPr>
              <a:spLocks noChangeArrowheads="1"/>
            </p:cNvSpPr>
            <p:nvPr/>
          </p:nvSpPr>
          <p:spPr bwMode="auto">
            <a:xfrm>
              <a:off x="7436204" y="1372400"/>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grpSp>
          <p:nvGrpSpPr>
            <p:cNvPr id="186" name="Group 185">
              <a:extLst>
                <a:ext uri="{FF2B5EF4-FFF2-40B4-BE49-F238E27FC236}">
                  <a16:creationId xmlns:a16="http://schemas.microsoft.com/office/drawing/2014/main" id="{2DFD3DFC-6ED7-4B96-8828-1330BFB230CF}"/>
                </a:ext>
              </a:extLst>
            </p:cNvPr>
            <p:cNvGrpSpPr/>
            <p:nvPr/>
          </p:nvGrpSpPr>
          <p:grpSpPr>
            <a:xfrm>
              <a:off x="7607743" y="1524130"/>
              <a:ext cx="360000" cy="360000"/>
              <a:chOff x="3451706" y="4705464"/>
              <a:chExt cx="432000" cy="432000"/>
            </a:xfrm>
          </p:grpSpPr>
          <p:sp>
            <p:nvSpPr>
              <p:cNvPr id="187" name="Flowchart: Connector 186">
                <a:extLst>
                  <a:ext uri="{FF2B5EF4-FFF2-40B4-BE49-F238E27FC236}">
                    <a16:creationId xmlns:a16="http://schemas.microsoft.com/office/drawing/2014/main" id="{131CA10E-9DB8-41C2-A6A5-B888C34F2FE9}"/>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raphic 187" descr="Mining tools with solid fill">
                <a:extLst>
                  <a:ext uri="{FF2B5EF4-FFF2-40B4-BE49-F238E27FC236}">
                    <a16:creationId xmlns:a16="http://schemas.microsoft.com/office/drawing/2014/main" id="{3B4B170E-CBBC-4BB1-97E2-997BDA68D8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87459" y="4741464"/>
                <a:ext cx="360000" cy="360000"/>
              </a:xfrm>
              <a:prstGeom prst="rect">
                <a:avLst/>
              </a:prstGeom>
            </p:spPr>
          </p:pic>
        </p:grpSp>
        <p:sp>
          <p:nvSpPr>
            <p:cNvPr id="146" name="Rectangle 145">
              <a:extLst>
                <a:ext uri="{FF2B5EF4-FFF2-40B4-BE49-F238E27FC236}">
                  <a16:creationId xmlns:a16="http://schemas.microsoft.com/office/drawing/2014/main" id="{567437C2-6927-41C2-84FF-600E8EEB3082}"/>
                </a:ext>
              </a:extLst>
            </p:cNvPr>
            <p:cNvSpPr/>
            <p:nvPr/>
          </p:nvSpPr>
          <p:spPr>
            <a:xfrm>
              <a:off x="7610461" y="1930555"/>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2"/>
                  </a:solidFill>
                </a:rPr>
                <a:t>3</a:t>
              </a:r>
            </a:p>
          </p:txBody>
        </p:sp>
      </p:grpSp>
      <p:grpSp>
        <p:nvGrpSpPr>
          <p:cNvPr id="20" name="Group 19">
            <a:extLst>
              <a:ext uri="{FF2B5EF4-FFF2-40B4-BE49-F238E27FC236}">
                <a16:creationId xmlns:a16="http://schemas.microsoft.com/office/drawing/2014/main" id="{B484BE3F-D0C1-4E08-88E8-49E67AEB58FC}"/>
              </a:ext>
            </a:extLst>
          </p:cNvPr>
          <p:cNvGrpSpPr/>
          <p:nvPr/>
        </p:nvGrpSpPr>
        <p:grpSpPr>
          <a:xfrm>
            <a:off x="4365767" y="2519342"/>
            <a:ext cx="703079" cy="1056070"/>
            <a:chOff x="4365767" y="2519342"/>
            <a:chExt cx="703079" cy="1056070"/>
          </a:xfrm>
        </p:grpSpPr>
        <p:sp>
          <p:nvSpPr>
            <p:cNvPr id="93" name="Freeform 31">
              <a:extLst>
                <a:ext uri="{FF2B5EF4-FFF2-40B4-BE49-F238E27FC236}">
                  <a16:creationId xmlns:a16="http://schemas.microsoft.com/office/drawing/2014/main" id="{3A5176C4-D49C-4E6D-8158-31E9261FA8A7}"/>
                </a:ext>
              </a:extLst>
            </p:cNvPr>
            <p:cNvSpPr>
              <a:spLocks noChangeArrowheads="1"/>
            </p:cNvSpPr>
            <p:nvPr/>
          </p:nvSpPr>
          <p:spPr bwMode="auto">
            <a:xfrm>
              <a:off x="4365767" y="2519342"/>
              <a:ext cx="703079" cy="1056070"/>
            </a:xfrm>
            <a:custGeom>
              <a:avLst/>
              <a:gdLst>
                <a:gd name="T0" fmla="*/ 589 w 1180"/>
                <a:gd name="T1" fmla="*/ 932 h 1922"/>
                <a:gd name="T2" fmla="*/ 589 w 1180"/>
                <a:gd name="T3" fmla="*/ 932 h 1922"/>
                <a:gd name="T4" fmla="*/ 288 w 1180"/>
                <a:gd name="T5" fmla="*/ 631 h 1922"/>
                <a:gd name="T6" fmla="*/ 288 w 1180"/>
                <a:gd name="T7" fmla="*/ 631 h 1922"/>
                <a:gd name="T8" fmla="*/ 589 w 1180"/>
                <a:gd name="T9" fmla="*/ 332 h 1922"/>
                <a:gd name="T10" fmla="*/ 589 w 1180"/>
                <a:gd name="T11" fmla="*/ 332 h 1922"/>
                <a:gd name="T12" fmla="*/ 890 w 1180"/>
                <a:gd name="T13" fmla="*/ 631 h 1922"/>
                <a:gd name="T14" fmla="*/ 890 w 1180"/>
                <a:gd name="T15" fmla="*/ 631 h 1922"/>
                <a:gd name="T16" fmla="*/ 589 w 1180"/>
                <a:gd name="T17" fmla="*/ 932 h 1922"/>
                <a:gd name="T18" fmla="*/ 589 w 1180"/>
                <a:gd name="T19" fmla="*/ 0 h 1922"/>
                <a:gd name="T20" fmla="*/ 589 w 1180"/>
                <a:gd name="T21" fmla="*/ 0 h 1922"/>
                <a:gd name="T22" fmla="*/ 0 w 1180"/>
                <a:gd name="T23" fmla="*/ 589 h 1922"/>
                <a:gd name="T24" fmla="*/ 0 w 1180"/>
                <a:gd name="T25" fmla="*/ 589 h 1922"/>
                <a:gd name="T26" fmla="*/ 589 w 1180"/>
                <a:gd name="T27" fmla="*/ 1921 h 1922"/>
                <a:gd name="T28" fmla="*/ 589 w 1180"/>
                <a:gd name="T29" fmla="*/ 1921 h 1922"/>
                <a:gd name="T30" fmla="*/ 1179 w 1180"/>
                <a:gd name="T31" fmla="*/ 589 h 1922"/>
                <a:gd name="T32" fmla="*/ 1179 w 1180"/>
                <a:gd name="T33" fmla="*/ 589 h 1922"/>
                <a:gd name="T34" fmla="*/ 589 w 1180"/>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0" h="1922">
                  <a:moveTo>
                    <a:pt x="589" y="932"/>
                  </a:moveTo>
                  <a:lnTo>
                    <a:pt x="589" y="932"/>
                  </a:lnTo>
                  <a:cubicBezTo>
                    <a:pt x="423" y="932"/>
                    <a:pt x="288" y="797"/>
                    <a:pt x="288" y="631"/>
                  </a:cubicBezTo>
                  <a:lnTo>
                    <a:pt x="288" y="631"/>
                  </a:lnTo>
                  <a:cubicBezTo>
                    <a:pt x="288" y="466"/>
                    <a:pt x="423" y="332"/>
                    <a:pt x="589" y="332"/>
                  </a:cubicBezTo>
                  <a:lnTo>
                    <a:pt x="589" y="332"/>
                  </a:lnTo>
                  <a:cubicBezTo>
                    <a:pt x="756" y="332"/>
                    <a:pt x="890" y="466"/>
                    <a:pt x="890" y="631"/>
                  </a:cubicBezTo>
                  <a:lnTo>
                    <a:pt x="890" y="631"/>
                  </a:lnTo>
                  <a:cubicBezTo>
                    <a:pt x="890" y="797"/>
                    <a:pt x="756" y="932"/>
                    <a:pt x="589" y="932"/>
                  </a:cubicBezTo>
                  <a:close/>
                  <a:moveTo>
                    <a:pt x="589" y="0"/>
                  </a:moveTo>
                  <a:lnTo>
                    <a:pt x="589" y="0"/>
                  </a:lnTo>
                  <a:cubicBezTo>
                    <a:pt x="264" y="0"/>
                    <a:pt x="0" y="264"/>
                    <a:pt x="0" y="589"/>
                  </a:cubicBezTo>
                  <a:lnTo>
                    <a:pt x="0" y="589"/>
                  </a:lnTo>
                  <a:cubicBezTo>
                    <a:pt x="0" y="914"/>
                    <a:pt x="589" y="1921"/>
                    <a:pt x="589" y="1921"/>
                  </a:cubicBezTo>
                  <a:lnTo>
                    <a:pt x="589" y="1921"/>
                  </a:lnTo>
                  <a:cubicBezTo>
                    <a:pt x="589" y="1921"/>
                    <a:pt x="1179" y="914"/>
                    <a:pt x="1179" y="589"/>
                  </a:cubicBezTo>
                  <a:lnTo>
                    <a:pt x="1179" y="589"/>
                  </a:lnTo>
                  <a:cubicBezTo>
                    <a:pt x="1179" y="264"/>
                    <a:pt x="915" y="0"/>
                    <a:pt x="589"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grpSp>
          <p:nvGrpSpPr>
            <p:cNvPr id="250" name="Group 249">
              <a:extLst>
                <a:ext uri="{FF2B5EF4-FFF2-40B4-BE49-F238E27FC236}">
                  <a16:creationId xmlns:a16="http://schemas.microsoft.com/office/drawing/2014/main" id="{ACA97313-861C-4034-BB54-81960122A83A}"/>
                </a:ext>
              </a:extLst>
            </p:cNvPr>
            <p:cNvGrpSpPr/>
            <p:nvPr/>
          </p:nvGrpSpPr>
          <p:grpSpPr>
            <a:xfrm>
              <a:off x="4534529" y="2681027"/>
              <a:ext cx="360000" cy="360000"/>
              <a:chOff x="3451706" y="4705464"/>
              <a:chExt cx="432000" cy="432000"/>
            </a:xfrm>
          </p:grpSpPr>
          <p:sp>
            <p:nvSpPr>
              <p:cNvPr id="251" name="Flowchart: Connector 250">
                <a:extLst>
                  <a:ext uri="{FF2B5EF4-FFF2-40B4-BE49-F238E27FC236}">
                    <a16:creationId xmlns:a16="http://schemas.microsoft.com/office/drawing/2014/main" id="{5773C0FE-B80D-4536-934D-BABFB98C17FB}"/>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Graphic 251" descr="Mining tools with solid fill">
                <a:extLst>
                  <a:ext uri="{FF2B5EF4-FFF2-40B4-BE49-F238E27FC236}">
                    <a16:creationId xmlns:a16="http://schemas.microsoft.com/office/drawing/2014/main" id="{612D9652-F265-49D0-B17E-17A5D3FB81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87459" y="4741464"/>
                <a:ext cx="360000" cy="360000"/>
              </a:xfrm>
              <a:prstGeom prst="rect">
                <a:avLst/>
              </a:prstGeom>
            </p:spPr>
          </p:pic>
        </p:grpSp>
        <p:sp>
          <p:nvSpPr>
            <p:cNvPr id="147" name="Rectangle 146">
              <a:extLst>
                <a:ext uri="{FF2B5EF4-FFF2-40B4-BE49-F238E27FC236}">
                  <a16:creationId xmlns:a16="http://schemas.microsoft.com/office/drawing/2014/main" id="{832F584E-FDEE-497C-AFC1-3C206E58785C}"/>
                </a:ext>
              </a:extLst>
            </p:cNvPr>
            <p:cNvSpPr/>
            <p:nvPr/>
          </p:nvSpPr>
          <p:spPr>
            <a:xfrm>
              <a:off x="4530253" y="3094275"/>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grpSp>
      <p:grpSp>
        <p:nvGrpSpPr>
          <p:cNvPr id="21" name="Group 20">
            <a:extLst>
              <a:ext uri="{FF2B5EF4-FFF2-40B4-BE49-F238E27FC236}">
                <a16:creationId xmlns:a16="http://schemas.microsoft.com/office/drawing/2014/main" id="{86E828F6-2645-48A8-971B-3F68D3E749A1}"/>
              </a:ext>
            </a:extLst>
          </p:cNvPr>
          <p:cNvGrpSpPr/>
          <p:nvPr/>
        </p:nvGrpSpPr>
        <p:grpSpPr>
          <a:xfrm>
            <a:off x="6833965" y="3205303"/>
            <a:ext cx="703079" cy="1056070"/>
            <a:chOff x="7259337" y="2968704"/>
            <a:chExt cx="703079" cy="1056070"/>
          </a:xfrm>
        </p:grpSpPr>
        <p:sp>
          <p:nvSpPr>
            <p:cNvPr id="91" name="Freeform 32">
              <a:extLst>
                <a:ext uri="{FF2B5EF4-FFF2-40B4-BE49-F238E27FC236}">
                  <a16:creationId xmlns:a16="http://schemas.microsoft.com/office/drawing/2014/main" id="{A7425EDC-74A7-4B1A-875A-03F0A6EFE606}"/>
                </a:ext>
              </a:extLst>
            </p:cNvPr>
            <p:cNvSpPr>
              <a:spLocks noChangeArrowheads="1"/>
            </p:cNvSpPr>
            <p:nvPr/>
          </p:nvSpPr>
          <p:spPr bwMode="auto">
            <a:xfrm>
              <a:off x="7259337" y="2968704"/>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grpSp>
          <p:nvGrpSpPr>
            <p:cNvPr id="253" name="Group 252">
              <a:extLst>
                <a:ext uri="{FF2B5EF4-FFF2-40B4-BE49-F238E27FC236}">
                  <a16:creationId xmlns:a16="http://schemas.microsoft.com/office/drawing/2014/main" id="{18AD4308-1443-41FA-BCD2-98CCE1C7BA64}"/>
                </a:ext>
              </a:extLst>
            </p:cNvPr>
            <p:cNvGrpSpPr/>
            <p:nvPr/>
          </p:nvGrpSpPr>
          <p:grpSpPr>
            <a:xfrm>
              <a:off x="7429435" y="3124752"/>
              <a:ext cx="360000" cy="360000"/>
              <a:chOff x="3451706" y="4705464"/>
              <a:chExt cx="432000" cy="432000"/>
            </a:xfrm>
          </p:grpSpPr>
          <p:sp>
            <p:nvSpPr>
              <p:cNvPr id="254" name="Flowchart: Connector 253">
                <a:extLst>
                  <a:ext uri="{FF2B5EF4-FFF2-40B4-BE49-F238E27FC236}">
                    <a16:creationId xmlns:a16="http://schemas.microsoft.com/office/drawing/2014/main" id="{A521E109-0DAC-4EB1-86AA-E7E84CC282B0}"/>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5" name="Graphic 254" descr="Mining tools with solid fill">
                <a:extLst>
                  <a:ext uri="{FF2B5EF4-FFF2-40B4-BE49-F238E27FC236}">
                    <a16:creationId xmlns:a16="http://schemas.microsoft.com/office/drawing/2014/main" id="{D20495FE-237C-4D1F-B6E6-38CDC00F79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87459" y="4741464"/>
                <a:ext cx="360000" cy="360000"/>
              </a:xfrm>
              <a:prstGeom prst="rect">
                <a:avLst/>
              </a:prstGeom>
            </p:spPr>
          </p:pic>
        </p:grpSp>
        <p:sp>
          <p:nvSpPr>
            <p:cNvPr id="148" name="Rectangle 147">
              <a:extLst>
                <a:ext uri="{FF2B5EF4-FFF2-40B4-BE49-F238E27FC236}">
                  <a16:creationId xmlns:a16="http://schemas.microsoft.com/office/drawing/2014/main" id="{5B80EB81-19C0-4B6F-8035-0C938FB958BD}"/>
                </a:ext>
              </a:extLst>
            </p:cNvPr>
            <p:cNvSpPr/>
            <p:nvPr/>
          </p:nvSpPr>
          <p:spPr>
            <a:xfrm>
              <a:off x="7430523" y="3533994"/>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grpSp>
      <p:grpSp>
        <p:nvGrpSpPr>
          <p:cNvPr id="22" name="Group 21">
            <a:extLst>
              <a:ext uri="{FF2B5EF4-FFF2-40B4-BE49-F238E27FC236}">
                <a16:creationId xmlns:a16="http://schemas.microsoft.com/office/drawing/2014/main" id="{3CF95463-A196-4C45-9822-DBB7FAF94BBC}"/>
              </a:ext>
            </a:extLst>
          </p:cNvPr>
          <p:cNvGrpSpPr/>
          <p:nvPr/>
        </p:nvGrpSpPr>
        <p:grpSpPr>
          <a:xfrm>
            <a:off x="10043497" y="4503799"/>
            <a:ext cx="703079" cy="1056070"/>
            <a:chOff x="8872298" y="4068306"/>
            <a:chExt cx="703079" cy="1056070"/>
          </a:xfrm>
        </p:grpSpPr>
        <p:sp>
          <p:nvSpPr>
            <p:cNvPr id="88" name="Freeform 32">
              <a:extLst>
                <a:ext uri="{FF2B5EF4-FFF2-40B4-BE49-F238E27FC236}">
                  <a16:creationId xmlns:a16="http://schemas.microsoft.com/office/drawing/2014/main" id="{8257E554-3FBE-430F-8AE4-D34225DDCE76}"/>
                </a:ext>
              </a:extLst>
            </p:cNvPr>
            <p:cNvSpPr>
              <a:spLocks noChangeArrowheads="1"/>
            </p:cNvSpPr>
            <p:nvPr/>
          </p:nvSpPr>
          <p:spPr bwMode="auto">
            <a:xfrm>
              <a:off x="8872298" y="4068306"/>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257" name="Flowchart: Connector 256">
              <a:extLst>
                <a:ext uri="{FF2B5EF4-FFF2-40B4-BE49-F238E27FC236}">
                  <a16:creationId xmlns:a16="http://schemas.microsoft.com/office/drawing/2014/main" id="{E01E3417-1FCC-49E3-A6A2-BBBC8EAFCA37}"/>
                </a:ext>
              </a:extLst>
            </p:cNvPr>
            <p:cNvSpPr/>
            <p:nvPr/>
          </p:nvSpPr>
          <p:spPr>
            <a:xfrm>
              <a:off x="9044605" y="4236341"/>
              <a:ext cx="360000" cy="360000"/>
            </a:xfrm>
            <a:prstGeom prst="flowChartConnector">
              <a:avLst/>
            </a:prstGeom>
            <a:solidFill>
              <a:schemeClr val="accent6"/>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A5525E76-1F68-4037-91A7-AA5C583D04ED}"/>
                </a:ext>
              </a:extLst>
            </p:cNvPr>
            <p:cNvSpPr/>
            <p:nvPr/>
          </p:nvSpPr>
          <p:spPr>
            <a:xfrm>
              <a:off x="9043837" y="4665006"/>
              <a:ext cx="36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grpSp>
      <p:grpSp>
        <p:nvGrpSpPr>
          <p:cNvPr id="26" name="Group 25">
            <a:extLst>
              <a:ext uri="{FF2B5EF4-FFF2-40B4-BE49-F238E27FC236}">
                <a16:creationId xmlns:a16="http://schemas.microsoft.com/office/drawing/2014/main" id="{0A8A6E3B-C861-4BB9-BE1B-19BC7ACD1A7F}"/>
              </a:ext>
            </a:extLst>
          </p:cNvPr>
          <p:cNvGrpSpPr/>
          <p:nvPr/>
        </p:nvGrpSpPr>
        <p:grpSpPr>
          <a:xfrm>
            <a:off x="8252792" y="4156515"/>
            <a:ext cx="914400" cy="914400"/>
            <a:chOff x="8036840" y="4338888"/>
            <a:chExt cx="914400" cy="914400"/>
          </a:xfrm>
        </p:grpSpPr>
        <p:sp>
          <p:nvSpPr>
            <p:cNvPr id="25" name="Oval 24">
              <a:extLst>
                <a:ext uri="{FF2B5EF4-FFF2-40B4-BE49-F238E27FC236}">
                  <a16:creationId xmlns:a16="http://schemas.microsoft.com/office/drawing/2014/main" id="{0DF4717C-AFBF-42C0-A49C-EF94186DE1B6}"/>
                </a:ext>
              </a:extLst>
            </p:cNvPr>
            <p:cNvSpPr/>
            <p:nvPr/>
          </p:nvSpPr>
          <p:spPr>
            <a:xfrm>
              <a:off x="8036840" y="4338888"/>
              <a:ext cx="914400" cy="9144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Race Flag with solid fill">
              <a:extLst>
                <a:ext uri="{FF2B5EF4-FFF2-40B4-BE49-F238E27FC236}">
                  <a16:creationId xmlns:a16="http://schemas.microsoft.com/office/drawing/2014/main" id="{CF04F4F5-9700-45E0-93F9-666C6272B5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6840" y="4338888"/>
              <a:ext cx="914400" cy="914400"/>
            </a:xfrm>
            <a:prstGeom prst="rect">
              <a:avLst/>
            </a:prstGeom>
          </p:spPr>
        </p:pic>
      </p:grpSp>
      <p:sp>
        <p:nvSpPr>
          <p:cNvPr id="150" name="Freeform 30">
            <a:extLst>
              <a:ext uri="{FF2B5EF4-FFF2-40B4-BE49-F238E27FC236}">
                <a16:creationId xmlns:a16="http://schemas.microsoft.com/office/drawing/2014/main" id="{1190498A-AE54-4C6C-A3CD-BAB0529E6786}"/>
              </a:ext>
            </a:extLst>
          </p:cNvPr>
          <p:cNvSpPr>
            <a:spLocks noChangeAspect="1" noChangeArrowheads="1"/>
          </p:cNvSpPr>
          <p:nvPr/>
        </p:nvSpPr>
        <p:spPr bwMode="auto">
          <a:xfrm>
            <a:off x="576000" y="5533820"/>
            <a:ext cx="240795" cy="36000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chemeClr val="accent1"/>
              </a:solidFill>
              <a:effectLst/>
              <a:uLnTx/>
              <a:uFillTx/>
              <a:latin typeface="Fira Sans Light" panose="020B0403050000020004" pitchFamily="34" charset="0"/>
            </a:endParaRPr>
          </a:p>
        </p:txBody>
      </p:sp>
      <p:sp>
        <p:nvSpPr>
          <p:cNvPr id="30" name="Rectangle 29">
            <a:extLst>
              <a:ext uri="{FF2B5EF4-FFF2-40B4-BE49-F238E27FC236}">
                <a16:creationId xmlns:a16="http://schemas.microsoft.com/office/drawing/2014/main" id="{DE7CBDCC-F7F2-4258-8A7A-07449B05C057}"/>
              </a:ext>
            </a:extLst>
          </p:cNvPr>
          <p:cNvSpPr/>
          <p:nvPr/>
        </p:nvSpPr>
        <p:spPr>
          <a:xfrm>
            <a:off x="1084583"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1"/>
                </a:solidFill>
              </a:rPr>
              <a:t>Milestone</a:t>
            </a:r>
          </a:p>
        </p:txBody>
      </p:sp>
      <p:grpSp>
        <p:nvGrpSpPr>
          <p:cNvPr id="27" name="Group 26">
            <a:extLst>
              <a:ext uri="{FF2B5EF4-FFF2-40B4-BE49-F238E27FC236}">
                <a16:creationId xmlns:a16="http://schemas.microsoft.com/office/drawing/2014/main" id="{98864F9A-68B8-431B-BC6C-63182B43D6BD}"/>
              </a:ext>
            </a:extLst>
          </p:cNvPr>
          <p:cNvGrpSpPr/>
          <p:nvPr/>
        </p:nvGrpSpPr>
        <p:grpSpPr>
          <a:xfrm>
            <a:off x="3021325" y="5533820"/>
            <a:ext cx="360000" cy="360000"/>
            <a:chOff x="2301753" y="1439578"/>
            <a:chExt cx="360000" cy="360000"/>
          </a:xfrm>
        </p:grpSpPr>
        <p:sp>
          <p:nvSpPr>
            <p:cNvPr id="161" name="Flowchart: Connector 160">
              <a:extLst>
                <a:ext uri="{FF2B5EF4-FFF2-40B4-BE49-F238E27FC236}">
                  <a16:creationId xmlns:a16="http://schemas.microsoft.com/office/drawing/2014/main" id="{C6898E7C-1B70-47BC-BC96-1F973DF01A90}"/>
                </a:ext>
              </a:extLst>
            </p:cNvPr>
            <p:cNvSpPr/>
            <p:nvPr/>
          </p:nvSpPr>
          <p:spPr>
            <a:xfrm>
              <a:off x="2301753" y="1439578"/>
              <a:ext cx="360000" cy="360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65" name="Graphic 164" descr="Checkmark with solid fill">
              <a:extLst>
                <a:ext uri="{FF2B5EF4-FFF2-40B4-BE49-F238E27FC236}">
                  <a16:creationId xmlns:a16="http://schemas.microsoft.com/office/drawing/2014/main" id="{C10A17DF-062A-47C9-94DD-A5D31078CC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48793" y="1469578"/>
              <a:ext cx="300000" cy="300000"/>
            </a:xfrm>
            <a:prstGeom prst="rect">
              <a:avLst/>
            </a:prstGeom>
          </p:spPr>
        </p:pic>
      </p:grpSp>
      <p:sp>
        <p:nvSpPr>
          <p:cNvPr id="170" name="Rectangle 169">
            <a:extLst>
              <a:ext uri="{FF2B5EF4-FFF2-40B4-BE49-F238E27FC236}">
                <a16:creationId xmlns:a16="http://schemas.microsoft.com/office/drawing/2014/main" id="{5271F51B-C917-4D1E-987F-25D714ACF50A}"/>
              </a:ext>
            </a:extLst>
          </p:cNvPr>
          <p:cNvSpPr/>
          <p:nvPr/>
        </p:nvSpPr>
        <p:spPr>
          <a:xfrm>
            <a:off x="3588948"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1"/>
                </a:solidFill>
              </a:rPr>
              <a:t>Completed milestone</a:t>
            </a:r>
          </a:p>
        </p:txBody>
      </p:sp>
      <p:grpSp>
        <p:nvGrpSpPr>
          <p:cNvPr id="28" name="Group 27">
            <a:extLst>
              <a:ext uri="{FF2B5EF4-FFF2-40B4-BE49-F238E27FC236}">
                <a16:creationId xmlns:a16="http://schemas.microsoft.com/office/drawing/2014/main" id="{971D00F7-ABF7-4B7C-B326-F454EA892D81}"/>
              </a:ext>
            </a:extLst>
          </p:cNvPr>
          <p:cNvGrpSpPr/>
          <p:nvPr/>
        </p:nvGrpSpPr>
        <p:grpSpPr>
          <a:xfrm>
            <a:off x="3021116" y="6000669"/>
            <a:ext cx="360000" cy="360000"/>
            <a:chOff x="3176332" y="4055691"/>
            <a:chExt cx="360000" cy="360000"/>
          </a:xfrm>
        </p:grpSpPr>
        <p:sp>
          <p:nvSpPr>
            <p:cNvPr id="166" name="Flowchart: Connector 165">
              <a:extLst>
                <a:ext uri="{FF2B5EF4-FFF2-40B4-BE49-F238E27FC236}">
                  <a16:creationId xmlns:a16="http://schemas.microsoft.com/office/drawing/2014/main" id="{D362E2CD-D3F0-41E5-9841-26AB40FF1C48}"/>
                </a:ext>
              </a:extLst>
            </p:cNvPr>
            <p:cNvSpPr/>
            <p:nvPr/>
          </p:nvSpPr>
          <p:spPr>
            <a:xfrm>
              <a:off x="3176332" y="4055691"/>
              <a:ext cx="360000" cy="360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67" name="Graphic 166" descr="Mining tools with solid fill">
              <a:extLst>
                <a:ext uri="{FF2B5EF4-FFF2-40B4-BE49-F238E27FC236}">
                  <a16:creationId xmlns:a16="http://schemas.microsoft.com/office/drawing/2014/main" id="{02B7F13E-FF7D-4A69-9ADC-4E21044987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06126" y="4085691"/>
              <a:ext cx="300000" cy="300000"/>
            </a:xfrm>
            <a:prstGeom prst="rect">
              <a:avLst/>
            </a:prstGeom>
          </p:spPr>
        </p:pic>
      </p:grpSp>
      <p:sp>
        <p:nvSpPr>
          <p:cNvPr id="171" name="Rectangle 170">
            <a:extLst>
              <a:ext uri="{FF2B5EF4-FFF2-40B4-BE49-F238E27FC236}">
                <a16:creationId xmlns:a16="http://schemas.microsoft.com/office/drawing/2014/main" id="{CB6D702A-2951-49AF-A83E-99C7CEF88112}"/>
              </a:ext>
            </a:extLst>
          </p:cNvPr>
          <p:cNvSpPr/>
          <p:nvPr/>
        </p:nvSpPr>
        <p:spPr>
          <a:xfrm>
            <a:off x="3588031" y="6000669"/>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1"/>
                </a:solidFill>
              </a:rPr>
              <a:t>In progress milestone</a:t>
            </a:r>
          </a:p>
        </p:txBody>
      </p:sp>
      <p:sp>
        <p:nvSpPr>
          <p:cNvPr id="168" name="Flowchart: Connector 167">
            <a:extLst>
              <a:ext uri="{FF2B5EF4-FFF2-40B4-BE49-F238E27FC236}">
                <a16:creationId xmlns:a16="http://schemas.microsoft.com/office/drawing/2014/main" id="{D3C7A05A-3BAB-482D-839F-60323719A4ED}"/>
              </a:ext>
            </a:extLst>
          </p:cNvPr>
          <p:cNvSpPr/>
          <p:nvPr/>
        </p:nvSpPr>
        <p:spPr>
          <a:xfrm>
            <a:off x="5525690" y="5533820"/>
            <a:ext cx="360000" cy="360000"/>
          </a:xfrm>
          <a:prstGeom prst="flowChartConnector">
            <a:avLst/>
          </a:prstGeom>
          <a:solidFill>
            <a:schemeClr val="accent6"/>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2" name="Rectangle 171">
            <a:extLst>
              <a:ext uri="{FF2B5EF4-FFF2-40B4-BE49-F238E27FC236}">
                <a16:creationId xmlns:a16="http://schemas.microsoft.com/office/drawing/2014/main" id="{48B72E04-D9E1-4058-9002-C50AA0122BF6}"/>
              </a:ext>
            </a:extLst>
          </p:cNvPr>
          <p:cNvSpPr/>
          <p:nvPr/>
        </p:nvSpPr>
        <p:spPr>
          <a:xfrm>
            <a:off x="6092605" y="5533820"/>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1"/>
                </a:solidFill>
              </a:rPr>
              <a:t>Not started milestone</a:t>
            </a:r>
          </a:p>
        </p:txBody>
      </p:sp>
      <p:grpSp>
        <p:nvGrpSpPr>
          <p:cNvPr id="157" name="Group 156">
            <a:extLst>
              <a:ext uri="{FF2B5EF4-FFF2-40B4-BE49-F238E27FC236}">
                <a16:creationId xmlns:a16="http://schemas.microsoft.com/office/drawing/2014/main" id="{EFE414B4-2FCA-4E94-A89A-A86DAA43179B}"/>
              </a:ext>
            </a:extLst>
          </p:cNvPr>
          <p:cNvGrpSpPr/>
          <p:nvPr/>
        </p:nvGrpSpPr>
        <p:grpSpPr>
          <a:xfrm>
            <a:off x="5525690" y="6000669"/>
            <a:ext cx="360000" cy="360000"/>
            <a:chOff x="8036840" y="4338888"/>
            <a:chExt cx="914400" cy="914400"/>
          </a:xfrm>
        </p:grpSpPr>
        <p:sp>
          <p:nvSpPr>
            <p:cNvPr id="158" name="Oval 157">
              <a:extLst>
                <a:ext uri="{FF2B5EF4-FFF2-40B4-BE49-F238E27FC236}">
                  <a16:creationId xmlns:a16="http://schemas.microsoft.com/office/drawing/2014/main" id="{3BBEA1D5-5BF4-4553-929F-5496F587E162}"/>
                </a:ext>
              </a:extLst>
            </p:cNvPr>
            <p:cNvSpPr/>
            <p:nvPr/>
          </p:nvSpPr>
          <p:spPr>
            <a:xfrm>
              <a:off x="8036840" y="4338888"/>
              <a:ext cx="914400" cy="9144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159" name="Graphic 158" descr="Race Flag with solid fill">
              <a:extLst>
                <a:ext uri="{FF2B5EF4-FFF2-40B4-BE49-F238E27FC236}">
                  <a16:creationId xmlns:a16="http://schemas.microsoft.com/office/drawing/2014/main" id="{6170F993-08C5-4DC2-8213-4E368C8EC86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6840" y="4338888"/>
              <a:ext cx="914400" cy="914400"/>
            </a:xfrm>
            <a:prstGeom prst="rect">
              <a:avLst/>
            </a:prstGeom>
          </p:spPr>
        </p:pic>
      </p:grpSp>
      <p:sp>
        <p:nvSpPr>
          <p:cNvPr id="173" name="Rectangle 172">
            <a:extLst>
              <a:ext uri="{FF2B5EF4-FFF2-40B4-BE49-F238E27FC236}">
                <a16:creationId xmlns:a16="http://schemas.microsoft.com/office/drawing/2014/main" id="{59AE5431-36FA-4D51-B2EA-44B03A685498}"/>
              </a:ext>
            </a:extLst>
          </p:cNvPr>
          <p:cNvSpPr/>
          <p:nvPr/>
        </p:nvSpPr>
        <p:spPr>
          <a:xfrm>
            <a:off x="6092605" y="6000669"/>
            <a:ext cx="180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a:solidFill>
                  <a:schemeClr val="accent1"/>
                </a:solidFill>
              </a:rPr>
              <a:t>August due date</a:t>
            </a:r>
          </a:p>
        </p:txBody>
      </p:sp>
    </p:spTree>
    <p:extLst>
      <p:ext uri="{BB962C8B-B14F-4D97-AF65-F5344CB8AC3E}">
        <p14:creationId xmlns:p14="http://schemas.microsoft.com/office/powerpoint/2010/main" val="150909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extLst>
              <p:ext uri="{D42A27DB-BD31-4B8C-83A1-F6EECF244321}">
                <p14:modId xmlns:p14="http://schemas.microsoft.com/office/powerpoint/2010/main" val="1838263092"/>
              </p:ext>
            </p:extLst>
          </p:nvPr>
        </p:nvGraphicFramePr>
        <p:xfrm>
          <a:off x="-1278295" y="966020"/>
          <a:ext cx="14285168" cy="4985691"/>
        </p:xfrm>
        <a:graphic>
          <a:graphicData uri="http://schemas.openxmlformats.org/drawingml/2006/table">
            <a:tbl>
              <a:tblPr firstRow="1" bandRow="1">
                <a:tableStyleId>{C4B1156A-380E-4F78-BDF5-A606A8083BF9}</a:tableStyleId>
              </a:tblPr>
              <a:tblGrid>
                <a:gridCol w="619838">
                  <a:extLst>
                    <a:ext uri="{9D8B030D-6E8A-4147-A177-3AD203B41FA5}">
                      <a16:colId xmlns:a16="http://schemas.microsoft.com/office/drawing/2014/main" val="664324143"/>
                    </a:ext>
                  </a:extLst>
                </a:gridCol>
                <a:gridCol w="1418385">
                  <a:extLst>
                    <a:ext uri="{9D8B030D-6E8A-4147-A177-3AD203B41FA5}">
                      <a16:colId xmlns:a16="http://schemas.microsoft.com/office/drawing/2014/main" val="20001"/>
                    </a:ext>
                  </a:extLst>
                </a:gridCol>
                <a:gridCol w="1455415">
                  <a:extLst>
                    <a:ext uri="{9D8B030D-6E8A-4147-A177-3AD203B41FA5}">
                      <a16:colId xmlns:a16="http://schemas.microsoft.com/office/drawing/2014/main" val="20003"/>
                    </a:ext>
                  </a:extLst>
                </a:gridCol>
                <a:gridCol w="1676350">
                  <a:extLst>
                    <a:ext uri="{9D8B030D-6E8A-4147-A177-3AD203B41FA5}">
                      <a16:colId xmlns:a16="http://schemas.microsoft.com/office/drawing/2014/main" val="3036217877"/>
                    </a:ext>
                  </a:extLst>
                </a:gridCol>
                <a:gridCol w="1369505">
                  <a:extLst>
                    <a:ext uri="{9D8B030D-6E8A-4147-A177-3AD203B41FA5}">
                      <a16:colId xmlns:a16="http://schemas.microsoft.com/office/drawing/2014/main" val="2525664640"/>
                    </a:ext>
                  </a:extLst>
                </a:gridCol>
                <a:gridCol w="1549135">
                  <a:extLst>
                    <a:ext uri="{9D8B030D-6E8A-4147-A177-3AD203B41FA5}">
                      <a16:colId xmlns:a16="http://schemas.microsoft.com/office/drawing/2014/main" val="874625104"/>
                    </a:ext>
                  </a:extLst>
                </a:gridCol>
                <a:gridCol w="1549135">
                  <a:extLst>
                    <a:ext uri="{9D8B030D-6E8A-4147-A177-3AD203B41FA5}">
                      <a16:colId xmlns:a16="http://schemas.microsoft.com/office/drawing/2014/main" val="4073524265"/>
                    </a:ext>
                  </a:extLst>
                </a:gridCol>
                <a:gridCol w="1549135">
                  <a:extLst>
                    <a:ext uri="{9D8B030D-6E8A-4147-A177-3AD203B41FA5}">
                      <a16:colId xmlns:a16="http://schemas.microsoft.com/office/drawing/2014/main" val="1740853142"/>
                    </a:ext>
                  </a:extLst>
                </a:gridCol>
                <a:gridCol w="1549135">
                  <a:extLst>
                    <a:ext uri="{9D8B030D-6E8A-4147-A177-3AD203B41FA5}">
                      <a16:colId xmlns:a16="http://schemas.microsoft.com/office/drawing/2014/main" val="801489833"/>
                    </a:ext>
                  </a:extLst>
                </a:gridCol>
                <a:gridCol w="1549135">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0">
                <a:tc>
                  <a:txBody>
                    <a:bodyPr/>
                    <a:lstStyle/>
                    <a:p>
                      <a:pPr rtl="0"/>
                      <a:r>
                        <a:rPr lang="nl-NL" sz="1000"/>
                        <a:t>7</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Jane Daniel (Sander Maatman to own for 1</a:t>
                      </a:r>
                      <a:r>
                        <a:rPr lang="en-US" sz="1000" baseline="30000"/>
                        <a:t>st</a:t>
                      </a:r>
                      <a:r>
                        <a:rPr lang="en-US" sz="1000"/>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i="1"/>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Yes, as some processes are regulated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45808663"/>
                  </a:ext>
                </a:extLst>
              </a:tr>
              <a:tr h="694406">
                <a:tc>
                  <a:txBody>
                    <a:bodyPr/>
                    <a:lstStyle/>
                    <a:p>
                      <a:pPr rtl="0"/>
                      <a:r>
                        <a:rPr lang="nl-NL" sz="1000"/>
                        <a:t>8</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TBC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28090434"/>
                  </a:ext>
                </a:extLst>
              </a:tr>
              <a:tr h="694406">
                <a:tc>
                  <a:txBody>
                    <a:bodyPr/>
                    <a:lstStyle/>
                    <a:p>
                      <a:pPr rtl="0"/>
                      <a:r>
                        <a:rPr lang="nl-NL" sz="1000"/>
                        <a:t>9</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CMDB and OneTrust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0861104"/>
                  </a:ext>
                </a:extLst>
              </a:tr>
              <a:tr h="694406">
                <a:tc>
                  <a:txBody>
                    <a:bodyPr/>
                    <a:lstStyle/>
                    <a:p>
                      <a:pPr rtl="0"/>
                      <a:r>
                        <a:rPr lang="nl-NL" sz="1000"/>
                        <a:t>10</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67771229"/>
                  </a:ext>
                </a:extLst>
              </a:tr>
              <a:tr h="694406">
                <a:tc>
                  <a:txBody>
                    <a:bodyPr/>
                    <a:lstStyle/>
                    <a:p>
                      <a:pPr rtl="0"/>
                      <a:r>
                        <a:rPr lang="nl-NL" sz="1000"/>
                        <a:t>11</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Ensure seamless data flow for internal data between external systems (</a:t>
                      </a:r>
                      <a:r>
                        <a:rPr lang="en-US" sz="1000" err="1">
                          <a:solidFill>
                            <a:schemeClr val="tx1"/>
                          </a:solidFill>
                        </a:rPr>
                        <a:t>Factset</a:t>
                      </a:r>
                      <a:r>
                        <a:rPr lang="en-US" sz="1000">
                          <a:solidFill>
                            <a:schemeClr val="tx1"/>
                          </a:solidFill>
                        </a:rPr>
                        <a:t>, Aladdin </a:t>
                      </a:r>
                      <a:r>
                        <a:rPr lang="en-US" sz="1000" err="1">
                          <a:solidFill>
                            <a:schemeClr val="tx1"/>
                          </a:solidFill>
                        </a:rPr>
                        <a:t>etc</a:t>
                      </a:r>
                      <a:r>
                        <a:rPr lang="en-US" sz="1000">
                          <a:solidFill>
                            <a:schemeClr val="tx1"/>
                          </a:solidFill>
                        </a:rPr>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2769243"/>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Inventory of data challenges received quantified</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11757033" y="37349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10745200" y="215763"/>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11299105" y="248229"/>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55397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2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Literacy</a:t>
            </a:r>
            <a:endParaRPr lang="nl-NL"/>
          </a:p>
        </p:txBody>
      </p:sp>
    </p:spTree>
    <p:extLst>
      <p:ext uri="{BB962C8B-B14F-4D97-AF65-F5344CB8AC3E}">
        <p14:creationId xmlns:p14="http://schemas.microsoft.com/office/powerpoint/2010/main" val="3671853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2" name="Subtitle 1">
            <a:extLst>
              <a:ext uri="{FF2B5EF4-FFF2-40B4-BE49-F238E27FC236}">
                <a16:creationId xmlns:a16="http://schemas.microsoft.com/office/drawing/2014/main" id="{66790AB9-E898-49F1-A159-64E7F6F83599}"/>
              </a:ext>
            </a:extLst>
          </p:cNvPr>
          <p:cNvSpPr txBox="1">
            <a:spLocks/>
          </p:cNvSpPr>
          <p:nvPr/>
        </p:nvSpPr>
        <p:spPr>
          <a:xfrm>
            <a:off x="576002" y="955517"/>
            <a:ext cx="11039996" cy="408278"/>
          </a:xfrm>
          <a:prstGeom prst="rect">
            <a:avLst/>
          </a:prstGeom>
        </p:spPr>
        <p:txBody>
          <a:bodyPr/>
          <a:lst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Data literacy will start broad with awareness programs and become more focused/intense as new data governance roles are identified in the organization.</a:t>
            </a:r>
          </a:p>
        </p:txBody>
      </p:sp>
      <p:sp>
        <p:nvSpPr>
          <p:cNvPr id="106" name="Graphic 10">
            <a:extLst>
              <a:ext uri="{FF2B5EF4-FFF2-40B4-BE49-F238E27FC236}">
                <a16:creationId xmlns:a16="http://schemas.microsoft.com/office/drawing/2014/main" id="{EA99EA4A-0B91-403C-804B-1505D5451D0B}"/>
              </a:ext>
            </a:extLst>
          </p:cNvPr>
          <p:cNvSpPr/>
          <p:nvPr/>
        </p:nvSpPr>
        <p:spPr>
          <a:xfrm>
            <a:off x="575999" y="1905910"/>
            <a:ext cx="11130225" cy="2995241"/>
          </a:xfrm>
          <a:custGeom>
            <a:avLst/>
            <a:gdLst>
              <a:gd name="connsiteX0" fmla="*/ 9982 w 9495792"/>
              <a:gd name="connsiteY0" fmla="*/ 9982 h 4516976"/>
              <a:gd name="connsiteX1" fmla="*/ 8366842 w 9495792"/>
              <a:gd name="connsiteY1" fmla="*/ 9982 h 4516976"/>
              <a:gd name="connsiteX2" fmla="*/ 9493270 w 9495792"/>
              <a:gd name="connsiteY2" fmla="*/ 1136410 h 4516976"/>
              <a:gd name="connsiteX3" fmla="*/ 9493270 w 9495792"/>
              <a:gd name="connsiteY3" fmla="*/ 1136410 h 4516976"/>
              <a:gd name="connsiteX4" fmla="*/ 8366842 w 9495792"/>
              <a:gd name="connsiteY4" fmla="*/ 2262838 h 4516976"/>
              <a:gd name="connsiteX5" fmla="*/ 1136410 w 9495792"/>
              <a:gd name="connsiteY5" fmla="*/ 2262838 h 4516976"/>
              <a:gd name="connsiteX6" fmla="*/ 9982 w 9495792"/>
              <a:gd name="connsiteY6" fmla="*/ 3389265 h 4516976"/>
              <a:gd name="connsiteX7" fmla="*/ 9982 w 9495792"/>
              <a:gd name="connsiteY7" fmla="*/ 3389265 h 4516976"/>
              <a:gd name="connsiteX8" fmla="*/ 1136410 w 9495792"/>
              <a:gd name="connsiteY8" fmla="*/ 4515693 h 4516976"/>
              <a:gd name="connsiteX9" fmla="*/ 9493270 w 9495792"/>
              <a:gd name="connsiteY9" fmla="*/ 4515693 h 4516976"/>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10" fmla="*/ 9483288 w 9483288"/>
              <a:gd name="connsiteY10" fmla="*/ 4505711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7435 w 9483288"/>
              <a:gd name="connsiteY9" fmla="*/ 4493864 h 4505711"/>
              <a:gd name="connsiteX0" fmla="*/ 0 w 9483288"/>
              <a:gd name="connsiteY0" fmla="*/ 0 h 4520151"/>
              <a:gd name="connsiteX1" fmla="*/ 8356860 w 9483288"/>
              <a:gd name="connsiteY1" fmla="*/ 0 h 4520151"/>
              <a:gd name="connsiteX2" fmla="*/ 9483288 w 9483288"/>
              <a:gd name="connsiteY2" fmla="*/ 1126428 h 4520151"/>
              <a:gd name="connsiteX3" fmla="*/ 9483288 w 9483288"/>
              <a:gd name="connsiteY3" fmla="*/ 1126428 h 4520151"/>
              <a:gd name="connsiteX4" fmla="*/ 8356860 w 9483288"/>
              <a:gd name="connsiteY4" fmla="*/ 2252856 h 4520151"/>
              <a:gd name="connsiteX5" fmla="*/ 1126428 w 9483288"/>
              <a:gd name="connsiteY5" fmla="*/ 2252856 h 4520151"/>
              <a:gd name="connsiteX6" fmla="*/ 0 w 9483288"/>
              <a:gd name="connsiteY6" fmla="*/ 3379283 h 4520151"/>
              <a:gd name="connsiteX7" fmla="*/ 0 w 9483288"/>
              <a:gd name="connsiteY7" fmla="*/ 3379283 h 4520151"/>
              <a:gd name="connsiteX8" fmla="*/ 1126428 w 9483288"/>
              <a:gd name="connsiteY8" fmla="*/ 4505711 h 4520151"/>
              <a:gd name="connsiteX9" fmla="*/ 3787435 w 9483288"/>
              <a:gd name="connsiteY9" fmla="*/ 4520151 h 452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3288" h="4520151">
                <a:moveTo>
                  <a:pt x="0" y="0"/>
                </a:moveTo>
                <a:lnTo>
                  <a:pt x="8356860" y="0"/>
                </a:lnTo>
                <a:cubicBezTo>
                  <a:pt x="8978986" y="0"/>
                  <a:pt x="9483288" y="504301"/>
                  <a:pt x="9483288" y="1126428"/>
                </a:cubicBezTo>
                <a:lnTo>
                  <a:pt x="9483288" y="1126428"/>
                </a:lnTo>
                <a:cubicBezTo>
                  <a:pt x="9483288" y="1748554"/>
                  <a:pt x="8978986" y="2252856"/>
                  <a:pt x="8356860" y="2252856"/>
                </a:cubicBezTo>
                <a:lnTo>
                  <a:pt x="1126428" y="2252856"/>
                </a:lnTo>
                <a:cubicBezTo>
                  <a:pt x="504302" y="2252856"/>
                  <a:pt x="0" y="2757157"/>
                  <a:pt x="0" y="3379283"/>
                </a:cubicBezTo>
                <a:lnTo>
                  <a:pt x="0" y="3379283"/>
                </a:lnTo>
                <a:cubicBezTo>
                  <a:pt x="0" y="4001410"/>
                  <a:pt x="504302" y="4505711"/>
                  <a:pt x="1126428" y="4505711"/>
                </a:cubicBezTo>
                <a:lnTo>
                  <a:pt x="3787435" y="4520151"/>
                </a:lnTo>
              </a:path>
            </a:pathLst>
          </a:custGeom>
          <a:noFill/>
          <a:ln w="28575" cap="flat">
            <a:solidFill>
              <a:srgbClr val="0073B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07" name="Oval 157">
            <a:extLst>
              <a:ext uri="{FF2B5EF4-FFF2-40B4-BE49-F238E27FC236}">
                <a16:creationId xmlns:a16="http://schemas.microsoft.com/office/drawing/2014/main" id="{C7F36823-9B8E-4F7F-9EC2-7BA6C0870403}"/>
              </a:ext>
            </a:extLst>
          </p:cNvPr>
          <p:cNvSpPr/>
          <p:nvPr/>
        </p:nvSpPr>
        <p:spPr>
          <a:xfrm>
            <a:off x="1722509" y="3456120"/>
            <a:ext cx="584498" cy="570745"/>
          </a:xfrm>
          <a:prstGeom prst="ellipse">
            <a:avLst/>
          </a:prstGeom>
          <a:solidFill>
            <a:schemeClr val="bg1"/>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08" name="Group 107">
            <a:extLst>
              <a:ext uri="{FF2B5EF4-FFF2-40B4-BE49-F238E27FC236}">
                <a16:creationId xmlns:a16="http://schemas.microsoft.com/office/drawing/2014/main" id="{3EC5DC0F-4A54-4698-B895-A79D81649D55}"/>
              </a:ext>
            </a:extLst>
          </p:cNvPr>
          <p:cNvGrpSpPr/>
          <p:nvPr/>
        </p:nvGrpSpPr>
        <p:grpSpPr>
          <a:xfrm>
            <a:off x="4964390" y="4610475"/>
            <a:ext cx="650668" cy="635358"/>
            <a:chOff x="5875071" y="3258523"/>
            <a:chExt cx="650668" cy="635358"/>
          </a:xfrm>
        </p:grpSpPr>
        <p:sp>
          <p:nvSpPr>
            <p:cNvPr id="109" name="Freeform: Shape 128">
              <a:extLst>
                <a:ext uri="{FF2B5EF4-FFF2-40B4-BE49-F238E27FC236}">
                  <a16:creationId xmlns:a16="http://schemas.microsoft.com/office/drawing/2014/main" id="{CE65F1FE-03A4-4D6F-B3BB-B4333E86C14E}"/>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rgbClr val="FFC000"/>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12" name="Oval 129">
              <a:extLst>
                <a:ext uri="{FF2B5EF4-FFF2-40B4-BE49-F238E27FC236}">
                  <a16:creationId xmlns:a16="http://schemas.microsoft.com/office/drawing/2014/main" id="{CA5AA39D-0F03-4B7B-B243-3E1B8D8FF708}"/>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13" name="Group 112">
            <a:extLst>
              <a:ext uri="{FF2B5EF4-FFF2-40B4-BE49-F238E27FC236}">
                <a16:creationId xmlns:a16="http://schemas.microsoft.com/office/drawing/2014/main" id="{80B84641-9E39-4A12-9143-7EADA5FE505D}"/>
              </a:ext>
            </a:extLst>
          </p:cNvPr>
          <p:cNvGrpSpPr/>
          <p:nvPr/>
        </p:nvGrpSpPr>
        <p:grpSpPr>
          <a:xfrm>
            <a:off x="7320200" y="1569833"/>
            <a:ext cx="650668" cy="635358"/>
            <a:chOff x="8808557" y="1077835"/>
            <a:chExt cx="650668" cy="635358"/>
          </a:xfrm>
        </p:grpSpPr>
        <p:grpSp>
          <p:nvGrpSpPr>
            <p:cNvPr id="114" name="Group 113">
              <a:extLst>
                <a:ext uri="{FF2B5EF4-FFF2-40B4-BE49-F238E27FC236}">
                  <a16:creationId xmlns:a16="http://schemas.microsoft.com/office/drawing/2014/main" id="{FA0F1E3F-51D8-4E97-A8E8-4A9F7C3EBECF}"/>
                </a:ext>
              </a:extLst>
            </p:cNvPr>
            <p:cNvGrpSpPr/>
            <p:nvPr/>
          </p:nvGrpSpPr>
          <p:grpSpPr>
            <a:xfrm>
              <a:off x="8808557" y="1077835"/>
              <a:ext cx="650668" cy="635358"/>
              <a:chOff x="3253270" y="1384100"/>
              <a:chExt cx="650668" cy="635358"/>
            </a:xfrm>
          </p:grpSpPr>
          <p:sp>
            <p:nvSpPr>
              <p:cNvPr id="132" name="Freeform: Shape 78">
                <a:extLst>
                  <a:ext uri="{FF2B5EF4-FFF2-40B4-BE49-F238E27FC236}">
                    <a16:creationId xmlns:a16="http://schemas.microsoft.com/office/drawing/2014/main" id="{40298E84-DC09-4745-8862-A0AF3DAA02AD}"/>
                  </a:ext>
                </a:extLst>
              </p:cNvPr>
              <p:cNvSpPr/>
              <p:nvPr/>
            </p:nvSpPr>
            <p:spPr>
              <a:xfrm rot="2700000">
                <a:off x="3260925" y="1376445"/>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35" name="Oval 20">
                <a:extLst>
                  <a:ext uri="{FF2B5EF4-FFF2-40B4-BE49-F238E27FC236}">
                    <a16:creationId xmlns:a16="http://schemas.microsoft.com/office/drawing/2014/main" id="{73C014DB-3901-47F4-B4E2-48A55CDA68F0}"/>
                  </a:ext>
                </a:extLst>
              </p:cNvPr>
              <p:cNvSpPr/>
              <p:nvPr/>
            </p:nvSpPr>
            <p:spPr>
              <a:xfrm>
                <a:off x="3283783" y="1407416"/>
                <a:ext cx="589639" cy="57576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15" name="Group 114">
              <a:extLst>
                <a:ext uri="{FF2B5EF4-FFF2-40B4-BE49-F238E27FC236}">
                  <a16:creationId xmlns:a16="http://schemas.microsoft.com/office/drawing/2014/main" id="{8E3F89F6-AFD8-4F95-B164-9497553223EA}"/>
                </a:ext>
              </a:extLst>
            </p:cNvPr>
            <p:cNvGrpSpPr/>
            <p:nvPr/>
          </p:nvGrpSpPr>
          <p:grpSpPr>
            <a:xfrm>
              <a:off x="8938079" y="1171037"/>
              <a:ext cx="436742" cy="419975"/>
              <a:chOff x="2479666" y="2403447"/>
              <a:chExt cx="800098" cy="685790"/>
            </a:xfrm>
            <a:solidFill>
              <a:schemeClr val="bg1"/>
            </a:solidFill>
          </p:grpSpPr>
          <p:sp>
            <p:nvSpPr>
              <p:cNvPr id="120" name="Freeform 113">
                <a:extLst>
                  <a:ext uri="{FF2B5EF4-FFF2-40B4-BE49-F238E27FC236}">
                    <a16:creationId xmlns:a16="http://schemas.microsoft.com/office/drawing/2014/main" id="{ACA4312B-A17E-4D84-B103-CFE1ADA71CF3}"/>
                  </a:ext>
                </a:extLst>
              </p:cNvPr>
              <p:cNvSpPr>
                <a:spLocks/>
              </p:cNvSpPr>
              <p:nvPr/>
            </p:nvSpPr>
            <p:spPr bwMode="auto">
              <a:xfrm>
                <a:off x="2479666" y="2403447"/>
                <a:ext cx="482598" cy="482595"/>
              </a:xfrm>
              <a:custGeom>
                <a:avLst/>
                <a:gdLst>
                  <a:gd name="T0" fmla="*/ 304 w 304"/>
                  <a:gd name="T1" fmla="*/ 152 h 304"/>
                  <a:gd name="T2" fmla="*/ 300 w 304"/>
                  <a:gd name="T3" fmla="*/ 182 h 304"/>
                  <a:gd name="T4" fmla="*/ 292 w 304"/>
                  <a:gd name="T5" fmla="*/ 212 h 304"/>
                  <a:gd name="T6" fmla="*/ 278 w 304"/>
                  <a:gd name="T7" fmla="*/ 236 h 304"/>
                  <a:gd name="T8" fmla="*/ 260 w 304"/>
                  <a:gd name="T9" fmla="*/ 260 h 304"/>
                  <a:gd name="T10" fmla="*/ 236 w 304"/>
                  <a:gd name="T11" fmla="*/ 278 h 304"/>
                  <a:gd name="T12" fmla="*/ 212 w 304"/>
                  <a:gd name="T13" fmla="*/ 292 h 304"/>
                  <a:gd name="T14" fmla="*/ 182 w 304"/>
                  <a:gd name="T15" fmla="*/ 300 h 304"/>
                  <a:gd name="T16" fmla="*/ 152 w 304"/>
                  <a:gd name="T17" fmla="*/ 304 h 304"/>
                  <a:gd name="T18" fmla="*/ 136 w 304"/>
                  <a:gd name="T19" fmla="*/ 304 h 304"/>
                  <a:gd name="T20" fmla="*/ 106 w 304"/>
                  <a:gd name="T21" fmla="*/ 298 h 304"/>
                  <a:gd name="T22" fmla="*/ 80 w 304"/>
                  <a:gd name="T23" fmla="*/ 286 h 304"/>
                  <a:gd name="T24" fmla="*/ 56 w 304"/>
                  <a:gd name="T25" fmla="*/ 270 h 304"/>
                  <a:gd name="T26" fmla="*/ 34 w 304"/>
                  <a:gd name="T27" fmla="*/ 248 h 304"/>
                  <a:gd name="T28" fmla="*/ 18 w 304"/>
                  <a:gd name="T29" fmla="*/ 224 h 304"/>
                  <a:gd name="T30" fmla="*/ 6 w 304"/>
                  <a:gd name="T31" fmla="*/ 198 h 304"/>
                  <a:gd name="T32" fmla="*/ 0 w 304"/>
                  <a:gd name="T33" fmla="*/ 168 h 304"/>
                  <a:gd name="T34" fmla="*/ 0 w 304"/>
                  <a:gd name="T35" fmla="*/ 152 h 304"/>
                  <a:gd name="T36" fmla="*/ 4 w 304"/>
                  <a:gd name="T37" fmla="*/ 122 h 304"/>
                  <a:gd name="T38" fmla="*/ 12 w 304"/>
                  <a:gd name="T39" fmla="*/ 92 h 304"/>
                  <a:gd name="T40" fmla="*/ 26 w 304"/>
                  <a:gd name="T41" fmla="*/ 68 h 304"/>
                  <a:gd name="T42" fmla="*/ 44 w 304"/>
                  <a:gd name="T43" fmla="*/ 44 h 304"/>
                  <a:gd name="T44" fmla="*/ 68 w 304"/>
                  <a:gd name="T45" fmla="*/ 26 h 304"/>
                  <a:gd name="T46" fmla="*/ 92 w 304"/>
                  <a:gd name="T47" fmla="*/ 12 h 304"/>
                  <a:gd name="T48" fmla="*/ 122 w 304"/>
                  <a:gd name="T49" fmla="*/ 4 h 304"/>
                  <a:gd name="T50" fmla="*/ 152 w 304"/>
                  <a:gd name="T51" fmla="*/ 0 h 304"/>
                  <a:gd name="T52" fmla="*/ 168 w 304"/>
                  <a:gd name="T53" fmla="*/ 0 h 304"/>
                  <a:gd name="T54" fmla="*/ 198 w 304"/>
                  <a:gd name="T55" fmla="*/ 6 h 304"/>
                  <a:gd name="T56" fmla="*/ 224 w 304"/>
                  <a:gd name="T57" fmla="*/ 18 h 304"/>
                  <a:gd name="T58" fmla="*/ 248 w 304"/>
                  <a:gd name="T59" fmla="*/ 34 h 304"/>
                  <a:gd name="T60" fmla="*/ 270 w 304"/>
                  <a:gd name="T61" fmla="*/ 56 h 304"/>
                  <a:gd name="T62" fmla="*/ 286 w 304"/>
                  <a:gd name="T63" fmla="*/ 80 h 304"/>
                  <a:gd name="T64" fmla="*/ 298 w 304"/>
                  <a:gd name="T65" fmla="*/ 106 h 304"/>
                  <a:gd name="T66" fmla="*/ 304 w 304"/>
                  <a:gd name="T67" fmla="*/ 136 h 304"/>
                  <a:gd name="T68" fmla="*/ 304 w 304"/>
                  <a:gd name="T69" fmla="*/ 15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304">
                    <a:moveTo>
                      <a:pt x="304" y="152"/>
                    </a:moveTo>
                    <a:lnTo>
                      <a:pt x="304" y="152"/>
                    </a:lnTo>
                    <a:lnTo>
                      <a:pt x="304" y="168"/>
                    </a:lnTo>
                    <a:lnTo>
                      <a:pt x="300" y="182"/>
                    </a:lnTo>
                    <a:lnTo>
                      <a:pt x="298" y="198"/>
                    </a:lnTo>
                    <a:lnTo>
                      <a:pt x="292" y="212"/>
                    </a:lnTo>
                    <a:lnTo>
                      <a:pt x="286" y="224"/>
                    </a:lnTo>
                    <a:lnTo>
                      <a:pt x="278" y="236"/>
                    </a:lnTo>
                    <a:lnTo>
                      <a:pt x="270" y="248"/>
                    </a:lnTo>
                    <a:lnTo>
                      <a:pt x="260" y="260"/>
                    </a:lnTo>
                    <a:lnTo>
                      <a:pt x="248" y="270"/>
                    </a:lnTo>
                    <a:lnTo>
                      <a:pt x="236" y="278"/>
                    </a:lnTo>
                    <a:lnTo>
                      <a:pt x="224" y="286"/>
                    </a:lnTo>
                    <a:lnTo>
                      <a:pt x="212" y="292"/>
                    </a:lnTo>
                    <a:lnTo>
                      <a:pt x="198" y="298"/>
                    </a:lnTo>
                    <a:lnTo>
                      <a:pt x="182" y="300"/>
                    </a:lnTo>
                    <a:lnTo>
                      <a:pt x="168" y="304"/>
                    </a:lnTo>
                    <a:lnTo>
                      <a:pt x="152" y="304"/>
                    </a:lnTo>
                    <a:lnTo>
                      <a:pt x="152" y="304"/>
                    </a:lnTo>
                    <a:lnTo>
                      <a:pt x="136" y="304"/>
                    </a:lnTo>
                    <a:lnTo>
                      <a:pt x="122" y="300"/>
                    </a:lnTo>
                    <a:lnTo>
                      <a:pt x="106" y="298"/>
                    </a:lnTo>
                    <a:lnTo>
                      <a:pt x="92" y="292"/>
                    </a:lnTo>
                    <a:lnTo>
                      <a:pt x="80" y="286"/>
                    </a:lnTo>
                    <a:lnTo>
                      <a:pt x="68" y="278"/>
                    </a:lnTo>
                    <a:lnTo>
                      <a:pt x="56" y="270"/>
                    </a:lnTo>
                    <a:lnTo>
                      <a:pt x="44" y="260"/>
                    </a:lnTo>
                    <a:lnTo>
                      <a:pt x="34" y="248"/>
                    </a:lnTo>
                    <a:lnTo>
                      <a:pt x="26" y="236"/>
                    </a:lnTo>
                    <a:lnTo>
                      <a:pt x="18" y="224"/>
                    </a:lnTo>
                    <a:lnTo>
                      <a:pt x="12" y="212"/>
                    </a:lnTo>
                    <a:lnTo>
                      <a:pt x="6" y="198"/>
                    </a:lnTo>
                    <a:lnTo>
                      <a:pt x="4" y="182"/>
                    </a:lnTo>
                    <a:lnTo>
                      <a:pt x="0" y="168"/>
                    </a:lnTo>
                    <a:lnTo>
                      <a:pt x="0" y="152"/>
                    </a:lnTo>
                    <a:lnTo>
                      <a:pt x="0" y="152"/>
                    </a:lnTo>
                    <a:lnTo>
                      <a:pt x="0" y="136"/>
                    </a:lnTo>
                    <a:lnTo>
                      <a:pt x="4" y="122"/>
                    </a:lnTo>
                    <a:lnTo>
                      <a:pt x="6" y="106"/>
                    </a:lnTo>
                    <a:lnTo>
                      <a:pt x="12" y="92"/>
                    </a:lnTo>
                    <a:lnTo>
                      <a:pt x="18" y="80"/>
                    </a:lnTo>
                    <a:lnTo>
                      <a:pt x="26" y="68"/>
                    </a:lnTo>
                    <a:lnTo>
                      <a:pt x="34" y="56"/>
                    </a:lnTo>
                    <a:lnTo>
                      <a:pt x="44" y="44"/>
                    </a:lnTo>
                    <a:lnTo>
                      <a:pt x="56" y="34"/>
                    </a:lnTo>
                    <a:lnTo>
                      <a:pt x="68" y="26"/>
                    </a:lnTo>
                    <a:lnTo>
                      <a:pt x="80" y="18"/>
                    </a:lnTo>
                    <a:lnTo>
                      <a:pt x="92" y="12"/>
                    </a:lnTo>
                    <a:lnTo>
                      <a:pt x="106" y="6"/>
                    </a:lnTo>
                    <a:lnTo>
                      <a:pt x="122" y="4"/>
                    </a:lnTo>
                    <a:lnTo>
                      <a:pt x="136" y="0"/>
                    </a:lnTo>
                    <a:lnTo>
                      <a:pt x="152" y="0"/>
                    </a:lnTo>
                    <a:lnTo>
                      <a:pt x="152" y="0"/>
                    </a:lnTo>
                    <a:lnTo>
                      <a:pt x="168" y="0"/>
                    </a:lnTo>
                    <a:lnTo>
                      <a:pt x="182" y="4"/>
                    </a:lnTo>
                    <a:lnTo>
                      <a:pt x="198" y="6"/>
                    </a:lnTo>
                    <a:lnTo>
                      <a:pt x="212" y="12"/>
                    </a:lnTo>
                    <a:lnTo>
                      <a:pt x="224" y="18"/>
                    </a:lnTo>
                    <a:lnTo>
                      <a:pt x="236" y="26"/>
                    </a:lnTo>
                    <a:lnTo>
                      <a:pt x="248" y="34"/>
                    </a:lnTo>
                    <a:lnTo>
                      <a:pt x="260" y="44"/>
                    </a:lnTo>
                    <a:lnTo>
                      <a:pt x="270" y="56"/>
                    </a:lnTo>
                    <a:lnTo>
                      <a:pt x="278" y="68"/>
                    </a:lnTo>
                    <a:lnTo>
                      <a:pt x="286" y="80"/>
                    </a:lnTo>
                    <a:lnTo>
                      <a:pt x="292" y="92"/>
                    </a:lnTo>
                    <a:lnTo>
                      <a:pt x="298" y="106"/>
                    </a:lnTo>
                    <a:lnTo>
                      <a:pt x="300" y="122"/>
                    </a:lnTo>
                    <a:lnTo>
                      <a:pt x="304" y="136"/>
                    </a:lnTo>
                    <a:lnTo>
                      <a:pt x="304" y="152"/>
                    </a:lnTo>
                    <a:lnTo>
                      <a:pt x="304" y="15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Line 114">
                <a:extLst>
                  <a:ext uri="{FF2B5EF4-FFF2-40B4-BE49-F238E27FC236}">
                    <a16:creationId xmlns:a16="http://schemas.microsoft.com/office/drawing/2014/main" id="{BDDE2BF7-4294-4F66-B9A1-5BE18419D0DC}"/>
                  </a:ext>
                </a:extLst>
              </p:cNvPr>
              <p:cNvSpPr>
                <a:spLocks noChangeShapeType="1"/>
              </p:cNvSpPr>
              <p:nvPr/>
            </p:nvSpPr>
            <p:spPr bwMode="auto">
              <a:xfrm flipV="1">
                <a:off x="3127362" y="2517745"/>
                <a:ext cx="0" cy="38099"/>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Line 115">
                <a:extLst>
                  <a:ext uri="{FF2B5EF4-FFF2-40B4-BE49-F238E27FC236}">
                    <a16:creationId xmlns:a16="http://schemas.microsoft.com/office/drawing/2014/main" id="{F98401D4-E06F-4B93-A71E-210D3324632B}"/>
                  </a:ext>
                </a:extLst>
              </p:cNvPr>
              <p:cNvSpPr>
                <a:spLocks noChangeShapeType="1"/>
              </p:cNvSpPr>
              <p:nvPr/>
            </p:nvSpPr>
            <p:spPr bwMode="auto">
              <a:xfrm flipV="1">
                <a:off x="3184512" y="2536795"/>
                <a:ext cx="19049" cy="34925"/>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Line 116">
                <a:extLst>
                  <a:ext uri="{FF2B5EF4-FFF2-40B4-BE49-F238E27FC236}">
                    <a16:creationId xmlns:a16="http://schemas.microsoft.com/office/drawing/2014/main" id="{4D157664-4F08-4076-B0F6-CF0B68AA51C2}"/>
                  </a:ext>
                </a:extLst>
              </p:cNvPr>
              <p:cNvSpPr>
                <a:spLocks noChangeShapeType="1"/>
              </p:cNvSpPr>
              <p:nvPr/>
            </p:nvSpPr>
            <p:spPr bwMode="auto">
              <a:xfrm flipV="1">
                <a:off x="3225787" y="2593944"/>
                <a:ext cx="31750" cy="19050"/>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Line 117">
                <a:extLst>
                  <a:ext uri="{FF2B5EF4-FFF2-40B4-BE49-F238E27FC236}">
                    <a16:creationId xmlns:a16="http://schemas.microsoft.com/office/drawing/2014/main" id="{0D157FEB-F9D4-4DB2-A68B-06AD79E18E02}"/>
                  </a:ext>
                </a:extLst>
              </p:cNvPr>
              <p:cNvSpPr>
                <a:spLocks noChangeShapeType="1"/>
              </p:cNvSpPr>
              <p:nvPr/>
            </p:nvSpPr>
            <p:spPr bwMode="auto">
              <a:xfrm>
                <a:off x="3241664" y="2670144"/>
                <a:ext cx="38100" cy="0"/>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Rectangle 118">
                <a:extLst>
                  <a:ext uri="{FF2B5EF4-FFF2-40B4-BE49-F238E27FC236}">
                    <a16:creationId xmlns:a16="http://schemas.microsoft.com/office/drawing/2014/main" id="{5FDD8D99-EE6E-416F-9011-ACB721F69CEE}"/>
                  </a:ext>
                </a:extLst>
              </p:cNvPr>
              <p:cNvSpPr>
                <a:spLocks noChangeArrowheads="1"/>
              </p:cNvSpPr>
              <p:nvPr/>
            </p:nvSpPr>
            <p:spPr bwMode="auto">
              <a:xfrm>
                <a:off x="2555867" y="2632042"/>
                <a:ext cx="609598" cy="457195"/>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119">
                <a:extLst>
                  <a:ext uri="{FF2B5EF4-FFF2-40B4-BE49-F238E27FC236}">
                    <a16:creationId xmlns:a16="http://schemas.microsoft.com/office/drawing/2014/main" id="{A1CCEEFF-545B-4C40-B8E7-F70B6DF8FD8D}"/>
                  </a:ext>
                </a:extLst>
              </p:cNvPr>
              <p:cNvSpPr>
                <a:spLocks/>
              </p:cNvSpPr>
              <p:nvPr/>
            </p:nvSpPr>
            <p:spPr bwMode="auto">
              <a:xfrm>
                <a:off x="2543166" y="2619342"/>
                <a:ext cx="634998" cy="253996"/>
              </a:xfrm>
              <a:custGeom>
                <a:avLst/>
                <a:gdLst>
                  <a:gd name="T0" fmla="*/ 400 w 400"/>
                  <a:gd name="T1" fmla="*/ 0 h 160"/>
                  <a:gd name="T2" fmla="*/ 400 w 400"/>
                  <a:gd name="T3" fmla="*/ 96 h 160"/>
                  <a:gd name="T4" fmla="*/ 400 w 400"/>
                  <a:gd name="T5" fmla="*/ 96 h 160"/>
                  <a:gd name="T6" fmla="*/ 398 w 400"/>
                  <a:gd name="T7" fmla="*/ 110 h 160"/>
                  <a:gd name="T8" fmla="*/ 394 w 400"/>
                  <a:gd name="T9" fmla="*/ 122 h 160"/>
                  <a:gd name="T10" fmla="*/ 388 w 400"/>
                  <a:gd name="T11" fmla="*/ 132 h 160"/>
                  <a:gd name="T12" fmla="*/ 378 w 400"/>
                  <a:gd name="T13" fmla="*/ 142 h 160"/>
                  <a:gd name="T14" fmla="*/ 368 w 400"/>
                  <a:gd name="T15" fmla="*/ 150 h 160"/>
                  <a:gd name="T16" fmla="*/ 356 w 400"/>
                  <a:gd name="T17" fmla="*/ 156 h 160"/>
                  <a:gd name="T18" fmla="*/ 342 w 400"/>
                  <a:gd name="T19" fmla="*/ 158 h 160"/>
                  <a:gd name="T20" fmla="*/ 328 w 400"/>
                  <a:gd name="T21" fmla="*/ 160 h 160"/>
                  <a:gd name="T22" fmla="*/ 72 w 400"/>
                  <a:gd name="T23" fmla="*/ 160 h 160"/>
                  <a:gd name="T24" fmla="*/ 72 w 400"/>
                  <a:gd name="T25" fmla="*/ 160 h 160"/>
                  <a:gd name="T26" fmla="*/ 58 w 400"/>
                  <a:gd name="T27" fmla="*/ 158 h 160"/>
                  <a:gd name="T28" fmla="*/ 44 w 400"/>
                  <a:gd name="T29" fmla="*/ 156 h 160"/>
                  <a:gd name="T30" fmla="*/ 32 w 400"/>
                  <a:gd name="T31" fmla="*/ 150 h 160"/>
                  <a:gd name="T32" fmla="*/ 22 w 400"/>
                  <a:gd name="T33" fmla="*/ 142 h 160"/>
                  <a:gd name="T34" fmla="*/ 12 w 400"/>
                  <a:gd name="T35" fmla="*/ 132 h 160"/>
                  <a:gd name="T36" fmla="*/ 6 w 400"/>
                  <a:gd name="T37" fmla="*/ 122 h 160"/>
                  <a:gd name="T38" fmla="*/ 2 w 400"/>
                  <a:gd name="T39" fmla="*/ 110 h 160"/>
                  <a:gd name="T40" fmla="*/ 0 w 400"/>
                  <a:gd name="T41" fmla="*/ 96 h 160"/>
                  <a:gd name="T42" fmla="*/ 0 w 400"/>
                  <a:gd name="T43" fmla="*/ 0 h 160"/>
                  <a:gd name="T44" fmla="*/ 400 w 400"/>
                  <a:gd name="T4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160">
                    <a:moveTo>
                      <a:pt x="400" y="0"/>
                    </a:moveTo>
                    <a:lnTo>
                      <a:pt x="400" y="96"/>
                    </a:lnTo>
                    <a:lnTo>
                      <a:pt x="400" y="96"/>
                    </a:lnTo>
                    <a:lnTo>
                      <a:pt x="398" y="110"/>
                    </a:lnTo>
                    <a:lnTo>
                      <a:pt x="394" y="122"/>
                    </a:lnTo>
                    <a:lnTo>
                      <a:pt x="388" y="132"/>
                    </a:lnTo>
                    <a:lnTo>
                      <a:pt x="378" y="142"/>
                    </a:lnTo>
                    <a:lnTo>
                      <a:pt x="368" y="150"/>
                    </a:lnTo>
                    <a:lnTo>
                      <a:pt x="356" y="156"/>
                    </a:lnTo>
                    <a:lnTo>
                      <a:pt x="342" y="158"/>
                    </a:lnTo>
                    <a:lnTo>
                      <a:pt x="328" y="160"/>
                    </a:lnTo>
                    <a:lnTo>
                      <a:pt x="72" y="160"/>
                    </a:lnTo>
                    <a:lnTo>
                      <a:pt x="72" y="160"/>
                    </a:lnTo>
                    <a:lnTo>
                      <a:pt x="58" y="158"/>
                    </a:lnTo>
                    <a:lnTo>
                      <a:pt x="44" y="156"/>
                    </a:lnTo>
                    <a:lnTo>
                      <a:pt x="32" y="150"/>
                    </a:lnTo>
                    <a:lnTo>
                      <a:pt x="22" y="142"/>
                    </a:lnTo>
                    <a:lnTo>
                      <a:pt x="12" y="132"/>
                    </a:lnTo>
                    <a:lnTo>
                      <a:pt x="6" y="122"/>
                    </a:lnTo>
                    <a:lnTo>
                      <a:pt x="2" y="110"/>
                    </a:lnTo>
                    <a:lnTo>
                      <a:pt x="0" y="96"/>
                    </a:lnTo>
                    <a:lnTo>
                      <a:pt x="0" y="0"/>
                    </a:lnTo>
                    <a:lnTo>
                      <a:pt x="400" y="0"/>
                    </a:lnTo>
                    <a:close/>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120">
                <a:extLst>
                  <a:ext uri="{FF2B5EF4-FFF2-40B4-BE49-F238E27FC236}">
                    <a16:creationId xmlns:a16="http://schemas.microsoft.com/office/drawing/2014/main" id="{F09BD300-421B-45DC-AE41-986AEB5A181E}"/>
                  </a:ext>
                </a:extLst>
              </p:cNvPr>
              <p:cNvSpPr>
                <a:spLocks/>
              </p:cNvSpPr>
              <p:nvPr/>
            </p:nvSpPr>
            <p:spPr bwMode="auto">
              <a:xfrm>
                <a:off x="2771765" y="2543145"/>
                <a:ext cx="165099" cy="50799"/>
              </a:xfrm>
              <a:custGeom>
                <a:avLst/>
                <a:gdLst>
                  <a:gd name="T0" fmla="*/ 104 w 104"/>
                  <a:gd name="T1" fmla="*/ 32 h 32"/>
                  <a:gd name="T2" fmla="*/ 104 w 104"/>
                  <a:gd name="T3" fmla="*/ 20 h 32"/>
                  <a:gd name="T4" fmla="*/ 104 w 104"/>
                  <a:gd name="T5" fmla="*/ 20 h 32"/>
                  <a:gd name="T6" fmla="*/ 102 w 104"/>
                  <a:gd name="T7" fmla="*/ 12 h 32"/>
                  <a:gd name="T8" fmla="*/ 98 w 104"/>
                  <a:gd name="T9" fmla="*/ 6 h 32"/>
                  <a:gd name="T10" fmla="*/ 92 w 104"/>
                  <a:gd name="T11" fmla="*/ 2 h 32"/>
                  <a:gd name="T12" fmla="*/ 84 w 104"/>
                  <a:gd name="T13" fmla="*/ 0 h 32"/>
                  <a:gd name="T14" fmla="*/ 72 w 104"/>
                  <a:gd name="T15" fmla="*/ 0 h 32"/>
                  <a:gd name="T16" fmla="*/ 32 w 104"/>
                  <a:gd name="T17" fmla="*/ 0 h 32"/>
                  <a:gd name="T18" fmla="*/ 20 w 104"/>
                  <a:gd name="T19" fmla="*/ 0 h 32"/>
                  <a:gd name="T20" fmla="*/ 20 w 104"/>
                  <a:gd name="T21" fmla="*/ 0 h 32"/>
                  <a:gd name="T22" fmla="*/ 12 w 104"/>
                  <a:gd name="T23" fmla="*/ 2 h 32"/>
                  <a:gd name="T24" fmla="*/ 6 w 104"/>
                  <a:gd name="T25" fmla="*/ 6 h 32"/>
                  <a:gd name="T26" fmla="*/ 2 w 104"/>
                  <a:gd name="T27" fmla="*/ 12 h 32"/>
                  <a:gd name="T28" fmla="*/ 0 w 104"/>
                  <a:gd name="T29" fmla="*/ 20 h 32"/>
                  <a:gd name="T30" fmla="*/ 0 w 104"/>
                  <a:gd name="T3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32">
                    <a:moveTo>
                      <a:pt x="104" y="32"/>
                    </a:moveTo>
                    <a:lnTo>
                      <a:pt x="104" y="20"/>
                    </a:lnTo>
                    <a:lnTo>
                      <a:pt x="104" y="20"/>
                    </a:lnTo>
                    <a:lnTo>
                      <a:pt x="102" y="12"/>
                    </a:lnTo>
                    <a:lnTo>
                      <a:pt x="98" y="6"/>
                    </a:lnTo>
                    <a:lnTo>
                      <a:pt x="92" y="2"/>
                    </a:lnTo>
                    <a:lnTo>
                      <a:pt x="84" y="0"/>
                    </a:lnTo>
                    <a:lnTo>
                      <a:pt x="72" y="0"/>
                    </a:lnTo>
                    <a:lnTo>
                      <a:pt x="32" y="0"/>
                    </a:lnTo>
                    <a:lnTo>
                      <a:pt x="20" y="0"/>
                    </a:lnTo>
                    <a:lnTo>
                      <a:pt x="20" y="0"/>
                    </a:lnTo>
                    <a:lnTo>
                      <a:pt x="12" y="2"/>
                    </a:lnTo>
                    <a:lnTo>
                      <a:pt x="6" y="6"/>
                    </a:lnTo>
                    <a:lnTo>
                      <a:pt x="2" y="12"/>
                    </a:lnTo>
                    <a:lnTo>
                      <a:pt x="0" y="20"/>
                    </a:lnTo>
                    <a:lnTo>
                      <a:pt x="0" y="3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121">
                <a:extLst>
                  <a:ext uri="{FF2B5EF4-FFF2-40B4-BE49-F238E27FC236}">
                    <a16:creationId xmlns:a16="http://schemas.microsoft.com/office/drawing/2014/main" id="{647A7E6A-2D0D-4337-821E-094E8C8EB154}"/>
                  </a:ext>
                </a:extLst>
              </p:cNvPr>
              <p:cNvSpPr>
                <a:spLocks/>
              </p:cNvSpPr>
              <p:nvPr/>
            </p:nvSpPr>
            <p:spPr bwMode="auto">
              <a:xfrm>
                <a:off x="2606664" y="2924140"/>
                <a:ext cx="127000" cy="114299"/>
              </a:xfrm>
              <a:custGeom>
                <a:avLst/>
                <a:gdLst>
                  <a:gd name="T0" fmla="*/ 0 w 80"/>
                  <a:gd name="T1" fmla="*/ 0 h 72"/>
                  <a:gd name="T2" fmla="*/ 0 w 80"/>
                  <a:gd name="T3" fmla="*/ 72 h 72"/>
                  <a:gd name="T4" fmla="*/ 80 w 80"/>
                  <a:gd name="T5" fmla="*/ 72 h 72"/>
                </a:gdLst>
                <a:ahLst/>
                <a:cxnLst>
                  <a:cxn ang="0">
                    <a:pos x="T0" y="T1"/>
                  </a:cxn>
                  <a:cxn ang="0">
                    <a:pos x="T2" y="T3"/>
                  </a:cxn>
                  <a:cxn ang="0">
                    <a:pos x="T4" y="T5"/>
                  </a:cxn>
                </a:cxnLst>
                <a:rect l="0" t="0" r="r" b="b"/>
                <a:pathLst>
                  <a:path w="80" h="72">
                    <a:moveTo>
                      <a:pt x="0" y="0"/>
                    </a:moveTo>
                    <a:lnTo>
                      <a:pt x="0" y="72"/>
                    </a:lnTo>
                    <a:lnTo>
                      <a:pt x="80" y="7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122">
                <a:extLst>
                  <a:ext uri="{FF2B5EF4-FFF2-40B4-BE49-F238E27FC236}">
                    <a16:creationId xmlns:a16="http://schemas.microsoft.com/office/drawing/2014/main" id="{F46D1EE8-B457-4575-8D6D-524E46CD0AFE}"/>
                  </a:ext>
                </a:extLst>
              </p:cNvPr>
              <p:cNvSpPr>
                <a:spLocks/>
              </p:cNvSpPr>
              <p:nvPr/>
            </p:nvSpPr>
            <p:spPr bwMode="auto">
              <a:xfrm>
                <a:off x="2987663" y="2924146"/>
                <a:ext cx="127000" cy="114299"/>
              </a:xfrm>
              <a:custGeom>
                <a:avLst/>
                <a:gdLst>
                  <a:gd name="T0" fmla="*/ 80 w 80"/>
                  <a:gd name="T1" fmla="*/ 0 h 72"/>
                  <a:gd name="T2" fmla="*/ 80 w 80"/>
                  <a:gd name="T3" fmla="*/ 72 h 72"/>
                  <a:gd name="T4" fmla="*/ 0 w 80"/>
                  <a:gd name="T5" fmla="*/ 72 h 72"/>
                </a:gdLst>
                <a:ahLst/>
                <a:cxnLst>
                  <a:cxn ang="0">
                    <a:pos x="T0" y="T1"/>
                  </a:cxn>
                  <a:cxn ang="0">
                    <a:pos x="T2" y="T3"/>
                  </a:cxn>
                  <a:cxn ang="0">
                    <a:pos x="T4" y="T5"/>
                  </a:cxn>
                </a:cxnLst>
                <a:rect l="0" t="0" r="r" b="b"/>
                <a:pathLst>
                  <a:path w="80" h="72">
                    <a:moveTo>
                      <a:pt x="80" y="0"/>
                    </a:moveTo>
                    <a:lnTo>
                      <a:pt x="80" y="72"/>
                    </a:lnTo>
                    <a:lnTo>
                      <a:pt x="0" y="7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Rectangle 123">
                <a:extLst>
                  <a:ext uri="{FF2B5EF4-FFF2-40B4-BE49-F238E27FC236}">
                    <a16:creationId xmlns:a16="http://schemas.microsoft.com/office/drawing/2014/main" id="{DE0C409D-FA97-454F-AB7D-490C7C8E35E5}"/>
                  </a:ext>
                </a:extLst>
              </p:cNvPr>
              <p:cNvSpPr>
                <a:spLocks noChangeArrowheads="1"/>
              </p:cNvSpPr>
              <p:nvPr/>
            </p:nvSpPr>
            <p:spPr bwMode="auto">
              <a:xfrm>
                <a:off x="2695559" y="2835262"/>
                <a:ext cx="63500" cy="76199"/>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Rectangle 124">
                <a:extLst>
                  <a:ext uri="{FF2B5EF4-FFF2-40B4-BE49-F238E27FC236}">
                    <a16:creationId xmlns:a16="http://schemas.microsoft.com/office/drawing/2014/main" id="{A96FE6E9-F964-420A-ADE6-EC0866D52C77}"/>
                  </a:ext>
                </a:extLst>
              </p:cNvPr>
              <p:cNvSpPr>
                <a:spLocks noChangeArrowheads="1"/>
              </p:cNvSpPr>
              <p:nvPr/>
            </p:nvSpPr>
            <p:spPr bwMode="auto">
              <a:xfrm>
                <a:off x="2949576" y="2835276"/>
                <a:ext cx="63500" cy="76199"/>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36" name="Group 135">
            <a:extLst>
              <a:ext uri="{FF2B5EF4-FFF2-40B4-BE49-F238E27FC236}">
                <a16:creationId xmlns:a16="http://schemas.microsoft.com/office/drawing/2014/main" id="{1F381859-EAA7-46E0-9FA8-B539BA340985}"/>
              </a:ext>
            </a:extLst>
          </p:cNvPr>
          <p:cNvGrpSpPr/>
          <p:nvPr/>
        </p:nvGrpSpPr>
        <p:grpSpPr>
          <a:xfrm>
            <a:off x="5059548" y="4706771"/>
            <a:ext cx="441300" cy="423506"/>
            <a:chOff x="2482850" y="5035550"/>
            <a:chExt cx="787400" cy="755650"/>
          </a:xfrm>
        </p:grpSpPr>
        <p:sp>
          <p:nvSpPr>
            <p:cNvPr id="137" name="Freeform 232">
              <a:extLst>
                <a:ext uri="{FF2B5EF4-FFF2-40B4-BE49-F238E27FC236}">
                  <a16:creationId xmlns:a16="http://schemas.microsoft.com/office/drawing/2014/main" id="{B04755F0-51BA-4493-B91E-750201CAB150}"/>
                </a:ext>
              </a:extLst>
            </p:cNvPr>
            <p:cNvSpPr>
              <a:spLocks noEditPoints="1"/>
            </p:cNvSpPr>
            <p:nvPr/>
          </p:nvSpPr>
          <p:spPr bwMode="auto">
            <a:xfrm>
              <a:off x="2603500" y="5099050"/>
              <a:ext cx="571500" cy="638175"/>
            </a:xfrm>
            <a:custGeom>
              <a:avLst/>
              <a:gdLst>
                <a:gd name="T0" fmla="*/ 176 w 360"/>
                <a:gd name="T1" fmla="*/ 0 h 402"/>
                <a:gd name="T2" fmla="*/ 176 w 360"/>
                <a:gd name="T3" fmla="*/ 0 h 402"/>
                <a:gd name="T4" fmla="*/ 148 w 360"/>
                <a:gd name="T5" fmla="*/ 2 h 402"/>
                <a:gd name="T6" fmla="*/ 122 w 360"/>
                <a:gd name="T7" fmla="*/ 8 h 402"/>
                <a:gd name="T8" fmla="*/ 98 w 360"/>
                <a:gd name="T9" fmla="*/ 18 h 402"/>
                <a:gd name="T10" fmla="*/ 74 w 360"/>
                <a:gd name="T11" fmla="*/ 30 h 402"/>
                <a:gd name="T12" fmla="*/ 54 w 360"/>
                <a:gd name="T13" fmla="*/ 44 h 402"/>
                <a:gd name="T14" fmla="*/ 34 w 360"/>
                <a:gd name="T15" fmla="*/ 62 h 402"/>
                <a:gd name="T16" fmla="*/ 18 w 360"/>
                <a:gd name="T17" fmla="*/ 80 h 402"/>
                <a:gd name="T18" fmla="*/ 4 w 360"/>
                <a:gd name="T19" fmla="*/ 102 h 402"/>
                <a:gd name="T20" fmla="*/ 348 w 360"/>
                <a:gd name="T21" fmla="*/ 102 h 402"/>
                <a:gd name="T22" fmla="*/ 348 w 360"/>
                <a:gd name="T23" fmla="*/ 102 h 402"/>
                <a:gd name="T24" fmla="*/ 334 w 360"/>
                <a:gd name="T25" fmla="*/ 80 h 402"/>
                <a:gd name="T26" fmla="*/ 318 w 360"/>
                <a:gd name="T27" fmla="*/ 62 h 402"/>
                <a:gd name="T28" fmla="*/ 298 w 360"/>
                <a:gd name="T29" fmla="*/ 44 h 402"/>
                <a:gd name="T30" fmla="*/ 278 w 360"/>
                <a:gd name="T31" fmla="*/ 30 h 402"/>
                <a:gd name="T32" fmla="*/ 254 w 360"/>
                <a:gd name="T33" fmla="*/ 18 h 402"/>
                <a:gd name="T34" fmla="*/ 230 w 360"/>
                <a:gd name="T35" fmla="*/ 8 h 402"/>
                <a:gd name="T36" fmla="*/ 204 w 360"/>
                <a:gd name="T37" fmla="*/ 2 h 402"/>
                <a:gd name="T38" fmla="*/ 176 w 360"/>
                <a:gd name="T39" fmla="*/ 0 h 402"/>
                <a:gd name="T40" fmla="*/ 176 w 360"/>
                <a:gd name="T41" fmla="*/ 0 h 402"/>
                <a:gd name="T42" fmla="*/ 0 w 360"/>
                <a:gd name="T43" fmla="*/ 278 h 402"/>
                <a:gd name="T44" fmla="*/ 0 w 360"/>
                <a:gd name="T45" fmla="*/ 278 h 402"/>
                <a:gd name="T46" fmla="*/ 14 w 360"/>
                <a:gd name="T47" fmla="*/ 300 h 402"/>
                <a:gd name="T48" fmla="*/ 30 w 360"/>
                <a:gd name="T49" fmla="*/ 324 h 402"/>
                <a:gd name="T50" fmla="*/ 50 w 360"/>
                <a:gd name="T51" fmla="*/ 344 h 402"/>
                <a:gd name="T52" fmla="*/ 72 w 360"/>
                <a:gd name="T53" fmla="*/ 362 h 402"/>
                <a:gd name="T54" fmla="*/ 94 w 360"/>
                <a:gd name="T55" fmla="*/ 378 h 402"/>
                <a:gd name="T56" fmla="*/ 120 w 360"/>
                <a:gd name="T57" fmla="*/ 390 h 402"/>
                <a:gd name="T58" fmla="*/ 134 w 360"/>
                <a:gd name="T59" fmla="*/ 396 h 402"/>
                <a:gd name="T60" fmla="*/ 148 w 360"/>
                <a:gd name="T61" fmla="*/ 398 h 402"/>
                <a:gd name="T62" fmla="*/ 162 w 360"/>
                <a:gd name="T63" fmla="*/ 400 h 402"/>
                <a:gd name="T64" fmla="*/ 176 w 360"/>
                <a:gd name="T65" fmla="*/ 402 h 402"/>
                <a:gd name="T66" fmla="*/ 176 w 360"/>
                <a:gd name="T67" fmla="*/ 402 h 402"/>
                <a:gd name="T68" fmla="*/ 192 w 360"/>
                <a:gd name="T69" fmla="*/ 400 h 402"/>
                <a:gd name="T70" fmla="*/ 206 w 360"/>
                <a:gd name="T71" fmla="*/ 398 h 402"/>
                <a:gd name="T72" fmla="*/ 236 w 360"/>
                <a:gd name="T73" fmla="*/ 392 h 402"/>
                <a:gd name="T74" fmla="*/ 262 w 360"/>
                <a:gd name="T75" fmla="*/ 380 h 402"/>
                <a:gd name="T76" fmla="*/ 288 w 360"/>
                <a:gd name="T77" fmla="*/ 366 h 402"/>
                <a:gd name="T78" fmla="*/ 310 w 360"/>
                <a:gd name="T79" fmla="*/ 346 h 402"/>
                <a:gd name="T80" fmla="*/ 330 w 360"/>
                <a:gd name="T81" fmla="*/ 326 h 402"/>
                <a:gd name="T82" fmla="*/ 346 w 360"/>
                <a:gd name="T83" fmla="*/ 302 h 402"/>
                <a:gd name="T84" fmla="*/ 360 w 360"/>
                <a:gd name="T85" fmla="*/ 278 h 402"/>
                <a:gd name="T86" fmla="*/ 0 w 360"/>
                <a:gd name="T87" fmla="*/ 27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402">
                  <a:moveTo>
                    <a:pt x="176" y="0"/>
                  </a:moveTo>
                  <a:lnTo>
                    <a:pt x="176" y="0"/>
                  </a:lnTo>
                  <a:lnTo>
                    <a:pt x="148" y="2"/>
                  </a:lnTo>
                  <a:lnTo>
                    <a:pt x="122" y="8"/>
                  </a:lnTo>
                  <a:lnTo>
                    <a:pt x="98" y="18"/>
                  </a:lnTo>
                  <a:lnTo>
                    <a:pt x="74" y="30"/>
                  </a:lnTo>
                  <a:lnTo>
                    <a:pt x="54" y="44"/>
                  </a:lnTo>
                  <a:lnTo>
                    <a:pt x="34" y="62"/>
                  </a:lnTo>
                  <a:lnTo>
                    <a:pt x="18" y="80"/>
                  </a:lnTo>
                  <a:lnTo>
                    <a:pt x="4" y="102"/>
                  </a:lnTo>
                  <a:lnTo>
                    <a:pt x="348" y="102"/>
                  </a:lnTo>
                  <a:lnTo>
                    <a:pt x="348" y="102"/>
                  </a:lnTo>
                  <a:lnTo>
                    <a:pt x="334" y="80"/>
                  </a:lnTo>
                  <a:lnTo>
                    <a:pt x="318" y="62"/>
                  </a:lnTo>
                  <a:lnTo>
                    <a:pt x="298" y="44"/>
                  </a:lnTo>
                  <a:lnTo>
                    <a:pt x="278" y="30"/>
                  </a:lnTo>
                  <a:lnTo>
                    <a:pt x="254" y="18"/>
                  </a:lnTo>
                  <a:lnTo>
                    <a:pt x="230" y="8"/>
                  </a:lnTo>
                  <a:lnTo>
                    <a:pt x="204" y="2"/>
                  </a:lnTo>
                  <a:lnTo>
                    <a:pt x="176" y="0"/>
                  </a:lnTo>
                  <a:lnTo>
                    <a:pt x="176" y="0"/>
                  </a:lnTo>
                  <a:close/>
                  <a:moveTo>
                    <a:pt x="0" y="278"/>
                  </a:moveTo>
                  <a:lnTo>
                    <a:pt x="0" y="278"/>
                  </a:lnTo>
                  <a:lnTo>
                    <a:pt x="14" y="300"/>
                  </a:lnTo>
                  <a:lnTo>
                    <a:pt x="30" y="324"/>
                  </a:lnTo>
                  <a:lnTo>
                    <a:pt x="50" y="344"/>
                  </a:lnTo>
                  <a:lnTo>
                    <a:pt x="72" y="362"/>
                  </a:lnTo>
                  <a:lnTo>
                    <a:pt x="94" y="378"/>
                  </a:lnTo>
                  <a:lnTo>
                    <a:pt x="120" y="390"/>
                  </a:lnTo>
                  <a:lnTo>
                    <a:pt x="134" y="396"/>
                  </a:lnTo>
                  <a:lnTo>
                    <a:pt x="148" y="398"/>
                  </a:lnTo>
                  <a:lnTo>
                    <a:pt x="162" y="400"/>
                  </a:lnTo>
                  <a:lnTo>
                    <a:pt x="176" y="402"/>
                  </a:lnTo>
                  <a:lnTo>
                    <a:pt x="176" y="402"/>
                  </a:lnTo>
                  <a:lnTo>
                    <a:pt x="192" y="400"/>
                  </a:lnTo>
                  <a:lnTo>
                    <a:pt x="206" y="398"/>
                  </a:lnTo>
                  <a:lnTo>
                    <a:pt x="236" y="392"/>
                  </a:lnTo>
                  <a:lnTo>
                    <a:pt x="262" y="380"/>
                  </a:lnTo>
                  <a:lnTo>
                    <a:pt x="288" y="366"/>
                  </a:lnTo>
                  <a:lnTo>
                    <a:pt x="310" y="346"/>
                  </a:lnTo>
                  <a:lnTo>
                    <a:pt x="330" y="326"/>
                  </a:lnTo>
                  <a:lnTo>
                    <a:pt x="346" y="302"/>
                  </a:lnTo>
                  <a:lnTo>
                    <a:pt x="360" y="278"/>
                  </a:lnTo>
                  <a:lnTo>
                    <a:pt x="0" y="278"/>
                  </a:lnTo>
                  <a:close/>
                </a:path>
              </a:pathLst>
            </a:custGeom>
            <a:solidFill>
              <a:srgbClr val="F2F2F2"/>
            </a:solidFill>
            <a:ln w="9525">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233">
              <a:extLst>
                <a:ext uri="{FF2B5EF4-FFF2-40B4-BE49-F238E27FC236}">
                  <a16:creationId xmlns:a16="http://schemas.microsoft.com/office/drawing/2014/main" id="{108C9F20-4EA5-4BC4-8701-AB1D3FD42529}"/>
                </a:ext>
              </a:extLst>
            </p:cNvPr>
            <p:cNvSpPr>
              <a:spLocks/>
            </p:cNvSpPr>
            <p:nvPr/>
          </p:nvSpPr>
          <p:spPr bwMode="auto">
            <a:xfrm>
              <a:off x="2863850" y="5514975"/>
              <a:ext cx="101600" cy="177800"/>
            </a:xfrm>
            <a:custGeom>
              <a:avLst/>
              <a:gdLst>
                <a:gd name="T0" fmla="*/ 0 w 64"/>
                <a:gd name="T1" fmla="*/ 0 h 112"/>
                <a:gd name="T2" fmla="*/ 0 w 64"/>
                <a:gd name="T3" fmla="*/ 112 h 112"/>
                <a:gd name="T4" fmla="*/ 32 w 64"/>
                <a:gd name="T5" fmla="*/ 88 h 112"/>
                <a:gd name="T6" fmla="*/ 64 w 64"/>
                <a:gd name="T7" fmla="*/ 112 h 112"/>
                <a:gd name="T8" fmla="*/ 64 w 64"/>
                <a:gd name="T9" fmla="*/ 0 h 112"/>
                <a:gd name="T10" fmla="*/ 0 w 64"/>
                <a:gd name="T11" fmla="*/ 0 h 112"/>
              </a:gdLst>
              <a:ahLst/>
              <a:cxnLst>
                <a:cxn ang="0">
                  <a:pos x="T0" y="T1"/>
                </a:cxn>
                <a:cxn ang="0">
                  <a:pos x="T2" y="T3"/>
                </a:cxn>
                <a:cxn ang="0">
                  <a:pos x="T4" y="T5"/>
                </a:cxn>
                <a:cxn ang="0">
                  <a:pos x="T6" y="T7"/>
                </a:cxn>
                <a:cxn ang="0">
                  <a:pos x="T8" y="T9"/>
                </a:cxn>
                <a:cxn ang="0">
                  <a:pos x="T10" y="T11"/>
                </a:cxn>
              </a:cxnLst>
              <a:rect l="0" t="0" r="r" b="b"/>
              <a:pathLst>
                <a:path w="64" h="112">
                  <a:moveTo>
                    <a:pt x="0" y="0"/>
                  </a:moveTo>
                  <a:lnTo>
                    <a:pt x="0" y="112"/>
                  </a:lnTo>
                  <a:lnTo>
                    <a:pt x="32" y="88"/>
                  </a:lnTo>
                  <a:lnTo>
                    <a:pt x="64" y="112"/>
                  </a:lnTo>
                  <a:lnTo>
                    <a:pt x="64" y="0"/>
                  </a:lnTo>
                  <a:lnTo>
                    <a:pt x="0" y="0"/>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234">
              <a:extLst>
                <a:ext uri="{FF2B5EF4-FFF2-40B4-BE49-F238E27FC236}">
                  <a16:creationId xmlns:a16="http://schemas.microsoft.com/office/drawing/2014/main" id="{801F9509-D81E-4755-A4DE-F11560CD89B6}"/>
                </a:ext>
              </a:extLst>
            </p:cNvPr>
            <p:cNvSpPr>
              <a:spLocks/>
            </p:cNvSpPr>
            <p:nvPr/>
          </p:nvSpPr>
          <p:spPr bwMode="auto">
            <a:xfrm>
              <a:off x="2574925" y="5035550"/>
              <a:ext cx="609600" cy="161925"/>
            </a:xfrm>
            <a:custGeom>
              <a:avLst/>
              <a:gdLst>
                <a:gd name="T0" fmla="*/ 0 w 384"/>
                <a:gd name="T1" fmla="*/ 102 h 102"/>
                <a:gd name="T2" fmla="*/ 0 w 384"/>
                <a:gd name="T3" fmla="*/ 102 h 102"/>
                <a:gd name="T4" fmla="*/ 18 w 384"/>
                <a:gd name="T5" fmla="*/ 80 h 102"/>
                <a:gd name="T6" fmla="*/ 38 w 384"/>
                <a:gd name="T7" fmla="*/ 60 h 102"/>
                <a:gd name="T8" fmla="*/ 60 w 384"/>
                <a:gd name="T9" fmla="*/ 44 h 102"/>
                <a:gd name="T10" fmla="*/ 84 w 384"/>
                <a:gd name="T11" fmla="*/ 28 h 102"/>
                <a:gd name="T12" fmla="*/ 108 w 384"/>
                <a:gd name="T13" fmla="*/ 16 h 102"/>
                <a:gd name="T14" fmla="*/ 136 w 384"/>
                <a:gd name="T15" fmla="*/ 8 h 102"/>
                <a:gd name="T16" fmla="*/ 164 w 384"/>
                <a:gd name="T17" fmla="*/ 2 h 102"/>
                <a:gd name="T18" fmla="*/ 194 w 384"/>
                <a:gd name="T19" fmla="*/ 0 h 102"/>
                <a:gd name="T20" fmla="*/ 194 w 384"/>
                <a:gd name="T21" fmla="*/ 0 h 102"/>
                <a:gd name="T22" fmla="*/ 222 w 384"/>
                <a:gd name="T23" fmla="*/ 2 h 102"/>
                <a:gd name="T24" fmla="*/ 250 w 384"/>
                <a:gd name="T25" fmla="*/ 8 h 102"/>
                <a:gd name="T26" fmla="*/ 276 w 384"/>
                <a:gd name="T27" fmla="*/ 16 h 102"/>
                <a:gd name="T28" fmla="*/ 302 w 384"/>
                <a:gd name="T29" fmla="*/ 26 h 102"/>
                <a:gd name="T30" fmla="*/ 324 w 384"/>
                <a:gd name="T31" fmla="*/ 40 h 102"/>
                <a:gd name="T32" fmla="*/ 346 w 384"/>
                <a:gd name="T33" fmla="*/ 56 h 102"/>
                <a:gd name="T34" fmla="*/ 366 w 384"/>
                <a:gd name="T35" fmla="*/ 74 h 102"/>
                <a:gd name="T36" fmla="*/ 384 w 384"/>
                <a:gd name="T37"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 h="102">
                  <a:moveTo>
                    <a:pt x="0" y="102"/>
                  </a:moveTo>
                  <a:lnTo>
                    <a:pt x="0" y="102"/>
                  </a:lnTo>
                  <a:lnTo>
                    <a:pt x="18" y="80"/>
                  </a:lnTo>
                  <a:lnTo>
                    <a:pt x="38" y="60"/>
                  </a:lnTo>
                  <a:lnTo>
                    <a:pt x="60" y="44"/>
                  </a:lnTo>
                  <a:lnTo>
                    <a:pt x="84" y="28"/>
                  </a:lnTo>
                  <a:lnTo>
                    <a:pt x="108" y="16"/>
                  </a:lnTo>
                  <a:lnTo>
                    <a:pt x="136" y="8"/>
                  </a:lnTo>
                  <a:lnTo>
                    <a:pt x="164" y="2"/>
                  </a:lnTo>
                  <a:lnTo>
                    <a:pt x="194" y="0"/>
                  </a:lnTo>
                  <a:lnTo>
                    <a:pt x="194" y="0"/>
                  </a:lnTo>
                  <a:lnTo>
                    <a:pt x="222" y="2"/>
                  </a:lnTo>
                  <a:lnTo>
                    <a:pt x="250" y="8"/>
                  </a:lnTo>
                  <a:lnTo>
                    <a:pt x="276" y="16"/>
                  </a:lnTo>
                  <a:lnTo>
                    <a:pt x="302" y="26"/>
                  </a:lnTo>
                  <a:lnTo>
                    <a:pt x="324" y="40"/>
                  </a:lnTo>
                  <a:lnTo>
                    <a:pt x="346" y="56"/>
                  </a:lnTo>
                  <a:lnTo>
                    <a:pt x="366" y="74"/>
                  </a:lnTo>
                  <a:lnTo>
                    <a:pt x="384" y="94"/>
                  </a:lnTo>
                </a:path>
              </a:pathLst>
            </a:custGeom>
            <a:noFill/>
            <a:ln w="952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235">
              <a:extLst>
                <a:ext uri="{FF2B5EF4-FFF2-40B4-BE49-F238E27FC236}">
                  <a16:creationId xmlns:a16="http://schemas.microsoft.com/office/drawing/2014/main" id="{CF12F70B-0675-40F2-894C-8EA912C93629}"/>
                </a:ext>
              </a:extLst>
            </p:cNvPr>
            <p:cNvSpPr>
              <a:spLocks/>
            </p:cNvSpPr>
            <p:nvPr/>
          </p:nvSpPr>
          <p:spPr bwMode="auto">
            <a:xfrm>
              <a:off x="2574925" y="5629275"/>
              <a:ext cx="517525" cy="161925"/>
            </a:xfrm>
            <a:custGeom>
              <a:avLst/>
              <a:gdLst>
                <a:gd name="T0" fmla="*/ 326 w 326"/>
                <a:gd name="T1" fmla="*/ 62 h 102"/>
                <a:gd name="T2" fmla="*/ 326 w 326"/>
                <a:gd name="T3" fmla="*/ 62 h 102"/>
                <a:gd name="T4" fmla="*/ 312 w 326"/>
                <a:gd name="T5" fmla="*/ 72 h 102"/>
                <a:gd name="T6" fmla="*/ 296 w 326"/>
                <a:gd name="T7" fmla="*/ 80 h 102"/>
                <a:gd name="T8" fmla="*/ 280 w 326"/>
                <a:gd name="T9" fmla="*/ 86 h 102"/>
                <a:gd name="T10" fmla="*/ 264 w 326"/>
                <a:gd name="T11" fmla="*/ 92 h 102"/>
                <a:gd name="T12" fmla="*/ 248 w 326"/>
                <a:gd name="T13" fmla="*/ 96 h 102"/>
                <a:gd name="T14" fmla="*/ 230 w 326"/>
                <a:gd name="T15" fmla="*/ 100 h 102"/>
                <a:gd name="T16" fmla="*/ 212 w 326"/>
                <a:gd name="T17" fmla="*/ 102 h 102"/>
                <a:gd name="T18" fmla="*/ 194 w 326"/>
                <a:gd name="T19" fmla="*/ 102 h 102"/>
                <a:gd name="T20" fmla="*/ 194 w 326"/>
                <a:gd name="T21" fmla="*/ 102 h 102"/>
                <a:gd name="T22" fmla="*/ 164 w 326"/>
                <a:gd name="T23" fmla="*/ 100 h 102"/>
                <a:gd name="T24" fmla="*/ 136 w 326"/>
                <a:gd name="T25" fmla="*/ 94 h 102"/>
                <a:gd name="T26" fmla="*/ 108 w 326"/>
                <a:gd name="T27" fmla="*/ 86 h 102"/>
                <a:gd name="T28" fmla="*/ 82 w 326"/>
                <a:gd name="T29" fmla="*/ 74 h 102"/>
                <a:gd name="T30" fmla="*/ 58 w 326"/>
                <a:gd name="T31" fmla="*/ 60 h 102"/>
                <a:gd name="T32" fmla="*/ 36 w 326"/>
                <a:gd name="T33" fmla="*/ 42 h 102"/>
                <a:gd name="T34" fmla="*/ 16 w 326"/>
                <a:gd name="T35" fmla="*/ 22 h 102"/>
                <a:gd name="T36" fmla="*/ 0 w 326"/>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102">
                  <a:moveTo>
                    <a:pt x="326" y="62"/>
                  </a:moveTo>
                  <a:lnTo>
                    <a:pt x="326" y="62"/>
                  </a:lnTo>
                  <a:lnTo>
                    <a:pt x="312" y="72"/>
                  </a:lnTo>
                  <a:lnTo>
                    <a:pt x="296" y="80"/>
                  </a:lnTo>
                  <a:lnTo>
                    <a:pt x="280" y="86"/>
                  </a:lnTo>
                  <a:lnTo>
                    <a:pt x="264" y="92"/>
                  </a:lnTo>
                  <a:lnTo>
                    <a:pt x="248" y="96"/>
                  </a:lnTo>
                  <a:lnTo>
                    <a:pt x="230" y="100"/>
                  </a:lnTo>
                  <a:lnTo>
                    <a:pt x="212" y="102"/>
                  </a:lnTo>
                  <a:lnTo>
                    <a:pt x="194" y="102"/>
                  </a:lnTo>
                  <a:lnTo>
                    <a:pt x="194" y="102"/>
                  </a:lnTo>
                  <a:lnTo>
                    <a:pt x="164" y="100"/>
                  </a:lnTo>
                  <a:lnTo>
                    <a:pt x="136" y="94"/>
                  </a:lnTo>
                  <a:lnTo>
                    <a:pt x="108" y="86"/>
                  </a:lnTo>
                  <a:lnTo>
                    <a:pt x="82" y="74"/>
                  </a:lnTo>
                  <a:lnTo>
                    <a:pt x="58" y="60"/>
                  </a:lnTo>
                  <a:lnTo>
                    <a:pt x="36" y="42"/>
                  </a:lnTo>
                  <a:lnTo>
                    <a:pt x="16" y="22"/>
                  </a:lnTo>
                  <a:lnTo>
                    <a:pt x="0" y="0"/>
                  </a:lnTo>
                </a:path>
              </a:pathLst>
            </a:custGeom>
            <a:noFill/>
            <a:ln w="952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236">
              <a:extLst>
                <a:ext uri="{FF2B5EF4-FFF2-40B4-BE49-F238E27FC236}">
                  <a16:creationId xmlns:a16="http://schemas.microsoft.com/office/drawing/2014/main" id="{6EA4B25B-F089-42BC-8A81-4C6484D8E84F}"/>
                </a:ext>
              </a:extLst>
            </p:cNvPr>
            <p:cNvSpPr>
              <a:spLocks/>
            </p:cNvSpPr>
            <p:nvPr/>
          </p:nvSpPr>
          <p:spPr bwMode="auto">
            <a:xfrm>
              <a:off x="2482850" y="5260975"/>
              <a:ext cx="723900" cy="279400"/>
            </a:xfrm>
            <a:custGeom>
              <a:avLst/>
              <a:gdLst>
                <a:gd name="T0" fmla="*/ 456 w 456"/>
                <a:gd name="T1" fmla="*/ 128 h 176"/>
                <a:gd name="T2" fmla="*/ 456 w 456"/>
                <a:gd name="T3" fmla="*/ 128 h 176"/>
                <a:gd name="T4" fmla="*/ 452 w 456"/>
                <a:gd name="T5" fmla="*/ 140 h 176"/>
                <a:gd name="T6" fmla="*/ 446 w 456"/>
                <a:gd name="T7" fmla="*/ 154 h 176"/>
                <a:gd name="T8" fmla="*/ 436 w 456"/>
                <a:gd name="T9" fmla="*/ 166 h 176"/>
                <a:gd name="T10" fmla="*/ 424 w 456"/>
                <a:gd name="T11" fmla="*/ 176 h 176"/>
                <a:gd name="T12" fmla="*/ 46 w 456"/>
                <a:gd name="T13" fmla="*/ 176 h 176"/>
                <a:gd name="T14" fmla="*/ 46 w 456"/>
                <a:gd name="T15" fmla="*/ 176 h 176"/>
                <a:gd name="T16" fmla="*/ 32 w 456"/>
                <a:gd name="T17" fmla="*/ 164 h 176"/>
                <a:gd name="T18" fmla="*/ 24 w 456"/>
                <a:gd name="T19" fmla="*/ 156 h 176"/>
                <a:gd name="T20" fmla="*/ 18 w 456"/>
                <a:gd name="T21" fmla="*/ 148 h 176"/>
                <a:gd name="T22" fmla="*/ 12 w 456"/>
                <a:gd name="T23" fmla="*/ 138 h 176"/>
                <a:gd name="T24" fmla="*/ 6 w 456"/>
                <a:gd name="T25" fmla="*/ 126 h 176"/>
                <a:gd name="T26" fmla="*/ 4 w 456"/>
                <a:gd name="T27" fmla="*/ 112 h 176"/>
                <a:gd name="T28" fmla="*/ 0 w 456"/>
                <a:gd name="T29" fmla="*/ 98 h 176"/>
                <a:gd name="T30" fmla="*/ 0 w 456"/>
                <a:gd name="T31" fmla="*/ 98 h 176"/>
                <a:gd name="T32" fmla="*/ 0 w 456"/>
                <a:gd name="T33" fmla="*/ 78 h 176"/>
                <a:gd name="T34" fmla="*/ 2 w 456"/>
                <a:gd name="T35" fmla="*/ 60 h 176"/>
                <a:gd name="T36" fmla="*/ 6 w 456"/>
                <a:gd name="T37" fmla="*/ 44 h 176"/>
                <a:gd name="T38" fmla="*/ 14 w 456"/>
                <a:gd name="T39" fmla="*/ 30 h 176"/>
                <a:gd name="T40" fmla="*/ 22 w 456"/>
                <a:gd name="T41" fmla="*/ 18 h 176"/>
                <a:gd name="T42" fmla="*/ 32 w 456"/>
                <a:gd name="T43" fmla="*/ 8 h 176"/>
                <a:gd name="T44" fmla="*/ 42 w 456"/>
                <a:gd name="T45" fmla="*/ 2 h 176"/>
                <a:gd name="T46" fmla="*/ 54 w 456"/>
                <a:gd name="T47" fmla="*/ 0 h 176"/>
                <a:gd name="T48" fmla="*/ 54 w 456"/>
                <a:gd name="T49" fmla="*/ 0 h 176"/>
                <a:gd name="T50" fmla="*/ 64 w 456"/>
                <a:gd name="T51" fmla="*/ 2 h 176"/>
                <a:gd name="T52" fmla="*/ 74 w 456"/>
                <a:gd name="T53" fmla="*/ 6 h 176"/>
                <a:gd name="T54" fmla="*/ 84 w 456"/>
                <a:gd name="T55" fmla="*/ 12 h 176"/>
                <a:gd name="T56" fmla="*/ 92 w 456"/>
                <a:gd name="T57" fmla="*/ 20 h 176"/>
                <a:gd name="T58" fmla="*/ 100 w 456"/>
                <a:gd name="T59" fmla="*/ 30 h 176"/>
                <a:gd name="T60" fmla="*/ 106 w 456"/>
                <a:gd name="T61" fmla="*/ 42 h 176"/>
                <a:gd name="T62" fmla="*/ 110 w 456"/>
                <a:gd name="T63" fmla="*/ 56 h 176"/>
                <a:gd name="T64" fmla="*/ 110 w 456"/>
                <a:gd name="T65" fmla="*/ 72 h 176"/>
                <a:gd name="T66" fmla="*/ 110 w 456"/>
                <a:gd name="T67" fmla="*/ 72 h 176"/>
                <a:gd name="T68" fmla="*/ 108 w 456"/>
                <a:gd name="T69" fmla="*/ 94 h 176"/>
                <a:gd name="T70" fmla="*/ 106 w 456"/>
                <a:gd name="T71" fmla="*/ 104 h 176"/>
                <a:gd name="T72" fmla="*/ 102 w 456"/>
                <a:gd name="T73" fmla="*/ 112 h 176"/>
                <a:gd name="T74" fmla="*/ 98 w 456"/>
                <a:gd name="T75" fmla="*/ 118 h 176"/>
                <a:gd name="T76" fmla="*/ 92 w 456"/>
                <a:gd name="T77" fmla="*/ 124 h 176"/>
                <a:gd name="T78" fmla="*/ 84 w 456"/>
                <a:gd name="T79" fmla="*/ 128 h 176"/>
                <a:gd name="T80" fmla="*/ 74 w 456"/>
                <a:gd name="T81" fmla="*/ 128 h 176"/>
                <a:gd name="T82" fmla="*/ 74 w 456"/>
                <a:gd name="T83" fmla="*/ 128 h 176"/>
                <a:gd name="T84" fmla="*/ 68 w 456"/>
                <a:gd name="T85" fmla="*/ 128 h 176"/>
                <a:gd name="T86" fmla="*/ 62 w 456"/>
                <a:gd name="T87" fmla="*/ 126 h 176"/>
                <a:gd name="T88" fmla="*/ 58 w 456"/>
                <a:gd name="T89" fmla="*/ 122 h 176"/>
                <a:gd name="T90" fmla="*/ 52 w 456"/>
                <a:gd name="T91" fmla="*/ 118 h 176"/>
                <a:gd name="T92" fmla="*/ 48 w 456"/>
                <a:gd name="T93" fmla="*/ 112 h 176"/>
                <a:gd name="T94" fmla="*/ 46 w 456"/>
                <a:gd name="T95" fmla="*/ 106 h 176"/>
                <a:gd name="T96" fmla="*/ 44 w 456"/>
                <a:gd name="T97" fmla="*/ 98 h 176"/>
                <a:gd name="T98" fmla="*/ 42 w 456"/>
                <a:gd name="T99" fmla="*/ 88 h 176"/>
                <a:gd name="T100" fmla="*/ 42 w 456"/>
                <a:gd name="T101" fmla="*/ 88 h 176"/>
                <a:gd name="T102" fmla="*/ 44 w 456"/>
                <a:gd name="T103" fmla="*/ 78 h 176"/>
                <a:gd name="T104" fmla="*/ 44 w 456"/>
                <a:gd name="T105" fmla="*/ 70 h 176"/>
                <a:gd name="T106" fmla="*/ 50 w 456"/>
                <a:gd name="T107" fmla="*/ 56 h 176"/>
                <a:gd name="T108" fmla="*/ 50 w 456"/>
                <a:gd name="T109" fmla="*/ 56 h 176"/>
                <a:gd name="T110" fmla="*/ 88 w 456"/>
                <a:gd name="T11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6" h="176">
                  <a:moveTo>
                    <a:pt x="456" y="128"/>
                  </a:moveTo>
                  <a:lnTo>
                    <a:pt x="456" y="128"/>
                  </a:lnTo>
                  <a:lnTo>
                    <a:pt x="452" y="140"/>
                  </a:lnTo>
                  <a:lnTo>
                    <a:pt x="446" y="154"/>
                  </a:lnTo>
                  <a:lnTo>
                    <a:pt x="436" y="166"/>
                  </a:lnTo>
                  <a:lnTo>
                    <a:pt x="424" y="176"/>
                  </a:lnTo>
                  <a:lnTo>
                    <a:pt x="46" y="176"/>
                  </a:lnTo>
                  <a:lnTo>
                    <a:pt x="46" y="176"/>
                  </a:lnTo>
                  <a:lnTo>
                    <a:pt x="32" y="164"/>
                  </a:lnTo>
                  <a:lnTo>
                    <a:pt x="24" y="156"/>
                  </a:lnTo>
                  <a:lnTo>
                    <a:pt x="18" y="148"/>
                  </a:lnTo>
                  <a:lnTo>
                    <a:pt x="12" y="138"/>
                  </a:lnTo>
                  <a:lnTo>
                    <a:pt x="6" y="126"/>
                  </a:lnTo>
                  <a:lnTo>
                    <a:pt x="4" y="112"/>
                  </a:lnTo>
                  <a:lnTo>
                    <a:pt x="0" y="98"/>
                  </a:lnTo>
                  <a:lnTo>
                    <a:pt x="0" y="98"/>
                  </a:lnTo>
                  <a:lnTo>
                    <a:pt x="0" y="78"/>
                  </a:lnTo>
                  <a:lnTo>
                    <a:pt x="2" y="60"/>
                  </a:lnTo>
                  <a:lnTo>
                    <a:pt x="6" y="44"/>
                  </a:lnTo>
                  <a:lnTo>
                    <a:pt x="14" y="30"/>
                  </a:lnTo>
                  <a:lnTo>
                    <a:pt x="22" y="18"/>
                  </a:lnTo>
                  <a:lnTo>
                    <a:pt x="32" y="8"/>
                  </a:lnTo>
                  <a:lnTo>
                    <a:pt x="42" y="2"/>
                  </a:lnTo>
                  <a:lnTo>
                    <a:pt x="54" y="0"/>
                  </a:lnTo>
                  <a:lnTo>
                    <a:pt x="54" y="0"/>
                  </a:lnTo>
                  <a:lnTo>
                    <a:pt x="64" y="2"/>
                  </a:lnTo>
                  <a:lnTo>
                    <a:pt x="74" y="6"/>
                  </a:lnTo>
                  <a:lnTo>
                    <a:pt x="84" y="12"/>
                  </a:lnTo>
                  <a:lnTo>
                    <a:pt x="92" y="20"/>
                  </a:lnTo>
                  <a:lnTo>
                    <a:pt x="100" y="30"/>
                  </a:lnTo>
                  <a:lnTo>
                    <a:pt x="106" y="42"/>
                  </a:lnTo>
                  <a:lnTo>
                    <a:pt x="110" y="56"/>
                  </a:lnTo>
                  <a:lnTo>
                    <a:pt x="110" y="72"/>
                  </a:lnTo>
                  <a:lnTo>
                    <a:pt x="110" y="72"/>
                  </a:lnTo>
                  <a:lnTo>
                    <a:pt x="108" y="94"/>
                  </a:lnTo>
                  <a:lnTo>
                    <a:pt x="106" y="104"/>
                  </a:lnTo>
                  <a:lnTo>
                    <a:pt x="102" y="112"/>
                  </a:lnTo>
                  <a:lnTo>
                    <a:pt x="98" y="118"/>
                  </a:lnTo>
                  <a:lnTo>
                    <a:pt x="92" y="124"/>
                  </a:lnTo>
                  <a:lnTo>
                    <a:pt x="84" y="128"/>
                  </a:lnTo>
                  <a:lnTo>
                    <a:pt x="74" y="128"/>
                  </a:lnTo>
                  <a:lnTo>
                    <a:pt x="74" y="128"/>
                  </a:lnTo>
                  <a:lnTo>
                    <a:pt x="68" y="128"/>
                  </a:lnTo>
                  <a:lnTo>
                    <a:pt x="62" y="126"/>
                  </a:lnTo>
                  <a:lnTo>
                    <a:pt x="58" y="122"/>
                  </a:lnTo>
                  <a:lnTo>
                    <a:pt x="52" y="118"/>
                  </a:lnTo>
                  <a:lnTo>
                    <a:pt x="48" y="112"/>
                  </a:lnTo>
                  <a:lnTo>
                    <a:pt x="46" y="106"/>
                  </a:lnTo>
                  <a:lnTo>
                    <a:pt x="44" y="98"/>
                  </a:lnTo>
                  <a:lnTo>
                    <a:pt x="42" y="88"/>
                  </a:lnTo>
                  <a:lnTo>
                    <a:pt x="42" y="88"/>
                  </a:lnTo>
                  <a:lnTo>
                    <a:pt x="44" y="78"/>
                  </a:lnTo>
                  <a:lnTo>
                    <a:pt x="44" y="70"/>
                  </a:lnTo>
                  <a:lnTo>
                    <a:pt x="50" y="56"/>
                  </a:lnTo>
                  <a:lnTo>
                    <a:pt x="50" y="56"/>
                  </a:lnTo>
                  <a:lnTo>
                    <a:pt x="88" y="56"/>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237">
              <a:extLst>
                <a:ext uri="{FF2B5EF4-FFF2-40B4-BE49-F238E27FC236}">
                  <a16:creationId xmlns:a16="http://schemas.microsoft.com/office/drawing/2014/main" id="{D511E6F3-6FCC-4EB5-9D64-809B542B2172}"/>
                </a:ext>
              </a:extLst>
            </p:cNvPr>
            <p:cNvSpPr>
              <a:spLocks/>
            </p:cNvSpPr>
            <p:nvPr/>
          </p:nvSpPr>
          <p:spPr bwMode="auto">
            <a:xfrm>
              <a:off x="2571750" y="5260975"/>
              <a:ext cx="698500" cy="203200"/>
            </a:xfrm>
            <a:custGeom>
              <a:avLst/>
              <a:gdLst>
                <a:gd name="T0" fmla="*/ 14 w 440"/>
                <a:gd name="T1" fmla="*/ 128 h 128"/>
                <a:gd name="T2" fmla="*/ 416 w 440"/>
                <a:gd name="T3" fmla="*/ 128 h 128"/>
                <a:gd name="T4" fmla="*/ 416 w 440"/>
                <a:gd name="T5" fmla="*/ 128 h 128"/>
                <a:gd name="T6" fmla="*/ 426 w 440"/>
                <a:gd name="T7" fmla="*/ 116 h 128"/>
                <a:gd name="T8" fmla="*/ 432 w 440"/>
                <a:gd name="T9" fmla="*/ 102 h 128"/>
                <a:gd name="T10" fmla="*/ 438 w 440"/>
                <a:gd name="T11" fmla="*/ 84 h 128"/>
                <a:gd name="T12" fmla="*/ 440 w 440"/>
                <a:gd name="T13" fmla="*/ 64 h 128"/>
                <a:gd name="T14" fmla="*/ 440 w 440"/>
                <a:gd name="T15" fmla="*/ 64 h 128"/>
                <a:gd name="T16" fmla="*/ 438 w 440"/>
                <a:gd name="T17" fmla="*/ 48 h 128"/>
                <a:gd name="T18" fmla="*/ 436 w 440"/>
                <a:gd name="T19" fmla="*/ 34 h 128"/>
                <a:gd name="T20" fmla="*/ 430 w 440"/>
                <a:gd name="T21" fmla="*/ 24 h 128"/>
                <a:gd name="T22" fmla="*/ 422 w 440"/>
                <a:gd name="T23" fmla="*/ 14 h 128"/>
                <a:gd name="T24" fmla="*/ 414 w 440"/>
                <a:gd name="T25" fmla="*/ 8 h 128"/>
                <a:gd name="T26" fmla="*/ 404 w 440"/>
                <a:gd name="T27" fmla="*/ 4 h 128"/>
                <a:gd name="T28" fmla="*/ 394 w 440"/>
                <a:gd name="T29" fmla="*/ 0 h 128"/>
                <a:gd name="T30" fmla="*/ 384 w 440"/>
                <a:gd name="T31" fmla="*/ 0 h 128"/>
                <a:gd name="T32" fmla="*/ 0 w 440"/>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0" h="128">
                  <a:moveTo>
                    <a:pt x="14" y="128"/>
                  </a:moveTo>
                  <a:lnTo>
                    <a:pt x="416" y="128"/>
                  </a:lnTo>
                  <a:lnTo>
                    <a:pt x="416" y="128"/>
                  </a:lnTo>
                  <a:lnTo>
                    <a:pt x="426" y="116"/>
                  </a:lnTo>
                  <a:lnTo>
                    <a:pt x="432" y="102"/>
                  </a:lnTo>
                  <a:lnTo>
                    <a:pt x="438" y="84"/>
                  </a:lnTo>
                  <a:lnTo>
                    <a:pt x="440" y="64"/>
                  </a:lnTo>
                  <a:lnTo>
                    <a:pt x="440" y="64"/>
                  </a:lnTo>
                  <a:lnTo>
                    <a:pt x="438" y="48"/>
                  </a:lnTo>
                  <a:lnTo>
                    <a:pt x="436" y="34"/>
                  </a:lnTo>
                  <a:lnTo>
                    <a:pt x="430" y="24"/>
                  </a:lnTo>
                  <a:lnTo>
                    <a:pt x="422" y="14"/>
                  </a:lnTo>
                  <a:lnTo>
                    <a:pt x="414" y="8"/>
                  </a:lnTo>
                  <a:lnTo>
                    <a:pt x="404" y="4"/>
                  </a:lnTo>
                  <a:lnTo>
                    <a:pt x="394" y="0"/>
                  </a:lnTo>
                  <a:lnTo>
                    <a:pt x="384" y="0"/>
                  </a:lnTo>
                  <a:lnTo>
                    <a:pt x="0" y="0"/>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238">
              <a:extLst>
                <a:ext uri="{FF2B5EF4-FFF2-40B4-BE49-F238E27FC236}">
                  <a16:creationId xmlns:a16="http://schemas.microsoft.com/office/drawing/2014/main" id="{EC0848A3-165D-4997-B637-EADABEF0B028}"/>
                </a:ext>
              </a:extLst>
            </p:cNvPr>
            <p:cNvSpPr>
              <a:spLocks/>
            </p:cNvSpPr>
            <p:nvPr/>
          </p:nvSpPr>
          <p:spPr bwMode="auto">
            <a:xfrm>
              <a:off x="2787650" y="5235575"/>
              <a:ext cx="165100" cy="165100"/>
            </a:xfrm>
            <a:custGeom>
              <a:avLst/>
              <a:gdLst>
                <a:gd name="T0" fmla="*/ 40 w 104"/>
                <a:gd name="T1" fmla="*/ 0 h 104"/>
                <a:gd name="T2" fmla="*/ 8 w 104"/>
                <a:gd name="T3" fmla="*/ 0 h 104"/>
                <a:gd name="T4" fmla="*/ 0 w 104"/>
                <a:gd name="T5" fmla="*/ 8 h 104"/>
                <a:gd name="T6" fmla="*/ 0 w 104"/>
                <a:gd name="T7" fmla="*/ 8 h 104"/>
                <a:gd name="T8" fmla="*/ 10 w 104"/>
                <a:gd name="T9" fmla="*/ 14 h 104"/>
                <a:gd name="T10" fmla="*/ 18 w 104"/>
                <a:gd name="T11" fmla="*/ 22 h 104"/>
                <a:gd name="T12" fmla="*/ 24 w 104"/>
                <a:gd name="T13" fmla="*/ 32 h 104"/>
                <a:gd name="T14" fmla="*/ 30 w 104"/>
                <a:gd name="T15" fmla="*/ 44 h 104"/>
                <a:gd name="T16" fmla="*/ 34 w 104"/>
                <a:gd name="T17" fmla="*/ 56 h 104"/>
                <a:gd name="T18" fmla="*/ 38 w 104"/>
                <a:gd name="T19" fmla="*/ 70 h 104"/>
                <a:gd name="T20" fmla="*/ 40 w 104"/>
                <a:gd name="T21" fmla="*/ 86 h 104"/>
                <a:gd name="T22" fmla="*/ 40 w 104"/>
                <a:gd name="T23" fmla="*/ 104 h 104"/>
                <a:gd name="T24" fmla="*/ 104 w 104"/>
                <a:gd name="T25" fmla="*/ 104 h 104"/>
                <a:gd name="T26" fmla="*/ 104 w 104"/>
                <a:gd name="T27" fmla="*/ 104 h 104"/>
                <a:gd name="T28" fmla="*/ 104 w 104"/>
                <a:gd name="T29" fmla="*/ 84 h 104"/>
                <a:gd name="T30" fmla="*/ 100 w 104"/>
                <a:gd name="T31" fmla="*/ 64 h 104"/>
                <a:gd name="T32" fmla="*/ 96 w 104"/>
                <a:gd name="T33" fmla="*/ 46 h 104"/>
                <a:gd name="T34" fmla="*/ 88 w 104"/>
                <a:gd name="T35" fmla="*/ 32 h 104"/>
                <a:gd name="T36" fmla="*/ 80 w 104"/>
                <a:gd name="T37" fmla="*/ 18 h 104"/>
                <a:gd name="T38" fmla="*/ 68 w 104"/>
                <a:gd name="T39" fmla="*/ 8 h 104"/>
                <a:gd name="T40" fmla="*/ 56 w 104"/>
                <a:gd name="T41" fmla="*/ 2 h 104"/>
                <a:gd name="T42" fmla="*/ 40 w 104"/>
                <a:gd name="T43" fmla="*/ 0 h 104"/>
                <a:gd name="T44" fmla="*/ 40 w 104"/>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4">
                  <a:moveTo>
                    <a:pt x="40" y="0"/>
                  </a:moveTo>
                  <a:lnTo>
                    <a:pt x="8" y="0"/>
                  </a:lnTo>
                  <a:lnTo>
                    <a:pt x="0" y="8"/>
                  </a:lnTo>
                  <a:lnTo>
                    <a:pt x="0" y="8"/>
                  </a:lnTo>
                  <a:lnTo>
                    <a:pt x="10" y="14"/>
                  </a:lnTo>
                  <a:lnTo>
                    <a:pt x="18" y="22"/>
                  </a:lnTo>
                  <a:lnTo>
                    <a:pt x="24" y="32"/>
                  </a:lnTo>
                  <a:lnTo>
                    <a:pt x="30" y="44"/>
                  </a:lnTo>
                  <a:lnTo>
                    <a:pt x="34" y="56"/>
                  </a:lnTo>
                  <a:lnTo>
                    <a:pt x="38" y="70"/>
                  </a:lnTo>
                  <a:lnTo>
                    <a:pt x="40" y="86"/>
                  </a:lnTo>
                  <a:lnTo>
                    <a:pt x="40" y="104"/>
                  </a:lnTo>
                  <a:lnTo>
                    <a:pt x="104" y="104"/>
                  </a:lnTo>
                  <a:lnTo>
                    <a:pt x="104" y="104"/>
                  </a:lnTo>
                  <a:lnTo>
                    <a:pt x="104" y="84"/>
                  </a:lnTo>
                  <a:lnTo>
                    <a:pt x="100" y="64"/>
                  </a:lnTo>
                  <a:lnTo>
                    <a:pt x="96" y="46"/>
                  </a:lnTo>
                  <a:lnTo>
                    <a:pt x="88" y="32"/>
                  </a:lnTo>
                  <a:lnTo>
                    <a:pt x="80" y="18"/>
                  </a:lnTo>
                  <a:lnTo>
                    <a:pt x="68" y="8"/>
                  </a:lnTo>
                  <a:lnTo>
                    <a:pt x="56" y="2"/>
                  </a:lnTo>
                  <a:lnTo>
                    <a:pt x="40" y="0"/>
                  </a:lnTo>
                  <a:lnTo>
                    <a:pt x="40" y="0"/>
                  </a:lnTo>
                  <a:close/>
                </a:path>
              </a:pathLst>
            </a:custGeom>
            <a:solidFill>
              <a:schemeClr val="bg2"/>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239">
              <a:extLst>
                <a:ext uri="{FF2B5EF4-FFF2-40B4-BE49-F238E27FC236}">
                  <a16:creationId xmlns:a16="http://schemas.microsoft.com/office/drawing/2014/main" id="{4E3009D0-2897-43DF-89C6-49D7BF2A3811}"/>
                </a:ext>
              </a:extLst>
            </p:cNvPr>
            <p:cNvSpPr>
              <a:spLocks/>
            </p:cNvSpPr>
            <p:nvPr/>
          </p:nvSpPr>
          <p:spPr bwMode="auto">
            <a:xfrm>
              <a:off x="2787650" y="5324475"/>
              <a:ext cx="254000" cy="254000"/>
            </a:xfrm>
            <a:custGeom>
              <a:avLst/>
              <a:gdLst>
                <a:gd name="T0" fmla="*/ 80 w 160"/>
                <a:gd name="T1" fmla="*/ 12 h 160"/>
                <a:gd name="T2" fmla="*/ 86 w 160"/>
                <a:gd name="T3" fmla="*/ 4 h 160"/>
                <a:gd name="T4" fmla="*/ 104 w 160"/>
                <a:gd name="T5" fmla="*/ 0 h 160"/>
                <a:gd name="T6" fmla="*/ 120 w 160"/>
                <a:gd name="T7" fmla="*/ 6 h 160"/>
                <a:gd name="T8" fmla="*/ 128 w 160"/>
                <a:gd name="T9" fmla="*/ 22 h 160"/>
                <a:gd name="T10" fmla="*/ 128 w 160"/>
                <a:gd name="T11" fmla="*/ 32 h 160"/>
                <a:gd name="T12" fmla="*/ 128 w 160"/>
                <a:gd name="T13" fmla="*/ 32 h 160"/>
                <a:gd name="T14" fmla="*/ 146 w 160"/>
                <a:gd name="T15" fmla="*/ 34 h 160"/>
                <a:gd name="T16" fmla="*/ 158 w 160"/>
                <a:gd name="T17" fmla="*/ 48 h 160"/>
                <a:gd name="T18" fmla="*/ 160 w 160"/>
                <a:gd name="T19" fmla="*/ 64 h 160"/>
                <a:gd name="T20" fmla="*/ 148 w 160"/>
                <a:gd name="T21" fmla="*/ 80 h 160"/>
                <a:gd name="T22" fmla="*/ 148 w 160"/>
                <a:gd name="T23" fmla="*/ 80 h 160"/>
                <a:gd name="T24" fmla="*/ 156 w 160"/>
                <a:gd name="T25" fmla="*/ 86 h 160"/>
                <a:gd name="T26" fmla="*/ 160 w 160"/>
                <a:gd name="T27" fmla="*/ 104 h 160"/>
                <a:gd name="T28" fmla="*/ 154 w 160"/>
                <a:gd name="T29" fmla="*/ 120 h 160"/>
                <a:gd name="T30" fmla="*/ 138 w 160"/>
                <a:gd name="T31" fmla="*/ 128 h 160"/>
                <a:gd name="T32" fmla="*/ 128 w 160"/>
                <a:gd name="T33" fmla="*/ 128 h 160"/>
                <a:gd name="T34" fmla="*/ 128 w 160"/>
                <a:gd name="T35" fmla="*/ 128 h 160"/>
                <a:gd name="T36" fmla="*/ 126 w 160"/>
                <a:gd name="T37" fmla="*/ 146 h 160"/>
                <a:gd name="T38" fmla="*/ 112 w 160"/>
                <a:gd name="T39" fmla="*/ 158 h 160"/>
                <a:gd name="T40" fmla="*/ 96 w 160"/>
                <a:gd name="T41" fmla="*/ 160 h 160"/>
                <a:gd name="T42" fmla="*/ 80 w 160"/>
                <a:gd name="T43" fmla="*/ 148 h 160"/>
                <a:gd name="T44" fmla="*/ 80 w 160"/>
                <a:gd name="T45" fmla="*/ 148 h 160"/>
                <a:gd name="T46" fmla="*/ 74 w 160"/>
                <a:gd name="T47" fmla="*/ 156 h 160"/>
                <a:gd name="T48" fmla="*/ 56 w 160"/>
                <a:gd name="T49" fmla="*/ 160 h 160"/>
                <a:gd name="T50" fmla="*/ 40 w 160"/>
                <a:gd name="T51" fmla="*/ 154 h 160"/>
                <a:gd name="T52" fmla="*/ 32 w 160"/>
                <a:gd name="T53" fmla="*/ 138 h 160"/>
                <a:gd name="T54" fmla="*/ 32 w 160"/>
                <a:gd name="T55" fmla="*/ 128 h 160"/>
                <a:gd name="T56" fmla="*/ 32 w 160"/>
                <a:gd name="T57" fmla="*/ 128 h 160"/>
                <a:gd name="T58" fmla="*/ 14 w 160"/>
                <a:gd name="T59" fmla="*/ 126 h 160"/>
                <a:gd name="T60" fmla="*/ 2 w 160"/>
                <a:gd name="T61" fmla="*/ 112 h 160"/>
                <a:gd name="T62" fmla="*/ 0 w 160"/>
                <a:gd name="T63" fmla="*/ 96 h 160"/>
                <a:gd name="T64" fmla="*/ 12 w 160"/>
                <a:gd name="T65" fmla="*/ 80 h 160"/>
                <a:gd name="T66" fmla="*/ 12 w 160"/>
                <a:gd name="T67" fmla="*/ 80 h 160"/>
                <a:gd name="T68" fmla="*/ 4 w 160"/>
                <a:gd name="T69" fmla="*/ 74 h 160"/>
                <a:gd name="T70" fmla="*/ 0 w 160"/>
                <a:gd name="T71" fmla="*/ 56 h 160"/>
                <a:gd name="T72" fmla="*/ 6 w 160"/>
                <a:gd name="T73" fmla="*/ 40 h 160"/>
                <a:gd name="T74" fmla="*/ 22 w 160"/>
                <a:gd name="T75" fmla="*/ 32 h 160"/>
                <a:gd name="T76" fmla="*/ 32 w 160"/>
                <a:gd name="T77" fmla="*/ 32 h 160"/>
                <a:gd name="T78" fmla="*/ 32 w 160"/>
                <a:gd name="T79" fmla="*/ 32 h 160"/>
                <a:gd name="T80" fmla="*/ 34 w 160"/>
                <a:gd name="T81" fmla="*/ 14 h 160"/>
                <a:gd name="T82" fmla="*/ 48 w 160"/>
                <a:gd name="T83" fmla="*/ 2 h 160"/>
                <a:gd name="T84" fmla="*/ 64 w 160"/>
                <a:gd name="T85" fmla="*/ 0 h 160"/>
                <a:gd name="T86" fmla="*/ 80 w 160"/>
                <a:gd name="T87" fmla="*/ 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0">
                  <a:moveTo>
                    <a:pt x="80" y="12"/>
                  </a:moveTo>
                  <a:lnTo>
                    <a:pt x="80" y="12"/>
                  </a:lnTo>
                  <a:lnTo>
                    <a:pt x="80" y="12"/>
                  </a:lnTo>
                  <a:lnTo>
                    <a:pt x="86" y="4"/>
                  </a:lnTo>
                  <a:lnTo>
                    <a:pt x="96" y="0"/>
                  </a:lnTo>
                  <a:lnTo>
                    <a:pt x="104" y="0"/>
                  </a:lnTo>
                  <a:lnTo>
                    <a:pt x="112" y="2"/>
                  </a:lnTo>
                  <a:lnTo>
                    <a:pt x="120" y="6"/>
                  </a:lnTo>
                  <a:lnTo>
                    <a:pt x="126" y="14"/>
                  </a:lnTo>
                  <a:lnTo>
                    <a:pt x="128" y="22"/>
                  </a:lnTo>
                  <a:lnTo>
                    <a:pt x="128" y="32"/>
                  </a:lnTo>
                  <a:lnTo>
                    <a:pt x="128" y="32"/>
                  </a:lnTo>
                  <a:lnTo>
                    <a:pt x="128" y="32"/>
                  </a:lnTo>
                  <a:lnTo>
                    <a:pt x="128" y="32"/>
                  </a:lnTo>
                  <a:lnTo>
                    <a:pt x="138" y="32"/>
                  </a:lnTo>
                  <a:lnTo>
                    <a:pt x="146" y="34"/>
                  </a:lnTo>
                  <a:lnTo>
                    <a:pt x="154" y="40"/>
                  </a:lnTo>
                  <a:lnTo>
                    <a:pt x="158" y="48"/>
                  </a:lnTo>
                  <a:lnTo>
                    <a:pt x="160" y="56"/>
                  </a:lnTo>
                  <a:lnTo>
                    <a:pt x="160" y="64"/>
                  </a:lnTo>
                  <a:lnTo>
                    <a:pt x="156" y="74"/>
                  </a:lnTo>
                  <a:lnTo>
                    <a:pt x="148" y="80"/>
                  </a:lnTo>
                  <a:lnTo>
                    <a:pt x="148" y="80"/>
                  </a:lnTo>
                  <a:lnTo>
                    <a:pt x="148" y="80"/>
                  </a:lnTo>
                  <a:lnTo>
                    <a:pt x="148" y="80"/>
                  </a:lnTo>
                  <a:lnTo>
                    <a:pt x="156" y="86"/>
                  </a:lnTo>
                  <a:lnTo>
                    <a:pt x="160" y="96"/>
                  </a:lnTo>
                  <a:lnTo>
                    <a:pt x="160" y="104"/>
                  </a:lnTo>
                  <a:lnTo>
                    <a:pt x="158" y="112"/>
                  </a:lnTo>
                  <a:lnTo>
                    <a:pt x="154" y="120"/>
                  </a:lnTo>
                  <a:lnTo>
                    <a:pt x="146" y="126"/>
                  </a:lnTo>
                  <a:lnTo>
                    <a:pt x="138" y="128"/>
                  </a:lnTo>
                  <a:lnTo>
                    <a:pt x="128" y="128"/>
                  </a:lnTo>
                  <a:lnTo>
                    <a:pt x="128" y="128"/>
                  </a:lnTo>
                  <a:lnTo>
                    <a:pt x="128" y="128"/>
                  </a:lnTo>
                  <a:lnTo>
                    <a:pt x="128" y="128"/>
                  </a:lnTo>
                  <a:lnTo>
                    <a:pt x="128" y="138"/>
                  </a:lnTo>
                  <a:lnTo>
                    <a:pt x="126" y="146"/>
                  </a:lnTo>
                  <a:lnTo>
                    <a:pt x="120" y="154"/>
                  </a:lnTo>
                  <a:lnTo>
                    <a:pt x="112" y="158"/>
                  </a:lnTo>
                  <a:lnTo>
                    <a:pt x="104" y="160"/>
                  </a:lnTo>
                  <a:lnTo>
                    <a:pt x="96" y="160"/>
                  </a:lnTo>
                  <a:lnTo>
                    <a:pt x="86" y="156"/>
                  </a:lnTo>
                  <a:lnTo>
                    <a:pt x="80" y="148"/>
                  </a:lnTo>
                  <a:lnTo>
                    <a:pt x="80" y="148"/>
                  </a:lnTo>
                  <a:lnTo>
                    <a:pt x="80" y="148"/>
                  </a:lnTo>
                  <a:lnTo>
                    <a:pt x="80" y="148"/>
                  </a:lnTo>
                  <a:lnTo>
                    <a:pt x="74" y="156"/>
                  </a:lnTo>
                  <a:lnTo>
                    <a:pt x="64" y="160"/>
                  </a:lnTo>
                  <a:lnTo>
                    <a:pt x="56" y="160"/>
                  </a:lnTo>
                  <a:lnTo>
                    <a:pt x="48" y="158"/>
                  </a:lnTo>
                  <a:lnTo>
                    <a:pt x="40" y="154"/>
                  </a:lnTo>
                  <a:lnTo>
                    <a:pt x="34" y="146"/>
                  </a:lnTo>
                  <a:lnTo>
                    <a:pt x="32" y="138"/>
                  </a:lnTo>
                  <a:lnTo>
                    <a:pt x="32" y="128"/>
                  </a:lnTo>
                  <a:lnTo>
                    <a:pt x="32" y="128"/>
                  </a:lnTo>
                  <a:lnTo>
                    <a:pt x="32" y="128"/>
                  </a:lnTo>
                  <a:lnTo>
                    <a:pt x="32" y="128"/>
                  </a:lnTo>
                  <a:lnTo>
                    <a:pt x="22" y="128"/>
                  </a:lnTo>
                  <a:lnTo>
                    <a:pt x="14" y="126"/>
                  </a:lnTo>
                  <a:lnTo>
                    <a:pt x="6" y="120"/>
                  </a:lnTo>
                  <a:lnTo>
                    <a:pt x="2" y="112"/>
                  </a:lnTo>
                  <a:lnTo>
                    <a:pt x="0" y="104"/>
                  </a:lnTo>
                  <a:lnTo>
                    <a:pt x="0" y="96"/>
                  </a:lnTo>
                  <a:lnTo>
                    <a:pt x="4" y="86"/>
                  </a:lnTo>
                  <a:lnTo>
                    <a:pt x="12" y="80"/>
                  </a:lnTo>
                  <a:lnTo>
                    <a:pt x="12" y="80"/>
                  </a:lnTo>
                  <a:lnTo>
                    <a:pt x="12" y="80"/>
                  </a:lnTo>
                  <a:lnTo>
                    <a:pt x="12" y="80"/>
                  </a:lnTo>
                  <a:lnTo>
                    <a:pt x="4" y="74"/>
                  </a:lnTo>
                  <a:lnTo>
                    <a:pt x="0" y="64"/>
                  </a:lnTo>
                  <a:lnTo>
                    <a:pt x="0" y="56"/>
                  </a:lnTo>
                  <a:lnTo>
                    <a:pt x="2" y="48"/>
                  </a:lnTo>
                  <a:lnTo>
                    <a:pt x="6" y="40"/>
                  </a:lnTo>
                  <a:lnTo>
                    <a:pt x="14" y="34"/>
                  </a:lnTo>
                  <a:lnTo>
                    <a:pt x="22" y="32"/>
                  </a:lnTo>
                  <a:lnTo>
                    <a:pt x="32" y="32"/>
                  </a:lnTo>
                  <a:lnTo>
                    <a:pt x="32" y="32"/>
                  </a:lnTo>
                  <a:lnTo>
                    <a:pt x="32" y="32"/>
                  </a:lnTo>
                  <a:lnTo>
                    <a:pt x="32" y="32"/>
                  </a:lnTo>
                  <a:lnTo>
                    <a:pt x="32" y="22"/>
                  </a:lnTo>
                  <a:lnTo>
                    <a:pt x="34" y="14"/>
                  </a:lnTo>
                  <a:lnTo>
                    <a:pt x="40" y="6"/>
                  </a:lnTo>
                  <a:lnTo>
                    <a:pt x="48" y="2"/>
                  </a:lnTo>
                  <a:lnTo>
                    <a:pt x="56" y="0"/>
                  </a:lnTo>
                  <a:lnTo>
                    <a:pt x="64" y="0"/>
                  </a:lnTo>
                  <a:lnTo>
                    <a:pt x="74" y="4"/>
                  </a:lnTo>
                  <a:lnTo>
                    <a:pt x="80" y="12"/>
                  </a:lnTo>
                  <a:lnTo>
                    <a:pt x="80" y="12"/>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Line 240">
              <a:extLst>
                <a:ext uri="{FF2B5EF4-FFF2-40B4-BE49-F238E27FC236}">
                  <a16:creationId xmlns:a16="http://schemas.microsoft.com/office/drawing/2014/main" id="{71BC4CBD-481D-42D7-BD05-876EB2DC735B}"/>
                </a:ext>
              </a:extLst>
            </p:cNvPr>
            <p:cNvSpPr>
              <a:spLocks noChangeShapeType="1"/>
            </p:cNvSpPr>
            <p:nvPr/>
          </p:nvSpPr>
          <p:spPr bwMode="auto">
            <a:xfrm>
              <a:off x="2838450" y="53752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Line 241">
              <a:extLst>
                <a:ext uri="{FF2B5EF4-FFF2-40B4-BE49-F238E27FC236}">
                  <a16:creationId xmlns:a16="http://schemas.microsoft.com/office/drawing/2014/main" id="{C7E65586-1BA4-498A-8F6D-960C50C1EBDD}"/>
                </a:ext>
              </a:extLst>
            </p:cNvPr>
            <p:cNvSpPr>
              <a:spLocks noChangeShapeType="1"/>
            </p:cNvSpPr>
            <p:nvPr/>
          </p:nvSpPr>
          <p:spPr bwMode="auto">
            <a:xfrm flipH="1" flipV="1">
              <a:off x="2978150" y="55149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Line 242">
              <a:extLst>
                <a:ext uri="{FF2B5EF4-FFF2-40B4-BE49-F238E27FC236}">
                  <a16:creationId xmlns:a16="http://schemas.microsoft.com/office/drawing/2014/main" id="{6A9BD265-BF61-44D9-9C5E-B15916AFFEE6}"/>
                </a:ext>
              </a:extLst>
            </p:cNvPr>
            <p:cNvSpPr>
              <a:spLocks noChangeShapeType="1"/>
            </p:cNvSpPr>
            <p:nvPr/>
          </p:nvSpPr>
          <p:spPr bwMode="auto">
            <a:xfrm flipH="1">
              <a:off x="2978150" y="53752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Line 243">
              <a:extLst>
                <a:ext uri="{FF2B5EF4-FFF2-40B4-BE49-F238E27FC236}">
                  <a16:creationId xmlns:a16="http://schemas.microsoft.com/office/drawing/2014/main" id="{B90C5062-8666-4CD0-9375-29BC29DAC27F}"/>
                </a:ext>
              </a:extLst>
            </p:cNvPr>
            <p:cNvSpPr>
              <a:spLocks noChangeShapeType="1"/>
            </p:cNvSpPr>
            <p:nvPr/>
          </p:nvSpPr>
          <p:spPr bwMode="auto">
            <a:xfrm flipV="1">
              <a:off x="2838450" y="55149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Line 244">
              <a:extLst>
                <a:ext uri="{FF2B5EF4-FFF2-40B4-BE49-F238E27FC236}">
                  <a16:creationId xmlns:a16="http://schemas.microsoft.com/office/drawing/2014/main" id="{46253456-6EFF-4A1A-A2C3-527E58F4FCEF}"/>
                </a:ext>
              </a:extLst>
            </p:cNvPr>
            <p:cNvSpPr>
              <a:spLocks noChangeShapeType="1"/>
            </p:cNvSpPr>
            <p:nvPr/>
          </p:nvSpPr>
          <p:spPr bwMode="auto">
            <a:xfrm flipH="1">
              <a:off x="3003550" y="5451475"/>
              <a:ext cx="25400" cy="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Line 245">
              <a:extLst>
                <a:ext uri="{FF2B5EF4-FFF2-40B4-BE49-F238E27FC236}">
                  <a16:creationId xmlns:a16="http://schemas.microsoft.com/office/drawing/2014/main" id="{FDD235CE-55FD-4614-9655-32303AE8526D}"/>
                </a:ext>
              </a:extLst>
            </p:cNvPr>
            <p:cNvSpPr>
              <a:spLocks noChangeShapeType="1"/>
            </p:cNvSpPr>
            <p:nvPr/>
          </p:nvSpPr>
          <p:spPr bwMode="auto">
            <a:xfrm flipH="1">
              <a:off x="2800350" y="5451475"/>
              <a:ext cx="25400" cy="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Line 246">
              <a:extLst>
                <a:ext uri="{FF2B5EF4-FFF2-40B4-BE49-F238E27FC236}">
                  <a16:creationId xmlns:a16="http://schemas.microsoft.com/office/drawing/2014/main" id="{69ADC226-FE67-4F65-BDD2-1019216B6D96}"/>
                </a:ext>
              </a:extLst>
            </p:cNvPr>
            <p:cNvSpPr>
              <a:spLocks noChangeShapeType="1"/>
            </p:cNvSpPr>
            <p:nvPr/>
          </p:nvSpPr>
          <p:spPr bwMode="auto">
            <a:xfrm>
              <a:off x="2914650" y="5337175"/>
              <a:ext cx="0" cy="254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Line 247">
              <a:extLst>
                <a:ext uri="{FF2B5EF4-FFF2-40B4-BE49-F238E27FC236}">
                  <a16:creationId xmlns:a16="http://schemas.microsoft.com/office/drawing/2014/main" id="{D4ECD47A-8A4C-49C8-B4C2-6F9E37BC6258}"/>
                </a:ext>
              </a:extLst>
            </p:cNvPr>
            <p:cNvSpPr>
              <a:spLocks noChangeShapeType="1"/>
            </p:cNvSpPr>
            <p:nvPr/>
          </p:nvSpPr>
          <p:spPr bwMode="auto">
            <a:xfrm flipV="1">
              <a:off x="2914650" y="5540375"/>
              <a:ext cx="0" cy="254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248">
              <a:extLst>
                <a:ext uri="{FF2B5EF4-FFF2-40B4-BE49-F238E27FC236}">
                  <a16:creationId xmlns:a16="http://schemas.microsoft.com/office/drawing/2014/main" id="{A1EF462E-47A0-439D-9A44-843522B97A2A}"/>
                </a:ext>
              </a:extLst>
            </p:cNvPr>
            <p:cNvSpPr>
              <a:spLocks/>
            </p:cNvSpPr>
            <p:nvPr/>
          </p:nvSpPr>
          <p:spPr bwMode="auto">
            <a:xfrm>
              <a:off x="2863850" y="5400675"/>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0" name="Group 159">
            <a:extLst>
              <a:ext uri="{FF2B5EF4-FFF2-40B4-BE49-F238E27FC236}">
                <a16:creationId xmlns:a16="http://schemas.microsoft.com/office/drawing/2014/main" id="{7B304932-9729-49BB-9582-ACA4434EFA23}"/>
              </a:ext>
            </a:extLst>
          </p:cNvPr>
          <p:cNvGrpSpPr/>
          <p:nvPr/>
        </p:nvGrpSpPr>
        <p:grpSpPr>
          <a:xfrm>
            <a:off x="3241159" y="1572995"/>
            <a:ext cx="650668" cy="635358"/>
            <a:chOff x="3253270" y="1384100"/>
            <a:chExt cx="650668" cy="635358"/>
          </a:xfrm>
        </p:grpSpPr>
        <p:grpSp>
          <p:nvGrpSpPr>
            <p:cNvPr id="161" name="Group 160">
              <a:extLst>
                <a:ext uri="{FF2B5EF4-FFF2-40B4-BE49-F238E27FC236}">
                  <a16:creationId xmlns:a16="http://schemas.microsoft.com/office/drawing/2014/main" id="{8B7C3596-518E-4431-A922-671F2BB11599}"/>
                </a:ext>
              </a:extLst>
            </p:cNvPr>
            <p:cNvGrpSpPr/>
            <p:nvPr/>
          </p:nvGrpSpPr>
          <p:grpSpPr>
            <a:xfrm>
              <a:off x="3253270" y="1384100"/>
              <a:ext cx="650668" cy="635358"/>
              <a:chOff x="3253270" y="1384100"/>
              <a:chExt cx="650668" cy="635358"/>
            </a:xfrm>
          </p:grpSpPr>
          <p:sp>
            <p:nvSpPr>
              <p:cNvPr id="170" name="Freeform: Shape 78">
                <a:extLst>
                  <a:ext uri="{FF2B5EF4-FFF2-40B4-BE49-F238E27FC236}">
                    <a16:creationId xmlns:a16="http://schemas.microsoft.com/office/drawing/2014/main" id="{002B3C82-2067-4C58-83E4-0D7B09886FBF}"/>
                  </a:ext>
                </a:extLst>
              </p:cNvPr>
              <p:cNvSpPr/>
              <p:nvPr/>
            </p:nvSpPr>
            <p:spPr>
              <a:xfrm rot="2700000">
                <a:off x="3260925" y="1376445"/>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71" name="Oval 20">
                <a:extLst>
                  <a:ext uri="{FF2B5EF4-FFF2-40B4-BE49-F238E27FC236}">
                    <a16:creationId xmlns:a16="http://schemas.microsoft.com/office/drawing/2014/main" id="{289241F3-837F-4C8D-A263-4DD66A2529DD}"/>
                  </a:ext>
                </a:extLst>
              </p:cNvPr>
              <p:cNvSpPr/>
              <p:nvPr/>
            </p:nvSpPr>
            <p:spPr>
              <a:xfrm>
                <a:off x="3283783" y="1407416"/>
                <a:ext cx="589639" cy="57576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62" name="Group 161">
              <a:extLst>
                <a:ext uri="{FF2B5EF4-FFF2-40B4-BE49-F238E27FC236}">
                  <a16:creationId xmlns:a16="http://schemas.microsoft.com/office/drawing/2014/main" id="{10275FFC-89BF-4546-8E6A-95415816B65B}"/>
                </a:ext>
              </a:extLst>
            </p:cNvPr>
            <p:cNvGrpSpPr/>
            <p:nvPr/>
          </p:nvGrpSpPr>
          <p:grpSpPr>
            <a:xfrm>
              <a:off x="3381535" y="1469947"/>
              <a:ext cx="408735" cy="437128"/>
              <a:chOff x="4686304" y="1612900"/>
              <a:chExt cx="533409" cy="584208"/>
            </a:xfrm>
          </p:grpSpPr>
          <p:sp>
            <p:nvSpPr>
              <p:cNvPr id="163" name="Freeform 24">
                <a:extLst>
                  <a:ext uri="{FF2B5EF4-FFF2-40B4-BE49-F238E27FC236}">
                    <a16:creationId xmlns:a16="http://schemas.microsoft.com/office/drawing/2014/main" id="{20C17AD2-CCFE-4C1E-9976-E1839BC028DE}"/>
                  </a:ext>
                </a:extLst>
              </p:cNvPr>
              <p:cNvSpPr>
                <a:spLocks/>
              </p:cNvSpPr>
              <p:nvPr/>
            </p:nvSpPr>
            <p:spPr bwMode="auto">
              <a:xfrm>
                <a:off x="4838707" y="1765306"/>
                <a:ext cx="228600" cy="76200"/>
              </a:xfrm>
              <a:custGeom>
                <a:avLst/>
                <a:gdLst>
                  <a:gd name="T0" fmla="*/ 144 w 144"/>
                  <a:gd name="T1" fmla="*/ 48 h 48"/>
                  <a:gd name="T2" fmla="*/ 144 w 144"/>
                  <a:gd name="T3" fmla="*/ 38 h 48"/>
                  <a:gd name="T4" fmla="*/ 144 w 144"/>
                  <a:gd name="T5" fmla="*/ 38 h 48"/>
                  <a:gd name="T6" fmla="*/ 142 w 144"/>
                  <a:gd name="T7" fmla="*/ 30 h 48"/>
                  <a:gd name="T8" fmla="*/ 136 w 144"/>
                  <a:gd name="T9" fmla="*/ 22 h 48"/>
                  <a:gd name="T10" fmla="*/ 128 w 144"/>
                  <a:gd name="T11" fmla="*/ 14 h 48"/>
                  <a:gd name="T12" fmla="*/ 116 w 144"/>
                  <a:gd name="T13" fmla="*/ 10 h 48"/>
                  <a:gd name="T14" fmla="*/ 106 w 144"/>
                  <a:gd name="T15" fmla="*/ 6 h 48"/>
                  <a:gd name="T16" fmla="*/ 94 w 144"/>
                  <a:gd name="T17" fmla="*/ 2 h 48"/>
                  <a:gd name="T18" fmla="*/ 72 w 144"/>
                  <a:gd name="T19" fmla="*/ 0 h 48"/>
                  <a:gd name="T20" fmla="*/ 72 w 144"/>
                  <a:gd name="T21" fmla="*/ 0 h 48"/>
                  <a:gd name="T22" fmla="*/ 50 w 144"/>
                  <a:gd name="T23" fmla="*/ 2 h 48"/>
                  <a:gd name="T24" fmla="*/ 38 w 144"/>
                  <a:gd name="T25" fmla="*/ 6 h 48"/>
                  <a:gd name="T26" fmla="*/ 28 w 144"/>
                  <a:gd name="T27" fmla="*/ 10 h 48"/>
                  <a:gd name="T28" fmla="*/ 16 w 144"/>
                  <a:gd name="T29" fmla="*/ 14 h 48"/>
                  <a:gd name="T30" fmla="*/ 8 w 144"/>
                  <a:gd name="T31" fmla="*/ 22 h 48"/>
                  <a:gd name="T32" fmla="*/ 2 w 144"/>
                  <a:gd name="T33" fmla="*/ 30 h 48"/>
                  <a:gd name="T34" fmla="*/ 0 w 144"/>
                  <a:gd name="T35" fmla="*/ 38 h 48"/>
                  <a:gd name="T36" fmla="*/ 0 w 14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48">
                    <a:moveTo>
                      <a:pt x="144" y="48"/>
                    </a:moveTo>
                    <a:lnTo>
                      <a:pt x="144" y="38"/>
                    </a:lnTo>
                    <a:lnTo>
                      <a:pt x="144" y="38"/>
                    </a:lnTo>
                    <a:lnTo>
                      <a:pt x="142" y="30"/>
                    </a:lnTo>
                    <a:lnTo>
                      <a:pt x="136" y="22"/>
                    </a:lnTo>
                    <a:lnTo>
                      <a:pt x="128" y="14"/>
                    </a:lnTo>
                    <a:lnTo>
                      <a:pt x="116" y="10"/>
                    </a:lnTo>
                    <a:lnTo>
                      <a:pt x="106" y="6"/>
                    </a:lnTo>
                    <a:lnTo>
                      <a:pt x="94" y="2"/>
                    </a:lnTo>
                    <a:lnTo>
                      <a:pt x="72" y="0"/>
                    </a:lnTo>
                    <a:lnTo>
                      <a:pt x="72" y="0"/>
                    </a:lnTo>
                    <a:lnTo>
                      <a:pt x="50" y="2"/>
                    </a:lnTo>
                    <a:lnTo>
                      <a:pt x="38" y="6"/>
                    </a:lnTo>
                    <a:lnTo>
                      <a:pt x="28" y="10"/>
                    </a:lnTo>
                    <a:lnTo>
                      <a:pt x="16" y="14"/>
                    </a:lnTo>
                    <a:lnTo>
                      <a:pt x="8" y="22"/>
                    </a:lnTo>
                    <a:lnTo>
                      <a:pt x="2" y="30"/>
                    </a:lnTo>
                    <a:lnTo>
                      <a:pt x="0" y="38"/>
                    </a:lnTo>
                    <a:lnTo>
                      <a:pt x="0" y="48"/>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25">
                <a:extLst>
                  <a:ext uri="{FF2B5EF4-FFF2-40B4-BE49-F238E27FC236}">
                    <a16:creationId xmlns:a16="http://schemas.microsoft.com/office/drawing/2014/main" id="{0AACFC77-2537-4B7D-9C7B-918FFA14FE1D}"/>
                  </a:ext>
                </a:extLst>
              </p:cNvPr>
              <p:cNvSpPr>
                <a:spLocks/>
              </p:cNvSpPr>
              <p:nvPr/>
            </p:nvSpPr>
            <p:spPr bwMode="auto">
              <a:xfrm>
                <a:off x="4686304" y="1816107"/>
                <a:ext cx="238125" cy="381001"/>
              </a:xfrm>
              <a:custGeom>
                <a:avLst/>
                <a:gdLst>
                  <a:gd name="T0" fmla="*/ 56 w 150"/>
                  <a:gd name="T1" fmla="*/ 64 h 240"/>
                  <a:gd name="T2" fmla="*/ 56 w 150"/>
                  <a:gd name="T3" fmla="*/ 112 h 240"/>
                  <a:gd name="T4" fmla="*/ 96 w 150"/>
                  <a:gd name="T5" fmla="*/ 112 h 240"/>
                  <a:gd name="T6" fmla="*/ 96 w 150"/>
                  <a:gd name="T7" fmla="*/ 112 h 240"/>
                  <a:gd name="T8" fmla="*/ 106 w 150"/>
                  <a:gd name="T9" fmla="*/ 114 h 240"/>
                  <a:gd name="T10" fmla="*/ 114 w 150"/>
                  <a:gd name="T11" fmla="*/ 118 h 240"/>
                  <a:gd name="T12" fmla="*/ 122 w 150"/>
                  <a:gd name="T13" fmla="*/ 124 h 240"/>
                  <a:gd name="T14" fmla="*/ 126 w 150"/>
                  <a:gd name="T15" fmla="*/ 134 h 240"/>
                  <a:gd name="T16" fmla="*/ 150 w 150"/>
                  <a:gd name="T17" fmla="*/ 240 h 240"/>
                  <a:gd name="T18" fmla="*/ 116 w 150"/>
                  <a:gd name="T19" fmla="*/ 240 h 240"/>
                  <a:gd name="T20" fmla="*/ 90 w 150"/>
                  <a:gd name="T21" fmla="*/ 160 h 240"/>
                  <a:gd name="T22" fmla="*/ 38 w 150"/>
                  <a:gd name="T23" fmla="*/ 160 h 240"/>
                  <a:gd name="T24" fmla="*/ 38 w 150"/>
                  <a:gd name="T25" fmla="*/ 160 h 240"/>
                  <a:gd name="T26" fmla="*/ 30 w 150"/>
                  <a:gd name="T27" fmla="*/ 160 h 240"/>
                  <a:gd name="T28" fmla="*/ 24 w 150"/>
                  <a:gd name="T29" fmla="*/ 156 h 240"/>
                  <a:gd name="T30" fmla="*/ 16 w 150"/>
                  <a:gd name="T31" fmla="*/ 154 h 240"/>
                  <a:gd name="T32" fmla="*/ 12 w 150"/>
                  <a:gd name="T33" fmla="*/ 148 h 240"/>
                  <a:gd name="T34" fmla="*/ 6 w 150"/>
                  <a:gd name="T35" fmla="*/ 144 h 240"/>
                  <a:gd name="T36" fmla="*/ 4 w 150"/>
                  <a:gd name="T37" fmla="*/ 136 h 240"/>
                  <a:gd name="T38" fmla="*/ 0 w 150"/>
                  <a:gd name="T39" fmla="*/ 130 h 240"/>
                  <a:gd name="T40" fmla="*/ 0 w 150"/>
                  <a:gd name="T41" fmla="*/ 122 h 240"/>
                  <a:gd name="T42" fmla="*/ 0 w 150"/>
                  <a:gd name="T43" fmla="*/ 26 h 240"/>
                  <a:gd name="T44" fmla="*/ 0 w 150"/>
                  <a:gd name="T45" fmla="*/ 26 h 240"/>
                  <a:gd name="T46" fmla="*/ 2 w 150"/>
                  <a:gd name="T47" fmla="*/ 16 h 240"/>
                  <a:gd name="T48" fmla="*/ 8 w 150"/>
                  <a:gd name="T49" fmla="*/ 8 h 240"/>
                  <a:gd name="T50" fmla="*/ 16 w 150"/>
                  <a:gd name="T51" fmla="*/ 2 h 240"/>
                  <a:gd name="T52" fmla="*/ 26 w 150"/>
                  <a:gd name="T53" fmla="*/ 0 h 240"/>
                  <a:gd name="T54" fmla="*/ 26 w 150"/>
                  <a:gd name="T55" fmla="*/ 0 h 240"/>
                  <a:gd name="T56" fmla="*/ 26 w 150"/>
                  <a:gd name="T57" fmla="*/ 0 h 240"/>
                  <a:gd name="T58" fmla="*/ 38 w 150"/>
                  <a:gd name="T59" fmla="*/ 2 h 240"/>
                  <a:gd name="T60" fmla="*/ 50 w 150"/>
                  <a:gd name="T61" fmla="*/ 4 h 240"/>
                  <a:gd name="T62" fmla="*/ 60 w 150"/>
                  <a:gd name="T63" fmla="*/ 10 h 240"/>
                  <a:gd name="T64" fmla="*/ 68 w 150"/>
                  <a:gd name="T65" fmla="*/ 18 h 240"/>
                  <a:gd name="T66" fmla="*/ 96 w 150"/>
                  <a:gd name="T67" fmla="*/ 48 h 240"/>
                  <a:gd name="T68" fmla="*/ 144 w 150"/>
                  <a:gd name="T69" fmla="*/ 48 h 240"/>
                  <a:gd name="T70" fmla="*/ 144 w 150"/>
                  <a:gd name="T71" fmla="*/ 48 h 240"/>
                  <a:gd name="T72" fmla="*/ 144 w 150"/>
                  <a:gd name="T73" fmla="*/ 54 h 240"/>
                  <a:gd name="T74" fmla="*/ 138 w 150"/>
                  <a:gd name="T75" fmla="*/ 64 h 240"/>
                  <a:gd name="T76" fmla="*/ 134 w 150"/>
                  <a:gd name="T77" fmla="*/ 70 h 240"/>
                  <a:gd name="T78" fmla="*/ 130 w 150"/>
                  <a:gd name="T79" fmla="*/ 76 h 240"/>
                  <a:gd name="T80" fmla="*/ 122 w 150"/>
                  <a:gd name="T81" fmla="*/ 78 h 240"/>
                  <a:gd name="T82" fmla="*/ 112 w 150"/>
                  <a:gd name="T83" fmla="*/ 80 h 240"/>
                  <a:gd name="T84" fmla="*/ 112 w 150"/>
                  <a:gd name="T85" fmla="*/ 80 h 240"/>
                  <a:gd name="T86" fmla="*/ 70 w 150"/>
                  <a:gd name="T87" fmla="*/ 80 h 240"/>
                  <a:gd name="T88" fmla="*/ 32 w 150"/>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240">
                    <a:moveTo>
                      <a:pt x="56" y="64"/>
                    </a:moveTo>
                    <a:lnTo>
                      <a:pt x="56" y="112"/>
                    </a:lnTo>
                    <a:lnTo>
                      <a:pt x="96" y="112"/>
                    </a:lnTo>
                    <a:lnTo>
                      <a:pt x="96" y="112"/>
                    </a:lnTo>
                    <a:lnTo>
                      <a:pt x="106" y="114"/>
                    </a:lnTo>
                    <a:lnTo>
                      <a:pt x="114" y="118"/>
                    </a:lnTo>
                    <a:lnTo>
                      <a:pt x="122" y="124"/>
                    </a:lnTo>
                    <a:lnTo>
                      <a:pt x="126" y="134"/>
                    </a:lnTo>
                    <a:lnTo>
                      <a:pt x="150" y="240"/>
                    </a:lnTo>
                    <a:lnTo>
                      <a:pt x="116" y="240"/>
                    </a:lnTo>
                    <a:lnTo>
                      <a:pt x="90" y="160"/>
                    </a:lnTo>
                    <a:lnTo>
                      <a:pt x="38" y="160"/>
                    </a:lnTo>
                    <a:lnTo>
                      <a:pt x="38" y="160"/>
                    </a:lnTo>
                    <a:lnTo>
                      <a:pt x="30" y="160"/>
                    </a:lnTo>
                    <a:lnTo>
                      <a:pt x="24" y="156"/>
                    </a:lnTo>
                    <a:lnTo>
                      <a:pt x="16" y="154"/>
                    </a:lnTo>
                    <a:lnTo>
                      <a:pt x="12" y="148"/>
                    </a:lnTo>
                    <a:lnTo>
                      <a:pt x="6" y="144"/>
                    </a:lnTo>
                    <a:lnTo>
                      <a:pt x="4" y="136"/>
                    </a:lnTo>
                    <a:lnTo>
                      <a:pt x="0" y="130"/>
                    </a:lnTo>
                    <a:lnTo>
                      <a:pt x="0" y="122"/>
                    </a:lnTo>
                    <a:lnTo>
                      <a:pt x="0" y="26"/>
                    </a:lnTo>
                    <a:lnTo>
                      <a:pt x="0" y="26"/>
                    </a:lnTo>
                    <a:lnTo>
                      <a:pt x="2" y="16"/>
                    </a:lnTo>
                    <a:lnTo>
                      <a:pt x="8" y="8"/>
                    </a:lnTo>
                    <a:lnTo>
                      <a:pt x="16" y="2"/>
                    </a:lnTo>
                    <a:lnTo>
                      <a:pt x="26" y="0"/>
                    </a:lnTo>
                    <a:lnTo>
                      <a:pt x="26" y="0"/>
                    </a:lnTo>
                    <a:lnTo>
                      <a:pt x="26" y="0"/>
                    </a:lnTo>
                    <a:lnTo>
                      <a:pt x="38" y="2"/>
                    </a:lnTo>
                    <a:lnTo>
                      <a:pt x="50" y="4"/>
                    </a:lnTo>
                    <a:lnTo>
                      <a:pt x="60" y="10"/>
                    </a:lnTo>
                    <a:lnTo>
                      <a:pt x="68" y="18"/>
                    </a:lnTo>
                    <a:lnTo>
                      <a:pt x="96" y="48"/>
                    </a:lnTo>
                    <a:lnTo>
                      <a:pt x="144" y="48"/>
                    </a:lnTo>
                    <a:lnTo>
                      <a:pt x="144" y="48"/>
                    </a:lnTo>
                    <a:lnTo>
                      <a:pt x="144" y="54"/>
                    </a:lnTo>
                    <a:lnTo>
                      <a:pt x="138" y="64"/>
                    </a:lnTo>
                    <a:lnTo>
                      <a:pt x="134" y="70"/>
                    </a:lnTo>
                    <a:lnTo>
                      <a:pt x="130" y="76"/>
                    </a:lnTo>
                    <a:lnTo>
                      <a:pt x="122" y="78"/>
                    </a:lnTo>
                    <a:lnTo>
                      <a:pt x="112" y="80"/>
                    </a:lnTo>
                    <a:lnTo>
                      <a:pt x="112" y="80"/>
                    </a:lnTo>
                    <a:lnTo>
                      <a:pt x="70" y="80"/>
                    </a:lnTo>
                    <a:lnTo>
                      <a:pt x="32" y="40"/>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26">
                <a:extLst>
                  <a:ext uri="{FF2B5EF4-FFF2-40B4-BE49-F238E27FC236}">
                    <a16:creationId xmlns:a16="http://schemas.microsoft.com/office/drawing/2014/main" id="{FD13FFF0-6333-4A8F-A33D-91089D534921}"/>
                  </a:ext>
                </a:extLst>
              </p:cNvPr>
              <p:cNvSpPr>
                <a:spLocks/>
              </p:cNvSpPr>
              <p:nvPr/>
            </p:nvSpPr>
            <p:spPr bwMode="auto">
              <a:xfrm>
                <a:off x="4711708" y="1663706"/>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27">
                <a:extLst>
                  <a:ext uri="{FF2B5EF4-FFF2-40B4-BE49-F238E27FC236}">
                    <a16:creationId xmlns:a16="http://schemas.microsoft.com/office/drawing/2014/main" id="{46BFB4B6-164F-49AC-AC48-46579364B509}"/>
                  </a:ext>
                </a:extLst>
              </p:cNvPr>
              <p:cNvSpPr>
                <a:spLocks/>
              </p:cNvSpPr>
              <p:nvPr/>
            </p:nvSpPr>
            <p:spPr bwMode="auto">
              <a:xfrm>
                <a:off x="4978413" y="1816107"/>
                <a:ext cx="241300" cy="381001"/>
              </a:xfrm>
              <a:custGeom>
                <a:avLst/>
                <a:gdLst>
                  <a:gd name="T0" fmla="*/ 96 w 152"/>
                  <a:gd name="T1" fmla="*/ 64 h 240"/>
                  <a:gd name="T2" fmla="*/ 96 w 152"/>
                  <a:gd name="T3" fmla="*/ 112 h 240"/>
                  <a:gd name="T4" fmla="*/ 54 w 152"/>
                  <a:gd name="T5" fmla="*/ 112 h 240"/>
                  <a:gd name="T6" fmla="*/ 54 w 152"/>
                  <a:gd name="T7" fmla="*/ 112 h 240"/>
                  <a:gd name="T8" fmla="*/ 44 w 152"/>
                  <a:gd name="T9" fmla="*/ 114 h 240"/>
                  <a:gd name="T10" fmla="*/ 36 w 152"/>
                  <a:gd name="T11" fmla="*/ 118 h 240"/>
                  <a:gd name="T12" fmla="*/ 30 w 152"/>
                  <a:gd name="T13" fmla="*/ 124 h 240"/>
                  <a:gd name="T14" fmla="*/ 24 w 152"/>
                  <a:gd name="T15" fmla="*/ 134 h 240"/>
                  <a:gd name="T16" fmla="*/ 0 w 152"/>
                  <a:gd name="T17" fmla="*/ 240 h 240"/>
                  <a:gd name="T18" fmla="*/ 36 w 152"/>
                  <a:gd name="T19" fmla="*/ 240 h 240"/>
                  <a:gd name="T20" fmla="*/ 62 w 152"/>
                  <a:gd name="T21" fmla="*/ 160 h 240"/>
                  <a:gd name="T22" fmla="*/ 112 w 152"/>
                  <a:gd name="T23" fmla="*/ 160 h 240"/>
                  <a:gd name="T24" fmla="*/ 112 w 152"/>
                  <a:gd name="T25" fmla="*/ 160 h 240"/>
                  <a:gd name="T26" fmla="*/ 120 w 152"/>
                  <a:gd name="T27" fmla="*/ 160 h 240"/>
                  <a:gd name="T28" fmla="*/ 128 w 152"/>
                  <a:gd name="T29" fmla="*/ 156 h 240"/>
                  <a:gd name="T30" fmla="*/ 134 w 152"/>
                  <a:gd name="T31" fmla="*/ 154 h 240"/>
                  <a:gd name="T32" fmla="*/ 140 w 152"/>
                  <a:gd name="T33" fmla="*/ 148 h 240"/>
                  <a:gd name="T34" fmla="*/ 144 w 152"/>
                  <a:gd name="T35" fmla="*/ 144 h 240"/>
                  <a:gd name="T36" fmla="*/ 148 w 152"/>
                  <a:gd name="T37" fmla="*/ 136 h 240"/>
                  <a:gd name="T38" fmla="*/ 152 w 152"/>
                  <a:gd name="T39" fmla="*/ 130 h 240"/>
                  <a:gd name="T40" fmla="*/ 152 w 152"/>
                  <a:gd name="T41" fmla="*/ 122 h 240"/>
                  <a:gd name="T42" fmla="*/ 152 w 152"/>
                  <a:gd name="T43" fmla="*/ 26 h 240"/>
                  <a:gd name="T44" fmla="*/ 152 w 152"/>
                  <a:gd name="T45" fmla="*/ 26 h 240"/>
                  <a:gd name="T46" fmla="*/ 150 w 152"/>
                  <a:gd name="T47" fmla="*/ 16 h 240"/>
                  <a:gd name="T48" fmla="*/ 144 w 152"/>
                  <a:gd name="T49" fmla="*/ 8 h 240"/>
                  <a:gd name="T50" fmla="*/ 136 w 152"/>
                  <a:gd name="T51" fmla="*/ 2 h 240"/>
                  <a:gd name="T52" fmla="*/ 124 w 152"/>
                  <a:gd name="T53" fmla="*/ 0 h 240"/>
                  <a:gd name="T54" fmla="*/ 124 w 152"/>
                  <a:gd name="T55" fmla="*/ 0 h 240"/>
                  <a:gd name="T56" fmla="*/ 124 w 152"/>
                  <a:gd name="T57" fmla="*/ 0 h 240"/>
                  <a:gd name="T58" fmla="*/ 112 w 152"/>
                  <a:gd name="T59" fmla="*/ 2 h 240"/>
                  <a:gd name="T60" fmla="*/ 102 w 152"/>
                  <a:gd name="T61" fmla="*/ 4 h 240"/>
                  <a:gd name="T62" fmla="*/ 92 w 152"/>
                  <a:gd name="T63" fmla="*/ 10 h 240"/>
                  <a:gd name="T64" fmla="*/ 82 w 152"/>
                  <a:gd name="T65" fmla="*/ 18 h 240"/>
                  <a:gd name="T66" fmla="*/ 54 w 152"/>
                  <a:gd name="T67" fmla="*/ 48 h 240"/>
                  <a:gd name="T68" fmla="*/ 8 w 152"/>
                  <a:gd name="T69" fmla="*/ 48 h 240"/>
                  <a:gd name="T70" fmla="*/ 8 w 152"/>
                  <a:gd name="T71" fmla="*/ 48 h 240"/>
                  <a:gd name="T72" fmla="*/ 8 w 152"/>
                  <a:gd name="T73" fmla="*/ 54 h 240"/>
                  <a:gd name="T74" fmla="*/ 14 w 152"/>
                  <a:gd name="T75" fmla="*/ 64 h 240"/>
                  <a:gd name="T76" fmla="*/ 18 w 152"/>
                  <a:gd name="T77" fmla="*/ 70 h 240"/>
                  <a:gd name="T78" fmla="*/ 22 w 152"/>
                  <a:gd name="T79" fmla="*/ 76 h 240"/>
                  <a:gd name="T80" fmla="*/ 30 w 152"/>
                  <a:gd name="T81" fmla="*/ 78 h 240"/>
                  <a:gd name="T82" fmla="*/ 40 w 152"/>
                  <a:gd name="T83" fmla="*/ 80 h 240"/>
                  <a:gd name="T84" fmla="*/ 40 w 152"/>
                  <a:gd name="T85" fmla="*/ 80 h 240"/>
                  <a:gd name="T86" fmla="*/ 80 w 152"/>
                  <a:gd name="T87" fmla="*/ 80 h 240"/>
                  <a:gd name="T88" fmla="*/ 120 w 152"/>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240">
                    <a:moveTo>
                      <a:pt x="96" y="64"/>
                    </a:moveTo>
                    <a:lnTo>
                      <a:pt x="96" y="112"/>
                    </a:lnTo>
                    <a:lnTo>
                      <a:pt x="54" y="112"/>
                    </a:lnTo>
                    <a:lnTo>
                      <a:pt x="54" y="112"/>
                    </a:lnTo>
                    <a:lnTo>
                      <a:pt x="44" y="114"/>
                    </a:lnTo>
                    <a:lnTo>
                      <a:pt x="36" y="118"/>
                    </a:lnTo>
                    <a:lnTo>
                      <a:pt x="30" y="124"/>
                    </a:lnTo>
                    <a:lnTo>
                      <a:pt x="24" y="134"/>
                    </a:lnTo>
                    <a:lnTo>
                      <a:pt x="0" y="240"/>
                    </a:lnTo>
                    <a:lnTo>
                      <a:pt x="36" y="240"/>
                    </a:lnTo>
                    <a:lnTo>
                      <a:pt x="62" y="160"/>
                    </a:lnTo>
                    <a:lnTo>
                      <a:pt x="112" y="160"/>
                    </a:lnTo>
                    <a:lnTo>
                      <a:pt x="112" y="160"/>
                    </a:lnTo>
                    <a:lnTo>
                      <a:pt x="120" y="160"/>
                    </a:lnTo>
                    <a:lnTo>
                      <a:pt x="128" y="156"/>
                    </a:lnTo>
                    <a:lnTo>
                      <a:pt x="134" y="154"/>
                    </a:lnTo>
                    <a:lnTo>
                      <a:pt x="140" y="148"/>
                    </a:lnTo>
                    <a:lnTo>
                      <a:pt x="144" y="144"/>
                    </a:lnTo>
                    <a:lnTo>
                      <a:pt x="148" y="136"/>
                    </a:lnTo>
                    <a:lnTo>
                      <a:pt x="152" y="130"/>
                    </a:lnTo>
                    <a:lnTo>
                      <a:pt x="152" y="122"/>
                    </a:lnTo>
                    <a:lnTo>
                      <a:pt x="152" y="26"/>
                    </a:lnTo>
                    <a:lnTo>
                      <a:pt x="152" y="26"/>
                    </a:lnTo>
                    <a:lnTo>
                      <a:pt x="150" y="16"/>
                    </a:lnTo>
                    <a:lnTo>
                      <a:pt x="144" y="8"/>
                    </a:lnTo>
                    <a:lnTo>
                      <a:pt x="136" y="2"/>
                    </a:lnTo>
                    <a:lnTo>
                      <a:pt x="124" y="0"/>
                    </a:lnTo>
                    <a:lnTo>
                      <a:pt x="124" y="0"/>
                    </a:lnTo>
                    <a:lnTo>
                      <a:pt x="124" y="0"/>
                    </a:lnTo>
                    <a:lnTo>
                      <a:pt x="112" y="2"/>
                    </a:lnTo>
                    <a:lnTo>
                      <a:pt x="102" y="4"/>
                    </a:lnTo>
                    <a:lnTo>
                      <a:pt x="92" y="10"/>
                    </a:lnTo>
                    <a:lnTo>
                      <a:pt x="82" y="18"/>
                    </a:lnTo>
                    <a:lnTo>
                      <a:pt x="54" y="48"/>
                    </a:lnTo>
                    <a:lnTo>
                      <a:pt x="8" y="48"/>
                    </a:lnTo>
                    <a:lnTo>
                      <a:pt x="8" y="48"/>
                    </a:lnTo>
                    <a:lnTo>
                      <a:pt x="8" y="54"/>
                    </a:lnTo>
                    <a:lnTo>
                      <a:pt x="14" y="64"/>
                    </a:lnTo>
                    <a:lnTo>
                      <a:pt x="18" y="70"/>
                    </a:lnTo>
                    <a:lnTo>
                      <a:pt x="22" y="76"/>
                    </a:lnTo>
                    <a:lnTo>
                      <a:pt x="30" y="78"/>
                    </a:lnTo>
                    <a:lnTo>
                      <a:pt x="40" y="80"/>
                    </a:lnTo>
                    <a:lnTo>
                      <a:pt x="40" y="80"/>
                    </a:lnTo>
                    <a:lnTo>
                      <a:pt x="80" y="80"/>
                    </a:lnTo>
                    <a:lnTo>
                      <a:pt x="120" y="40"/>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28">
                <a:extLst>
                  <a:ext uri="{FF2B5EF4-FFF2-40B4-BE49-F238E27FC236}">
                    <a16:creationId xmlns:a16="http://schemas.microsoft.com/office/drawing/2014/main" id="{48DBAAE1-1EE4-4CEB-BB7B-2A6250078E9E}"/>
                  </a:ext>
                </a:extLst>
              </p:cNvPr>
              <p:cNvSpPr>
                <a:spLocks/>
              </p:cNvSpPr>
              <p:nvPr/>
            </p:nvSpPr>
            <p:spPr bwMode="auto">
              <a:xfrm>
                <a:off x="5092719" y="1663706"/>
                <a:ext cx="101600" cy="114300"/>
              </a:xfrm>
              <a:custGeom>
                <a:avLst/>
                <a:gdLst>
                  <a:gd name="T0" fmla="*/ 32 w 64"/>
                  <a:gd name="T1" fmla="*/ 72 h 72"/>
                  <a:gd name="T2" fmla="*/ 32 w 64"/>
                  <a:gd name="T3" fmla="*/ 72 h 72"/>
                  <a:gd name="T4" fmla="*/ 38 w 64"/>
                  <a:gd name="T5" fmla="*/ 72 h 72"/>
                  <a:gd name="T6" fmla="*/ 44 w 64"/>
                  <a:gd name="T7" fmla="*/ 70 h 72"/>
                  <a:gd name="T8" fmla="*/ 50 w 64"/>
                  <a:gd name="T9" fmla="*/ 66 h 72"/>
                  <a:gd name="T10" fmla="*/ 54 w 64"/>
                  <a:gd name="T11" fmla="*/ 62 h 72"/>
                  <a:gd name="T12" fmla="*/ 62 w 64"/>
                  <a:gd name="T13" fmla="*/ 52 h 72"/>
                  <a:gd name="T14" fmla="*/ 64 w 64"/>
                  <a:gd name="T15" fmla="*/ 46 h 72"/>
                  <a:gd name="T16" fmla="*/ 64 w 64"/>
                  <a:gd name="T17" fmla="*/ 40 h 72"/>
                  <a:gd name="T18" fmla="*/ 64 w 64"/>
                  <a:gd name="T19" fmla="*/ 32 h 72"/>
                  <a:gd name="T20" fmla="*/ 64 w 64"/>
                  <a:gd name="T21" fmla="*/ 32 h 72"/>
                  <a:gd name="T22" fmla="*/ 64 w 64"/>
                  <a:gd name="T23" fmla="*/ 26 h 72"/>
                  <a:gd name="T24" fmla="*/ 62 w 64"/>
                  <a:gd name="T25" fmla="*/ 20 h 72"/>
                  <a:gd name="T26" fmla="*/ 54 w 64"/>
                  <a:gd name="T27" fmla="*/ 10 h 72"/>
                  <a:gd name="T28" fmla="*/ 50 w 64"/>
                  <a:gd name="T29" fmla="*/ 6 h 72"/>
                  <a:gd name="T30" fmla="*/ 44 w 64"/>
                  <a:gd name="T31" fmla="*/ 2 h 72"/>
                  <a:gd name="T32" fmla="*/ 38 w 64"/>
                  <a:gd name="T33" fmla="*/ 0 h 72"/>
                  <a:gd name="T34" fmla="*/ 32 w 64"/>
                  <a:gd name="T35" fmla="*/ 0 h 72"/>
                  <a:gd name="T36" fmla="*/ 32 w 64"/>
                  <a:gd name="T37" fmla="*/ 0 h 72"/>
                  <a:gd name="T38" fmla="*/ 26 w 64"/>
                  <a:gd name="T39" fmla="*/ 0 h 72"/>
                  <a:gd name="T40" fmla="*/ 20 w 64"/>
                  <a:gd name="T41" fmla="*/ 2 h 72"/>
                  <a:gd name="T42" fmla="*/ 14 w 64"/>
                  <a:gd name="T43" fmla="*/ 6 h 72"/>
                  <a:gd name="T44" fmla="*/ 10 w 64"/>
                  <a:gd name="T45" fmla="*/ 10 h 72"/>
                  <a:gd name="T46" fmla="*/ 2 w 64"/>
                  <a:gd name="T47" fmla="*/ 20 h 72"/>
                  <a:gd name="T48" fmla="*/ 0 w 64"/>
                  <a:gd name="T49" fmla="*/ 26 h 72"/>
                  <a:gd name="T50" fmla="*/ 0 w 64"/>
                  <a:gd name="T51" fmla="*/ 32 h 72"/>
                  <a:gd name="T52" fmla="*/ 0 w 64"/>
                  <a:gd name="T53" fmla="*/ 40 h 72"/>
                  <a:gd name="T54" fmla="*/ 0 w 64"/>
                  <a:gd name="T55" fmla="*/ 40 h 72"/>
                  <a:gd name="T56" fmla="*/ 0 w 64"/>
                  <a:gd name="T57" fmla="*/ 46 h 72"/>
                  <a:gd name="T58" fmla="*/ 2 w 64"/>
                  <a:gd name="T59" fmla="*/ 52 h 72"/>
                  <a:gd name="T60" fmla="*/ 10 w 64"/>
                  <a:gd name="T61" fmla="*/ 62 h 72"/>
                  <a:gd name="T62" fmla="*/ 14 w 64"/>
                  <a:gd name="T63" fmla="*/ 66 h 72"/>
                  <a:gd name="T64" fmla="*/ 20 w 64"/>
                  <a:gd name="T65" fmla="*/ 70 h 72"/>
                  <a:gd name="T66" fmla="*/ 26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38" y="72"/>
                    </a:lnTo>
                    <a:lnTo>
                      <a:pt x="44" y="70"/>
                    </a:lnTo>
                    <a:lnTo>
                      <a:pt x="50" y="66"/>
                    </a:lnTo>
                    <a:lnTo>
                      <a:pt x="54" y="62"/>
                    </a:lnTo>
                    <a:lnTo>
                      <a:pt x="62" y="52"/>
                    </a:lnTo>
                    <a:lnTo>
                      <a:pt x="64" y="46"/>
                    </a:lnTo>
                    <a:lnTo>
                      <a:pt x="64" y="40"/>
                    </a:lnTo>
                    <a:lnTo>
                      <a:pt x="64" y="32"/>
                    </a:lnTo>
                    <a:lnTo>
                      <a:pt x="64" y="32"/>
                    </a:lnTo>
                    <a:lnTo>
                      <a:pt x="64" y="26"/>
                    </a:lnTo>
                    <a:lnTo>
                      <a:pt x="62" y="20"/>
                    </a:lnTo>
                    <a:lnTo>
                      <a:pt x="54" y="10"/>
                    </a:lnTo>
                    <a:lnTo>
                      <a:pt x="50" y="6"/>
                    </a:lnTo>
                    <a:lnTo>
                      <a:pt x="44" y="2"/>
                    </a:lnTo>
                    <a:lnTo>
                      <a:pt x="38" y="0"/>
                    </a:lnTo>
                    <a:lnTo>
                      <a:pt x="32" y="0"/>
                    </a:lnTo>
                    <a:lnTo>
                      <a:pt x="32" y="0"/>
                    </a:lnTo>
                    <a:lnTo>
                      <a:pt x="26" y="0"/>
                    </a:lnTo>
                    <a:lnTo>
                      <a:pt x="20" y="2"/>
                    </a:lnTo>
                    <a:lnTo>
                      <a:pt x="14" y="6"/>
                    </a:lnTo>
                    <a:lnTo>
                      <a:pt x="10" y="10"/>
                    </a:lnTo>
                    <a:lnTo>
                      <a:pt x="2" y="20"/>
                    </a:lnTo>
                    <a:lnTo>
                      <a:pt x="0" y="26"/>
                    </a:lnTo>
                    <a:lnTo>
                      <a:pt x="0" y="32"/>
                    </a:lnTo>
                    <a:lnTo>
                      <a:pt x="0" y="40"/>
                    </a:lnTo>
                    <a:lnTo>
                      <a:pt x="0" y="40"/>
                    </a:lnTo>
                    <a:lnTo>
                      <a:pt x="0" y="46"/>
                    </a:lnTo>
                    <a:lnTo>
                      <a:pt x="2" y="52"/>
                    </a:lnTo>
                    <a:lnTo>
                      <a:pt x="10" y="62"/>
                    </a:lnTo>
                    <a:lnTo>
                      <a:pt x="14" y="66"/>
                    </a:lnTo>
                    <a:lnTo>
                      <a:pt x="20" y="70"/>
                    </a:lnTo>
                    <a:lnTo>
                      <a:pt x="26"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Line 29">
                <a:extLst>
                  <a:ext uri="{FF2B5EF4-FFF2-40B4-BE49-F238E27FC236}">
                    <a16:creationId xmlns:a16="http://schemas.microsoft.com/office/drawing/2014/main" id="{3934C3A3-2DBE-401B-8B6D-952D028B86DB}"/>
                  </a:ext>
                </a:extLst>
              </p:cNvPr>
              <p:cNvSpPr>
                <a:spLocks noChangeShapeType="1"/>
              </p:cNvSpPr>
              <p:nvPr/>
            </p:nvSpPr>
            <p:spPr bwMode="auto">
              <a:xfrm>
                <a:off x="4775213" y="1943105"/>
                <a:ext cx="355601" cy="0"/>
              </a:xfrm>
              <a:prstGeom prst="line">
                <a:avLst/>
              </a:prstGeom>
              <a:noFill/>
              <a:ln w="12700">
                <a:solidFill>
                  <a:srgbClr val="3C3C3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30">
                <a:extLst>
                  <a:ext uri="{FF2B5EF4-FFF2-40B4-BE49-F238E27FC236}">
                    <a16:creationId xmlns:a16="http://schemas.microsoft.com/office/drawing/2014/main" id="{716EE1E3-B45B-4AB3-BDDB-D75D40E7D272}"/>
                  </a:ext>
                </a:extLst>
              </p:cNvPr>
              <p:cNvSpPr>
                <a:spLocks/>
              </p:cNvSpPr>
              <p:nvPr/>
            </p:nvSpPr>
            <p:spPr bwMode="auto">
              <a:xfrm>
                <a:off x="4902200" y="16129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72" name="Rounded Rectangle 178">
            <a:extLst>
              <a:ext uri="{FF2B5EF4-FFF2-40B4-BE49-F238E27FC236}">
                <a16:creationId xmlns:a16="http://schemas.microsoft.com/office/drawing/2014/main" id="{58997DD3-E68E-4005-894C-1979A824BB55}"/>
              </a:ext>
            </a:extLst>
          </p:cNvPr>
          <p:cNvSpPr/>
          <p:nvPr/>
        </p:nvSpPr>
        <p:spPr>
          <a:xfrm>
            <a:off x="3241159" y="2283738"/>
            <a:ext cx="2850723" cy="335716"/>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1. Guiding Coalition kick-off</a:t>
            </a:r>
          </a:p>
        </p:txBody>
      </p:sp>
      <p:sp>
        <p:nvSpPr>
          <p:cNvPr id="173" name="Rounded Rectangle 178">
            <a:extLst>
              <a:ext uri="{FF2B5EF4-FFF2-40B4-BE49-F238E27FC236}">
                <a16:creationId xmlns:a16="http://schemas.microsoft.com/office/drawing/2014/main" id="{1BD7253C-1F32-4638-9F9C-3A73D4130BD6}"/>
              </a:ext>
            </a:extLst>
          </p:cNvPr>
          <p:cNvSpPr/>
          <p:nvPr/>
        </p:nvSpPr>
        <p:spPr>
          <a:xfrm>
            <a:off x="7315483" y="2283553"/>
            <a:ext cx="3289549"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2. First lunch &amp; learn session: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Importance of Business Terms</a:t>
            </a:r>
          </a:p>
        </p:txBody>
      </p:sp>
      <p:grpSp>
        <p:nvGrpSpPr>
          <p:cNvPr id="174" name="Group 173">
            <a:extLst>
              <a:ext uri="{FF2B5EF4-FFF2-40B4-BE49-F238E27FC236}">
                <a16:creationId xmlns:a16="http://schemas.microsoft.com/office/drawing/2014/main" id="{82D37FBE-EFCB-4D09-A154-76E89A6BB1C1}"/>
              </a:ext>
            </a:extLst>
          </p:cNvPr>
          <p:cNvGrpSpPr/>
          <p:nvPr/>
        </p:nvGrpSpPr>
        <p:grpSpPr>
          <a:xfrm>
            <a:off x="9825019" y="3074192"/>
            <a:ext cx="650668" cy="635358"/>
            <a:chOff x="9918387" y="5240836"/>
            <a:chExt cx="650668" cy="635358"/>
          </a:xfrm>
        </p:grpSpPr>
        <p:grpSp>
          <p:nvGrpSpPr>
            <p:cNvPr id="175" name="Group 174">
              <a:extLst>
                <a:ext uri="{FF2B5EF4-FFF2-40B4-BE49-F238E27FC236}">
                  <a16:creationId xmlns:a16="http://schemas.microsoft.com/office/drawing/2014/main" id="{EC70EF59-434B-44FE-ACD7-1110CD120467}"/>
                </a:ext>
              </a:extLst>
            </p:cNvPr>
            <p:cNvGrpSpPr/>
            <p:nvPr/>
          </p:nvGrpSpPr>
          <p:grpSpPr>
            <a:xfrm>
              <a:off x="9918387" y="5240836"/>
              <a:ext cx="650668" cy="635358"/>
              <a:chOff x="5875071" y="3258523"/>
              <a:chExt cx="650668" cy="635358"/>
            </a:xfrm>
          </p:grpSpPr>
          <p:sp>
            <p:nvSpPr>
              <p:cNvPr id="180" name="Freeform: Shape 128">
                <a:extLst>
                  <a:ext uri="{FF2B5EF4-FFF2-40B4-BE49-F238E27FC236}">
                    <a16:creationId xmlns:a16="http://schemas.microsoft.com/office/drawing/2014/main" id="{D71CAEB3-CBFA-4617-BD63-BCDD29B4242C}"/>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1" name="Oval 129">
                <a:extLst>
                  <a:ext uri="{FF2B5EF4-FFF2-40B4-BE49-F238E27FC236}">
                    <a16:creationId xmlns:a16="http://schemas.microsoft.com/office/drawing/2014/main" id="{4DB66461-E1AC-400B-9F44-44BB1B0CB04F}"/>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76" name="Group 175">
              <a:extLst>
                <a:ext uri="{FF2B5EF4-FFF2-40B4-BE49-F238E27FC236}">
                  <a16:creationId xmlns:a16="http://schemas.microsoft.com/office/drawing/2014/main" id="{837DDCF0-BD41-4871-8E7E-17D8F385C0FD}"/>
                </a:ext>
              </a:extLst>
            </p:cNvPr>
            <p:cNvGrpSpPr/>
            <p:nvPr/>
          </p:nvGrpSpPr>
          <p:grpSpPr>
            <a:xfrm>
              <a:off x="10109477" y="5430280"/>
              <a:ext cx="326157" cy="294556"/>
              <a:chOff x="3651242" y="1684341"/>
              <a:chExt cx="571508" cy="444500"/>
            </a:xfrm>
          </p:grpSpPr>
          <p:sp>
            <p:nvSpPr>
              <p:cNvPr id="177" name="Freeform 14">
                <a:extLst>
                  <a:ext uri="{FF2B5EF4-FFF2-40B4-BE49-F238E27FC236}">
                    <a16:creationId xmlns:a16="http://schemas.microsoft.com/office/drawing/2014/main" id="{7754BC0A-E6F9-4182-84BC-9147D6DA3E28}"/>
                  </a:ext>
                </a:extLst>
              </p:cNvPr>
              <p:cNvSpPr>
                <a:spLocks/>
              </p:cNvSpPr>
              <p:nvPr/>
            </p:nvSpPr>
            <p:spPr bwMode="auto">
              <a:xfrm>
                <a:off x="3651242" y="1684341"/>
                <a:ext cx="444500" cy="444500"/>
              </a:xfrm>
              <a:custGeom>
                <a:avLst/>
                <a:gdLst>
                  <a:gd name="T0" fmla="*/ 280 w 280"/>
                  <a:gd name="T1" fmla="*/ 208 h 280"/>
                  <a:gd name="T2" fmla="*/ 280 w 280"/>
                  <a:gd name="T3" fmla="*/ 272 h 280"/>
                  <a:gd name="T4" fmla="*/ 280 w 280"/>
                  <a:gd name="T5" fmla="*/ 272 h 280"/>
                  <a:gd name="T6" fmla="*/ 280 w 280"/>
                  <a:gd name="T7" fmla="*/ 276 h 280"/>
                  <a:gd name="T8" fmla="*/ 278 w 280"/>
                  <a:gd name="T9" fmla="*/ 278 h 280"/>
                  <a:gd name="T10" fmla="*/ 276 w 280"/>
                  <a:gd name="T11" fmla="*/ 280 h 280"/>
                  <a:gd name="T12" fmla="*/ 272 w 280"/>
                  <a:gd name="T13" fmla="*/ 280 h 280"/>
                  <a:gd name="T14" fmla="*/ 56 w 280"/>
                  <a:gd name="T15" fmla="*/ 280 h 280"/>
                  <a:gd name="T16" fmla="*/ 0 w 280"/>
                  <a:gd name="T17" fmla="*/ 224 h 280"/>
                  <a:gd name="T18" fmla="*/ 0 w 280"/>
                  <a:gd name="T19" fmla="*/ 8 h 280"/>
                  <a:gd name="T20" fmla="*/ 0 w 280"/>
                  <a:gd name="T21" fmla="*/ 8 h 280"/>
                  <a:gd name="T22" fmla="*/ 0 w 280"/>
                  <a:gd name="T23" fmla="*/ 4 h 280"/>
                  <a:gd name="T24" fmla="*/ 2 w 280"/>
                  <a:gd name="T25" fmla="*/ 2 h 280"/>
                  <a:gd name="T26" fmla="*/ 4 w 280"/>
                  <a:gd name="T27" fmla="*/ 0 h 280"/>
                  <a:gd name="T28" fmla="*/ 8 w 280"/>
                  <a:gd name="T29" fmla="*/ 0 h 280"/>
                  <a:gd name="T30" fmla="*/ 272 w 280"/>
                  <a:gd name="T31" fmla="*/ 0 h 280"/>
                  <a:gd name="T32" fmla="*/ 272 w 280"/>
                  <a:gd name="T33" fmla="*/ 0 h 280"/>
                  <a:gd name="T34" fmla="*/ 276 w 280"/>
                  <a:gd name="T35" fmla="*/ 0 h 280"/>
                  <a:gd name="T36" fmla="*/ 278 w 280"/>
                  <a:gd name="T37" fmla="*/ 2 h 280"/>
                  <a:gd name="T38" fmla="*/ 280 w 280"/>
                  <a:gd name="T39" fmla="*/ 4 h 280"/>
                  <a:gd name="T40" fmla="*/ 280 w 280"/>
                  <a:gd name="T41" fmla="*/ 8 h 280"/>
                  <a:gd name="T42" fmla="*/ 280 w 280"/>
                  <a:gd name="T43" fmla="*/ 7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80">
                    <a:moveTo>
                      <a:pt x="280" y="208"/>
                    </a:moveTo>
                    <a:lnTo>
                      <a:pt x="280" y="272"/>
                    </a:lnTo>
                    <a:lnTo>
                      <a:pt x="280" y="272"/>
                    </a:lnTo>
                    <a:lnTo>
                      <a:pt x="280" y="276"/>
                    </a:lnTo>
                    <a:lnTo>
                      <a:pt x="278" y="278"/>
                    </a:lnTo>
                    <a:lnTo>
                      <a:pt x="276" y="280"/>
                    </a:lnTo>
                    <a:lnTo>
                      <a:pt x="272" y="280"/>
                    </a:lnTo>
                    <a:lnTo>
                      <a:pt x="56" y="280"/>
                    </a:lnTo>
                    <a:lnTo>
                      <a:pt x="0" y="224"/>
                    </a:lnTo>
                    <a:lnTo>
                      <a:pt x="0" y="8"/>
                    </a:lnTo>
                    <a:lnTo>
                      <a:pt x="0" y="8"/>
                    </a:lnTo>
                    <a:lnTo>
                      <a:pt x="0" y="4"/>
                    </a:lnTo>
                    <a:lnTo>
                      <a:pt x="2" y="2"/>
                    </a:lnTo>
                    <a:lnTo>
                      <a:pt x="4" y="0"/>
                    </a:lnTo>
                    <a:lnTo>
                      <a:pt x="8" y="0"/>
                    </a:lnTo>
                    <a:lnTo>
                      <a:pt x="272" y="0"/>
                    </a:lnTo>
                    <a:lnTo>
                      <a:pt x="272" y="0"/>
                    </a:lnTo>
                    <a:lnTo>
                      <a:pt x="276" y="0"/>
                    </a:lnTo>
                    <a:lnTo>
                      <a:pt x="278" y="2"/>
                    </a:lnTo>
                    <a:lnTo>
                      <a:pt x="280" y="4"/>
                    </a:lnTo>
                    <a:lnTo>
                      <a:pt x="280" y="8"/>
                    </a:lnTo>
                    <a:lnTo>
                      <a:pt x="280" y="72"/>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15">
                <a:extLst>
                  <a:ext uri="{FF2B5EF4-FFF2-40B4-BE49-F238E27FC236}">
                    <a16:creationId xmlns:a16="http://schemas.microsoft.com/office/drawing/2014/main" id="{5B051A0C-4045-464C-A0A5-D95369A59864}"/>
                  </a:ext>
                </a:extLst>
              </p:cNvPr>
              <p:cNvSpPr>
                <a:spLocks/>
              </p:cNvSpPr>
              <p:nvPr/>
            </p:nvSpPr>
            <p:spPr bwMode="auto">
              <a:xfrm>
                <a:off x="3676644" y="2027240"/>
                <a:ext cx="76199" cy="76200"/>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16">
                <a:extLst>
                  <a:ext uri="{FF2B5EF4-FFF2-40B4-BE49-F238E27FC236}">
                    <a16:creationId xmlns:a16="http://schemas.microsoft.com/office/drawing/2014/main" id="{A258CDD1-2F1B-47FD-B8C3-21A3936E321C}"/>
                  </a:ext>
                </a:extLst>
              </p:cNvPr>
              <p:cNvSpPr>
                <a:spLocks/>
              </p:cNvSpPr>
              <p:nvPr/>
            </p:nvSpPr>
            <p:spPr bwMode="auto">
              <a:xfrm>
                <a:off x="3892551" y="1773238"/>
                <a:ext cx="330199" cy="273050"/>
              </a:xfrm>
              <a:custGeom>
                <a:avLst/>
                <a:gdLst>
                  <a:gd name="T0" fmla="*/ 176 w 208"/>
                  <a:gd name="T1" fmla="*/ 0 h 172"/>
                  <a:gd name="T2" fmla="*/ 68 w 208"/>
                  <a:gd name="T3" fmla="*/ 108 h 172"/>
                  <a:gd name="T4" fmla="*/ 32 w 208"/>
                  <a:gd name="T5" fmla="*/ 72 h 172"/>
                  <a:gd name="T6" fmla="*/ 0 w 208"/>
                  <a:gd name="T7" fmla="*/ 104 h 172"/>
                  <a:gd name="T8" fmla="*/ 68 w 208"/>
                  <a:gd name="T9" fmla="*/ 172 h 172"/>
                  <a:gd name="T10" fmla="*/ 208 w 208"/>
                  <a:gd name="T11" fmla="*/ 32 h 172"/>
                  <a:gd name="T12" fmla="*/ 176 w 208"/>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208" h="172">
                    <a:moveTo>
                      <a:pt x="176" y="0"/>
                    </a:moveTo>
                    <a:lnTo>
                      <a:pt x="68" y="108"/>
                    </a:lnTo>
                    <a:lnTo>
                      <a:pt x="32" y="72"/>
                    </a:lnTo>
                    <a:lnTo>
                      <a:pt x="0" y="104"/>
                    </a:lnTo>
                    <a:lnTo>
                      <a:pt x="68" y="172"/>
                    </a:lnTo>
                    <a:lnTo>
                      <a:pt x="208" y="32"/>
                    </a:lnTo>
                    <a:lnTo>
                      <a:pt x="176" y="0"/>
                    </a:lnTo>
                    <a:close/>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82" name="Rounded Rectangle 178">
            <a:extLst>
              <a:ext uri="{FF2B5EF4-FFF2-40B4-BE49-F238E27FC236}">
                <a16:creationId xmlns:a16="http://schemas.microsoft.com/office/drawing/2014/main" id="{E61DA9E3-3FE8-4418-BEB9-4C623937B6C5}"/>
              </a:ext>
            </a:extLst>
          </p:cNvPr>
          <p:cNvSpPr/>
          <p:nvPr/>
        </p:nvSpPr>
        <p:spPr>
          <a:xfrm>
            <a:off x="8505578" y="3798089"/>
            <a:ext cx="3289549" cy="358596"/>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3. Final Lunch &amp; Learn</a:t>
            </a:r>
          </a:p>
        </p:txBody>
      </p:sp>
      <p:grpSp>
        <p:nvGrpSpPr>
          <p:cNvPr id="183" name="Group 182">
            <a:extLst>
              <a:ext uri="{FF2B5EF4-FFF2-40B4-BE49-F238E27FC236}">
                <a16:creationId xmlns:a16="http://schemas.microsoft.com/office/drawing/2014/main" id="{378C6BD8-104A-44B8-B450-B9021E50F778}"/>
              </a:ext>
            </a:extLst>
          </p:cNvPr>
          <p:cNvGrpSpPr/>
          <p:nvPr/>
        </p:nvGrpSpPr>
        <p:grpSpPr>
          <a:xfrm>
            <a:off x="5949163" y="3074192"/>
            <a:ext cx="650668" cy="635358"/>
            <a:chOff x="5671464" y="2983814"/>
            <a:chExt cx="650668" cy="635358"/>
          </a:xfrm>
        </p:grpSpPr>
        <p:sp>
          <p:nvSpPr>
            <p:cNvPr id="184" name="Freeform: Shape 128">
              <a:extLst>
                <a:ext uri="{FF2B5EF4-FFF2-40B4-BE49-F238E27FC236}">
                  <a16:creationId xmlns:a16="http://schemas.microsoft.com/office/drawing/2014/main" id="{8B5B19AB-AB74-4F6B-8917-1E4CFF4357E7}"/>
                </a:ext>
              </a:extLst>
            </p:cNvPr>
            <p:cNvSpPr/>
            <p:nvPr/>
          </p:nvSpPr>
          <p:spPr>
            <a:xfrm rot="2700000">
              <a:off x="5679119" y="2976159"/>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5" name="Oval 129">
              <a:extLst>
                <a:ext uri="{FF2B5EF4-FFF2-40B4-BE49-F238E27FC236}">
                  <a16:creationId xmlns:a16="http://schemas.microsoft.com/office/drawing/2014/main" id="{66D68B4F-ECF1-4782-887B-FB7244650E76}"/>
                </a:ext>
              </a:extLst>
            </p:cNvPr>
            <p:cNvSpPr/>
            <p:nvPr/>
          </p:nvSpPr>
          <p:spPr>
            <a:xfrm>
              <a:off x="5704549" y="3010826"/>
              <a:ext cx="589920" cy="576039"/>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86" name="Group 185">
            <a:extLst>
              <a:ext uri="{FF2B5EF4-FFF2-40B4-BE49-F238E27FC236}">
                <a16:creationId xmlns:a16="http://schemas.microsoft.com/office/drawing/2014/main" id="{906A56CF-3953-456C-A38B-297A4630C833}"/>
              </a:ext>
            </a:extLst>
          </p:cNvPr>
          <p:cNvGrpSpPr/>
          <p:nvPr/>
        </p:nvGrpSpPr>
        <p:grpSpPr>
          <a:xfrm>
            <a:off x="6082634" y="3260661"/>
            <a:ext cx="378692" cy="378185"/>
            <a:chOff x="6623712" y="3169934"/>
            <a:chExt cx="378692" cy="378185"/>
          </a:xfrm>
        </p:grpSpPr>
        <p:sp>
          <p:nvSpPr>
            <p:cNvPr id="187" name="Freeform 40">
              <a:extLst>
                <a:ext uri="{FF2B5EF4-FFF2-40B4-BE49-F238E27FC236}">
                  <a16:creationId xmlns:a16="http://schemas.microsoft.com/office/drawing/2014/main" id="{3E9392E8-4480-4766-9340-A4897F31A94E}"/>
                </a:ext>
              </a:extLst>
            </p:cNvPr>
            <p:cNvSpPr>
              <a:spLocks/>
            </p:cNvSpPr>
            <p:nvPr/>
          </p:nvSpPr>
          <p:spPr bwMode="auto">
            <a:xfrm>
              <a:off x="6752811" y="3344320"/>
              <a:ext cx="249593" cy="144971"/>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4"/>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41">
              <a:extLst>
                <a:ext uri="{FF2B5EF4-FFF2-40B4-BE49-F238E27FC236}">
                  <a16:creationId xmlns:a16="http://schemas.microsoft.com/office/drawing/2014/main" id="{0E0AA98A-6CAA-4A94-937C-040964D3AA53}"/>
                </a:ext>
              </a:extLst>
            </p:cNvPr>
            <p:cNvSpPr>
              <a:spLocks/>
            </p:cNvSpPr>
            <p:nvPr/>
          </p:nvSpPr>
          <p:spPr bwMode="auto">
            <a:xfrm>
              <a:off x="6683957" y="3371633"/>
              <a:ext cx="215167" cy="58829"/>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42">
              <a:extLst>
                <a:ext uri="{FF2B5EF4-FFF2-40B4-BE49-F238E27FC236}">
                  <a16:creationId xmlns:a16="http://schemas.microsoft.com/office/drawing/2014/main" id="{B918DC11-4356-48D3-B0A9-AFB9B83FC258}"/>
                </a:ext>
              </a:extLst>
            </p:cNvPr>
            <p:cNvSpPr>
              <a:spLocks/>
            </p:cNvSpPr>
            <p:nvPr/>
          </p:nvSpPr>
          <p:spPr bwMode="auto">
            <a:xfrm>
              <a:off x="6623712" y="3405249"/>
              <a:ext cx="146313" cy="14287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Line 43">
              <a:extLst>
                <a:ext uri="{FF2B5EF4-FFF2-40B4-BE49-F238E27FC236}">
                  <a16:creationId xmlns:a16="http://schemas.microsoft.com/office/drawing/2014/main" id="{FF5BE04E-9F01-444B-823C-311383E45788}"/>
                </a:ext>
              </a:extLst>
            </p:cNvPr>
            <p:cNvSpPr>
              <a:spLocks noChangeShapeType="1"/>
            </p:cNvSpPr>
            <p:nvPr/>
          </p:nvSpPr>
          <p:spPr bwMode="auto">
            <a:xfrm>
              <a:off x="6666747" y="3447270"/>
              <a:ext cx="17213" cy="16808"/>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44">
              <a:extLst>
                <a:ext uri="{FF2B5EF4-FFF2-40B4-BE49-F238E27FC236}">
                  <a16:creationId xmlns:a16="http://schemas.microsoft.com/office/drawing/2014/main" id="{3FBDF448-D010-45DE-A646-1AF226E33282}"/>
                </a:ext>
              </a:extLst>
            </p:cNvPr>
            <p:cNvSpPr>
              <a:spLocks/>
            </p:cNvSpPr>
            <p:nvPr/>
          </p:nvSpPr>
          <p:spPr bwMode="auto">
            <a:xfrm>
              <a:off x="6752824" y="3169934"/>
              <a:ext cx="189347" cy="201699"/>
            </a:xfrm>
            <a:custGeom>
              <a:avLst/>
              <a:gdLst>
                <a:gd name="T0" fmla="*/ 0 w 176"/>
                <a:gd name="T1" fmla="*/ 192 h 192"/>
                <a:gd name="T2" fmla="*/ 0 w 176"/>
                <a:gd name="T3" fmla="*/ 0 h 192"/>
                <a:gd name="T4" fmla="*/ 176 w 176"/>
                <a:gd name="T5" fmla="*/ 0 h 192"/>
                <a:gd name="T6" fmla="*/ 176 w 176"/>
                <a:gd name="T7" fmla="*/ 184 h 192"/>
              </a:gdLst>
              <a:ahLst/>
              <a:cxnLst>
                <a:cxn ang="0">
                  <a:pos x="T0" y="T1"/>
                </a:cxn>
                <a:cxn ang="0">
                  <a:pos x="T2" y="T3"/>
                </a:cxn>
                <a:cxn ang="0">
                  <a:pos x="T4" y="T5"/>
                </a:cxn>
                <a:cxn ang="0">
                  <a:pos x="T6" y="T7"/>
                </a:cxn>
              </a:cxnLst>
              <a:rect l="0" t="0" r="r" b="b"/>
              <a:pathLst>
                <a:path w="176" h="192">
                  <a:moveTo>
                    <a:pt x="0" y="192"/>
                  </a:moveTo>
                  <a:lnTo>
                    <a:pt x="0" y="0"/>
                  </a:lnTo>
                  <a:lnTo>
                    <a:pt x="176" y="0"/>
                  </a:lnTo>
                  <a:lnTo>
                    <a:pt x="176" y="184"/>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Line 45">
              <a:extLst>
                <a:ext uri="{FF2B5EF4-FFF2-40B4-BE49-F238E27FC236}">
                  <a16:creationId xmlns:a16="http://schemas.microsoft.com/office/drawing/2014/main" id="{B4408FAF-4E44-4B3E-9703-7C6A6A046DC7}"/>
                </a:ext>
              </a:extLst>
            </p:cNvPr>
            <p:cNvSpPr>
              <a:spLocks noChangeShapeType="1"/>
            </p:cNvSpPr>
            <p:nvPr/>
          </p:nvSpPr>
          <p:spPr bwMode="auto">
            <a:xfrm>
              <a:off x="6752818" y="3245571"/>
              <a:ext cx="189347"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Line 46">
              <a:extLst>
                <a:ext uri="{FF2B5EF4-FFF2-40B4-BE49-F238E27FC236}">
                  <a16:creationId xmlns:a16="http://schemas.microsoft.com/office/drawing/2014/main" id="{48A0855C-DC88-4F31-AAD3-546FDBF00D52}"/>
                </a:ext>
              </a:extLst>
            </p:cNvPr>
            <p:cNvSpPr>
              <a:spLocks noChangeShapeType="1"/>
            </p:cNvSpPr>
            <p:nvPr/>
          </p:nvSpPr>
          <p:spPr bwMode="auto">
            <a:xfrm>
              <a:off x="6752820" y="3321208"/>
              <a:ext cx="189347"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Line 47">
              <a:extLst>
                <a:ext uri="{FF2B5EF4-FFF2-40B4-BE49-F238E27FC236}">
                  <a16:creationId xmlns:a16="http://schemas.microsoft.com/office/drawing/2014/main" id="{1B7E27BC-74E6-4DB2-8158-DAC9C6486B60}"/>
                </a:ext>
              </a:extLst>
            </p:cNvPr>
            <p:cNvSpPr>
              <a:spLocks noChangeShapeType="1"/>
            </p:cNvSpPr>
            <p:nvPr/>
          </p:nvSpPr>
          <p:spPr bwMode="auto">
            <a:xfrm>
              <a:off x="6778633" y="3211954"/>
              <a:ext cx="25820"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95" name="Rounded Rectangle 178">
            <a:extLst>
              <a:ext uri="{FF2B5EF4-FFF2-40B4-BE49-F238E27FC236}">
                <a16:creationId xmlns:a16="http://schemas.microsoft.com/office/drawing/2014/main" id="{E6AC67D0-2213-484B-B7F2-9DA1FCFC7E9C}"/>
              </a:ext>
            </a:extLst>
          </p:cNvPr>
          <p:cNvSpPr/>
          <p:nvPr/>
        </p:nvSpPr>
        <p:spPr>
          <a:xfrm>
            <a:off x="4618600" y="3798089"/>
            <a:ext cx="3289549"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4. Data Governance formally launched</a:t>
            </a:r>
          </a:p>
        </p:txBody>
      </p:sp>
      <p:grpSp>
        <p:nvGrpSpPr>
          <p:cNvPr id="196" name="Group 195">
            <a:extLst>
              <a:ext uri="{FF2B5EF4-FFF2-40B4-BE49-F238E27FC236}">
                <a16:creationId xmlns:a16="http://schemas.microsoft.com/office/drawing/2014/main" id="{3752BC2B-DE25-4CB0-A6E6-F8A1F9FA0140}"/>
              </a:ext>
            </a:extLst>
          </p:cNvPr>
          <p:cNvGrpSpPr/>
          <p:nvPr/>
        </p:nvGrpSpPr>
        <p:grpSpPr>
          <a:xfrm>
            <a:off x="1791278" y="3074192"/>
            <a:ext cx="650668" cy="635358"/>
            <a:chOff x="1424064" y="2940842"/>
            <a:chExt cx="650668" cy="635358"/>
          </a:xfrm>
        </p:grpSpPr>
        <p:grpSp>
          <p:nvGrpSpPr>
            <p:cNvPr id="197" name="Group 196">
              <a:extLst>
                <a:ext uri="{FF2B5EF4-FFF2-40B4-BE49-F238E27FC236}">
                  <a16:creationId xmlns:a16="http://schemas.microsoft.com/office/drawing/2014/main" id="{C8EA47F2-1DDC-4569-9146-EF6425B0F590}"/>
                </a:ext>
              </a:extLst>
            </p:cNvPr>
            <p:cNvGrpSpPr/>
            <p:nvPr/>
          </p:nvGrpSpPr>
          <p:grpSpPr>
            <a:xfrm>
              <a:off x="1424064" y="2940842"/>
              <a:ext cx="650668" cy="635358"/>
              <a:chOff x="5875071" y="3258523"/>
              <a:chExt cx="650668" cy="635358"/>
            </a:xfrm>
          </p:grpSpPr>
          <p:sp>
            <p:nvSpPr>
              <p:cNvPr id="204" name="Freeform: Shape 128">
                <a:extLst>
                  <a:ext uri="{FF2B5EF4-FFF2-40B4-BE49-F238E27FC236}">
                    <a16:creationId xmlns:a16="http://schemas.microsoft.com/office/drawing/2014/main" id="{5EF8C47C-36F3-4B6B-8A95-8ED32F637B58}"/>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Oval 129">
                <a:extLst>
                  <a:ext uri="{FF2B5EF4-FFF2-40B4-BE49-F238E27FC236}">
                    <a16:creationId xmlns:a16="http://schemas.microsoft.com/office/drawing/2014/main" id="{4AF30DF5-1595-4536-9C9A-B28DB58200C1}"/>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98" name="Group 197">
              <a:extLst>
                <a:ext uri="{FF2B5EF4-FFF2-40B4-BE49-F238E27FC236}">
                  <a16:creationId xmlns:a16="http://schemas.microsoft.com/office/drawing/2014/main" id="{4E55C160-31B2-4016-B8F7-1C0470A386D1}"/>
                </a:ext>
              </a:extLst>
            </p:cNvPr>
            <p:cNvGrpSpPr/>
            <p:nvPr/>
          </p:nvGrpSpPr>
          <p:grpSpPr>
            <a:xfrm>
              <a:off x="1552058" y="3062037"/>
              <a:ext cx="397973" cy="397973"/>
              <a:chOff x="3663950" y="4686300"/>
              <a:chExt cx="546100" cy="546100"/>
            </a:xfrm>
          </p:grpSpPr>
          <p:sp>
            <p:nvSpPr>
              <p:cNvPr id="199" name="Freeform 134">
                <a:extLst>
                  <a:ext uri="{FF2B5EF4-FFF2-40B4-BE49-F238E27FC236}">
                    <a16:creationId xmlns:a16="http://schemas.microsoft.com/office/drawing/2014/main" id="{E9935A24-D700-4714-911F-32678CF788C3}"/>
                  </a:ext>
                </a:extLst>
              </p:cNvPr>
              <p:cNvSpPr>
                <a:spLocks/>
              </p:cNvSpPr>
              <p:nvPr/>
            </p:nvSpPr>
            <p:spPr bwMode="auto">
              <a:xfrm>
                <a:off x="3663950" y="4686300"/>
                <a:ext cx="546100" cy="546100"/>
              </a:xfrm>
              <a:custGeom>
                <a:avLst/>
                <a:gdLst>
                  <a:gd name="T0" fmla="*/ 184 w 344"/>
                  <a:gd name="T1" fmla="*/ 28 h 344"/>
                  <a:gd name="T2" fmla="*/ 202 w 344"/>
                  <a:gd name="T3" fmla="*/ 0 h 344"/>
                  <a:gd name="T4" fmla="*/ 232 w 344"/>
                  <a:gd name="T5" fmla="*/ 8 h 344"/>
                  <a:gd name="T6" fmla="*/ 232 w 344"/>
                  <a:gd name="T7" fmla="*/ 44 h 344"/>
                  <a:gd name="T8" fmla="*/ 254 w 344"/>
                  <a:gd name="T9" fmla="*/ 56 h 344"/>
                  <a:gd name="T10" fmla="*/ 284 w 344"/>
                  <a:gd name="T11" fmla="*/ 38 h 344"/>
                  <a:gd name="T12" fmla="*/ 306 w 344"/>
                  <a:gd name="T13" fmla="*/ 60 h 344"/>
                  <a:gd name="T14" fmla="*/ 288 w 344"/>
                  <a:gd name="T15" fmla="*/ 90 h 344"/>
                  <a:gd name="T16" fmla="*/ 300 w 344"/>
                  <a:gd name="T17" fmla="*/ 112 h 344"/>
                  <a:gd name="T18" fmla="*/ 336 w 344"/>
                  <a:gd name="T19" fmla="*/ 112 h 344"/>
                  <a:gd name="T20" fmla="*/ 344 w 344"/>
                  <a:gd name="T21" fmla="*/ 142 h 344"/>
                  <a:gd name="T22" fmla="*/ 316 w 344"/>
                  <a:gd name="T23" fmla="*/ 160 h 344"/>
                  <a:gd name="T24" fmla="*/ 316 w 344"/>
                  <a:gd name="T25" fmla="*/ 184 h 344"/>
                  <a:gd name="T26" fmla="*/ 344 w 344"/>
                  <a:gd name="T27" fmla="*/ 202 h 344"/>
                  <a:gd name="T28" fmla="*/ 336 w 344"/>
                  <a:gd name="T29" fmla="*/ 232 h 344"/>
                  <a:gd name="T30" fmla="*/ 300 w 344"/>
                  <a:gd name="T31" fmla="*/ 232 h 344"/>
                  <a:gd name="T32" fmla="*/ 288 w 344"/>
                  <a:gd name="T33" fmla="*/ 254 h 344"/>
                  <a:gd name="T34" fmla="*/ 306 w 344"/>
                  <a:gd name="T35" fmla="*/ 284 h 344"/>
                  <a:gd name="T36" fmla="*/ 284 w 344"/>
                  <a:gd name="T37" fmla="*/ 306 h 344"/>
                  <a:gd name="T38" fmla="*/ 254 w 344"/>
                  <a:gd name="T39" fmla="*/ 288 h 344"/>
                  <a:gd name="T40" fmla="*/ 232 w 344"/>
                  <a:gd name="T41" fmla="*/ 300 h 344"/>
                  <a:gd name="T42" fmla="*/ 232 w 344"/>
                  <a:gd name="T43" fmla="*/ 336 h 344"/>
                  <a:gd name="T44" fmla="*/ 202 w 344"/>
                  <a:gd name="T45" fmla="*/ 344 h 344"/>
                  <a:gd name="T46" fmla="*/ 184 w 344"/>
                  <a:gd name="T47" fmla="*/ 316 h 344"/>
                  <a:gd name="T48" fmla="*/ 160 w 344"/>
                  <a:gd name="T49" fmla="*/ 316 h 344"/>
                  <a:gd name="T50" fmla="*/ 142 w 344"/>
                  <a:gd name="T51" fmla="*/ 344 h 344"/>
                  <a:gd name="T52" fmla="*/ 112 w 344"/>
                  <a:gd name="T53" fmla="*/ 336 h 344"/>
                  <a:gd name="T54" fmla="*/ 112 w 344"/>
                  <a:gd name="T55" fmla="*/ 300 h 344"/>
                  <a:gd name="T56" fmla="*/ 90 w 344"/>
                  <a:gd name="T57" fmla="*/ 288 h 344"/>
                  <a:gd name="T58" fmla="*/ 60 w 344"/>
                  <a:gd name="T59" fmla="*/ 306 h 344"/>
                  <a:gd name="T60" fmla="*/ 38 w 344"/>
                  <a:gd name="T61" fmla="*/ 284 h 344"/>
                  <a:gd name="T62" fmla="*/ 56 w 344"/>
                  <a:gd name="T63" fmla="*/ 254 h 344"/>
                  <a:gd name="T64" fmla="*/ 44 w 344"/>
                  <a:gd name="T65" fmla="*/ 232 h 344"/>
                  <a:gd name="T66" fmla="*/ 8 w 344"/>
                  <a:gd name="T67" fmla="*/ 232 h 344"/>
                  <a:gd name="T68" fmla="*/ 0 w 344"/>
                  <a:gd name="T69" fmla="*/ 202 h 344"/>
                  <a:gd name="T70" fmla="*/ 28 w 344"/>
                  <a:gd name="T71" fmla="*/ 184 h 344"/>
                  <a:gd name="T72" fmla="*/ 28 w 344"/>
                  <a:gd name="T73" fmla="*/ 160 h 344"/>
                  <a:gd name="T74" fmla="*/ 0 w 344"/>
                  <a:gd name="T75" fmla="*/ 142 h 344"/>
                  <a:gd name="T76" fmla="*/ 8 w 344"/>
                  <a:gd name="T77" fmla="*/ 112 h 344"/>
                  <a:gd name="T78" fmla="*/ 44 w 344"/>
                  <a:gd name="T79" fmla="*/ 112 h 344"/>
                  <a:gd name="T80" fmla="*/ 56 w 344"/>
                  <a:gd name="T81" fmla="*/ 90 h 344"/>
                  <a:gd name="T82" fmla="*/ 38 w 344"/>
                  <a:gd name="T83" fmla="*/ 60 h 344"/>
                  <a:gd name="T84" fmla="*/ 60 w 344"/>
                  <a:gd name="T85" fmla="*/ 38 h 344"/>
                  <a:gd name="T86" fmla="*/ 90 w 344"/>
                  <a:gd name="T87" fmla="*/ 56 h 344"/>
                  <a:gd name="T88" fmla="*/ 112 w 344"/>
                  <a:gd name="T89" fmla="*/ 44 h 344"/>
                  <a:gd name="T90" fmla="*/ 112 w 344"/>
                  <a:gd name="T91" fmla="*/ 8 h 344"/>
                  <a:gd name="T92" fmla="*/ 142 w 344"/>
                  <a:gd name="T93" fmla="*/ 0 h 344"/>
                  <a:gd name="T94" fmla="*/ 160 w 344"/>
                  <a:gd name="T95" fmla="*/ 28 h 344"/>
                  <a:gd name="T96" fmla="*/ 184 w 344"/>
                  <a:gd name="T97" fmla="*/ 2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4" h="344">
                    <a:moveTo>
                      <a:pt x="184" y="28"/>
                    </a:moveTo>
                    <a:lnTo>
                      <a:pt x="202" y="0"/>
                    </a:lnTo>
                    <a:lnTo>
                      <a:pt x="232" y="8"/>
                    </a:lnTo>
                    <a:lnTo>
                      <a:pt x="232" y="44"/>
                    </a:lnTo>
                    <a:lnTo>
                      <a:pt x="254" y="56"/>
                    </a:lnTo>
                    <a:lnTo>
                      <a:pt x="284" y="38"/>
                    </a:lnTo>
                    <a:lnTo>
                      <a:pt x="306" y="60"/>
                    </a:lnTo>
                    <a:lnTo>
                      <a:pt x="288" y="90"/>
                    </a:lnTo>
                    <a:lnTo>
                      <a:pt x="300" y="112"/>
                    </a:lnTo>
                    <a:lnTo>
                      <a:pt x="336" y="112"/>
                    </a:lnTo>
                    <a:lnTo>
                      <a:pt x="344" y="142"/>
                    </a:lnTo>
                    <a:lnTo>
                      <a:pt x="316" y="160"/>
                    </a:lnTo>
                    <a:lnTo>
                      <a:pt x="316" y="184"/>
                    </a:lnTo>
                    <a:lnTo>
                      <a:pt x="344" y="202"/>
                    </a:lnTo>
                    <a:lnTo>
                      <a:pt x="336" y="232"/>
                    </a:lnTo>
                    <a:lnTo>
                      <a:pt x="300" y="232"/>
                    </a:lnTo>
                    <a:lnTo>
                      <a:pt x="288" y="254"/>
                    </a:lnTo>
                    <a:lnTo>
                      <a:pt x="306" y="284"/>
                    </a:lnTo>
                    <a:lnTo>
                      <a:pt x="284" y="306"/>
                    </a:lnTo>
                    <a:lnTo>
                      <a:pt x="254" y="288"/>
                    </a:lnTo>
                    <a:lnTo>
                      <a:pt x="232" y="300"/>
                    </a:lnTo>
                    <a:lnTo>
                      <a:pt x="232" y="336"/>
                    </a:lnTo>
                    <a:lnTo>
                      <a:pt x="202" y="344"/>
                    </a:lnTo>
                    <a:lnTo>
                      <a:pt x="184" y="316"/>
                    </a:lnTo>
                    <a:lnTo>
                      <a:pt x="160" y="316"/>
                    </a:lnTo>
                    <a:lnTo>
                      <a:pt x="142" y="344"/>
                    </a:lnTo>
                    <a:lnTo>
                      <a:pt x="112" y="336"/>
                    </a:lnTo>
                    <a:lnTo>
                      <a:pt x="112" y="300"/>
                    </a:lnTo>
                    <a:lnTo>
                      <a:pt x="90" y="288"/>
                    </a:lnTo>
                    <a:lnTo>
                      <a:pt x="60" y="306"/>
                    </a:lnTo>
                    <a:lnTo>
                      <a:pt x="38" y="284"/>
                    </a:lnTo>
                    <a:lnTo>
                      <a:pt x="56" y="254"/>
                    </a:lnTo>
                    <a:lnTo>
                      <a:pt x="44" y="232"/>
                    </a:lnTo>
                    <a:lnTo>
                      <a:pt x="8" y="232"/>
                    </a:lnTo>
                    <a:lnTo>
                      <a:pt x="0" y="202"/>
                    </a:lnTo>
                    <a:lnTo>
                      <a:pt x="28" y="184"/>
                    </a:lnTo>
                    <a:lnTo>
                      <a:pt x="28" y="160"/>
                    </a:lnTo>
                    <a:lnTo>
                      <a:pt x="0" y="142"/>
                    </a:lnTo>
                    <a:lnTo>
                      <a:pt x="8" y="112"/>
                    </a:lnTo>
                    <a:lnTo>
                      <a:pt x="44" y="112"/>
                    </a:lnTo>
                    <a:lnTo>
                      <a:pt x="56" y="90"/>
                    </a:lnTo>
                    <a:lnTo>
                      <a:pt x="38" y="60"/>
                    </a:lnTo>
                    <a:lnTo>
                      <a:pt x="60" y="38"/>
                    </a:lnTo>
                    <a:lnTo>
                      <a:pt x="90" y="56"/>
                    </a:lnTo>
                    <a:lnTo>
                      <a:pt x="112" y="44"/>
                    </a:lnTo>
                    <a:lnTo>
                      <a:pt x="112" y="8"/>
                    </a:lnTo>
                    <a:lnTo>
                      <a:pt x="142" y="0"/>
                    </a:lnTo>
                    <a:lnTo>
                      <a:pt x="160" y="28"/>
                    </a:lnTo>
                    <a:lnTo>
                      <a:pt x="184" y="28"/>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135">
                <a:extLst>
                  <a:ext uri="{FF2B5EF4-FFF2-40B4-BE49-F238E27FC236}">
                    <a16:creationId xmlns:a16="http://schemas.microsoft.com/office/drawing/2014/main" id="{D61F6F94-F95A-468D-87C0-FDBBCF02FB50}"/>
                  </a:ext>
                </a:extLst>
              </p:cNvPr>
              <p:cNvSpPr>
                <a:spLocks/>
              </p:cNvSpPr>
              <p:nvPr/>
            </p:nvSpPr>
            <p:spPr bwMode="auto">
              <a:xfrm>
                <a:off x="3822700" y="4819650"/>
                <a:ext cx="228600" cy="76200"/>
              </a:xfrm>
              <a:custGeom>
                <a:avLst/>
                <a:gdLst>
                  <a:gd name="T0" fmla="*/ 144 w 144"/>
                  <a:gd name="T1" fmla="*/ 24 h 48"/>
                  <a:gd name="T2" fmla="*/ 144 w 144"/>
                  <a:gd name="T3" fmla="*/ 24 h 48"/>
                  <a:gd name="T4" fmla="*/ 142 w 144"/>
                  <a:gd name="T5" fmla="*/ 28 h 48"/>
                  <a:gd name="T6" fmla="*/ 138 w 144"/>
                  <a:gd name="T7" fmla="*/ 34 h 48"/>
                  <a:gd name="T8" fmla="*/ 132 w 144"/>
                  <a:gd name="T9" fmla="*/ 38 h 48"/>
                  <a:gd name="T10" fmla="*/ 122 w 144"/>
                  <a:gd name="T11" fmla="*/ 40 h 48"/>
                  <a:gd name="T12" fmla="*/ 100 w 144"/>
                  <a:gd name="T13" fmla="*/ 46 h 48"/>
                  <a:gd name="T14" fmla="*/ 72 w 144"/>
                  <a:gd name="T15" fmla="*/ 48 h 48"/>
                  <a:gd name="T16" fmla="*/ 72 w 144"/>
                  <a:gd name="T17" fmla="*/ 48 h 48"/>
                  <a:gd name="T18" fmla="*/ 44 w 144"/>
                  <a:gd name="T19" fmla="*/ 46 h 48"/>
                  <a:gd name="T20" fmla="*/ 22 w 144"/>
                  <a:gd name="T21" fmla="*/ 40 h 48"/>
                  <a:gd name="T22" fmla="*/ 12 w 144"/>
                  <a:gd name="T23" fmla="*/ 38 h 48"/>
                  <a:gd name="T24" fmla="*/ 6 w 144"/>
                  <a:gd name="T25" fmla="*/ 34 h 48"/>
                  <a:gd name="T26" fmla="*/ 2 w 144"/>
                  <a:gd name="T27" fmla="*/ 28 h 48"/>
                  <a:gd name="T28" fmla="*/ 0 w 144"/>
                  <a:gd name="T29" fmla="*/ 24 h 48"/>
                  <a:gd name="T30" fmla="*/ 0 w 144"/>
                  <a:gd name="T31" fmla="*/ 24 h 48"/>
                  <a:gd name="T32" fmla="*/ 2 w 144"/>
                  <a:gd name="T33" fmla="*/ 20 h 48"/>
                  <a:gd name="T34" fmla="*/ 6 w 144"/>
                  <a:gd name="T35" fmla="*/ 14 h 48"/>
                  <a:gd name="T36" fmla="*/ 12 w 144"/>
                  <a:gd name="T37" fmla="*/ 10 h 48"/>
                  <a:gd name="T38" fmla="*/ 22 w 144"/>
                  <a:gd name="T39" fmla="*/ 8 h 48"/>
                  <a:gd name="T40" fmla="*/ 44 w 144"/>
                  <a:gd name="T41" fmla="*/ 2 h 48"/>
                  <a:gd name="T42" fmla="*/ 72 w 144"/>
                  <a:gd name="T43" fmla="*/ 0 h 48"/>
                  <a:gd name="T44" fmla="*/ 72 w 144"/>
                  <a:gd name="T45" fmla="*/ 0 h 48"/>
                  <a:gd name="T46" fmla="*/ 100 w 144"/>
                  <a:gd name="T47" fmla="*/ 2 h 48"/>
                  <a:gd name="T48" fmla="*/ 122 w 144"/>
                  <a:gd name="T49" fmla="*/ 8 h 48"/>
                  <a:gd name="T50" fmla="*/ 132 w 144"/>
                  <a:gd name="T51" fmla="*/ 10 h 48"/>
                  <a:gd name="T52" fmla="*/ 138 w 144"/>
                  <a:gd name="T53" fmla="*/ 14 h 48"/>
                  <a:gd name="T54" fmla="*/ 142 w 144"/>
                  <a:gd name="T55" fmla="*/ 20 h 48"/>
                  <a:gd name="T56" fmla="*/ 144 w 144"/>
                  <a:gd name="T57" fmla="*/ 24 h 48"/>
                  <a:gd name="T58" fmla="*/ 144 w 144"/>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48">
                    <a:moveTo>
                      <a:pt x="144" y="24"/>
                    </a:moveTo>
                    <a:lnTo>
                      <a:pt x="144" y="24"/>
                    </a:lnTo>
                    <a:lnTo>
                      <a:pt x="142" y="28"/>
                    </a:lnTo>
                    <a:lnTo>
                      <a:pt x="138" y="34"/>
                    </a:lnTo>
                    <a:lnTo>
                      <a:pt x="132" y="38"/>
                    </a:lnTo>
                    <a:lnTo>
                      <a:pt x="122" y="40"/>
                    </a:lnTo>
                    <a:lnTo>
                      <a:pt x="100" y="46"/>
                    </a:lnTo>
                    <a:lnTo>
                      <a:pt x="72" y="48"/>
                    </a:lnTo>
                    <a:lnTo>
                      <a:pt x="72" y="48"/>
                    </a:lnTo>
                    <a:lnTo>
                      <a:pt x="44" y="46"/>
                    </a:lnTo>
                    <a:lnTo>
                      <a:pt x="22" y="40"/>
                    </a:lnTo>
                    <a:lnTo>
                      <a:pt x="12" y="38"/>
                    </a:lnTo>
                    <a:lnTo>
                      <a:pt x="6" y="34"/>
                    </a:lnTo>
                    <a:lnTo>
                      <a:pt x="2" y="28"/>
                    </a:lnTo>
                    <a:lnTo>
                      <a:pt x="0" y="24"/>
                    </a:lnTo>
                    <a:lnTo>
                      <a:pt x="0" y="24"/>
                    </a:lnTo>
                    <a:lnTo>
                      <a:pt x="2" y="20"/>
                    </a:lnTo>
                    <a:lnTo>
                      <a:pt x="6" y="14"/>
                    </a:lnTo>
                    <a:lnTo>
                      <a:pt x="12" y="10"/>
                    </a:lnTo>
                    <a:lnTo>
                      <a:pt x="22" y="8"/>
                    </a:lnTo>
                    <a:lnTo>
                      <a:pt x="44" y="2"/>
                    </a:lnTo>
                    <a:lnTo>
                      <a:pt x="72" y="0"/>
                    </a:lnTo>
                    <a:lnTo>
                      <a:pt x="72" y="0"/>
                    </a:lnTo>
                    <a:lnTo>
                      <a:pt x="100" y="2"/>
                    </a:lnTo>
                    <a:lnTo>
                      <a:pt x="122" y="8"/>
                    </a:lnTo>
                    <a:lnTo>
                      <a:pt x="132" y="10"/>
                    </a:lnTo>
                    <a:lnTo>
                      <a:pt x="138" y="14"/>
                    </a:lnTo>
                    <a:lnTo>
                      <a:pt x="142" y="20"/>
                    </a:lnTo>
                    <a:lnTo>
                      <a:pt x="144" y="24"/>
                    </a:lnTo>
                    <a:lnTo>
                      <a:pt x="144" y="24"/>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136">
                <a:extLst>
                  <a:ext uri="{FF2B5EF4-FFF2-40B4-BE49-F238E27FC236}">
                    <a16:creationId xmlns:a16="http://schemas.microsoft.com/office/drawing/2014/main" id="{71D53D8F-2074-41ED-8937-3DD0F53CEB15}"/>
                  </a:ext>
                </a:extLst>
              </p:cNvPr>
              <p:cNvSpPr>
                <a:spLocks/>
              </p:cNvSpPr>
              <p:nvPr/>
            </p:nvSpPr>
            <p:spPr bwMode="auto">
              <a:xfrm>
                <a:off x="3822700" y="48577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137">
                <a:extLst>
                  <a:ext uri="{FF2B5EF4-FFF2-40B4-BE49-F238E27FC236}">
                    <a16:creationId xmlns:a16="http://schemas.microsoft.com/office/drawing/2014/main" id="{DBD83B0B-EC8B-4662-86FE-A7D7524974A4}"/>
                  </a:ext>
                </a:extLst>
              </p:cNvPr>
              <p:cNvSpPr>
                <a:spLocks/>
              </p:cNvSpPr>
              <p:nvPr/>
            </p:nvSpPr>
            <p:spPr bwMode="auto">
              <a:xfrm>
                <a:off x="3822700" y="49212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138">
                <a:extLst>
                  <a:ext uri="{FF2B5EF4-FFF2-40B4-BE49-F238E27FC236}">
                    <a16:creationId xmlns:a16="http://schemas.microsoft.com/office/drawing/2014/main" id="{27090B57-99AB-482A-962F-A259B181C658}"/>
                  </a:ext>
                </a:extLst>
              </p:cNvPr>
              <p:cNvSpPr>
                <a:spLocks/>
              </p:cNvSpPr>
              <p:nvPr/>
            </p:nvSpPr>
            <p:spPr bwMode="auto">
              <a:xfrm>
                <a:off x="3822700" y="49847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206" name="Rounded Rectangle 178">
            <a:extLst>
              <a:ext uri="{FF2B5EF4-FFF2-40B4-BE49-F238E27FC236}">
                <a16:creationId xmlns:a16="http://schemas.microsoft.com/office/drawing/2014/main" id="{CBE18C72-A081-48D9-87EF-F5654236A098}"/>
              </a:ext>
            </a:extLst>
          </p:cNvPr>
          <p:cNvSpPr/>
          <p:nvPr/>
        </p:nvSpPr>
        <p:spPr>
          <a:xfrm>
            <a:off x="212052" y="3798089"/>
            <a:ext cx="3809120"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5. Intense Data Owner &amp; Data Steward Training</a:t>
            </a:r>
          </a:p>
        </p:txBody>
      </p:sp>
      <p:sp>
        <p:nvSpPr>
          <p:cNvPr id="207" name="Rounded Rectangle 178">
            <a:extLst>
              <a:ext uri="{FF2B5EF4-FFF2-40B4-BE49-F238E27FC236}">
                <a16:creationId xmlns:a16="http://schemas.microsoft.com/office/drawing/2014/main" id="{3F4970DF-BF12-410D-AA8D-E7D113914297}"/>
              </a:ext>
            </a:extLst>
          </p:cNvPr>
          <p:cNvSpPr/>
          <p:nvPr/>
        </p:nvSpPr>
        <p:spPr>
          <a:xfrm>
            <a:off x="3585599" y="5326507"/>
            <a:ext cx="3289549" cy="730888"/>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6. Specialized certification: Collibra and other data mgmt. tools</a:t>
            </a:r>
          </a:p>
        </p:txBody>
      </p:sp>
      <p:sp>
        <p:nvSpPr>
          <p:cNvPr id="208" name="Title 5">
            <a:extLst>
              <a:ext uri="{FF2B5EF4-FFF2-40B4-BE49-F238E27FC236}">
                <a16:creationId xmlns:a16="http://schemas.microsoft.com/office/drawing/2014/main" id="{A51F1E20-B773-4B86-A4B2-1ED9F93E12E1}"/>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Roadmap for Data Literacy</a:t>
            </a:r>
          </a:p>
        </p:txBody>
      </p:sp>
    </p:spTree>
    <p:extLst>
      <p:ext uri="{BB962C8B-B14F-4D97-AF65-F5344CB8AC3E}">
        <p14:creationId xmlns:p14="http://schemas.microsoft.com/office/powerpoint/2010/main" val="67566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Aegon CDO support: Data Literacy Curriculum</a:t>
            </a:r>
          </a:p>
        </p:txBody>
      </p:sp>
      <p:sp>
        <p:nvSpPr>
          <p:cNvPr id="119" name="Rectangle 118">
            <a:extLst>
              <a:ext uri="{FF2B5EF4-FFF2-40B4-BE49-F238E27FC236}">
                <a16:creationId xmlns:a16="http://schemas.microsoft.com/office/drawing/2014/main" id="{2E3D30BB-64B5-40CF-8A58-39DBECC85CC0}"/>
              </a:ext>
            </a:extLst>
          </p:cNvPr>
          <p:cNvSpPr>
            <a:spLocks noChangeArrowheads="1"/>
          </p:cNvSpPr>
          <p:nvPr/>
        </p:nvSpPr>
        <p:spPr bwMode="gray">
          <a:xfrm>
            <a:off x="556452" y="842714"/>
            <a:ext cx="1095840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The figure below represents the initial attempt to increase the Data Literacy within Aegon Asset Management as a whole and is specifically geared towards fostering Data Literacy at the business side of the organization. Taking scheduling and attention spans into account a total of 7 Lunch and Learn sessions will result in a steep yet effective learning curve for Aegon AM resources.</a:t>
            </a:r>
          </a:p>
        </p:txBody>
      </p:sp>
      <p:sp>
        <p:nvSpPr>
          <p:cNvPr id="6" name="Rectangle 14">
            <a:extLst>
              <a:ext uri="{FF2B5EF4-FFF2-40B4-BE49-F238E27FC236}">
                <a16:creationId xmlns:a16="http://schemas.microsoft.com/office/drawing/2014/main" id="{D390B884-E79D-4353-9593-5663AB1C27AA}"/>
              </a:ext>
            </a:extLst>
          </p:cNvPr>
          <p:cNvSpPr>
            <a:spLocks noChangeArrowheads="1"/>
          </p:cNvSpPr>
          <p:nvPr/>
        </p:nvSpPr>
        <p:spPr bwMode="auto">
          <a:xfrm>
            <a:off x="4947816" y="2504827"/>
            <a:ext cx="2296475" cy="2296475"/>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8" name="Rectangle 14">
            <a:extLst>
              <a:ext uri="{FF2B5EF4-FFF2-40B4-BE49-F238E27FC236}">
                <a16:creationId xmlns:a16="http://schemas.microsoft.com/office/drawing/2014/main" id="{B62F1025-AA04-4AEF-A2BE-E3DF5CFF1ED0}"/>
              </a:ext>
            </a:extLst>
          </p:cNvPr>
          <p:cNvSpPr>
            <a:spLocks noChangeAspect="1" noChangeArrowheads="1"/>
          </p:cNvSpPr>
          <p:nvPr/>
        </p:nvSpPr>
        <p:spPr bwMode="auto">
          <a:xfrm>
            <a:off x="5139836" y="2697051"/>
            <a:ext cx="1912435" cy="1912028"/>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Data Governance</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Lunch and Learn sessions</a:t>
            </a:r>
            <a:endParaRPr kumimoji="0" lang="en-US" sz="14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70" name="Group 69">
            <a:extLst>
              <a:ext uri="{FF2B5EF4-FFF2-40B4-BE49-F238E27FC236}">
                <a16:creationId xmlns:a16="http://schemas.microsoft.com/office/drawing/2014/main" id="{CC655D3F-C24F-439E-BB75-80B3E7F14E5F}"/>
              </a:ext>
            </a:extLst>
          </p:cNvPr>
          <p:cNvGrpSpPr/>
          <p:nvPr/>
        </p:nvGrpSpPr>
        <p:grpSpPr>
          <a:xfrm>
            <a:off x="7052271" y="4280733"/>
            <a:ext cx="1020656" cy="1020656"/>
            <a:chOff x="6771058" y="1348462"/>
            <a:chExt cx="1080000" cy="1080000"/>
          </a:xfrm>
        </p:grpSpPr>
        <p:sp>
          <p:nvSpPr>
            <p:cNvPr id="71" name="Rectangle 14">
              <a:extLst>
                <a:ext uri="{FF2B5EF4-FFF2-40B4-BE49-F238E27FC236}">
                  <a16:creationId xmlns:a16="http://schemas.microsoft.com/office/drawing/2014/main" id="{F1A370AC-D349-4C2F-8C3D-387BCE350BF0}"/>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72" name="Rectangle 14">
              <a:extLst>
                <a:ext uri="{FF2B5EF4-FFF2-40B4-BE49-F238E27FC236}">
                  <a16:creationId xmlns:a16="http://schemas.microsoft.com/office/drawing/2014/main" id="{A4FE97D9-D272-4C0F-B5DB-11A477E3F8F1}"/>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73" name="Rectangle 72">
            <a:extLst>
              <a:ext uri="{FF2B5EF4-FFF2-40B4-BE49-F238E27FC236}">
                <a16:creationId xmlns:a16="http://schemas.microsoft.com/office/drawing/2014/main" id="{87660407-516B-45EC-A097-ACBA36C153AF}"/>
              </a:ext>
            </a:extLst>
          </p:cNvPr>
          <p:cNvSpPr/>
          <p:nvPr/>
        </p:nvSpPr>
        <p:spPr>
          <a:xfrm>
            <a:off x="8158270" y="4280732"/>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Roles and Responsbilities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define, appoint and manage roles and responsibilities within a Data Governance landscape.</a:t>
            </a:r>
          </a:p>
        </p:txBody>
      </p:sp>
      <p:grpSp>
        <p:nvGrpSpPr>
          <p:cNvPr id="83" name="Group 82">
            <a:extLst>
              <a:ext uri="{FF2B5EF4-FFF2-40B4-BE49-F238E27FC236}">
                <a16:creationId xmlns:a16="http://schemas.microsoft.com/office/drawing/2014/main" id="{C6A06938-B2E1-404E-98D6-77129A7DAF32}"/>
              </a:ext>
            </a:extLst>
          </p:cNvPr>
          <p:cNvGrpSpPr/>
          <p:nvPr/>
        </p:nvGrpSpPr>
        <p:grpSpPr>
          <a:xfrm>
            <a:off x="7329524" y="2817569"/>
            <a:ext cx="1020656" cy="1020656"/>
            <a:chOff x="6771058" y="1348462"/>
            <a:chExt cx="1080000" cy="1080000"/>
          </a:xfrm>
        </p:grpSpPr>
        <p:sp>
          <p:nvSpPr>
            <p:cNvPr id="90" name="Rectangle 14">
              <a:extLst>
                <a:ext uri="{FF2B5EF4-FFF2-40B4-BE49-F238E27FC236}">
                  <a16:creationId xmlns:a16="http://schemas.microsoft.com/office/drawing/2014/main" id="{B3793373-9211-4B81-B321-A094164E4B13}"/>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91" name="Rectangle 14">
              <a:extLst>
                <a:ext uri="{FF2B5EF4-FFF2-40B4-BE49-F238E27FC236}">
                  <a16:creationId xmlns:a16="http://schemas.microsoft.com/office/drawing/2014/main" id="{A23989FB-5CFC-4611-BA05-024DF8767F02}"/>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84" name="Rectangle 83">
            <a:extLst>
              <a:ext uri="{FF2B5EF4-FFF2-40B4-BE49-F238E27FC236}">
                <a16:creationId xmlns:a16="http://schemas.microsoft.com/office/drawing/2014/main" id="{3AC6D5C3-7713-4482-BEAA-70BD118B48B5}"/>
              </a:ext>
            </a:extLst>
          </p:cNvPr>
          <p:cNvSpPr/>
          <p:nvPr/>
        </p:nvSpPr>
        <p:spPr>
          <a:xfrm>
            <a:off x="8435523" y="2817568"/>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Lineage and Tracebility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how to ensure and leverage Data Lineage documentation throughout the data lifecycle</a:t>
            </a:r>
          </a:p>
        </p:txBody>
      </p:sp>
      <p:grpSp>
        <p:nvGrpSpPr>
          <p:cNvPr id="93" name="Group 92">
            <a:extLst>
              <a:ext uri="{FF2B5EF4-FFF2-40B4-BE49-F238E27FC236}">
                <a16:creationId xmlns:a16="http://schemas.microsoft.com/office/drawing/2014/main" id="{0A932ED8-4748-412B-B707-EF603F386AF2}"/>
              </a:ext>
            </a:extLst>
          </p:cNvPr>
          <p:cNvGrpSpPr/>
          <p:nvPr/>
        </p:nvGrpSpPr>
        <p:grpSpPr>
          <a:xfrm>
            <a:off x="6606327" y="1614932"/>
            <a:ext cx="1020656" cy="1020656"/>
            <a:chOff x="6771058" y="1348462"/>
            <a:chExt cx="1080000" cy="1080000"/>
          </a:xfrm>
        </p:grpSpPr>
        <p:sp>
          <p:nvSpPr>
            <p:cNvPr id="100" name="Rectangle 14">
              <a:extLst>
                <a:ext uri="{FF2B5EF4-FFF2-40B4-BE49-F238E27FC236}">
                  <a16:creationId xmlns:a16="http://schemas.microsoft.com/office/drawing/2014/main" id="{4781E172-9E9A-4146-8395-C136203AE474}"/>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01" name="Rectangle 14">
              <a:extLst>
                <a:ext uri="{FF2B5EF4-FFF2-40B4-BE49-F238E27FC236}">
                  <a16:creationId xmlns:a16="http://schemas.microsoft.com/office/drawing/2014/main" id="{E7389569-749F-4F4D-9C00-847A8238214A}"/>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94" name="Rectangle 93">
            <a:extLst>
              <a:ext uri="{FF2B5EF4-FFF2-40B4-BE49-F238E27FC236}">
                <a16:creationId xmlns:a16="http://schemas.microsoft.com/office/drawing/2014/main" id="{C6EBF06B-F63B-4613-995C-9C7238E72A7C}"/>
              </a:ext>
            </a:extLst>
          </p:cNvPr>
          <p:cNvSpPr/>
          <p:nvPr/>
        </p:nvSpPr>
        <p:spPr>
          <a:xfrm>
            <a:off x="7712326" y="1614932"/>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Access and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implement controls that ensure authorized data access and the availability of the right data for each use case</a:t>
            </a:r>
          </a:p>
        </p:txBody>
      </p:sp>
      <p:grpSp>
        <p:nvGrpSpPr>
          <p:cNvPr id="103" name="Group 102">
            <a:extLst>
              <a:ext uri="{FF2B5EF4-FFF2-40B4-BE49-F238E27FC236}">
                <a16:creationId xmlns:a16="http://schemas.microsoft.com/office/drawing/2014/main" id="{3DEBACE2-2583-4839-A346-4938EC6B0DF4}"/>
              </a:ext>
            </a:extLst>
          </p:cNvPr>
          <p:cNvGrpSpPr/>
          <p:nvPr/>
        </p:nvGrpSpPr>
        <p:grpSpPr>
          <a:xfrm flipH="1">
            <a:off x="4201459" y="4265410"/>
            <a:ext cx="1020656" cy="1020656"/>
            <a:chOff x="6771058" y="1348462"/>
            <a:chExt cx="1080000" cy="1080000"/>
          </a:xfrm>
        </p:grpSpPr>
        <p:sp>
          <p:nvSpPr>
            <p:cNvPr id="110" name="Rectangle 14">
              <a:extLst>
                <a:ext uri="{FF2B5EF4-FFF2-40B4-BE49-F238E27FC236}">
                  <a16:creationId xmlns:a16="http://schemas.microsoft.com/office/drawing/2014/main" id="{833196E1-7FF1-4BE1-905C-64C34B4069C1}"/>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1" name="Rectangle 14">
              <a:extLst>
                <a:ext uri="{FF2B5EF4-FFF2-40B4-BE49-F238E27FC236}">
                  <a16:creationId xmlns:a16="http://schemas.microsoft.com/office/drawing/2014/main" id="{EFEA70A1-AF97-49A3-823E-C0CF0682B886}"/>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04" name="Rectangle 103">
            <a:extLst>
              <a:ext uri="{FF2B5EF4-FFF2-40B4-BE49-F238E27FC236}">
                <a16:creationId xmlns:a16="http://schemas.microsoft.com/office/drawing/2014/main" id="{8A478FE4-7F84-4BFE-ADE3-D65944588A7F}"/>
              </a:ext>
            </a:extLst>
          </p:cNvPr>
          <p:cNvSpPr/>
          <p:nvPr/>
        </p:nvSpPr>
        <p:spPr>
          <a:xfrm flipH="1">
            <a:off x="1854222" y="4265409"/>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Quality Lifecycle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actionable standards to manage data quality throughout the data lifecycle.</a:t>
            </a:r>
          </a:p>
        </p:txBody>
      </p:sp>
      <p:grpSp>
        <p:nvGrpSpPr>
          <p:cNvPr id="133" name="Group 132">
            <a:extLst>
              <a:ext uri="{FF2B5EF4-FFF2-40B4-BE49-F238E27FC236}">
                <a16:creationId xmlns:a16="http://schemas.microsoft.com/office/drawing/2014/main" id="{C746C91F-1E1D-4117-A132-02246665935E}"/>
              </a:ext>
            </a:extLst>
          </p:cNvPr>
          <p:cNvGrpSpPr/>
          <p:nvPr/>
        </p:nvGrpSpPr>
        <p:grpSpPr>
          <a:xfrm flipH="1">
            <a:off x="3841818" y="2819052"/>
            <a:ext cx="1020656" cy="1020656"/>
            <a:chOff x="6771058" y="1348462"/>
            <a:chExt cx="1080000" cy="1080000"/>
          </a:xfrm>
        </p:grpSpPr>
        <p:sp>
          <p:nvSpPr>
            <p:cNvPr id="140" name="Rectangle 14">
              <a:extLst>
                <a:ext uri="{FF2B5EF4-FFF2-40B4-BE49-F238E27FC236}">
                  <a16:creationId xmlns:a16="http://schemas.microsoft.com/office/drawing/2014/main" id="{10C68273-ACA7-4DC4-A59D-0872F2BBA2F3}"/>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41" name="Rectangle 14">
              <a:extLst>
                <a:ext uri="{FF2B5EF4-FFF2-40B4-BE49-F238E27FC236}">
                  <a16:creationId xmlns:a16="http://schemas.microsoft.com/office/drawing/2014/main" id="{CA8FE95D-B305-45F2-AF51-3347F1E16AFA}"/>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34" name="Rectangle 133">
            <a:extLst>
              <a:ext uri="{FF2B5EF4-FFF2-40B4-BE49-F238E27FC236}">
                <a16:creationId xmlns:a16="http://schemas.microsoft.com/office/drawing/2014/main" id="{2D6D4332-BBEA-47B2-BE69-7998A20D68EE}"/>
              </a:ext>
            </a:extLst>
          </p:cNvPr>
          <p:cNvSpPr/>
          <p:nvPr/>
        </p:nvSpPr>
        <p:spPr>
          <a:xfrm flipH="1">
            <a:off x="1494581" y="2819051"/>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Business Terms and Definitions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enforce correct terms and definitions in business glossaries and data dictionaries and to leverage these terms for better analytics</a:t>
            </a:r>
          </a:p>
        </p:txBody>
      </p:sp>
      <p:grpSp>
        <p:nvGrpSpPr>
          <p:cNvPr id="143" name="Group 142">
            <a:extLst>
              <a:ext uri="{FF2B5EF4-FFF2-40B4-BE49-F238E27FC236}">
                <a16:creationId xmlns:a16="http://schemas.microsoft.com/office/drawing/2014/main" id="{74763126-B1AB-4021-885E-997E07006A21}"/>
              </a:ext>
            </a:extLst>
          </p:cNvPr>
          <p:cNvGrpSpPr/>
          <p:nvPr/>
        </p:nvGrpSpPr>
        <p:grpSpPr>
          <a:xfrm flipH="1">
            <a:off x="4650358" y="1614831"/>
            <a:ext cx="1020656" cy="1020656"/>
            <a:chOff x="6771058" y="1348462"/>
            <a:chExt cx="1080000" cy="1080000"/>
          </a:xfrm>
        </p:grpSpPr>
        <p:sp>
          <p:nvSpPr>
            <p:cNvPr id="150" name="Rectangle 14">
              <a:extLst>
                <a:ext uri="{FF2B5EF4-FFF2-40B4-BE49-F238E27FC236}">
                  <a16:creationId xmlns:a16="http://schemas.microsoft.com/office/drawing/2014/main" id="{CCD694ED-9868-4980-A6B5-992089873AF0}"/>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51" name="Rectangle 14">
              <a:extLst>
                <a:ext uri="{FF2B5EF4-FFF2-40B4-BE49-F238E27FC236}">
                  <a16:creationId xmlns:a16="http://schemas.microsoft.com/office/drawing/2014/main" id="{05B21B1F-E24B-43C1-8654-5BFB6AA997E9}"/>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44" name="Rectangle 143">
            <a:extLst>
              <a:ext uri="{FF2B5EF4-FFF2-40B4-BE49-F238E27FC236}">
                <a16:creationId xmlns:a16="http://schemas.microsoft.com/office/drawing/2014/main" id="{7AF5543F-AA0E-48D3-864A-2551475C7064}"/>
              </a:ext>
            </a:extLst>
          </p:cNvPr>
          <p:cNvSpPr/>
          <p:nvPr/>
        </p:nvSpPr>
        <p:spPr>
          <a:xfrm flipH="1">
            <a:off x="2303121" y="1614830"/>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Meta Data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plan, implement and control activities to enable access to high quality integrated meta data.</a:t>
            </a:r>
          </a:p>
        </p:txBody>
      </p:sp>
      <p:sp>
        <p:nvSpPr>
          <p:cNvPr id="117" name="Rectangle 14">
            <a:extLst>
              <a:ext uri="{FF2B5EF4-FFF2-40B4-BE49-F238E27FC236}">
                <a16:creationId xmlns:a16="http://schemas.microsoft.com/office/drawing/2014/main" id="{DA46850A-B205-450C-8AB0-D24194B760FB}"/>
              </a:ext>
            </a:extLst>
          </p:cNvPr>
          <p:cNvSpPr>
            <a:spLocks noChangeArrowheads="1"/>
          </p:cNvSpPr>
          <p:nvPr/>
        </p:nvSpPr>
        <p:spPr bwMode="auto">
          <a:xfrm flipH="1">
            <a:off x="5585671" y="4924431"/>
            <a:ext cx="1020656" cy="1020656"/>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8" name="Rectangle 14">
            <a:extLst>
              <a:ext uri="{FF2B5EF4-FFF2-40B4-BE49-F238E27FC236}">
                <a16:creationId xmlns:a16="http://schemas.microsoft.com/office/drawing/2014/main" id="{B895D90B-7869-4207-9EA4-902D235A4436}"/>
              </a:ext>
            </a:extLst>
          </p:cNvPr>
          <p:cNvSpPr>
            <a:spLocks noChangeAspect="1" noChangeArrowheads="1"/>
          </p:cNvSpPr>
          <p:nvPr/>
        </p:nvSpPr>
        <p:spPr bwMode="auto">
          <a:xfrm flipH="1">
            <a:off x="5671014" y="5009864"/>
            <a:ext cx="849972" cy="849791"/>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6" name="Rectangle 115">
            <a:extLst>
              <a:ext uri="{FF2B5EF4-FFF2-40B4-BE49-F238E27FC236}">
                <a16:creationId xmlns:a16="http://schemas.microsoft.com/office/drawing/2014/main" id="{FA35C577-DC8C-4F96-96BD-A37AECF43BB5}"/>
              </a:ext>
            </a:extLst>
          </p:cNvPr>
          <p:cNvSpPr/>
          <p:nvPr/>
        </p:nvSpPr>
        <p:spPr>
          <a:xfrm flipH="1">
            <a:off x="4201458" y="5935270"/>
            <a:ext cx="3871467" cy="10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Why Data Governance?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perform proper Data Governance and how each session in the curriculum adds to successful data asset management.</a:t>
            </a:r>
          </a:p>
        </p:txBody>
      </p:sp>
      <p:grpSp>
        <p:nvGrpSpPr>
          <p:cNvPr id="236" name="Group 235">
            <a:extLst>
              <a:ext uri="{FF2B5EF4-FFF2-40B4-BE49-F238E27FC236}">
                <a16:creationId xmlns:a16="http://schemas.microsoft.com/office/drawing/2014/main" id="{F33CD9B7-C27F-4B0C-B828-DB893C7EF274}"/>
              </a:ext>
            </a:extLst>
          </p:cNvPr>
          <p:cNvGrpSpPr/>
          <p:nvPr/>
        </p:nvGrpSpPr>
        <p:grpSpPr>
          <a:xfrm rot="5400000">
            <a:off x="7547752" y="3054847"/>
            <a:ext cx="584200" cy="546100"/>
            <a:chOff x="2628900" y="4673600"/>
            <a:chExt cx="584200" cy="546100"/>
          </a:xfrm>
        </p:grpSpPr>
        <p:sp>
          <p:nvSpPr>
            <p:cNvPr id="237" name="Freeform 188">
              <a:extLst>
                <a:ext uri="{FF2B5EF4-FFF2-40B4-BE49-F238E27FC236}">
                  <a16:creationId xmlns:a16="http://schemas.microsoft.com/office/drawing/2014/main" id="{3E0DCC19-D520-499C-8967-2CECBC80D74D}"/>
                </a:ext>
              </a:extLst>
            </p:cNvPr>
            <p:cNvSpPr>
              <a:spLocks/>
            </p:cNvSpPr>
            <p:nvPr/>
          </p:nvSpPr>
          <p:spPr bwMode="auto">
            <a:xfrm>
              <a:off x="2870200" y="51181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189">
              <a:extLst>
                <a:ext uri="{FF2B5EF4-FFF2-40B4-BE49-F238E27FC236}">
                  <a16:creationId xmlns:a16="http://schemas.microsoft.com/office/drawing/2014/main" id="{73AACD6D-BDFE-42D1-AD34-26FC51E38A21}"/>
                </a:ext>
              </a:extLst>
            </p:cNvPr>
            <p:cNvSpPr>
              <a:spLocks/>
            </p:cNvSpPr>
            <p:nvPr/>
          </p:nvSpPr>
          <p:spPr bwMode="auto">
            <a:xfrm>
              <a:off x="2870200" y="48641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190">
              <a:extLst>
                <a:ext uri="{FF2B5EF4-FFF2-40B4-BE49-F238E27FC236}">
                  <a16:creationId xmlns:a16="http://schemas.microsoft.com/office/drawing/2014/main" id="{64261646-A402-4B79-B837-CBCCF2283752}"/>
                </a:ext>
              </a:extLst>
            </p:cNvPr>
            <p:cNvSpPr>
              <a:spLocks/>
            </p:cNvSpPr>
            <p:nvPr/>
          </p:nvSpPr>
          <p:spPr bwMode="auto">
            <a:xfrm>
              <a:off x="2768600" y="46736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Line 191">
              <a:extLst>
                <a:ext uri="{FF2B5EF4-FFF2-40B4-BE49-F238E27FC236}">
                  <a16:creationId xmlns:a16="http://schemas.microsoft.com/office/drawing/2014/main" id="{ED877BC6-722F-4935-8918-72ED92829C99}"/>
                </a:ext>
              </a:extLst>
            </p:cNvPr>
            <p:cNvSpPr>
              <a:spLocks noChangeShapeType="1"/>
            </p:cNvSpPr>
            <p:nvPr/>
          </p:nvSpPr>
          <p:spPr bwMode="auto">
            <a:xfrm flipV="1">
              <a:off x="2921000" y="4965700"/>
              <a:ext cx="0" cy="1270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Line 192">
              <a:extLst>
                <a:ext uri="{FF2B5EF4-FFF2-40B4-BE49-F238E27FC236}">
                  <a16:creationId xmlns:a16="http://schemas.microsoft.com/office/drawing/2014/main" id="{9528703D-057E-427F-8954-ECB0C3992A5D}"/>
                </a:ext>
              </a:extLst>
            </p:cNvPr>
            <p:cNvSpPr>
              <a:spLocks noChangeShapeType="1"/>
            </p:cNvSpPr>
            <p:nvPr/>
          </p:nvSpPr>
          <p:spPr bwMode="auto">
            <a:xfrm flipH="1" flipV="1">
              <a:off x="2844800" y="4775200"/>
              <a:ext cx="3810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193">
              <a:extLst>
                <a:ext uri="{FF2B5EF4-FFF2-40B4-BE49-F238E27FC236}">
                  <a16:creationId xmlns:a16="http://schemas.microsoft.com/office/drawing/2014/main" id="{426994BA-E4C1-4783-82F2-2992B62F8C6E}"/>
                </a:ext>
              </a:extLst>
            </p:cNvPr>
            <p:cNvSpPr>
              <a:spLocks/>
            </p:cNvSpPr>
            <p:nvPr/>
          </p:nvSpPr>
          <p:spPr bwMode="auto">
            <a:xfrm>
              <a:off x="3009900" y="49530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194">
              <a:extLst>
                <a:ext uri="{FF2B5EF4-FFF2-40B4-BE49-F238E27FC236}">
                  <a16:creationId xmlns:a16="http://schemas.microsoft.com/office/drawing/2014/main" id="{2256FE9F-2225-4904-871A-B95692395B77}"/>
                </a:ext>
              </a:extLst>
            </p:cNvPr>
            <p:cNvSpPr>
              <a:spLocks/>
            </p:cNvSpPr>
            <p:nvPr/>
          </p:nvSpPr>
          <p:spPr bwMode="auto">
            <a:xfrm>
              <a:off x="2971800" y="46736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Line 195">
              <a:extLst>
                <a:ext uri="{FF2B5EF4-FFF2-40B4-BE49-F238E27FC236}">
                  <a16:creationId xmlns:a16="http://schemas.microsoft.com/office/drawing/2014/main" id="{32D53F32-4202-4885-B169-B5124D0ECE29}"/>
                </a:ext>
              </a:extLst>
            </p:cNvPr>
            <p:cNvSpPr>
              <a:spLocks noChangeShapeType="1"/>
            </p:cNvSpPr>
            <p:nvPr/>
          </p:nvSpPr>
          <p:spPr bwMode="auto">
            <a:xfrm flipV="1">
              <a:off x="3111500" y="4889500"/>
              <a:ext cx="2540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Line 196">
              <a:extLst>
                <a:ext uri="{FF2B5EF4-FFF2-40B4-BE49-F238E27FC236}">
                  <a16:creationId xmlns:a16="http://schemas.microsoft.com/office/drawing/2014/main" id="{3F23C97A-E757-4629-93C1-C44167BDC7F6}"/>
                </a:ext>
              </a:extLst>
            </p:cNvPr>
            <p:cNvSpPr>
              <a:spLocks noChangeShapeType="1"/>
            </p:cNvSpPr>
            <p:nvPr/>
          </p:nvSpPr>
          <p:spPr bwMode="auto">
            <a:xfrm flipV="1">
              <a:off x="2984500" y="5041900"/>
              <a:ext cx="4445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197">
              <a:extLst>
                <a:ext uri="{FF2B5EF4-FFF2-40B4-BE49-F238E27FC236}">
                  <a16:creationId xmlns:a16="http://schemas.microsoft.com/office/drawing/2014/main" id="{81C84F8F-7489-4C3B-8C3B-681207F1B216}"/>
                </a:ext>
              </a:extLst>
            </p:cNvPr>
            <p:cNvSpPr>
              <a:spLocks/>
            </p:cNvSpPr>
            <p:nvPr/>
          </p:nvSpPr>
          <p:spPr bwMode="auto">
            <a:xfrm>
              <a:off x="3111500" y="47879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198">
              <a:extLst>
                <a:ext uri="{FF2B5EF4-FFF2-40B4-BE49-F238E27FC236}">
                  <a16:creationId xmlns:a16="http://schemas.microsoft.com/office/drawing/2014/main" id="{1FE66904-4383-4D7C-8C4B-4F5A12CB7298}"/>
                </a:ext>
              </a:extLst>
            </p:cNvPr>
            <p:cNvSpPr>
              <a:spLocks/>
            </p:cNvSpPr>
            <p:nvPr/>
          </p:nvSpPr>
          <p:spPr bwMode="auto">
            <a:xfrm>
              <a:off x="2730500" y="49530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Line 199">
              <a:extLst>
                <a:ext uri="{FF2B5EF4-FFF2-40B4-BE49-F238E27FC236}">
                  <a16:creationId xmlns:a16="http://schemas.microsoft.com/office/drawing/2014/main" id="{5AFA4DEA-D29D-4632-BA77-7F44CC4839D3}"/>
                </a:ext>
              </a:extLst>
            </p:cNvPr>
            <p:cNvSpPr>
              <a:spLocks noChangeShapeType="1"/>
            </p:cNvSpPr>
            <p:nvPr/>
          </p:nvSpPr>
          <p:spPr bwMode="auto">
            <a:xfrm flipH="1" flipV="1">
              <a:off x="2705100" y="4889500"/>
              <a:ext cx="2540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Line 200">
              <a:extLst>
                <a:ext uri="{FF2B5EF4-FFF2-40B4-BE49-F238E27FC236}">
                  <a16:creationId xmlns:a16="http://schemas.microsoft.com/office/drawing/2014/main" id="{EBFE2E70-235F-4A7A-89B8-8A1955BAFDE8}"/>
                </a:ext>
              </a:extLst>
            </p:cNvPr>
            <p:cNvSpPr>
              <a:spLocks noChangeShapeType="1"/>
            </p:cNvSpPr>
            <p:nvPr/>
          </p:nvSpPr>
          <p:spPr bwMode="auto">
            <a:xfrm flipH="1" flipV="1">
              <a:off x="2813050" y="5041900"/>
              <a:ext cx="4445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201">
              <a:extLst>
                <a:ext uri="{FF2B5EF4-FFF2-40B4-BE49-F238E27FC236}">
                  <a16:creationId xmlns:a16="http://schemas.microsoft.com/office/drawing/2014/main" id="{1B40EF55-ABE4-4E39-80BC-E6CBFFE67B8E}"/>
                </a:ext>
              </a:extLst>
            </p:cNvPr>
            <p:cNvSpPr>
              <a:spLocks/>
            </p:cNvSpPr>
            <p:nvPr/>
          </p:nvSpPr>
          <p:spPr bwMode="auto">
            <a:xfrm>
              <a:off x="2628900" y="47879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Line 202">
              <a:extLst>
                <a:ext uri="{FF2B5EF4-FFF2-40B4-BE49-F238E27FC236}">
                  <a16:creationId xmlns:a16="http://schemas.microsoft.com/office/drawing/2014/main" id="{AD1EF046-B733-4A53-8126-BC2C582DD5B4}"/>
                </a:ext>
              </a:extLst>
            </p:cNvPr>
            <p:cNvSpPr>
              <a:spLocks noChangeShapeType="1"/>
            </p:cNvSpPr>
            <p:nvPr/>
          </p:nvSpPr>
          <p:spPr bwMode="auto">
            <a:xfrm flipV="1">
              <a:off x="2959100" y="4775200"/>
              <a:ext cx="3810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2" name="Group 251">
            <a:extLst>
              <a:ext uri="{FF2B5EF4-FFF2-40B4-BE49-F238E27FC236}">
                <a16:creationId xmlns:a16="http://schemas.microsoft.com/office/drawing/2014/main" id="{2DED903F-DD39-40EC-9CB0-98A0888E85EB}"/>
              </a:ext>
            </a:extLst>
          </p:cNvPr>
          <p:cNvGrpSpPr/>
          <p:nvPr/>
        </p:nvGrpSpPr>
        <p:grpSpPr>
          <a:xfrm>
            <a:off x="6837255" y="1883960"/>
            <a:ext cx="558800" cy="482600"/>
            <a:chOff x="3646488" y="3695700"/>
            <a:chExt cx="558800" cy="482600"/>
          </a:xfrm>
        </p:grpSpPr>
        <p:sp>
          <p:nvSpPr>
            <p:cNvPr id="253" name="Freeform 76">
              <a:extLst>
                <a:ext uri="{FF2B5EF4-FFF2-40B4-BE49-F238E27FC236}">
                  <a16:creationId xmlns:a16="http://schemas.microsoft.com/office/drawing/2014/main" id="{20F07461-5383-46A3-B1E9-3FEA51BFB860}"/>
                </a:ext>
              </a:extLst>
            </p:cNvPr>
            <p:cNvSpPr>
              <a:spLocks/>
            </p:cNvSpPr>
            <p:nvPr/>
          </p:nvSpPr>
          <p:spPr bwMode="auto">
            <a:xfrm>
              <a:off x="3836988" y="3870325"/>
              <a:ext cx="368300" cy="219075"/>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2"/>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77">
              <a:extLst>
                <a:ext uri="{FF2B5EF4-FFF2-40B4-BE49-F238E27FC236}">
                  <a16:creationId xmlns:a16="http://schemas.microsoft.com/office/drawing/2014/main" id="{A4AC7CD0-CE34-422B-B2D4-BE2BBB7A93D1}"/>
                </a:ext>
              </a:extLst>
            </p:cNvPr>
            <p:cNvSpPr>
              <a:spLocks/>
            </p:cNvSpPr>
            <p:nvPr/>
          </p:nvSpPr>
          <p:spPr bwMode="auto">
            <a:xfrm>
              <a:off x="3735388" y="3911600"/>
              <a:ext cx="317500" cy="88900"/>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78">
              <a:extLst>
                <a:ext uri="{FF2B5EF4-FFF2-40B4-BE49-F238E27FC236}">
                  <a16:creationId xmlns:a16="http://schemas.microsoft.com/office/drawing/2014/main" id="{DCE60D54-735C-4B44-80B6-A7810B6C5D2D}"/>
                </a:ext>
              </a:extLst>
            </p:cNvPr>
            <p:cNvSpPr>
              <a:spLocks/>
            </p:cNvSpPr>
            <p:nvPr/>
          </p:nvSpPr>
          <p:spPr bwMode="auto">
            <a:xfrm>
              <a:off x="3646488" y="3962400"/>
              <a:ext cx="215900" cy="21590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Line 79">
              <a:extLst>
                <a:ext uri="{FF2B5EF4-FFF2-40B4-BE49-F238E27FC236}">
                  <a16:creationId xmlns:a16="http://schemas.microsoft.com/office/drawing/2014/main" id="{641BC1E3-7785-4324-8B05-1079311217ED}"/>
                </a:ext>
              </a:extLst>
            </p:cNvPr>
            <p:cNvSpPr>
              <a:spLocks noChangeShapeType="1"/>
            </p:cNvSpPr>
            <p:nvPr/>
          </p:nvSpPr>
          <p:spPr bwMode="auto">
            <a:xfrm>
              <a:off x="3709988" y="4025900"/>
              <a:ext cx="25400" cy="254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80">
              <a:extLst>
                <a:ext uri="{FF2B5EF4-FFF2-40B4-BE49-F238E27FC236}">
                  <a16:creationId xmlns:a16="http://schemas.microsoft.com/office/drawing/2014/main" id="{F9B766C6-C950-4F39-88DC-979F5C4A37ED}"/>
                </a:ext>
              </a:extLst>
            </p:cNvPr>
            <p:cNvSpPr>
              <a:spLocks/>
            </p:cNvSpPr>
            <p:nvPr/>
          </p:nvSpPr>
          <p:spPr bwMode="auto">
            <a:xfrm>
              <a:off x="3748088" y="3695700"/>
              <a:ext cx="355600" cy="165100"/>
            </a:xfrm>
            <a:custGeom>
              <a:avLst/>
              <a:gdLst>
                <a:gd name="T0" fmla="*/ 24 w 224"/>
                <a:gd name="T1" fmla="*/ 32 h 104"/>
                <a:gd name="T2" fmla="*/ 122 w 224"/>
                <a:gd name="T3" fmla="*/ 32 h 104"/>
                <a:gd name="T4" fmla="*/ 122 w 224"/>
                <a:gd name="T5" fmla="*/ 32 h 104"/>
                <a:gd name="T6" fmla="*/ 130 w 224"/>
                <a:gd name="T7" fmla="*/ 18 h 104"/>
                <a:gd name="T8" fmla="*/ 142 w 224"/>
                <a:gd name="T9" fmla="*/ 8 h 104"/>
                <a:gd name="T10" fmla="*/ 156 w 224"/>
                <a:gd name="T11" fmla="*/ 2 h 104"/>
                <a:gd name="T12" fmla="*/ 172 w 224"/>
                <a:gd name="T13" fmla="*/ 0 h 104"/>
                <a:gd name="T14" fmla="*/ 172 w 224"/>
                <a:gd name="T15" fmla="*/ 0 h 104"/>
                <a:gd name="T16" fmla="*/ 182 w 224"/>
                <a:gd name="T17" fmla="*/ 2 h 104"/>
                <a:gd name="T18" fmla="*/ 192 w 224"/>
                <a:gd name="T19" fmla="*/ 4 h 104"/>
                <a:gd name="T20" fmla="*/ 200 w 224"/>
                <a:gd name="T21" fmla="*/ 8 h 104"/>
                <a:gd name="T22" fmla="*/ 208 w 224"/>
                <a:gd name="T23" fmla="*/ 14 h 104"/>
                <a:gd name="T24" fmla="*/ 216 w 224"/>
                <a:gd name="T25" fmla="*/ 22 h 104"/>
                <a:gd name="T26" fmla="*/ 220 w 224"/>
                <a:gd name="T27" fmla="*/ 32 h 104"/>
                <a:gd name="T28" fmla="*/ 222 w 224"/>
                <a:gd name="T29" fmla="*/ 40 h 104"/>
                <a:gd name="T30" fmla="*/ 224 w 224"/>
                <a:gd name="T31" fmla="*/ 52 h 104"/>
                <a:gd name="T32" fmla="*/ 224 w 224"/>
                <a:gd name="T33" fmla="*/ 52 h 104"/>
                <a:gd name="T34" fmla="*/ 222 w 224"/>
                <a:gd name="T35" fmla="*/ 62 h 104"/>
                <a:gd name="T36" fmla="*/ 220 w 224"/>
                <a:gd name="T37" fmla="*/ 72 h 104"/>
                <a:gd name="T38" fmla="*/ 216 w 224"/>
                <a:gd name="T39" fmla="*/ 80 h 104"/>
                <a:gd name="T40" fmla="*/ 208 w 224"/>
                <a:gd name="T41" fmla="*/ 88 h 104"/>
                <a:gd name="T42" fmla="*/ 200 w 224"/>
                <a:gd name="T43" fmla="*/ 96 h 104"/>
                <a:gd name="T44" fmla="*/ 192 w 224"/>
                <a:gd name="T45" fmla="*/ 100 h 104"/>
                <a:gd name="T46" fmla="*/ 182 w 224"/>
                <a:gd name="T47" fmla="*/ 102 h 104"/>
                <a:gd name="T48" fmla="*/ 172 w 224"/>
                <a:gd name="T49" fmla="*/ 104 h 104"/>
                <a:gd name="T50" fmla="*/ 172 w 224"/>
                <a:gd name="T51" fmla="*/ 104 h 104"/>
                <a:gd name="T52" fmla="*/ 158 w 224"/>
                <a:gd name="T53" fmla="*/ 102 h 104"/>
                <a:gd name="T54" fmla="*/ 146 w 224"/>
                <a:gd name="T55" fmla="*/ 98 h 104"/>
                <a:gd name="T56" fmla="*/ 136 w 224"/>
                <a:gd name="T57" fmla="*/ 90 h 104"/>
                <a:gd name="T58" fmla="*/ 128 w 224"/>
                <a:gd name="T59" fmla="*/ 80 h 104"/>
                <a:gd name="T60" fmla="*/ 104 w 224"/>
                <a:gd name="T61" fmla="*/ 80 h 104"/>
                <a:gd name="T62" fmla="*/ 96 w 224"/>
                <a:gd name="T63" fmla="*/ 72 h 104"/>
                <a:gd name="T64" fmla="*/ 88 w 224"/>
                <a:gd name="T65" fmla="*/ 80 h 104"/>
                <a:gd name="T66" fmla="*/ 72 w 224"/>
                <a:gd name="T67" fmla="*/ 80 h 104"/>
                <a:gd name="T68" fmla="*/ 64 w 224"/>
                <a:gd name="T69" fmla="*/ 72 h 104"/>
                <a:gd name="T70" fmla="*/ 48 w 224"/>
                <a:gd name="T71" fmla="*/ 72 h 104"/>
                <a:gd name="T72" fmla="*/ 40 w 224"/>
                <a:gd name="T73" fmla="*/ 80 h 104"/>
                <a:gd name="T74" fmla="*/ 16 w 224"/>
                <a:gd name="T75" fmla="*/ 80 h 104"/>
                <a:gd name="T76" fmla="*/ 0 w 224"/>
                <a:gd name="T77" fmla="*/ 56 h 104"/>
                <a:gd name="T78" fmla="*/ 24 w 224"/>
                <a:gd name="T79"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104">
                  <a:moveTo>
                    <a:pt x="24" y="32"/>
                  </a:moveTo>
                  <a:lnTo>
                    <a:pt x="122" y="32"/>
                  </a:lnTo>
                  <a:lnTo>
                    <a:pt x="122" y="32"/>
                  </a:lnTo>
                  <a:lnTo>
                    <a:pt x="130" y="18"/>
                  </a:lnTo>
                  <a:lnTo>
                    <a:pt x="142" y="8"/>
                  </a:lnTo>
                  <a:lnTo>
                    <a:pt x="156" y="2"/>
                  </a:lnTo>
                  <a:lnTo>
                    <a:pt x="172" y="0"/>
                  </a:lnTo>
                  <a:lnTo>
                    <a:pt x="172" y="0"/>
                  </a:lnTo>
                  <a:lnTo>
                    <a:pt x="182" y="2"/>
                  </a:lnTo>
                  <a:lnTo>
                    <a:pt x="192" y="4"/>
                  </a:lnTo>
                  <a:lnTo>
                    <a:pt x="200" y="8"/>
                  </a:lnTo>
                  <a:lnTo>
                    <a:pt x="208" y="14"/>
                  </a:lnTo>
                  <a:lnTo>
                    <a:pt x="216" y="22"/>
                  </a:lnTo>
                  <a:lnTo>
                    <a:pt x="220" y="32"/>
                  </a:lnTo>
                  <a:lnTo>
                    <a:pt x="222" y="40"/>
                  </a:lnTo>
                  <a:lnTo>
                    <a:pt x="224" y="52"/>
                  </a:lnTo>
                  <a:lnTo>
                    <a:pt x="224" y="52"/>
                  </a:lnTo>
                  <a:lnTo>
                    <a:pt x="222" y="62"/>
                  </a:lnTo>
                  <a:lnTo>
                    <a:pt x="220" y="72"/>
                  </a:lnTo>
                  <a:lnTo>
                    <a:pt x="216" y="80"/>
                  </a:lnTo>
                  <a:lnTo>
                    <a:pt x="208" y="88"/>
                  </a:lnTo>
                  <a:lnTo>
                    <a:pt x="200" y="96"/>
                  </a:lnTo>
                  <a:lnTo>
                    <a:pt x="192" y="100"/>
                  </a:lnTo>
                  <a:lnTo>
                    <a:pt x="182" y="102"/>
                  </a:lnTo>
                  <a:lnTo>
                    <a:pt x="172" y="104"/>
                  </a:lnTo>
                  <a:lnTo>
                    <a:pt x="172" y="104"/>
                  </a:lnTo>
                  <a:lnTo>
                    <a:pt x="158" y="102"/>
                  </a:lnTo>
                  <a:lnTo>
                    <a:pt x="146" y="98"/>
                  </a:lnTo>
                  <a:lnTo>
                    <a:pt x="136" y="90"/>
                  </a:lnTo>
                  <a:lnTo>
                    <a:pt x="128" y="80"/>
                  </a:lnTo>
                  <a:lnTo>
                    <a:pt x="104" y="80"/>
                  </a:lnTo>
                  <a:lnTo>
                    <a:pt x="96" y="72"/>
                  </a:lnTo>
                  <a:lnTo>
                    <a:pt x="88" y="80"/>
                  </a:lnTo>
                  <a:lnTo>
                    <a:pt x="72" y="80"/>
                  </a:lnTo>
                  <a:lnTo>
                    <a:pt x="64" y="72"/>
                  </a:lnTo>
                  <a:lnTo>
                    <a:pt x="48" y="72"/>
                  </a:lnTo>
                  <a:lnTo>
                    <a:pt x="40" y="80"/>
                  </a:lnTo>
                  <a:lnTo>
                    <a:pt x="16" y="80"/>
                  </a:lnTo>
                  <a:lnTo>
                    <a:pt x="0" y="56"/>
                  </a:lnTo>
                  <a:lnTo>
                    <a:pt x="2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Line 81">
              <a:extLst>
                <a:ext uri="{FF2B5EF4-FFF2-40B4-BE49-F238E27FC236}">
                  <a16:creationId xmlns:a16="http://schemas.microsoft.com/office/drawing/2014/main" id="{4A44F8B5-8EB2-4085-AEB7-CF1920FE623D}"/>
                </a:ext>
              </a:extLst>
            </p:cNvPr>
            <p:cNvSpPr>
              <a:spLocks noChangeShapeType="1"/>
            </p:cNvSpPr>
            <p:nvPr/>
          </p:nvSpPr>
          <p:spPr bwMode="auto">
            <a:xfrm>
              <a:off x="4040188" y="3759200"/>
              <a:ext cx="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9" name="Group 258">
            <a:extLst>
              <a:ext uri="{FF2B5EF4-FFF2-40B4-BE49-F238E27FC236}">
                <a16:creationId xmlns:a16="http://schemas.microsoft.com/office/drawing/2014/main" id="{ADAD0AEE-90F0-4ACF-8CA6-0C2CFBB833CC}"/>
              </a:ext>
            </a:extLst>
          </p:cNvPr>
          <p:cNvGrpSpPr/>
          <p:nvPr/>
        </p:nvGrpSpPr>
        <p:grpSpPr>
          <a:xfrm>
            <a:off x="4913036" y="1833059"/>
            <a:ext cx="495300" cy="584200"/>
            <a:chOff x="4724400" y="2628900"/>
            <a:chExt cx="495300" cy="584200"/>
          </a:xfrm>
        </p:grpSpPr>
        <p:sp>
          <p:nvSpPr>
            <p:cNvPr id="260" name="Freeform 54">
              <a:extLst>
                <a:ext uri="{FF2B5EF4-FFF2-40B4-BE49-F238E27FC236}">
                  <a16:creationId xmlns:a16="http://schemas.microsoft.com/office/drawing/2014/main" id="{0B51823D-C712-4C63-9A81-199C1B359A9D}"/>
                </a:ext>
              </a:extLst>
            </p:cNvPr>
            <p:cNvSpPr>
              <a:spLocks/>
            </p:cNvSpPr>
            <p:nvPr/>
          </p:nvSpPr>
          <p:spPr bwMode="auto">
            <a:xfrm>
              <a:off x="4724400" y="2628900"/>
              <a:ext cx="355600" cy="584200"/>
            </a:xfrm>
            <a:custGeom>
              <a:avLst/>
              <a:gdLst>
                <a:gd name="T0" fmla="*/ 224 w 224"/>
                <a:gd name="T1" fmla="*/ 288 h 368"/>
                <a:gd name="T2" fmla="*/ 224 w 224"/>
                <a:gd name="T3" fmla="*/ 368 h 368"/>
                <a:gd name="T4" fmla="*/ 0 w 224"/>
                <a:gd name="T5" fmla="*/ 368 h 368"/>
                <a:gd name="T6" fmla="*/ 0 w 224"/>
                <a:gd name="T7" fmla="*/ 0 h 368"/>
                <a:gd name="T8" fmla="*/ 224 w 224"/>
                <a:gd name="T9" fmla="*/ 0 h 368"/>
                <a:gd name="T10" fmla="*/ 224 w 224"/>
                <a:gd name="T11" fmla="*/ 64 h 368"/>
              </a:gdLst>
              <a:ahLst/>
              <a:cxnLst>
                <a:cxn ang="0">
                  <a:pos x="T0" y="T1"/>
                </a:cxn>
                <a:cxn ang="0">
                  <a:pos x="T2" y="T3"/>
                </a:cxn>
                <a:cxn ang="0">
                  <a:pos x="T4" y="T5"/>
                </a:cxn>
                <a:cxn ang="0">
                  <a:pos x="T6" y="T7"/>
                </a:cxn>
                <a:cxn ang="0">
                  <a:pos x="T8" y="T9"/>
                </a:cxn>
                <a:cxn ang="0">
                  <a:pos x="T10" y="T11"/>
                </a:cxn>
              </a:cxnLst>
              <a:rect l="0" t="0" r="r" b="b"/>
              <a:pathLst>
                <a:path w="224" h="368">
                  <a:moveTo>
                    <a:pt x="224" y="288"/>
                  </a:moveTo>
                  <a:lnTo>
                    <a:pt x="224" y="368"/>
                  </a:lnTo>
                  <a:lnTo>
                    <a:pt x="0" y="368"/>
                  </a:lnTo>
                  <a:lnTo>
                    <a:pt x="0" y="0"/>
                  </a:lnTo>
                  <a:lnTo>
                    <a:pt x="224" y="0"/>
                  </a:lnTo>
                  <a:lnTo>
                    <a:pt x="224" y="64"/>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55">
              <a:extLst>
                <a:ext uri="{FF2B5EF4-FFF2-40B4-BE49-F238E27FC236}">
                  <a16:creationId xmlns:a16="http://schemas.microsoft.com/office/drawing/2014/main" id="{253BAB0D-AD95-425A-913F-9616C5AD2C04}"/>
                </a:ext>
              </a:extLst>
            </p:cNvPr>
            <p:cNvSpPr>
              <a:spLocks/>
            </p:cNvSpPr>
            <p:nvPr/>
          </p:nvSpPr>
          <p:spPr bwMode="auto">
            <a:xfrm>
              <a:off x="4876800" y="2755900"/>
              <a:ext cx="304800" cy="304800"/>
            </a:xfrm>
            <a:custGeom>
              <a:avLst/>
              <a:gdLst>
                <a:gd name="T0" fmla="*/ 192 w 192"/>
                <a:gd name="T1" fmla="*/ 96 h 192"/>
                <a:gd name="T2" fmla="*/ 192 w 192"/>
                <a:gd name="T3" fmla="*/ 96 h 192"/>
                <a:gd name="T4" fmla="*/ 190 w 192"/>
                <a:gd name="T5" fmla="*/ 116 h 192"/>
                <a:gd name="T6" fmla="*/ 184 w 192"/>
                <a:gd name="T7" fmla="*/ 134 h 192"/>
                <a:gd name="T8" fmla="*/ 176 w 192"/>
                <a:gd name="T9" fmla="*/ 150 h 192"/>
                <a:gd name="T10" fmla="*/ 164 w 192"/>
                <a:gd name="T11" fmla="*/ 164 h 192"/>
                <a:gd name="T12" fmla="*/ 150 w 192"/>
                <a:gd name="T13" fmla="*/ 176 h 192"/>
                <a:gd name="T14" fmla="*/ 134 w 192"/>
                <a:gd name="T15" fmla="*/ 184 h 192"/>
                <a:gd name="T16" fmla="*/ 116 w 192"/>
                <a:gd name="T17" fmla="*/ 190 h 192"/>
                <a:gd name="T18" fmla="*/ 96 w 192"/>
                <a:gd name="T19" fmla="*/ 192 h 192"/>
                <a:gd name="T20" fmla="*/ 96 w 192"/>
                <a:gd name="T21" fmla="*/ 192 h 192"/>
                <a:gd name="T22" fmla="*/ 76 w 192"/>
                <a:gd name="T23" fmla="*/ 190 h 192"/>
                <a:gd name="T24" fmla="*/ 58 w 192"/>
                <a:gd name="T25" fmla="*/ 184 h 192"/>
                <a:gd name="T26" fmla="*/ 42 w 192"/>
                <a:gd name="T27" fmla="*/ 176 h 192"/>
                <a:gd name="T28" fmla="*/ 28 w 192"/>
                <a:gd name="T29" fmla="*/ 164 h 192"/>
                <a:gd name="T30" fmla="*/ 16 w 192"/>
                <a:gd name="T31" fmla="*/ 150 h 192"/>
                <a:gd name="T32" fmla="*/ 8 w 192"/>
                <a:gd name="T33" fmla="*/ 134 h 192"/>
                <a:gd name="T34" fmla="*/ 2 w 192"/>
                <a:gd name="T35" fmla="*/ 116 h 192"/>
                <a:gd name="T36" fmla="*/ 0 w 192"/>
                <a:gd name="T37" fmla="*/ 96 h 192"/>
                <a:gd name="T38" fmla="*/ 0 w 192"/>
                <a:gd name="T39" fmla="*/ 96 h 192"/>
                <a:gd name="T40" fmla="*/ 2 w 192"/>
                <a:gd name="T41" fmla="*/ 76 h 192"/>
                <a:gd name="T42" fmla="*/ 8 w 192"/>
                <a:gd name="T43" fmla="*/ 58 h 192"/>
                <a:gd name="T44" fmla="*/ 16 w 192"/>
                <a:gd name="T45" fmla="*/ 42 h 192"/>
                <a:gd name="T46" fmla="*/ 28 w 192"/>
                <a:gd name="T47" fmla="*/ 28 h 192"/>
                <a:gd name="T48" fmla="*/ 42 w 192"/>
                <a:gd name="T49" fmla="*/ 16 h 192"/>
                <a:gd name="T50" fmla="*/ 58 w 192"/>
                <a:gd name="T51" fmla="*/ 8 h 192"/>
                <a:gd name="T52" fmla="*/ 76 w 192"/>
                <a:gd name="T53" fmla="*/ 2 h 192"/>
                <a:gd name="T54" fmla="*/ 96 w 192"/>
                <a:gd name="T55" fmla="*/ 0 h 192"/>
                <a:gd name="T56" fmla="*/ 96 w 192"/>
                <a:gd name="T57" fmla="*/ 0 h 192"/>
                <a:gd name="T58" fmla="*/ 116 w 192"/>
                <a:gd name="T59" fmla="*/ 2 h 192"/>
                <a:gd name="T60" fmla="*/ 134 w 192"/>
                <a:gd name="T61" fmla="*/ 8 h 192"/>
                <a:gd name="T62" fmla="*/ 150 w 192"/>
                <a:gd name="T63" fmla="*/ 16 h 192"/>
                <a:gd name="T64" fmla="*/ 164 w 192"/>
                <a:gd name="T65" fmla="*/ 28 h 192"/>
                <a:gd name="T66" fmla="*/ 176 w 192"/>
                <a:gd name="T67" fmla="*/ 42 h 192"/>
                <a:gd name="T68" fmla="*/ 184 w 192"/>
                <a:gd name="T69" fmla="*/ 58 h 192"/>
                <a:gd name="T70" fmla="*/ 190 w 192"/>
                <a:gd name="T71" fmla="*/ 76 h 192"/>
                <a:gd name="T72" fmla="*/ 192 w 192"/>
                <a:gd name="T73" fmla="*/ 96 h 192"/>
                <a:gd name="T74" fmla="*/ 192 w 192"/>
                <a:gd name="T7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92" y="96"/>
                  </a:moveTo>
                  <a:lnTo>
                    <a:pt x="192" y="96"/>
                  </a:lnTo>
                  <a:lnTo>
                    <a:pt x="190" y="116"/>
                  </a:lnTo>
                  <a:lnTo>
                    <a:pt x="184" y="134"/>
                  </a:lnTo>
                  <a:lnTo>
                    <a:pt x="176" y="150"/>
                  </a:lnTo>
                  <a:lnTo>
                    <a:pt x="164" y="164"/>
                  </a:lnTo>
                  <a:lnTo>
                    <a:pt x="150" y="176"/>
                  </a:lnTo>
                  <a:lnTo>
                    <a:pt x="134" y="184"/>
                  </a:lnTo>
                  <a:lnTo>
                    <a:pt x="116" y="190"/>
                  </a:lnTo>
                  <a:lnTo>
                    <a:pt x="96" y="192"/>
                  </a:lnTo>
                  <a:lnTo>
                    <a:pt x="96" y="192"/>
                  </a:lnTo>
                  <a:lnTo>
                    <a:pt x="76" y="190"/>
                  </a:lnTo>
                  <a:lnTo>
                    <a:pt x="58" y="184"/>
                  </a:lnTo>
                  <a:lnTo>
                    <a:pt x="42" y="176"/>
                  </a:lnTo>
                  <a:lnTo>
                    <a:pt x="28" y="164"/>
                  </a:lnTo>
                  <a:lnTo>
                    <a:pt x="16" y="150"/>
                  </a:lnTo>
                  <a:lnTo>
                    <a:pt x="8" y="134"/>
                  </a:lnTo>
                  <a:lnTo>
                    <a:pt x="2" y="116"/>
                  </a:lnTo>
                  <a:lnTo>
                    <a:pt x="0" y="96"/>
                  </a:lnTo>
                  <a:lnTo>
                    <a:pt x="0" y="96"/>
                  </a:lnTo>
                  <a:lnTo>
                    <a:pt x="2" y="76"/>
                  </a:lnTo>
                  <a:lnTo>
                    <a:pt x="8" y="58"/>
                  </a:lnTo>
                  <a:lnTo>
                    <a:pt x="16" y="42"/>
                  </a:lnTo>
                  <a:lnTo>
                    <a:pt x="28" y="28"/>
                  </a:lnTo>
                  <a:lnTo>
                    <a:pt x="42" y="16"/>
                  </a:lnTo>
                  <a:lnTo>
                    <a:pt x="58" y="8"/>
                  </a:lnTo>
                  <a:lnTo>
                    <a:pt x="76" y="2"/>
                  </a:lnTo>
                  <a:lnTo>
                    <a:pt x="96" y="0"/>
                  </a:lnTo>
                  <a:lnTo>
                    <a:pt x="96" y="0"/>
                  </a:lnTo>
                  <a:lnTo>
                    <a:pt x="116" y="2"/>
                  </a:lnTo>
                  <a:lnTo>
                    <a:pt x="134" y="8"/>
                  </a:lnTo>
                  <a:lnTo>
                    <a:pt x="150" y="16"/>
                  </a:lnTo>
                  <a:lnTo>
                    <a:pt x="164" y="28"/>
                  </a:lnTo>
                  <a:lnTo>
                    <a:pt x="176" y="42"/>
                  </a:lnTo>
                  <a:lnTo>
                    <a:pt x="184" y="58"/>
                  </a:lnTo>
                  <a:lnTo>
                    <a:pt x="190" y="76"/>
                  </a:lnTo>
                  <a:lnTo>
                    <a:pt x="192" y="96"/>
                  </a:lnTo>
                  <a:lnTo>
                    <a:pt x="192" y="96"/>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Line 56">
              <a:extLst>
                <a:ext uri="{FF2B5EF4-FFF2-40B4-BE49-F238E27FC236}">
                  <a16:creationId xmlns:a16="http://schemas.microsoft.com/office/drawing/2014/main" id="{A77022B0-F8E5-48D8-BF04-3E0E7E555A31}"/>
                </a:ext>
              </a:extLst>
            </p:cNvPr>
            <p:cNvSpPr>
              <a:spLocks noChangeShapeType="1"/>
            </p:cNvSpPr>
            <p:nvPr/>
          </p:nvSpPr>
          <p:spPr bwMode="auto">
            <a:xfrm>
              <a:off x="5118100" y="3022600"/>
              <a:ext cx="101600" cy="1016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Line 57">
              <a:extLst>
                <a:ext uri="{FF2B5EF4-FFF2-40B4-BE49-F238E27FC236}">
                  <a16:creationId xmlns:a16="http://schemas.microsoft.com/office/drawing/2014/main" id="{C6D778F0-B9A5-4B2F-941F-69B21666C97B}"/>
                </a:ext>
              </a:extLst>
            </p:cNvPr>
            <p:cNvSpPr>
              <a:spLocks noChangeShapeType="1"/>
            </p:cNvSpPr>
            <p:nvPr/>
          </p:nvSpPr>
          <p:spPr bwMode="auto">
            <a:xfrm>
              <a:off x="4775200" y="2730500"/>
              <a:ext cx="1524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Line 58">
              <a:extLst>
                <a:ext uri="{FF2B5EF4-FFF2-40B4-BE49-F238E27FC236}">
                  <a16:creationId xmlns:a16="http://schemas.microsoft.com/office/drawing/2014/main" id="{21383A97-9818-4900-86B8-28D03D43F5D3}"/>
                </a:ext>
              </a:extLst>
            </p:cNvPr>
            <p:cNvSpPr>
              <a:spLocks noChangeShapeType="1"/>
            </p:cNvSpPr>
            <p:nvPr/>
          </p:nvSpPr>
          <p:spPr bwMode="auto">
            <a:xfrm>
              <a:off x="4775200" y="2781300"/>
              <a:ext cx="1016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Line 59">
              <a:extLst>
                <a:ext uri="{FF2B5EF4-FFF2-40B4-BE49-F238E27FC236}">
                  <a16:creationId xmlns:a16="http://schemas.microsoft.com/office/drawing/2014/main" id="{540DFFBF-C9DE-45B9-861F-39B8D570774E}"/>
                </a:ext>
              </a:extLst>
            </p:cNvPr>
            <p:cNvSpPr>
              <a:spLocks noChangeShapeType="1"/>
            </p:cNvSpPr>
            <p:nvPr/>
          </p:nvSpPr>
          <p:spPr bwMode="auto">
            <a:xfrm>
              <a:off x="4775200" y="28321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Line 60">
              <a:extLst>
                <a:ext uri="{FF2B5EF4-FFF2-40B4-BE49-F238E27FC236}">
                  <a16:creationId xmlns:a16="http://schemas.microsoft.com/office/drawing/2014/main" id="{C33FBC04-A020-4D9B-B3DC-7995A309A698}"/>
                </a:ext>
              </a:extLst>
            </p:cNvPr>
            <p:cNvSpPr>
              <a:spLocks noChangeShapeType="1"/>
            </p:cNvSpPr>
            <p:nvPr/>
          </p:nvSpPr>
          <p:spPr bwMode="auto">
            <a:xfrm>
              <a:off x="4775200" y="28829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Line 61">
              <a:extLst>
                <a:ext uri="{FF2B5EF4-FFF2-40B4-BE49-F238E27FC236}">
                  <a16:creationId xmlns:a16="http://schemas.microsoft.com/office/drawing/2014/main" id="{40CB3CF2-A83D-426F-A487-81C97AB22D2D}"/>
                </a:ext>
              </a:extLst>
            </p:cNvPr>
            <p:cNvSpPr>
              <a:spLocks noChangeShapeType="1"/>
            </p:cNvSpPr>
            <p:nvPr/>
          </p:nvSpPr>
          <p:spPr bwMode="auto">
            <a:xfrm>
              <a:off x="4775200" y="29337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Line 62">
              <a:extLst>
                <a:ext uri="{FF2B5EF4-FFF2-40B4-BE49-F238E27FC236}">
                  <a16:creationId xmlns:a16="http://schemas.microsoft.com/office/drawing/2014/main" id="{FCB5E94F-1C3B-483C-9848-D66EAD12A47E}"/>
                </a:ext>
              </a:extLst>
            </p:cNvPr>
            <p:cNvSpPr>
              <a:spLocks noChangeShapeType="1"/>
            </p:cNvSpPr>
            <p:nvPr/>
          </p:nvSpPr>
          <p:spPr bwMode="auto">
            <a:xfrm flipV="1">
              <a:off x="4978400" y="2933700"/>
              <a:ext cx="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Line 63">
              <a:extLst>
                <a:ext uri="{FF2B5EF4-FFF2-40B4-BE49-F238E27FC236}">
                  <a16:creationId xmlns:a16="http://schemas.microsoft.com/office/drawing/2014/main" id="{96CA5062-116D-4269-B7B7-12403186E900}"/>
                </a:ext>
              </a:extLst>
            </p:cNvPr>
            <p:cNvSpPr>
              <a:spLocks noChangeShapeType="1"/>
            </p:cNvSpPr>
            <p:nvPr/>
          </p:nvSpPr>
          <p:spPr bwMode="auto">
            <a:xfrm flipV="1">
              <a:off x="5029200" y="2832100"/>
              <a:ext cx="0" cy="1397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Line 64">
              <a:extLst>
                <a:ext uri="{FF2B5EF4-FFF2-40B4-BE49-F238E27FC236}">
                  <a16:creationId xmlns:a16="http://schemas.microsoft.com/office/drawing/2014/main" id="{7338DD69-AB3F-4EC8-A307-A8F96FE8115D}"/>
                </a:ext>
              </a:extLst>
            </p:cNvPr>
            <p:cNvSpPr>
              <a:spLocks noChangeShapeType="1"/>
            </p:cNvSpPr>
            <p:nvPr/>
          </p:nvSpPr>
          <p:spPr bwMode="auto">
            <a:xfrm flipV="1">
              <a:off x="5080000" y="2882900"/>
              <a:ext cx="0" cy="889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Line 65">
              <a:extLst>
                <a:ext uri="{FF2B5EF4-FFF2-40B4-BE49-F238E27FC236}">
                  <a16:creationId xmlns:a16="http://schemas.microsoft.com/office/drawing/2014/main" id="{5EE6721C-602C-4CC5-B499-B4F1D86EA080}"/>
                </a:ext>
              </a:extLst>
            </p:cNvPr>
            <p:cNvSpPr>
              <a:spLocks noChangeShapeType="1"/>
            </p:cNvSpPr>
            <p:nvPr/>
          </p:nvSpPr>
          <p:spPr bwMode="auto">
            <a:xfrm>
              <a:off x="4787900" y="3098800"/>
              <a:ext cx="0" cy="508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Line 66">
              <a:extLst>
                <a:ext uri="{FF2B5EF4-FFF2-40B4-BE49-F238E27FC236}">
                  <a16:creationId xmlns:a16="http://schemas.microsoft.com/office/drawing/2014/main" id="{72233A85-47A3-42C1-8FE7-86C9B7C69EB7}"/>
                </a:ext>
              </a:extLst>
            </p:cNvPr>
            <p:cNvSpPr>
              <a:spLocks noChangeShapeType="1"/>
            </p:cNvSpPr>
            <p:nvPr/>
          </p:nvSpPr>
          <p:spPr bwMode="auto">
            <a:xfrm>
              <a:off x="4838700" y="3048000"/>
              <a:ext cx="0" cy="1016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Line 67">
              <a:extLst>
                <a:ext uri="{FF2B5EF4-FFF2-40B4-BE49-F238E27FC236}">
                  <a16:creationId xmlns:a16="http://schemas.microsoft.com/office/drawing/2014/main" id="{46EEAE8D-13DD-46B5-AE76-C562B17010B1}"/>
                </a:ext>
              </a:extLst>
            </p:cNvPr>
            <p:cNvSpPr>
              <a:spLocks noChangeShapeType="1"/>
            </p:cNvSpPr>
            <p:nvPr/>
          </p:nvSpPr>
          <p:spPr bwMode="auto">
            <a:xfrm>
              <a:off x="4889500" y="3086100"/>
              <a:ext cx="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Line 68">
              <a:extLst>
                <a:ext uri="{FF2B5EF4-FFF2-40B4-BE49-F238E27FC236}">
                  <a16:creationId xmlns:a16="http://schemas.microsoft.com/office/drawing/2014/main" id="{65D4221D-0A69-4E91-BDC6-25A88514B32D}"/>
                </a:ext>
              </a:extLst>
            </p:cNvPr>
            <p:cNvSpPr>
              <a:spLocks noChangeShapeType="1"/>
            </p:cNvSpPr>
            <p:nvPr/>
          </p:nvSpPr>
          <p:spPr bwMode="auto">
            <a:xfrm>
              <a:off x="4940300" y="3124200"/>
              <a:ext cx="0" cy="254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Line 69">
              <a:extLst>
                <a:ext uri="{FF2B5EF4-FFF2-40B4-BE49-F238E27FC236}">
                  <a16:creationId xmlns:a16="http://schemas.microsoft.com/office/drawing/2014/main" id="{60687C10-D486-4D8B-9915-85AFDAA5319C}"/>
                </a:ext>
              </a:extLst>
            </p:cNvPr>
            <p:cNvSpPr>
              <a:spLocks noChangeShapeType="1"/>
            </p:cNvSpPr>
            <p:nvPr/>
          </p:nvSpPr>
          <p:spPr bwMode="auto">
            <a:xfrm>
              <a:off x="4991100" y="3098800"/>
              <a:ext cx="0" cy="508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76" name="Group 275">
            <a:extLst>
              <a:ext uri="{FF2B5EF4-FFF2-40B4-BE49-F238E27FC236}">
                <a16:creationId xmlns:a16="http://schemas.microsoft.com/office/drawing/2014/main" id="{1DD05BF7-172F-49E4-A783-E2514B8C9EC7}"/>
              </a:ext>
            </a:extLst>
          </p:cNvPr>
          <p:cNvGrpSpPr/>
          <p:nvPr/>
        </p:nvGrpSpPr>
        <p:grpSpPr>
          <a:xfrm>
            <a:off x="7295899" y="4498961"/>
            <a:ext cx="533400" cy="584200"/>
            <a:chOff x="4686300" y="1612900"/>
            <a:chExt cx="533400" cy="584200"/>
          </a:xfrm>
        </p:grpSpPr>
        <p:sp>
          <p:nvSpPr>
            <p:cNvPr id="277" name="Freeform 24">
              <a:extLst>
                <a:ext uri="{FF2B5EF4-FFF2-40B4-BE49-F238E27FC236}">
                  <a16:creationId xmlns:a16="http://schemas.microsoft.com/office/drawing/2014/main" id="{627AE31F-C1B8-4903-947C-C28369038457}"/>
                </a:ext>
              </a:extLst>
            </p:cNvPr>
            <p:cNvSpPr>
              <a:spLocks/>
            </p:cNvSpPr>
            <p:nvPr/>
          </p:nvSpPr>
          <p:spPr bwMode="auto">
            <a:xfrm>
              <a:off x="4838700" y="1765300"/>
              <a:ext cx="228600" cy="76200"/>
            </a:xfrm>
            <a:custGeom>
              <a:avLst/>
              <a:gdLst>
                <a:gd name="T0" fmla="*/ 144 w 144"/>
                <a:gd name="T1" fmla="*/ 48 h 48"/>
                <a:gd name="T2" fmla="*/ 144 w 144"/>
                <a:gd name="T3" fmla="*/ 38 h 48"/>
                <a:gd name="T4" fmla="*/ 144 w 144"/>
                <a:gd name="T5" fmla="*/ 38 h 48"/>
                <a:gd name="T6" fmla="*/ 142 w 144"/>
                <a:gd name="T7" fmla="*/ 30 h 48"/>
                <a:gd name="T8" fmla="*/ 136 w 144"/>
                <a:gd name="T9" fmla="*/ 22 h 48"/>
                <a:gd name="T10" fmla="*/ 128 w 144"/>
                <a:gd name="T11" fmla="*/ 14 h 48"/>
                <a:gd name="T12" fmla="*/ 116 w 144"/>
                <a:gd name="T13" fmla="*/ 10 h 48"/>
                <a:gd name="T14" fmla="*/ 106 w 144"/>
                <a:gd name="T15" fmla="*/ 6 h 48"/>
                <a:gd name="T16" fmla="*/ 94 w 144"/>
                <a:gd name="T17" fmla="*/ 2 h 48"/>
                <a:gd name="T18" fmla="*/ 72 w 144"/>
                <a:gd name="T19" fmla="*/ 0 h 48"/>
                <a:gd name="T20" fmla="*/ 72 w 144"/>
                <a:gd name="T21" fmla="*/ 0 h 48"/>
                <a:gd name="T22" fmla="*/ 50 w 144"/>
                <a:gd name="T23" fmla="*/ 2 h 48"/>
                <a:gd name="T24" fmla="*/ 38 w 144"/>
                <a:gd name="T25" fmla="*/ 6 h 48"/>
                <a:gd name="T26" fmla="*/ 28 w 144"/>
                <a:gd name="T27" fmla="*/ 10 h 48"/>
                <a:gd name="T28" fmla="*/ 16 w 144"/>
                <a:gd name="T29" fmla="*/ 14 h 48"/>
                <a:gd name="T30" fmla="*/ 8 w 144"/>
                <a:gd name="T31" fmla="*/ 22 h 48"/>
                <a:gd name="T32" fmla="*/ 2 w 144"/>
                <a:gd name="T33" fmla="*/ 30 h 48"/>
                <a:gd name="T34" fmla="*/ 0 w 144"/>
                <a:gd name="T35" fmla="*/ 38 h 48"/>
                <a:gd name="T36" fmla="*/ 0 w 14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48">
                  <a:moveTo>
                    <a:pt x="144" y="48"/>
                  </a:moveTo>
                  <a:lnTo>
                    <a:pt x="144" y="38"/>
                  </a:lnTo>
                  <a:lnTo>
                    <a:pt x="144" y="38"/>
                  </a:lnTo>
                  <a:lnTo>
                    <a:pt x="142" y="30"/>
                  </a:lnTo>
                  <a:lnTo>
                    <a:pt x="136" y="22"/>
                  </a:lnTo>
                  <a:lnTo>
                    <a:pt x="128" y="14"/>
                  </a:lnTo>
                  <a:lnTo>
                    <a:pt x="116" y="10"/>
                  </a:lnTo>
                  <a:lnTo>
                    <a:pt x="106" y="6"/>
                  </a:lnTo>
                  <a:lnTo>
                    <a:pt x="94" y="2"/>
                  </a:lnTo>
                  <a:lnTo>
                    <a:pt x="72" y="0"/>
                  </a:lnTo>
                  <a:lnTo>
                    <a:pt x="72" y="0"/>
                  </a:lnTo>
                  <a:lnTo>
                    <a:pt x="50" y="2"/>
                  </a:lnTo>
                  <a:lnTo>
                    <a:pt x="38" y="6"/>
                  </a:lnTo>
                  <a:lnTo>
                    <a:pt x="28" y="10"/>
                  </a:lnTo>
                  <a:lnTo>
                    <a:pt x="16" y="14"/>
                  </a:lnTo>
                  <a:lnTo>
                    <a:pt x="8" y="22"/>
                  </a:lnTo>
                  <a:lnTo>
                    <a:pt x="2" y="30"/>
                  </a:lnTo>
                  <a:lnTo>
                    <a:pt x="0" y="38"/>
                  </a:lnTo>
                  <a:lnTo>
                    <a:pt x="0" y="48"/>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25">
              <a:extLst>
                <a:ext uri="{FF2B5EF4-FFF2-40B4-BE49-F238E27FC236}">
                  <a16:creationId xmlns:a16="http://schemas.microsoft.com/office/drawing/2014/main" id="{474F2930-C2EC-4971-81C3-D87B78C8F906}"/>
                </a:ext>
              </a:extLst>
            </p:cNvPr>
            <p:cNvSpPr>
              <a:spLocks/>
            </p:cNvSpPr>
            <p:nvPr/>
          </p:nvSpPr>
          <p:spPr bwMode="auto">
            <a:xfrm>
              <a:off x="4686300" y="1816100"/>
              <a:ext cx="238125" cy="381000"/>
            </a:xfrm>
            <a:custGeom>
              <a:avLst/>
              <a:gdLst>
                <a:gd name="T0" fmla="*/ 56 w 150"/>
                <a:gd name="T1" fmla="*/ 64 h 240"/>
                <a:gd name="T2" fmla="*/ 56 w 150"/>
                <a:gd name="T3" fmla="*/ 112 h 240"/>
                <a:gd name="T4" fmla="*/ 96 w 150"/>
                <a:gd name="T5" fmla="*/ 112 h 240"/>
                <a:gd name="T6" fmla="*/ 96 w 150"/>
                <a:gd name="T7" fmla="*/ 112 h 240"/>
                <a:gd name="T8" fmla="*/ 106 w 150"/>
                <a:gd name="T9" fmla="*/ 114 h 240"/>
                <a:gd name="T10" fmla="*/ 114 w 150"/>
                <a:gd name="T11" fmla="*/ 118 h 240"/>
                <a:gd name="T12" fmla="*/ 122 w 150"/>
                <a:gd name="T13" fmla="*/ 124 h 240"/>
                <a:gd name="T14" fmla="*/ 126 w 150"/>
                <a:gd name="T15" fmla="*/ 134 h 240"/>
                <a:gd name="T16" fmla="*/ 150 w 150"/>
                <a:gd name="T17" fmla="*/ 240 h 240"/>
                <a:gd name="T18" fmla="*/ 116 w 150"/>
                <a:gd name="T19" fmla="*/ 240 h 240"/>
                <a:gd name="T20" fmla="*/ 90 w 150"/>
                <a:gd name="T21" fmla="*/ 160 h 240"/>
                <a:gd name="T22" fmla="*/ 38 w 150"/>
                <a:gd name="T23" fmla="*/ 160 h 240"/>
                <a:gd name="T24" fmla="*/ 38 w 150"/>
                <a:gd name="T25" fmla="*/ 160 h 240"/>
                <a:gd name="T26" fmla="*/ 30 w 150"/>
                <a:gd name="T27" fmla="*/ 160 h 240"/>
                <a:gd name="T28" fmla="*/ 24 w 150"/>
                <a:gd name="T29" fmla="*/ 156 h 240"/>
                <a:gd name="T30" fmla="*/ 16 w 150"/>
                <a:gd name="T31" fmla="*/ 154 h 240"/>
                <a:gd name="T32" fmla="*/ 12 w 150"/>
                <a:gd name="T33" fmla="*/ 148 h 240"/>
                <a:gd name="T34" fmla="*/ 6 w 150"/>
                <a:gd name="T35" fmla="*/ 144 h 240"/>
                <a:gd name="T36" fmla="*/ 4 w 150"/>
                <a:gd name="T37" fmla="*/ 136 h 240"/>
                <a:gd name="T38" fmla="*/ 0 w 150"/>
                <a:gd name="T39" fmla="*/ 130 h 240"/>
                <a:gd name="T40" fmla="*/ 0 w 150"/>
                <a:gd name="T41" fmla="*/ 122 h 240"/>
                <a:gd name="T42" fmla="*/ 0 w 150"/>
                <a:gd name="T43" fmla="*/ 26 h 240"/>
                <a:gd name="T44" fmla="*/ 0 w 150"/>
                <a:gd name="T45" fmla="*/ 26 h 240"/>
                <a:gd name="T46" fmla="*/ 2 w 150"/>
                <a:gd name="T47" fmla="*/ 16 h 240"/>
                <a:gd name="T48" fmla="*/ 8 w 150"/>
                <a:gd name="T49" fmla="*/ 8 h 240"/>
                <a:gd name="T50" fmla="*/ 16 w 150"/>
                <a:gd name="T51" fmla="*/ 2 h 240"/>
                <a:gd name="T52" fmla="*/ 26 w 150"/>
                <a:gd name="T53" fmla="*/ 0 h 240"/>
                <a:gd name="T54" fmla="*/ 26 w 150"/>
                <a:gd name="T55" fmla="*/ 0 h 240"/>
                <a:gd name="T56" fmla="*/ 26 w 150"/>
                <a:gd name="T57" fmla="*/ 0 h 240"/>
                <a:gd name="T58" fmla="*/ 38 w 150"/>
                <a:gd name="T59" fmla="*/ 2 h 240"/>
                <a:gd name="T60" fmla="*/ 50 w 150"/>
                <a:gd name="T61" fmla="*/ 4 h 240"/>
                <a:gd name="T62" fmla="*/ 60 w 150"/>
                <a:gd name="T63" fmla="*/ 10 h 240"/>
                <a:gd name="T64" fmla="*/ 68 w 150"/>
                <a:gd name="T65" fmla="*/ 18 h 240"/>
                <a:gd name="T66" fmla="*/ 96 w 150"/>
                <a:gd name="T67" fmla="*/ 48 h 240"/>
                <a:gd name="T68" fmla="*/ 144 w 150"/>
                <a:gd name="T69" fmla="*/ 48 h 240"/>
                <a:gd name="T70" fmla="*/ 144 w 150"/>
                <a:gd name="T71" fmla="*/ 48 h 240"/>
                <a:gd name="T72" fmla="*/ 144 w 150"/>
                <a:gd name="T73" fmla="*/ 54 h 240"/>
                <a:gd name="T74" fmla="*/ 138 w 150"/>
                <a:gd name="T75" fmla="*/ 64 h 240"/>
                <a:gd name="T76" fmla="*/ 134 w 150"/>
                <a:gd name="T77" fmla="*/ 70 h 240"/>
                <a:gd name="T78" fmla="*/ 130 w 150"/>
                <a:gd name="T79" fmla="*/ 76 h 240"/>
                <a:gd name="T80" fmla="*/ 122 w 150"/>
                <a:gd name="T81" fmla="*/ 78 h 240"/>
                <a:gd name="T82" fmla="*/ 112 w 150"/>
                <a:gd name="T83" fmla="*/ 80 h 240"/>
                <a:gd name="T84" fmla="*/ 112 w 150"/>
                <a:gd name="T85" fmla="*/ 80 h 240"/>
                <a:gd name="T86" fmla="*/ 70 w 150"/>
                <a:gd name="T87" fmla="*/ 80 h 240"/>
                <a:gd name="T88" fmla="*/ 32 w 150"/>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240">
                  <a:moveTo>
                    <a:pt x="56" y="64"/>
                  </a:moveTo>
                  <a:lnTo>
                    <a:pt x="56" y="112"/>
                  </a:lnTo>
                  <a:lnTo>
                    <a:pt x="96" y="112"/>
                  </a:lnTo>
                  <a:lnTo>
                    <a:pt x="96" y="112"/>
                  </a:lnTo>
                  <a:lnTo>
                    <a:pt x="106" y="114"/>
                  </a:lnTo>
                  <a:lnTo>
                    <a:pt x="114" y="118"/>
                  </a:lnTo>
                  <a:lnTo>
                    <a:pt x="122" y="124"/>
                  </a:lnTo>
                  <a:lnTo>
                    <a:pt x="126" y="134"/>
                  </a:lnTo>
                  <a:lnTo>
                    <a:pt x="150" y="240"/>
                  </a:lnTo>
                  <a:lnTo>
                    <a:pt x="116" y="240"/>
                  </a:lnTo>
                  <a:lnTo>
                    <a:pt x="90" y="160"/>
                  </a:lnTo>
                  <a:lnTo>
                    <a:pt x="38" y="160"/>
                  </a:lnTo>
                  <a:lnTo>
                    <a:pt x="38" y="160"/>
                  </a:lnTo>
                  <a:lnTo>
                    <a:pt x="30" y="160"/>
                  </a:lnTo>
                  <a:lnTo>
                    <a:pt x="24" y="156"/>
                  </a:lnTo>
                  <a:lnTo>
                    <a:pt x="16" y="154"/>
                  </a:lnTo>
                  <a:lnTo>
                    <a:pt x="12" y="148"/>
                  </a:lnTo>
                  <a:lnTo>
                    <a:pt x="6" y="144"/>
                  </a:lnTo>
                  <a:lnTo>
                    <a:pt x="4" y="136"/>
                  </a:lnTo>
                  <a:lnTo>
                    <a:pt x="0" y="130"/>
                  </a:lnTo>
                  <a:lnTo>
                    <a:pt x="0" y="122"/>
                  </a:lnTo>
                  <a:lnTo>
                    <a:pt x="0" y="26"/>
                  </a:lnTo>
                  <a:lnTo>
                    <a:pt x="0" y="26"/>
                  </a:lnTo>
                  <a:lnTo>
                    <a:pt x="2" y="16"/>
                  </a:lnTo>
                  <a:lnTo>
                    <a:pt x="8" y="8"/>
                  </a:lnTo>
                  <a:lnTo>
                    <a:pt x="16" y="2"/>
                  </a:lnTo>
                  <a:lnTo>
                    <a:pt x="26" y="0"/>
                  </a:lnTo>
                  <a:lnTo>
                    <a:pt x="26" y="0"/>
                  </a:lnTo>
                  <a:lnTo>
                    <a:pt x="26" y="0"/>
                  </a:lnTo>
                  <a:lnTo>
                    <a:pt x="38" y="2"/>
                  </a:lnTo>
                  <a:lnTo>
                    <a:pt x="50" y="4"/>
                  </a:lnTo>
                  <a:lnTo>
                    <a:pt x="60" y="10"/>
                  </a:lnTo>
                  <a:lnTo>
                    <a:pt x="68" y="18"/>
                  </a:lnTo>
                  <a:lnTo>
                    <a:pt x="96" y="48"/>
                  </a:lnTo>
                  <a:lnTo>
                    <a:pt x="144" y="48"/>
                  </a:lnTo>
                  <a:lnTo>
                    <a:pt x="144" y="48"/>
                  </a:lnTo>
                  <a:lnTo>
                    <a:pt x="144" y="54"/>
                  </a:lnTo>
                  <a:lnTo>
                    <a:pt x="138" y="64"/>
                  </a:lnTo>
                  <a:lnTo>
                    <a:pt x="134" y="70"/>
                  </a:lnTo>
                  <a:lnTo>
                    <a:pt x="130" y="76"/>
                  </a:lnTo>
                  <a:lnTo>
                    <a:pt x="122" y="78"/>
                  </a:lnTo>
                  <a:lnTo>
                    <a:pt x="112" y="80"/>
                  </a:lnTo>
                  <a:lnTo>
                    <a:pt x="112" y="80"/>
                  </a:lnTo>
                  <a:lnTo>
                    <a:pt x="70" y="80"/>
                  </a:lnTo>
                  <a:lnTo>
                    <a:pt x="32" y="4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26">
              <a:extLst>
                <a:ext uri="{FF2B5EF4-FFF2-40B4-BE49-F238E27FC236}">
                  <a16:creationId xmlns:a16="http://schemas.microsoft.com/office/drawing/2014/main" id="{28A9AD3A-02F0-4059-8AFE-42E711D58919}"/>
                </a:ext>
              </a:extLst>
            </p:cNvPr>
            <p:cNvSpPr>
              <a:spLocks/>
            </p:cNvSpPr>
            <p:nvPr/>
          </p:nvSpPr>
          <p:spPr bwMode="auto">
            <a:xfrm>
              <a:off x="4711700" y="16637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27">
              <a:extLst>
                <a:ext uri="{FF2B5EF4-FFF2-40B4-BE49-F238E27FC236}">
                  <a16:creationId xmlns:a16="http://schemas.microsoft.com/office/drawing/2014/main" id="{B4C8B897-452C-41F3-8FBF-60D8C458AA0A}"/>
                </a:ext>
              </a:extLst>
            </p:cNvPr>
            <p:cNvSpPr>
              <a:spLocks/>
            </p:cNvSpPr>
            <p:nvPr/>
          </p:nvSpPr>
          <p:spPr bwMode="auto">
            <a:xfrm>
              <a:off x="4978400" y="1816100"/>
              <a:ext cx="241300" cy="381000"/>
            </a:xfrm>
            <a:custGeom>
              <a:avLst/>
              <a:gdLst>
                <a:gd name="T0" fmla="*/ 96 w 152"/>
                <a:gd name="T1" fmla="*/ 64 h 240"/>
                <a:gd name="T2" fmla="*/ 96 w 152"/>
                <a:gd name="T3" fmla="*/ 112 h 240"/>
                <a:gd name="T4" fmla="*/ 54 w 152"/>
                <a:gd name="T5" fmla="*/ 112 h 240"/>
                <a:gd name="T6" fmla="*/ 54 w 152"/>
                <a:gd name="T7" fmla="*/ 112 h 240"/>
                <a:gd name="T8" fmla="*/ 44 w 152"/>
                <a:gd name="T9" fmla="*/ 114 h 240"/>
                <a:gd name="T10" fmla="*/ 36 w 152"/>
                <a:gd name="T11" fmla="*/ 118 h 240"/>
                <a:gd name="T12" fmla="*/ 30 w 152"/>
                <a:gd name="T13" fmla="*/ 124 h 240"/>
                <a:gd name="T14" fmla="*/ 24 w 152"/>
                <a:gd name="T15" fmla="*/ 134 h 240"/>
                <a:gd name="T16" fmla="*/ 0 w 152"/>
                <a:gd name="T17" fmla="*/ 240 h 240"/>
                <a:gd name="T18" fmla="*/ 36 w 152"/>
                <a:gd name="T19" fmla="*/ 240 h 240"/>
                <a:gd name="T20" fmla="*/ 62 w 152"/>
                <a:gd name="T21" fmla="*/ 160 h 240"/>
                <a:gd name="T22" fmla="*/ 112 w 152"/>
                <a:gd name="T23" fmla="*/ 160 h 240"/>
                <a:gd name="T24" fmla="*/ 112 w 152"/>
                <a:gd name="T25" fmla="*/ 160 h 240"/>
                <a:gd name="T26" fmla="*/ 120 w 152"/>
                <a:gd name="T27" fmla="*/ 160 h 240"/>
                <a:gd name="T28" fmla="*/ 128 w 152"/>
                <a:gd name="T29" fmla="*/ 156 h 240"/>
                <a:gd name="T30" fmla="*/ 134 w 152"/>
                <a:gd name="T31" fmla="*/ 154 h 240"/>
                <a:gd name="T32" fmla="*/ 140 w 152"/>
                <a:gd name="T33" fmla="*/ 148 h 240"/>
                <a:gd name="T34" fmla="*/ 144 w 152"/>
                <a:gd name="T35" fmla="*/ 144 h 240"/>
                <a:gd name="T36" fmla="*/ 148 w 152"/>
                <a:gd name="T37" fmla="*/ 136 h 240"/>
                <a:gd name="T38" fmla="*/ 152 w 152"/>
                <a:gd name="T39" fmla="*/ 130 h 240"/>
                <a:gd name="T40" fmla="*/ 152 w 152"/>
                <a:gd name="T41" fmla="*/ 122 h 240"/>
                <a:gd name="T42" fmla="*/ 152 w 152"/>
                <a:gd name="T43" fmla="*/ 26 h 240"/>
                <a:gd name="T44" fmla="*/ 152 w 152"/>
                <a:gd name="T45" fmla="*/ 26 h 240"/>
                <a:gd name="T46" fmla="*/ 150 w 152"/>
                <a:gd name="T47" fmla="*/ 16 h 240"/>
                <a:gd name="T48" fmla="*/ 144 w 152"/>
                <a:gd name="T49" fmla="*/ 8 h 240"/>
                <a:gd name="T50" fmla="*/ 136 w 152"/>
                <a:gd name="T51" fmla="*/ 2 h 240"/>
                <a:gd name="T52" fmla="*/ 124 w 152"/>
                <a:gd name="T53" fmla="*/ 0 h 240"/>
                <a:gd name="T54" fmla="*/ 124 w 152"/>
                <a:gd name="T55" fmla="*/ 0 h 240"/>
                <a:gd name="T56" fmla="*/ 124 w 152"/>
                <a:gd name="T57" fmla="*/ 0 h 240"/>
                <a:gd name="T58" fmla="*/ 112 w 152"/>
                <a:gd name="T59" fmla="*/ 2 h 240"/>
                <a:gd name="T60" fmla="*/ 102 w 152"/>
                <a:gd name="T61" fmla="*/ 4 h 240"/>
                <a:gd name="T62" fmla="*/ 92 w 152"/>
                <a:gd name="T63" fmla="*/ 10 h 240"/>
                <a:gd name="T64" fmla="*/ 82 w 152"/>
                <a:gd name="T65" fmla="*/ 18 h 240"/>
                <a:gd name="T66" fmla="*/ 54 w 152"/>
                <a:gd name="T67" fmla="*/ 48 h 240"/>
                <a:gd name="T68" fmla="*/ 8 w 152"/>
                <a:gd name="T69" fmla="*/ 48 h 240"/>
                <a:gd name="T70" fmla="*/ 8 w 152"/>
                <a:gd name="T71" fmla="*/ 48 h 240"/>
                <a:gd name="T72" fmla="*/ 8 w 152"/>
                <a:gd name="T73" fmla="*/ 54 h 240"/>
                <a:gd name="T74" fmla="*/ 14 w 152"/>
                <a:gd name="T75" fmla="*/ 64 h 240"/>
                <a:gd name="T76" fmla="*/ 18 w 152"/>
                <a:gd name="T77" fmla="*/ 70 h 240"/>
                <a:gd name="T78" fmla="*/ 22 w 152"/>
                <a:gd name="T79" fmla="*/ 76 h 240"/>
                <a:gd name="T80" fmla="*/ 30 w 152"/>
                <a:gd name="T81" fmla="*/ 78 h 240"/>
                <a:gd name="T82" fmla="*/ 40 w 152"/>
                <a:gd name="T83" fmla="*/ 80 h 240"/>
                <a:gd name="T84" fmla="*/ 40 w 152"/>
                <a:gd name="T85" fmla="*/ 80 h 240"/>
                <a:gd name="T86" fmla="*/ 80 w 152"/>
                <a:gd name="T87" fmla="*/ 80 h 240"/>
                <a:gd name="T88" fmla="*/ 120 w 152"/>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240">
                  <a:moveTo>
                    <a:pt x="96" y="64"/>
                  </a:moveTo>
                  <a:lnTo>
                    <a:pt x="96" y="112"/>
                  </a:lnTo>
                  <a:lnTo>
                    <a:pt x="54" y="112"/>
                  </a:lnTo>
                  <a:lnTo>
                    <a:pt x="54" y="112"/>
                  </a:lnTo>
                  <a:lnTo>
                    <a:pt x="44" y="114"/>
                  </a:lnTo>
                  <a:lnTo>
                    <a:pt x="36" y="118"/>
                  </a:lnTo>
                  <a:lnTo>
                    <a:pt x="30" y="124"/>
                  </a:lnTo>
                  <a:lnTo>
                    <a:pt x="24" y="134"/>
                  </a:lnTo>
                  <a:lnTo>
                    <a:pt x="0" y="240"/>
                  </a:lnTo>
                  <a:lnTo>
                    <a:pt x="36" y="240"/>
                  </a:lnTo>
                  <a:lnTo>
                    <a:pt x="62" y="160"/>
                  </a:lnTo>
                  <a:lnTo>
                    <a:pt x="112" y="160"/>
                  </a:lnTo>
                  <a:lnTo>
                    <a:pt x="112" y="160"/>
                  </a:lnTo>
                  <a:lnTo>
                    <a:pt x="120" y="160"/>
                  </a:lnTo>
                  <a:lnTo>
                    <a:pt x="128" y="156"/>
                  </a:lnTo>
                  <a:lnTo>
                    <a:pt x="134" y="154"/>
                  </a:lnTo>
                  <a:lnTo>
                    <a:pt x="140" y="148"/>
                  </a:lnTo>
                  <a:lnTo>
                    <a:pt x="144" y="144"/>
                  </a:lnTo>
                  <a:lnTo>
                    <a:pt x="148" y="136"/>
                  </a:lnTo>
                  <a:lnTo>
                    <a:pt x="152" y="130"/>
                  </a:lnTo>
                  <a:lnTo>
                    <a:pt x="152" y="122"/>
                  </a:lnTo>
                  <a:lnTo>
                    <a:pt x="152" y="26"/>
                  </a:lnTo>
                  <a:lnTo>
                    <a:pt x="152" y="26"/>
                  </a:lnTo>
                  <a:lnTo>
                    <a:pt x="150" y="16"/>
                  </a:lnTo>
                  <a:lnTo>
                    <a:pt x="144" y="8"/>
                  </a:lnTo>
                  <a:lnTo>
                    <a:pt x="136" y="2"/>
                  </a:lnTo>
                  <a:lnTo>
                    <a:pt x="124" y="0"/>
                  </a:lnTo>
                  <a:lnTo>
                    <a:pt x="124" y="0"/>
                  </a:lnTo>
                  <a:lnTo>
                    <a:pt x="124" y="0"/>
                  </a:lnTo>
                  <a:lnTo>
                    <a:pt x="112" y="2"/>
                  </a:lnTo>
                  <a:lnTo>
                    <a:pt x="102" y="4"/>
                  </a:lnTo>
                  <a:lnTo>
                    <a:pt x="92" y="10"/>
                  </a:lnTo>
                  <a:lnTo>
                    <a:pt x="82" y="18"/>
                  </a:lnTo>
                  <a:lnTo>
                    <a:pt x="54" y="48"/>
                  </a:lnTo>
                  <a:lnTo>
                    <a:pt x="8" y="48"/>
                  </a:lnTo>
                  <a:lnTo>
                    <a:pt x="8" y="48"/>
                  </a:lnTo>
                  <a:lnTo>
                    <a:pt x="8" y="54"/>
                  </a:lnTo>
                  <a:lnTo>
                    <a:pt x="14" y="64"/>
                  </a:lnTo>
                  <a:lnTo>
                    <a:pt x="18" y="70"/>
                  </a:lnTo>
                  <a:lnTo>
                    <a:pt x="22" y="76"/>
                  </a:lnTo>
                  <a:lnTo>
                    <a:pt x="30" y="78"/>
                  </a:lnTo>
                  <a:lnTo>
                    <a:pt x="40" y="80"/>
                  </a:lnTo>
                  <a:lnTo>
                    <a:pt x="40" y="80"/>
                  </a:lnTo>
                  <a:lnTo>
                    <a:pt x="80" y="80"/>
                  </a:lnTo>
                  <a:lnTo>
                    <a:pt x="120" y="4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28">
              <a:extLst>
                <a:ext uri="{FF2B5EF4-FFF2-40B4-BE49-F238E27FC236}">
                  <a16:creationId xmlns:a16="http://schemas.microsoft.com/office/drawing/2014/main" id="{18EC81B8-2556-4798-B932-BFFECB9BB773}"/>
                </a:ext>
              </a:extLst>
            </p:cNvPr>
            <p:cNvSpPr>
              <a:spLocks/>
            </p:cNvSpPr>
            <p:nvPr/>
          </p:nvSpPr>
          <p:spPr bwMode="auto">
            <a:xfrm>
              <a:off x="5092700" y="1663700"/>
              <a:ext cx="101600" cy="114300"/>
            </a:xfrm>
            <a:custGeom>
              <a:avLst/>
              <a:gdLst>
                <a:gd name="T0" fmla="*/ 32 w 64"/>
                <a:gd name="T1" fmla="*/ 72 h 72"/>
                <a:gd name="T2" fmla="*/ 32 w 64"/>
                <a:gd name="T3" fmla="*/ 72 h 72"/>
                <a:gd name="T4" fmla="*/ 38 w 64"/>
                <a:gd name="T5" fmla="*/ 72 h 72"/>
                <a:gd name="T6" fmla="*/ 44 w 64"/>
                <a:gd name="T7" fmla="*/ 70 h 72"/>
                <a:gd name="T8" fmla="*/ 50 w 64"/>
                <a:gd name="T9" fmla="*/ 66 h 72"/>
                <a:gd name="T10" fmla="*/ 54 w 64"/>
                <a:gd name="T11" fmla="*/ 62 h 72"/>
                <a:gd name="T12" fmla="*/ 62 w 64"/>
                <a:gd name="T13" fmla="*/ 52 h 72"/>
                <a:gd name="T14" fmla="*/ 64 w 64"/>
                <a:gd name="T15" fmla="*/ 46 h 72"/>
                <a:gd name="T16" fmla="*/ 64 w 64"/>
                <a:gd name="T17" fmla="*/ 40 h 72"/>
                <a:gd name="T18" fmla="*/ 64 w 64"/>
                <a:gd name="T19" fmla="*/ 32 h 72"/>
                <a:gd name="T20" fmla="*/ 64 w 64"/>
                <a:gd name="T21" fmla="*/ 32 h 72"/>
                <a:gd name="T22" fmla="*/ 64 w 64"/>
                <a:gd name="T23" fmla="*/ 26 h 72"/>
                <a:gd name="T24" fmla="*/ 62 w 64"/>
                <a:gd name="T25" fmla="*/ 20 h 72"/>
                <a:gd name="T26" fmla="*/ 54 w 64"/>
                <a:gd name="T27" fmla="*/ 10 h 72"/>
                <a:gd name="T28" fmla="*/ 50 w 64"/>
                <a:gd name="T29" fmla="*/ 6 h 72"/>
                <a:gd name="T30" fmla="*/ 44 w 64"/>
                <a:gd name="T31" fmla="*/ 2 h 72"/>
                <a:gd name="T32" fmla="*/ 38 w 64"/>
                <a:gd name="T33" fmla="*/ 0 h 72"/>
                <a:gd name="T34" fmla="*/ 32 w 64"/>
                <a:gd name="T35" fmla="*/ 0 h 72"/>
                <a:gd name="T36" fmla="*/ 32 w 64"/>
                <a:gd name="T37" fmla="*/ 0 h 72"/>
                <a:gd name="T38" fmla="*/ 26 w 64"/>
                <a:gd name="T39" fmla="*/ 0 h 72"/>
                <a:gd name="T40" fmla="*/ 20 w 64"/>
                <a:gd name="T41" fmla="*/ 2 h 72"/>
                <a:gd name="T42" fmla="*/ 14 w 64"/>
                <a:gd name="T43" fmla="*/ 6 h 72"/>
                <a:gd name="T44" fmla="*/ 10 w 64"/>
                <a:gd name="T45" fmla="*/ 10 h 72"/>
                <a:gd name="T46" fmla="*/ 2 w 64"/>
                <a:gd name="T47" fmla="*/ 20 h 72"/>
                <a:gd name="T48" fmla="*/ 0 w 64"/>
                <a:gd name="T49" fmla="*/ 26 h 72"/>
                <a:gd name="T50" fmla="*/ 0 w 64"/>
                <a:gd name="T51" fmla="*/ 32 h 72"/>
                <a:gd name="T52" fmla="*/ 0 w 64"/>
                <a:gd name="T53" fmla="*/ 40 h 72"/>
                <a:gd name="T54" fmla="*/ 0 w 64"/>
                <a:gd name="T55" fmla="*/ 40 h 72"/>
                <a:gd name="T56" fmla="*/ 0 w 64"/>
                <a:gd name="T57" fmla="*/ 46 h 72"/>
                <a:gd name="T58" fmla="*/ 2 w 64"/>
                <a:gd name="T59" fmla="*/ 52 h 72"/>
                <a:gd name="T60" fmla="*/ 10 w 64"/>
                <a:gd name="T61" fmla="*/ 62 h 72"/>
                <a:gd name="T62" fmla="*/ 14 w 64"/>
                <a:gd name="T63" fmla="*/ 66 h 72"/>
                <a:gd name="T64" fmla="*/ 20 w 64"/>
                <a:gd name="T65" fmla="*/ 70 h 72"/>
                <a:gd name="T66" fmla="*/ 26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38" y="72"/>
                  </a:lnTo>
                  <a:lnTo>
                    <a:pt x="44" y="70"/>
                  </a:lnTo>
                  <a:lnTo>
                    <a:pt x="50" y="66"/>
                  </a:lnTo>
                  <a:lnTo>
                    <a:pt x="54" y="62"/>
                  </a:lnTo>
                  <a:lnTo>
                    <a:pt x="62" y="52"/>
                  </a:lnTo>
                  <a:lnTo>
                    <a:pt x="64" y="46"/>
                  </a:lnTo>
                  <a:lnTo>
                    <a:pt x="64" y="40"/>
                  </a:lnTo>
                  <a:lnTo>
                    <a:pt x="64" y="32"/>
                  </a:lnTo>
                  <a:lnTo>
                    <a:pt x="64" y="32"/>
                  </a:lnTo>
                  <a:lnTo>
                    <a:pt x="64" y="26"/>
                  </a:lnTo>
                  <a:lnTo>
                    <a:pt x="62" y="20"/>
                  </a:lnTo>
                  <a:lnTo>
                    <a:pt x="54" y="10"/>
                  </a:lnTo>
                  <a:lnTo>
                    <a:pt x="50" y="6"/>
                  </a:lnTo>
                  <a:lnTo>
                    <a:pt x="44" y="2"/>
                  </a:lnTo>
                  <a:lnTo>
                    <a:pt x="38" y="0"/>
                  </a:lnTo>
                  <a:lnTo>
                    <a:pt x="32" y="0"/>
                  </a:lnTo>
                  <a:lnTo>
                    <a:pt x="32" y="0"/>
                  </a:lnTo>
                  <a:lnTo>
                    <a:pt x="26" y="0"/>
                  </a:lnTo>
                  <a:lnTo>
                    <a:pt x="20" y="2"/>
                  </a:lnTo>
                  <a:lnTo>
                    <a:pt x="14" y="6"/>
                  </a:lnTo>
                  <a:lnTo>
                    <a:pt x="10" y="10"/>
                  </a:lnTo>
                  <a:lnTo>
                    <a:pt x="2" y="20"/>
                  </a:lnTo>
                  <a:lnTo>
                    <a:pt x="0" y="26"/>
                  </a:lnTo>
                  <a:lnTo>
                    <a:pt x="0" y="32"/>
                  </a:lnTo>
                  <a:lnTo>
                    <a:pt x="0" y="40"/>
                  </a:lnTo>
                  <a:lnTo>
                    <a:pt x="0" y="40"/>
                  </a:lnTo>
                  <a:lnTo>
                    <a:pt x="0" y="46"/>
                  </a:lnTo>
                  <a:lnTo>
                    <a:pt x="2" y="52"/>
                  </a:lnTo>
                  <a:lnTo>
                    <a:pt x="10" y="62"/>
                  </a:lnTo>
                  <a:lnTo>
                    <a:pt x="14" y="66"/>
                  </a:lnTo>
                  <a:lnTo>
                    <a:pt x="20" y="70"/>
                  </a:lnTo>
                  <a:lnTo>
                    <a:pt x="26"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2" name="Line 29">
              <a:extLst>
                <a:ext uri="{FF2B5EF4-FFF2-40B4-BE49-F238E27FC236}">
                  <a16:creationId xmlns:a16="http://schemas.microsoft.com/office/drawing/2014/main" id="{2D936C9F-07EA-43D3-9000-F04CAE714029}"/>
                </a:ext>
              </a:extLst>
            </p:cNvPr>
            <p:cNvSpPr>
              <a:spLocks noChangeShapeType="1"/>
            </p:cNvSpPr>
            <p:nvPr/>
          </p:nvSpPr>
          <p:spPr bwMode="auto">
            <a:xfrm>
              <a:off x="4775200" y="1943100"/>
              <a:ext cx="3556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3" name="Freeform 30">
              <a:extLst>
                <a:ext uri="{FF2B5EF4-FFF2-40B4-BE49-F238E27FC236}">
                  <a16:creationId xmlns:a16="http://schemas.microsoft.com/office/drawing/2014/main" id="{F50694EE-6360-4D52-8B48-31CAAAA2138E}"/>
                </a:ext>
              </a:extLst>
            </p:cNvPr>
            <p:cNvSpPr>
              <a:spLocks/>
            </p:cNvSpPr>
            <p:nvPr/>
          </p:nvSpPr>
          <p:spPr bwMode="auto">
            <a:xfrm>
              <a:off x="4902200" y="16129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1FD1D2F0-1ECA-4AC3-8D07-1E3974FC46CD}"/>
              </a:ext>
            </a:extLst>
          </p:cNvPr>
          <p:cNvGrpSpPr/>
          <p:nvPr/>
        </p:nvGrpSpPr>
        <p:grpSpPr>
          <a:xfrm>
            <a:off x="4060046" y="3037280"/>
            <a:ext cx="584200" cy="584200"/>
            <a:chOff x="4667250" y="3130550"/>
            <a:chExt cx="584200" cy="584200"/>
          </a:xfrm>
        </p:grpSpPr>
        <p:sp>
          <p:nvSpPr>
            <p:cNvPr id="285" name="Line 96">
              <a:extLst>
                <a:ext uri="{FF2B5EF4-FFF2-40B4-BE49-F238E27FC236}">
                  <a16:creationId xmlns:a16="http://schemas.microsoft.com/office/drawing/2014/main" id="{F235753B-9EB1-439A-8EF0-424FD20D3E58}"/>
                </a:ext>
              </a:extLst>
            </p:cNvPr>
            <p:cNvSpPr>
              <a:spLocks noChangeShapeType="1"/>
            </p:cNvSpPr>
            <p:nvPr/>
          </p:nvSpPr>
          <p:spPr bwMode="auto">
            <a:xfrm flipV="1">
              <a:off x="5251450" y="3181350"/>
              <a:ext cx="0" cy="2667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6" name="Freeform 97">
              <a:extLst>
                <a:ext uri="{FF2B5EF4-FFF2-40B4-BE49-F238E27FC236}">
                  <a16:creationId xmlns:a16="http://schemas.microsoft.com/office/drawing/2014/main" id="{B90F20C0-0F9C-412E-96E0-9193858DB7D2}"/>
                </a:ext>
              </a:extLst>
            </p:cNvPr>
            <p:cNvSpPr>
              <a:spLocks/>
            </p:cNvSpPr>
            <p:nvPr/>
          </p:nvSpPr>
          <p:spPr bwMode="auto">
            <a:xfrm>
              <a:off x="4667250" y="3181350"/>
              <a:ext cx="342900" cy="406400"/>
            </a:xfrm>
            <a:custGeom>
              <a:avLst/>
              <a:gdLst>
                <a:gd name="T0" fmla="*/ 0 w 216"/>
                <a:gd name="T1" fmla="*/ 0 h 256"/>
                <a:gd name="T2" fmla="*/ 0 w 216"/>
                <a:gd name="T3" fmla="*/ 232 h 256"/>
                <a:gd name="T4" fmla="*/ 0 w 216"/>
                <a:gd name="T5" fmla="*/ 232 h 256"/>
                <a:gd name="T6" fmla="*/ 0 w 216"/>
                <a:gd name="T7" fmla="*/ 236 h 256"/>
                <a:gd name="T8" fmla="*/ 2 w 216"/>
                <a:gd name="T9" fmla="*/ 238 h 256"/>
                <a:gd name="T10" fmla="*/ 4 w 216"/>
                <a:gd name="T11" fmla="*/ 240 h 256"/>
                <a:gd name="T12" fmla="*/ 8 w 216"/>
                <a:gd name="T13" fmla="*/ 240 h 256"/>
                <a:gd name="T14" fmla="*/ 124 w 216"/>
                <a:gd name="T15" fmla="*/ 240 h 256"/>
                <a:gd name="T16" fmla="*/ 124 w 216"/>
                <a:gd name="T17" fmla="*/ 240 h 256"/>
                <a:gd name="T18" fmla="*/ 136 w 216"/>
                <a:gd name="T19" fmla="*/ 242 h 256"/>
                <a:gd name="T20" fmla="*/ 144 w 216"/>
                <a:gd name="T21" fmla="*/ 248 h 256"/>
                <a:gd name="T22" fmla="*/ 144 w 216"/>
                <a:gd name="T23" fmla="*/ 248 h 256"/>
                <a:gd name="T24" fmla="*/ 144 w 216"/>
                <a:gd name="T25" fmla="*/ 248 h 256"/>
                <a:gd name="T26" fmla="*/ 152 w 216"/>
                <a:gd name="T27" fmla="*/ 254 h 256"/>
                <a:gd name="T28" fmla="*/ 164 w 216"/>
                <a:gd name="T29" fmla="*/ 256 h 256"/>
                <a:gd name="T30" fmla="*/ 216 w 216"/>
                <a:gd name="T3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56">
                  <a:moveTo>
                    <a:pt x="0" y="0"/>
                  </a:moveTo>
                  <a:lnTo>
                    <a:pt x="0" y="232"/>
                  </a:lnTo>
                  <a:lnTo>
                    <a:pt x="0" y="232"/>
                  </a:lnTo>
                  <a:lnTo>
                    <a:pt x="0" y="236"/>
                  </a:lnTo>
                  <a:lnTo>
                    <a:pt x="2" y="238"/>
                  </a:lnTo>
                  <a:lnTo>
                    <a:pt x="4" y="240"/>
                  </a:lnTo>
                  <a:lnTo>
                    <a:pt x="8" y="240"/>
                  </a:lnTo>
                  <a:lnTo>
                    <a:pt x="124" y="240"/>
                  </a:lnTo>
                  <a:lnTo>
                    <a:pt x="124" y="240"/>
                  </a:lnTo>
                  <a:lnTo>
                    <a:pt x="136" y="242"/>
                  </a:lnTo>
                  <a:lnTo>
                    <a:pt x="144" y="248"/>
                  </a:lnTo>
                  <a:lnTo>
                    <a:pt x="144" y="248"/>
                  </a:lnTo>
                  <a:lnTo>
                    <a:pt x="144" y="248"/>
                  </a:lnTo>
                  <a:lnTo>
                    <a:pt x="152" y="254"/>
                  </a:lnTo>
                  <a:lnTo>
                    <a:pt x="164" y="256"/>
                  </a:lnTo>
                  <a:lnTo>
                    <a:pt x="216" y="25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7" name="Freeform 98">
              <a:extLst>
                <a:ext uri="{FF2B5EF4-FFF2-40B4-BE49-F238E27FC236}">
                  <a16:creationId xmlns:a16="http://schemas.microsoft.com/office/drawing/2014/main" id="{17330704-8394-4674-9D1A-E586275C0EF9}"/>
                </a:ext>
              </a:extLst>
            </p:cNvPr>
            <p:cNvSpPr>
              <a:spLocks/>
            </p:cNvSpPr>
            <p:nvPr/>
          </p:nvSpPr>
          <p:spPr bwMode="auto">
            <a:xfrm>
              <a:off x="4718050" y="3155950"/>
              <a:ext cx="241300" cy="381000"/>
            </a:xfrm>
            <a:custGeom>
              <a:avLst/>
              <a:gdLst>
                <a:gd name="T0" fmla="*/ 32 w 152"/>
                <a:gd name="T1" fmla="*/ 0 h 240"/>
                <a:gd name="T2" fmla="*/ 0 w 152"/>
                <a:gd name="T3" fmla="*/ 0 h 240"/>
                <a:gd name="T4" fmla="*/ 0 w 152"/>
                <a:gd name="T5" fmla="*/ 224 h 240"/>
                <a:gd name="T6" fmla="*/ 112 w 152"/>
                <a:gd name="T7" fmla="*/ 224 h 240"/>
                <a:gd name="T8" fmla="*/ 112 w 152"/>
                <a:gd name="T9" fmla="*/ 224 h 240"/>
                <a:gd name="T10" fmla="*/ 122 w 152"/>
                <a:gd name="T11" fmla="*/ 226 h 240"/>
                <a:gd name="T12" fmla="*/ 132 w 152"/>
                <a:gd name="T13" fmla="*/ 230 h 240"/>
                <a:gd name="T14" fmla="*/ 138 w 152"/>
                <a:gd name="T15" fmla="*/ 234 h 240"/>
                <a:gd name="T16" fmla="*/ 144 w 152"/>
                <a:gd name="T17" fmla="*/ 240 h 240"/>
                <a:gd name="T18" fmla="*/ 152 w 152"/>
                <a:gd name="T19" fmla="*/ 240 h 240"/>
                <a:gd name="T20" fmla="*/ 152 w 152"/>
                <a:gd name="T21" fmla="*/ 56 h 240"/>
                <a:gd name="T22" fmla="*/ 152 w 152"/>
                <a:gd name="T23" fmla="*/ 56 h 240"/>
                <a:gd name="T24" fmla="*/ 152 w 152"/>
                <a:gd name="T25" fmla="*/ 46 h 240"/>
                <a:gd name="T26" fmla="*/ 150 w 152"/>
                <a:gd name="T27" fmla="*/ 36 h 240"/>
                <a:gd name="T28" fmla="*/ 146 w 152"/>
                <a:gd name="T29" fmla="*/ 26 h 240"/>
                <a:gd name="T30" fmla="*/ 140 w 152"/>
                <a:gd name="T31" fmla="*/ 18 h 240"/>
                <a:gd name="T32" fmla="*/ 134 w 152"/>
                <a:gd name="T33" fmla="*/ 10 h 240"/>
                <a:gd name="T34" fmla="*/ 126 w 152"/>
                <a:gd name="T35" fmla="*/ 6 h 240"/>
                <a:gd name="T36" fmla="*/ 116 w 152"/>
                <a:gd name="T37" fmla="*/ 2 h 240"/>
                <a:gd name="T38" fmla="*/ 104 w 152"/>
                <a:gd name="T39" fmla="*/ 0 h 240"/>
                <a:gd name="T40" fmla="*/ 80 w 152"/>
                <a:gd name="T4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240">
                  <a:moveTo>
                    <a:pt x="32" y="0"/>
                  </a:moveTo>
                  <a:lnTo>
                    <a:pt x="0" y="0"/>
                  </a:lnTo>
                  <a:lnTo>
                    <a:pt x="0" y="224"/>
                  </a:lnTo>
                  <a:lnTo>
                    <a:pt x="112" y="224"/>
                  </a:lnTo>
                  <a:lnTo>
                    <a:pt x="112" y="224"/>
                  </a:lnTo>
                  <a:lnTo>
                    <a:pt x="122" y="226"/>
                  </a:lnTo>
                  <a:lnTo>
                    <a:pt x="132" y="230"/>
                  </a:lnTo>
                  <a:lnTo>
                    <a:pt x="138" y="234"/>
                  </a:lnTo>
                  <a:lnTo>
                    <a:pt x="144" y="240"/>
                  </a:lnTo>
                  <a:lnTo>
                    <a:pt x="152" y="240"/>
                  </a:lnTo>
                  <a:lnTo>
                    <a:pt x="152" y="56"/>
                  </a:lnTo>
                  <a:lnTo>
                    <a:pt x="152" y="56"/>
                  </a:lnTo>
                  <a:lnTo>
                    <a:pt x="152" y="46"/>
                  </a:lnTo>
                  <a:lnTo>
                    <a:pt x="150" y="36"/>
                  </a:lnTo>
                  <a:lnTo>
                    <a:pt x="146" y="26"/>
                  </a:lnTo>
                  <a:lnTo>
                    <a:pt x="140" y="18"/>
                  </a:lnTo>
                  <a:lnTo>
                    <a:pt x="134" y="10"/>
                  </a:lnTo>
                  <a:lnTo>
                    <a:pt x="126" y="6"/>
                  </a:lnTo>
                  <a:lnTo>
                    <a:pt x="116" y="2"/>
                  </a:lnTo>
                  <a:lnTo>
                    <a:pt x="104" y="0"/>
                  </a:lnTo>
                  <a:lnTo>
                    <a:pt x="80" y="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8" name="Freeform 99">
              <a:extLst>
                <a:ext uri="{FF2B5EF4-FFF2-40B4-BE49-F238E27FC236}">
                  <a16:creationId xmlns:a16="http://schemas.microsoft.com/office/drawing/2014/main" id="{061A7F34-AE27-4D0F-9EC7-22656E5DB999}"/>
                </a:ext>
              </a:extLst>
            </p:cNvPr>
            <p:cNvSpPr>
              <a:spLocks/>
            </p:cNvSpPr>
            <p:nvPr/>
          </p:nvSpPr>
          <p:spPr bwMode="auto">
            <a:xfrm>
              <a:off x="4959350" y="3155950"/>
              <a:ext cx="241300" cy="381000"/>
            </a:xfrm>
            <a:custGeom>
              <a:avLst/>
              <a:gdLst>
                <a:gd name="T0" fmla="*/ 16 w 152"/>
                <a:gd name="T1" fmla="*/ 240 h 240"/>
                <a:gd name="T2" fmla="*/ 0 w 152"/>
                <a:gd name="T3" fmla="*/ 240 h 240"/>
                <a:gd name="T4" fmla="*/ 0 w 152"/>
                <a:gd name="T5" fmla="*/ 56 h 240"/>
                <a:gd name="T6" fmla="*/ 0 w 152"/>
                <a:gd name="T7" fmla="*/ 56 h 240"/>
                <a:gd name="T8" fmla="*/ 0 w 152"/>
                <a:gd name="T9" fmla="*/ 46 h 240"/>
                <a:gd name="T10" fmla="*/ 2 w 152"/>
                <a:gd name="T11" fmla="*/ 36 h 240"/>
                <a:gd name="T12" fmla="*/ 6 w 152"/>
                <a:gd name="T13" fmla="*/ 26 h 240"/>
                <a:gd name="T14" fmla="*/ 12 w 152"/>
                <a:gd name="T15" fmla="*/ 18 h 240"/>
                <a:gd name="T16" fmla="*/ 18 w 152"/>
                <a:gd name="T17" fmla="*/ 10 h 240"/>
                <a:gd name="T18" fmla="*/ 26 w 152"/>
                <a:gd name="T19" fmla="*/ 6 h 240"/>
                <a:gd name="T20" fmla="*/ 36 w 152"/>
                <a:gd name="T21" fmla="*/ 2 h 240"/>
                <a:gd name="T22" fmla="*/ 48 w 152"/>
                <a:gd name="T23" fmla="*/ 0 h 240"/>
                <a:gd name="T24" fmla="*/ 152 w 152"/>
                <a:gd name="T25" fmla="*/ 0 h 240"/>
                <a:gd name="T26" fmla="*/ 152 w 152"/>
                <a:gd name="T27"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0">
                  <a:moveTo>
                    <a:pt x="16" y="240"/>
                  </a:moveTo>
                  <a:lnTo>
                    <a:pt x="0" y="240"/>
                  </a:lnTo>
                  <a:lnTo>
                    <a:pt x="0" y="56"/>
                  </a:lnTo>
                  <a:lnTo>
                    <a:pt x="0" y="56"/>
                  </a:lnTo>
                  <a:lnTo>
                    <a:pt x="0" y="46"/>
                  </a:lnTo>
                  <a:lnTo>
                    <a:pt x="2" y="36"/>
                  </a:lnTo>
                  <a:lnTo>
                    <a:pt x="6" y="26"/>
                  </a:lnTo>
                  <a:lnTo>
                    <a:pt x="12" y="18"/>
                  </a:lnTo>
                  <a:lnTo>
                    <a:pt x="18" y="10"/>
                  </a:lnTo>
                  <a:lnTo>
                    <a:pt x="26" y="6"/>
                  </a:lnTo>
                  <a:lnTo>
                    <a:pt x="36" y="2"/>
                  </a:lnTo>
                  <a:lnTo>
                    <a:pt x="48" y="0"/>
                  </a:lnTo>
                  <a:lnTo>
                    <a:pt x="152" y="0"/>
                  </a:lnTo>
                  <a:lnTo>
                    <a:pt x="152" y="17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9" name="Freeform 100">
              <a:extLst>
                <a:ext uri="{FF2B5EF4-FFF2-40B4-BE49-F238E27FC236}">
                  <a16:creationId xmlns:a16="http://schemas.microsoft.com/office/drawing/2014/main" id="{B488DCF7-1C3D-41ED-8056-D987D39D67A7}"/>
                </a:ext>
              </a:extLst>
            </p:cNvPr>
            <p:cNvSpPr>
              <a:spLocks/>
            </p:cNvSpPr>
            <p:nvPr/>
          </p:nvSpPr>
          <p:spPr bwMode="auto">
            <a:xfrm>
              <a:off x="4768850" y="3130550"/>
              <a:ext cx="76200" cy="165100"/>
            </a:xfrm>
            <a:custGeom>
              <a:avLst/>
              <a:gdLst>
                <a:gd name="T0" fmla="*/ 0 w 48"/>
                <a:gd name="T1" fmla="*/ 104 h 104"/>
                <a:gd name="T2" fmla="*/ 24 w 48"/>
                <a:gd name="T3" fmla="*/ 88 h 104"/>
                <a:gd name="T4" fmla="*/ 48 w 48"/>
                <a:gd name="T5" fmla="*/ 104 h 104"/>
                <a:gd name="T6" fmla="*/ 48 w 48"/>
                <a:gd name="T7" fmla="*/ 0 h 104"/>
                <a:gd name="T8" fmla="*/ 0 w 48"/>
                <a:gd name="T9" fmla="*/ 0 h 104"/>
                <a:gd name="T10" fmla="*/ 0 w 48"/>
                <a:gd name="T11" fmla="*/ 104 h 104"/>
              </a:gdLst>
              <a:ahLst/>
              <a:cxnLst>
                <a:cxn ang="0">
                  <a:pos x="T0" y="T1"/>
                </a:cxn>
                <a:cxn ang="0">
                  <a:pos x="T2" y="T3"/>
                </a:cxn>
                <a:cxn ang="0">
                  <a:pos x="T4" y="T5"/>
                </a:cxn>
                <a:cxn ang="0">
                  <a:pos x="T6" y="T7"/>
                </a:cxn>
                <a:cxn ang="0">
                  <a:pos x="T8" y="T9"/>
                </a:cxn>
                <a:cxn ang="0">
                  <a:pos x="T10" y="T11"/>
                </a:cxn>
              </a:cxnLst>
              <a:rect l="0" t="0" r="r" b="b"/>
              <a:pathLst>
                <a:path w="48" h="104">
                  <a:moveTo>
                    <a:pt x="0" y="104"/>
                  </a:moveTo>
                  <a:lnTo>
                    <a:pt x="24" y="88"/>
                  </a:lnTo>
                  <a:lnTo>
                    <a:pt x="48" y="104"/>
                  </a:lnTo>
                  <a:lnTo>
                    <a:pt x="48" y="0"/>
                  </a:lnTo>
                  <a:lnTo>
                    <a:pt x="0" y="0"/>
                  </a:lnTo>
                  <a:lnTo>
                    <a:pt x="0" y="104"/>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0" name="Freeform 101">
              <a:extLst>
                <a:ext uri="{FF2B5EF4-FFF2-40B4-BE49-F238E27FC236}">
                  <a16:creationId xmlns:a16="http://schemas.microsoft.com/office/drawing/2014/main" id="{D471B552-293C-49E1-A513-6A4DBDFA423A}"/>
                </a:ext>
              </a:extLst>
            </p:cNvPr>
            <p:cNvSpPr>
              <a:spLocks/>
            </p:cNvSpPr>
            <p:nvPr/>
          </p:nvSpPr>
          <p:spPr bwMode="auto">
            <a:xfrm>
              <a:off x="4997450" y="3321050"/>
              <a:ext cx="254000" cy="330200"/>
            </a:xfrm>
            <a:custGeom>
              <a:avLst/>
              <a:gdLst>
                <a:gd name="T0" fmla="*/ 48 w 160"/>
                <a:gd name="T1" fmla="*/ 208 h 208"/>
                <a:gd name="T2" fmla="*/ 48 w 160"/>
                <a:gd name="T3" fmla="*/ 208 h 208"/>
                <a:gd name="T4" fmla="*/ 48 w 160"/>
                <a:gd name="T5" fmla="*/ 184 h 208"/>
                <a:gd name="T6" fmla="*/ 48 w 160"/>
                <a:gd name="T7" fmla="*/ 184 h 208"/>
                <a:gd name="T8" fmla="*/ 36 w 160"/>
                <a:gd name="T9" fmla="*/ 172 h 208"/>
                <a:gd name="T10" fmla="*/ 28 w 160"/>
                <a:gd name="T11" fmla="*/ 158 h 208"/>
                <a:gd name="T12" fmla="*/ 16 w 160"/>
                <a:gd name="T13" fmla="*/ 136 h 208"/>
                <a:gd name="T14" fmla="*/ 16 w 160"/>
                <a:gd name="T15" fmla="*/ 136 h 208"/>
                <a:gd name="T16" fmla="*/ 0 w 160"/>
                <a:gd name="T17" fmla="*/ 104 h 208"/>
                <a:gd name="T18" fmla="*/ 0 w 160"/>
                <a:gd name="T19" fmla="*/ 104 h 208"/>
                <a:gd name="T20" fmla="*/ 0 w 160"/>
                <a:gd name="T21" fmla="*/ 102 h 208"/>
                <a:gd name="T22" fmla="*/ 2 w 160"/>
                <a:gd name="T23" fmla="*/ 98 h 208"/>
                <a:gd name="T24" fmla="*/ 10 w 160"/>
                <a:gd name="T25" fmla="*/ 94 h 208"/>
                <a:gd name="T26" fmla="*/ 18 w 160"/>
                <a:gd name="T27" fmla="*/ 92 h 208"/>
                <a:gd name="T28" fmla="*/ 22 w 160"/>
                <a:gd name="T29" fmla="*/ 94 h 208"/>
                <a:gd name="T30" fmla="*/ 24 w 160"/>
                <a:gd name="T31" fmla="*/ 96 h 208"/>
                <a:gd name="T32" fmla="*/ 24 w 160"/>
                <a:gd name="T33" fmla="*/ 96 h 208"/>
                <a:gd name="T34" fmla="*/ 40 w 160"/>
                <a:gd name="T35" fmla="*/ 112 h 208"/>
                <a:gd name="T36" fmla="*/ 48 w 160"/>
                <a:gd name="T37" fmla="*/ 112 h 208"/>
                <a:gd name="T38" fmla="*/ 48 w 160"/>
                <a:gd name="T39" fmla="*/ 16 h 208"/>
                <a:gd name="T40" fmla="*/ 48 w 160"/>
                <a:gd name="T41" fmla="*/ 16 h 208"/>
                <a:gd name="T42" fmla="*/ 50 w 160"/>
                <a:gd name="T43" fmla="*/ 10 h 208"/>
                <a:gd name="T44" fmla="*/ 52 w 160"/>
                <a:gd name="T45" fmla="*/ 4 h 208"/>
                <a:gd name="T46" fmla="*/ 58 w 160"/>
                <a:gd name="T47" fmla="*/ 2 h 208"/>
                <a:gd name="T48" fmla="*/ 64 w 160"/>
                <a:gd name="T49" fmla="*/ 0 h 208"/>
                <a:gd name="T50" fmla="*/ 64 w 160"/>
                <a:gd name="T51" fmla="*/ 0 h 208"/>
                <a:gd name="T52" fmla="*/ 64 w 160"/>
                <a:gd name="T53" fmla="*/ 0 h 208"/>
                <a:gd name="T54" fmla="*/ 70 w 160"/>
                <a:gd name="T55" fmla="*/ 2 h 208"/>
                <a:gd name="T56" fmla="*/ 76 w 160"/>
                <a:gd name="T57" fmla="*/ 4 h 208"/>
                <a:gd name="T58" fmla="*/ 78 w 160"/>
                <a:gd name="T59" fmla="*/ 10 h 208"/>
                <a:gd name="T60" fmla="*/ 80 w 160"/>
                <a:gd name="T61" fmla="*/ 16 h 208"/>
                <a:gd name="T62" fmla="*/ 80 w 160"/>
                <a:gd name="T63" fmla="*/ 80 h 208"/>
                <a:gd name="T64" fmla="*/ 136 w 160"/>
                <a:gd name="T65" fmla="*/ 92 h 208"/>
                <a:gd name="T66" fmla="*/ 136 w 160"/>
                <a:gd name="T67" fmla="*/ 92 h 208"/>
                <a:gd name="T68" fmla="*/ 146 w 160"/>
                <a:gd name="T69" fmla="*/ 94 h 208"/>
                <a:gd name="T70" fmla="*/ 152 w 160"/>
                <a:gd name="T71" fmla="*/ 100 h 208"/>
                <a:gd name="T72" fmla="*/ 158 w 160"/>
                <a:gd name="T73" fmla="*/ 110 h 208"/>
                <a:gd name="T74" fmla="*/ 160 w 160"/>
                <a:gd name="T75" fmla="*/ 120 h 208"/>
                <a:gd name="T76" fmla="*/ 160 w 160"/>
                <a:gd name="T77" fmla="*/ 160 h 208"/>
                <a:gd name="T78" fmla="*/ 160 w 160"/>
                <a:gd name="T79" fmla="*/ 160 h 208"/>
                <a:gd name="T80" fmla="*/ 158 w 160"/>
                <a:gd name="T81" fmla="*/ 166 h 208"/>
                <a:gd name="T82" fmla="*/ 156 w 160"/>
                <a:gd name="T83" fmla="*/ 172 h 208"/>
                <a:gd name="T84" fmla="*/ 154 w 160"/>
                <a:gd name="T85" fmla="*/ 178 h 208"/>
                <a:gd name="T86" fmla="*/ 152 w 160"/>
                <a:gd name="T87" fmla="*/ 184 h 208"/>
                <a:gd name="T88" fmla="*/ 152 w 160"/>
                <a:gd name="T89" fmla="*/ 208 h 208"/>
                <a:gd name="T90" fmla="*/ 48 w 160"/>
                <a:gd name="T9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08">
                  <a:moveTo>
                    <a:pt x="48" y="208"/>
                  </a:moveTo>
                  <a:lnTo>
                    <a:pt x="48" y="208"/>
                  </a:lnTo>
                  <a:lnTo>
                    <a:pt x="48" y="184"/>
                  </a:lnTo>
                  <a:lnTo>
                    <a:pt x="48" y="184"/>
                  </a:lnTo>
                  <a:lnTo>
                    <a:pt x="36" y="172"/>
                  </a:lnTo>
                  <a:lnTo>
                    <a:pt x="28" y="158"/>
                  </a:lnTo>
                  <a:lnTo>
                    <a:pt x="16" y="136"/>
                  </a:lnTo>
                  <a:lnTo>
                    <a:pt x="16" y="136"/>
                  </a:lnTo>
                  <a:lnTo>
                    <a:pt x="0" y="104"/>
                  </a:lnTo>
                  <a:lnTo>
                    <a:pt x="0" y="104"/>
                  </a:lnTo>
                  <a:lnTo>
                    <a:pt x="0" y="102"/>
                  </a:lnTo>
                  <a:lnTo>
                    <a:pt x="2" y="98"/>
                  </a:lnTo>
                  <a:lnTo>
                    <a:pt x="10" y="94"/>
                  </a:lnTo>
                  <a:lnTo>
                    <a:pt x="18" y="92"/>
                  </a:lnTo>
                  <a:lnTo>
                    <a:pt x="22" y="94"/>
                  </a:lnTo>
                  <a:lnTo>
                    <a:pt x="24" y="96"/>
                  </a:lnTo>
                  <a:lnTo>
                    <a:pt x="24" y="96"/>
                  </a:lnTo>
                  <a:lnTo>
                    <a:pt x="40" y="112"/>
                  </a:lnTo>
                  <a:lnTo>
                    <a:pt x="48" y="112"/>
                  </a:lnTo>
                  <a:lnTo>
                    <a:pt x="48" y="16"/>
                  </a:lnTo>
                  <a:lnTo>
                    <a:pt x="48" y="16"/>
                  </a:lnTo>
                  <a:lnTo>
                    <a:pt x="50" y="10"/>
                  </a:lnTo>
                  <a:lnTo>
                    <a:pt x="52" y="4"/>
                  </a:lnTo>
                  <a:lnTo>
                    <a:pt x="58" y="2"/>
                  </a:lnTo>
                  <a:lnTo>
                    <a:pt x="64" y="0"/>
                  </a:lnTo>
                  <a:lnTo>
                    <a:pt x="64" y="0"/>
                  </a:lnTo>
                  <a:lnTo>
                    <a:pt x="64" y="0"/>
                  </a:lnTo>
                  <a:lnTo>
                    <a:pt x="70" y="2"/>
                  </a:lnTo>
                  <a:lnTo>
                    <a:pt x="76" y="4"/>
                  </a:lnTo>
                  <a:lnTo>
                    <a:pt x="78" y="10"/>
                  </a:lnTo>
                  <a:lnTo>
                    <a:pt x="80" y="16"/>
                  </a:lnTo>
                  <a:lnTo>
                    <a:pt x="80" y="80"/>
                  </a:lnTo>
                  <a:lnTo>
                    <a:pt x="136" y="92"/>
                  </a:lnTo>
                  <a:lnTo>
                    <a:pt x="136" y="92"/>
                  </a:lnTo>
                  <a:lnTo>
                    <a:pt x="146" y="94"/>
                  </a:lnTo>
                  <a:lnTo>
                    <a:pt x="152" y="100"/>
                  </a:lnTo>
                  <a:lnTo>
                    <a:pt x="158" y="110"/>
                  </a:lnTo>
                  <a:lnTo>
                    <a:pt x="160" y="120"/>
                  </a:lnTo>
                  <a:lnTo>
                    <a:pt x="160" y="160"/>
                  </a:lnTo>
                  <a:lnTo>
                    <a:pt x="160" y="160"/>
                  </a:lnTo>
                  <a:lnTo>
                    <a:pt x="158" y="166"/>
                  </a:lnTo>
                  <a:lnTo>
                    <a:pt x="156" y="172"/>
                  </a:lnTo>
                  <a:lnTo>
                    <a:pt x="154" y="178"/>
                  </a:lnTo>
                  <a:lnTo>
                    <a:pt x="152" y="184"/>
                  </a:lnTo>
                  <a:lnTo>
                    <a:pt x="152" y="208"/>
                  </a:lnTo>
                  <a:lnTo>
                    <a:pt x="48" y="208"/>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1" name="Rectangle 102">
              <a:extLst>
                <a:ext uri="{FF2B5EF4-FFF2-40B4-BE49-F238E27FC236}">
                  <a16:creationId xmlns:a16="http://schemas.microsoft.com/office/drawing/2014/main" id="{B1F90782-08F8-4A56-A4E6-BA0D26F6BDA1}"/>
                </a:ext>
              </a:extLst>
            </p:cNvPr>
            <p:cNvSpPr>
              <a:spLocks noChangeArrowheads="1"/>
            </p:cNvSpPr>
            <p:nvPr/>
          </p:nvSpPr>
          <p:spPr bwMode="auto">
            <a:xfrm>
              <a:off x="5048250" y="3651250"/>
              <a:ext cx="203200" cy="63500"/>
            </a:xfrm>
            <a:prstGeom prst="rect">
              <a:avLst/>
            </a:prstGeom>
            <a:noFill/>
            <a:ln w="25400">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92" name="Group 291">
            <a:extLst>
              <a:ext uri="{FF2B5EF4-FFF2-40B4-BE49-F238E27FC236}">
                <a16:creationId xmlns:a16="http://schemas.microsoft.com/office/drawing/2014/main" id="{AC867251-A161-4140-AD20-0B1DB3B2D00E}"/>
              </a:ext>
            </a:extLst>
          </p:cNvPr>
          <p:cNvGrpSpPr/>
          <p:nvPr/>
        </p:nvGrpSpPr>
        <p:grpSpPr>
          <a:xfrm>
            <a:off x="5861049" y="5149009"/>
            <a:ext cx="469900" cy="571500"/>
            <a:chOff x="3695700" y="4673600"/>
            <a:chExt cx="469900" cy="571500"/>
          </a:xfrm>
        </p:grpSpPr>
        <p:sp>
          <p:nvSpPr>
            <p:cNvPr id="293" name="Freeform 145">
              <a:extLst>
                <a:ext uri="{FF2B5EF4-FFF2-40B4-BE49-F238E27FC236}">
                  <a16:creationId xmlns:a16="http://schemas.microsoft.com/office/drawing/2014/main" id="{0A86FF3B-A4E2-4423-B525-884B6A8C0DEB}"/>
                </a:ext>
              </a:extLst>
            </p:cNvPr>
            <p:cNvSpPr>
              <a:spLocks/>
            </p:cNvSpPr>
            <p:nvPr/>
          </p:nvSpPr>
          <p:spPr bwMode="auto">
            <a:xfrm>
              <a:off x="3733800" y="5105400"/>
              <a:ext cx="76200" cy="63500"/>
            </a:xfrm>
            <a:custGeom>
              <a:avLst/>
              <a:gdLst>
                <a:gd name="T0" fmla="*/ 0 w 48"/>
                <a:gd name="T1" fmla="*/ 40 h 40"/>
                <a:gd name="T2" fmla="*/ 0 w 48"/>
                <a:gd name="T3" fmla="*/ 16 h 40"/>
                <a:gd name="T4" fmla="*/ 0 w 48"/>
                <a:gd name="T5" fmla="*/ 16 h 40"/>
                <a:gd name="T6" fmla="*/ 2 w 48"/>
                <a:gd name="T7" fmla="*/ 10 h 40"/>
                <a:gd name="T8" fmla="*/ 4 w 48"/>
                <a:gd name="T9" fmla="*/ 4 h 40"/>
                <a:gd name="T10" fmla="*/ 10 w 48"/>
                <a:gd name="T11" fmla="*/ 2 h 40"/>
                <a:gd name="T12" fmla="*/ 16 w 48"/>
                <a:gd name="T13" fmla="*/ 0 h 40"/>
                <a:gd name="T14" fmla="*/ 48 w 4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0" y="40"/>
                  </a:moveTo>
                  <a:lnTo>
                    <a:pt x="0" y="16"/>
                  </a:lnTo>
                  <a:lnTo>
                    <a:pt x="0" y="16"/>
                  </a:lnTo>
                  <a:lnTo>
                    <a:pt x="2" y="10"/>
                  </a:lnTo>
                  <a:lnTo>
                    <a:pt x="4" y="4"/>
                  </a:lnTo>
                  <a:lnTo>
                    <a:pt x="10" y="2"/>
                  </a:lnTo>
                  <a:lnTo>
                    <a:pt x="16" y="0"/>
                  </a:lnTo>
                  <a:lnTo>
                    <a:pt x="48"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4" name="Freeform 146">
              <a:extLst>
                <a:ext uri="{FF2B5EF4-FFF2-40B4-BE49-F238E27FC236}">
                  <a16:creationId xmlns:a16="http://schemas.microsoft.com/office/drawing/2014/main" id="{B4B88271-2E98-4259-90B3-0B8A094E9C5A}"/>
                </a:ext>
              </a:extLst>
            </p:cNvPr>
            <p:cNvSpPr>
              <a:spLocks/>
            </p:cNvSpPr>
            <p:nvPr/>
          </p:nvSpPr>
          <p:spPr bwMode="auto">
            <a:xfrm>
              <a:off x="3924300" y="5105400"/>
              <a:ext cx="76200" cy="63500"/>
            </a:xfrm>
            <a:custGeom>
              <a:avLst/>
              <a:gdLst>
                <a:gd name="T0" fmla="*/ 0 w 48"/>
                <a:gd name="T1" fmla="*/ 0 h 40"/>
                <a:gd name="T2" fmla="*/ 32 w 48"/>
                <a:gd name="T3" fmla="*/ 0 h 40"/>
                <a:gd name="T4" fmla="*/ 32 w 48"/>
                <a:gd name="T5" fmla="*/ 0 h 40"/>
                <a:gd name="T6" fmla="*/ 38 w 48"/>
                <a:gd name="T7" fmla="*/ 2 h 40"/>
                <a:gd name="T8" fmla="*/ 44 w 48"/>
                <a:gd name="T9" fmla="*/ 4 h 40"/>
                <a:gd name="T10" fmla="*/ 46 w 48"/>
                <a:gd name="T11" fmla="*/ 10 h 40"/>
                <a:gd name="T12" fmla="*/ 48 w 48"/>
                <a:gd name="T13" fmla="*/ 16 h 40"/>
                <a:gd name="T14" fmla="*/ 48 w 4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0" y="0"/>
                  </a:moveTo>
                  <a:lnTo>
                    <a:pt x="32" y="0"/>
                  </a:lnTo>
                  <a:lnTo>
                    <a:pt x="32" y="0"/>
                  </a:lnTo>
                  <a:lnTo>
                    <a:pt x="38" y="2"/>
                  </a:lnTo>
                  <a:lnTo>
                    <a:pt x="44" y="4"/>
                  </a:lnTo>
                  <a:lnTo>
                    <a:pt x="46" y="10"/>
                  </a:lnTo>
                  <a:lnTo>
                    <a:pt x="48" y="16"/>
                  </a:lnTo>
                  <a:lnTo>
                    <a:pt x="48" y="4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5" name="Freeform 147">
              <a:extLst>
                <a:ext uri="{FF2B5EF4-FFF2-40B4-BE49-F238E27FC236}">
                  <a16:creationId xmlns:a16="http://schemas.microsoft.com/office/drawing/2014/main" id="{692D025F-FC13-4D11-8430-1C32BC1947C1}"/>
                </a:ext>
              </a:extLst>
            </p:cNvPr>
            <p:cNvSpPr>
              <a:spLocks/>
            </p:cNvSpPr>
            <p:nvPr/>
          </p:nvSpPr>
          <p:spPr bwMode="auto">
            <a:xfrm>
              <a:off x="3695700" y="5168900"/>
              <a:ext cx="342900" cy="76200"/>
            </a:xfrm>
            <a:custGeom>
              <a:avLst/>
              <a:gdLst>
                <a:gd name="T0" fmla="*/ 88 w 216"/>
                <a:gd name="T1" fmla="*/ 0 h 48"/>
                <a:gd name="T2" fmla="*/ 16 w 216"/>
                <a:gd name="T3" fmla="*/ 0 h 48"/>
                <a:gd name="T4" fmla="*/ 16 w 216"/>
                <a:gd name="T5" fmla="*/ 0 h 48"/>
                <a:gd name="T6" fmla="*/ 10 w 216"/>
                <a:gd name="T7" fmla="*/ 2 h 48"/>
                <a:gd name="T8" fmla="*/ 4 w 216"/>
                <a:gd name="T9" fmla="*/ 4 h 48"/>
                <a:gd name="T10" fmla="*/ 2 w 216"/>
                <a:gd name="T11" fmla="*/ 10 h 48"/>
                <a:gd name="T12" fmla="*/ 0 w 216"/>
                <a:gd name="T13" fmla="*/ 16 h 48"/>
                <a:gd name="T14" fmla="*/ 0 w 216"/>
                <a:gd name="T15" fmla="*/ 48 h 48"/>
                <a:gd name="T16" fmla="*/ 216 w 216"/>
                <a:gd name="T17" fmla="*/ 48 h 48"/>
                <a:gd name="T18" fmla="*/ 216 w 216"/>
                <a:gd name="T19" fmla="*/ 16 h 48"/>
                <a:gd name="T20" fmla="*/ 216 w 216"/>
                <a:gd name="T21" fmla="*/ 16 h 48"/>
                <a:gd name="T22" fmla="*/ 214 w 216"/>
                <a:gd name="T23" fmla="*/ 10 h 48"/>
                <a:gd name="T24" fmla="*/ 212 w 216"/>
                <a:gd name="T25" fmla="*/ 4 h 48"/>
                <a:gd name="T26" fmla="*/ 206 w 216"/>
                <a:gd name="T27" fmla="*/ 2 h 48"/>
                <a:gd name="T28" fmla="*/ 200 w 216"/>
                <a:gd name="T29" fmla="*/ 0 h 48"/>
                <a:gd name="T30" fmla="*/ 160 w 216"/>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8">
                  <a:moveTo>
                    <a:pt x="88" y="0"/>
                  </a:moveTo>
                  <a:lnTo>
                    <a:pt x="16" y="0"/>
                  </a:lnTo>
                  <a:lnTo>
                    <a:pt x="16" y="0"/>
                  </a:lnTo>
                  <a:lnTo>
                    <a:pt x="10" y="2"/>
                  </a:lnTo>
                  <a:lnTo>
                    <a:pt x="4" y="4"/>
                  </a:lnTo>
                  <a:lnTo>
                    <a:pt x="2" y="10"/>
                  </a:lnTo>
                  <a:lnTo>
                    <a:pt x="0" y="16"/>
                  </a:lnTo>
                  <a:lnTo>
                    <a:pt x="0" y="48"/>
                  </a:lnTo>
                  <a:lnTo>
                    <a:pt x="216" y="48"/>
                  </a:lnTo>
                  <a:lnTo>
                    <a:pt x="216" y="16"/>
                  </a:lnTo>
                  <a:lnTo>
                    <a:pt x="216" y="16"/>
                  </a:lnTo>
                  <a:lnTo>
                    <a:pt x="214" y="10"/>
                  </a:lnTo>
                  <a:lnTo>
                    <a:pt x="212" y="4"/>
                  </a:lnTo>
                  <a:lnTo>
                    <a:pt x="206" y="2"/>
                  </a:lnTo>
                  <a:lnTo>
                    <a:pt x="200" y="0"/>
                  </a:lnTo>
                  <a:lnTo>
                    <a:pt x="160"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6" name="Freeform 148">
              <a:extLst>
                <a:ext uri="{FF2B5EF4-FFF2-40B4-BE49-F238E27FC236}">
                  <a16:creationId xmlns:a16="http://schemas.microsoft.com/office/drawing/2014/main" id="{25FD28F0-760A-4DDB-91F1-16BD18B7D477}"/>
                </a:ext>
              </a:extLst>
            </p:cNvPr>
            <p:cNvSpPr>
              <a:spLocks/>
            </p:cNvSpPr>
            <p:nvPr/>
          </p:nvSpPr>
          <p:spPr bwMode="auto">
            <a:xfrm>
              <a:off x="3924300" y="4864100"/>
              <a:ext cx="76200" cy="241300"/>
            </a:xfrm>
            <a:custGeom>
              <a:avLst/>
              <a:gdLst>
                <a:gd name="T0" fmla="*/ 0 w 48"/>
                <a:gd name="T1" fmla="*/ 0 h 152"/>
                <a:gd name="T2" fmla="*/ 0 w 48"/>
                <a:gd name="T3" fmla="*/ 40 h 152"/>
                <a:gd name="T4" fmla="*/ 48 w 48"/>
                <a:gd name="T5" fmla="*/ 88 h 152"/>
                <a:gd name="T6" fmla="*/ 24 w 48"/>
                <a:gd name="T7" fmla="*/ 112 h 152"/>
                <a:gd name="T8" fmla="*/ 24 w 48"/>
                <a:gd name="T9" fmla="*/ 152 h 152"/>
              </a:gdLst>
              <a:ahLst/>
              <a:cxnLst>
                <a:cxn ang="0">
                  <a:pos x="T0" y="T1"/>
                </a:cxn>
                <a:cxn ang="0">
                  <a:pos x="T2" y="T3"/>
                </a:cxn>
                <a:cxn ang="0">
                  <a:pos x="T4" y="T5"/>
                </a:cxn>
                <a:cxn ang="0">
                  <a:pos x="T6" y="T7"/>
                </a:cxn>
                <a:cxn ang="0">
                  <a:pos x="T8" y="T9"/>
                </a:cxn>
              </a:cxnLst>
              <a:rect l="0" t="0" r="r" b="b"/>
              <a:pathLst>
                <a:path w="48" h="152">
                  <a:moveTo>
                    <a:pt x="0" y="0"/>
                  </a:moveTo>
                  <a:lnTo>
                    <a:pt x="0" y="40"/>
                  </a:lnTo>
                  <a:lnTo>
                    <a:pt x="48" y="88"/>
                  </a:lnTo>
                  <a:lnTo>
                    <a:pt x="24" y="112"/>
                  </a:lnTo>
                  <a:lnTo>
                    <a:pt x="24" y="152"/>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7" name="Freeform 149">
              <a:extLst>
                <a:ext uri="{FF2B5EF4-FFF2-40B4-BE49-F238E27FC236}">
                  <a16:creationId xmlns:a16="http://schemas.microsoft.com/office/drawing/2014/main" id="{09F09D4A-24FD-42B6-B502-3F0F4EBB541D}"/>
                </a:ext>
              </a:extLst>
            </p:cNvPr>
            <p:cNvSpPr>
              <a:spLocks/>
            </p:cNvSpPr>
            <p:nvPr/>
          </p:nvSpPr>
          <p:spPr bwMode="auto">
            <a:xfrm>
              <a:off x="3848100" y="4737100"/>
              <a:ext cx="190500" cy="165100"/>
            </a:xfrm>
            <a:custGeom>
              <a:avLst/>
              <a:gdLst>
                <a:gd name="T0" fmla="*/ 64 w 120"/>
                <a:gd name="T1" fmla="*/ 0 h 104"/>
                <a:gd name="T2" fmla="*/ 120 w 120"/>
                <a:gd name="T3" fmla="*/ 56 h 104"/>
                <a:gd name="T4" fmla="*/ 120 w 120"/>
                <a:gd name="T5" fmla="*/ 80 h 104"/>
                <a:gd name="T6" fmla="*/ 96 w 120"/>
                <a:gd name="T7" fmla="*/ 104 h 104"/>
                <a:gd name="T8" fmla="*/ 72 w 120"/>
                <a:gd name="T9" fmla="*/ 80 h 104"/>
                <a:gd name="T10" fmla="*/ 32 w 120"/>
                <a:gd name="T11" fmla="*/ 80 h 104"/>
                <a:gd name="T12" fmla="*/ 32 w 120"/>
                <a:gd name="T13" fmla="*/ 80 h 104"/>
                <a:gd name="T14" fmla="*/ 20 w 120"/>
                <a:gd name="T15" fmla="*/ 78 h 104"/>
                <a:gd name="T16" fmla="*/ 10 w 120"/>
                <a:gd name="T17" fmla="*/ 74 h 104"/>
                <a:gd name="T18" fmla="*/ 2 w 120"/>
                <a:gd name="T19" fmla="*/ 66 h 104"/>
                <a:gd name="T20" fmla="*/ 0 w 120"/>
                <a:gd name="T21" fmla="*/ 62 h 104"/>
                <a:gd name="T22" fmla="*/ 0 w 120"/>
                <a:gd name="T23" fmla="*/ 56 h 104"/>
                <a:gd name="T24" fmla="*/ 0 w 120"/>
                <a:gd name="T2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04">
                  <a:moveTo>
                    <a:pt x="64" y="0"/>
                  </a:moveTo>
                  <a:lnTo>
                    <a:pt x="120" y="56"/>
                  </a:lnTo>
                  <a:lnTo>
                    <a:pt x="120" y="80"/>
                  </a:lnTo>
                  <a:lnTo>
                    <a:pt x="96" y="104"/>
                  </a:lnTo>
                  <a:lnTo>
                    <a:pt x="72" y="80"/>
                  </a:lnTo>
                  <a:lnTo>
                    <a:pt x="32" y="80"/>
                  </a:lnTo>
                  <a:lnTo>
                    <a:pt x="32" y="80"/>
                  </a:lnTo>
                  <a:lnTo>
                    <a:pt x="20" y="78"/>
                  </a:lnTo>
                  <a:lnTo>
                    <a:pt x="10" y="74"/>
                  </a:lnTo>
                  <a:lnTo>
                    <a:pt x="2" y="66"/>
                  </a:lnTo>
                  <a:lnTo>
                    <a:pt x="0" y="62"/>
                  </a:lnTo>
                  <a:lnTo>
                    <a:pt x="0" y="56"/>
                  </a:lnTo>
                  <a:lnTo>
                    <a:pt x="0" y="4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8" name="Freeform 150">
              <a:extLst>
                <a:ext uri="{FF2B5EF4-FFF2-40B4-BE49-F238E27FC236}">
                  <a16:creationId xmlns:a16="http://schemas.microsoft.com/office/drawing/2014/main" id="{2EB8E13E-F2DA-458A-9D16-8850B5608DBC}"/>
                </a:ext>
              </a:extLst>
            </p:cNvPr>
            <p:cNvSpPr>
              <a:spLocks/>
            </p:cNvSpPr>
            <p:nvPr/>
          </p:nvSpPr>
          <p:spPr bwMode="auto">
            <a:xfrm>
              <a:off x="3733800" y="4673600"/>
              <a:ext cx="266700" cy="431800"/>
            </a:xfrm>
            <a:custGeom>
              <a:avLst/>
              <a:gdLst>
                <a:gd name="T0" fmla="*/ 24 w 168"/>
                <a:gd name="T1" fmla="*/ 272 h 272"/>
                <a:gd name="T2" fmla="*/ 24 w 168"/>
                <a:gd name="T3" fmla="*/ 192 h 272"/>
                <a:gd name="T4" fmla="*/ 0 w 168"/>
                <a:gd name="T5" fmla="*/ 168 h 272"/>
                <a:gd name="T6" fmla="*/ 0 w 168"/>
                <a:gd name="T7" fmla="*/ 96 h 272"/>
                <a:gd name="T8" fmla="*/ 0 w 168"/>
                <a:gd name="T9" fmla="*/ 96 h 272"/>
                <a:gd name="T10" fmla="*/ 0 w 168"/>
                <a:gd name="T11" fmla="*/ 84 h 272"/>
                <a:gd name="T12" fmla="*/ 2 w 168"/>
                <a:gd name="T13" fmla="*/ 74 h 272"/>
                <a:gd name="T14" fmla="*/ 6 w 168"/>
                <a:gd name="T15" fmla="*/ 64 h 272"/>
                <a:gd name="T16" fmla="*/ 10 w 168"/>
                <a:gd name="T17" fmla="*/ 54 h 272"/>
                <a:gd name="T18" fmla="*/ 20 w 168"/>
                <a:gd name="T19" fmla="*/ 38 h 272"/>
                <a:gd name="T20" fmla="*/ 34 w 168"/>
                <a:gd name="T21" fmla="*/ 24 h 272"/>
                <a:gd name="T22" fmla="*/ 50 w 168"/>
                <a:gd name="T23" fmla="*/ 14 h 272"/>
                <a:gd name="T24" fmla="*/ 66 w 168"/>
                <a:gd name="T25" fmla="*/ 6 h 272"/>
                <a:gd name="T26" fmla="*/ 86 w 168"/>
                <a:gd name="T27" fmla="*/ 2 h 272"/>
                <a:gd name="T28" fmla="*/ 104 w 168"/>
                <a:gd name="T29" fmla="*/ 0 h 272"/>
                <a:gd name="T30" fmla="*/ 104 w 168"/>
                <a:gd name="T31" fmla="*/ 0 h 272"/>
                <a:gd name="T32" fmla="*/ 120 w 168"/>
                <a:gd name="T33" fmla="*/ 2 h 272"/>
                <a:gd name="T34" fmla="*/ 138 w 168"/>
                <a:gd name="T35" fmla="*/ 8 h 272"/>
                <a:gd name="T36" fmla="*/ 156 w 168"/>
                <a:gd name="T37" fmla="*/ 14 h 272"/>
                <a:gd name="T38" fmla="*/ 168 w 168"/>
                <a:gd name="T39" fmla="*/ 24 h 272"/>
                <a:gd name="T40" fmla="*/ 144 w 168"/>
                <a:gd name="T41" fmla="*/ 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72">
                  <a:moveTo>
                    <a:pt x="24" y="272"/>
                  </a:moveTo>
                  <a:lnTo>
                    <a:pt x="24" y="192"/>
                  </a:lnTo>
                  <a:lnTo>
                    <a:pt x="0" y="168"/>
                  </a:lnTo>
                  <a:lnTo>
                    <a:pt x="0" y="96"/>
                  </a:lnTo>
                  <a:lnTo>
                    <a:pt x="0" y="96"/>
                  </a:lnTo>
                  <a:lnTo>
                    <a:pt x="0" y="84"/>
                  </a:lnTo>
                  <a:lnTo>
                    <a:pt x="2" y="74"/>
                  </a:lnTo>
                  <a:lnTo>
                    <a:pt x="6" y="64"/>
                  </a:lnTo>
                  <a:lnTo>
                    <a:pt x="10" y="54"/>
                  </a:lnTo>
                  <a:lnTo>
                    <a:pt x="20" y="38"/>
                  </a:lnTo>
                  <a:lnTo>
                    <a:pt x="34" y="24"/>
                  </a:lnTo>
                  <a:lnTo>
                    <a:pt x="50" y="14"/>
                  </a:lnTo>
                  <a:lnTo>
                    <a:pt x="66" y="6"/>
                  </a:lnTo>
                  <a:lnTo>
                    <a:pt x="86" y="2"/>
                  </a:lnTo>
                  <a:lnTo>
                    <a:pt x="104" y="0"/>
                  </a:lnTo>
                  <a:lnTo>
                    <a:pt x="104" y="0"/>
                  </a:lnTo>
                  <a:lnTo>
                    <a:pt x="120" y="2"/>
                  </a:lnTo>
                  <a:lnTo>
                    <a:pt x="138" y="8"/>
                  </a:lnTo>
                  <a:lnTo>
                    <a:pt x="156" y="14"/>
                  </a:lnTo>
                  <a:lnTo>
                    <a:pt x="168" y="24"/>
                  </a:lnTo>
                  <a:lnTo>
                    <a:pt x="144" y="4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9" name="Freeform 151">
              <a:extLst>
                <a:ext uri="{FF2B5EF4-FFF2-40B4-BE49-F238E27FC236}">
                  <a16:creationId xmlns:a16="http://schemas.microsoft.com/office/drawing/2014/main" id="{E416185C-C704-448D-814A-541B065CA445}"/>
                </a:ext>
              </a:extLst>
            </p:cNvPr>
            <p:cNvSpPr>
              <a:spLocks/>
            </p:cNvSpPr>
            <p:nvPr/>
          </p:nvSpPr>
          <p:spPr bwMode="auto">
            <a:xfrm>
              <a:off x="4000500" y="4914900"/>
              <a:ext cx="142875" cy="139700"/>
            </a:xfrm>
            <a:custGeom>
              <a:avLst/>
              <a:gdLst>
                <a:gd name="T0" fmla="*/ 0 w 90"/>
                <a:gd name="T1" fmla="*/ 24 h 88"/>
                <a:gd name="T2" fmla="*/ 0 w 90"/>
                <a:gd name="T3" fmla="*/ 24 h 88"/>
                <a:gd name="T4" fmla="*/ 8 w 90"/>
                <a:gd name="T5" fmla="*/ 14 h 88"/>
                <a:gd name="T6" fmla="*/ 18 w 90"/>
                <a:gd name="T7" fmla="*/ 6 h 88"/>
                <a:gd name="T8" fmla="*/ 28 w 90"/>
                <a:gd name="T9" fmla="*/ 2 h 88"/>
                <a:gd name="T10" fmla="*/ 42 w 90"/>
                <a:gd name="T11" fmla="*/ 0 h 88"/>
                <a:gd name="T12" fmla="*/ 42 w 90"/>
                <a:gd name="T13" fmla="*/ 0 h 88"/>
                <a:gd name="T14" fmla="*/ 52 w 90"/>
                <a:gd name="T15" fmla="*/ 0 h 88"/>
                <a:gd name="T16" fmla="*/ 60 w 90"/>
                <a:gd name="T17" fmla="*/ 4 h 88"/>
                <a:gd name="T18" fmla="*/ 68 w 90"/>
                <a:gd name="T19" fmla="*/ 8 h 88"/>
                <a:gd name="T20" fmla="*/ 76 w 90"/>
                <a:gd name="T21" fmla="*/ 14 h 88"/>
                <a:gd name="T22" fmla="*/ 82 w 90"/>
                <a:gd name="T23" fmla="*/ 22 h 88"/>
                <a:gd name="T24" fmla="*/ 86 w 90"/>
                <a:gd name="T25" fmla="*/ 30 h 88"/>
                <a:gd name="T26" fmla="*/ 88 w 90"/>
                <a:gd name="T27" fmla="*/ 38 h 88"/>
                <a:gd name="T28" fmla="*/ 90 w 90"/>
                <a:gd name="T29" fmla="*/ 48 h 88"/>
                <a:gd name="T30" fmla="*/ 90 w 90"/>
                <a:gd name="T31" fmla="*/ 48 h 88"/>
                <a:gd name="T32" fmla="*/ 88 w 90"/>
                <a:gd name="T33" fmla="*/ 60 h 88"/>
                <a:gd name="T34" fmla="*/ 84 w 90"/>
                <a:gd name="T35" fmla="*/ 72 h 88"/>
                <a:gd name="T36" fmla="*/ 76 w 90"/>
                <a:gd name="T37" fmla="*/ 80 h 88"/>
                <a:gd name="T38" fmla="*/ 68 w 90"/>
                <a:gd name="T3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8">
                  <a:moveTo>
                    <a:pt x="0" y="24"/>
                  </a:moveTo>
                  <a:lnTo>
                    <a:pt x="0" y="24"/>
                  </a:lnTo>
                  <a:lnTo>
                    <a:pt x="8" y="14"/>
                  </a:lnTo>
                  <a:lnTo>
                    <a:pt x="18" y="6"/>
                  </a:lnTo>
                  <a:lnTo>
                    <a:pt x="28" y="2"/>
                  </a:lnTo>
                  <a:lnTo>
                    <a:pt x="42" y="0"/>
                  </a:lnTo>
                  <a:lnTo>
                    <a:pt x="42" y="0"/>
                  </a:lnTo>
                  <a:lnTo>
                    <a:pt x="52" y="0"/>
                  </a:lnTo>
                  <a:lnTo>
                    <a:pt x="60" y="4"/>
                  </a:lnTo>
                  <a:lnTo>
                    <a:pt x="68" y="8"/>
                  </a:lnTo>
                  <a:lnTo>
                    <a:pt x="76" y="14"/>
                  </a:lnTo>
                  <a:lnTo>
                    <a:pt x="82" y="22"/>
                  </a:lnTo>
                  <a:lnTo>
                    <a:pt x="86" y="30"/>
                  </a:lnTo>
                  <a:lnTo>
                    <a:pt x="88" y="38"/>
                  </a:lnTo>
                  <a:lnTo>
                    <a:pt x="90" y="48"/>
                  </a:lnTo>
                  <a:lnTo>
                    <a:pt x="90" y="48"/>
                  </a:lnTo>
                  <a:lnTo>
                    <a:pt x="88" y="60"/>
                  </a:lnTo>
                  <a:lnTo>
                    <a:pt x="84" y="72"/>
                  </a:lnTo>
                  <a:lnTo>
                    <a:pt x="76" y="80"/>
                  </a:lnTo>
                  <a:lnTo>
                    <a:pt x="68" y="8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0" name="Freeform 152">
              <a:extLst>
                <a:ext uri="{FF2B5EF4-FFF2-40B4-BE49-F238E27FC236}">
                  <a16:creationId xmlns:a16="http://schemas.microsoft.com/office/drawing/2014/main" id="{2E24BA0C-CD97-4911-B98B-A79FD36FE04E}"/>
                </a:ext>
              </a:extLst>
            </p:cNvPr>
            <p:cNvSpPr>
              <a:spLocks/>
            </p:cNvSpPr>
            <p:nvPr/>
          </p:nvSpPr>
          <p:spPr bwMode="auto">
            <a:xfrm>
              <a:off x="4038600" y="5054600"/>
              <a:ext cx="114300" cy="50800"/>
            </a:xfrm>
            <a:custGeom>
              <a:avLst/>
              <a:gdLst>
                <a:gd name="T0" fmla="*/ 0 w 72"/>
                <a:gd name="T1" fmla="*/ 0 h 32"/>
                <a:gd name="T2" fmla="*/ 64 w 72"/>
                <a:gd name="T3" fmla="*/ 0 h 32"/>
                <a:gd name="T4" fmla="*/ 64 w 72"/>
                <a:gd name="T5" fmla="*/ 0 h 32"/>
                <a:gd name="T6" fmla="*/ 68 w 72"/>
                <a:gd name="T7" fmla="*/ 0 h 32"/>
                <a:gd name="T8" fmla="*/ 70 w 72"/>
                <a:gd name="T9" fmla="*/ 2 h 32"/>
                <a:gd name="T10" fmla="*/ 72 w 72"/>
                <a:gd name="T11" fmla="*/ 4 h 32"/>
                <a:gd name="T12" fmla="*/ 72 w 72"/>
                <a:gd name="T13" fmla="*/ 8 h 32"/>
                <a:gd name="T14" fmla="*/ 72 w 72"/>
                <a:gd name="T15" fmla="*/ 24 h 32"/>
                <a:gd name="T16" fmla="*/ 72 w 72"/>
                <a:gd name="T17" fmla="*/ 24 h 32"/>
                <a:gd name="T18" fmla="*/ 72 w 72"/>
                <a:gd name="T19" fmla="*/ 28 h 32"/>
                <a:gd name="T20" fmla="*/ 70 w 72"/>
                <a:gd name="T21" fmla="*/ 30 h 32"/>
                <a:gd name="T22" fmla="*/ 68 w 72"/>
                <a:gd name="T23" fmla="*/ 32 h 32"/>
                <a:gd name="T24" fmla="*/ 64 w 72"/>
                <a:gd name="T25" fmla="*/ 32 h 32"/>
                <a:gd name="T26" fmla="*/ 24 w 72"/>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2">
                  <a:moveTo>
                    <a:pt x="0" y="0"/>
                  </a:moveTo>
                  <a:lnTo>
                    <a:pt x="64" y="0"/>
                  </a:lnTo>
                  <a:lnTo>
                    <a:pt x="64" y="0"/>
                  </a:lnTo>
                  <a:lnTo>
                    <a:pt x="68" y="0"/>
                  </a:lnTo>
                  <a:lnTo>
                    <a:pt x="70" y="2"/>
                  </a:lnTo>
                  <a:lnTo>
                    <a:pt x="72" y="4"/>
                  </a:lnTo>
                  <a:lnTo>
                    <a:pt x="72" y="8"/>
                  </a:lnTo>
                  <a:lnTo>
                    <a:pt x="72" y="24"/>
                  </a:lnTo>
                  <a:lnTo>
                    <a:pt x="72" y="24"/>
                  </a:lnTo>
                  <a:lnTo>
                    <a:pt x="72" y="28"/>
                  </a:lnTo>
                  <a:lnTo>
                    <a:pt x="70" y="30"/>
                  </a:lnTo>
                  <a:lnTo>
                    <a:pt x="68" y="32"/>
                  </a:lnTo>
                  <a:lnTo>
                    <a:pt x="64" y="32"/>
                  </a:lnTo>
                  <a:lnTo>
                    <a:pt x="24" y="32"/>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Freeform 153">
              <a:extLst>
                <a:ext uri="{FF2B5EF4-FFF2-40B4-BE49-F238E27FC236}">
                  <a16:creationId xmlns:a16="http://schemas.microsoft.com/office/drawing/2014/main" id="{9D359E14-6639-4413-BABA-676274331172}"/>
                </a:ext>
              </a:extLst>
            </p:cNvPr>
            <p:cNvSpPr>
              <a:spLocks/>
            </p:cNvSpPr>
            <p:nvPr/>
          </p:nvSpPr>
          <p:spPr bwMode="auto">
            <a:xfrm>
              <a:off x="4064000" y="5194300"/>
              <a:ext cx="101600" cy="50800"/>
            </a:xfrm>
            <a:custGeom>
              <a:avLst/>
              <a:gdLst>
                <a:gd name="T0" fmla="*/ 0 w 64"/>
                <a:gd name="T1" fmla="*/ 32 h 32"/>
                <a:gd name="T2" fmla="*/ 64 w 64"/>
                <a:gd name="T3" fmla="*/ 32 h 32"/>
                <a:gd name="T4" fmla="*/ 64 w 64"/>
                <a:gd name="T5" fmla="*/ 16 h 32"/>
                <a:gd name="T6" fmla="*/ 64 w 64"/>
                <a:gd name="T7" fmla="*/ 16 h 32"/>
                <a:gd name="T8" fmla="*/ 62 w 64"/>
                <a:gd name="T9" fmla="*/ 10 h 32"/>
                <a:gd name="T10" fmla="*/ 60 w 64"/>
                <a:gd name="T11" fmla="*/ 4 h 32"/>
                <a:gd name="T12" fmla="*/ 54 w 64"/>
                <a:gd name="T13" fmla="*/ 2 h 32"/>
                <a:gd name="T14" fmla="*/ 48 w 64"/>
                <a:gd name="T15" fmla="*/ 0 h 32"/>
                <a:gd name="T16" fmla="*/ 16 w 64"/>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2">
                  <a:moveTo>
                    <a:pt x="0" y="32"/>
                  </a:moveTo>
                  <a:lnTo>
                    <a:pt x="64" y="32"/>
                  </a:lnTo>
                  <a:lnTo>
                    <a:pt x="64" y="16"/>
                  </a:lnTo>
                  <a:lnTo>
                    <a:pt x="64" y="16"/>
                  </a:lnTo>
                  <a:lnTo>
                    <a:pt x="62" y="10"/>
                  </a:lnTo>
                  <a:lnTo>
                    <a:pt x="60" y="4"/>
                  </a:lnTo>
                  <a:lnTo>
                    <a:pt x="54" y="2"/>
                  </a:lnTo>
                  <a:lnTo>
                    <a:pt x="48" y="0"/>
                  </a:lnTo>
                  <a:lnTo>
                    <a:pt x="16"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2" name="Line 154">
              <a:extLst>
                <a:ext uri="{FF2B5EF4-FFF2-40B4-BE49-F238E27FC236}">
                  <a16:creationId xmlns:a16="http://schemas.microsoft.com/office/drawing/2014/main" id="{540780A6-1E41-4F92-828A-D5445102D437}"/>
                </a:ext>
              </a:extLst>
            </p:cNvPr>
            <p:cNvSpPr>
              <a:spLocks noChangeShapeType="1"/>
            </p:cNvSpPr>
            <p:nvPr/>
          </p:nvSpPr>
          <p:spPr bwMode="auto">
            <a:xfrm>
              <a:off x="4127500" y="5105400"/>
              <a:ext cx="0" cy="88900"/>
            </a:xfrm>
            <a:prstGeom prst="line">
              <a:avLst/>
            </a:prstGeom>
            <a:noFill/>
            <a:ln w="25400">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03" name="Freeform 10">
            <a:extLst>
              <a:ext uri="{FF2B5EF4-FFF2-40B4-BE49-F238E27FC236}">
                <a16:creationId xmlns:a16="http://schemas.microsoft.com/office/drawing/2014/main" id="{10A37CD7-1C84-47FC-BF6A-A1D76EEDA16F}"/>
              </a:ext>
            </a:extLst>
          </p:cNvPr>
          <p:cNvSpPr>
            <a:spLocks/>
          </p:cNvSpPr>
          <p:nvPr/>
        </p:nvSpPr>
        <p:spPr bwMode="auto">
          <a:xfrm>
            <a:off x="4460962" y="4523326"/>
            <a:ext cx="501650" cy="504825"/>
          </a:xfrm>
          <a:custGeom>
            <a:avLst/>
            <a:gdLst>
              <a:gd name="T0" fmla="*/ 166 w 316"/>
              <a:gd name="T1" fmla="*/ 4 h 318"/>
              <a:gd name="T2" fmla="*/ 116 w 316"/>
              <a:gd name="T3" fmla="*/ 8 h 318"/>
              <a:gd name="T4" fmla="*/ 74 w 316"/>
              <a:gd name="T5" fmla="*/ 26 h 318"/>
              <a:gd name="T6" fmla="*/ 40 w 316"/>
              <a:gd name="T7" fmla="*/ 56 h 318"/>
              <a:gd name="T8" fmla="*/ 16 w 316"/>
              <a:gd name="T9" fmla="*/ 92 h 318"/>
              <a:gd name="T10" fmla="*/ 2 w 316"/>
              <a:gd name="T11" fmla="*/ 134 h 318"/>
              <a:gd name="T12" fmla="*/ 2 w 316"/>
              <a:gd name="T13" fmla="*/ 180 h 318"/>
              <a:gd name="T14" fmla="*/ 14 w 316"/>
              <a:gd name="T15" fmla="*/ 224 h 318"/>
              <a:gd name="T16" fmla="*/ 40 w 316"/>
              <a:gd name="T17" fmla="*/ 266 h 318"/>
              <a:gd name="T18" fmla="*/ 52 w 316"/>
              <a:gd name="T19" fmla="*/ 276 h 318"/>
              <a:gd name="T20" fmla="*/ 76 w 316"/>
              <a:gd name="T21" fmla="*/ 296 h 318"/>
              <a:gd name="T22" fmla="*/ 104 w 316"/>
              <a:gd name="T23" fmla="*/ 308 h 318"/>
              <a:gd name="T24" fmla="*/ 134 w 316"/>
              <a:gd name="T25" fmla="*/ 316 h 318"/>
              <a:gd name="T26" fmla="*/ 164 w 316"/>
              <a:gd name="T27" fmla="*/ 318 h 318"/>
              <a:gd name="T28" fmla="*/ 194 w 316"/>
              <a:gd name="T29" fmla="*/ 314 h 318"/>
              <a:gd name="T30" fmla="*/ 222 w 316"/>
              <a:gd name="T31" fmla="*/ 304 h 318"/>
              <a:gd name="T32" fmla="*/ 250 w 316"/>
              <a:gd name="T33" fmla="*/ 288 h 318"/>
              <a:gd name="T34" fmla="*/ 262 w 316"/>
              <a:gd name="T35" fmla="*/ 278 h 318"/>
              <a:gd name="T36" fmla="*/ 284 w 316"/>
              <a:gd name="T37" fmla="*/ 254 h 318"/>
              <a:gd name="T38" fmla="*/ 298 w 316"/>
              <a:gd name="T39" fmla="*/ 228 h 318"/>
              <a:gd name="T40" fmla="*/ 310 w 316"/>
              <a:gd name="T41" fmla="*/ 200 h 318"/>
              <a:gd name="T42" fmla="*/ 314 w 316"/>
              <a:gd name="T43" fmla="*/ 172 h 318"/>
              <a:gd name="T44" fmla="*/ 314 w 316"/>
              <a:gd name="T45" fmla="*/ 142 h 318"/>
              <a:gd name="T46" fmla="*/ 306 w 316"/>
              <a:gd name="T47" fmla="*/ 112 h 318"/>
              <a:gd name="T48" fmla="*/ 294 w 316"/>
              <a:gd name="T49" fmla="*/ 84 h 318"/>
              <a:gd name="T50" fmla="*/ 276 w 316"/>
              <a:gd name="T51" fmla="*/ 58 h 318"/>
              <a:gd name="T52" fmla="*/ 200 w 316"/>
              <a:gd name="T53" fmla="*/ 0 h 318"/>
              <a:gd name="T54" fmla="*/ 240 w 316"/>
              <a:gd name="T55" fmla="*/ 88 h 318"/>
              <a:gd name="T56" fmla="*/ 254 w 316"/>
              <a:gd name="T57" fmla="*/ 106 h 318"/>
              <a:gd name="T58" fmla="*/ 266 w 316"/>
              <a:gd name="T59" fmla="*/ 146 h 318"/>
              <a:gd name="T60" fmla="*/ 264 w 316"/>
              <a:gd name="T61" fmla="*/ 188 h 318"/>
              <a:gd name="T62" fmla="*/ 246 w 316"/>
              <a:gd name="T63" fmla="*/ 226 h 318"/>
              <a:gd name="T64" fmla="*/ 230 w 316"/>
              <a:gd name="T65" fmla="*/ 242 h 318"/>
              <a:gd name="T66" fmla="*/ 194 w 316"/>
              <a:gd name="T67" fmla="*/ 264 h 318"/>
              <a:gd name="T68" fmla="*/ 152 w 316"/>
              <a:gd name="T69" fmla="*/ 270 h 318"/>
              <a:gd name="T70" fmla="*/ 110 w 316"/>
              <a:gd name="T71" fmla="*/ 260 h 318"/>
              <a:gd name="T72" fmla="*/ 76 w 316"/>
              <a:gd name="T73" fmla="*/ 234 h 318"/>
              <a:gd name="T74" fmla="*/ 64 w 316"/>
              <a:gd name="T75" fmla="*/ 220 h 318"/>
              <a:gd name="T76" fmla="*/ 50 w 316"/>
              <a:gd name="T77" fmla="*/ 190 h 318"/>
              <a:gd name="T78" fmla="*/ 46 w 316"/>
              <a:gd name="T79" fmla="*/ 158 h 318"/>
              <a:gd name="T80" fmla="*/ 52 w 316"/>
              <a:gd name="T81" fmla="*/ 128 h 318"/>
              <a:gd name="T82" fmla="*/ 66 w 316"/>
              <a:gd name="T83" fmla="*/ 100 h 318"/>
              <a:gd name="T84" fmla="*/ 86 w 316"/>
              <a:gd name="T85" fmla="*/ 76 h 318"/>
              <a:gd name="T86" fmla="*/ 114 w 316"/>
              <a:gd name="T87" fmla="*/ 58 h 318"/>
              <a:gd name="T88" fmla="*/ 146 w 316"/>
              <a:gd name="T89" fmla="*/ 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318">
                <a:moveTo>
                  <a:pt x="166" y="4"/>
                </a:moveTo>
                <a:lnTo>
                  <a:pt x="166" y="4"/>
                </a:lnTo>
                <a:lnTo>
                  <a:pt x="140" y="4"/>
                </a:lnTo>
                <a:lnTo>
                  <a:pt x="116" y="8"/>
                </a:lnTo>
                <a:lnTo>
                  <a:pt x="94" y="16"/>
                </a:lnTo>
                <a:lnTo>
                  <a:pt x="74" y="26"/>
                </a:lnTo>
                <a:lnTo>
                  <a:pt x="56" y="40"/>
                </a:lnTo>
                <a:lnTo>
                  <a:pt x="40" y="56"/>
                </a:lnTo>
                <a:lnTo>
                  <a:pt x="26" y="74"/>
                </a:lnTo>
                <a:lnTo>
                  <a:pt x="16" y="92"/>
                </a:lnTo>
                <a:lnTo>
                  <a:pt x="8" y="114"/>
                </a:lnTo>
                <a:lnTo>
                  <a:pt x="2" y="134"/>
                </a:lnTo>
                <a:lnTo>
                  <a:pt x="0" y="156"/>
                </a:lnTo>
                <a:lnTo>
                  <a:pt x="2" y="180"/>
                </a:lnTo>
                <a:lnTo>
                  <a:pt x="6" y="202"/>
                </a:lnTo>
                <a:lnTo>
                  <a:pt x="14" y="224"/>
                </a:lnTo>
                <a:lnTo>
                  <a:pt x="24" y="246"/>
                </a:lnTo>
                <a:lnTo>
                  <a:pt x="40" y="266"/>
                </a:lnTo>
                <a:lnTo>
                  <a:pt x="40" y="266"/>
                </a:lnTo>
                <a:lnTo>
                  <a:pt x="52" y="276"/>
                </a:lnTo>
                <a:lnTo>
                  <a:pt x="64" y="286"/>
                </a:lnTo>
                <a:lnTo>
                  <a:pt x="76" y="296"/>
                </a:lnTo>
                <a:lnTo>
                  <a:pt x="90" y="302"/>
                </a:lnTo>
                <a:lnTo>
                  <a:pt x="104" y="308"/>
                </a:lnTo>
                <a:lnTo>
                  <a:pt x="118" y="312"/>
                </a:lnTo>
                <a:lnTo>
                  <a:pt x="134" y="316"/>
                </a:lnTo>
                <a:lnTo>
                  <a:pt x="148" y="318"/>
                </a:lnTo>
                <a:lnTo>
                  <a:pt x="164" y="318"/>
                </a:lnTo>
                <a:lnTo>
                  <a:pt x="178" y="316"/>
                </a:lnTo>
                <a:lnTo>
                  <a:pt x="194" y="314"/>
                </a:lnTo>
                <a:lnTo>
                  <a:pt x="208" y="310"/>
                </a:lnTo>
                <a:lnTo>
                  <a:pt x="222" y="304"/>
                </a:lnTo>
                <a:lnTo>
                  <a:pt x="236" y="296"/>
                </a:lnTo>
                <a:lnTo>
                  <a:pt x="250" y="288"/>
                </a:lnTo>
                <a:lnTo>
                  <a:pt x="262" y="278"/>
                </a:lnTo>
                <a:lnTo>
                  <a:pt x="262" y="278"/>
                </a:lnTo>
                <a:lnTo>
                  <a:pt x="274" y="266"/>
                </a:lnTo>
                <a:lnTo>
                  <a:pt x="284" y="254"/>
                </a:lnTo>
                <a:lnTo>
                  <a:pt x="292" y="242"/>
                </a:lnTo>
                <a:lnTo>
                  <a:pt x="298" y="228"/>
                </a:lnTo>
                <a:lnTo>
                  <a:pt x="304" y="214"/>
                </a:lnTo>
                <a:lnTo>
                  <a:pt x="310" y="200"/>
                </a:lnTo>
                <a:lnTo>
                  <a:pt x="312" y="186"/>
                </a:lnTo>
                <a:lnTo>
                  <a:pt x="314" y="172"/>
                </a:lnTo>
                <a:lnTo>
                  <a:pt x="314" y="156"/>
                </a:lnTo>
                <a:lnTo>
                  <a:pt x="314" y="142"/>
                </a:lnTo>
                <a:lnTo>
                  <a:pt x="310" y="126"/>
                </a:lnTo>
                <a:lnTo>
                  <a:pt x="306" y="112"/>
                </a:lnTo>
                <a:lnTo>
                  <a:pt x="302" y="98"/>
                </a:lnTo>
                <a:lnTo>
                  <a:pt x="294" y="84"/>
                </a:lnTo>
                <a:lnTo>
                  <a:pt x="286" y="72"/>
                </a:lnTo>
                <a:lnTo>
                  <a:pt x="276" y="58"/>
                </a:lnTo>
                <a:lnTo>
                  <a:pt x="316" y="26"/>
                </a:lnTo>
                <a:lnTo>
                  <a:pt x="200" y="0"/>
                </a:lnTo>
                <a:lnTo>
                  <a:pt x="200" y="120"/>
                </a:lnTo>
                <a:lnTo>
                  <a:pt x="240" y="88"/>
                </a:lnTo>
                <a:lnTo>
                  <a:pt x="240" y="88"/>
                </a:lnTo>
                <a:lnTo>
                  <a:pt x="254" y="106"/>
                </a:lnTo>
                <a:lnTo>
                  <a:pt x="262" y="126"/>
                </a:lnTo>
                <a:lnTo>
                  <a:pt x="266" y="146"/>
                </a:lnTo>
                <a:lnTo>
                  <a:pt x="268" y="168"/>
                </a:lnTo>
                <a:lnTo>
                  <a:pt x="264" y="188"/>
                </a:lnTo>
                <a:lnTo>
                  <a:pt x="256" y="208"/>
                </a:lnTo>
                <a:lnTo>
                  <a:pt x="246" y="226"/>
                </a:lnTo>
                <a:lnTo>
                  <a:pt x="230" y="242"/>
                </a:lnTo>
                <a:lnTo>
                  <a:pt x="230" y="242"/>
                </a:lnTo>
                <a:lnTo>
                  <a:pt x="212" y="256"/>
                </a:lnTo>
                <a:lnTo>
                  <a:pt x="194" y="264"/>
                </a:lnTo>
                <a:lnTo>
                  <a:pt x="172" y="270"/>
                </a:lnTo>
                <a:lnTo>
                  <a:pt x="152" y="270"/>
                </a:lnTo>
                <a:lnTo>
                  <a:pt x="130" y="268"/>
                </a:lnTo>
                <a:lnTo>
                  <a:pt x="110" y="260"/>
                </a:lnTo>
                <a:lnTo>
                  <a:pt x="92" y="248"/>
                </a:lnTo>
                <a:lnTo>
                  <a:pt x="76" y="234"/>
                </a:lnTo>
                <a:lnTo>
                  <a:pt x="76" y="234"/>
                </a:lnTo>
                <a:lnTo>
                  <a:pt x="64" y="220"/>
                </a:lnTo>
                <a:lnTo>
                  <a:pt x="56" y="204"/>
                </a:lnTo>
                <a:lnTo>
                  <a:pt x="50" y="190"/>
                </a:lnTo>
                <a:lnTo>
                  <a:pt x="48" y="174"/>
                </a:lnTo>
                <a:lnTo>
                  <a:pt x="46" y="158"/>
                </a:lnTo>
                <a:lnTo>
                  <a:pt x="48" y="142"/>
                </a:lnTo>
                <a:lnTo>
                  <a:pt x="52" y="128"/>
                </a:lnTo>
                <a:lnTo>
                  <a:pt x="58" y="112"/>
                </a:lnTo>
                <a:lnTo>
                  <a:pt x="66" y="100"/>
                </a:lnTo>
                <a:lnTo>
                  <a:pt x="76" y="86"/>
                </a:lnTo>
                <a:lnTo>
                  <a:pt x="86" y="76"/>
                </a:lnTo>
                <a:lnTo>
                  <a:pt x="100" y="66"/>
                </a:lnTo>
                <a:lnTo>
                  <a:pt x="114" y="58"/>
                </a:lnTo>
                <a:lnTo>
                  <a:pt x="128" y="54"/>
                </a:lnTo>
                <a:lnTo>
                  <a:pt x="146" y="50"/>
                </a:lnTo>
                <a:lnTo>
                  <a:pt x="164" y="5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8055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89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a:t>
            </a:r>
            <a:endParaRPr lang="nl-NL"/>
          </a:p>
        </p:txBody>
      </p:sp>
    </p:spTree>
    <p:extLst>
      <p:ext uri="{BB962C8B-B14F-4D97-AF65-F5344CB8AC3E}">
        <p14:creationId xmlns:p14="http://schemas.microsoft.com/office/powerpoint/2010/main" val="3867167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8">
            <a:extLst>
              <a:ext uri="{FF2B5EF4-FFF2-40B4-BE49-F238E27FC236}">
                <a16:creationId xmlns:a16="http://schemas.microsoft.com/office/drawing/2014/main" id="{FF26858D-5355-456C-97F8-0455E98B8364}"/>
              </a:ext>
            </a:extLst>
          </p:cNvPr>
          <p:cNvSpPr>
            <a:spLocks noChangeArrowheads="1"/>
          </p:cNvSpPr>
          <p:nvPr/>
        </p:nvSpPr>
        <p:spPr bwMode="gray">
          <a:xfrm>
            <a:off x="5907872" y="3135191"/>
            <a:ext cx="565061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Cooperate with privacy officer(s) to provide guidelines for proper usage and storage of sensitive data which includes personal and confidential data, such as financial data</a:t>
            </a:r>
          </a:p>
        </p:txBody>
      </p:sp>
      <p:grpSp>
        <p:nvGrpSpPr>
          <p:cNvPr id="264" name="Group 263">
            <a:extLst>
              <a:ext uri="{FF2B5EF4-FFF2-40B4-BE49-F238E27FC236}">
                <a16:creationId xmlns:a16="http://schemas.microsoft.com/office/drawing/2014/main" id="{1E65AF05-D415-4188-AC6D-CCAACEA3FD99}"/>
              </a:ext>
            </a:extLst>
          </p:cNvPr>
          <p:cNvGrpSpPr/>
          <p:nvPr/>
        </p:nvGrpSpPr>
        <p:grpSpPr>
          <a:xfrm>
            <a:off x="3298019" y="3205271"/>
            <a:ext cx="2342697" cy="499131"/>
            <a:chOff x="3296739" y="3112911"/>
            <a:chExt cx="2342697" cy="499131"/>
          </a:xfrm>
        </p:grpSpPr>
        <p:sp>
          <p:nvSpPr>
            <p:cNvPr id="37" name="Rectangle 8">
              <a:extLst>
                <a:ext uri="{FF2B5EF4-FFF2-40B4-BE49-F238E27FC236}">
                  <a16:creationId xmlns:a16="http://schemas.microsoft.com/office/drawing/2014/main" id="{8218C9EF-51A3-4D6A-A926-22F7A57DB7C5}"/>
                </a:ext>
              </a:extLst>
            </p:cNvPr>
            <p:cNvSpPr>
              <a:spLocks noChangeArrowheads="1"/>
            </p:cNvSpPr>
            <p:nvPr/>
          </p:nvSpPr>
          <p:spPr bwMode="gray">
            <a:xfrm>
              <a:off x="4048444" y="32084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Privacy &amp; Ethics</a:t>
              </a:r>
              <a:endParaRPr kumimoji="0" lang="en-US" altLang="de-DE" sz="12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02" name="Group 101">
              <a:extLst>
                <a:ext uri="{FF2B5EF4-FFF2-40B4-BE49-F238E27FC236}">
                  <a16:creationId xmlns:a16="http://schemas.microsoft.com/office/drawing/2014/main" id="{115756C6-BCB4-481B-BDAA-297B70058D1A}"/>
                </a:ext>
              </a:extLst>
            </p:cNvPr>
            <p:cNvGrpSpPr/>
            <p:nvPr/>
          </p:nvGrpSpPr>
          <p:grpSpPr>
            <a:xfrm>
              <a:off x="3296739" y="3112911"/>
              <a:ext cx="511585" cy="499131"/>
              <a:chOff x="3905250" y="2444750"/>
              <a:chExt cx="711200" cy="660400"/>
            </a:xfrm>
            <a:solidFill>
              <a:srgbClr val="FFFFFF"/>
            </a:solidFill>
          </p:grpSpPr>
          <p:sp>
            <p:nvSpPr>
              <p:cNvPr id="103" name="Freeform 89">
                <a:extLst>
                  <a:ext uri="{FF2B5EF4-FFF2-40B4-BE49-F238E27FC236}">
                    <a16:creationId xmlns:a16="http://schemas.microsoft.com/office/drawing/2014/main" id="{FF9DB5DA-0706-4416-8EEE-617138587EE1}"/>
                  </a:ext>
                </a:extLst>
              </p:cNvPr>
              <p:cNvSpPr>
                <a:spLocks/>
              </p:cNvSpPr>
              <p:nvPr/>
            </p:nvSpPr>
            <p:spPr bwMode="auto">
              <a:xfrm>
                <a:off x="3905250" y="2533650"/>
                <a:ext cx="250825" cy="571500"/>
              </a:xfrm>
              <a:custGeom>
                <a:avLst/>
                <a:gdLst>
                  <a:gd name="T0" fmla="*/ 158 w 158"/>
                  <a:gd name="T1" fmla="*/ 360 h 360"/>
                  <a:gd name="T2" fmla="*/ 158 w 158"/>
                  <a:gd name="T3" fmla="*/ 360 h 360"/>
                  <a:gd name="T4" fmla="*/ 128 w 158"/>
                  <a:gd name="T5" fmla="*/ 342 h 360"/>
                  <a:gd name="T6" fmla="*/ 98 w 158"/>
                  <a:gd name="T7" fmla="*/ 324 h 360"/>
                  <a:gd name="T8" fmla="*/ 72 w 158"/>
                  <a:gd name="T9" fmla="*/ 302 h 360"/>
                  <a:gd name="T10" fmla="*/ 48 w 158"/>
                  <a:gd name="T11" fmla="*/ 280 h 360"/>
                  <a:gd name="T12" fmla="*/ 28 w 158"/>
                  <a:gd name="T13" fmla="*/ 258 h 360"/>
                  <a:gd name="T14" fmla="*/ 12 w 158"/>
                  <a:gd name="T15" fmla="*/ 236 h 360"/>
                  <a:gd name="T16" fmla="*/ 8 w 158"/>
                  <a:gd name="T17" fmla="*/ 224 h 360"/>
                  <a:gd name="T18" fmla="*/ 4 w 158"/>
                  <a:gd name="T19" fmla="*/ 214 h 360"/>
                  <a:gd name="T20" fmla="*/ 0 w 158"/>
                  <a:gd name="T21" fmla="*/ 202 h 360"/>
                  <a:gd name="T22" fmla="*/ 0 w 158"/>
                  <a:gd name="T23" fmla="*/ 192 h 360"/>
                  <a:gd name="T24" fmla="*/ 0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158" y="360"/>
                    </a:moveTo>
                    <a:lnTo>
                      <a:pt x="158" y="360"/>
                    </a:lnTo>
                    <a:lnTo>
                      <a:pt x="128" y="342"/>
                    </a:lnTo>
                    <a:lnTo>
                      <a:pt x="98" y="324"/>
                    </a:lnTo>
                    <a:lnTo>
                      <a:pt x="72" y="302"/>
                    </a:lnTo>
                    <a:lnTo>
                      <a:pt x="48" y="280"/>
                    </a:lnTo>
                    <a:lnTo>
                      <a:pt x="28" y="258"/>
                    </a:lnTo>
                    <a:lnTo>
                      <a:pt x="12" y="236"/>
                    </a:lnTo>
                    <a:lnTo>
                      <a:pt x="8" y="224"/>
                    </a:lnTo>
                    <a:lnTo>
                      <a:pt x="4" y="214"/>
                    </a:lnTo>
                    <a:lnTo>
                      <a:pt x="0" y="202"/>
                    </a:lnTo>
                    <a:lnTo>
                      <a:pt x="0" y="192"/>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90">
                <a:extLst>
                  <a:ext uri="{FF2B5EF4-FFF2-40B4-BE49-F238E27FC236}">
                    <a16:creationId xmlns:a16="http://schemas.microsoft.com/office/drawing/2014/main" id="{4A2477D8-02B5-4664-9F8F-71868485E24E}"/>
                  </a:ext>
                </a:extLst>
              </p:cNvPr>
              <p:cNvSpPr>
                <a:spLocks/>
              </p:cNvSpPr>
              <p:nvPr/>
            </p:nvSpPr>
            <p:spPr bwMode="auto">
              <a:xfrm>
                <a:off x="4365625" y="2533650"/>
                <a:ext cx="250825" cy="571500"/>
              </a:xfrm>
              <a:custGeom>
                <a:avLst/>
                <a:gdLst>
                  <a:gd name="T0" fmla="*/ 0 w 158"/>
                  <a:gd name="T1" fmla="*/ 360 h 360"/>
                  <a:gd name="T2" fmla="*/ 0 w 158"/>
                  <a:gd name="T3" fmla="*/ 360 h 360"/>
                  <a:gd name="T4" fmla="*/ 30 w 158"/>
                  <a:gd name="T5" fmla="*/ 342 h 360"/>
                  <a:gd name="T6" fmla="*/ 60 w 158"/>
                  <a:gd name="T7" fmla="*/ 324 h 360"/>
                  <a:gd name="T8" fmla="*/ 86 w 158"/>
                  <a:gd name="T9" fmla="*/ 302 h 360"/>
                  <a:gd name="T10" fmla="*/ 110 w 158"/>
                  <a:gd name="T11" fmla="*/ 280 h 360"/>
                  <a:gd name="T12" fmla="*/ 130 w 158"/>
                  <a:gd name="T13" fmla="*/ 258 h 360"/>
                  <a:gd name="T14" fmla="*/ 146 w 158"/>
                  <a:gd name="T15" fmla="*/ 236 h 360"/>
                  <a:gd name="T16" fmla="*/ 150 w 158"/>
                  <a:gd name="T17" fmla="*/ 224 h 360"/>
                  <a:gd name="T18" fmla="*/ 154 w 158"/>
                  <a:gd name="T19" fmla="*/ 214 h 360"/>
                  <a:gd name="T20" fmla="*/ 158 w 158"/>
                  <a:gd name="T21" fmla="*/ 202 h 360"/>
                  <a:gd name="T22" fmla="*/ 158 w 158"/>
                  <a:gd name="T23" fmla="*/ 192 h 360"/>
                  <a:gd name="T24" fmla="*/ 158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0" y="360"/>
                    </a:moveTo>
                    <a:lnTo>
                      <a:pt x="0" y="360"/>
                    </a:lnTo>
                    <a:lnTo>
                      <a:pt x="30" y="342"/>
                    </a:lnTo>
                    <a:lnTo>
                      <a:pt x="60" y="324"/>
                    </a:lnTo>
                    <a:lnTo>
                      <a:pt x="86" y="302"/>
                    </a:lnTo>
                    <a:lnTo>
                      <a:pt x="110" y="280"/>
                    </a:lnTo>
                    <a:lnTo>
                      <a:pt x="130" y="258"/>
                    </a:lnTo>
                    <a:lnTo>
                      <a:pt x="146" y="236"/>
                    </a:lnTo>
                    <a:lnTo>
                      <a:pt x="150" y="224"/>
                    </a:lnTo>
                    <a:lnTo>
                      <a:pt x="154" y="214"/>
                    </a:lnTo>
                    <a:lnTo>
                      <a:pt x="158" y="202"/>
                    </a:lnTo>
                    <a:lnTo>
                      <a:pt x="158" y="192"/>
                    </a:lnTo>
                    <a:lnTo>
                      <a:pt x="158"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91">
                <a:extLst>
                  <a:ext uri="{FF2B5EF4-FFF2-40B4-BE49-F238E27FC236}">
                    <a16:creationId xmlns:a16="http://schemas.microsoft.com/office/drawing/2014/main" id="{7B7F6277-9ED4-41E9-B184-FA59555EEE15}"/>
                  </a:ext>
                </a:extLst>
              </p:cNvPr>
              <p:cNvSpPr>
                <a:spLocks/>
              </p:cNvSpPr>
              <p:nvPr/>
            </p:nvSpPr>
            <p:spPr bwMode="auto">
              <a:xfrm>
                <a:off x="3981450" y="2444750"/>
                <a:ext cx="558800" cy="609600"/>
              </a:xfrm>
              <a:custGeom>
                <a:avLst/>
                <a:gdLst>
                  <a:gd name="T0" fmla="*/ 176 w 352"/>
                  <a:gd name="T1" fmla="*/ 0 h 384"/>
                  <a:gd name="T2" fmla="*/ 282 w 352"/>
                  <a:gd name="T3" fmla="*/ 0 h 384"/>
                  <a:gd name="T4" fmla="*/ 282 w 352"/>
                  <a:gd name="T5" fmla="*/ 0 h 384"/>
                  <a:gd name="T6" fmla="*/ 286 w 352"/>
                  <a:gd name="T7" fmla="*/ 2 h 384"/>
                  <a:gd name="T8" fmla="*/ 290 w 352"/>
                  <a:gd name="T9" fmla="*/ 6 h 384"/>
                  <a:gd name="T10" fmla="*/ 290 w 352"/>
                  <a:gd name="T11" fmla="*/ 6 h 384"/>
                  <a:gd name="T12" fmla="*/ 292 w 352"/>
                  <a:gd name="T13" fmla="*/ 16 h 384"/>
                  <a:gd name="T14" fmla="*/ 298 w 352"/>
                  <a:gd name="T15" fmla="*/ 26 h 384"/>
                  <a:gd name="T16" fmla="*/ 302 w 352"/>
                  <a:gd name="T17" fmla="*/ 34 h 384"/>
                  <a:gd name="T18" fmla="*/ 310 w 352"/>
                  <a:gd name="T19" fmla="*/ 42 h 384"/>
                  <a:gd name="T20" fmla="*/ 318 w 352"/>
                  <a:gd name="T21" fmla="*/ 50 h 384"/>
                  <a:gd name="T22" fmla="*/ 326 w 352"/>
                  <a:gd name="T23" fmla="*/ 54 h 384"/>
                  <a:gd name="T24" fmla="*/ 336 w 352"/>
                  <a:gd name="T25" fmla="*/ 60 h 384"/>
                  <a:gd name="T26" fmla="*/ 346 w 352"/>
                  <a:gd name="T27" fmla="*/ 62 h 384"/>
                  <a:gd name="T28" fmla="*/ 346 w 352"/>
                  <a:gd name="T29" fmla="*/ 62 h 384"/>
                  <a:gd name="T30" fmla="*/ 350 w 352"/>
                  <a:gd name="T31" fmla="*/ 66 h 384"/>
                  <a:gd name="T32" fmla="*/ 352 w 352"/>
                  <a:gd name="T33" fmla="*/ 70 h 384"/>
                  <a:gd name="T34" fmla="*/ 352 w 352"/>
                  <a:gd name="T35" fmla="*/ 224 h 384"/>
                  <a:gd name="T36" fmla="*/ 352 w 352"/>
                  <a:gd name="T37" fmla="*/ 224 h 384"/>
                  <a:gd name="T38" fmla="*/ 350 w 352"/>
                  <a:gd name="T39" fmla="*/ 240 h 384"/>
                  <a:gd name="T40" fmla="*/ 346 w 352"/>
                  <a:gd name="T41" fmla="*/ 256 h 384"/>
                  <a:gd name="T42" fmla="*/ 338 w 352"/>
                  <a:gd name="T43" fmla="*/ 270 h 384"/>
                  <a:gd name="T44" fmla="*/ 328 w 352"/>
                  <a:gd name="T45" fmla="*/ 286 h 384"/>
                  <a:gd name="T46" fmla="*/ 316 w 352"/>
                  <a:gd name="T47" fmla="*/ 300 h 384"/>
                  <a:gd name="T48" fmla="*/ 302 w 352"/>
                  <a:gd name="T49" fmla="*/ 312 h 384"/>
                  <a:gd name="T50" fmla="*/ 288 w 352"/>
                  <a:gd name="T51" fmla="*/ 324 h 384"/>
                  <a:gd name="T52" fmla="*/ 272 w 352"/>
                  <a:gd name="T53" fmla="*/ 336 h 384"/>
                  <a:gd name="T54" fmla="*/ 242 w 352"/>
                  <a:gd name="T55" fmla="*/ 356 h 384"/>
                  <a:gd name="T56" fmla="*/ 212 w 352"/>
                  <a:gd name="T57" fmla="*/ 372 h 384"/>
                  <a:gd name="T58" fmla="*/ 190 w 352"/>
                  <a:gd name="T59" fmla="*/ 380 h 384"/>
                  <a:gd name="T60" fmla="*/ 176 w 352"/>
                  <a:gd name="T61" fmla="*/ 384 h 384"/>
                  <a:gd name="T62" fmla="*/ 176 w 352"/>
                  <a:gd name="T63" fmla="*/ 384 h 384"/>
                  <a:gd name="T64" fmla="*/ 162 w 352"/>
                  <a:gd name="T65" fmla="*/ 380 h 384"/>
                  <a:gd name="T66" fmla="*/ 140 w 352"/>
                  <a:gd name="T67" fmla="*/ 372 h 384"/>
                  <a:gd name="T68" fmla="*/ 110 w 352"/>
                  <a:gd name="T69" fmla="*/ 356 h 384"/>
                  <a:gd name="T70" fmla="*/ 80 w 352"/>
                  <a:gd name="T71" fmla="*/ 336 h 384"/>
                  <a:gd name="T72" fmla="*/ 64 w 352"/>
                  <a:gd name="T73" fmla="*/ 324 h 384"/>
                  <a:gd name="T74" fmla="*/ 50 w 352"/>
                  <a:gd name="T75" fmla="*/ 312 h 384"/>
                  <a:gd name="T76" fmla="*/ 36 w 352"/>
                  <a:gd name="T77" fmla="*/ 300 h 384"/>
                  <a:gd name="T78" fmla="*/ 24 w 352"/>
                  <a:gd name="T79" fmla="*/ 286 h 384"/>
                  <a:gd name="T80" fmla="*/ 14 w 352"/>
                  <a:gd name="T81" fmla="*/ 270 h 384"/>
                  <a:gd name="T82" fmla="*/ 6 w 352"/>
                  <a:gd name="T83" fmla="*/ 256 h 384"/>
                  <a:gd name="T84" fmla="*/ 2 w 352"/>
                  <a:gd name="T85" fmla="*/ 240 h 384"/>
                  <a:gd name="T86" fmla="*/ 0 w 352"/>
                  <a:gd name="T87" fmla="*/ 224 h 384"/>
                  <a:gd name="T88" fmla="*/ 0 w 352"/>
                  <a:gd name="T89" fmla="*/ 70 h 384"/>
                  <a:gd name="T90" fmla="*/ 0 w 352"/>
                  <a:gd name="T91" fmla="*/ 70 h 384"/>
                  <a:gd name="T92" fmla="*/ 2 w 352"/>
                  <a:gd name="T93" fmla="*/ 66 h 384"/>
                  <a:gd name="T94" fmla="*/ 6 w 352"/>
                  <a:gd name="T95" fmla="*/ 62 h 384"/>
                  <a:gd name="T96" fmla="*/ 6 w 352"/>
                  <a:gd name="T97" fmla="*/ 62 h 384"/>
                  <a:gd name="T98" fmla="*/ 16 w 352"/>
                  <a:gd name="T99" fmla="*/ 60 h 384"/>
                  <a:gd name="T100" fmla="*/ 26 w 352"/>
                  <a:gd name="T101" fmla="*/ 54 h 384"/>
                  <a:gd name="T102" fmla="*/ 34 w 352"/>
                  <a:gd name="T103" fmla="*/ 50 h 384"/>
                  <a:gd name="T104" fmla="*/ 42 w 352"/>
                  <a:gd name="T105" fmla="*/ 42 h 384"/>
                  <a:gd name="T106" fmla="*/ 50 w 352"/>
                  <a:gd name="T107" fmla="*/ 34 h 384"/>
                  <a:gd name="T108" fmla="*/ 54 w 352"/>
                  <a:gd name="T109" fmla="*/ 26 h 384"/>
                  <a:gd name="T110" fmla="*/ 60 w 352"/>
                  <a:gd name="T111" fmla="*/ 16 h 384"/>
                  <a:gd name="T112" fmla="*/ 62 w 352"/>
                  <a:gd name="T113" fmla="*/ 6 h 384"/>
                  <a:gd name="T114" fmla="*/ 62 w 352"/>
                  <a:gd name="T115" fmla="*/ 6 h 384"/>
                  <a:gd name="T116" fmla="*/ 66 w 352"/>
                  <a:gd name="T117" fmla="*/ 2 h 384"/>
                  <a:gd name="T118" fmla="*/ 70 w 352"/>
                  <a:gd name="T119" fmla="*/ 0 h 384"/>
                  <a:gd name="T120" fmla="*/ 176 w 352"/>
                  <a:gd name="T1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2" h="384">
                    <a:moveTo>
                      <a:pt x="176" y="0"/>
                    </a:moveTo>
                    <a:lnTo>
                      <a:pt x="282" y="0"/>
                    </a:lnTo>
                    <a:lnTo>
                      <a:pt x="282" y="0"/>
                    </a:lnTo>
                    <a:lnTo>
                      <a:pt x="286" y="2"/>
                    </a:lnTo>
                    <a:lnTo>
                      <a:pt x="290" y="6"/>
                    </a:lnTo>
                    <a:lnTo>
                      <a:pt x="290" y="6"/>
                    </a:lnTo>
                    <a:lnTo>
                      <a:pt x="292" y="16"/>
                    </a:lnTo>
                    <a:lnTo>
                      <a:pt x="298" y="26"/>
                    </a:lnTo>
                    <a:lnTo>
                      <a:pt x="302" y="34"/>
                    </a:lnTo>
                    <a:lnTo>
                      <a:pt x="310" y="42"/>
                    </a:lnTo>
                    <a:lnTo>
                      <a:pt x="318" y="50"/>
                    </a:lnTo>
                    <a:lnTo>
                      <a:pt x="326" y="54"/>
                    </a:lnTo>
                    <a:lnTo>
                      <a:pt x="336" y="60"/>
                    </a:lnTo>
                    <a:lnTo>
                      <a:pt x="346" y="62"/>
                    </a:lnTo>
                    <a:lnTo>
                      <a:pt x="346" y="62"/>
                    </a:lnTo>
                    <a:lnTo>
                      <a:pt x="350" y="66"/>
                    </a:lnTo>
                    <a:lnTo>
                      <a:pt x="352" y="70"/>
                    </a:lnTo>
                    <a:lnTo>
                      <a:pt x="352" y="224"/>
                    </a:lnTo>
                    <a:lnTo>
                      <a:pt x="352" y="224"/>
                    </a:lnTo>
                    <a:lnTo>
                      <a:pt x="350" y="240"/>
                    </a:lnTo>
                    <a:lnTo>
                      <a:pt x="346" y="256"/>
                    </a:lnTo>
                    <a:lnTo>
                      <a:pt x="338" y="270"/>
                    </a:lnTo>
                    <a:lnTo>
                      <a:pt x="328" y="286"/>
                    </a:lnTo>
                    <a:lnTo>
                      <a:pt x="316" y="300"/>
                    </a:lnTo>
                    <a:lnTo>
                      <a:pt x="302" y="312"/>
                    </a:lnTo>
                    <a:lnTo>
                      <a:pt x="288" y="324"/>
                    </a:lnTo>
                    <a:lnTo>
                      <a:pt x="272" y="336"/>
                    </a:lnTo>
                    <a:lnTo>
                      <a:pt x="242" y="356"/>
                    </a:lnTo>
                    <a:lnTo>
                      <a:pt x="212" y="372"/>
                    </a:lnTo>
                    <a:lnTo>
                      <a:pt x="190" y="380"/>
                    </a:lnTo>
                    <a:lnTo>
                      <a:pt x="176" y="384"/>
                    </a:lnTo>
                    <a:lnTo>
                      <a:pt x="176" y="384"/>
                    </a:lnTo>
                    <a:lnTo>
                      <a:pt x="162" y="380"/>
                    </a:lnTo>
                    <a:lnTo>
                      <a:pt x="140" y="372"/>
                    </a:lnTo>
                    <a:lnTo>
                      <a:pt x="110" y="356"/>
                    </a:lnTo>
                    <a:lnTo>
                      <a:pt x="80" y="336"/>
                    </a:lnTo>
                    <a:lnTo>
                      <a:pt x="64" y="324"/>
                    </a:lnTo>
                    <a:lnTo>
                      <a:pt x="50" y="312"/>
                    </a:lnTo>
                    <a:lnTo>
                      <a:pt x="36" y="300"/>
                    </a:lnTo>
                    <a:lnTo>
                      <a:pt x="24" y="286"/>
                    </a:lnTo>
                    <a:lnTo>
                      <a:pt x="14" y="270"/>
                    </a:lnTo>
                    <a:lnTo>
                      <a:pt x="6" y="256"/>
                    </a:lnTo>
                    <a:lnTo>
                      <a:pt x="2" y="240"/>
                    </a:lnTo>
                    <a:lnTo>
                      <a:pt x="0" y="224"/>
                    </a:lnTo>
                    <a:lnTo>
                      <a:pt x="0" y="70"/>
                    </a:lnTo>
                    <a:lnTo>
                      <a:pt x="0" y="70"/>
                    </a:lnTo>
                    <a:lnTo>
                      <a:pt x="2" y="66"/>
                    </a:lnTo>
                    <a:lnTo>
                      <a:pt x="6" y="62"/>
                    </a:lnTo>
                    <a:lnTo>
                      <a:pt x="6" y="62"/>
                    </a:lnTo>
                    <a:lnTo>
                      <a:pt x="16" y="60"/>
                    </a:lnTo>
                    <a:lnTo>
                      <a:pt x="26" y="54"/>
                    </a:lnTo>
                    <a:lnTo>
                      <a:pt x="34" y="50"/>
                    </a:lnTo>
                    <a:lnTo>
                      <a:pt x="42" y="42"/>
                    </a:lnTo>
                    <a:lnTo>
                      <a:pt x="50" y="34"/>
                    </a:lnTo>
                    <a:lnTo>
                      <a:pt x="54" y="26"/>
                    </a:lnTo>
                    <a:lnTo>
                      <a:pt x="60" y="16"/>
                    </a:lnTo>
                    <a:lnTo>
                      <a:pt x="62" y="6"/>
                    </a:lnTo>
                    <a:lnTo>
                      <a:pt x="62" y="6"/>
                    </a:lnTo>
                    <a:lnTo>
                      <a:pt x="66" y="2"/>
                    </a:lnTo>
                    <a:lnTo>
                      <a:pt x="70" y="0"/>
                    </a:lnTo>
                    <a:lnTo>
                      <a:pt x="176"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92">
                <a:extLst>
                  <a:ext uri="{FF2B5EF4-FFF2-40B4-BE49-F238E27FC236}">
                    <a16:creationId xmlns:a16="http://schemas.microsoft.com/office/drawing/2014/main" id="{3C87A403-B809-4B31-AB07-0EBCD461599A}"/>
                  </a:ext>
                </a:extLst>
              </p:cNvPr>
              <p:cNvSpPr>
                <a:spLocks/>
              </p:cNvSpPr>
              <p:nvPr/>
            </p:nvSpPr>
            <p:spPr bwMode="auto">
              <a:xfrm>
                <a:off x="4260850" y="2546350"/>
                <a:ext cx="177800" cy="190500"/>
              </a:xfrm>
              <a:custGeom>
                <a:avLst/>
                <a:gdLst>
                  <a:gd name="T0" fmla="*/ 0 w 112"/>
                  <a:gd name="T1" fmla="*/ 120 h 120"/>
                  <a:gd name="T2" fmla="*/ 0 w 112"/>
                  <a:gd name="T3" fmla="*/ 0 h 120"/>
                  <a:gd name="T4" fmla="*/ 72 w 112"/>
                  <a:gd name="T5" fmla="*/ 0 h 120"/>
                  <a:gd name="T6" fmla="*/ 72 w 112"/>
                  <a:gd name="T7" fmla="*/ 0 h 120"/>
                  <a:gd name="T8" fmla="*/ 78 w 112"/>
                  <a:gd name="T9" fmla="*/ 12 h 120"/>
                  <a:gd name="T10" fmla="*/ 86 w 112"/>
                  <a:gd name="T11" fmla="*/ 24 h 120"/>
                  <a:gd name="T12" fmla="*/ 98 w 112"/>
                  <a:gd name="T13" fmla="*/ 34 h 120"/>
                  <a:gd name="T14" fmla="*/ 104 w 112"/>
                  <a:gd name="T15" fmla="*/ 38 h 120"/>
                  <a:gd name="T16" fmla="*/ 112 w 112"/>
                  <a:gd name="T17" fmla="*/ 40 h 120"/>
                  <a:gd name="T18" fmla="*/ 112 w 112"/>
                  <a:gd name="T19" fmla="*/ 120 h 120"/>
                  <a:gd name="T20" fmla="*/ 0 w 112"/>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20">
                    <a:moveTo>
                      <a:pt x="0" y="120"/>
                    </a:moveTo>
                    <a:lnTo>
                      <a:pt x="0" y="0"/>
                    </a:lnTo>
                    <a:lnTo>
                      <a:pt x="72" y="0"/>
                    </a:lnTo>
                    <a:lnTo>
                      <a:pt x="72" y="0"/>
                    </a:lnTo>
                    <a:lnTo>
                      <a:pt x="78" y="12"/>
                    </a:lnTo>
                    <a:lnTo>
                      <a:pt x="86" y="24"/>
                    </a:lnTo>
                    <a:lnTo>
                      <a:pt x="98" y="34"/>
                    </a:lnTo>
                    <a:lnTo>
                      <a:pt x="104" y="38"/>
                    </a:lnTo>
                    <a:lnTo>
                      <a:pt x="112" y="40"/>
                    </a:lnTo>
                    <a:lnTo>
                      <a:pt x="112" y="120"/>
                    </a:lnTo>
                    <a:lnTo>
                      <a:pt x="0" y="12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93">
                <a:extLst>
                  <a:ext uri="{FF2B5EF4-FFF2-40B4-BE49-F238E27FC236}">
                    <a16:creationId xmlns:a16="http://schemas.microsoft.com/office/drawing/2014/main" id="{DB249897-5C64-4F5A-B1DD-E350674E4E8D}"/>
                  </a:ext>
                </a:extLst>
              </p:cNvPr>
              <p:cNvSpPr>
                <a:spLocks/>
              </p:cNvSpPr>
              <p:nvPr/>
            </p:nvSpPr>
            <p:spPr bwMode="auto">
              <a:xfrm>
                <a:off x="4083050" y="2736850"/>
                <a:ext cx="177800" cy="215900"/>
              </a:xfrm>
              <a:custGeom>
                <a:avLst/>
                <a:gdLst>
                  <a:gd name="T0" fmla="*/ 0 w 112"/>
                  <a:gd name="T1" fmla="*/ 0 h 136"/>
                  <a:gd name="T2" fmla="*/ 0 w 112"/>
                  <a:gd name="T3" fmla="*/ 32 h 136"/>
                  <a:gd name="T4" fmla="*/ 0 w 112"/>
                  <a:gd name="T5" fmla="*/ 32 h 136"/>
                  <a:gd name="T6" fmla="*/ 2 w 112"/>
                  <a:gd name="T7" fmla="*/ 40 h 136"/>
                  <a:gd name="T8" fmla="*/ 4 w 112"/>
                  <a:gd name="T9" fmla="*/ 50 h 136"/>
                  <a:gd name="T10" fmla="*/ 10 w 112"/>
                  <a:gd name="T11" fmla="*/ 60 h 136"/>
                  <a:gd name="T12" fmla="*/ 16 w 112"/>
                  <a:gd name="T13" fmla="*/ 68 h 136"/>
                  <a:gd name="T14" fmla="*/ 32 w 112"/>
                  <a:gd name="T15" fmla="*/ 86 h 136"/>
                  <a:gd name="T16" fmla="*/ 50 w 112"/>
                  <a:gd name="T17" fmla="*/ 102 h 136"/>
                  <a:gd name="T18" fmla="*/ 70 w 112"/>
                  <a:gd name="T19" fmla="*/ 116 h 136"/>
                  <a:gd name="T20" fmla="*/ 88 w 112"/>
                  <a:gd name="T21" fmla="*/ 126 h 136"/>
                  <a:gd name="T22" fmla="*/ 102 w 112"/>
                  <a:gd name="T23" fmla="*/ 134 h 136"/>
                  <a:gd name="T24" fmla="*/ 112 w 112"/>
                  <a:gd name="T25" fmla="*/ 136 h 136"/>
                  <a:gd name="T26" fmla="*/ 112 w 112"/>
                  <a:gd name="T27" fmla="*/ 0 h 136"/>
                  <a:gd name="T28" fmla="*/ 0 w 112"/>
                  <a:gd name="T2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36">
                    <a:moveTo>
                      <a:pt x="0" y="0"/>
                    </a:moveTo>
                    <a:lnTo>
                      <a:pt x="0" y="32"/>
                    </a:lnTo>
                    <a:lnTo>
                      <a:pt x="0" y="32"/>
                    </a:lnTo>
                    <a:lnTo>
                      <a:pt x="2" y="40"/>
                    </a:lnTo>
                    <a:lnTo>
                      <a:pt x="4" y="50"/>
                    </a:lnTo>
                    <a:lnTo>
                      <a:pt x="10" y="60"/>
                    </a:lnTo>
                    <a:lnTo>
                      <a:pt x="16" y="68"/>
                    </a:lnTo>
                    <a:lnTo>
                      <a:pt x="32" y="86"/>
                    </a:lnTo>
                    <a:lnTo>
                      <a:pt x="50" y="102"/>
                    </a:lnTo>
                    <a:lnTo>
                      <a:pt x="70" y="116"/>
                    </a:lnTo>
                    <a:lnTo>
                      <a:pt x="88" y="126"/>
                    </a:lnTo>
                    <a:lnTo>
                      <a:pt x="102" y="134"/>
                    </a:lnTo>
                    <a:lnTo>
                      <a:pt x="112" y="136"/>
                    </a:lnTo>
                    <a:lnTo>
                      <a:pt x="112" y="0"/>
                    </a:lnTo>
                    <a:lnTo>
                      <a:pt x="0" y="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Line 94">
                <a:extLst>
                  <a:ext uri="{FF2B5EF4-FFF2-40B4-BE49-F238E27FC236}">
                    <a16:creationId xmlns:a16="http://schemas.microsoft.com/office/drawing/2014/main" id="{82D7EC01-4982-4976-BEE5-E2775997B42F}"/>
                  </a:ext>
                </a:extLst>
              </p:cNvPr>
              <p:cNvSpPr>
                <a:spLocks noChangeShapeType="1"/>
              </p:cNvSpPr>
              <p:nvPr/>
            </p:nvSpPr>
            <p:spPr bwMode="auto">
              <a:xfrm>
                <a:off x="41719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Line 95">
                <a:extLst>
                  <a:ext uri="{FF2B5EF4-FFF2-40B4-BE49-F238E27FC236}">
                    <a16:creationId xmlns:a16="http://schemas.microsoft.com/office/drawing/2014/main" id="{8902D187-1B01-4B28-B4B6-B6A54458BEA6}"/>
                  </a:ext>
                </a:extLst>
              </p:cNvPr>
              <p:cNvSpPr>
                <a:spLocks noChangeShapeType="1"/>
              </p:cNvSpPr>
              <p:nvPr/>
            </p:nvSpPr>
            <p:spPr bwMode="auto">
              <a:xfrm>
                <a:off x="40322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Line 96">
                <a:extLst>
                  <a:ext uri="{FF2B5EF4-FFF2-40B4-BE49-F238E27FC236}">
                    <a16:creationId xmlns:a16="http://schemas.microsoft.com/office/drawing/2014/main" id="{7605AF82-AD34-40C0-8121-A50DBE6D94F3}"/>
                  </a:ext>
                </a:extLst>
              </p:cNvPr>
              <p:cNvSpPr>
                <a:spLocks noChangeShapeType="1"/>
              </p:cNvSpPr>
              <p:nvPr/>
            </p:nvSpPr>
            <p:spPr bwMode="auto">
              <a:xfrm>
                <a:off x="40322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Line 97">
                <a:extLst>
                  <a:ext uri="{FF2B5EF4-FFF2-40B4-BE49-F238E27FC236}">
                    <a16:creationId xmlns:a16="http://schemas.microsoft.com/office/drawing/2014/main" id="{D276D645-1E23-4384-B9F9-5966463EC0DC}"/>
                  </a:ext>
                </a:extLst>
              </p:cNvPr>
              <p:cNvSpPr>
                <a:spLocks noChangeShapeType="1"/>
              </p:cNvSpPr>
              <p:nvPr/>
            </p:nvSpPr>
            <p:spPr bwMode="auto">
              <a:xfrm>
                <a:off x="40830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Line 98">
                <a:extLst>
                  <a:ext uri="{FF2B5EF4-FFF2-40B4-BE49-F238E27FC236}">
                    <a16:creationId xmlns:a16="http://schemas.microsoft.com/office/drawing/2014/main" id="{DB9BAD31-ED84-4375-B9CB-99436D873D9B}"/>
                  </a:ext>
                </a:extLst>
              </p:cNvPr>
              <p:cNvSpPr>
                <a:spLocks noChangeShapeType="1"/>
              </p:cNvSpPr>
              <p:nvPr/>
            </p:nvSpPr>
            <p:spPr bwMode="auto">
              <a:xfrm>
                <a:off x="4197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Line 99">
                <a:extLst>
                  <a:ext uri="{FF2B5EF4-FFF2-40B4-BE49-F238E27FC236}">
                    <a16:creationId xmlns:a16="http://schemas.microsoft.com/office/drawing/2014/main" id="{AC6B0B3F-AD8D-4B62-AD3C-7C7C43E9DABC}"/>
                  </a:ext>
                </a:extLst>
              </p:cNvPr>
              <p:cNvSpPr>
                <a:spLocks noChangeShapeType="1"/>
              </p:cNvSpPr>
              <p:nvPr/>
            </p:nvSpPr>
            <p:spPr bwMode="auto">
              <a:xfrm flipH="1">
                <a:off x="43243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Line 100">
                <a:extLst>
                  <a:ext uri="{FF2B5EF4-FFF2-40B4-BE49-F238E27FC236}">
                    <a16:creationId xmlns:a16="http://schemas.microsoft.com/office/drawing/2014/main" id="{335D8FC2-B321-41B4-90C3-CDB48401098E}"/>
                  </a:ext>
                </a:extLst>
              </p:cNvPr>
              <p:cNvSpPr>
                <a:spLocks noChangeShapeType="1"/>
              </p:cNvSpPr>
              <p:nvPr/>
            </p:nvSpPr>
            <p:spPr bwMode="auto">
              <a:xfrm>
                <a:off x="44894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Line 101">
                <a:extLst>
                  <a:ext uri="{FF2B5EF4-FFF2-40B4-BE49-F238E27FC236}">
                    <a16:creationId xmlns:a16="http://schemas.microsoft.com/office/drawing/2014/main" id="{AA37A303-6D80-4B9B-8FEB-1B19831FCEFE}"/>
                  </a:ext>
                </a:extLst>
              </p:cNvPr>
              <p:cNvSpPr>
                <a:spLocks noChangeShapeType="1"/>
              </p:cNvSpPr>
              <p:nvPr/>
            </p:nvSpPr>
            <p:spPr bwMode="auto">
              <a:xfrm>
                <a:off x="44894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Line 102">
                <a:extLst>
                  <a:ext uri="{FF2B5EF4-FFF2-40B4-BE49-F238E27FC236}">
                    <a16:creationId xmlns:a16="http://schemas.microsoft.com/office/drawing/2014/main" id="{1ED56685-A3C4-435E-8007-5C071BA6D774}"/>
                  </a:ext>
                </a:extLst>
              </p:cNvPr>
              <p:cNvSpPr>
                <a:spLocks noChangeShapeType="1"/>
              </p:cNvSpPr>
              <p:nvPr/>
            </p:nvSpPr>
            <p:spPr bwMode="auto">
              <a:xfrm>
                <a:off x="44386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Line 103">
                <a:extLst>
                  <a:ext uri="{FF2B5EF4-FFF2-40B4-BE49-F238E27FC236}">
                    <a16:creationId xmlns:a16="http://schemas.microsoft.com/office/drawing/2014/main" id="{16E83023-51B4-4CB3-9998-E4FFA67FF008}"/>
                  </a:ext>
                </a:extLst>
              </p:cNvPr>
              <p:cNvSpPr>
                <a:spLocks noChangeShapeType="1"/>
              </p:cNvSpPr>
              <p:nvPr/>
            </p:nvSpPr>
            <p:spPr bwMode="auto">
              <a:xfrm>
                <a:off x="4324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104">
                <a:extLst>
                  <a:ext uri="{FF2B5EF4-FFF2-40B4-BE49-F238E27FC236}">
                    <a16:creationId xmlns:a16="http://schemas.microsoft.com/office/drawing/2014/main" id="{C9E737F5-0DCE-49AD-9286-DB4FAE93E3F3}"/>
                  </a:ext>
                </a:extLst>
              </p:cNvPr>
              <p:cNvSpPr>
                <a:spLocks/>
              </p:cNvSpPr>
              <p:nvPr/>
            </p:nvSpPr>
            <p:spPr bwMode="auto">
              <a:xfrm>
                <a:off x="4083050" y="2546350"/>
                <a:ext cx="355600" cy="406400"/>
              </a:xfrm>
              <a:custGeom>
                <a:avLst/>
                <a:gdLst>
                  <a:gd name="T0" fmla="*/ 112 w 224"/>
                  <a:gd name="T1" fmla="*/ 0 h 256"/>
                  <a:gd name="T2" fmla="*/ 178 w 224"/>
                  <a:gd name="T3" fmla="*/ 0 h 256"/>
                  <a:gd name="T4" fmla="*/ 178 w 224"/>
                  <a:gd name="T5" fmla="*/ 0 h 256"/>
                  <a:gd name="T6" fmla="*/ 182 w 224"/>
                  <a:gd name="T7" fmla="*/ 2 h 256"/>
                  <a:gd name="T8" fmla="*/ 186 w 224"/>
                  <a:gd name="T9" fmla="*/ 4 h 256"/>
                  <a:gd name="T10" fmla="*/ 186 w 224"/>
                  <a:gd name="T11" fmla="*/ 4 h 256"/>
                  <a:gd name="T12" fmla="*/ 190 w 224"/>
                  <a:gd name="T13" fmla="*/ 16 h 256"/>
                  <a:gd name="T14" fmla="*/ 198 w 224"/>
                  <a:gd name="T15" fmla="*/ 24 h 256"/>
                  <a:gd name="T16" fmla="*/ 208 w 224"/>
                  <a:gd name="T17" fmla="*/ 34 h 256"/>
                  <a:gd name="T18" fmla="*/ 218 w 224"/>
                  <a:gd name="T19" fmla="*/ 38 h 256"/>
                  <a:gd name="T20" fmla="*/ 218 w 224"/>
                  <a:gd name="T21" fmla="*/ 38 h 256"/>
                  <a:gd name="T22" fmla="*/ 222 w 224"/>
                  <a:gd name="T23" fmla="*/ 42 h 256"/>
                  <a:gd name="T24" fmla="*/ 224 w 224"/>
                  <a:gd name="T25" fmla="*/ 46 h 256"/>
                  <a:gd name="T26" fmla="*/ 224 w 224"/>
                  <a:gd name="T27" fmla="*/ 152 h 256"/>
                  <a:gd name="T28" fmla="*/ 224 w 224"/>
                  <a:gd name="T29" fmla="*/ 152 h 256"/>
                  <a:gd name="T30" fmla="*/ 222 w 224"/>
                  <a:gd name="T31" fmla="*/ 160 h 256"/>
                  <a:gd name="T32" fmla="*/ 220 w 224"/>
                  <a:gd name="T33" fmla="*/ 170 h 256"/>
                  <a:gd name="T34" fmla="*/ 214 w 224"/>
                  <a:gd name="T35" fmla="*/ 180 h 256"/>
                  <a:gd name="T36" fmla="*/ 208 w 224"/>
                  <a:gd name="T37" fmla="*/ 188 h 256"/>
                  <a:gd name="T38" fmla="*/ 192 w 224"/>
                  <a:gd name="T39" fmla="*/ 206 h 256"/>
                  <a:gd name="T40" fmla="*/ 174 w 224"/>
                  <a:gd name="T41" fmla="*/ 222 h 256"/>
                  <a:gd name="T42" fmla="*/ 154 w 224"/>
                  <a:gd name="T43" fmla="*/ 236 h 256"/>
                  <a:gd name="T44" fmla="*/ 136 w 224"/>
                  <a:gd name="T45" fmla="*/ 246 h 256"/>
                  <a:gd name="T46" fmla="*/ 122 w 224"/>
                  <a:gd name="T47" fmla="*/ 254 h 256"/>
                  <a:gd name="T48" fmla="*/ 112 w 224"/>
                  <a:gd name="T49" fmla="*/ 256 h 256"/>
                  <a:gd name="T50" fmla="*/ 112 w 224"/>
                  <a:gd name="T51" fmla="*/ 256 h 256"/>
                  <a:gd name="T52" fmla="*/ 102 w 224"/>
                  <a:gd name="T53" fmla="*/ 254 h 256"/>
                  <a:gd name="T54" fmla="*/ 88 w 224"/>
                  <a:gd name="T55" fmla="*/ 246 h 256"/>
                  <a:gd name="T56" fmla="*/ 70 w 224"/>
                  <a:gd name="T57" fmla="*/ 236 h 256"/>
                  <a:gd name="T58" fmla="*/ 50 w 224"/>
                  <a:gd name="T59" fmla="*/ 222 h 256"/>
                  <a:gd name="T60" fmla="*/ 32 w 224"/>
                  <a:gd name="T61" fmla="*/ 206 h 256"/>
                  <a:gd name="T62" fmla="*/ 16 w 224"/>
                  <a:gd name="T63" fmla="*/ 188 h 256"/>
                  <a:gd name="T64" fmla="*/ 10 w 224"/>
                  <a:gd name="T65" fmla="*/ 180 h 256"/>
                  <a:gd name="T66" fmla="*/ 4 w 224"/>
                  <a:gd name="T67" fmla="*/ 170 h 256"/>
                  <a:gd name="T68" fmla="*/ 2 w 224"/>
                  <a:gd name="T69" fmla="*/ 160 h 256"/>
                  <a:gd name="T70" fmla="*/ 0 w 224"/>
                  <a:gd name="T71" fmla="*/ 152 h 256"/>
                  <a:gd name="T72" fmla="*/ 0 w 224"/>
                  <a:gd name="T73" fmla="*/ 46 h 256"/>
                  <a:gd name="T74" fmla="*/ 0 w 224"/>
                  <a:gd name="T75" fmla="*/ 46 h 256"/>
                  <a:gd name="T76" fmla="*/ 2 w 224"/>
                  <a:gd name="T77" fmla="*/ 42 h 256"/>
                  <a:gd name="T78" fmla="*/ 6 w 224"/>
                  <a:gd name="T79" fmla="*/ 38 h 256"/>
                  <a:gd name="T80" fmla="*/ 6 w 224"/>
                  <a:gd name="T81" fmla="*/ 38 h 256"/>
                  <a:gd name="T82" fmla="*/ 16 w 224"/>
                  <a:gd name="T83" fmla="*/ 34 h 256"/>
                  <a:gd name="T84" fmla="*/ 26 w 224"/>
                  <a:gd name="T85" fmla="*/ 24 h 256"/>
                  <a:gd name="T86" fmla="*/ 34 w 224"/>
                  <a:gd name="T87" fmla="*/ 16 h 256"/>
                  <a:gd name="T88" fmla="*/ 38 w 224"/>
                  <a:gd name="T89" fmla="*/ 4 h 256"/>
                  <a:gd name="T90" fmla="*/ 38 w 224"/>
                  <a:gd name="T91" fmla="*/ 4 h 256"/>
                  <a:gd name="T92" fmla="*/ 42 w 224"/>
                  <a:gd name="T93" fmla="*/ 2 h 256"/>
                  <a:gd name="T94" fmla="*/ 46 w 224"/>
                  <a:gd name="T95" fmla="*/ 0 h 256"/>
                  <a:gd name="T96" fmla="*/ 112 w 224"/>
                  <a:gd name="T9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256">
                    <a:moveTo>
                      <a:pt x="112" y="0"/>
                    </a:moveTo>
                    <a:lnTo>
                      <a:pt x="178" y="0"/>
                    </a:lnTo>
                    <a:lnTo>
                      <a:pt x="178" y="0"/>
                    </a:lnTo>
                    <a:lnTo>
                      <a:pt x="182" y="2"/>
                    </a:lnTo>
                    <a:lnTo>
                      <a:pt x="186" y="4"/>
                    </a:lnTo>
                    <a:lnTo>
                      <a:pt x="186" y="4"/>
                    </a:lnTo>
                    <a:lnTo>
                      <a:pt x="190" y="16"/>
                    </a:lnTo>
                    <a:lnTo>
                      <a:pt x="198" y="24"/>
                    </a:lnTo>
                    <a:lnTo>
                      <a:pt x="208" y="34"/>
                    </a:lnTo>
                    <a:lnTo>
                      <a:pt x="218" y="38"/>
                    </a:lnTo>
                    <a:lnTo>
                      <a:pt x="218" y="38"/>
                    </a:lnTo>
                    <a:lnTo>
                      <a:pt x="222" y="42"/>
                    </a:lnTo>
                    <a:lnTo>
                      <a:pt x="224" y="46"/>
                    </a:lnTo>
                    <a:lnTo>
                      <a:pt x="224" y="152"/>
                    </a:lnTo>
                    <a:lnTo>
                      <a:pt x="224" y="152"/>
                    </a:lnTo>
                    <a:lnTo>
                      <a:pt x="222" y="160"/>
                    </a:lnTo>
                    <a:lnTo>
                      <a:pt x="220" y="170"/>
                    </a:lnTo>
                    <a:lnTo>
                      <a:pt x="214" y="180"/>
                    </a:lnTo>
                    <a:lnTo>
                      <a:pt x="208" y="188"/>
                    </a:lnTo>
                    <a:lnTo>
                      <a:pt x="192" y="206"/>
                    </a:lnTo>
                    <a:lnTo>
                      <a:pt x="174" y="222"/>
                    </a:lnTo>
                    <a:lnTo>
                      <a:pt x="154" y="236"/>
                    </a:lnTo>
                    <a:lnTo>
                      <a:pt x="136" y="246"/>
                    </a:lnTo>
                    <a:lnTo>
                      <a:pt x="122" y="254"/>
                    </a:lnTo>
                    <a:lnTo>
                      <a:pt x="112" y="256"/>
                    </a:lnTo>
                    <a:lnTo>
                      <a:pt x="112" y="256"/>
                    </a:lnTo>
                    <a:lnTo>
                      <a:pt x="102" y="254"/>
                    </a:lnTo>
                    <a:lnTo>
                      <a:pt x="88" y="246"/>
                    </a:lnTo>
                    <a:lnTo>
                      <a:pt x="70" y="236"/>
                    </a:lnTo>
                    <a:lnTo>
                      <a:pt x="50" y="222"/>
                    </a:lnTo>
                    <a:lnTo>
                      <a:pt x="32" y="206"/>
                    </a:lnTo>
                    <a:lnTo>
                      <a:pt x="16" y="188"/>
                    </a:lnTo>
                    <a:lnTo>
                      <a:pt x="10" y="180"/>
                    </a:lnTo>
                    <a:lnTo>
                      <a:pt x="4" y="170"/>
                    </a:lnTo>
                    <a:lnTo>
                      <a:pt x="2" y="160"/>
                    </a:lnTo>
                    <a:lnTo>
                      <a:pt x="0" y="152"/>
                    </a:lnTo>
                    <a:lnTo>
                      <a:pt x="0" y="46"/>
                    </a:lnTo>
                    <a:lnTo>
                      <a:pt x="0" y="46"/>
                    </a:lnTo>
                    <a:lnTo>
                      <a:pt x="2" y="42"/>
                    </a:lnTo>
                    <a:lnTo>
                      <a:pt x="6" y="38"/>
                    </a:lnTo>
                    <a:lnTo>
                      <a:pt x="6" y="38"/>
                    </a:lnTo>
                    <a:lnTo>
                      <a:pt x="16" y="34"/>
                    </a:lnTo>
                    <a:lnTo>
                      <a:pt x="26" y="24"/>
                    </a:lnTo>
                    <a:lnTo>
                      <a:pt x="34" y="16"/>
                    </a:lnTo>
                    <a:lnTo>
                      <a:pt x="38" y="4"/>
                    </a:lnTo>
                    <a:lnTo>
                      <a:pt x="38" y="4"/>
                    </a:lnTo>
                    <a:lnTo>
                      <a:pt x="42" y="2"/>
                    </a:lnTo>
                    <a:lnTo>
                      <a:pt x="46" y="0"/>
                    </a:lnTo>
                    <a:lnTo>
                      <a:pt x="11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Line 105">
                <a:extLst>
                  <a:ext uri="{FF2B5EF4-FFF2-40B4-BE49-F238E27FC236}">
                    <a16:creationId xmlns:a16="http://schemas.microsoft.com/office/drawing/2014/main" id="{3025895E-A4B0-479C-989D-DD260C0F9093}"/>
                  </a:ext>
                </a:extLst>
              </p:cNvPr>
              <p:cNvSpPr>
                <a:spLocks noChangeShapeType="1"/>
              </p:cNvSpPr>
              <p:nvPr/>
            </p:nvSpPr>
            <p:spPr bwMode="auto">
              <a:xfrm>
                <a:off x="4083050" y="2736850"/>
                <a:ext cx="3556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Line 106">
                <a:extLst>
                  <a:ext uri="{FF2B5EF4-FFF2-40B4-BE49-F238E27FC236}">
                    <a16:creationId xmlns:a16="http://schemas.microsoft.com/office/drawing/2014/main" id="{61B10BA1-9AEE-444F-B743-69AD8B16A428}"/>
                  </a:ext>
                </a:extLst>
              </p:cNvPr>
              <p:cNvSpPr>
                <a:spLocks noChangeShapeType="1"/>
              </p:cNvSpPr>
              <p:nvPr/>
            </p:nvSpPr>
            <p:spPr bwMode="auto">
              <a:xfrm>
                <a:off x="4260850" y="2546350"/>
                <a:ext cx="0" cy="406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cxnSp>
        <p:nvCxnSpPr>
          <p:cNvPr id="169" name="Straight Connector 168">
            <a:extLst>
              <a:ext uri="{FF2B5EF4-FFF2-40B4-BE49-F238E27FC236}">
                <a16:creationId xmlns:a16="http://schemas.microsoft.com/office/drawing/2014/main" id="{031E953C-2768-40F5-8194-8E26AA95098A}"/>
              </a:ext>
            </a:extLst>
          </p:cNvPr>
          <p:cNvCxnSpPr>
            <a:cxnSpLocks/>
          </p:cNvCxnSpPr>
          <p:nvPr/>
        </p:nvCxnSpPr>
        <p:spPr>
          <a:xfrm>
            <a:off x="3337185" y="3864728"/>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What should you expect out of the CDO role?</a:t>
            </a:r>
          </a:p>
        </p:txBody>
      </p:sp>
      <p:sp>
        <p:nvSpPr>
          <p:cNvPr id="46" name="Rechteck 65">
            <a:extLst>
              <a:ext uri="{FF2B5EF4-FFF2-40B4-BE49-F238E27FC236}">
                <a16:creationId xmlns:a16="http://schemas.microsoft.com/office/drawing/2014/main" id="{6325A245-FDA0-4C02-AD84-14B4BD605971}"/>
              </a:ext>
            </a:extLst>
          </p:cNvPr>
          <p:cNvSpPr/>
          <p:nvPr/>
        </p:nvSpPr>
        <p:spPr>
          <a:xfrm>
            <a:off x="1533957" y="864361"/>
            <a:ext cx="1402070" cy="5907407"/>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0">
                <a:schemeClr val="tx2">
                  <a:lumMod val="75000"/>
                  <a:lumOff val="25000"/>
                </a:schemeClr>
              </a:gs>
              <a:gs pos="100000">
                <a:srgbClr val="FFFFFF">
                  <a:alpha val="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1" name="Rectangle 14">
            <a:extLst>
              <a:ext uri="{FF2B5EF4-FFF2-40B4-BE49-F238E27FC236}">
                <a16:creationId xmlns:a16="http://schemas.microsoft.com/office/drawing/2014/main" id="{AD416784-F490-46AF-B524-BD7AE0620066}"/>
              </a:ext>
            </a:extLst>
          </p:cNvPr>
          <p:cNvSpPr>
            <a:spLocks noChangeAspect="1" noChangeArrowheads="1"/>
          </p:cNvSpPr>
          <p:nvPr/>
        </p:nvSpPr>
        <p:spPr bwMode="auto">
          <a:xfrm>
            <a:off x="350202" y="2589339"/>
            <a:ext cx="2429884" cy="2407875"/>
          </a:xfrm>
          <a:prstGeom prst="ellipse">
            <a:avLst/>
          </a:prstGeom>
          <a:solidFill>
            <a:schemeClr val="bg2"/>
          </a:solidFill>
          <a:ln w="28575"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2" name="Rectangle 14">
            <a:extLst>
              <a:ext uri="{FF2B5EF4-FFF2-40B4-BE49-F238E27FC236}">
                <a16:creationId xmlns:a16="http://schemas.microsoft.com/office/drawing/2014/main" id="{6B0C9515-1FE9-488D-8935-BD01C28D7631}"/>
              </a:ext>
            </a:extLst>
          </p:cNvPr>
          <p:cNvSpPr>
            <a:spLocks noChangeAspect="1" noChangeArrowheads="1"/>
          </p:cNvSpPr>
          <p:nvPr/>
        </p:nvSpPr>
        <p:spPr bwMode="auto">
          <a:xfrm>
            <a:off x="555635" y="2794774"/>
            <a:ext cx="2023631" cy="2005298"/>
          </a:xfrm>
          <a:prstGeom prst="ellipse">
            <a:avLst/>
          </a:prstGeom>
          <a:solidFill>
            <a:schemeClr val="tx2">
              <a:lumMod val="90000"/>
              <a:lumOff val="10000"/>
            </a:schemeClr>
          </a:solidFill>
          <a:ln w="76200"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CDO</a:t>
            </a: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61" name="Group 60">
            <a:extLst>
              <a:ext uri="{FF2B5EF4-FFF2-40B4-BE49-F238E27FC236}">
                <a16:creationId xmlns:a16="http://schemas.microsoft.com/office/drawing/2014/main" id="{1C09C10F-37FA-4CDC-BE92-1AD2DD2BF7A5}"/>
              </a:ext>
            </a:extLst>
          </p:cNvPr>
          <p:cNvGrpSpPr>
            <a:grpSpLocks noChangeAspect="1"/>
          </p:cNvGrpSpPr>
          <p:nvPr/>
        </p:nvGrpSpPr>
        <p:grpSpPr>
          <a:xfrm>
            <a:off x="1286929" y="3136443"/>
            <a:ext cx="552311" cy="684543"/>
            <a:chOff x="4881563" y="1509713"/>
            <a:chExt cx="531812" cy="665162"/>
          </a:xfrm>
          <a:solidFill>
            <a:schemeClr val="accent1"/>
          </a:solidFill>
        </p:grpSpPr>
        <p:sp>
          <p:nvSpPr>
            <p:cNvPr id="62" name="Freeform 25">
              <a:extLst>
                <a:ext uri="{FF2B5EF4-FFF2-40B4-BE49-F238E27FC236}">
                  <a16:creationId xmlns:a16="http://schemas.microsoft.com/office/drawing/2014/main" id="{75916BE1-2F58-40B0-94A7-69F823FD2AFA}"/>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26">
              <a:extLst>
                <a:ext uri="{FF2B5EF4-FFF2-40B4-BE49-F238E27FC236}">
                  <a16:creationId xmlns:a16="http://schemas.microsoft.com/office/drawing/2014/main" id="{F9AA0A88-04E5-435F-BE5F-1260E69ED24D}"/>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27">
              <a:extLst>
                <a:ext uri="{FF2B5EF4-FFF2-40B4-BE49-F238E27FC236}">
                  <a16:creationId xmlns:a16="http://schemas.microsoft.com/office/drawing/2014/main" id="{FF2309F1-F197-4FFA-BBE0-9ADA7E489BB2}"/>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28">
              <a:extLst>
                <a:ext uri="{FF2B5EF4-FFF2-40B4-BE49-F238E27FC236}">
                  <a16:creationId xmlns:a16="http://schemas.microsoft.com/office/drawing/2014/main" id="{010FE00D-2FA6-441A-85BE-C93A69DC876B}"/>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29">
              <a:extLst>
                <a:ext uri="{FF2B5EF4-FFF2-40B4-BE49-F238E27FC236}">
                  <a16:creationId xmlns:a16="http://schemas.microsoft.com/office/drawing/2014/main" id="{667A7AB8-E84F-4E67-8541-9A814988FA4B}"/>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30">
              <a:extLst>
                <a:ext uri="{FF2B5EF4-FFF2-40B4-BE49-F238E27FC236}">
                  <a16:creationId xmlns:a16="http://schemas.microsoft.com/office/drawing/2014/main" id="{AEB0427B-A93E-4F78-BEF9-0773A2CBC411}"/>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45" name="Rectangle 9">
            <a:extLst>
              <a:ext uri="{FF2B5EF4-FFF2-40B4-BE49-F238E27FC236}">
                <a16:creationId xmlns:a16="http://schemas.microsoft.com/office/drawing/2014/main" id="{424E3FED-8AB2-497D-B9E9-E887ED173687}"/>
              </a:ext>
            </a:extLst>
          </p:cNvPr>
          <p:cNvSpPr>
            <a:spLocks noChangeArrowheads="1"/>
          </p:cNvSpPr>
          <p:nvPr/>
        </p:nvSpPr>
        <p:spPr bwMode="gray">
          <a:xfrm>
            <a:off x="5907872" y="4941035"/>
            <a:ext cx="5650610" cy="3877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Calibri"/>
                <a:cs typeface="Calibri"/>
              </a:rPr>
              <a:t>Guide and cooperate analytics leadership to conduct analysis in a way that gives meaning to raw data, in order to transform it into usable knowledge.</a:t>
            </a:r>
            <a:endParaRPr kumimoji="0" lang="en-US" altLang="de-DE" sz="1400"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cxnSp>
        <p:nvCxnSpPr>
          <p:cNvPr id="47" name="Straight Connector 46">
            <a:extLst>
              <a:ext uri="{FF2B5EF4-FFF2-40B4-BE49-F238E27FC236}">
                <a16:creationId xmlns:a16="http://schemas.microsoft.com/office/drawing/2014/main" id="{D1590280-BE0F-4557-89F6-40748E529A1B}"/>
              </a:ext>
            </a:extLst>
          </p:cNvPr>
          <p:cNvCxnSpPr>
            <a:cxnSpLocks/>
          </p:cNvCxnSpPr>
          <p:nvPr/>
        </p:nvCxnSpPr>
        <p:spPr>
          <a:xfrm>
            <a:off x="3337187" y="557087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4D18BA3-3CC2-47B3-85B7-77CC6EE6825A}"/>
              </a:ext>
            </a:extLst>
          </p:cNvPr>
          <p:cNvSpPr>
            <a:spLocks noChangeArrowheads="1"/>
          </p:cNvSpPr>
          <p:nvPr/>
        </p:nvSpPr>
        <p:spPr bwMode="gray">
          <a:xfrm>
            <a:off x="4043192" y="50121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rPr>
              <a:t>Data &amp; Analytics</a:t>
            </a:r>
          </a:p>
        </p:txBody>
      </p:sp>
      <p:sp>
        <p:nvSpPr>
          <p:cNvPr id="56" name="Freeform 6">
            <a:extLst>
              <a:ext uri="{FF2B5EF4-FFF2-40B4-BE49-F238E27FC236}">
                <a16:creationId xmlns:a16="http://schemas.microsoft.com/office/drawing/2014/main" id="{6118C6DF-DBDC-422F-9763-C465B415A1FB}"/>
              </a:ext>
            </a:extLst>
          </p:cNvPr>
          <p:cNvSpPr>
            <a:spLocks noChangeAspect="1" noChangeArrowheads="1"/>
          </p:cNvSpPr>
          <p:nvPr/>
        </p:nvSpPr>
        <p:spPr bwMode="auto">
          <a:xfrm>
            <a:off x="3323157" y="4968170"/>
            <a:ext cx="485174" cy="360663"/>
          </a:xfrm>
          <a:custGeom>
            <a:avLst/>
            <a:gdLst>
              <a:gd name="connsiteX0" fmla="*/ 1048678 w 1145117"/>
              <a:gd name="connsiteY0" fmla="*/ 645265 h 764815"/>
              <a:gd name="connsiteX1" fmla="*/ 1064235 w 1145117"/>
              <a:gd name="connsiteY1" fmla="*/ 651889 h 764815"/>
              <a:gd name="connsiteX2" fmla="*/ 1063878 w 1145117"/>
              <a:gd name="connsiteY2" fmla="*/ 683400 h 764815"/>
              <a:gd name="connsiteX3" fmla="*/ 1048187 w 1145117"/>
              <a:gd name="connsiteY3" fmla="*/ 690204 h 764815"/>
              <a:gd name="connsiteX4" fmla="*/ 1032496 w 1145117"/>
              <a:gd name="connsiteY4" fmla="*/ 683758 h 764815"/>
              <a:gd name="connsiteX5" fmla="*/ 1032496 w 1145117"/>
              <a:gd name="connsiteY5" fmla="*/ 652247 h 764815"/>
              <a:gd name="connsiteX6" fmla="*/ 1032853 w 1145117"/>
              <a:gd name="connsiteY6" fmla="*/ 651531 h 764815"/>
              <a:gd name="connsiteX7" fmla="*/ 1048678 w 1145117"/>
              <a:gd name="connsiteY7" fmla="*/ 645265 h 764815"/>
              <a:gd name="connsiteX8" fmla="*/ 572411 w 1145117"/>
              <a:gd name="connsiteY8" fmla="*/ 533500 h 764815"/>
              <a:gd name="connsiteX9" fmla="*/ 541110 w 1145117"/>
              <a:gd name="connsiteY9" fmla="*/ 564798 h 764815"/>
              <a:gd name="connsiteX10" fmla="*/ 572411 w 1145117"/>
              <a:gd name="connsiteY10" fmla="*/ 596096 h 764815"/>
              <a:gd name="connsiteX11" fmla="*/ 603711 w 1145117"/>
              <a:gd name="connsiteY11" fmla="*/ 564798 h 764815"/>
              <a:gd name="connsiteX12" fmla="*/ 572411 w 1145117"/>
              <a:gd name="connsiteY12" fmla="*/ 533500 h 764815"/>
              <a:gd name="connsiteX13" fmla="*/ 274872 w 1145117"/>
              <a:gd name="connsiteY13" fmla="*/ 259016 h 764815"/>
              <a:gd name="connsiteX14" fmla="*/ 44613 w 1145117"/>
              <a:gd name="connsiteY14" fmla="*/ 489611 h 764815"/>
              <a:gd name="connsiteX15" fmla="*/ 82390 w 1145117"/>
              <a:gd name="connsiteY15" fmla="*/ 616241 h 764815"/>
              <a:gd name="connsiteX16" fmla="*/ 212630 w 1145117"/>
              <a:gd name="connsiteY16" fmla="*/ 486014 h 764815"/>
              <a:gd name="connsiteX17" fmla="*/ 228461 w 1145117"/>
              <a:gd name="connsiteY17" fmla="*/ 479539 h 764815"/>
              <a:gd name="connsiteX18" fmla="*/ 244291 w 1145117"/>
              <a:gd name="connsiteY18" fmla="*/ 486014 h 764815"/>
              <a:gd name="connsiteX19" fmla="*/ 290343 w 1145117"/>
              <a:gd name="connsiteY19" fmla="*/ 532061 h 764815"/>
              <a:gd name="connsiteX20" fmla="*/ 342151 w 1145117"/>
              <a:gd name="connsiteY20" fmla="*/ 480618 h 764815"/>
              <a:gd name="connsiteX21" fmla="*/ 325242 w 1145117"/>
              <a:gd name="connsiteY21" fmla="*/ 459033 h 764815"/>
              <a:gd name="connsiteX22" fmla="*/ 347908 w 1145117"/>
              <a:gd name="connsiteY22" fmla="*/ 436729 h 764815"/>
              <a:gd name="connsiteX23" fmla="*/ 395039 w 1145117"/>
              <a:gd name="connsiteY23" fmla="*/ 436729 h 764815"/>
              <a:gd name="connsiteX24" fmla="*/ 417345 w 1145117"/>
              <a:gd name="connsiteY24" fmla="*/ 459033 h 764815"/>
              <a:gd name="connsiteX25" fmla="*/ 417345 w 1145117"/>
              <a:gd name="connsiteY25" fmla="*/ 506519 h 764815"/>
              <a:gd name="connsiteX26" fmla="*/ 395039 w 1145117"/>
              <a:gd name="connsiteY26" fmla="*/ 528823 h 764815"/>
              <a:gd name="connsiteX27" fmla="*/ 373452 w 1145117"/>
              <a:gd name="connsiteY27" fmla="*/ 512275 h 764815"/>
              <a:gd name="connsiteX28" fmla="*/ 306173 w 1145117"/>
              <a:gd name="connsiteY28" fmla="*/ 579547 h 764815"/>
              <a:gd name="connsiteX29" fmla="*/ 274513 w 1145117"/>
              <a:gd name="connsiteY29" fmla="*/ 579547 h 764815"/>
              <a:gd name="connsiteX30" fmla="*/ 228461 w 1145117"/>
              <a:gd name="connsiteY30" fmla="*/ 533500 h 764815"/>
              <a:gd name="connsiteX31" fmla="*/ 110813 w 1145117"/>
              <a:gd name="connsiteY31" fmla="*/ 651136 h 764815"/>
              <a:gd name="connsiteX32" fmla="*/ 274872 w 1145117"/>
              <a:gd name="connsiteY32" fmla="*/ 719847 h 764815"/>
              <a:gd name="connsiteX33" fmla="*/ 505491 w 1145117"/>
              <a:gd name="connsiteY33" fmla="*/ 489611 h 764815"/>
              <a:gd name="connsiteX34" fmla="*/ 274872 w 1145117"/>
              <a:gd name="connsiteY34" fmla="*/ 259016 h 764815"/>
              <a:gd name="connsiteX35" fmla="*/ 526872 w 1145117"/>
              <a:gd name="connsiteY35" fmla="*/ 153987 h 764815"/>
              <a:gd name="connsiteX36" fmla="*/ 542519 w 1145117"/>
              <a:gd name="connsiteY36" fmla="*/ 160388 h 764815"/>
              <a:gd name="connsiteX37" fmla="*/ 548920 w 1145117"/>
              <a:gd name="connsiteY37" fmla="*/ 176034 h 764815"/>
              <a:gd name="connsiteX38" fmla="*/ 542519 w 1145117"/>
              <a:gd name="connsiteY38" fmla="*/ 191681 h 764815"/>
              <a:gd name="connsiteX39" fmla="*/ 526872 w 1145117"/>
              <a:gd name="connsiteY39" fmla="*/ 198081 h 764815"/>
              <a:gd name="connsiteX40" fmla="*/ 511226 w 1145117"/>
              <a:gd name="connsiteY40" fmla="*/ 191681 h 764815"/>
              <a:gd name="connsiteX41" fmla="*/ 504825 w 1145117"/>
              <a:gd name="connsiteY41" fmla="*/ 176034 h 764815"/>
              <a:gd name="connsiteX42" fmla="*/ 511226 w 1145117"/>
              <a:gd name="connsiteY42" fmla="*/ 160388 h 764815"/>
              <a:gd name="connsiteX43" fmla="*/ 526872 w 1145117"/>
              <a:gd name="connsiteY43" fmla="*/ 153987 h 764815"/>
              <a:gd name="connsiteX44" fmla="*/ 572770 w 1145117"/>
              <a:gd name="connsiteY44" fmla="*/ 44608 h 764815"/>
              <a:gd name="connsiteX45" fmla="*/ 534274 w 1145117"/>
              <a:gd name="connsiteY45" fmla="*/ 83461 h 764815"/>
              <a:gd name="connsiteX46" fmla="*/ 511968 w 1145117"/>
              <a:gd name="connsiteY46" fmla="*/ 105765 h 764815"/>
              <a:gd name="connsiteX47" fmla="*/ 304734 w 1145117"/>
              <a:gd name="connsiteY47" fmla="*/ 105765 h 764815"/>
              <a:gd name="connsiteX48" fmla="*/ 215509 w 1145117"/>
              <a:gd name="connsiteY48" fmla="*/ 154690 h 764815"/>
              <a:gd name="connsiteX49" fmla="*/ 161901 w 1145117"/>
              <a:gd name="connsiteY49" fmla="*/ 238510 h 764815"/>
              <a:gd name="connsiteX50" fmla="*/ 274872 w 1145117"/>
              <a:gd name="connsiteY50" fmla="*/ 214407 h 764815"/>
              <a:gd name="connsiteX51" fmla="*/ 505491 w 1145117"/>
              <a:gd name="connsiteY51" fmla="*/ 339238 h 764815"/>
              <a:gd name="connsiteX52" fmla="*/ 505491 w 1145117"/>
              <a:gd name="connsiteY52" fmla="*/ 252540 h 764815"/>
              <a:gd name="connsiteX53" fmla="*/ 527798 w 1145117"/>
              <a:gd name="connsiteY53" fmla="*/ 230236 h 764815"/>
              <a:gd name="connsiteX54" fmla="*/ 550104 w 1145117"/>
              <a:gd name="connsiteY54" fmla="*/ 252540 h 764815"/>
              <a:gd name="connsiteX55" fmla="*/ 550104 w 1145117"/>
              <a:gd name="connsiteY55" fmla="*/ 489611 h 764815"/>
              <a:gd name="connsiteX56" fmla="*/ 550104 w 1145117"/>
              <a:gd name="connsiteY56" fmla="*/ 492130 h 764815"/>
              <a:gd name="connsiteX57" fmla="*/ 572411 w 1145117"/>
              <a:gd name="connsiteY57" fmla="*/ 488892 h 764815"/>
              <a:gd name="connsiteX58" fmla="*/ 595077 w 1145117"/>
              <a:gd name="connsiteY58" fmla="*/ 492130 h 764815"/>
              <a:gd name="connsiteX59" fmla="*/ 595077 w 1145117"/>
              <a:gd name="connsiteY59" fmla="*/ 489611 h 764815"/>
              <a:gd name="connsiteX60" fmla="*/ 595077 w 1145117"/>
              <a:gd name="connsiteY60" fmla="*/ 176634 h 764815"/>
              <a:gd name="connsiteX61" fmla="*/ 617023 w 1145117"/>
              <a:gd name="connsiteY61" fmla="*/ 154330 h 764815"/>
              <a:gd name="connsiteX62" fmla="*/ 639689 w 1145117"/>
              <a:gd name="connsiteY62" fmla="*/ 176634 h 764815"/>
              <a:gd name="connsiteX63" fmla="*/ 639689 w 1145117"/>
              <a:gd name="connsiteY63" fmla="*/ 338879 h 764815"/>
              <a:gd name="connsiteX64" fmla="*/ 675308 w 1145117"/>
              <a:gd name="connsiteY64" fmla="*/ 294990 h 764815"/>
              <a:gd name="connsiteX65" fmla="*/ 982920 w 1145117"/>
              <a:gd name="connsiteY65" fmla="*/ 238510 h 764815"/>
              <a:gd name="connsiteX66" fmla="*/ 929313 w 1145117"/>
              <a:gd name="connsiteY66" fmla="*/ 154690 h 764815"/>
              <a:gd name="connsiteX67" fmla="*/ 840087 w 1145117"/>
              <a:gd name="connsiteY67" fmla="*/ 105765 h 764815"/>
              <a:gd name="connsiteX68" fmla="*/ 633573 w 1145117"/>
              <a:gd name="connsiteY68" fmla="*/ 105765 h 764815"/>
              <a:gd name="connsiteX69" fmla="*/ 611267 w 1145117"/>
              <a:gd name="connsiteY69" fmla="*/ 83461 h 764815"/>
              <a:gd name="connsiteX70" fmla="*/ 572770 w 1145117"/>
              <a:gd name="connsiteY70" fmla="*/ 44608 h 764815"/>
              <a:gd name="connsiteX71" fmla="*/ 572770 w 1145117"/>
              <a:gd name="connsiteY71" fmla="*/ 0 h 764815"/>
              <a:gd name="connsiteX72" fmla="*/ 653001 w 1145117"/>
              <a:gd name="connsiteY72" fmla="*/ 61156 h 764815"/>
              <a:gd name="connsiteX73" fmla="*/ 840087 w 1145117"/>
              <a:gd name="connsiteY73" fmla="*/ 61156 h 764815"/>
              <a:gd name="connsiteX74" fmla="*/ 967090 w 1145117"/>
              <a:gd name="connsiteY74" fmla="*/ 130587 h 764815"/>
              <a:gd name="connsiteX75" fmla="*/ 1099129 w 1145117"/>
              <a:gd name="connsiteY75" fmla="*/ 337440 h 764815"/>
              <a:gd name="connsiteX76" fmla="*/ 1102367 w 1145117"/>
              <a:gd name="connsiteY76" fmla="*/ 342476 h 764815"/>
              <a:gd name="connsiteX77" fmla="*/ 1105965 w 1145117"/>
              <a:gd name="connsiteY77" fmla="*/ 347513 h 764815"/>
              <a:gd name="connsiteX78" fmla="*/ 1107044 w 1145117"/>
              <a:gd name="connsiteY78" fmla="*/ 350031 h 764815"/>
              <a:gd name="connsiteX79" fmla="*/ 1142302 w 1145117"/>
              <a:gd name="connsiteY79" fmla="*/ 450040 h 764815"/>
              <a:gd name="connsiteX80" fmla="*/ 1113520 w 1145117"/>
              <a:gd name="connsiteY80" fmla="*/ 617680 h 764815"/>
              <a:gd name="connsiteX81" fmla="*/ 1083299 w 1145117"/>
              <a:gd name="connsiteY81" fmla="*/ 627033 h 764815"/>
              <a:gd name="connsiteX82" fmla="*/ 1073944 w 1145117"/>
              <a:gd name="connsiteY82" fmla="*/ 596815 h 764815"/>
              <a:gd name="connsiteX83" fmla="*/ 1067108 w 1145117"/>
              <a:gd name="connsiteY83" fmla="*/ 369817 h 764815"/>
              <a:gd name="connsiteX84" fmla="*/ 1062071 w 1145117"/>
              <a:gd name="connsiteY84" fmla="*/ 361902 h 764815"/>
              <a:gd name="connsiteX85" fmla="*/ 1032929 w 1145117"/>
              <a:gd name="connsiteY85" fmla="*/ 326647 h 764815"/>
              <a:gd name="connsiteX86" fmla="*/ 707328 w 1145117"/>
              <a:gd name="connsiteY86" fmla="*/ 326647 h 764815"/>
              <a:gd name="connsiteX87" fmla="*/ 675308 w 1145117"/>
              <a:gd name="connsiteY87" fmla="*/ 613003 h 764815"/>
              <a:gd name="connsiteX88" fmla="*/ 802670 w 1145117"/>
              <a:gd name="connsiteY88" fmla="*/ 486014 h 764815"/>
              <a:gd name="connsiteX89" fmla="*/ 833971 w 1145117"/>
              <a:gd name="connsiteY89" fmla="*/ 486014 h 764815"/>
              <a:gd name="connsiteX90" fmla="*/ 880023 w 1145117"/>
              <a:gd name="connsiteY90" fmla="*/ 532061 h 764815"/>
              <a:gd name="connsiteX91" fmla="*/ 931471 w 1145117"/>
              <a:gd name="connsiteY91" fmla="*/ 480618 h 764815"/>
              <a:gd name="connsiteX92" fmla="*/ 915281 w 1145117"/>
              <a:gd name="connsiteY92" fmla="*/ 459033 h 764815"/>
              <a:gd name="connsiteX93" fmla="*/ 937588 w 1145117"/>
              <a:gd name="connsiteY93" fmla="*/ 436729 h 764815"/>
              <a:gd name="connsiteX94" fmla="*/ 984719 w 1145117"/>
              <a:gd name="connsiteY94" fmla="*/ 436729 h 764815"/>
              <a:gd name="connsiteX95" fmla="*/ 1007385 w 1145117"/>
              <a:gd name="connsiteY95" fmla="*/ 459033 h 764815"/>
              <a:gd name="connsiteX96" fmla="*/ 1007385 w 1145117"/>
              <a:gd name="connsiteY96" fmla="*/ 506519 h 764815"/>
              <a:gd name="connsiteX97" fmla="*/ 984719 w 1145117"/>
              <a:gd name="connsiteY97" fmla="*/ 528823 h 764815"/>
              <a:gd name="connsiteX98" fmla="*/ 963132 w 1145117"/>
              <a:gd name="connsiteY98" fmla="*/ 512275 h 764815"/>
              <a:gd name="connsiteX99" fmla="*/ 895853 w 1145117"/>
              <a:gd name="connsiteY99" fmla="*/ 579547 h 764815"/>
              <a:gd name="connsiteX100" fmla="*/ 880023 w 1145117"/>
              <a:gd name="connsiteY100" fmla="*/ 586382 h 764815"/>
              <a:gd name="connsiteX101" fmla="*/ 864552 w 1145117"/>
              <a:gd name="connsiteY101" fmla="*/ 579547 h 764815"/>
              <a:gd name="connsiteX102" fmla="*/ 818140 w 1145117"/>
              <a:gd name="connsiteY102" fmla="*/ 533500 h 764815"/>
              <a:gd name="connsiteX103" fmla="*/ 703371 w 1145117"/>
              <a:gd name="connsiteY103" fmla="*/ 648618 h 764815"/>
              <a:gd name="connsiteX104" fmla="*/ 707328 w 1145117"/>
              <a:gd name="connsiteY104" fmla="*/ 652216 h 764815"/>
              <a:gd name="connsiteX105" fmla="*/ 971407 w 1145117"/>
              <a:gd name="connsiteY105" fmla="*/ 696464 h 764815"/>
              <a:gd name="connsiteX106" fmla="*/ 1001628 w 1145117"/>
              <a:gd name="connsiteY106" fmla="*/ 706537 h 764815"/>
              <a:gd name="connsiteX107" fmla="*/ 991555 w 1145117"/>
              <a:gd name="connsiteY107" fmla="*/ 736396 h 764815"/>
              <a:gd name="connsiteX108" fmla="*/ 869949 w 1145117"/>
              <a:gd name="connsiteY108" fmla="*/ 764815 h 764815"/>
              <a:gd name="connsiteX109" fmla="*/ 675308 w 1145117"/>
              <a:gd name="connsiteY109" fmla="*/ 684233 h 764815"/>
              <a:gd name="connsiteX110" fmla="*/ 626737 w 1145117"/>
              <a:gd name="connsiteY110" fmla="*/ 618040 h 764815"/>
              <a:gd name="connsiteX111" fmla="*/ 572411 w 1145117"/>
              <a:gd name="connsiteY111" fmla="*/ 640704 h 764815"/>
              <a:gd name="connsiteX112" fmla="*/ 518444 w 1145117"/>
              <a:gd name="connsiteY112" fmla="*/ 618040 h 764815"/>
              <a:gd name="connsiteX113" fmla="*/ 274872 w 1145117"/>
              <a:gd name="connsiteY113" fmla="*/ 764456 h 764815"/>
              <a:gd name="connsiteX114" fmla="*/ 0 w 1145117"/>
              <a:gd name="connsiteY114" fmla="*/ 489611 h 764815"/>
              <a:gd name="connsiteX115" fmla="*/ 37417 w 1145117"/>
              <a:gd name="connsiteY115" fmla="*/ 350750 h 764815"/>
              <a:gd name="connsiteX116" fmla="*/ 38857 w 1145117"/>
              <a:gd name="connsiteY116" fmla="*/ 347513 h 764815"/>
              <a:gd name="connsiteX117" fmla="*/ 178091 w 1145117"/>
              <a:gd name="connsiteY117" fmla="*/ 130587 h 764815"/>
              <a:gd name="connsiteX118" fmla="*/ 304734 w 1145117"/>
              <a:gd name="connsiteY118" fmla="*/ 61156 h 764815"/>
              <a:gd name="connsiteX119" fmla="*/ 492539 w 1145117"/>
              <a:gd name="connsiteY119" fmla="*/ 61156 h 764815"/>
              <a:gd name="connsiteX120" fmla="*/ 572770 w 1145117"/>
              <a:gd name="connsiteY120" fmla="*/ 0 h 76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145117" h="764815">
                <a:moveTo>
                  <a:pt x="1048678" y="645265"/>
                </a:moveTo>
                <a:cubicBezTo>
                  <a:pt x="1054339" y="645354"/>
                  <a:pt x="1059955" y="647592"/>
                  <a:pt x="1064235" y="651889"/>
                </a:cubicBezTo>
                <a:cubicBezTo>
                  <a:pt x="1072794" y="660483"/>
                  <a:pt x="1072794" y="674806"/>
                  <a:pt x="1063878" y="683400"/>
                </a:cubicBezTo>
                <a:cubicBezTo>
                  <a:pt x="1059599" y="687697"/>
                  <a:pt x="1053893" y="690204"/>
                  <a:pt x="1048187" y="690204"/>
                </a:cubicBezTo>
                <a:cubicBezTo>
                  <a:pt x="1042481" y="690204"/>
                  <a:pt x="1036775" y="688055"/>
                  <a:pt x="1032496" y="683758"/>
                </a:cubicBezTo>
                <a:cubicBezTo>
                  <a:pt x="1023937" y="675165"/>
                  <a:pt x="1023937" y="661199"/>
                  <a:pt x="1032496" y="652247"/>
                </a:cubicBezTo>
                <a:lnTo>
                  <a:pt x="1032853" y="651531"/>
                </a:lnTo>
                <a:cubicBezTo>
                  <a:pt x="1037311" y="647234"/>
                  <a:pt x="1043016" y="645175"/>
                  <a:pt x="1048678" y="645265"/>
                </a:cubicBezTo>
                <a:close/>
                <a:moveTo>
                  <a:pt x="572411" y="533500"/>
                </a:moveTo>
                <a:cubicBezTo>
                  <a:pt x="555141" y="533500"/>
                  <a:pt x="541110" y="547530"/>
                  <a:pt x="541110" y="564798"/>
                </a:cubicBezTo>
                <a:cubicBezTo>
                  <a:pt x="541110" y="582066"/>
                  <a:pt x="555141" y="596096"/>
                  <a:pt x="572411" y="596096"/>
                </a:cubicBezTo>
                <a:cubicBezTo>
                  <a:pt x="589680" y="596096"/>
                  <a:pt x="603711" y="582066"/>
                  <a:pt x="603711" y="564798"/>
                </a:cubicBezTo>
                <a:cubicBezTo>
                  <a:pt x="603711" y="547530"/>
                  <a:pt x="589680" y="533500"/>
                  <a:pt x="572411" y="533500"/>
                </a:cubicBezTo>
                <a:close/>
                <a:moveTo>
                  <a:pt x="274872" y="259016"/>
                </a:moveTo>
                <a:cubicBezTo>
                  <a:pt x="147870" y="259016"/>
                  <a:pt x="44613" y="362622"/>
                  <a:pt x="44613" y="489611"/>
                </a:cubicBezTo>
                <a:cubicBezTo>
                  <a:pt x="44613" y="536018"/>
                  <a:pt x="58644" y="579907"/>
                  <a:pt x="82390" y="616241"/>
                </a:cubicBezTo>
                <a:lnTo>
                  <a:pt x="212630" y="486014"/>
                </a:lnTo>
                <a:cubicBezTo>
                  <a:pt x="216948" y="481697"/>
                  <a:pt x="222704" y="479539"/>
                  <a:pt x="228461" y="479539"/>
                </a:cubicBezTo>
                <a:cubicBezTo>
                  <a:pt x="234577" y="479539"/>
                  <a:pt x="239974" y="481697"/>
                  <a:pt x="244291" y="486014"/>
                </a:cubicBezTo>
                <a:lnTo>
                  <a:pt x="290343" y="532061"/>
                </a:lnTo>
                <a:lnTo>
                  <a:pt x="342151" y="480618"/>
                </a:lnTo>
                <a:cubicBezTo>
                  <a:pt x="332437" y="478100"/>
                  <a:pt x="325242" y="469466"/>
                  <a:pt x="325242" y="459033"/>
                </a:cubicBezTo>
                <a:cubicBezTo>
                  <a:pt x="325242" y="446802"/>
                  <a:pt x="335315" y="436729"/>
                  <a:pt x="347908" y="436729"/>
                </a:cubicBezTo>
                <a:lnTo>
                  <a:pt x="395039" y="436729"/>
                </a:lnTo>
                <a:cubicBezTo>
                  <a:pt x="407631" y="436729"/>
                  <a:pt x="417345" y="446802"/>
                  <a:pt x="417345" y="459033"/>
                </a:cubicBezTo>
                <a:lnTo>
                  <a:pt x="417345" y="506519"/>
                </a:lnTo>
                <a:cubicBezTo>
                  <a:pt x="417345" y="518751"/>
                  <a:pt x="407631" y="528823"/>
                  <a:pt x="395039" y="528823"/>
                </a:cubicBezTo>
                <a:cubicBezTo>
                  <a:pt x="384965" y="528823"/>
                  <a:pt x="375971" y="521629"/>
                  <a:pt x="373452" y="512275"/>
                </a:cubicBezTo>
                <a:lnTo>
                  <a:pt x="306173" y="579547"/>
                </a:lnTo>
                <a:cubicBezTo>
                  <a:pt x="297538" y="588181"/>
                  <a:pt x="283147" y="588181"/>
                  <a:pt x="274513" y="579547"/>
                </a:cubicBezTo>
                <a:lnTo>
                  <a:pt x="228461" y="533500"/>
                </a:lnTo>
                <a:lnTo>
                  <a:pt x="110813" y="651136"/>
                </a:lnTo>
                <a:cubicBezTo>
                  <a:pt x="152547" y="693586"/>
                  <a:pt x="210831" y="719847"/>
                  <a:pt x="274872" y="719847"/>
                </a:cubicBezTo>
                <a:cubicBezTo>
                  <a:pt x="402235" y="719847"/>
                  <a:pt x="505491" y="616601"/>
                  <a:pt x="505491" y="489611"/>
                </a:cubicBezTo>
                <a:cubicBezTo>
                  <a:pt x="505491" y="362622"/>
                  <a:pt x="402235" y="259016"/>
                  <a:pt x="274872" y="259016"/>
                </a:cubicBezTo>
                <a:close/>
                <a:moveTo>
                  <a:pt x="526872" y="153987"/>
                </a:moveTo>
                <a:cubicBezTo>
                  <a:pt x="532562" y="153987"/>
                  <a:pt x="538252" y="156476"/>
                  <a:pt x="542519" y="160388"/>
                </a:cubicBezTo>
                <a:cubicBezTo>
                  <a:pt x="546430" y="164299"/>
                  <a:pt x="548920" y="170345"/>
                  <a:pt x="548920" y="176034"/>
                </a:cubicBezTo>
                <a:cubicBezTo>
                  <a:pt x="548920" y="181724"/>
                  <a:pt x="546430" y="187769"/>
                  <a:pt x="542519" y="191681"/>
                </a:cubicBezTo>
                <a:cubicBezTo>
                  <a:pt x="538252" y="195948"/>
                  <a:pt x="532562" y="198081"/>
                  <a:pt x="526872" y="198081"/>
                </a:cubicBezTo>
                <a:cubicBezTo>
                  <a:pt x="521183" y="198081"/>
                  <a:pt x="515493" y="195948"/>
                  <a:pt x="511226" y="191681"/>
                </a:cubicBezTo>
                <a:cubicBezTo>
                  <a:pt x="506959" y="187769"/>
                  <a:pt x="504825" y="181724"/>
                  <a:pt x="504825" y="176034"/>
                </a:cubicBezTo>
                <a:cubicBezTo>
                  <a:pt x="504825" y="170345"/>
                  <a:pt x="506959" y="164299"/>
                  <a:pt x="511226" y="160388"/>
                </a:cubicBezTo>
                <a:cubicBezTo>
                  <a:pt x="515493" y="156476"/>
                  <a:pt x="521183" y="153987"/>
                  <a:pt x="526872" y="153987"/>
                </a:cubicBezTo>
                <a:close/>
                <a:moveTo>
                  <a:pt x="572770" y="44608"/>
                </a:moveTo>
                <a:cubicBezTo>
                  <a:pt x="551543" y="44608"/>
                  <a:pt x="534274" y="61876"/>
                  <a:pt x="534274" y="83461"/>
                </a:cubicBezTo>
                <a:cubicBezTo>
                  <a:pt x="534274" y="95692"/>
                  <a:pt x="524200" y="105765"/>
                  <a:pt x="511968" y="105765"/>
                </a:cubicBezTo>
                <a:lnTo>
                  <a:pt x="304734" y="105765"/>
                </a:lnTo>
                <a:cubicBezTo>
                  <a:pt x="268396" y="105765"/>
                  <a:pt x="235297" y="124112"/>
                  <a:pt x="215509" y="154690"/>
                </a:cubicBezTo>
                <a:lnTo>
                  <a:pt x="161901" y="238510"/>
                </a:lnTo>
                <a:cubicBezTo>
                  <a:pt x="196440" y="223041"/>
                  <a:pt x="234577" y="214407"/>
                  <a:pt x="274872" y="214407"/>
                </a:cubicBezTo>
                <a:cubicBezTo>
                  <a:pt x="371293" y="214407"/>
                  <a:pt x="456202" y="264412"/>
                  <a:pt x="505491" y="339238"/>
                </a:cubicBezTo>
                <a:lnTo>
                  <a:pt x="505491" y="252540"/>
                </a:lnTo>
                <a:cubicBezTo>
                  <a:pt x="505491" y="240309"/>
                  <a:pt x="515206" y="230236"/>
                  <a:pt x="527798" y="230236"/>
                </a:cubicBezTo>
                <a:cubicBezTo>
                  <a:pt x="540030" y="230236"/>
                  <a:pt x="550104" y="240309"/>
                  <a:pt x="550104" y="252540"/>
                </a:cubicBezTo>
                <a:lnTo>
                  <a:pt x="550104" y="489611"/>
                </a:lnTo>
                <a:cubicBezTo>
                  <a:pt x="550104" y="490331"/>
                  <a:pt x="550104" y="491050"/>
                  <a:pt x="550104" y="492130"/>
                </a:cubicBezTo>
                <a:cubicBezTo>
                  <a:pt x="556940" y="489971"/>
                  <a:pt x="564855" y="488892"/>
                  <a:pt x="572411" y="488892"/>
                </a:cubicBezTo>
                <a:cubicBezTo>
                  <a:pt x="580326" y="488892"/>
                  <a:pt x="587881" y="489971"/>
                  <a:pt x="595077" y="492130"/>
                </a:cubicBezTo>
                <a:cubicBezTo>
                  <a:pt x="595077" y="491050"/>
                  <a:pt x="595077" y="490331"/>
                  <a:pt x="595077" y="489611"/>
                </a:cubicBezTo>
                <a:lnTo>
                  <a:pt x="595077" y="176634"/>
                </a:lnTo>
                <a:cubicBezTo>
                  <a:pt x="595077" y="164403"/>
                  <a:pt x="604791" y="154330"/>
                  <a:pt x="617023" y="154330"/>
                </a:cubicBezTo>
                <a:cubicBezTo>
                  <a:pt x="629616" y="154330"/>
                  <a:pt x="639689" y="164403"/>
                  <a:pt x="639689" y="176634"/>
                </a:cubicBezTo>
                <a:lnTo>
                  <a:pt x="639689" y="338879"/>
                </a:lnTo>
                <a:cubicBezTo>
                  <a:pt x="649763" y="323410"/>
                  <a:pt x="661636" y="308660"/>
                  <a:pt x="675308" y="294990"/>
                </a:cubicBezTo>
                <a:cubicBezTo>
                  <a:pt x="758417" y="211889"/>
                  <a:pt x="881822" y="193182"/>
                  <a:pt x="982920" y="238510"/>
                </a:cubicBezTo>
                <a:lnTo>
                  <a:pt x="929313" y="154690"/>
                </a:lnTo>
                <a:cubicBezTo>
                  <a:pt x="909884" y="124112"/>
                  <a:pt x="876425" y="105765"/>
                  <a:pt x="840087" y="105765"/>
                </a:cubicBezTo>
                <a:lnTo>
                  <a:pt x="633573" y="105765"/>
                </a:lnTo>
                <a:cubicBezTo>
                  <a:pt x="621341" y="105765"/>
                  <a:pt x="611267" y="95692"/>
                  <a:pt x="611267" y="83461"/>
                </a:cubicBezTo>
                <a:cubicBezTo>
                  <a:pt x="611267" y="61876"/>
                  <a:pt x="593997" y="44608"/>
                  <a:pt x="572770" y="44608"/>
                </a:cubicBezTo>
                <a:close/>
                <a:moveTo>
                  <a:pt x="572770" y="0"/>
                </a:moveTo>
                <a:cubicBezTo>
                  <a:pt x="610907" y="0"/>
                  <a:pt x="643287" y="25902"/>
                  <a:pt x="653001" y="61156"/>
                </a:cubicBezTo>
                <a:lnTo>
                  <a:pt x="840087" y="61156"/>
                </a:lnTo>
                <a:cubicBezTo>
                  <a:pt x="891895" y="61156"/>
                  <a:pt x="939027" y="87058"/>
                  <a:pt x="967090" y="130587"/>
                </a:cubicBezTo>
                <a:lnTo>
                  <a:pt x="1099129" y="337440"/>
                </a:lnTo>
                <a:cubicBezTo>
                  <a:pt x="1100568" y="338879"/>
                  <a:pt x="1101647" y="340677"/>
                  <a:pt x="1102367" y="342476"/>
                </a:cubicBezTo>
                <a:lnTo>
                  <a:pt x="1105965" y="347513"/>
                </a:lnTo>
                <a:cubicBezTo>
                  <a:pt x="1106324" y="348592"/>
                  <a:pt x="1107044" y="349311"/>
                  <a:pt x="1107044" y="350031"/>
                </a:cubicBezTo>
                <a:cubicBezTo>
                  <a:pt x="1125033" y="380249"/>
                  <a:pt x="1137266" y="414425"/>
                  <a:pt x="1142302" y="450040"/>
                </a:cubicBezTo>
                <a:cubicBezTo>
                  <a:pt x="1150577" y="507239"/>
                  <a:pt x="1140504" y="566956"/>
                  <a:pt x="1113520" y="617680"/>
                </a:cubicBezTo>
                <a:cubicBezTo>
                  <a:pt x="1107764" y="628472"/>
                  <a:pt x="1094452" y="632789"/>
                  <a:pt x="1083299" y="627033"/>
                </a:cubicBezTo>
                <a:cubicBezTo>
                  <a:pt x="1072505" y="620918"/>
                  <a:pt x="1068188" y="607607"/>
                  <a:pt x="1073944" y="596815"/>
                </a:cubicBezTo>
                <a:cubicBezTo>
                  <a:pt x="1112441" y="523427"/>
                  <a:pt x="1108483" y="437808"/>
                  <a:pt x="1067108" y="369817"/>
                </a:cubicBezTo>
                <a:lnTo>
                  <a:pt x="1062071" y="361902"/>
                </a:lnTo>
                <a:cubicBezTo>
                  <a:pt x="1053797" y="349671"/>
                  <a:pt x="1044082" y="337440"/>
                  <a:pt x="1032929" y="326647"/>
                </a:cubicBezTo>
                <a:cubicBezTo>
                  <a:pt x="942984" y="236711"/>
                  <a:pt x="796913" y="236711"/>
                  <a:pt x="707328" y="326647"/>
                </a:cubicBezTo>
                <a:cubicBezTo>
                  <a:pt x="629256" y="404352"/>
                  <a:pt x="618822" y="524147"/>
                  <a:pt x="675308" y="613003"/>
                </a:cubicBezTo>
                <a:lnTo>
                  <a:pt x="802670" y="486014"/>
                </a:lnTo>
                <a:cubicBezTo>
                  <a:pt x="810945" y="477380"/>
                  <a:pt x="825336" y="477380"/>
                  <a:pt x="833971" y="486014"/>
                </a:cubicBezTo>
                <a:lnTo>
                  <a:pt x="880023" y="532061"/>
                </a:lnTo>
                <a:lnTo>
                  <a:pt x="931471" y="480618"/>
                </a:lnTo>
                <a:cubicBezTo>
                  <a:pt x="922117" y="478100"/>
                  <a:pt x="915281" y="469466"/>
                  <a:pt x="915281" y="459033"/>
                </a:cubicBezTo>
                <a:cubicBezTo>
                  <a:pt x="915281" y="446802"/>
                  <a:pt x="925355" y="436729"/>
                  <a:pt x="937588" y="436729"/>
                </a:cubicBezTo>
                <a:lnTo>
                  <a:pt x="984719" y="436729"/>
                </a:lnTo>
                <a:cubicBezTo>
                  <a:pt x="997311" y="436729"/>
                  <a:pt x="1007385" y="446802"/>
                  <a:pt x="1007385" y="459033"/>
                </a:cubicBezTo>
                <a:lnTo>
                  <a:pt x="1007385" y="506519"/>
                </a:lnTo>
                <a:cubicBezTo>
                  <a:pt x="1007385" y="518751"/>
                  <a:pt x="997311" y="528823"/>
                  <a:pt x="984719" y="528823"/>
                </a:cubicBezTo>
                <a:cubicBezTo>
                  <a:pt x="974285" y="528823"/>
                  <a:pt x="965650" y="521629"/>
                  <a:pt x="963132" y="512275"/>
                </a:cubicBezTo>
                <a:lnTo>
                  <a:pt x="895853" y="579547"/>
                </a:lnTo>
                <a:cubicBezTo>
                  <a:pt x="891536" y="583864"/>
                  <a:pt x="886139" y="586382"/>
                  <a:pt x="880023" y="586382"/>
                </a:cubicBezTo>
                <a:cubicBezTo>
                  <a:pt x="873906" y="586382"/>
                  <a:pt x="868510" y="583864"/>
                  <a:pt x="864552" y="579547"/>
                </a:cubicBezTo>
                <a:lnTo>
                  <a:pt x="818140" y="533500"/>
                </a:lnTo>
                <a:lnTo>
                  <a:pt x="703371" y="648618"/>
                </a:lnTo>
                <a:cubicBezTo>
                  <a:pt x="704810" y="649697"/>
                  <a:pt x="705529" y="651136"/>
                  <a:pt x="707328" y="652216"/>
                </a:cubicBezTo>
                <a:cubicBezTo>
                  <a:pt x="776766" y="722006"/>
                  <a:pt x="883261" y="739993"/>
                  <a:pt x="971407" y="696464"/>
                </a:cubicBezTo>
                <a:cubicBezTo>
                  <a:pt x="982560" y="690708"/>
                  <a:pt x="995872" y="695385"/>
                  <a:pt x="1001628" y="706537"/>
                </a:cubicBezTo>
                <a:cubicBezTo>
                  <a:pt x="1007025" y="717689"/>
                  <a:pt x="1002348" y="730999"/>
                  <a:pt x="991555" y="736396"/>
                </a:cubicBezTo>
                <a:cubicBezTo>
                  <a:pt x="952698" y="755462"/>
                  <a:pt x="911324" y="764815"/>
                  <a:pt x="869949" y="764815"/>
                </a:cubicBezTo>
                <a:cubicBezTo>
                  <a:pt x="798712" y="764815"/>
                  <a:pt x="728195" y="736755"/>
                  <a:pt x="675308" y="684233"/>
                </a:cubicBezTo>
                <a:cubicBezTo>
                  <a:pt x="655520" y="664087"/>
                  <a:pt x="639330" y="641783"/>
                  <a:pt x="626737" y="618040"/>
                </a:cubicBezTo>
                <a:cubicBezTo>
                  <a:pt x="613066" y="632070"/>
                  <a:pt x="593638" y="640704"/>
                  <a:pt x="572411" y="640704"/>
                </a:cubicBezTo>
                <a:cubicBezTo>
                  <a:pt x="551184" y="640704"/>
                  <a:pt x="532115" y="632070"/>
                  <a:pt x="518444" y="618040"/>
                </a:cubicBezTo>
                <a:cubicBezTo>
                  <a:pt x="472032" y="705098"/>
                  <a:pt x="380288" y="764456"/>
                  <a:pt x="274872" y="764456"/>
                </a:cubicBezTo>
                <a:cubicBezTo>
                  <a:pt x="123405" y="764456"/>
                  <a:pt x="0" y="641063"/>
                  <a:pt x="0" y="489611"/>
                </a:cubicBezTo>
                <a:cubicBezTo>
                  <a:pt x="0" y="438887"/>
                  <a:pt x="13312" y="391761"/>
                  <a:pt x="37417" y="350750"/>
                </a:cubicBezTo>
                <a:cubicBezTo>
                  <a:pt x="38137" y="349671"/>
                  <a:pt x="38497" y="348952"/>
                  <a:pt x="38857" y="347513"/>
                </a:cubicBezTo>
                <a:lnTo>
                  <a:pt x="178091" y="130587"/>
                </a:lnTo>
                <a:cubicBezTo>
                  <a:pt x="205795" y="87058"/>
                  <a:pt x="253286" y="61156"/>
                  <a:pt x="304734" y="61156"/>
                </a:cubicBezTo>
                <a:lnTo>
                  <a:pt x="492539" y="61156"/>
                </a:lnTo>
                <a:cubicBezTo>
                  <a:pt x="502253" y="25902"/>
                  <a:pt x="534634" y="0"/>
                  <a:pt x="572770" y="0"/>
                </a:cubicBezTo>
                <a:close/>
              </a:path>
            </a:pathLst>
          </a:custGeom>
          <a:solidFill>
            <a:srgbClr val="0069B4"/>
          </a:solidFill>
          <a:ln>
            <a:noFill/>
          </a:ln>
          <a:effectLst/>
        </p:spPr>
        <p:txBody>
          <a:bodyPr wrap="square" anchor="ctr">
            <a:noAutofit/>
          </a:bodyPr>
          <a:lstStyle/>
          <a:p>
            <a:pPr marL="0" marR="0" lvl="0" indent="0" algn="l"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7F7F7F"/>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44" name="Rectangle 43">
            <a:extLst>
              <a:ext uri="{FF2B5EF4-FFF2-40B4-BE49-F238E27FC236}">
                <a16:creationId xmlns:a16="http://schemas.microsoft.com/office/drawing/2014/main" id="{14FEA73F-F7DF-4A29-8B99-3BF20510A6BD}"/>
              </a:ext>
            </a:extLst>
          </p:cNvPr>
          <p:cNvSpPr>
            <a:spLocks noChangeArrowheads="1"/>
          </p:cNvSpPr>
          <p:nvPr/>
        </p:nvSpPr>
        <p:spPr bwMode="gray">
          <a:xfrm>
            <a:off x="5907872" y="2306777"/>
            <a:ext cx="5650610" cy="818686"/>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Guide and cooperate ORM  to ensure regulatory compliance and set safety protocols for monitoring and remediating risks involving data assets to business operations, decision making and products &amp; services</a:t>
            </a:r>
          </a:p>
          <a:p>
            <a:pPr marL="125937" marR="0" lvl="0" indent="-125937" algn="l" defTabSz="914400" rtl="0" eaLnBrk="1" fontAlgn="auto" latinLnBrk="0" hangingPunct="1">
              <a:lnSpc>
                <a:spcPct val="90000"/>
              </a:lnSpc>
              <a:spcBef>
                <a:spcPct val="20000"/>
              </a:spcBef>
              <a:spcAft>
                <a:spcPts val="0"/>
              </a:spcAft>
              <a:buClr>
                <a:srgbClr val="001F5B">
                  <a:lumMod val="90000"/>
                  <a:lumOff val="10000"/>
                </a:srgbClr>
              </a:buClr>
              <a:buSzPct val="75000"/>
              <a:buFont typeface="Wingdings 3" panose="05040102010807070707" pitchFamily="18" charset="2"/>
              <a:buChar char=""/>
              <a:tabLst/>
              <a:defRPr/>
            </a:pPr>
            <a:endParaRPr kumimoji="0" lang="de-DE" altLang="de-DE" sz="1400" b="0" i="0" u="none" strike="noStrike" kern="1200" cap="none" spc="0" normalizeH="0" baseline="0" noProof="0">
              <a:ln>
                <a:noFill/>
              </a:ln>
              <a:solidFill>
                <a:srgbClr val="000000"/>
              </a:solidFill>
              <a:effectLst/>
              <a:uLnTx/>
              <a:uFillTx/>
              <a:latin typeface="Calibri" panose="020F0502020204030204"/>
              <a:ea typeface="+mn-ea"/>
              <a:cs typeface="Calibri"/>
              <a:sym typeface="EYInterstate Light" panose="02000506000000020004" pitchFamily="2" charset="0"/>
            </a:endParaRPr>
          </a:p>
        </p:txBody>
      </p:sp>
      <p:cxnSp>
        <p:nvCxnSpPr>
          <p:cNvPr id="48" name="Straight Connector 47">
            <a:extLst>
              <a:ext uri="{FF2B5EF4-FFF2-40B4-BE49-F238E27FC236}">
                <a16:creationId xmlns:a16="http://schemas.microsoft.com/office/drawing/2014/main" id="{64C906D6-7221-4122-BAAC-1EAD56B7B76A}"/>
              </a:ext>
            </a:extLst>
          </p:cNvPr>
          <p:cNvCxnSpPr>
            <a:cxnSpLocks/>
          </p:cNvCxnSpPr>
          <p:nvPr/>
        </p:nvCxnSpPr>
        <p:spPr>
          <a:xfrm>
            <a:off x="3323981" y="301165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728DFB1C-1ADF-415D-948B-EADB69E31F84}"/>
              </a:ext>
            </a:extLst>
          </p:cNvPr>
          <p:cNvGrpSpPr/>
          <p:nvPr/>
        </p:nvGrpSpPr>
        <p:grpSpPr>
          <a:xfrm>
            <a:off x="3318510" y="2324064"/>
            <a:ext cx="2300914" cy="542308"/>
            <a:chOff x="3332464" y="2231704"/>
            <a:chExt cx="2300914" cy="542308"/>
          </a:xfrm>
        </p:grpSpPr>
        <p:sp>
          <p:nvSpPr>
            <p:cNvPr id="43" name="Rectangle 42">
              <a:extLst>
                <a:ext uri="{FF2B5EF4-FFF2-40B4-BE49-F238E27FC236}">
                  <a16:creationId xmlns:a16="http://schemas.microsoft.com/office/drawing/2014/main" id="{7D8D8152-3FE4-4F60-8175-49EFDF3D23EF}"/>
                </a:ext>
              </a:extLst>
            </p:cNvPr>
            <p:cNvSpPr>
              <a:spLocks noChangeArrowheads="1"/>
            </p:cNvSpPr>
            <p:nvPr/>
          </p:nvSpPr>
          <p:spPr bwMode="gray">
            <a:xfrm>
              <a:off x="4042386" y="2389291"/>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Risk</a:t>
              </a:r>
              <a:endParaRPr kumimoji="0" lang="en-US" sz="1400" b="1" i="0" u="none" strike="noStrike" kern="1200" cap="none" spc="0" normalizeH="0" baseline="0" noProof="0">
                <a:ln>
                  <a:noFill/>
                </a:ln>
                <a:solidFill>
                  <a:srgbClr val="000000"/>
                </a:solidFill>
                <a:effectLst/>
                <a:uLnTx/>
                <a:uFillTx/>
                <a:latin typeface="EYInterstat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de-DE"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21" name="Group 120">
              <a:extLst>
                <a:ext uri="{FF2B5EF4-FFF2-40B4-BE49-F238E27FC236}">
                  <a16:creationId xmlns:a16="http://schemas.microsoft.com/office/drawing/2014/main" id="{A6987BEC-3B11-466D-B454-F8569DF6A77C}"/>
                </a:ext>
              </a:extLst>
            </p:cNvPr>
            <p:cNvGrpSpPr/>
            <p:nvPr/>
          </p:nvGrpSpPr>
          <p:grpSpPr>
            <a:xfrm>
              <a:off x="3332464" y="2231704"/>
              <a:ext cx="467998" cy="504002"/>
              <a:chOff x="2635250" y="4679948"/>
              <a:chExt cx="546099" cy="558802"/>
            </a:xfrm>
          </p:grpSpPr>
          <p:sp>
            <p:nvSpPr>
              <p:cNvPr id="122" name="Freeform 36">
                <a:extLst>
                  <a:ext uri="{FF2B5EF4-FFF2-40B4-BE49-F238E27FC236}">
                    <a16:creationId xmlns:a16="http://schemas.microsoft.com/office/drawing/2014/main" id="{FF6CF076-A848-4C16-852B-61CE69911F30}"/>
                  </a:ext>
                </a:extLst>
              </p:cNvPr>
              <p:cNvSpPr>
                <a:spLocks/>
              </p:cNvSpPr>
              <p:nvPr/>
            </p:nvSpPr>
            <p:spPr bwMode="auto">
              <a:xfrm>
                <a:off x="2927349" y="4679948"/>
                <a:ext cx="254000" cy="520699"/>
              </a:xfrm>
              <a:custGeom>
                <a:avLst/>
                <a:gdLst>
                  <a:gd name="T0" fmla="*/ 40 w 160"/>
                  <a:gd name="T1" fmla="*/ 328 h 328"/>
                  <a:gd name="T2" fmla="*/ 74 w 160"/>
                  <a:gd name="T3" fmla="*/ 328 h 328"/>
                  <a:gd name="T4" fmla="*/ 104 w 160"/>
                  <a:gd name="T5" fmla="*/ 296 h 328"/>
                  <a:gd name="T6" fmla="*/ 104 w 160"/>
                  <a:gd name="T7" fmla="*/ 158 h 328"/>
                  <a:gd name="T8" fmla="*/ 104 w 160"/>
                  <a:gd name="T9" fmla="*/ 158 h 328"/>
                  <a:gd name="T10" fmla="*/ 118 w 160"/>
                  <a:gd name="T11" fmla="*/ 154 h 328"/>
                  <a:gd name="T12" fmla="*/ 130 w 160"/>
                  <a:gd name="T13" fmla="*/ 148 h 328"/>
                  <a:gd name="T14" fmla="*/ 140 w 160"/>
                  <a:gd name="T15" fmla="*/ 140 h 328"/>
                  <a:gd name="T16" fmla="*/ 148 w 160"/>
                  <a:gd name="T17" fmla="*/ 130 h 328"/>
                  <a:gd name="T18" fmla="*/ 154 w 160"/>
                  <a:gd name="T19" fmla="*/ 120 h 328"/>
                  <a:gd name="T20" fmla="*/ 158 w 160"/>
                  <a:gd name="T21" fmla="*/ 108 h 328"/>
                  <a:gd name="T22" fmla="*/ 160 w 160"/>
                  <a:gd name="T23" fmla="*/ 94 h 328"/>
                  <a:gd name="T24" fmla="*/ 160 w 160"/>
                  <a:gd name="T25" fmla="*/ 82 h 328"/>
                  <a:gd name="T26" fmla="*/ 160 w 160"/>
                  <a:gd name="T27" fmla="*/ 82 h 328"/>
                  <a:gd name="T28" fmla="*/ 160 w 160"/>
                  <a:gd name="T29" fmla="*/ 66 h 328"/>
                  <a:gd name="T30" fmla="*/ 154 w 160"/>
                  <a:gd name="T31" fmla="*/ 50 h 328"/>
                  <a:gd name="T32" fmla="*/ 146 w 160"/>
                  <a:gd name="T33" fmla="*/ 36 h 328"/>
                  <a:gd name="T34" fmla="*/ 136 w 160"/>
                  <a:gd name="T35" fmla="*/ 24 h 328"/>
                  <a:gd name="T36" fmla="*/ 124 w 160"/>
                  <a:gd name="T37" fmla="*/ 14 h 328"/>
                  <a:gd name="T38" fmla="*/ 112 w 160"/>
                  <a:gd name="T39" fmla="*/ 8 h 328"/>
                  <a:gd name="T40" fmla="*/ 96 w 160"/>
                  <a:gd name="T41" fmla="*/ 2 h 328"/>
                  <a:gd name="T42" fmla="*/ 80 w 160"/>
                  <a:gd name="T43" fmla="*/ 0 h 328"/>
                  <a:gd name="T44" fmla="*/ 80 w 160"/>
                  <a:gd name="T45" fmla="*/ 0 h 328"/>
                  <a:gd name="T46" fmla="*/ 64 w 160"/>
                  <a:gd name="T47" fmla="*/ 2 h 328"/>
                  <a:gd name="T48" fmla="*/ 48 w 160"/>
                  <a:gd name="T49" fmla="*/ 8 h 328"/>
                  <a:gd name="T50" fmla="*/ 34 w 160"/>
                  <a:gd name="T51" fmla="*/ 14 h 328"/>
                  <a:gd name="T52" fmla="*/ 22 w 160"/>
                  <a:gd name="T53" fmla="*/ 24 h 328"/>
                  <a:gd name="T54" fmla="*/ 12 w 160"/>
                  <a:gd name="T55" fmla="*/ 36 h 328"/>
                  <a:gd name="T56" fmla="*/ 6 w 160"/>
                  <a:gd name="T57" fmla="*/ 50 h 328"/>
                  <a:gd name="T58" fmla="*/ 0 w 160"/>
                  <a:gd name="T59" fmla="*/ 66 h 328"/>
                  <a:gd name="T60" fmla="*/ 0 w 160"/>
                  <a:gd name="T61" fmla="*/ 82 h 328"/>
                  <a:gd name="T62" fmla="*/ 0 w 160"/>
                  <a:gd name="T63" fmla="*/ 82 h 328"/>
                  <a:gd name="T64" fmla="*/ 0 w 160"/>
                  <a:gd name="T65" fmla="*/ 92 h 328"/>
                  <a:gd name="T66" fmla="*/ 4 w 160"/>
                  <a:gd name="T67" fmla="*/ 104 h 328"/>
                  <a:gd name="T68" fmla="*/ 8 w 160"/>
                  <a:gd name="T69" fmla="*/ 114 h 328"/>
                  <a:gd name="T70" fmla="*/ 14 w 160"/>
                  <a:gd name="T71" fmla="*/ 122 h 328"/>
                  <a:gd name="T72" fmla="*/ 26 w 160"/>
                  <a:gd name="T73" fmla="*/ 138 h 328"/>
                  <a:gd name="T74" fmla="*/ 40 w 160"/>
                  <a:gd name="T75" fmla="*/ 152 h 328"/>
                  <a:gd name="T76" fmla="*/ 40 w 160"/>
                  <a:gd name="T77" fmla="*/ 200 h 328"/>
                  <a:gd name="T78" fmla="*/ 56 w 160"/>
                  <a:gd name="T79" fmla="*/ 212 h 328"/>
                  <a:gd name="T80" fmla="*/ 56 w 160"/>
                  <a:gd name="T81" fmla="*/ 226 h 328"/>
                  <a:gd name="T82" fmla="*/ 40 w 160"/>
                  <a:gd name="T83" fmla="*/ 244 h 328"/>
                  <a:gd name="T84" fmla="*/ 40 w 160"/>
                  <a:gd name="T85" fmla="*/ 254 h 328"/>
                  <a:gd name="T86" fmla="*/ 56 w 160"/>
                  <a:gd name="T87" fmla="*/ 270 h 328"/>
                  <a:gd name="T88" fmla="*/ 56 w 160"/>
                  <a:gd name="T89" fmla="*/ 282 h 328"/>
                  <a:gd name="T90" fmla="*/ 40 w 160"/>
                  <a:gd name="T91" fmla="*/ 296 h 328"/>
                  <a:gd name="T92" fmla="*/ 40 w 160"/>
                  <a:gd name="T93"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328">
                    <a:moveTo>
                      <a:pt x="40" y="328"/>
                    </a:moveTo>
                    <a:lnTo>
                      <a:pt x="74" y="328"/>
                    </a:lnTo>
                    <a:lnTo>
                      <a:pt x="104" y="296"/>
                    </a:lnTo>
                    <a:lnTo>
                      <a:pt x="104" y="158"/>
                    </a:lnTo>
                    <a:lnTo>
                      <a:pt x="104" y="158"/>
                    </a:lnTo>
                    <a:lnTo>
                      <a:pt x="118" y="154"/>
                    </a:lnTo>
                    <a:lnTo>
                      <a:pt x="130" y="148"/>
                    </a:lnTo>
                    <a:lnTo>
                      <a:pt x="140" y="140"/>
                    </a:lnTo>
                    <a:lnTo>
                      <a:pt x="148" y="130"/>
                    </a:lnTo>
                    <a:lnTo>
                      <a:pt x="154" y="120"/>
                    </a:lnTo>
                    <a:lnTo>
                      <a:pt x="158" y="108"/>
                    </a:lnTo>
                    <a:lnTo>
                      <a:pt x="160" y="94"/>
                    </a:lnTo>
                    <a:lnTo>
                      <a:pt x="160" y="82"/>
                    </a:lnTo>
                    <a:lnTo>
                      <a:pt x="160" y="82"/>
                    </a:lnTo>
                    <a:lnTo>
                      <a:pt x="160" y="66"/>
                    </a:lnTo>
                    <a:lnTo>
                      <a:pt x="154" y="50"/>
                    </a:lnTo>
                    <a:lnTo>
                      <a:pt x="146" y="36"/>
                    </a:lnTo>
                    <a:lnTo>
                      <a:pt x="136" y="24"/>
                    </a:lnTo>
                    <a:lnTo>
                      <a:pt x="124" y="14"/>
                    </a:lnTo>
                    <a:lnTo>
                      <a:pt x="112" y="8"/>
                    </a:lnTo>
                    <a:lnTo>
                      <a:pt x="96" y="2"/>
                    </a:lnTo>
                    <a:lnTo>
                      <a:pt x="80" y="0"/>
                    </a:lnTo>
                    <a:lnTo>
                      <a:pt x="80" y="0"/>
                    </a:lnTo>
                    <a:lnTo>
                      <a:pt x="64" y="2"/>
                    </a:lnTo>
                    <a:lnTo>
                      <a:pt x="48" y="8"/>
                    </a:lnTo>
                    <a:lnTo>
                      <a:pt x="34" y="14"/>
                    </a:lnTo>
                    <a:lnTo>
                      <a:pt x="22" y="24"/>
                    </a:lnTo>
                    <a:lnTo>
                      <a:pt x="12" y="36"/>
                    </a:lnTo>
                    <a:lnTo>
                      <a:pt x="6" y="50"/>
                    </a:lnTo>
                    <a:lnTo>
                      <a:pt x="0" y="66"/>
                    </a:lnTo>
                    <a:lnTo>
                      <a:pt x="0" y="82"/>
                    </a:lnTo>
                    <a:lnTo>
                      <a:pt x="0" y="82"/>
                    </a:lnTo>
                    <a:lnTo>
                      <a:pt x="0" y="92"/>
                    </a:lnTo>
                    <a:lnTo>
                      <a:pt x="4" y="104"/>
                    </a:lnTo>
                    <a:lnTo>
                      <a:pt x="8" y="114"/>
                    </a:lnTo>
                    <a:lnTo>
                      <a:pt x="14" y="122"/>
                    </a:lnTo>
                    <a:lnTo>
                      <a:pt x="26" y="138"/>
                    </a:lnTo>
                    <a:lnTo>
                      <a:pt x="40" y="152"/>
                    </a:lnTo>
                    <a:lnTo>
                      <a:pt x="40" y="200"/>
                    </a:lnTo>
                    <a:lnTo>
                      <a:pt x="56" y="212"/>
                    </a:lnTo>
                    <a:lnTo>
                      <a:pt x="56" y="226"/>
                    </a:lnTo>
                    <a:lnTo>
                      <a:pt x="40" y="244"/>
                    </a:lnTo>
                    <a:lnTo>
                      <a:pt x="40" y="254"/>
                    </a:lnTo>
                    <a:lnTo>
                      <a:pt x="56" y="270"/>
                    </a:lnTo>
                    <a:lnTo>
                      <a:pt x="56" y="282"/>
                    </a:lnTo>
                    <a:lnTo>
                      <a:pt x="40" y="296"/>
                    </a:lnTo>
                    <a:lnTo>
                      <a:pt x="40" y="32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37">
                <a:extLst>
                  <a:ext uri="{FF2B5EF4-FFF2-40B4-BE49-F238E27FC236}">
                    <a16:creationId xmlns:a16="http://schemas.microsoft.com/office/drawing/2014/main" id="{8CC8092A-3F27-4EBE-B28E-718D4C8359FA}"/>
                  </a:ext>
                </a:extLst>
              </p:cNvPr>
              <p:cNvSpPr>
                <a:spLocks/>
              </p:cNvSpPr>
              <p:nvPr/>
            </p:nvSpPr>
            <p:spPr bwMode="auto">
              <a:xfrm>
                <a:off x="3016250" y="4730750"/>
                <a:ext cx="76200" cy="76200"/>
              </a:xfrm>
              <a:custGeom>
                <a:avLst/>
                <a:gdLst>
                  <a:gd name="T0" fmla="*/ 24 w 48"/>
                  <a:gd name="T1" fmla="*/ 48 h 48"/>
                  <a:gd name="T2" fmla="*/ 24 w 48"/>
                  <a:gd name="T3" fmla="*/ 48 h 48"/>
                  <a:gd name="T4" fmla="*/ 14 w 48"/>
                  <a:gd name="T5" fmla="*/ 46 h 48"/>
                  <a:gd name="T6" fmla="*/ 8 w 48"/>
                  <a:gd name="T7" fmla="*/ 40 h 48"/>
                  <a:gd name="T8" fmla="*/ 2 w 48"/>
                  <a:gd name="T9" fmla="*/ 34 h 48"/>
                  <a:gd name="T10" fmla="*/ 0 w 48"/>
                  <a:gd name="T11" fmla="*/ 24 h 48"/>
                  <a:gd name="T12" fmla="*/ 0 w 48"/>
                  <a:gd name="T13" fmla="*/ 24 h 48"/>
                  <a:gd name="T14" fmla="*/ 2 w 48"/>
                  <a:gd name="T15" fmla="*/ 14 h 48"/>
                  <a:gd name="T16" fmla="*/ 8 w 48"/>
                  <a:gd name="T17" fmla="*/ 8 h 48"/>
                  <a:gd name="T18" fmla="*/ 14 w 48"/>
                  <a:gd name="T19" fmla="*/ 2 h 48"/>
                  <a:gd name="T20" fmla="*/ 24 w 48"/>
                  <a:gd name="T21" fmla="*/ 0 h 48"/>
                  <a:gd name="T22" fmla="*/ 24 w 48"/>
                  <a:gd name="T23" fmla="*/ 0 h 48"/>
                  <a:gd name="T24" fmla="*/ 34 w 48"/>
                  <a:gd name="T25" fmla="*/ 2 h 48"/>
                  <a:gd name="T26" fmla="*/ 40 w 48"/>
                  <a:gd name="T27" fmla="*/ 8 h 48"/>
                  <a:gd name="T28" fmla="*/ 46 w 48"/>
                  <a:gd name="T29" fmla="*/ 14 h 48"/>
                  <a:gd name="T30" fmla="*/ 48 w 48"/>
                  <a:gd name="T31" fmla="*/ 24 h 48"/>
                  <a:gd name="T32" fmla="*/ 48 w 48"/>
                  <a:gd name="T33" fmla="*/ 24 h 48"/>
                  <a:gd name="T34" fmla="*/ 46 w 48"/>
                  <a:gd name="T35" fmla="*/ 34 h 48"/>
                  <a:gd name="T36" fmla="*/ 40 w 48"/>
                  <a:gd name="T37" fmla="*/ 40 h 48"/>
                  <a:gd name="T38" fmla="*/ 34 w 48"/>
                  <a:gd name="T39" fmla="*/ 46 h 48"/>
                  <a:gd name="T40" fmla="*/ 24 w 48"/>
                  <a:gd name="T41" fmla="*/ 48 h 48"/>
                  <a:gd name="T42" fmla="*/ 24 w 48"/>
                  <a:gd name="T4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48"/>
                    </a:move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38">
                <a:extLst>
                  <a:ext uri="{FF2B5EF4-FFF2-40B4-BE49-F238E27FC236}">
                    <a16:creationId xmlns:a16="http://schemas.microsoft.com/office/drawing/2014/main" id="{E5D4CD78-0231-4ADB-996C-946B1A507020}"/>
                  </a:ext>
                </a:extLst>
              </p:cNvPr>
              <p:cNvSpPr>
                <a:spLocks/>
              </p:cNvSpPr>
              <p:nvPr/>
            </p:nvSpPr>
            <p:spPr bwMode="auto">
              <a:xfrm>
                <a:off x="2711450" y="4806950"/>
                <a:ext cx="127000" cy="76200"/>
              </a:xfrm>
              <a:custGeom>
                <a:avLst/>
                <a:gdLst>
                  <a:gd name="T0" fmla="*/ 0 w 80"/>
                  <a:gd name="T1" fmla="*/ 0 h 48"/>
                  <a:gd name="T2" fmla="*/ 32 w 80"/>
                  <a:gd name="T3" fmla="*/ 0 h 48"/>
                  <a:gd name="T4" fmla="*/ 64 w 80"/>
                  <a:gd name="T5" fmla="*/ 48 h 48"/>
                  <a:gd name="T6" fmla="*/ 80 w 80"/>
                  <a:gd name="T7" fmla="*/ 48 h 48"/>
                </a:gdLst>
                <a:ahLst/>
                <a:cxnLst>
                  <a:cxn ang="0">
                    <a:pos x="T0" y="T1"/>
                  </a:cxn>
                  <a:cxn ang="0">
                    <a:pos x="T2" y="T3"/>
                  </a:cxn>
                  <a:cxn ang="0">
                    <a:pos x="T4" y="T5"/>
                  </a:cxn>
                  <a:cxn ang="0">
                    <a:pos x="T6" y="T7"/>
                  </a:cxn>
                </a:cxnLst>
                <a:rect l="0" t="0" r="r" b="b"/>
                <a:pathLst>
                  <a:path w="80" h="48">
                    <a:moveTo>
                      <a:pt x="0" y="0"/>
                    </a:moveTo>
                    <a:lnTo>
                      <a:pt x="32" y="0"/>
                    </a:lnTo>
                    <a:lnTo>
                      <a:pt x="64" y="48"/>
                    </a:lnTo>
                    <a:lnTo>
                      <a:pt x="8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Line 39">
                <a:extLst>
                  <a:ext uri="{FF2B5EF4-FFF2-40B4-BE49-F238E27FC236}">
                    <a16:creationId xmlns:a16="http://schemas.microsoft.com/office/drawing/2014/main" id="{1A096F76-5672-444A-8CC2-407D161DB1D7}"/>
                  </a:ext>
                </a:extLst>
              </p:cNvPr>
              <p:cNvSpPr>
                <a:spLocks noChangeShapeType="1"/>
              </p:cNvSpPr>
              <p:nvPr/>
            </p:nvSpPr>
            <p:spPr bwMode="auto">
              <a:xfrm>
                <a:off x="2711450" y="4946650"/>
                <a:ext cx="635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40">
                <a:extLst>
                  <a:ext uri="{FF2B5EF4-FFF2-40B4-BE49-F238E27FC236}">
                    <a16:creationId xmlns:a16="http://schemas.microsoft.com/office/drawing/2014/main" id="{9FC0A7D2-00C2-4933-9DB8-70A804E9B7A8}"/>
                  </a:ext>
                </a:extLst>
              </p:cNvPr>
              <p:cNvSpPr>
                <a:spLocks/>
              </p:cNvSpPr>
              <p:nvPr/>
            </p:nvSpPr>
            <p:spPr bwMode="auto">
              <a:xfrm>
                <a:off x="2635250" y="47688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41">
                <a:extLst>
                  <a:ext uri="{FF2B5EF4-FFF2-40B4-BE49-F238E27FC236}">
                    <a16:creationId xmlns:a16="http://schemas.microsoft.com/office/drawing/2014/main" id="{AEC13CEA-8954-4BA0-B79D-4CBA521A892E}"/>
                  </a:ext>
                </a:extLst>
              </p:cNvPr>
              <p:cNvSpPr>
                <a:spLocks/>
              </p:cNvSpPr>
              <p:nvPr/>
            </p:nvSpPr>
            <p:spPr bwMode="auto">
              <a:xfrm>
                <a:off x="2711450" y="5010150"/>
                <a:ext cx="127000" cy="76200"/>
              </a:xfrm>
              <a:custGeom>
                <a:avLst/>
                <a:gdLst>
                  <a:gd name="T0" fmla="*/ 0 w 80"/>
                  <a:gd name="T1" fmla="*/ 48 h 48"/>
                  <a:gd name="T2" fmla="*/ 32 w 80"/>
                  <a:gd name="T3" fmla="*/ 48 h 48"/>
                  <a:gd name="T4" fmla="*/ 64 w 80"/>
                  <a:gd name="T5" fmla="*/ 0 h 48"/>
                  <a:gd name="T6" fmla="*/ 80 w 80"/>
                  <a:gd name="T7" fmla="*/ 0 h 48"/>
                </a:gdLst>
                <a:ahLst/>
                <a:cxnLst>
                  <a:cxn ang="0">
                    <a:pos x="T0" y="T1"/>
                  </a:cxn>
                  <a:cxn ang="0">
                    <a:pos x="T2" y="T3"/>
                  </a:cxn>
                  <a:cxn ang="0">
                    <a:pos x="T4" y="T5"/>
                  </a:cxn>
                  <a:cxn ang="0">
                    <a:pos x="T6" y="T7"/>
                  </a:cxn>
                </a:cxnLst>
                <a:rect l="0" t="0" r="r" b="b"/>
                <a:pathLst>
                  <a:path w="80" h="48">
                    <a:moveTo>
                      <a:pt x="0" y="48"/>
                    </a:moveTo>
                    <a:lnTo>
                      <a:pt x="32" y="48"/>
                    </a:lnTo>
                    <a:lnTo>
                      <a:pt x="64" y="0"/>
                    </a:lnTo>
                    <a:lnTo>
                      <a:pt x="80"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42">
                <a:extLst>
                  <a:ext uri="{FF2B5EF4-FFF2-40B4-BE49-F238E27FC236}">
                    <a16:creationId xmlns:a16="http://schemas.microsoft.com/office/drawing/2014/main" id="{1BD41289-ECE8-403C-8FF5-6326704AEB3D}"/>
                  </a:ext>
                </a:extLst>
              </p:cNvPr>
              <p:cNvSpPr>
                <a:spLocks/>
              </p:cNvSpPr>
              <p:nvPr/>
            </p:nvSpPr>
            <p:spPr bwMode="auto">
              <a:xfrm>
                <a:off x="2635250" y="50482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43">
                <a:extLst>
                  <a:ext uri="{FF2B5EF4-FFF2-40B4-BE49-F238E27FC236}">
                    <a16:creationId xmlns:a16="http://schemas.microsoft.com/office/drawing/2014/main" id="{FEA2D81F-E6C2-452E-BB00-75C3AB573FE3}"/>
                  </a:ext>
                </a:extLst>
              </p:cNvPr>
              <p:cNvSpPr>
                <a:spLocks/>
              </p:cNvSpPr>
              <p:nvPr/>
            </p:nvSpPr>
            <p:spPr bwMode="auto">
              <a:xfrm>
                <a:off x="2635250" y="49085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44">
                <a:extLst>
                  <a:ext uri="{FF2B5EF4-FFF2-40B4-BE49-F238E27FC236}">
                    <a16:creationId xmlns:a16="http://schemas.microsoft.com/office/drawing/2014/main" id="{AB0086C7-05FC-4FF7-B4DA-9BB6DC282739}"/>
                  </a:ext>
                </a:extLst>
              </p:cNvPr>
              <p:cNvSpPr>
                <a:spLocks/>
              </p:cNvSpPr>
              <p:nvPr/>
            </p:nvSpPr>
            <p:spPr bwMode="auto">
              <a:xfrm>
                <a:off x="2787650" y="5073650"/>
                <a:ext cx="139700" cy="88900"/>
              </a:xfrm>
              <a:custGeom>
                <a:avLst/>
                <a:gdLst>
                  <a:gd name="T0" fmla="*/ 0 w 88"/>
                  <a:gd name="T1" fmla="*/ 56 h 56"/>
                  <a:gd name="T2" fmla="*/ 40 w 88"/>
                  <a:gd name="T3" fmla="*/ 0 h 56"/>
                  <a:gd name="T4" fmla="*/ 88 w 88"/>
                  <a:gd name="T5" fmla="*/ 0 h 56"/>
                </a:gdLst>
                <a:ahLst/>
                <a:cxnLst>
                  <a:cxn ang="0">
                    <a:pos x="T0" y="T1"/>
                  </a:cxn>
                  <a:cxn ang="0">
                    <a:pos x="T2" y="T3"/>
                  </a:cxn>
                  <a:cxn ang="0">
                    <a:pos x="T4" y="T5"/>
                  </a:cxn>
                </a:cxnLst>
                <a:rect l="0" t="0" r="r" b="b"/>
                <a:pathLst>
                  <a:path w="88" h="56">
                    <a:moveTo>
                      <a:pt x="0" y="56"/>
                    </a:moveTo>
                    <a:lnTo>
                      <a:pt x="40" y="0"/>
                    </a:lnTo>
                    <a:lnTo>
                      <a:pt x="88"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45">
                <a:extLst>
                  <a:ext uri="{FF2B5EF4-FFF2-40B4-BE49-F238E27FC236}">
                    <a16:creationId xmlns:a16="http://schemas.microsoft.com/office/drawing/2014/main" id="{FAAAD1FD-20E8-4449-B423-2452BED7F038}"/>
                  </a:ext>
                </a:extLst>
              </p:cNvPr>
              <p:cNvSpPr>
                <a:spLocks/>
              </p:cNvSpPr>
              <p:nvPr/>
            </p:nvSpPr>
            <p:spPr bwMode="auto">
              <a:xfrm>
                <a:off x="2724150" y="51625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Line 46">
                <a:extLst>
                  <a:ext uri="{FF2B5EF4-FFF2-40B4-BE49-F238E27FC236}">
                    <a16:creationId xmlns:a16="http://schemas.microsoft.com/office/drawing/2014/main" id="{3C8D0829-46E8-4D7B-9C15-826F93C94184}"/>
                  </a:ext>
                </a:extLst>
              </p:cNvPr>
              <p:cNvSpPr>
                <a:spLocks noChangeShapeType="1"/>
              </p:cNvSpPr>
              <p:nvPr/>
            </p:nvSpPr>
            <p:spPr bwMode="auto">
              <a:xfrm flipH="1">
                <a:off x="28511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Line 47">
                <a:extLst>
                  <a:ext uri="{FF2B5EF4-FFF2-40B4-BE49-F238E27FC236}">
                    <a16:creationId xmlns:a16="http://schemas.microsoft.com/office/drawing/2014/main" id="{0EAFD108-5952-4371-8D7C-C60893AA74BE}"/>
                  </a:ext>
                </a:extLst>
              </p:cNvPr>
              <p:cNvSpPr>
                <a:spLocks noChangeShapeType="1"/>
              </p:cNvSpPr>
              <p:nvPr/>
            </p:nvSpPr>
            <p:spPr bwMode="auto">
              <a:xfrm flipH="1">
                <a:off x="28003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Line 48">
                <a:extLst>
                  <a:ext uri="{FF2B5EF4-FFF2-40B4-BE49-F238E27FC236}">
                    <a16:creationId xmlns:a16="http://schemas.microsoft.com/office/drawing/2014/main" id="{A859E70B-5DBD-4895-9109-076085A8153F}"/>
                  </a:ext>
                </a:extLst>
              </p:cNvPr>
              <p:cNvSpPr>
                <a:spLocks noChangeShapeType="1"/>
              </p:cNvSpPr>
              <p:nvPr/>
            </p:nvSpPr>
            <p:spPr bwMode="auto">
              <a:xfrm>
                <a:off x="2863850" y="4883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Line 49">
                <a:extLst>
                  <a:ext uri="{FF2B5EF4-FFF2-40B4-BE49-F238E27FC236}">
                    <a16:creationId xmlns:a16="http://schemas.microsoft.com/office/drawing/2014/main" id="{373115CD-1F28-4FE8-A8C5-8EBB0110D810}"/>
                  </a:ext>
                </a:extLst>
              </p:cNvPr>
              <p:cNvSpPr>
                <a:spLocks noChangeShapeType="1"/>
              </p:cNvSpPr>
              <p:nvPr/>
            </p:nvSpPr>
            <p:spPr bwMode="auto">
              <a:xfrm>
                <a:off x="3052968"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Line 50">
                <a:extLst>
                  <a:ext uri="{FF2B5EF4-FFF2-40B4-BE49-F238E27FC236}">
                    <a16:creationId xmlns:a16="http://schemas.microsoft.com/office/drawing/2014/main" id="{5F8509C5-1BA2-44BA-835F-C6346920FA90}"/>
                  </a:ext>
                </a:extLst>
              </p:cNvPr>
              <p:cNvSpPr>
                <a:spLocks noChangeShapeType="1"/>
              </p:cNvSpPr>
              <p:nvPr/>
            </p:nvSpPr>
            <p:spPr bwMode="auto">
              <a:xfrm>
                <a:off x="3091068" y="4946649"/>
                <a:ext cx="508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Line 51">
                <a:extLst>
                  <a:ext uri="{FF2B5EF4-FFF2-40B4-BE49-F238E27FC236}">
                    <a16:creationId xmlns:a16="http://schemas.microsoft.com/office/drawing/2014/main" id="{3A38DA8A-A63F-49FF-A27A-B62E2EE6ACFF}"/>
                  </a:ext>
                </a:extLst>
              </p:cNvPr>
              <p:cNvSpPr>
                <a:spLocks noChangeShapeType="1"/>
              </p:cNvSpPr>
              <p:nvPr/>
            </p:nvSpPr>
            <p:spPr bwMode="auto">
              <a:xfrm>
                <a:off x="2914650"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42" name="Rectangle 5">
            <a:extLst>
              <a:ext uri="{FF2B5EF4-FFF2-40B4-BE49-F238E27FC236}">
                <a16:creationId xmlns:a16="http://schemas.microsoft.com/office/drawing/2014/main" id="{8BE4A038-5D0D-4380-88B8-80554628C67D}"/>
              </a:ext>
            </a:extLst>
          </p:cNvPr>
          <p:cNvSpPr>
            <a:spLocks noChangeArrowheads="1"/>
          </p:cNvSpPr>
          <p:nvPr/>
        </p:nvSpPr>
        <p:spPr bwMode="gray">
          <a:xfrm>
            <a:off x="5907872" y="4063742"/>
            <a:ext cx="5650610" cy="624786"/>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Cooperate with architecture to ensure/enforce a framework of  rules and policies which manage data and its flow throughout the organization</a:t>
            </a:r>
          </a:p>
          <a:p>
            <a:pPr marL="125937" marR="0" lvl="0" indent="-125937" algn="l" defTabSz="914400" rtl="0" eaLnBrk="1" fontAlgn="auto" latinLnBrk="0" hangingPunct="1">
              <a:lnSpc>
                <a:spcPct val="90000"/>
              </a:lnSpc>
              <a:spcBef>
                <a:spcPct val="20000"/>
              </a:spcBef>
              <a:spcAft>
                <a:spcPts val="0"/>
              </a:spcAft>
              <a:buClr>
                <a:srgbClr val="001F5B">
                  <a:lumMod val="90000"/>
                  <a:lumOff val="10000"/>
                </a:srgbClr>
              </a:buClr>
              <a:buSzPct val="75000"/>
              <a:buFont typeface="Wingdings 3" panose="05040102010807070707" pitchFamily="18" charset="2"/>
              <a:buChar char=""/>
              <a:tabLst/>
              <a:defRPr/>
            </a:pPr>
            <a:endParaRPr kumimoji="0" lang="en-US" altLang="de-DE" sz="1400" b="0" i="0" u="none" strike="noStrike" kern="1200" cap="none" spc="0" normalizeH="0" baseline="0" noProof="0">
              <a:ln>
                <a:noFill/>
              </a:ln>
              <a:solidFill>
                <a:srgbClr val="000000"/>
              </a:solidFill>
              <a:effectLst/>
              <a:uLnTx/>
              <a:uFillTx/>
              <a:latin typeface="Calibri" panose="020F0502020204030204"/>
              <a:ea typeface="+mn-ea"/>
              <a:cs typeface="Calibri"/>
              <a:sym typeface="EYInterstate Light" panose="02000506000000020004" pitchFamily="2" charset="0"/>
            </a:endParaRPr>
          </a:p>
        </p:txBody>
      </p:sp>
      <p:cxnSp>
        <p:nvCxnSpPr>
          <p:cNvPr id="49" name="Straight Connector 48">
            <a:extLst>
              <a:ext uri="{FF2B5EF4-FFF2-40B4-BE49-F238E27FC236}">
                <a16:creationId xmlns:a16="http://schemas.microsoft.com/office/drawing/2014/main" id="{6AF9E052-F7B6-449B-986C-9FBC3F302B0D}"/>
              </a:ext>
            </a:extLst>
          </p:cNvPr>
          <p:cNvCxnSpPr>
            <a:cxnSpLocks/>
          </p:cNvCxnSpPr>
          <p:nvPr/>
        </p:nvCxnSpPr>
        <p:spPr>
          <a:xfrm>
            <a:off x="3323981" y="4717800"/>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2A83FA50-10E6-4639-A125-81952AB22692}"/>
              </a:ext>
            </a:extLst>
          </p:cNvPr>
          <p:cNvGrpSpPr/>
          <p:nvPr/>
        </p:nvGrpSpPr>
        <p:grpSpPr>
          <a:xfrm>
            <a:off x="3303265" y="4113019"/>
            <a:ext cx="2332211" cy="459496"/>
            <a:chOff x="3309785" y="4020659"/>
            <a:chExt cx="2332211" cy="459496"/>
          </a:xfrm>
        </p:grpSpPr>
        <p:sp>
          <p:nvSpPr>
            <p:cNvPr id="41" name="Rectangle 5">
              <a:extLst>
                <a:ext uri="{FF2B5EF4-FFF2-40B4-BE49-F238E27FC236}">
                  <a16:creationId xmlns:a16="http://schemas.microsoft.com/office/drawing/2014/main" id="{F5901F92-FD46-43FB-83BC-7927A788855D}"/>
                </a:ext>
              </a:extLst>
            </p:cNvPr>
            <p:cNvSpPr>
              <a:spLocks noChangeArrowheads="1"/>
            </p:cNvSpPr>
            <p:nvPr/>
          </p:nvSpPr>
          <p:spPr bwMode="gray">
            <a:xfrm>
              <a:off x="4051004" y="4095434"/>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 </a:t>
              </a: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de-DE"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95" name="Group 94">
              <a:extLst>
                <a:ext uri="{FF2B5EF4-FFF2-40B4-BE49-F238E27FC236}">
                  <a16:creationId xmlns:a16="http://schemas.microsoft.com/office/drawing/2014/main" id="{105937A0-7F8B-4A3C-980F-832DB5F72F5D}"/>
                </a:ext>
              </a:extLst>
            </p:cNvPr>
            <p:cNvGrpSpPr/>
            <p:nvPr/>
          </p:nvGrpSpPr>
          <p:grpSpPr>
            <a:xfrm>
              <a:off x="3309785" y="4020659"/>
              <a:ext cx="468001" cy="359999"/>
              <a:chOff x="2628900" y="3689350"/>
              <a:chExt cx="584200" cy="495300"/>
            </a:xfrm>
          </p:grpSpPr>
          <p:sp>
            <p:nvSpPr>
              <p:cNvPr id="96" name="Rectangle 83">
                <a:extLst>
                  <a:ext uri="{FF2B5EF4-FFF2-40B4-BE49-F238E27FC236}">
                    <a16:creationId xmlns:a16="http://schemas.microsoft.com/office/drawing/2014/main" id="{D405D3A6-D2FB-459B-95C5-E5E3492A8717}"/>
                  </a:ext>
                </a:extLst>
              </p:cNvPr>
              <p:cNvSpPr>
                <a:spLocks noChangeArrowheads="1"/>
              </p:cNvSpPr>
              <p:nvPr/>
            </p:nvSpPr>
            <p:spPr bwMode="auto">
              <a:xfrm>
                <a:off x="28448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Rectangle 84">
                <a:extLst>
                  <a:ext uri="{FF2B5EF4-FFF2-40B4-BE49-F238E27FC236}">
                    <a16:creationId xmlns:a16="http://schemas.microsoft.com/office/drawing/2014/main" id="{5857DF15-EAFC-497F-9142-EF5925F8C5A5}"/>
                  </a:ext>
                </a:extLst>
              </p:cNvPr>
              <p:cNvSpPr>
                <a:spLocks noChangeArrowheads="1"/>
              </p:cNvSpPr>
              <p:nvPr/>
            </p:nvSpPr>
            <p:spPr bwMode="auto">
              <a:xfrm>
                <a:off x="2844800" y="36893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Rectangle 85">
                <a:extLst>
                  <a:ext uri="{FF2B5EF4-FFF2-40B4-BE49-F238E27FC236}">
                    <a16:creationId xmlns:a16="http://schemas.microsoft.com/office/drawing/2014/main" id="{88890383-1C45-4B55-B8DD-399AECB3AA21}"/>
                  </a:ext>
                </a:extLst>
              </p:cNvPr>
              <p:cNvSpPr>
                <a:spLocks noChangeArrowheads="1"/>
              </p:cNvSpPr>
              <p:nvPr/>
            </p:nvSpPr>
            <p:spPr bwMode="auto">
              <a:xfrm>
                <a:off x="26289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Rectangle 86">
                <a:extLst>
                  <a:ext uri="{FF2B5EF4-FFF2-40B4-BE49-F238E27FC236}">
                    <a16:creationId xmlns:a16="http://schemas.microsoft.com/office/drawing/2014/main" id="{E35304CE-F9B7-4205-B097-B7F9DCF5425A}"/>
                  </a:ext>
                </a:extLst>
              </p:cNvPr>
              <p:cNvSpPr>
                <a:spLocks noChangeArrowheads="1"/>
              </p:cNvSpPr>
              <p:nvPr/>
            </p:nvSpPr>
            <p:spPr bwMode="auto">
              <a:xfrm>
                <a:off x="30607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Line 87">
                <a:extLst>
                  <a:ext uri="{FF2B5EF4-FFF2-40B4-BE49-F238E27FC236}">
                    <a16:creationId xmlns:a16="http://schemas.microsoft.com/office/drawing/2014/main" id="{25FB3E45-8B9F-482C-BE7D-7FC14DE997DE}"/>
                  </a:ext>
                </a:extLst>
              </p:cNvPr>
              <p:cNvSpPr>
                <a:spLocks noChangeShapeType="1"/>
              </p:cNvSpPr>
              <p:nvPr/>
            </p:nvSpPr>
            <p:spPr bwMode="auto">
              <a:xfrm flipV="1">
                <a:off x="2921000" y="3841750"/>
                <a:ext cx="0" cy="19050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88">
                <a:extLst>
                  <a:ext uri="{FF2B5EF4-FFF2-40B4-BE49-F238E27FC236}">
                    <a16:creationId xmlns:a16="http://schemas.microsoft.com/office/drawing/2014/main" id="{8919F938-A62E-4477-81A6-C78A60AB22E5}"/>
                  </a:ext>
                </a:extLst>
              </p:cNvPr>
              <p:cNvSpPr>
                <a:spLocks/>
              </p:cNvSpPr>
              <p:nvPr/>
            </p:nvSpPr>
            <p:spPr bwMode="auto">
              <a:xfrm>
                <a:off x="2705100" y="3930650"/>
                <a:ext cx="431800" cy="101600"/>
              </a:xfrm>
              <a:custGeom>
                <a:avLst/>
                <a:gdLst>
                  <a:gd name="T0" fmla="*/ 0 w 272"/>
                  <a:gd name="T1" fmla="*/ 64 h 64"/>
                  <a:gd name="T2" fmla="*/ 0 w 272"/>
                  <a:gd name="T3" fmla="*/ 0 h 64"/>
                  <a:gd name="T4" fmla="*/ 272 w 272"/>
                  <a:gd name="T5" fmla="*/ 0 h 64"/>
                  <a:gd name="T6" fmla="*/ 272 w 272"/>
                  <a:gd name="T7" fmla="*/ 64 h 64"/>
                </a:gdLst>
                <a:ahLst/>
                <a:cxnLst>
                  <a:cxn ang="0">
                    <a:pos x="T0" y="T1"/>
                  </a:cxn>
                  <a:cxn ang="0">
                    <a:pos x="T2" y="T3"/>
                  </a:cxn>
                  <a:cxn ang="0">
                    <a:pos x="T4" y="T5"/>
                  </a:cxn>
                  <a:cxn ang="0">
                    <a:pos x="T6" y="T7"/>
                  </a:cxn>
                </a:cxnLst>
                <a:rect l="0" t="0" r="r" b="b"/>
                <a:pathLst>
                  <a:path w="272" h="64">
                    <a:moveTo>
                      <a:pt x="0" y="64"/>
                    </a:moveTo>
                    <a:lnTo>
                      <a:pt x="0" y="0"/>
                    </a:lnTo>
                    <a:lnTo>
                      <a:pt x="272" y="0"/>
                    </a:lnTo>
                    <a:lnTo>
                      <a:pt x="272" y="64"/>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40" name="Rectangle 39">
            <a:extLst>
              <a:ext uri="{FF2B5EF4-FFF2-40B4-BE49-F238E27FC236}">
                <a16:creationId xmlns:a16="http://schemas.microsoft.com/office/drawing/2014/main" id="{0B0E06F9-3107-4C76-BC80-1B16B169FCEF}"/>
              </a:ext>
            </a:extLst>
          </p:cNvPr>
          <p:cNvSpPr>
            <a:spLocks noChangeArrowheads="1"/>
          </p:cNvSpPr>
          <p:nvPr/>
        </p:nvSpPr>
        <p:spPr bwMode="gray">
          <a:xfrm>
            <a:off x="5907873" y="1474809"/>
            <a:ext cx="565061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Guide the creation of a data governance community (ownership/stewardship and set principles, policies and standards that ensure the effective and efficient use of information to support business initiatives.</a:t>
            </a:r>
          </a:p>
        </p:txBody>
      </p:sp>
      <p:cxnSp>
        <p:nvCxnSpPr>
          <p:cNvPr id="50" name="Straight Connector 49">
            <a:extLst>
              <a:ext uri="{FF2B5EF4-FFF2-40B4-BE49-F238E27FC236}">
                <a16:creationId xmlns:a16="http://schemas.microsoft.com/office/drawing/2014/main" id="{4B539176-B031-4022-96CD-24928968A934}"/>
              </a:ext>
            </a:extLst>
          </p:cNvPr>
          <p:cNvCxnSpPr>
            <a:cxnSpLocks/>
          </p:cNvCxnSpPr>
          <p:nvPr/>
        </p:nvCxnSpPr>
        <p:spPr>
          <a:xfrm>
            <a:off x="3323981" y="215858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08C2DD6-1AD1-4123-8C58-088C23D35104}"/>
              </a:ext>
            </a:extLst>
          </p:cNvPr>
          <p:cNvSpPr>
            <a:spLocks noChangeArrowheads="1"/>
          </p:cNvSpPr>
          <p:nvPr/>
        </p:nvSpPr>
        <p:spPr bwMode="gray">
          <a:xfrm>
            <a:off x="4043192" y="1653316"/>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829275"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Governance</a:t>
            </a:r>
          </a:p>
        </p:txBody>
      </p:sp>
      <p:grpSp>
        <p:nvGrpSpPr>
          <p:cNvPr id="138" name="Group 137">
            <a:extLst>
              <a:ext uri="{FF2B5EF4-FFF2-40B4-BE49-F238E27FC236}">
                <a16:creationId xmlns:a16="http://schemas.microsoft.com/office/drawing/2014/main" id="{4A3D8CB1-82D6-4968-BF0E-40AFC1E749F1}"/>
              </a:ext>
            </a:extLst>
          </p:cNvPr>
          <p:cNvGrpSpPr/>
          <p:nvPr/>
        </p:nvGrpSpPr>
        <p:grpSpPr>
          <a:xfrm>
            <a:off x="3361965" y="1519574"/>
            <a:ext cx="432001" cy="468002"/>
            <a:chOff x="6730982" y="1644650"/>
            <a:chExt cx="536573" cy="542925"/>
          </a:xfrm>
        </p:grpSpPr>
        <p:sp>
          <p:nvSpPr>
            <p:cNvPr id="139" name="Freeform 34">
              <a:extLst>
                <a:ext uri="{FF2B5EF4-FFF2-40B4-BE49-F238E27FC236}">
                  <a16:creationId xmlns:a16="http://schemas.microsoft.com/office/drawing/2014/main" id="{A5EADC03-9C00-4BFE-9117-C87EC29EDC08}"/>
                </a:ext>
              </a:extLst>
            </p:cNvPr>
            <p:cNvSpPr>
              <a:spLocks/>
            </p:cNvSpPr>
            <p:nvPr/>
          </p:nvSpPr>
          <p:spPr bwMode="auto">
            <a:xfrm>
              <a:off x="6730988" y="1644650"/>
              <a:ext cx="406399" cy="279400"/>
            </a:xfrm>
            <a:custGeom>
              <a:avLst/>
              <a:gdLst>
                <a:gd name="T0" fmla="*/ 256 w 256"/>
                <a:gd name="T1" fmla="*/ 120 h 176"/>
                <a:gd name="T2" fmla="*/ 256 w 256"/>
                <a:gd name="T3" fmla="*/ 48 h 176"/>
                <a:gd name="T4" fmla="*/ 256 w 256"/>
                <a:gd name="T5" fmla="*/ 48 h 176"/>
                <a:gd name="T6" fmla="*/ 256 w 256"/>
                <a:gd name="T7" fmla="*/ 44 h 176"/>
                <a:gd name="T8" fmla="*/ 254 w 256"/>
                <a:gd name="T9" fmla="*/ 38 h 176"/>
                <a:gd name="T10" fmla="*/ 246 w 256"/>
                <a:gd name="T11" fmla="*/ 30 h 176"/>
                <a:gd name="T12" fmla="*/ 234 w 256"/>
                <a:gd name="T13" fmla="*/ 22 h 176"/>
                <a:gd name="T14" fmla="*/ 218 w 256"/>
                <a:gd name="T15" fmla="*/ 14 h 176"/>
                <a:gd name="T16" fmla="*/ 200 w 256"/>
                <a:gd name="T17" fmla="*/ 8 h 176"/>
                <a:gd name="T18" fmla="*/ 178 w 256"/>
                <a:gd name="T19" fmla="*/ 4 h 176"/>
                <a:gd name="T20" fmla="*/ 154 w 256"/>
                <a:gd name="T21" fmla="*/ 0 h 176"/>
                <a:gd name="T22" fmla="*/ 128 w 256"/>
                <a:gd name="T23" fmla="*/ 0 h 176"/>
                <a:gd name="T24" fmla="*/ 128 w 256"/>
                <a:gd name="T25" fmla="*/ 0 h 176"/>
                <a:gd name="T26" fmla="*/ 102 w 256"/>
                <a:gd name="T27" fmla="*/ 0 h 176"/>
                <a:gd name="T28" fmla="*/ 78 w 256"/>
                <a:gd name="T29" fmla="*/ 4 h 176"/>
                <a:gd name="T30" fmla="*/ 56 w 256"/>
                <a:gd name="T31" fmla="*/ 8 h 176"/>
                <a:gd name="T32" fmla="*/ 38 w 256"/>
                <a:gd name="T33" fmla="*/ 14 h 176"/>
                <a:gd name="T34" fmla="*/ 22 w 256"/>
                <a:gd name="T35" fmla="*/ 22 h 176"/>
                <a:gd name="T36" fmla="*/ 10 w 256"/>
                <a:gd name="T37" fmla="*/ 30 h 176"/>
                <a:gd name="T38" fmla="*/ 2 w 256"/>
                <a:gd name="T39" fmla="*/ 38 h 176"/>
                <a:gd name="T40" fmla="*/ 0 w 256"/>
                <a:gd name="T41" fmla="*/ 44 h 176"/>
                <a:gd name="T42" fmla="*/ 0 w 256"/>
                <a:gd name="T43" fmla="*/ 48 h 176"/>
                <a:gd name="T44" fmla="*/ 0 w 256"/>
                <a:gd name="T45" fmla="*/ 128 h 176"/>
                <a:gd name="T46" fmla="*/ 0 w 256"/>
                <a:gd name="T47" fmla="*/ 128 h 176"/>
                <a:gd name="T48" fmla="*/ 0 w 256"/>
                <a:gd name="T49" fmla="*/ 132 h 176"/>
                <a:gd name="T50" fmla="*/ 2 w 256"/>
                <a:gd name="T51" fmla="*/ 138 h 176"/>
                <a:gd name="T52" fmla="*/ 10 w 256"/>
                <a:gd name="T53" fmla="*/ 146 h 176"/>
                <a:gd name="T54" fmla="*/ 22 w 256"/>
                <a:gd name="T55" fmla="*/ 154 h 176"/>
                <a:gd name="T56" fmla="*/ 38 w 256"/>
                <a:gd name="T57" fmla="*/ 162 h 176"/>
                <a:gd name="T58" fmla="*/ 56 w 256"/>
                <a:gd name="T59" fmla="*/ 168 h 176"/>
                <a:gd name="T60" fmla="*/ 78 w 256"/>
                <a:gd name="T61" fmla="*/ 172 h 176"/>
                <a:gd name="T62" fmla="*/ 102 w 256"/>
                <a:gd name="T63" fmla="*/ 176 h 176"/>
                <a:gd name="T64" fmla="*/ 128 w 256"/>
                <a:gd name="T65" fmla="*/ 176 h 176"/>
                <a:gd name="T66" fmla="*/ 128 w 256"/>
                <a:gd name="T67" fmla="*/ 176 h 176"/>
                <a:gd name="T68" fmla="*/ 136 w 256"/>
                <a:gd name="T6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176">
                  <a:moveTo>
                    <a:pt x="256" y="120"/>
                  </a:moveTo>
                  <a:lnTo>
                    <a:pt x="256" y="48"/>
                  </a:lnTo>
                  <a:lnTo>
                    <a:pt x="256" y="48"/>
                  </a:lnTo>
                  <a:lnTo>
                    <a:pt x="256" y="44"/>
                  </a:lnTo>
                  <a:lnTo>
                    <a:pt x="254" y="38"/>
                  </a:lnTo>
                  <a:lnTo>
                    <a:pt x="246" y="30"/>
                  </a:lnTo>
                  <a:lnTo>
                    <a:pt x="234" y="22"/>
                  </a:lnTo>
                  <a:lnTo>
                    <a:pt x="218" y="14"/>
                  </a:lnTo>
                  <a:lnTo>
                    <a:pt x="200" y="8"/>
                  </a:lnTo>
                  <a:lnTo>
                    <a:pt x="178" y="4"/>
                  </a:lnTo>
                  <a:lnTo>
                    <a:pt x="154" y="0"/>
                  </a:lnTo>
                  <a:lnTo>
                    <a:pt x="128" y="0"/>
                  </a:lnTo>
                  <a:lnTo>
                    <a:pt x="128" y="0"/>
                  </a:lnTo>
                  <a:lnTo>
                    <a:pt x="102" y="0"/>
                  </a:lnTo>
                  <a:lnTo>
                    <a:pt x="78" y="4"/>
                  </a:lnTo>
                  <a:lnTo>
                    <a:pt x="56" y="8"/>
                  </a:lnTo>
                  <a:lnTo>
                    <a:pt x="38" y="14"/>
                  </a:lnTo>
                  <a:lnTo>
                    <a:pt x="22" y="22"/>
                  </a:lnTo>
                  <a:lnTo>
                    <a:pt x="10" y="30"/>
                  </a:lnTo>
                  <a:lnTo>
                    <a:pt x="2" y="38"/>
                  </a:lnTo>
                  <a:lnTo>
                    <a:pt x="0" y="44"/>
                  </a:lnTo>
                  <a:lnTo>
                    <a:pt x="0" y="48"/>
                  </a:lnTo>
                  <a:lnTo>
                    <a:pt x="0" y="128"/>
                  </a:lnTo>
                  <a:lnTo>
                    <a:pt x="0" y="128"/>
                  </a:lnTo>
                  <a:lnTo>
                    <a:pt x="0" y="132"/>
                  </a:lnTo>
                  <a:lnTo>
                    <a:pt x="2" y="138"/>
                  </a:lnTo>
                  <a:lnTo>
                    <a:pt x="10" y="146"/>
                  </a:lnTo>
                  <a:lnTo>
                    <a:pt x="22" y="154"/>
                  </a:lnTo>
                  <a:lnTo>
                    <a:pt x="38" y="162"/>
                  </a:lnTo>
                  <a:lnTo>
                    <a:pt x="56" y="168"/>
                  </a:lnTo>
                  <a:lnTo>
                    <a:pt x="78" y="172"/>
                  </a:lnTo>
                  <a:lnTo>
                    <a:pt x="102" y="176"/>
                  </a:lnTo>
                  <a:lnTo>
                    <a:pt x="128" y="176"/>
                  </a:lnTo>
                  <a:lnTo>
                    <a:pt x="128" y="176"/>
                  </a:lnTo>
                  <a:lnTo>
                    <a:pt x="136" y="176"/>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35">
              <a:extLst>
                <a:ext uri="{FF2B5EF4-FFF2-40B4-BE49-F238E27FC236}">
                  <a16:creationId xmlns:a16="http://schemas.microsoft.com/office/drawing/2014/main" id="{90BD9017-AD6A-49AE-8351-E647A7AD2995}"/>
                </a:ext>
              </a:extLst>
            </p:cNvPr>
            <p:cNvSpPr>
              <a:spLocks/>
            </p:cNvSpPr>
            <p:nvPr/>
          </p:nvSpPr>
          <p:spPr bwMode="auto">
            <a:xfrm>
              <a:off x="6730988" y="1720850"/>
              <a:ext cx="406399" cy="76200"/>
            </a:xfrm>
            <a:custGeom>
              <a:avLst/>
              <a:gdLst>
                <a:gd name="T0" fmla="*/ 0 w 256"/>
                <a:gd name="T1" fmla="*/ 0 h 48"/>
                <a:gd name="T2" fmla="*/ 0 w 256"/>
                <a:gd name="T3" fmla="*/ 0 h 48"/>
                <a:gd name="T4" fmla="*/ 0 w 256"/>
                <a:gd name="T5" fmla="*/ 4 h 48"/>
                <a:gd name="T6" fmla="*/ 2 w 256"/>
                <a:gd name="T7" fmla="*/ 10 h 48"/>
                <a:gd name="T8" fmla="*/ 10 w 256"/>
                <a:gd name="T9" fmla="*/ 18 h 48"/>
                <a:gd name="T10" fmla="*/ 22 w 256"/>
                <a:gd name="T11" fmla="*/ 26 h 48"/>
                <a:gd name="T12" fmla="*/ 38 w 256"/>
                <a:gd name="T13" fmla="*/ 34 h 48"/>
                <a:gd name="T14" fmla="*/ 56 w 256"/>
                <a:gd name="T15" fmla="*/ 40 h 48"/>
                <a:gd name="T16" fmla="*/ 78 w 256"/>
                <a:gd name="T17" fmla="*/ 44 h 48"/>
                <a:gd name="T18" fmla="*/ 102 w 256"/>
                <a:gd name="T19" fmla="*/ 48 h 48"/>
                <a:gd name="T20" fmla="*/ 128 w 256"/>
                <a:gd name="T21" fmla="*/ 48 h 48"/>
                <a:gd name="T22" fmla="*/ 128 w 256"/>
                <a:gd name="T23" fmla="*/ 48 h 48"/>
                <a:gd name="T24" fmla="*/ 154 w 256"/>
                <a:gd name="T25" fmla="*/ 48 h 48"/>
                <a:gd name="T26" fmla="*/ 178 w 256"/>
                <a:gd name="T27" fmla="*/ 44 h 48"/>
                <a:gd name="T28" fmla="*/ 200 w 256"/>
                <a:gd name="T29" fmla="*/ 40 h 48"/>
                <a:gd name="T30" fmla="*/ 218 w 256"/>
                <a:gd name="T31" fmla="*/ 34 h 48"/>
                <a:gd name="T32" fmla="*/ 234 w 256"/>
                <a:gd name="T33" fmla="*/ 26 h 48"/>
                <a:gd name="T34" fmla="*/ 246 w 256"/>
                <a:gd name="T35" fmla="*/ 18 h 48"/>
                <a:gd name="T36" fmla="*/ 254 w 256"/>
                <a:gd name="T37" fmla="*/ 10 h 48"/>
                <a:gd name="T38" fmla="*/ 256 w 256"/>
                <a:gd name="T39" fmla="*/ 4 h 48"/>
                <a:gd name="T40" fmla="*/ 256 w 256"/>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8">
                  <a:moveTo>
                    <a:pt x="0" y="0"/>
                  </a:moveTo>
                  <a:lnTo>
                    <a:pt x="0" y="0"/>
                  </a:lnTo>
                  <a:lnTo>
                    <a:pt x="0" y="4"/>
                  </a:lnTo>
                  <a:lnTo>
                    <a:pt x="2" y="10"/>
                  </a:lnTo>
                  <a:lnTo>
                    <a:pt x="10" y="18"/>
                  </a:lnTo>
                  <a:lnTo>
                    <a:pt x="22" y="26"/>
                  </a:lnTo>
                  <a:lnTo>
                    <a:pt x="38" y="34"/>
                  </a:lnTo>
                  <a:lnTo>
                    <a:pt x="56" y="40"/>
                  </a:lnTo>
                  <a:lnTo>
                    <a:pt x="78" y="44"/>
                  </a:lnTo>
                  <a:lnTo>
                    <a:pt x="102" y="48"/>
                  </a:lnTo>
                  <a:lnTo>
                    <a:pt x="128" y="48"/>
                  </a:lnTo>
                  <a:lnTo>
                    <a:pt x="128" y="48"/>
                  </a:lnTo>
                  <a:lnTo>
                    <a:pt x="154" y="48"/>
                  </a:lnTo>
                  <a:lnTo>
                    <a:pt x="178" y="44"/>
                  </a:lnTo>
                  <a:lnTo>
                    <a:pt x="200" y="40"/>
                  </a:lnTo>
                  <a:lnTo>
                    <a:pt x="218" y="34"/>
                  </a:lnTo>
                  <a:lnTo>
                    <a:pt x="234" y="26"/>
                  </a:lnTo>
                  <a:lnTo>
                    <a:pt x="246" y="18"/>
                  </a:lnTo>
                  <a:lnTo>
                    <a:pt x="254" y="10"/>
                  </a:lnTo>
                  <a:lnTo>
                    <a:pt x="256" y="4"/>
                  </a:lnTo>
                  <a:lnTo>
                    <a:pt x="256" y="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36">
              <a:extLst>
                <a:ext uri="{FF2B5EF4-FFF2-40B4-BE49-F238E27FC236}">
                  <a16:creationId xmlns:a16="http://schemas.microsoft.com/office/drawing/2014/main" id="{7D006D79-DBAC-408D-9CB9-FFB609BCA058}"/>
                </a:ext>
              </a:extLst>
            </p:cNvPr>
            <p:cNvSpPr>
              <a:spLocks/>
            </p:cNvSpPr>
            <p:nvPr/>
          </p:nvSpPr>
          <p:spPr bwMode="auto">
            <a:xfrm>
              <a:off x="6730988" y="1860550"/>
              <a:ext cx="190499" cy="190500"/>
            </a:xfrm>
            <a:custGeom>
              <a:avLst/>
              <a:gdLst>
                <a:gd name="T0" fmla="*/ 0 w 120"/>
                <a:gd name="T1" fmla="*/ 0 h 120"/>
                <a:gd name="T2" fmla="*/ 0 w 120"/>
                <a:gd name="T3" fmla="*/ 72 h 120"/>
                <a:gd name="T4" fmla="*/ 0 w 120"/>
                <a:gd name="T5" fmla="*/ 72 h 120"/>
                <a:gd name="T6" fmla="*/ 2 w 120"/>
                <a:gd name="T7" fmla="*/ 82 h 120"/>
                <a:gd name="T8" fmla="*/ 10 w 120"/>
                <a:gd name="T9" fmla="*/ 90 h 120"/>
                <a:gd name="T10" fmla="*/ 20 w 120"/>
                <a:gd name="T11" fmla="*/ 98 h 120"/>
                <a:gd name="T12" fmla="*/ 34 w 120"/>
                <a:gd name="T13" fmla="*/ 104 h 120"/>
                <a:gd name="T14" fmla="*/ 52 w 120"/>
                <a:gd name="T15" fmla="*/ 110 h 120"/>
                <a:gd name="T16" fmla="*/ 72 w 120"/>
                <a:gd name="T17" fmla="*/ 116 h 120"/>
                <a:gd name="T18" fmla="*/ 96 w 120"/>
                <a:gd name="T19" fmla="*/ 118 h 120"/>
                <a:gd name="T20" fmla="*/ 120 w 120"/>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20">
                  <a:moveTo>
                    <a:pt x="0" y="0"/>
                  </a:moveTo>
                  <a:lnTo>
                    <a:pt x="0" y="72"/>
                  </a:lnTo>
                  <a:lnTo>
                    <a:pt x="0" y="72"/>
                  </a:lnTo>
                  <a:lnTo>
                    <a:pt x="2" y="82"/>
                  </a:lnTo>
                  <a:lnTo>
                    <a:pt x="10" y="90"/>
                  </a:lnTo>
                  <a:lnTo>
                    <a:pt x="20" y="98"/>
                  </a:lnTo>
                  <a:lnTo>
                    <a:pt x="34" y="104"/>
                  </a:lnTo>
                  <a:lnTo>
                    <a:pt x="52" y="110"/>
                  </a:lnTo>
                  <a:lnTo>
                    <a:pt x="72" y="116"/>
                  </a:lnTo>
                  <a:lnTo>
                    <a:pt x="96" y="118"/>
                  </a:lnTo>
                  <a:lnTo>
                    <a:pt x="120" y="12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37">
              <a:extLst>
                <a:ext uri="{FF2B5EF4-FFF2-40B4-BE49-F238E27FC236}">
                  <a16:creationId xmlns:a16="http://schemas.microsoft.com/office/drawing/2014/main" id="{8026868B-BCDC-40EE-ACE7-E46C801EBDB6}"/>
                </a:ext>
              </a:extLst>
            </p:cNvPr>
            <p:cNvSpPr>
              <a:spLocks/>
            </p:cNvSpPr>
            <p:nvPr/>
          </p:nvSpPr>
          <p:spPr bwMode="auto">
            <a:xfrm>
              <a:off x="6730982" y="1987550"/>
              <a:ext cx="253999" cy="190500"/>
            </a:xfrm>
            <a:custGeom>
              <a:avLst/>
              <a:gdLst>
                <a:gd name="T0" fmla="*/ 0 w 160"/>
                <a:gd name="T1" fmla="*/ 0 h 120"/>
                <a:gd name="T2" fmla="*/ 0 w 160"/>
                <a:gd name="T3" fmla="*/ 72 h 120"/>
                <a:gd name="T4" fmla="*/ 0 w 160"/>
                <a:gd name="T5" fmla="*/ 72 h 120"/>
                <a:gd name="T6" fmla="*/ 0 w 160"/>
                <a:gd name="T7" fmla="*/ 76 h 120"/>
                <a:gd name="T8" fmla="*/ 2 w 160"/>
                <a:gd name="T9" fmla="*/ 82 h 120"/>
                <a:gd name="T10" fmla="*/ 10 w 160"/>
                <a:gd name="T11" fmla="*/ 90 h 120"/>
                <a:gd name="T12" fmla="*/ 22 w 160"/>
                <a:gd name="T13" fmla="*/ 98 h 120"/>
                <a:gd name="T14" fmla="*/ 38 w 160"/>
                <a:gd name="T15" fmla="*/ 106 h 120"/>
                <a:gd name="T16" fmla="*/ 56 w 160"/>
                <a:gd name="T17" fmla="*/ 112 h 120"/>
                <a:gd name="T18" fmla="*/ 78 w 160"/>
                <a:gd name="T19" fmla="*/ 116 h 120"/>
                <a:gd name="T20" fmla="*/ 102 w 160"/>
                <a:gd name="T21" fmla="*/ 120 h 120"/>
                <a:gd name="T22" fmla="*/ 128 w 160"/>
                <a:gd name="T23" fmla="*/ 120 h 120"/>
                <a:gd name="T24" fmla="*/ 128 w 160"/>
                <a:gd name="T25" fmla="*/ 120 h 120"/>
                <a:gd name="T26" fmla="*/ 160 w 160"/>
                <a:gd name="T27"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20">
                  <a:moveTo>
                    <a:pt x="0" y="0"/>
                  </a:moveTo>
                  <a:lnTo>
                    <a:pt x="0" y="72"/>
                  </a:lnTo>
                  <a:lnTo>
                    <a:pt x="0" y="72"/>
                  </a:lnTo>
                  <a:lnTo>
                    <a:pt x="0" y="76"/>
                  </a:lnTo>
                  <a:lnTo>
                    <a:pt x="2" y="82"/>
                  </a:lnTo>
                  <a:lnTo>
                    <a:pt x="10" y="90"/>
                  </a:lnTo>
                  <a:lnTo>
                    <a:pt x="22" y="98"/>
                  </a:lnTo>
                  <a:lnTo>
                    <a:pt x="38" y="106"/>
                  </a:lnTo>
                  <a:lnTo>
                    <a:pt x="56" y="112"/>
                  </a:lnTo>
                  <a:lnTo>
                    <a:pt x="78" y="116"/>
                  </a:lnTo>
                  <a:lnTo>
                    <a:pt x="102" y="120"/>
                  </a:lnTo>
                  <a:lnTo>
                    <a:pt x="128" y="120"/>
                  </a:lnTo>
                  <a:lnTo>
                    <a:pt x="128" y="120"/>
                  </a:lnTo>
                  <a:lnTo>
                    <a:pt x="160" y="118"/>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38">
              <a:extLst>
                <a:ext uri="{FF2B5EF4-FFF2-40B4-BE49-F238E27FC236}">
                  <a16:creationId xmlns:a16="http://schemas.microsoft.com/office/drawing/2014/main" id="{FF11C4A3-C876-4DF2-A22E-31F81C9DA93E}"/>
                </a:ext>
              </a:extLst>
            </p:cNvPr>
            <p:cNvSpPr>
              <a:spLocks/>
            </p:cNvSpPr>
            <p:nvPr/>
          </p:nvSpPr>
          <p:spPr bwMode="auto">
            <a:xfrm>
              <a:off x="6950056" y="1870075"/>
              <a:ext cx="317499" cy="317500"/>
            </a:xfrm>
            <a:custGeom>
              <a:avLst/>
              <a:gdLst>
                <a:gd name="T0" fmla="*/ 200 w 200"/>
                <a:gd name="T1" fmla="*/ 76 h 200"/>
                <a:gd name="T2" fmla="*/ 188 w 200"/>
                <a:gd name="T3" fmla="*/ 44 h 200"/>
                <a:gd name="T4" fmla="*/ 168 w 200"/>
                <a:gd name="T5" fmla="*/ 52 h 200"/>
                <a:gd name="T6" fmla="*/ 168 w 200"/>
                <a:gd name="T7" fmla="*/ 52 h 200"/>
                <a:gd name="T8" fmla="*/ 158 w 200"/>
                <a:gd name="T9" fmla="*/ 40 h 200"/>
                <a:gd name="T10" fmla="*/ 148 w 200"/>
                <a:gd name="T11" fmla="*/ 32 h 200"/>
                <a:gd name="T12" fmla="*/ 154 w 200"/>
                <a:gd name="T13" fmla="*/ 12 h 200"/>
                <a:gd name="T14" fmla="*/ 124 w 200"/>
                <a:gd name="T15" fmla="*/ 0 h 200"/>
                <a:gd name="T16" fmla="*/ 114 w 200"/>
                <a:gd name="T17" fmla="*/ 18 h 200"/>
                <a:gd name="T18" fmla="*/ 114 w 200"/>
                <a:gd name="T19" fmla="*/ 18 h 200"/>
                <a:gd name="T20" fmla="*/ 100 w 200"/>
                <a:gd name="T21" fmla="*/ 16 h 200"/>
                <a:gd name="T22" fmla="*/ 86 w 200"/>
                <a:gd name="T23" fmla="*/ 18 h 200"/>
                <a:gd name="T24" fmla="*/ 78 w 200"/>
                <a:gd name="T25" fmla="*/ 0 h 200"/>
                <a:gd name="T26" fmla="*/ 46 w 200"/>
                <a:gd name="T27" fmla="*/ 12 h 200"/>
                <a:gd name="T28" fmla="*/ 52 w 200"/>
                <a:gd name="T29" fmla="*/ 32 h 200"/>
                <a:gd name="T30" fmla="*/ 52 w 200"/>
                <a:gd name="T31" fmla="*/ 32 h 200"/>
                <a:gd name="T32" fmla="*/ 42 w 200"/>
                <a:gd name="T33" fmla="*/ 42 h 200"/>
                <a:gd name="T34" fmla="*/ 34 w 200"/>
                <a:gd name="T35" fmla="*/ 52 h 200"/>
                <a:gd name="T36" fmla="*/ 14 w 200"/>
                <a:gd name="T37" fmla="*/ 46 h 200"/>
                <a:gd name="T38" fmla="*/ 0 w 200"/>
                <a:gd name="T39" fmla="*/ 76 h 200"/>
                <a:gd name="T40" fmla="*/ 18 w 200"/>
                <a:gd name="T41" fmla="*/ 86 h 200"/>
                <a:gd name="T42" fmla="*/ 18 w 200"/>
                <a:gd name="T43" fmla="*/ 86 h 200"/>
                <a:gd name="T44" fmla="*/ 18 w 200"/>
                <a:gd name="T45" fmla="*/ 100 h 200"/>
                <a:gd name="T46" fmla="*/ 18 w 200"/>
                <a:gd name="T47" fmla="*/ 114 h 200"/>
                <a:gd name="T48" fmla="*/ 0 w 200"/>
                <a:gd name="T49" fmla="*/ 122 h 200"/>
                <a:gd name="T50" fmla="*/ 14 w 200"/>
                <a:gd name="T51" fmla="*/ 154 h 200"/>
                <a:gd name="T52" fmla="*/ 34 w 200"/>
                <a:gd name="T53" fmla="*/ 148 h 200"/>
                <a:gd name="T54" fmla="*/ 34 w 200"/>
                <a:gd name="T55" fmla="*/ 148 h 200"/>
                <a:gd name="T56" fmla="*/ 42 w 200"/>
                <a:gd name="T57" fmla="*/ 158 h 200"/>
                <a:gd name="T58" fmla="*/ 52 w 200"/>
                <a:gd name="T59" fmla="*/ 166 h 200"/>
                <a:gd name="T60" fmla="*/ 46 w 200"/>
                <a:gd name="T61" fmla="*/ 186 h 200"/>
                <a:gd name="T62" fmla="*/ 78 w 200"/>
                <a:gd name="T63" fmla="*/ 200 h 200"/>
                <a:gd name="T64" fmla="*/ 88 w 200"/>
                <a:gd name="T65" fmla="*/ 182 h 200"/>
                <a:gd name="T66" fmla="*/ 88 w 200"/>
                <a:gd name="T67" fmla="*/ 182 h 200"/>
                <a:gd name="T68" fmla="*/ 100 w 200"/>
                <a:gd name="T69" fmla="*/ 182 h 200"/>
                <a:gd name="T70" fmla="*/ 114 w 200"/>
                <a:gd name="T71" fmla="*/ 182 h 200"/>
                <a:gd name="T72" fmla="*/ 124 w 200"/>
                <a:gd name="T73" fmla="*/ 200 h 200"/>
                <a:gd name="T74" fmla="*/ 156 w 200"/>
                <a:gd name="T75" fmla="*/ 186 h 200"/>
                <a:gd name="T76" fmla="*/ 148 w 200"/>
                <a:gd name="T77" fmla="*/ 166 h 200"/>
                <a:gd name="T78" fmla="*/ 148 w 200"/>
                <a:gd name="T79" fmla="*/ 166 h 200"/>
                <a:gd name="T80" fmla="*/ 160 w 200"/>
                <a:gd name="T81" fmla="*/ 158 h 200"/>
                <a:gd name="T82" fmla="*/ 168 w 200"/>
                <a:gd name="T83" fmla="*/ 148 h 200"/>
                <a:gd name="T84" fmla="*/ 188 w 200"/>
                <a:gd name="T85" fmla="*/ 154 h 200"/>
                <a:gd name="T86" fmla="*/ 200 w 200"/>
                <a:gd name="T87" fmla="*/ 122 h 200"/>
                <a:gd name="T88" fmla="*/ 182 w 200"/>
                <a:gd name="T89" fmla="*/ 112 h 200"/>
                <a:gd name="T90" fmla="*/ 182 w 200"/>
                <a:gd name="T91" fmla="*/ 112 h 200"/>
                <a:gd name="T92" fmla="*/ 184 w 200"/>
                <a:gd name="T93" fmla="*/ 100 h 200"/>
                <a:gd name="T94" fmla="*/ 182 w 200"/>
                <a:gd name="T95" fmla="*/ 86 h 200"/>
                <a:gd name="T96" fmla="*/ 200 w 200"/>
                <a:gd name="T97" fmla="*/ 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200">
                  <a:moveTo>
                    <a:pt x="200" y="76"/>
                  </a:moveTo>
                  <a:lnTo>
                    <a:pt x="188" y="44"/>
                  </a:lnTo>
                  <a:lnTo>
                    <a:pt x="168" y="52"/>
                  </a:lnTo>
                  <a:lnTo>
                    <a:pt x="168" y="52"/>
                  </a:lnTo>
                  <a:lnTo>
                    <a:pt x="158" y="40"/>
                  </a:lnTo>
                  <a:lnTo>
                    <a:pt x="148" y="32"/>
                  </a:lnTo>
                  <a:lnTo>
                    <a:pt x="154" y="12"/>
                  </a:lnTo>
                  <a:lnTo>
                    <a:pt x="124" y="0"/>
                  </a:lnTo>
                  <a:lnTo>
                    <a:pt x="114" y="18"/>
                  </a:lnTo>
                  <a:lnTo>
                    <a:pt x="114" y="18"/>
                  </a:lnTo>
                  <a:lnTo>
                    <a:pt x="100" y="16"/>
                  </a:lnTo>
                  <a:lnTo>
                    <a:pt x="86" y="18"/>
                  </a:lnTo>
                  <a:lnTo>
                    <a:pt x="78" y="0"/>
                  </a:lnTo>
                  <a:lnTo>
                    <a:pt x="46" y="12"/>
                  </a:lnTo>
                  <a:lnTo>
                    <a:pt x="52" y="32"/>
                  </a:lnTo>
                  <a:lnTo>
                    <a:pt x="52" y="32"/>
                  </a:lnTo>
                  <a:lnTo>
                    <a:pt x="42" y="42"/>
                  </a:lnTo>
                  <a:lnTo>
                    <a:pt x="34" y="52"/>
                  </a:lnTo>
                  <a:lnTo>
                    <a:pt x="14" y="46"/>
                  </a:lnTo>
                  <a:lnTo>
                    <a:pt x="0" y="76"/>
                  </a:lnTo>
                  <a:lnTo>
                    <a:pt x="18" y="86"/>
                  </a:lnTo>
                  <a:lnTo>
                    <a:pt x="18" y="86"/>
                  </a:lnTo>
                  <a:lnTo>
                    <a:pt x="18" y="100"/>
                  </a:lnTo>
                  <a:lnTo>
                    <a:pt x="18" y="114"/>
                  </a:lnTo>
                  <a:lnTo>
                    <a:pt x="0" y="122"/>
                  </a:lnTo>
                  <a:lnTo>
                    <a:pt x="14" y="154"/>
                  </a:lnTo>
                  <a:lnTo>
                    <a:pt x="34" y="148"/>
                  </a:lnTo>
                  <a:lnTo>
                    <a:pt x="34" y="148"/>
                  </a:lnTo>
                  <a:lnTo>
                    <a:pt x="42" y="158"/>
                  </a:lnTo>
                  <a:lnTo>
                    <a:pt x="52" y="166"/>
                  </a:lnTo>
                  <a:lnTo>
                    <a:pt x="46" y="186"/>
                  </a:lnTo>
                  <a:lnTo>
                    <a:pt x="78" y="200"/>
                  </a:lnTo>
                  <a:lnTo>
                    <a:pt x="88" y="182"/>
                  </a:lnTo>
                  <a:lnTo>
                    <a:pt x="88" y="182"/>
                  </a:lnTo>
                  <a:lnTo>
                    <a:pt x="100" y="182"/>
                  </a:lnTo>
                  <a:lnTo>
                    <a:pt x="114" y="182"/>
                  </a:lnTo>
                  <a:lnTo>
                    <a:pt x="124" y="200"/>
                  </a:lnTo>
                  <a:lnTo>
                    <a:pt x="156" y="186"/>
                  </a:lnTo>
                  <a:lnTo>
                    <a:pt x="148" y="166"/>
                  </a:lnTo>
                  <a:lnTo>
                    <a:pt x="148" y="166"/>
                  </a:lnTo>
                  <a:lnTo>
                    <a:pt x="160" y="158"/>
                  </a:lnTo>
                  <a:lnTo>
                    <a:pt x="168" y="148"/>
                  </a:lnTo>
                  <a:lnTo>
                    <a:pt x="188" y="154"/>
                  </a:lnTo>
                  <a:lnTo>
                    <a:pt x="200" y="122"/>
                  </a:lnTo>
                  <a:lnTo>
                    <a:pt x="182" y="112"/>
                  </a:lnTo>
                  <a:lnTo>
                    <a:pt x="182" y="112"/>
                  </a:lnTo>
                  <a:lnTo>
                    <a:pt x="184" y="100"/>
                  </a:lnTo>
                  <a:lnTo>
                    <a:pt x="182" y="86"/>
                  </a:lnTo>
                  <a:lnTo>
                    <a:pt x="200" y="76"/>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39">
              <a:extLst>
                <a:ext uri="{FF2B5EF4-FFF2-40B4-BE49-F238E27FC236}">
                  <a16:creationId xmlns:a16="http://schemas.microsoft.com/office/drawing/2014/main" id="{29692218-E39E-4DCF-9500-BDC55CEF6B40}"/>
                </a:ext>
              </a:extLst>
            </p:cNvPr>
            <p:cNvSpPr>
              <a:spLocks/>
            </p:cNvSpPr>
            <p:nvPr/>
          </p:nvSpPr>
          <p:spPr bwMode="auto">
            <a:xfrm>
              <a:off x="7048500" y="1962150"/>
              <a:ext cx="127000" cy="127000"/>
            </a:xfrm>
            <a:custGeom>
              <a:avLst/>
              <a:gdLst>
                <a:gd name="T0" fmla="*/ 80 w 80"/>
                <a:gd name="T1" fmla="*/ 40 h 80"/>
                <a:gd name="T2" fmla="*/ 80 w 80"/>
                <a:gd name="T3" fmla="*/ 40 h 80"/>
                <a:gd name="T4" fmla="*/ 80 w 80"/>
                <a:gd name="T5" fmla="*/ 48 h 80"/>
                <a:gd name="T6" fmla="*/ 76 w 80"/>
                <a:gd name="T7" fmla="*/ 56 h 80"/>
                <a:gd name="T8" fmla="*/ 74 w 80"/>
                <a:gd name="T9" fmla="*/ 62 h 80"/>
                <a:gd name="T10" fmla="*/ 68 w 80"/>
                <a:gd name="T11" fmla="*/ 68 h 80"/>
                <a:gd name="T12" fmla="*/ 62 w 80"/>
                <a:gd name="T13" fmla="*/ 74 h 80"/>
                <a:gd name="T14" fmla="*/ 56 w 80"/>
                <a:gd name="T15" fmla="*/ 76 h 80"/>
                <a:gd name="T16" fmla="*/ 48 w 80"/>
                <a:gd name="T17" fmla="*/ 80 h 80"/>
                <a:gd name="T18" fmla="*/ 40 w 80"/>
                <a:gd name="T19" fmla="*/ 80 h 80"/>
                <a:gd name="T20" fmla="*/ 40 w 80"/>
                <a:gd name="T21" fmla="*/ 80 h 80"/>
                <a:gd name="T22" fmla="*/ 32 w 80"/>
                <a:gd name="T23" fmla="*/ 80 h 80"/>
                <a:gd name="T24" fmla="*/ 24 w 80"/>
                <a:gd name="T25" fmla="*/ 76 h 80"/>
                <a:gd name="T26" fmla="*/ 18 w 80"/>
                <a:gd name="T27" fmla="*/ 74 h 80"/>
                <a:gd name="T28" fmla="*/ 12 w 80"/>
                <a:gd name="T29" fmla="*/ 68 h 80"/>
                <a:gd name="T30" fmla="*/ 6 w 80"/>
                <a:gd name="T31" fmla="*/ 62 h 80"/>
                <a:gd name="T32" fmla="*/ 4 w 80"/>
                <a:gd name="T33" fmla="*/ 56 h 80"/>
                <a:gd name="T34" fmla="*/ 0 w 80"/>
                <a:gd name="T35" fmla="*/ 48 h 80"/>
                <a:gd name="T36" fmla="*/ 0 w 80"/>
                <a:gd name="T37" fmla="*/ 40 h 80"/>
                <a:gd name="T38" fmla="*/ 0 w 80"/>
                <a:gd name="T39" fmla="*/ 40 h 80"/>
                <a:gd name="T40" fmla="*/ 0 w 80"/>
                <a:gd name="T41" fmla="*/ 32 h 80"/>
                <a:gd name="T42" fmla="*/ 4 w 80"/>
                <a:gd name="T43" fmla="*/ 24 h 80"/>
                <a:gd name="T44" fmla="*/ 6 w 80"/>
                <a:gd name="T45" fmla="*/ 18 h 80"/>
                <a:gd name="T46" fmla="*/ 12 w 80"/>
                <a:gd name="T47" fmla="*/ 12 h 80"/>
                <a:gd name="T48" fmla="*/ 18 w 80"/>
                <a:gd name="T49" fmla="*/ 6 h 80"/>
                <a:gd name="T50" fmla="*/ 24 w 80"/>
                <a:gd name="T51" fmla="*/ 4 h 80"/>
                <a:gd name="T52" fmla="*/ 32 w 80"/>
                <a:gd name="T53" fmla="*/ 0 h 80"/>
                <a:gd name="T54" fmla="*/ 40 w 80"/>
                <a:gd name="T55" fmla="*/ 0 h 80"/>
                <a:gd name="T56" fmla="*/ 40 w 80"/>
                <a:gd name="T57" fmla="*/ 0 h 80"/>
                <a:gd name="T58" fmla="*/ 48 w 80"/>
                <a:gd name="T59" fmla="*/ 0 h 80"/>
                <a:gd name="T60" fmla="*/ 56 w 80"/>
                <a:gd name="T61" fmla="*/ 4 h 80"/>
                <a:gd name="T62" fmla="*/ 62 w 80"/>
                <a:gd name="T63" fmla="*/ 6 h 80"/>
                <a:gd name="T64" fmla="*/ 68 w 80"/>
                <a:gd name="T65" fmla="*/ 12 h 80"/>
                <a:gd name="T66" fmla="*/ 74 w 80"/>
                <a:gd name="T67" fmla="*/ 18 h 80"/>
                <a:gd name="T68" fmla="*/ 76 w 80"/>
                <a:gd name="T69" fmla="*/ 24 h 80"/>
                <a:gd name="T70" fmla="*/ 80 w 80"/>
                <a:gd name="T71" fmla="*/ 32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48"/>
                  </a:lnTo>
                  <a:lnTo>
                    <a:pt x="76" y="56"/>
                  </a:lnTo>
                  <a:lnTo>
                    <a:pt x="74" y="62"/>
                  </a:lnTo>
                  <a:lnTo>
                    <a:pt x="68" y="68"/>
                  </a:lnTo>
                  <a:lnTo>
                    <a:pt x="62" y="74"/>
                  </a:lnTo>
                  <a:lnTo>
                    <a:pt x="56" y="76"/>
                  </a:lnTo>
                  <a:lnTo>
                    <a:pt x="48" y="80"/>
                  </a:lnTo>
                  <a:lnTo>
                    <a:pt x="40" y="80"/>
                  </a:lnTo>
                  <a:lnTo>
                    <a:pt x="40" y="80"/>
                  </a:lnTo>
                  <a:lnTo>
                    <a:pt x="32" y="80"/>
                  </a:lnTo>
                  <a:lnTo>
                    <a:pt x="24" y="76"/>
                  </a:lnTo>
                  <a:lnTo>
                    <a:pt x="18" y="74"/>
                  </a:lnTo>
                  <a:lnTo>
                    <a:pt x="12" y="68"/>
                  </a:lnTo>
                  <a:lnTo>
                    <a:pt x="6" y="62"/>
                  </a:lnTo>
                  <a:lnTo>
                    <a:pt x="4" y="56"/>
                  </a:lnTo>
                  <a:lnTo>
                    <a:pt x="0" y="48"/>
                  </a:lnTo>
                  <a:lnTo>
                    <a:pt x="0" y="40"/>
                  </a:lnTo>
                  <a:lnTo>
                    <a:pt x="0" y="40"/>
                  </a:lnTo>
                  <a:lnTo>
                    <a:pt x="0" y="32"/>
                  </a:lnTo>
                  <a:lnTo>
                    <a:pt x="4" y="24"/>
                  </a:lnTo>
                  <a:lnTo>
                    <a:pt x="6" y="18"/>
                  </a:lnTo>
                  <a:lnTo>
                    <a:pt x="12" y="12"/>
                  </a:lnTo>
                  <a:lnTo>
                    <a:pt x="18" y="6"/>
                  </a:lnTo>
                  <a:lnTo>
                    <a:pt x="24" y="4"/>
                  </a:lnTo>
                  <a:lnTo>
                    <a:pt x="32" y="0"/>
                  </a:lnTo>
                  <a:lnTo>
                    <a:pt x="40" y="0"/>
                  </a:lnTo>
                  <a:lnTo>
                    <a:pt x="40" y="0"/>
                  </a:lnTo>
                  <a:lnTo>
                    <a:pt x="48" y="0"/>
                  </a:lnTo>
                  <a:lnTo>
                    <a:pt x="56" y="4"/>
                  </a:lnTo>
                  <a:lnTo>
                    <a:pt x="62" y="6"/>
                  </a:lnTo>
                  <a:lnTo>
                    <a:pt x="68" y="12"/>
                  </a:lnTo>
                  <a:lnTo>
                    <a:pt x="74" y="18"/>
                  </a:lnTo>
                  <a:lnTo>
                    <a:pt x="76" y="24"/>
                  </a:lnTo>
                  <a:lnTo>
                    <a:pt x="80" y="32"/>
                  </a:lnTo>
                  <a:lnTo>
                    <a:pt x="80" y="40"/>
                  </a:lnTo>
                  <a:lnTo>
                    <a:pt x="80" y="40"/>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160" name="Straight Connector 159">
            <a:extLst>
              <a:ext uri="{FF2B5EF4-FFF2-40B4-BE49-F238E27FC236}">
                <a16:creationId xmlns:a16="http://schemas.microsoft.com/office/drawing/2014/main" id="{9D0AC4E5-3310-49EE-BACE-3FBA9B56B9E1}"/>
              </a:ext>
            </a:extLst>
          </p:cNvPr>
          <p:cNvCxnSpPr>
            <a:cxnSpLocks/>
          </p:cNvCxnSpPr>
          <p:nvPr/>
        </p:nvCxnSpPr>
        <p:spPr>
          <a:xfrm>
            <a:off x="3323981" y="136153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3DC9A4C-39ED-4131-8E88-E4541CC8BCED}"/>
              </a:ext>
            </a:extLst>
          </p:cNvPr>
          <p:cNvSpPr>
            <a:spLocks noChangeArrowheads="1"/>
          </p:cNvSpPr>
          <p:nvPr/>
        </p:nvSpPr>
        <p:spPr bwMode="gray">
          <a:xfrm>
            <a:off x="4043192" y="5902546"/>
            <a:ext cx="1864678"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rPr>
              <a:t>Data Culture Change</a:t>
            </a:r>
          </a:p>
        </p:txBody>
      </p:sp>
      <p:grpSp>
        <p:nvGrpSpPr>
          <p:cNvPr id="269" name="Group 268">
            <a:extLst>
              <a:ext uri="{FF2B5EF4-FFF2-40B4-BE49-F238E27FC236}">
                <a16:creationId xmlns:a16="http://schemas.microsoft.com/office/drawing/2014/main" id="{2A8BC65D-DBC6-4B5D-9C83-B3F5ACC4DDAE}"/>
              </a:ext>
            </a:extLst>
          </p:cNvPr>
          <p:cNvGrpSpPr/>
          <p:nvPr/>
        </p:nvGrpSpPr>
        <p:grpSpPr>
          <a:xfrm>
            <a:off x="2879156" y="896087"/>
            <a:ext cx="291601" cy="5326241"/>
            <a:chOff x="2946846" y="803727"/>
            <a:chExt cx="291601" cy="5326241"/>
          </a:xfrm>
        </p:grpSpPr>
        <p:sp>
          <p:nvSpPr>
            <p:cNvPr id="153" name="Oval 152">
              <a:extLst>
                <a:ext uri="{FF2B5EF4-FFF2-40B4-BE49-F238E27FC236}">
                  <a16:creationId xmlns:a16="http://schemas.microsoft.com/office/drawing/2014/main" id="{EB0D1D8A-B1D7-4E31-AE15-C3DE3B96326D}"/>
                </a:ext>
              </a:extLst>
            </p:cNvPr>
            <p:cNvSpPr/>
            <p:nvPr/>
          </p:nvSpPr>
          <p:spPr>
            <a:xfrm>
              <a:off x="2946847" y="318459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4</a:t>
              </a:r>
            </a:p>
          </p:txBody>
        </p:sp>
        <p:sp>
          <p:nvSpPr>
            <p:cNvPr id="145" name="Oval 144">
              <a:extLst>
                <a:ext uri="{FF2B5EF4-FFF2-40B4-BE49-F238E27FC236}">
                  <a16:creationId xmlns:a16="http://schemas.microsoft.com/office/drawing/2014/main" id="{5C9A3556-62E8-4DAB-946F-F1F5ACE6B438}"/>
                </a:ext>
              </a:extLst>
            </p:cNvPr>
            <p:cNvSpPr/>
            <p:nvPr/>
          </p:nvSpPr>
          <p:spPr>
            <a:xfrm>
              <a:off x="2946847" y="495377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6</a:t>
              </a:r>
            </a:p>
          </p:txBody>
        </p:sp>
        <p:sp>
          <p:nvSpPr>
            <p:cNvPr id="150" name="Oval 149">
              <a:extLst>
                <a:ext uri="{FF2B5EF4-FFF2-40B4-BE49-F238E27FC236}">
                  <a16:creationId xmlns:a16="http://schemas.microsoft.com/office/drawing/2014/main" id="{E2682E33-65B2-42DF-980D-85D9CFA4A18C}"/>
                </a:ext>
              </a:extLst>
            </p:cNvPr>
            <p:cNvSpPr/>
            <p:nvPr/>
          </p:nvSpPr>
          <p:spPr>
            <a:xfrm>
              <a:off x="2946846" y="236081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3</a:t>
              </a:r>
            </a:p>
          </p:txBody>
        </p:sp>
        <p:sp>
          <p:nvSpPr>
            <p:cNvPr id="151" name="Oval 150">
              <a:extLst>
                <a:ext uri="{FF2B5EF4-FFF2-40B4-BE49-F238E27FC236}">
                  <a16:creationId xmlns:a16="http://schemas.microsoft.com/office/drawing/2014/main" id="{39EA5E27-B063-4862-8A77-E69AB6CEA3DB}"/>
                </a:ext>
              </a:extLst>
            </p:cNvPr>
            <p:cNvSpPr/>
            <p:nvPr/>
          </p:nvSpPr>
          <p:spPr>
            <a:xfrm>
              <a:off x="2946847" y="4069186"/>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5</a:t>
              </a:r>
            </a:p>
          </p:txBody>
        </p:sp>
        <p:sp>
          <p:nvSpPr>
            <p:cNvPr id="152" name="Oval 151">
              <a:extLst>
                <a:ext uri="{FF2B5EF4-FFF2-40B4-BE49-F238E27FC236}">
                  <a16:creationId xmlns:a16="http://schemas.microsoft.com/office/drawing/2014/main" id="{51D9D1B3-17DA-48A0-9948-177E2F1AF244}"/>
                </a:ext>
              </a:extLst>
            </p:cNvPr>
            <p:cNvSpPr/>
            <p:nvPr/>
          </p:nvSpPr>
          <p:spPr>
            <a:xfrm>
              <a:off x="2946846" y="1549622"/>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2</a:t>
              </a:r>
            </a:p>
          </p:txBody>
        </p:sp>
        <p:sp>
          <p:nvSpPr>
            <p:cNvPr id="162" name="Oval 161">
              <a:extLst>
                <a:ext uri="{FF2B5EF4-FFF2-40B4-BE49-F238E27FC236}">
                  <a16:creationId xmlns:a16="http://schemas.microsoft.com/office/drawing/2014/main" id="{0FDA9707-AE00-4A00-BCAD-9D775A4DFF78}"/>
                </a:ext>
              </a:extLst>
            </p:cNvPr>
            <p:cNvSpPr/>
            <p:nvPr/>
          </p:nvSpPr>
          <p:spPr>
            <a:xfrm>
              <a:off x="2946846" y="80372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1</a:t>
              </a:r>
            </a:p>
          </p:txBody>
        </p:sp>
        <p:sp>
          <p:nvSpPr>
            <p:cNvPr id="175" name="Oval 174">
              <a:extLst>
                <a:ext uri="{FF2B5EF4-FFF2-40B4-BE49-F238E27FC236}">
                  <a16:creationId xmlns:a16="http://schemas.microsoft.com/office/drawing/2014/main" id="{CB168917-1BF7-46FB-9FCB-F52ACAFCC85B}"/>
                </a:ext>
              </a:extLst>
            </p:cNvPr>
            <p:cNvSpPr/>
            <p:nvPr/>
          </p:nvSpPr>
          <p:spPr>
            <a:xfrm>
              <a:off x="2946847" y="5838368"/>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7</a:t>
              </a:r>
            </a:p>
          </p:txBody>
        </p:sp>
      </p:grpSp>
      <p:sp>
        <p:nvSpPr>
          <p:cNvPr id="155" name="Rectangle 154">
            <a:extLst>
              <a:ext uri="{FF2B5EF4-FFF2-40B4-BE49-F238E27FC236}">
                <a16:creationId xmlns:a16="http://schemas.microsoft.com/office/drawing/2014/main" id="{2994E652-C04E-4545-A121-4FB8D01AAD9E}"/>
              </a:ext>
            </a:extLst>
          </p:cNvPr>
          <p:cNvSpPr>
            <a:spLocks noChangeArrowheads="1"/>
          </p:cNvSpPr>
          <p:nvPr/>
        </p:nvSpPr>
        <p:spPr bwMode="gray">
          <a:xfrm>
            <a:off x="4028432" y="90425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829275"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Strategy</a:t>
            </a:r>
          </a:p>
        </p:txBody>
      </p:sp>
      <p:grpSp>
        <p:nvGrpSpPr>
          <p:cNvPr id="220" name="Group 219">
            <a:extLst>
              <a:ext uri="{FF2B5EF4-FFF2-40B4-BE49-F238E27FC236}">
                <a16:creationId xmlns:a16="http://schemas.microsoft.com/office/drawing/2014/main" id="{FF553AB2-7A12-4240-8AFA-DCF12A775FE7}"/>
              </a:ext>
            </a:extLst>
          </p:cNvPr>
          <p:cNvGrpSpPr/>
          <p:nvPr/>
        </p:nvGrpSpPr>
        <p:grpSpPr>
          <a:xfrm>
            <a:off x="3319317" y="697423"/>
            <a:ext cx="477456" cy="573408"/>
            <a:chOff x="3930650" y="1047750"/>
            <a:chExt cx="647700" cy="800100"/>
          </a:xfrm>
          <a:solidFill>
            <a:srgbClr val="FFFFFF"/>
          </a:solidFill>
        </p:grpSpPr>
        <p:sp>
          <p:nvSpPr>
            <p:cNvPr id="221" name="Freeform 38">
              <a:extLst>
                <a:ext uri="{FF2B5EF4-FFF2-40B4-BE49-F238E27FC236}">
                  <a16:creationId xmlns:a16="http://schemas.microsoft.com/office/drawing/2014/main" id="{C87B839D-E5D5-485E-A110-8D24B03B1A3B}"/>
                </a:ext>
              </a:extLst>
            </p:cNvPr>
            <p:cNvSpPr>
              <a:spLocks/>
            </p:cNvSpPr>
            <p:nvPr/>
          </p:nvSpPr>
          <p:spPr bwMode="auto">
            <a:xfrm>
              <a:off x="4070350" y="1250950"/>
              <a:ext cx="381000" cy="381000"/>
            </a:xfrm>
            <a:custGeom>
              <a:avLst/>
              <a:gdLst>
                <a:gd name="T0" fmla="*/ 240 w 240"/>
                <a:gd name="T1" fmla="*/ 120 h 240"/>
                <a:gd name="T2" fmla="*/ 240 w 240"/>
                <a:gd name="T3" fmla="*/ 120 h 240"/>
                <a:gd name="T4" fmla="*/ 240 w 240"/>
                <a:gd name="T5" fmla="*/ 132 h 240"/>
                <a:gd name="T6" fmla="*/ 238 w 240"/>
                <a:gd name="T7" fmla="*/ 144 h 240"/>
                <a:gd name="T8" fmla="*/ 230 w 240"/>
                <a:gd name="T9" fmla="*/ 166 h 240"/>
                <a:gd name="T10" fmla="*/ 220 w 240"/>
                <a:gd name="T11" fmla="*/ 188 h 240"/>
                <a:gd name="T12" fmla="*/ 204 w 240"/>
                <a:gd name="T13" fmla="*/ 204 h 240"/>
                <a:gd name="T14" fmla="*/ 188 w 240"/>
                <a:gd name="T15" fmla="*/ 220 h 240"/>
                <a:gd name="T16" fmla="*/ 166 w 240"/>
                <a:gd name="T17" fmla="*/ 230 h 240"/>
                <a:gd name="T18" fmla="*/ 144 w 240"/>
                <a:gd name="T19" fmla="*/ 238 h 240"/>
                <a:gd name="T20" fmla="*/ 132 w 240"/>
                <a:gd name="T21" fmla="*/ 240 h 240"/>
                <a:gd name="T22" fmla="*/ 120 w 240"/>
                <a:gd name="T23" fmla="*/ 240 h 240"/>
                <a:gd name="T24" fmla="*/ 120 w 240"/>
                <a:gd name="T25" fmla="*/ 240 h 240"/>
                <a:gd name="T26" fmla="*/ 108 w 240"/>
                <a:gd name="T27" fmla="*/ 240 h 240"/>
                <a:gd name="T28" fmla="*/ 96 w 240"/>
                <a:gd name="T29" fmla="*/ 238 h 240"/>
                <a:gd name="T30" fmla="*/ 74 w 240"/>
                <a:gd name="T31" fmla="*/ 230 h 240"/>
                <a:gd name="T32" fmla="*/ 52 w 240"/>
                <a:gd name="T33" fmla="*/ 220 h 240"/>
                <a:gd name="T34" fmla="*/ 36 w 240"/>
                <a:gd name="T35" fmla="*/ 204 h 240"/>
                <a:gd name="T36" fmla="*/ 20 w 240"/>
                <a:gd name="T37" fmla="*/ 188 h 240"/>
                <a:gd name="T38" fmla="*/ 10 w 240"/>
                <a:gd name="T39" fmla="*/ 166 h 240"/>
                <a:gd name="T40" fmla="*/ 2 w 240"/>
                <a:gd name="T41" fmla="*/ 144 h 240"/>
                <a:gd name="T42" fmla="*/ 0 w 240"/>
                <a:gd name="T43" fmla="*/ 132 h 240"/>
                <a:gd name="T44" fmla="*/ 0 w 240"/>
                <a:gd name="T45" fmla="*/ 120 h 240"/>
                <a:gd name="T46" fmla="*/ 0 w 240"/>
                <a:gd name="T47" fmla="*/ 120 h 240"/>
                <a:gd name="T48" fmla="*/ 0 w 240"/>
                <a:gd name="T49" fmla="*/ 108 h 240"/>
                <a:gd name="T50" fmla="*/ 2 w 240"/>
                <a:gd name="T51" fmla="*/ 96 h 240"/>
                <a:gd name="T52" fmla="*/ 10 w 240"/>
                <a:gd name="T53" fmla="*/ 74 h 240"/>
                <a:gd name="T54" fmla="*/ 20 w 240"/>
                <a:gd name="T55" fmla="*/ 52 h 240"/>
                <a:gd name="T56" fmla="*/ 36 w 240"/>
                <a:gd name="T57" fmla="*/ 36 h 240"/>
                <a:gd name="T58" fmla="*/ 52 w 240"/>
                <a:gd name="T59" fmla="*/ 20 h 240"/>
                <a:gd name="T60" fmla="*/ 74 w 240"/>
                <a:gd name="T61" fmla="*/ 10 h 240"/>
                <a:gd name="T62" fmla="*/ 96 w 240"/>
                <a:gd name="T63" fmla="*/ 2 h 240"/>
                <a:gd name="T64" fmla="*/ 108 w 240"/>
                <a:gd name="T65" fmla="*/ 0 h 240"/>
                <a:gd name="T66" fmla="*/ 120 w 240"/>
                <a:gd name="T67" fmla="*/ 0 h 240"/>
                <a:gd name="T68" fmla="*/ 120 w 240"/>
                <a:gd name="T69" fmla="*/ 0 h 240"/>
                <a:gd name="T70" fmla="*/ 132 w 240"/>
                <a:gd name="T71" fmla="*/ 0 h 240"/>
                <a:gd name="T72" fmla="*/ 144 w 240"/>
                <a:gd name="T73" fmla="*/ 2 h 240"/>
                <a:gd name="T74" fmla="*/ 166 w 240"/>
                <a:gd name="T75" fmla="*/ 10 h 240"/>
                <a:gd name="T76" fmla="*/ 188 w 240"/>
                <a:gd name="T77" fmla="*/ 20 h 240"/>
                <a:gd name="T78" fmla="*/ 204 w 240"/>
                <a:gd name="T79" fmla="*/ 36 h 240"/>
                <a:gd name="T80" fmla="*/ 220 w 240"/>
                <a:gd name="T81" fmla="*/ 52 h 240"/>
                <a:gd name="T82" fmla="*/ 230 w 240"/>
                <a:gd name="T83" fmla="*/ 74 h 240"/>
                <a:gd name="T84" fmla="*/ 238 w 240"/>
                <a:gd name="T85" fmla="*/ 96 h 240"/>
                <a:gd name="T86" fmla="*/ 240 w 240"/>
                <a:gd name="T87" fmla="*/ 108 h 240"/>
                <a:gd name="T88" fmla="*/ 240 w 240"/>
                <a:gd name="T89" fmla="*/ 120 h 240"/>
                <a:gd name="T90" fmla="*/ 240 w 240"/>
                <a:gd name="T91"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240">
                  <a:moveTo>
                    <a:pt x="240" y="120"/>
                  </a:moveTo>
                  <a:lnTo>
                    <a:pt x="240" y="120"/>
                  </a:lnTo>
                  <a:lnTo>
                    <a:pt x="240" y="132"/>
                  </a:lnTo>
                  <a:lnTo>
                    <a:pt x="238" y="144"/>
                  </a:lnTo>
                  <a:lnTo>
                    <a:pt x="230" y="166"/>
                  </a:lnTo>
                  <a:lnTo>
                    <a:pt x="220" y="188"/>
                  </a:lnTo>
                  <a:lnTo>
                    <a:pt x="204" y="204"/>
                  </a:lnTo>
                  <a:lnTo>
                    <a:pt x="188" y="220"/>
                  </a:lnTo>
                  <a:lnTo>
                    <a:pt x="166" y="230"/>
                  </a:lnTo>
                  <a:lnTo>
                    <a:pt x="144" y="238"/>
                  </a:lnTo>
                  <a:lnTo>
                    <a:pt x="132" y="240"/>
                  </a:lnTo>
                  <a:lnTo>
                    <a:pt x="120" y="240"/>
                  </a:lnTo>
                  <a:lnTo>
                    <a:pt x="120" y="240"/>
                  </a:lnTo>
                  <a:lnTo>
                    <a:pt x="108" y="240"/>
                  </a:lnTo>
                  <a:lnTo>
                    <a:pt x="96" y="238"/>
                  </a:lnTo>
                  <a:lnTo>
                    <a:pt x="74" y="230"/>
                  </a:lnTo>
                  <a:lnTo>
                    <a:pt x="52" y="220"/>
                  </a:lnTo>
                  <a:lnTo>
                    <a:pt x="36" y="204"/>
                  </a:lnTo>
                  <a:lnTo>
                    <a:pt x="20" y="188"/>
                  </a:lnTo>
                  <a:lnTo>
                    <a:pt x="10" y="166"/>
                  </a:lnTo>
                  <a:lnTo>
                    <a:pt x="2" y="144"/>
                  </a:lnTo>
                  <a:lnTo>
                    <a:pt x="0" y="132"/>
                  </a:lnTo>
                  <a:lnTo>
                    <a:pt x="0" y="120"/>
                  </a:lnTo>
                  <a:lnTo>
                    <a:pt x="0" y="120"/>
                  </a:lnTo>
                  <a:lnTo>
                    <a:pt x="0" y="108"/>
                  </a:lnTo>
                  <a:lnTo>
                    <a:pt x="2" y="96"/>
                  </a:lnTo>
                  <a:lnTo>
                    <a:pt x="10" y="74"/>
                  </a:lnTo>
                  <a:lnTo>
                    <a:pt x="20" y="52"/>
                  </a:lnTo>
                  <a:lnTo>
                    <a:pt x="36" y="36"/>
                  </a:lnTo>
                  <a:lnTo>
                    <a:pt x="52" y="20"/>
                  </a:lnTo>
                  <a:lnTo>
                    <a:pt x="74" y="10"/>
                  </a:lnTo>
                  <a:lnTo>
                    <a:pt x="96" y="2"/>
                  </a:lnTo>
                  <a:lnTo>
                    <a:pt x="108" y="0"/>
                  </a:lnTo>
                  <a:lnTo>
                    <a:pt x="120" y="0"/>
                  </a:lnTo>
                  <a:lnTo>
                    <a:pt x="120" y="0"/>
                  </a:lnTo>
                  <a:lnTo>
                    <a:pt x="132" y="0"/>
                  </a:lnTo>
                  <a:lnTo>
                    <a:pt x="144" y="2"/>
                  </a:lnTo>
                  <a:lnTo>
                    <a:pt x="166" y="10"/>
                  </a:lnTo>
                  <a:lnTo>
                    <a:pt x="188" y="20"/>
                  </a:lnTo>
                  <a:lnTo>
                    <a:pt x="204" y="36"/>
                  </a:lnTo>
                  <a:lnTo>
                    <a:pt x="220" y="52"/>
                  </a:lnTo>
                  <a:lnTo>
                    <a:pt x="230" y="74"/>
                  </a:lnTo>
                  <a:lnTo>
                    <a:pt x="238" y="96"/>
                  </a:lnTo>
                  <a:lnTo>
                    <a:pt x="240" y="108"/>
                  </a:lnTo>
                  <a:lnTo>
                    <a:pt x="240" y="120"/>
                  </a:lnTo>
                  <a:lnTo>
                    <a:pt x="240" y="12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39">
              <a:extLst>
                <a:ext uri="{FF2B5EF4-FFF2-40B4-BE49-F238E27FC236}">
                  <a16:creationId xmlns:a16="http://schemas.microsoft.com/office/drawing/2014/main" id="{2416C0D3-4399-4AD5-BFE6-C11EB7E31CAE}"/>
                </a:ext>
              </a:extLst>
            </p:cNvPr>
            <p:cNvSpPr>
              <a:spLocks/>
            </p:cNvSpPr>
            <p:nvPr/>
          </p:nvSpPr>
          <p:spPr bwMode="auto">
            <a:xfrm>
              <a:off x="4375150" y="1301750"/>
              <a:ext cx="152400" cy="76200"/>
            </a:xfrm>
            <a:custGeom>
              <a:avLst/>
              <a:gdLst>
                <a:gd name="T0" fmla="*/ 96 w 96"/>
                <a:gd name="T1" fmla="*/ 0 h 48"/>
                <a:gd name="T2" fmla="*/ 48 w 96"/>
                <a:gd name="T3" fmla="*/ 0 h 48"/>
                <a:gd name="T4" fmla="*/ 16 w 96"/>
                <a:gd name="T5" fmla="*/ 48 h 48"/>
                <a:gd name="T6" fmla="*/ 0 w 96"/>
                <a:gd name="T7" fmla="*/ 48 h 48"/>
              </a:gdLst>
              <a:ahLst/>
              <a:cxnLst>
                <a:cxn ang="0">
                  <a:pos x="T0" y="T1"/>
                </a:cxn>
                <a:cxn ang="0">
                  <a:pos x="T2" y="T3"/>
                </a:cxn>
                <a:cxn ang="0">
                  <a:pos x="T4" y="T5"/>
                </a:cxn>
                <a:cxn ang="0">
                  <a:pos x="T6" y="T7"/>
                </a:cxn>
              </a:cxnLst>
              <a:rect l="0" t="0" r="r" b="b"/>
              <a:pathLst>
                <a:path w="96" h="48">
                  <a:moveTo>
                    <a:pt x="96" y="0"/>
                  </a:moveTo>
                  <a:lnTo>
                    <a:pt x="48" y="0"/>
                  </a:lnTo>
                  <a:lnTo>
                    <a:pt x="16" y="48"/>
                  </a:lnTo>
                  <a:lnTo>
                    <a:pt x="0" y="48"/>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Line 40">
              <a:extLst>
                <a:ext uri="{FF2B5EF4-FFF2-40B4-BE49-F238E27FC236}">
                  <a16:creationId xmlns:a16="http://schemas.microsoft.com/office/drawing/2014/main" id="{474EF002-683E-46FF-ACED-5CAF06AD0A8F}"/>
                </a:ext>
              </a:extLst>
            </p:cNvPr>
            <p:cNvSpPr>
              <a:spLocks noChangeShapeType="1"/>
            </p:cNvSpPr>
            <p:nvPr/>
          </p:nvSpPr>
          <p:spPr bwMode="auto">
            <a:xfrm flipH="1">
              <a:off x="4400550" y="1441450"/>
              <a:ext cx="1397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41">
              <a:extLst>
                <a:ext uri="{FF2B5EF4-FFF2-40B4-BE49-F238E27FC236}">
                  <a16:creationId xmlns:a16="http://schemas.microsoft.com/office/drawing/2014/main" id="{BDD5CB3F-217B-48C3-9EF8-787152680630}"/>
                </a:ext>
              </a:extLst>
            </p:cNvPr>
            <p:cNvSpPr>
              <a:spLocks/>
            </p:cNvSpPr>
            <p:nvPr/>
          </p:nvSpPr>
          <p:spPr bwMode="auto">
            <a:xfrm>
              <a:off x="4489450" y="12636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42">
              <a:extLst>
                <a:ext uri="{FF2B5EF4-FFF2-40B4-BE49-F238E27FC236}">
                  <a16:creationId xmlns:a16="http://schemas.microsoft.com/office/drawing/2014/main" id="{15D267EF-2755-4CA7-B54F-D604788375C2}"/>
                </a:ext>
              </a:extLst>
            </p:cNvPr>
            <p:cNvSpPr>
              <a:spLocks/>
            </p:cNvSpPr>
            <p:nvPr/>
          </p:nvSpPr>
          <p:spPr bwMode="auto">
            <a:xfrm>
              <a:off x="4375150" y="1504950"/>
              <a:ext cx="152400" cy="76200"/>
            </a:xfrm>
            <a:custGeom>
              <a:avLst/>
              <a:gdLst>
                <a:gd name="T0" fmla="*/ 96 w 96"/>
                <a:gd name="T1" fmla="*/ 48 h 48"/>
                <a:gd name="T2" fmla="*/ 48 w 96"/>
                <a:gd name="T3" fmla="*/ 48 h 48"/>
                <a:gd name="T4" fmla="*/ 16 w 96"/>
                <a:gd name="T5" fmla="*/ 0 h 48"/>
                <a:gd name="T6" fmla="*/ 0 w 96"/>
                <a:gd name="T7" fmla="*/ 0 h 48"/>
              </a:gdLst>
              <a:ahLst/>
              <a:cxnLst>
                <a:cxn ang="0">
                  <a:pos x="T0" y="T1"/>
                </a:cxn>
                <a:cxn ang="0">
                  <a:pos x="T2" y="T3"/>
                </a:cxn>
                <a:cxn ang="0">
                  <a:pos x="T4" y="T5"/>
                </a:cxn>
                <a:cxn ang="0">
                  <a:pos x="T6" y="T7"/>
                </a:cxn>
              </a:cxnLst>
              <a:rect l="0" t="0" r="r" b="b"/>
              <a:pathLst>
                <a:path w="96" h="48">
                  <a:moveTo>
                    <a:pt x="96" y="48"/>
                  </a:moveTo>
                  <a:lnTo>
                    <a:pt x="48" y="48"/>
                  </a:lnTo>
                  <a:lnTo>
                    <a:pt x="16"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43">
              <a:extLst>
                <a:ext uri="{FF2B5EF4-FFF2-40B4-BE49-F238E27FC236}">
                  <a16:creationId xmlns:a16="http://schemas.microsoft.com/office/drawing/2014/main" id="{ADBC23E5-6ECE-4D8D-8AD1-31833484775F}"/>
                </a:ext>
              </a:extLst>
            </p:cNvPr>
            <p:cNvSpPr>
              <a:spLocks/>
            </p:cNvSpPr>
            <p:nvPr/>
          </p:nvSpPr>
          <p:spPr bwMode="auto">
            <a:xfrm>
              <a:off x="4489450" y="15430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44">
              <a:extLst>
                <a:ext uri="{FF2B5EF4-FFF2-40B4-BE49-F238E27FC236}">
                  <a16:creationId xmlns:a16="http://schemas.microsoft.com/office/drawing/2014/main" id="{3CD783A9-45BE-4D6E-A73A-6390927272B6}"/>
                </a:ext>
              </a:extLst>
            </p:cNvPr>
            <p:cNvSpPr>
              <a:spLocks/>
            </p:cNvSpPr>
            <p:nvPr/>
          </p:nvSpPr>
          <p:spPr bwMode="auto">
            <a:xfrm>
              <a:off x="4502150" y="14033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45">
              <a:extLst>
                <a:ext uri="{FF2B5EF4-FFF2-40B4-BE49-F238E27FC236}">
                  <a16:creationId xmlns:a16="http://schemas.microsoft.com/office/drawing/2014/main" id="{1641E89F-E217-41C7-A5BB-43C568160E16}"/>
                </a:ext>
              </a:extLst>
            </p:cNvPr>
            <p:cNvSpPr>
              <a:spLocks/>
            </p:cNvSpPr>
            <p:nvPr/>
          </p:nvSpPr>
          <p:spPr bwMode="auto">
            <a:xfrm>
              <a:off x="4324350" y="1568450"/>
              <a:ext cx="98425" cy="127000"/>
            </a:xfrm>
            <a:custGeom>
              <a:avLst/>
              <a:gdLst>
                <a:gd name="T0" fmla="*/ 62 w 62"/>
                <a:gd name="T1" fmla="*/ 80 h 80"/>
                <a:gd name="T2" fmla="*/ 8 w 62"/>
                <a:gd name="T3" fmla="*/ 0 h 80"/>
                <a:gd name="T4" fmla="*/ 0 w 62"/>
                <a:gd name="T5" fmla="*/ 0 h 80"/>
              </a:gdLst>
              <a:ahLst/>
              <a:cxnLst>
                <a:cxn ang="0">
                  <a:pos x="T0" y="T1"/>
                </a:cxn>
                <a:cxn ang="0">
                  <a:pos x="T2" y="T3"/>
                </a:cxn>
                <a:cxn ang="0">
                  <a:pos x="T4" y="T5"/>
                </a:cxn>
              </a:cxnLst>
              <a:rect l="0" t="0" r="r" b="b"/>
              <a:pathLst>
                <a:path w="62" h="80">
                  <a:moveTo>
                    <a:pt x="62" y="80"/>
                  </a:moveTo>
                  <a:lnTo>
                    <a:pt x="8"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46">
              <a:extLst>
                <a:ext uri="{FF2B5EF4-FFF2-40B4-BE49-F238E27FC236}">
                  <a16:creationId xmlns:a16="http://schemas.microsoft.com/office/drawing/2014/main" id="{4D03485D-7E4E-4136-A9AE-04291368F640}"/>
                </a:ext>
              </a:extLst>
            </p:cNvPr>
            <p:cNvSpPr>
              <a:spLocks/>
            </p:cNvSpPr>
            <p:nvPr/>
          </p:nvSpPr>
          <p:spPr bwMode="auto">
            <a:xfrm>
              <a:off x="4387850" y="16573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47">
              <a:extLst>
                <a:ext uri="{FF2B5EF4-FFF2-40B4-BE49-F238E27FC236}">
                  <a16:creationId xmlns:a16="http://schemas.microsoft.com/office/drawing/2014/main" id="{C64C4D94-77FA-489B-98F9-1391ED5F4FD9}"/>
                </a:ext>
              </a:extLst>
            </p:cNvPr>
            <p:cNvSpPr>
              <a:spLocks/>
            </p:cNvSpPr>
            <p:nvPr/>
          </p:nvSpPr>
          <p:spPr bwMode="auto">
            <a:xfrm>
              <a:off x="4260850" y="1212850"/>
              <a:ext cx="161925" cy="101600"/>
            </a:xfrm>
            <a:custGeom>
              <a:avLst/>
              <a:gdLst>
                <a:gd name="T0" fmla="*/ 102 w 102"/>
                <a:gd name="T1" fmla="*/ 0 h 64"/>
                <a:gd name="T2" fmla="*/ 48 w 102"/>
                <a:gd name="T3" fmla="*/ 64 h 64"/>
                <a:gd name="T4" fmla="*/ 0 w 102"/>
                <a:gd name="T5" fmla="*/ 64 h 64"/>
              </a:gdLst>
              <a:ahLst/>
              <a:cxnLst>
                <a:cxn ang="0">
                  <a:pos x="T0" y="T1"/>
                </a:cxn>
                <a:cxn ang="0">
                  <a:pos x="T2" y="T3"/>
                </a:cxn>
                <a:cxn ang="0">
                  <a:pos x="T4" y="T5"/>
                </a:cxn>
              </a:cxnLst>
              <a:rect l="0" t="0" r="r" b="b"/>
              <a:pathLst>
                <a:path w="102" h="64">
                  <a:moveTo>
                    <a:pt x="102" y="0"/>
                  </a:moveTo>
                  <a:lnTo>
                    <a:pt x="48" y="64"/>
                  </a:lnTo>
                  <a:lnTo>
                    <a:pt x="0" y="64"/>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48">
              <a:extLst>
                <a:ext uri="{FF2B5EF4-FFF2-40B4-BE49-F238E27FC236}">
                  <a16:creationId xmlns:a16="http://schemas.microsoft.com/office/drawing/2014/main" id="{2E459830-BD66-4898-A44F-0E0A86A5C1C8}"/>
                </a:ext>
              </a:extLst>
            </p:cNvPr>
            <p:cNvSpPr>
              <a:spLocks/>
            </p:cNvSpPr>
            <p:nvPr/>
          </p:nvSpPr>
          <p:spPr bwMode="auto">
            <a:xfrm>
              <a:off x="4387850" y="11747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49">
              <a:extLst>
                <a:ext uri="{FF2B5EF4-FFF2-40B4-BE49-F238E27FC236}">
                  <a16:creationId xmlns:a16="http://schemas.microsoft.com/office/drawing/2014/main" id="{5BB59D04-D86F-4D7E-AA7A-40EFC4252FD2}"/>
                </a:ext>
              </a:extLst>
            </p:cNvPr>
            <p:cNvSpPr>
              <a:spLocks/>
            </p:cNvSpPr>
            <p:nvPr/>
          </p:nvSpPr>
          <p:spPr bwMode="auto">
            <a:xfrm>
              <a:off x="3930650" y="1149350"/>
              <a:ext cx="330200" cy="596900"/>
            </a:xfrm>
            <a:custGeom>
              <a:avLst/>
              <a:gdLst>
                <a:gd name="T0" fmla="*/ 152 w 208"/>
                <a:gd name="T1" fmla="*/ 0 h 376"/>
                <a:gd name="T2" fmla="*/ 134 w 208"/>
                <a:gd name="T3" fmla="*/ 4 h 376"/>
                <a:gd name="T4" fmla="*/ 118 w 208"/>
                <a:gd name="T5" fmla="*/ 12 h 376"/>
                <a:gd name="T6" fmla="*/ 106 w 208"/>
                <a:gd name="T7" fmla="*/ 24 h 376"/>
                <a:gd name="T8" fmla="*/ 98 w 208"/>
                <a:gd name="T9" fmla="*/ 40 h 376"/>
                <a:gd name="T10" fmla="*/ 86 w 208"/>
                <a:gd name="T11" fmla="*/ 42 h 376"/>
                <a:gd name="T12" fmla="*/ 66 w 208"/>
                <a:gd name="T13" fmla="*/ 52 h 376"/>
                <a:gd name="T14" fmla="*/ 50 w 208"/>
                <a:gd name="T15" fmla="*/ 70 h 376"/>
                <a:gd name="T16" fmla="*/ 42 w 208"/>
                <a:gd name="T17" fmla="*/ 94 h 376"/>
                <a:gd name="T18" fmla="*/ 40 w 208"/>
                <a:gd name="T19" fmla="*/ 108 h 376"/>
                <a:gd name="T20" fmla="*/ 40 w 208"/>
                <a:gd name="T21" fmla="*/ 116 h 376"/>
                <a:gd name="T22" fmla="*/ 24 w 208"/>
                <a:gd name="T23" fmla="*/ 128 h 376"/>
                <a:gd name="T24" fmla="*/ 12 w 208"/>
                <a:gd name="T25" fmla="*/ 146 h 376"/>
                <a:gd name="T26" fmla="*/ 4 w 208"/>
                <a:gd name="T27" fmla="*/ 166 h 376"/>
                <a:gd name="T28" fmla="*/ 0 w 208"/>
                <a:gd name="T29" fmla="*/ 192 h 376"/>
                <a:gd name="T30" fmla="*/ 2 w 208"/>
                <a:gd name="T31" fmla="*/ 208 h 376"/>
                <a:gd name="T32" fmla="*/ 10 w 208"/>
                <a:gd name="T33" fmla="*/ 238 h 376"/>
                <a:gd name="T34" fmla="*/ 18 w 208"/>
                <a:gd name="T35" fmla="*/ 248 h 376"/>
                <a:gd name="T36" fmla="*/ 16 w 208"/>
                <a:gd name="T37" fmla="*/ 274 h 376"/>
                <a:gd name="T38" fmla="*/ 20 w 208"/>
                <a:gd name="T39" fmla="*/ 288 h 376"/>
                <a:gd name="T40" fmla="*/ 30 w 208"/>
                <a:gd name="T41" fmla="*/ 312 h 376"/>
                <a:gd name="T42" fmla="*/ 50 w 208"/>
                <a:gd name="T43" fmla="*/ 328 h 376"/>
                <a:gd name="T44" fmla="*/ 72 w 208"/>
                <a:gd name="T45" fmla="*/ 336 h 376"/>
                <a:gd name="T46" fmla="*/ 84 w 208"/>
                <a:gd name="T47" fmla="*/ 336 h 376"/>
                <a:gd name="T48" fmla="*/ 92 w 208"/>
                <a:gd name="T49" fmla="*/ 352 h 376"/>
                <a:gd name="T50" fmla="*/ 106 w 208"/>
                <a:gd name="T51" fmla="*/ 364 h 376"/>
                <a:gd name="T52" fmla="*/ 124 w 208"/>
                <a:gd name="T53" fmla="*/ 372 h 376"/>
                <a:gd name="T54" fmla="*/ 144 w 208"/>
                <a:gd name="T55" fmla="*/ 376 h 376"/>
                <a:gd name="T56" fmla="*/ 156 w 208"/>
                <a:gd name="T57" fmla="*/ 374 h 376"/>
                <a:gd name="T58" fmla="*/ 180 w 208"/>
                <a:gd name="T59" fmla="*/ 366 h 376"/>
                <a:gd name="T60" fmla="*/ 198 w 208"/>
                <a:gd name="T61" fmla="*/ 350 h 376"/>
                <a:gd name="T62" fmla="*/ 206 w 208"/>
                <a:gd name="T63" fmla="*/ 328 h 376"/>
                <a:gd name="T64" fmla="*/ 208 w 208"/>
                <a:gd name="T65" fmla="*/ 56 h 376"/>
                <a:gd name="T66" fmla="*/ 206 w 208"/>
                <a:gd name="T67" fmla="*/ 44 h 376"/>
                <a:gd name="T68" fmla="*/ 198 w 208"/>
                <a:gd name="T69" fmla="*/ 24 h 376"/>
                <a:gd name="T70" fmla="*/ 184 w 208"/>
                <a:gd name="T71" fmla="*/ 10 h 376"/>
                <a:gd name="T72" fmla="*/ 164 w 208"/>
                <a:gd name="T73" fmla="*/ 2 h 376"/>
                <a:gd name="T74" fmla="*/ 152 w 208"/>
                <a:gd name="T7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376">
                  <a:moveTo>
                    <a:pt x="152" y="0"/>
                  </a:moveTo>
                  <a:lnTo>
                    <a:pt x="152" y="0"/>
                  </a:lnTo>
                  <a:lnTo>
                    <a:pt x="142" y="0"/>
                  </a:lnTo>
                  <a:lnTo>
                    <a:pt x="134" y="4"/>
                  </a:lnTo>
                  <a:lnTo>
                    <a:pt x="126" y="6"/>
                  </a:lnTo>
                  <a:lnTo>
                    <a:pt x="118" y="12"/>
                  </a:lnTo>
                  <a:lnTo>
                    <a:pt x="112" y="18"/>
                  </a:lnTo>
                  <a:lnTo>
                    <a:pt x="106" y="24"/>
                  </a:lnTo>
                  <a:lnTo>
                    <a:pt x="102" y="32"/>
                  </a:lnTo>
                  <a:lnTo>
                    <a:pt x="98" y="40"/>
                  </a:lnTo>
                  <a:lnTo>
                    <a:pt x="98" y="40"/>
                  </a:lnTo>
                  <a:lnTo>
                    <a:pt x="86" y="42"/>
                  </a:lnTo>
                  <a:lnTo>
                    <a:pt x="76" y="46"/>
                  </a:lnTo>
                  <a:lnTo>
                    <a:pt x="66" y="52"/>
                  </a:lnTo>
                  <a:lnTo>
                    <a:pt x="58" y="60"/>
                  </a:lnTo>
                  <a:lnTo>
                    <a:pt x="50" y="70"/>
                  </a:lnTo>
                  <a:lnTo>
                    <a:pt x="44" y="82"/>
                  </a:lnTo>
                  <a:lnTo>
                    <a:pt x="42" y="94"/>
                  </a:lnTo>
                  <a:lnTo>
                    <a:pt x="40" y="108"/>
                  </a:lnTo>
                  <a:lnTo>
                    <a:pt x="40" y="108"/>
                  </a:lnTo>
                  <a:lnTo>
                    <a:pt x="40" y="116"/>
                  </a:lnTo>
                  <a:lnTo>
                    <a:pt x="40" y="116"/>
                  </a:lnTo>
                  <a:lnTo>
                    <a:pt x="32" y="122"/>
                  </a:lnTo>
                  <a:lnTo>
                    <a:pt x="24" y="128"/>
                  </a:lnTo>
                  <a:lnTo>
                    <a:pt x="18" y="136"/>
                  </a:lnTo>
                  <a:lnTo>
                    <a:pt x="12" y="146"/>
                  </a:lnTo>
                  <a:lnTo>
                    <a:pt x="6" y="156"/>
                  </a:lnTo>
                  <a:lnTo>
                    <a:pt x="4" y="166"/>
                  </a:lnTo>
                  <a:lnTo>
                    <a:pt x="0" y="180"/>
                  </a:lnTo>
                  <a:lnTo>
                    <a:pt x="0" y="192"/>
                  </a:lnTo>
                  <a:lnTo>
                    <a:pt x="0" y="192"/>
                  </a:lnTo>
                  <a:lnTo>
                    <a:pt x="2" y="208"/>
                  </a:lnTo>
                  <a:lnTo>
                    <a:pt x="4" y="224"/>
                  </a:lnTo>
                  <a:lnTo>
                    <a:pt x="10" y="238"/>
                  </a:lnTo>
                  <a:lnTo>
                    <a:pt x="18" y="248"/>
                  </a:lnTo>
                  <a:lnTo>
                    <a:pt x="18" y="248"/>
                  </a:lnTo>
                  <a:lnTo>
                    <a:pt x="16" y="262"/>
                  </a:lnTo>
                  <a:lnTo>
                    <a:pt x="16" y="274"/>
                  </a:lnTo>
                  <a:lnTo>
                    <a:pt x="16" y="274"/>
                  </a:lnTo>
                  <a:lnTo>
                    <a:pt x="20" y="288"/>
                  </a:lnTo>
                  <a:lnTo>
                    <a:pt x="24" y="300"/>
                  </a:lnTo>
                  <a:lnTo>
                    <a:pt x="30" y="312"/>
                  </a:lnTo>
                  <a:lnTo>
                    <a:pt x="40" y="320"/>
                  </a:lnTo>
                  <a:lnTo>
                    <a:pt x="50" y="328"/>
                  </a:lnTo>
                  <a:lnTo>
                    <a:pt x="60" y="332"/>
                  </a:lnTo>
                  <a:lnTo>
                    <a:pt x="72" y="336"/>
                  </a:lnTo>
                  <a:lnTo>
                    <a:pt x="84" y="336"/>
                  </a:lnTo>
                  <a:lnTo>
                    <a:pt x="84" y="336"/>
                  </a:lnTo>
                  <a:lnTo>
                    <a:pt x="88" y="344"/>
                  </a:lnTo>
                  <a:lnTo>
                    <a:pt x="92" y="352"/>
                  </a:lnTo>
                  <a:lnTo>
                    <a:pt x="100" y="358"/>
                  </a:lnTo>
                  <a:lnTo>
                    <a:pt x="106" y="364"/>
                  </a:lnTo>
                  <a:lnTo>
                    <a:pt x="114" y="370"/>
                  </a:lnTo>
                  <a:lnTo>
                    <a:pt x="124" y="372"/>
                  </a:lnTo>
                  <a:lnTo>
                    <a:pt x="134" y="376"/>
                  </a:lnTo>
                  <a:lnTo>
                    <a:pt x="144" y="376"/>
                  </a:lnTo>
                  <a:lnTo>
                    <a:pt x="144" y="376"/>
                  </a:lnTo>
                  <a:lnTo>
                    <a:pt x="156" y="374"/>
                  </a:lnTo>
                  <a:lnTo>
                    <a:pt x="168" y="372"/>
                  </a:lnTo>
                  <a:lnTo>
                    <a:pt x="180" y="366"/>
                  </a:lnTo>
                  <a:lnTo>
                    <a:pt x="190" y="358"/>
                  </a:lnTo>
                  <a:lnTo>
                    <a:pt x="198" y="350"/>
                  </a:lnTo>
                  <a:lnTo>
                    <a:pt x="202" y="340"/>
                  </a:lnTo>
                  <a:lnTo>
                    <a:pt x="206" y="328"/>
                  </a:lnTo>
                  <a:lnTo>
                    <a:pt x="208" y="316"/>
                  </a:lnTo>
                  <a:lnTo>
                    <a:pt x="208" y="56"/>
                  </a:lnTo>
                  <a:lnTo>
                    <a:pt x="208" y="56"/>
                  </a:lnTo>
                  <a:lnTo>
                    <a:pt x="206" y="44"/>
                  </a:lnTo>
                  <a:lnTo>
                    <a:pt x="204" y="34"/>
                  </a:lnTo>
                  <a:lnTo>
                    <a:pt x="198" y="24"/>
                  </a:lnTo>
                  <a:lnTo>
                    <a:pt x="192" y="16"/>
                  </a:lnTo>
                  <a:lnTo>
                    <a:pt x="184" y="10"/>
                  </a:lnTo>
                  <a:lnTo>
                    <a:pt x="174" y="4"/>
                  </a:lnTo>
                  <a:lnTo>
                    <a:pt x="164" y="2"/>
                  </a:lnTo>
                  <a:lnTo>
                    <a:pt x="152" y="0"/>
                  </a:lnTo>
                  <a:lnTo>
                    <a:pt x="15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50">
              <a:extLst>
                <a:ext uri="{FF2B5EF4-FFF2-40B4-BE49-F238E27FC236}">
                  <a16:creationId xmlns:a16="http://schemas.microsoft.com/office/drawing/2014/main" id="{96EEB536-791B-48FE-8C8D-3986E3F812B4}"/>
                </a:ext>
              </a:extLst>
            </p:cNvPr>
            <p:cNvSpPr>
              <a:spLocks/>
            </p:cNvSpPr>
            <p:nvPr/>
          </p:nvSpPr>
          <p:spPr bwMode="auto">
            <a:xfrm>
              <a:off x="4083050" y="1212850"/>
              <a:ext cx="88900" cy="114300"/>
            </a:xfrm>
            <a:custGeom>
              <a:avLst/>
              <a:gdLst>
                <a:gd name="T0" fmla="*/ 56 w 56"/>
                <a:gd name="T1" fmla="*/ 72 h 72"/>
                <a:gd name="T2" fmla="*/ 56 w 56"/>
                <a:gd name="T3" fmla="*/ 72 h 72"/>
                <a:gd name="T4" fmla="*/ 44 w 56"/>
                <a:gd name="T5" fmla="*/ 70 h 72"/>
                <a:gd name="T6" fmla="*/ 34 w 56"/>
                <a:gd name="T7" fmla="*/ 68 h 72"/>
                <a:gd name="T8" fmla="*/ 24 w 56"/>
                <a:gd name="T9" fmla="*/ 62 h 72"/>
                <a:gd name="T10" fmla="*/ 16 w 56"/>
                <a:gd name="T11" fmla="*/ 56 h 72"/>
                <a:gd name="T12" fmla="*/ 10 w 56"/>
                <a:gd name="T13" fmla="*/ 48 h 72"/>
                <a:gd name="T14" fmla="*/ 4 w 56"/>
                <a:gd name="T15" fmla="*/ 38 h 72"/>
                <a:gd name="T16" fmla="*/ 2 w 56"/>
                <a:gd name="T17" fmla="*/ 28 h 72"/>
                <a:gd name="T18" fmla="*/ 0 w 56"/>
                <a:gd name="T19" fmla="*/ 16 h 72"/>
                <a:gd name="T20" fmla="*/ 0 w 56"/>
                <a:gd name="T21" fmla="*/ 16 h 72"/>
                <a:gd name="T22" fmla="*/ 2 w 56"/>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2">
                  <a:moveTo>
                    <a:pt x="56" y="72"/>
                  </a:moveTo>
                  <a:lnTo>
                    <a:pt x="56" y="72"/>
                  </a:lnTo>
                  <a:lnTo>
                    <a:pt x="44" y="70"/>
                  </a:lnTo>
                  <a:lnTo>
                    <a:pt x="34" y="68"/>
                  </a:lnTo>
                  <a:lnTo>
                    <a:pt x="24" y="62"/>
                  </a:lnTo>
                  <a:lnTo>
                    <a:pt x="16" y="56"/>
                  </a:lnTo>
                  <a:lnTo>
                    <a:pt x="10" y="48"/>
                  </a:lnTo>
                  <a:lnTo>
                    <a:pt x="4" y="38"/>
                  </a:lnTo>
                  <a:lnTo>
                    <a:pt x="2" y="28"/>
                  </a:lnTo>
                  <a:lnTo>
                    <a:pt x="0" y="16"/>
                  </a:lnTo>
                  <a:lnTo>
                    <a:pt x="0" y="16"/>
                  </a:lnTo>
                  <a:lnTo>
                    <a:pt x="2"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51">
              <a:extLst>
                <a:ext uri="{FF2B5EF4-FFF2-40B4-BE49-F238E27FC236}">
                  <a16:creationId xmlns:a16="http://schemas.microsoft.com/office/drawing/2014/main" id="{F019924B-9107-49E6-AFF9-8CC88330C609}"/>
                </a:ext>
              </a:extLst>
            </p:cNvPr>
            <p:cNvSpPr>
              <a:spLocks/>
            </p:cNvSpPr>
            <p:nvPr/>
          </p:nvSpPr>
          <p:spPr bwMode="auto">
            <a:xfrm>
              <a:off x="4057650" y="1390650"/>
              <a:ext cx="203200" cy="66675"/>
            </a:xfrm>
            <a:custGeom>
              <a:avLst/>
              <a:gdLst>
                <a:gd name="T0" fmla="*/ 0 w 128"/>
                <a:gd name="T1" fmla="*/ 38 h 42"/>
                <a:gd name="T2" fmla="*/ 0 w 128"/>
                <a:gd name="T3" fmla="*/ 38 h 42"/>
                <a:gd name="T4" fmla="*/ 6 w 128"/>
                <a:gd name="T5" fmla="*/ 40 h 42"/>
                <a:gd name="T6" fmla="*/ 14 w 128"/>
                <a:gd name="T7" fmla="*/ 42 h 42"/>
                <a:gd name="T8" fmla="*/ 20 w 128"/>
                <a:gd name="T9" fmla="*/ 42 h 42"/>
                <a:gd name="T10" fmla="*/ 28 w 128"/>
                <a:gd name="T11" fmla="*/ 40 h 42"/>
                <a:gd name="T12" fmla="*/ 40 w 128"/>
                <a:gd name="T13" fmla="*/ 32 h 42"/>
                <a:gd name="T14" fmla="*/ 52 w 128"/>
                <a:gd name="T15" fmla="*/ 22 h 42"/>
                <a:gd name="T16" fmla="*/ 52 w 128"/>
                <a:gd name="T17" fmla="*/ 22 h 42"/>
                <a:gd name="T18" fmla="*/ 60 w 128"/>
                <a:gd name="T19" fmla="*/ 14 h 42"/>
                <a:gd name="T20" fmla="*/ 68 w 128"/>
                <a:gd name="T21" fmla="*/ 8 h 42"/>
                <a:gd name="T22" fmla="*/ 78 w 128"/>
                <a:gd name="T23" fmla="*/ 4 h 42"/>
                <a:gd name="T24" fmla="*/ 86 w 128"/>
                <a:gd name="T25" fmla="*/ 0 h 42"/>
                <a:gd name="T26" fmla="*/ 96 w 128"/>
                <a:gd name="T27" fmla="*/ 0 h 42"/>
                <a:gd name="T28" fmla="*/ 104 w 128"/>
                <a:gd name="T29" fmla="*/ 2 h 42"/>
                <a:gd name="T30" fmla="*/ 112 w 128"/>
                <a:gd name="T31" fmla="*/ 6 h 42"/>
                <a:gd name="T32" fmla="*/ 120 w 128"/>
                <a:gd name="T33" fmla="*/ 12 h 42"/>
                <a:gd name="T34" fmla="*/ 120 w 128"/>
                <a:gd name="T35" fmla="*/ 12 h 42"/>
                <a:gd name="T36" fmla="*/ 128 w 128"/>
                <a:gd name="T3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42">
                  <a:moveTo>
                    <a:pt x="0" y="38"/>
                  </a:moveTo>
                  <a:lnTo>
                    <a:pt x="0" y="38"/>
                  </a:lnTo>
                  <a:lnTo>
                    <a:pt x="6" y="40"/>
                  </a:lnTo>
                  <a:lnTo>
                    <a:pt x="14" y="42"/>
                  </a:lnTo>
                  <a:lnTo>
                    <a:pt x="20" y="42"/>
                  </a:lnTo>
                  <a:lnTo>
                    <a:pt x="28" y="40"/>
                  </a:lnTo>
                  <a:lnTo>
                    <a:pt x="40" y="32"/>
                  </a:lnTo>
                  <a:lnTo>
                    <a:pt x="52" y="22"/>
                  </a:lnTo>
                  <a:lnTo>
                    <a:pt x="52" y="22"/>
                  </a:lnTo>
                  <a:lnTo>
                    <a:pt x="60" y="14"/>
                  </a:lnTo>
                  <a:lnTo>
                    <a:pt x="68" y="8"/>
                  </a:lnTo>
                  <a:lnTo>
                    <a:pt x="78" y="4"/>
                  </a:lnTo>
                  <a:lnTo>
                    <a:pt x="86" y="0"/>
                  </a:lnTo>
                  <a:lnTo>
                    <a:pt x="96" y="0"/>
                  </a:lnTo>
                  <a:lnTo>
                    <a:pt x="104" y="2"/>
                  </a:lnTo>
                  <a:lnTo>
                    <a:pt x="112" y="6"/>
                  </a:lnTo>
                  <a:lnTo>
                    <a:pt x="120" y="12"/>
                  </a:lnTo>
                  <a:lnTo>
                    <a:pt x="120" y="12"/>
                  </a:lnTo>
                  <a:lnTo>
                    <a:pt x="128" y="2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52">
              <a:extLst>
                <a:ext uri="{FF2B5EF4-FFF2-40B4-BE49-F238E27FC236}">
                  <a16:creationId xmlns:a16="http://schemas.microsoft.com/office/drawing/2014/main" id="{5D4ECB83-416D-4097-A3E6-477F74E00AA8}"/>
                </a:ext>
              </a:extLst>
            </p:cNvPr>
            <p:cNvSpPr>
              <a:spLocks/>
            </p:cNvSpPr>
            <p:nvPr/>
          </p:nvSpPr>
          <p:spPr bwMode="auto">
            <a:xfrm>
              <a:off x="4171950" y="1225550"/>
              <a:ext cx="88900" cy="50800"/>
            </a:xfrm>
            <a:custGeom>
              <a:avLst/>
              <a:gdLst>
                <a:gd name="T0" fmla="*/ 56 w 56"/>
                <a:gd name="T1" fmla="*/ 32 h 32"/>
                <a:gd name="T2" fmla="*/ 56 w 56"/>
                <a:gd name="T3" fmla="*/ 32 h 32"/>
                <a:gd name="T4" fmla="*/ 46 w 56"/>
                <a:gd name="T5" fmla="*/ 32 h 32"/>
                <a:gd name="T6" fmla="*/ 38 w 56"/>
                <a:gd name="T7" fmla="*/ 32 h 32"/>
                <a:gd name="T8" fmla="*/ 30 w 56"/>
                <a:gd name="T9" fmla="*/ 30 h 32"/>
                <a:gd name="T10" fmla="*/ 22 w 56"/>
                <a:gd name="T11" fmla="*/ 26 h 32"/>
                <a:gd name="T12" fmla="*/ 14 w 56"/>
                <a:gd name="T13" fmla="*/ 22 h 32"/>
                <a:gd name="T14" fmla="*/ 8 w 56"/>
                <a:gd name="T15" fmla="*/ 16 h 32"/>
                <a:gd name="T16" fmla="*/ 4 w 56"/>
                <a:gd name="T17" fmla="*/ 8 h 32"/>
                <a:gd name="T18" fmla="*/ 0 w 5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32"/>
                  </a:moveTo>
                  <a:lnTo>
                    <a:pt x="56" y="32"/>
                  </a:lnTo>
                  <a:lnTo>
                    <a:pt x="46" y="32"/>
                  </a:lnTo>
                  <a:lnTo>
                    <a:pt x="38" y="32"/>
                  </a:lnTo>
                  <a:lnTo>
                    <a:pt x="30" y="30"/>
                  </a:lnTo>
                  <a:lnTo>
                    <a:pt x="22" y="26"/>
                  </a:lnTo>
                  <a:lnTo>
                    <a:pt x="14" y="22"/>
                  </a:lnTo>
                  <a:lnTo>
                    <a:pt x="8" y="16"/>
                  </a:lnTo>
                  <a:lnTo>
                    <a:pt x="4" y="8"/>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53">
              <a:extLst>
                <a:ext uri="{FF2B5EF4-FFF2-40B4-BE49-F238E27FC236}">
                  <a16:creationId xmlns:a16="http://schemas.microsoft.com/office/drawing/2014/main" id="{7D293F85-3B2D-41CD-B03E-1760DA39ECA3}"/>
                </a:ext>
              </a:extLst>
            </p:cNvPr>
            <p:cNvSpPr>
              <a:spLocks/>
            </p:cNvSpPr>
            <p:nvPr/>
          </p:nvSpPr>
          <p:spPr bwMode="auto">
            <a:xfrm>
              <a:off x="4171950" y="1593850"/>
              <a:ext cx="88900" cy="50800"/>
            </a:xfrm>
            <a:custGeom>
              <a:avLst/>
              <a:gdLst>
                <a:gd name="T0" fmla="*/ 56 w 56"/>
                <a:gd name="T1" fmla="*/ 2 h 32"/>
                <a:gd name="T2" fmla="*/ 56 w 56"/>
                <a:gd name="T3" fmla="*/ 2 h 32"/>
                <a:gd name="T4" fmla="*/ 46 w 56"/>
                <a:gd name="T5" fmla="*/ 0 h 32"/>
                <a:gd name="T6" fmla="*/ 38 w 56"/>
                <a:gd name="T7" fmla="*/ 0 h 32"/>
                <a:gd name="T8" fmla="*/ 30 w 56"/>
                <a:gd name="T9" fmla="*/ 2 h 32"/>
                <a:gd name="T10" fmla="*/ 22 w 56"/>
                <a:gd name="T11" fmla="*/ 6 h 32"/>
                <a:gd name="T12" fmla="*/ 14 w 56"/>
                <a:gd name="T13" fmla="*/ 12 h 32"/>
                <a:gd name="T14" fmla="*/ 8 w 56"/>
                <a:gd name="T15" fmla="*/ 18 h 32"/>
                <a:gd name="T16" fmla="*/ 4 w 56"/>
                <a:gd name="T17" fmla="*/ 24 h 32"/>
                <a:gd name="T18" fmla="*/ 0 w 56"/>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2"/>
                  </a:moveTo>
                  <a:lnTo>
                    <a:pt x="56" y="2"/>
                  </a:lnTo>
                  <a:lnTo>
                    <a:pt x="46" y="0"/>
                  </a:lnTo>
                  <a:lnTo>
                    <a:pt x="38" y="0"/>
                  </a:lnTo>
                  <a:lnTo>
                    <a:pt x="30" y="2"/>
                  </a:lnTo>
                  <a:lnTo>
                    <a:pt x="22" y="6"/>
                  </a:lnTo>
                  <a:lnTo>
                    <a:pt x="14" y="12"/>
                  </a:lnTo>
                  <a:lnTo>
                    <a:pt x="8" y="18"/>
                  </a:lnTo>
                  <a:lnTo>
                    <a:pt x="4" y="24"/>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54">
              <a:extLst>
                <a:ext uri="{FF2B5EF4-FFF2-40B4-BE49-F238E27FC236}">
                  <a16:creationId xmlns:a16="http://schemas.microsoft.com/office/drawing/2014/main" id="{3DE029EE-81B4-4813-A2A4-A52BC75E6603}"/>
                </a:ext>
              </a:extLst>
            </p:cNvPr>
            <p:cNvSpPr>
              <a:spLocks/>
            </p:cNvSpPr>
            <p:nvPr/>
          </p:nvSpPr>
          <p:spPr bwMode="auto">
            <a:xfrm>
              <a:off x="4057650" y="1301750"/>
              <a:ext cx="50800" cy="50800"/>
            </a:xfrm>
            <a:custGeom>
              <a:avLst/>
              <a:gdLst>
                <a:gd name="T0" fmla="*/ 32 w 32"/>
                <a:gd name="T1" fmla="*/ 0 h 32"/>
                <a:gd name="T2" fmla="*/ 32 w 32"/>
                <a:gd name="T3" fmla="*/ 0 h 32"/>
                <a:gd name="T4" fmla="*/ 20 w 32"/>
                <a:gd name="T5" fmla="*/ 4 h 32"/>
                <a:gd name="T6" fmla="*/ 10 w 32"/>
                <a:gd name="T7" fmla="*/ 12 h 32"/>
                <a:gd name="T8" fmla="*/ 2 w 32"/>
                <a:gd name="T9" fmla="*/ 20 h 32"/>
                <a:gd name="T10" fmla="*/ 0 w 32"/>
                <a:gd name="T11" fmla="*/ 26 h 32"/>
                <a:gd name="T12" fmla="*/ 0 w 3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0"/>
                  </a:moveTo>
                  <a:lnTo>
                    <a:pt x="32" y="0"/>
                  </a:lnTo>
                  <a:lnTo>
                    <a:pt x="20" y="4"/>
                  </a:lnTo>
                  <a:lnTo>
                    <a:pt x="10" y="12"/>
                  </a:lnTo>
                  <a:lnTo>
                    <a:pt x="2" y="20"/>
                  </a:lnTo>
                  <a:lnTo>
                    <a:pt x="0" y="26"/>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55">
              <a:extLst>
                <a:ext uri="{FF2B5EF4-FFF2-40B4-BE49-F238E27FC236}">
                  <a16:creationId xmlns:a16="http://schemas.microsoft.com/office/drawing/2014/main" id="{95D5BB48-B396-404F-99AC-BC6EF0B53601}"/>
                </a:ext>
              </a:extLst>
            </p:cNvPr>
            <p:cNvSpPr>
              <a:spLocks/>
            </p:cNvSpPr>
            <p:nvPr/>
          </p:nvSpPr>
          <p:spPr bwMode="auto">
            <a:xfrm>
              <a:off x="4019550" y="1543050"/>
              <a:ext cx="50800" cy="50800"/>
            </a:xfrm>
            <a:custGeom>
              <a:avLst/>
              <a:gdLst>
                <a:gd name="T0" fmla="*/ 32 w 32"/>
                <a:gd name="T1" fmla="*/ 32 h 32"/>
                <a:gd name="T2" fmla="*/ 32 w 32"/>
                <a:gd name="T3" fmla="*/ 32 h 32"/>
                <a:gd name="T4" fmla="*/ 20 w 32"/>
                <a:gd name="T5" fmla="*/ 28 h 32"/>
                <a:gd name="T6" fmla="*/ 10 w 32"/>
                <a:gd name="T7" fmla="*/ 20 h 32"/>
                <a:gd name="T8" fmla="*/ 2 w 32"/>
                <a:gd name="T9" fmla="*/ 12 h 32"/>
                <a:gd name="T10" fmla="*/ 0 w 32"/>
                <a:gd name="T11" fmla="*/ 6 h 32"/>
                <a:gd name="T12" fmla="*/ 0 w 3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32"/>
                  </a:moveTo>
                  <a:lnTo>
                    <a:pt x="32" y="32"/>
                  </a:lnTo>
                  <a:lnTo>
                    <a:pt x="20" y="28"/>
                  </a:lnTo>
                  <a:lnTo>
                    <a:pt x="10" y="20"/>
                  </a:lnTo>
                  <a:lnTo>
                    <a:pt x="2" y="12"/>
                  </a:lnTo>
                  <a:lnTo>
                    <a:pt x="0" y="6"/>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56">
              <a:extLst>
                <a:ext uri="{FF2B5EF4-FFF2-40B4-BE49-F238E27FC236}">
                  <a16:creationId xmlns:a16="http://schemas.microsoft.com/office/drawing/2014/main" id="{E312B64A-FCCD-49D2-9D64-ED22B5C1D21D}"/>
                </a:ext>
              </a:extLst>
            </p:cNvPr>
            <p:cNvSpPr>
              <a:spLocks/>
            </p:cNvSpPr>
            <p:nvPr/>
          </p:nvSpPr>
          <p:spPr bwMode="auto">
            <a:xfrm>
              <a:off x="4057650" y="1492250"/>
              <a:ext cx="152400" cy="206375"/>
            </a:xfrm>
            <a:custGeom>
              <a:avLst/>
              <a:gdLst>
                <a:gd name="T0" fmla="*/ 8 w 96"/>
                <a:gd name="T1" fmla="*/ 130 h 130"/>
                <a:gd name="T2" fmla="*/ 8 w 96"/>
                <a:gd name="T3" fmla="*/ 130 h 130"/>
                <a:gd name="T4" fmla="*/ 2 w 96"/>
                <a:gd name="T5" fmla="*/ 116 h 130"/>
                <a:gd name="T6" fmla="*/ 0 w 96"/>
                <a:gd name="T7" fmla="*/ 100 h 130"/>
                <a:gd name="T8" fmla="*/ 0 w 96"/>
                <a:gd name="T9" fmla="*/ 100 h 130"/>
                <a:gd name="T10" fmla="*/ 2 w 96"/>
                <a:gd name="T11" fmla="*/ 88 h 130"/>
                <a:gd name="T12" fmla="*/ 6 w 96"/>
                <a:gd name="T13" fmla="*/ 76 h 130"/>
                <a:gd name="T14" fmla="*/ 10 w 96"/>
                <a:gd name="T15" fmla="*/ 66 h 130"/>
                <a:gd name="T16" fmla="*/ 18 w 96"/>
                <a:gd name="T17" fmla="*/ 58 h 130"/>
                <a:gd name="T18" fmla="*/ 28 w 96"/>
                <a:gd name="T19" fmla="*/ 50 h 130"/>
                <a:gd name="T20" fmla="*/ 40 w 96"/>
                <a:gd name="T21" fmla="*/ 44 h 130"/>
                <a:gd name="T22" fmla="*/ 52 w 96"/>
                <a:gd name="T23" fmla="*/ 42 h 130"/>
                <a:gd name="T24" fmla="*/ 64 w 96"/>
                <a:gd name="T25" fmla="*/ 40 h 130"/>
                <a:gd name="T26" fmla="*/ 64 w 96"/>
                <a:gd name="T27" fmla="*/ 40 h 130"/>
                <a:gd name="T28" fmla="*/ 64 w 96"/>
                <a:gd name="T29" fmla="*/ 32 h 130"/>
                <a:gd name="T30" fmla="*/ 64 w 96"/>
                <a:gd name="T31" fmla="*/ 32 h 130"/>
                <a:gd name="T32" fmla="*/ 64 w 96"/>
                <a:gd name="T33" fmla="*/ 26 h 130"/>
                <a:gd name="T34" fmla="*/ 68 w 96"/>
                <a:gd name="T35" fmla="*/ 22 h 130"/>
                <a:gd name="T36" fmla="*/ 76 w 96"/>
                <a:gd name="T37" fmla="*/ 10 h 130"/>
                <a:gd name="T38" fmla="*/ 86 w 96"/>
                <a:gd name="T39" fmla="*/ 4 h 130"/>
                <a:gd name="T40" fmla="*/ 90 w 96"/>
                <a:gd name="T41" fmla="*/ 0 h 130"/>
                <a:gd name="T42" fmla="*/ 96 w 96"/>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30">
                  <a:moveTo>
                    <a:pt x="8" y="130"/>
                  </a:moveTo>
                  <a:lnTo>
                    <a:pt x="8" y="130"/>
                  </a:lnTo>
                  <a:lnTo>
                    <a:pt x="2" y="116"/>
                  </a:lnTo>
                  <a:lnTo>
                    <a:pt x="0" y="100"/>
                  </a:lnTo>
                  <a:lnTo>
                    <a:pt x="0" y="100"/>
                  </a:lnTo>
                  <a:lnTo>
                    <a:pt x="2" y="88"/>
                  </a:lnTo>
                  <a:lnTo>
                    <a:pt x="6" y="76"/>
                  </a:lnTo>
                  <a:lnTo>
                    <a:pt x="10" y="66"/>
                  </a:lnTo>
                  <a:lnTo>
                    <a:pt x="18" y="58"/>
                  </a:lnTo>
                  <a:lnTo>
                    <a:pt x="28" y="50"/>
                  </a:lnTo>
                  <a:lnTo>
                    <a:pt x="40" y="44"/>
                  </a:lnTo>
                  <a:lnTo>
                    <a:pt x="52" y="42"/>
                  </a:lnTo>
                  <a:lnTo>
                    <a:pt x="64" y="40"/>
                  </a:lnTo>
                  <a:lnTo>
                    <a:pt x="64" y="40"/>
                  </a:lnTo>
                  <a:lnTo>
                    <a:pt x="64" y="32"/>
                  </a:lnTo>
                  <a:lnTo>
                    <a:pt x="64" y="32"/>
                  </a:lnTo>
                  <a:lnTo>
                    <a:pt x="64" y="26"/>
                  </a:lnTo>
                  <a:lnTo>
                    <a:pt x="68" y="22"/>
                  </a:lnTo>
                  <a:lnTo>
                    <a:pt x="76" y="10"/>
                  </a:lnTo>
                  <a:lnTo>
                    <a:pt x="86" y="4"/>
                  </a:lnTo>
                  <a:lnTo>
                    <a:pt x="90" y="0"/>
                  </a:lnTo>
                  <a:lnTo>
                    <a:pt x="96"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57">
              <a:extLst>
                <a:ext uri="{FF2B5EF4-FFF2-40B4-BE49-F238E27FC236}">
                  <a16:creationId xmlns:a16="http://schemas.microsoft.com/office/drawing/2014/main" id="{BEA70160-0DBC-4F45-A774-030F86B85673}"/>
                </a:ext>
              </a:extLst>
            </p:cNvPr>
            <p:cNvSpPr>
              <a:spLocks/>
            </p:cNvSpPr>
            <p:nvPr/>
          </p:nvSpPr>
          <p:spPr bwMode="auto">
            <a:xfrm>
              <a:off x="4006850" y="1403350"/>
              <a:ext cx="44450" cy="88900"/>
            </a:xfrm>
            <a:custGeom>
              <a:avLst/>
              <a:gdLst>
                <a:gd name="T0" fmla="*/ 0 w 28"/>
                <a:gd name="T1" fmla="*/ 0 h 56"/>
                <a:gd name="T2" fmla="*/ 0 w 28"/>
                <a:gd name="T3" fmla="*/ 0 h 56"/>
                <a:gd name="T4" fmla="*/ 10 w 28"/>
                <a:gd name="T5" fmla="*/ 2 h 56"/>
                <a:gd name="T6" fmla="*/ 20 w 28"/>
                <a:gd name="T7" fmla="*/ 8 h 56"/>
                <a:gd name="T8" fmla="*/ 26 w 28"/>
                <a:gd name="T9" fmla="*/ 18 h 56"/>
                <a:gd name="T10" fmla="*/ 28 w 28"/>
                <a:gd name="T11" fmla="*/ 28 h 56"/>
                <a:gd name="T12" fmla="*/ 28 w 28"/>
                <a:gd name="T13" fmla="*/ 28 h 56"/>
                <a:gd name="T14" fmla="*/ 26 w 28"/>
                <a:gd name="T15" fmla="*/ 38 h 56"/>
                <a:gd name="T16" fmla="*/ 20 w 28"/>
                <a:gd name="T17" fmla="*/ 48 h 56"/>
                <a:gd name="T18" fmla="*/ 10 w 28"/>
                <a:gd name="T19" fmla="*/ 54 h 56"/>
                <a:gd name="T20" fmla="*/ 0 w 28"/>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0" y="0"/>
                  </a:moveTo>
                  <a:lnTo>
                    <a:pt x="0" y="0"/>
                  </a:lnTo>
                  <a:lnTo>
                    <a:pt x="10" y="2"/>
                  </a:lnTo>
                  <a:lnTo>
                    <a:pt x="20" y="8"/>
                  </a:lnTo>
                  <a:lnTo>
                    <a:pt x="26" y="18"/>
                  </a:lnTo>
                  <a:lnTo>
                    <a:pt x="28" y="28"/>
                  </a:lnTo>
                  <a:lnTo>
                    <a:pt x="28" y="28"/>
                  </a:lnTo>
                  <a:lnTo>
                    <a:pt x="26" y="38"/>
                  </a:lnTo>
                  <a:lnTo>
                    <a:pt x="20" y="48"/>
                  </a:lnTo>
                  <a:lnTo>
                    <a:pt x="10" y="54"/>
                  </a:lnTo>
                  <a:lnTo>
                    <a:pt x="0" y="5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Line 58">
              <a:extLst>
                <a:ext uri="{FF2B5EF4-FFF2-40B4-BE49-F238E27FC236}">
                  <a16:creationId xmlns:a16="http://schemas.microsoft.com/office/drawing/2014/main" id="{4CCD5314-135D-44CC-A997-9874E908510D}"/>
                </a:ext>
              </a:extLst>
            </p:cNvPr>
            <p:cNvSpPr>
              <a:spLocks noChangeShapeType="1"/>
            </p:cNvSpPr>
            <p:nvPr/>
          </p:nvSpPr>
          <p:spPr bwMode="auto">
            <a:xfrm>
              <a:off x="4260850" y="1377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Line 59">
              <a:extLst>
                <a:ext uri="{FF2B5EF4-FFF2-40B4-BE49-F238E27FC236}">
                  <a16:creationId xmlns:a16="http://schemas.microsoft.com/office/drawing/2014/main" id="{FB34A90F-BEE9-45C7-92D3-BFC285377BB1}"/>
                </a:ext>
              </a:extLst>
            </p:cNvPr>
            <p:cNvSpPr>
              <a:spLocks noChangeShapeType="1"/>
            </p:cNvSpPr>
            <p:nvPr/>
          </p:nvSpPr>
          <p:spPr bwMode="auto">
            <a:xfrm>
              <a:off x="4324350" y="1377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Line 60">
              <a:extLst>
                <a:ext uri="{FF2B5EF4-FFF2-40B4-BE49-F238E27FC236}">
                  <a16:creationId xmlns:a16="http://schemas.microsoft.com/office/drawing/2014/main" id="{354975A4-40DB-46BA-AC78-BFE5870AAA8C}"/>
                </a:ext>
              </a:extLst>
            </p:cNvPr>
            <p:cNvSpPr>
              <a:spLocks noChangeShapeType="1"/>
            </p:cNvSpPr>
            <p:nvPr/>
          </p:nvSpPr>
          <p:spPr bwMode="auto">
            <a:xfrm flipH="1">
              <a:off x="4324350" y="1504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Line 61">
              <a:extLst>
                <a:ext uri="{FF2B5EF4-FFF2-40B4-BE49-F238E27FC236}">
                  <a16:creationId xmlns:a16="http://schemas.microsoft.com/office/drawing/2014/main" id="{F7E13297-F7DA-4367-8E42-99BC27887840}"/>
                </a:ext>
              </a:extLst>
            </p:cNvPr>
            <p:cNvSpPr>
              <a:spLocks noChangeShapeType="1"/>
            </p:cNvSpPr>
            <p:nvPr/>
          </p:nvSpPr>
          <p:spPr bwMode="auto">
            <a:xfrm flipH="1">
              <a:off x="4260850" y="1504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Line 62">
              <a:extLst>
                <a:ext uri="{FF2B5EF4-FFF2-40B4-BE49-F238E27FC236}">
                  <a16:creationId xmlns:a16="http://schemas.microsoft.com/office/drawing/2014/main" id="{4E5E80E6-3539-4B32-B542-B4F57B9FCDDB}"/>
                </a:ext>
              </a:extLst>
            </p:cNvPr>
            <p:cNvSpPr>
              <a:spLocks noChangeShapeType="1"/>
            </p:cNvSpPr>
            <p:nvPr/>
          </p:nvSpPr>
          <p:spPr bwMode="auto">
            <a:xfrm>
              <a:off x="4260850" y="15684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Line 63">
              <a:extLst>
                <a:ext uri="{FF2B5EF4-FFF2-40B4-BE49-F238E27FC236}">
                  <a16:creationId xmlns:a16="http://schemas.microsoft.com/office/drawing/2014/main" id="{70173F63-3366-4519-8454-16FA65AA8017}"/>
                </a:ext>
              </a:extLst>
            </p:cNvPr>
            <p:cNvSpPr>
              <a:spLocks noChangeShapeType="1"/>
            </p:cNvSpPr>
            <p:nvPr/>
          </p:nvSpPr>
          <p:spPr bwMode="auto">
            <a:xfrm>
              <a:off x="4260850" y="1441450"/>
              <a:ext cx="635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Line 64">
              <a:extLst>
                <a:ext uri="{FF2B5EF4-FFF2-40B4-BE49-F238E27FC236}">
                  <a16:creationId xmlns:a16="http://schemas.microsoft.com/office/drawing/2014/main" id="{2213EAA6-272F-410E-99BF-DCE9D09DA783}"/>
                </a:ext>
              </a:extLst>
            </p:cNvPr>
            <p:cNvSpPr>
              <a:spLocks noChangeShapeType="1"/>
            </p:cNvSpPr>
            <p:nvPr/>
          </p:nvSpPr>
          <p:spPr bwMode="auto">
            <a:xfrm>
              <a:off x="4349750" y="14414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Line 65">
              <a:extLst>
                <a:ext uri="{FF2B5EF4-FFF2-40B4-BE49-F238E27FC236}">
                  <a16:creationId xmlns:a16="http://schemas.microsoft.com/office/drawing/2014/main" id="{7F6ABF3E-4642-46BF-9AAC-A5C38362F430}"/>
                </a:ext>
              </a:extLst>
            </p:cNvPr>
            <p:cNvSpPr>
              <a:spLocks noChangeShapeType="1"/>
            </p:cNvSpPr>
            <p:nvPr/>
          </p:nvSpPr>
          <p:spPr bwMode="auto">
            <a:xfrm>
              <a:off x="4260850" y="1123950"/>
              <a:ext cx="0" cy="647701"/>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Line 66">
              <a:extLst>
                <a:ext uri="{FF2B5EF4-FFF2-40B4-BE49-F238E27FC236}">
                  <a16:creationId xmlns:a16="http://schemas.microsoft.com/office/drawing/2014/main" id="{23194A0B-20BA-4856-A2AA-E6AD986F39AE}"/>
                </a:ext>
              </a:extLst>
            </p:cNvPr>
            <p:cNvSpPr>
              <a:spLocks noChangeShapeType="1"/>
            </p:cNvSpPr>
            <p:nvPr/>
          </p:nvSpPr>
          <p:spPr bwMode="auto">
            <a:xfrm flipV="1">
              <a:off x="4260850" y="10477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Line 67">
              <a:extLst>
                <a:ext uri="{FF2B5EF4-FFF2-40B4-BE49-F238E27FC236}">
                  <a16:creationId xmlns:a16="http://schemas.microsoft.com/office/drawing/2014/main" id="{273873C6-6FC2-43F2-A850-DA36CD444985}"/>
                </a:ext>
              </a:extLst>
            </p:cNvPr>
            <p:cNvSpPr>
              <a:spLocks noChangeShapeType="1"/>
            </p:cNvSpPr>
            <p:nvPr/>
          </p:nvSpPr>
          <p:spPr bwMode="auto">
            <a:xfrm>
              <a:off x="4260850" y="17970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1" name="Group 250">
            <a:extLst>
              <a:ext uri="{FF2B5EF4-FFF2-40B4-BE49-F238E27FC236}">
                <a16:creationId xmlns:a16="http://schemas.microsoft.com/office/drawing/2014/main" id="{0E8F418C-D224-4472-8A3D-39BCC8121E66}"/>
              </a:ext>
            </a:extLst>
          </p:cNvPr>
          <p:cNvGrpSpPr/>
          <p:nvPr/>
        </p:nvGrpSpPr>
        <p:grpSpPr>
          <a:xfrm>
            <a:off x="3240930" y="5852900"/>
            <a:ext cx="558800" cy="571500"/>
            <a:chOff x="6705600" y="2647950"/>
            <a:chExt cx="558800" cy="571500"/>
          </a:xfrm>
        </p:grpSpPr>
        <p:sp>
          <p:nvSpPr>
            <p:cNvPr id="252" name="Freeform 40">
              <a:extLst>
                <a:ext uri="{FF2B5EF4-FFF2-40B4-BE49-F238E27FC236}">
                  <a16:creationId xmlns:a16="http://schemas.microsoft.com/office/drawing/2014/main" id="{1D971903-62B1-49EC-B0EB-4FD6E2704659}"/>
                </a:ext>
              </a:extLst>
            </p:cNvPr>
            <p:cNvSpPr>
              <a:spLocks/>
            </p:cNvSpPr>
            <p:nvPr/>
          </p:nvSpPr>
          <p:spPr bwMode="auto">
            <a:xfrm>
              <a:off x="6896100" y="2911475"/>
              <a:ext cx="368300" cy="219075"/>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A371476E-D790-4393-90AF-949974B49B08}"/>
                </a:ext>
              </a:extLst>
            </p:cNvPr>
            <p:cNvSpPr>
              <a:spLocks/>
            </p:cNvSpPr>
            <p:nvPr/>
          </p:nvSpPr>
          <p:spPr bwMode="auto">
            <a:xfrm>
              <a:off x="6794500" y="2952750"/>
              <a:ext cx="317500" cy="88900"/>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10A7AF3F-B44A-4BE5-9D5B-393F54CB9B5B}"/>
                </a:ext>
              </a:extLst>
            </p:cNvPr>
            <p:cNvSpPr>
              <a:spLocks/>
            </p:cNvSpPr>
            <p:nvPr/>
          </p:nvSpPr>
          <p:spPr bwMode="auto">
            <a:xfrm>
              <a:off x="6705600" y="3003550"/>
              <a:ext cx="215900" cy="21590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Line 43">
              <a:extLst>
                <a:ext uri="{FF2B5EF4-FFF2-40B4-BE49-F238E27FC236}">
                  <a16:creationId xmlns:a16="http://schemas.microsoft.com/office/drawing/2014/main" id="{FB34E98D-066F-494D-9C06-7666A44DEB5A}"/>
                </a:ext>
              </a:extLst>
            </p:cNvPr>
            <p:cNvSpPr>
              <a:spLocks noChangeShapeType="1"/>
            </p:cNvSpPr>
            <p:nvPr/>
          </p:nvSpPr>
          <p:spPr bwMode="auto">
            <a:xfrm>
              <a:off x="6769100" y="3067050"/>
              <a:ext cx="25400" cy="2540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44">
              <a:extLst>
                <a:ext uri="{FF2B5EF4-FFF2-40B4-BE49-F238E27FC236}">
                  <a16:creationId xmlns:a16="http://schemas.microsoft.com/office/drawing/2014/main" id="{BFAD201E-4F9D-4A84-888D-3B6A577962C2}"/>
                </a:ext>
              </a:extLst>
            </p:cNvPr>
            <p:cNvSpPr>
              <a:spLocks/>
            </p:cNvSpPr>
            <p:nvPr/>
          </p:nvSpPr>
          <p:spPr bwMode="auto">
            <a:xfrm>
              <a:off x="6896100" y="2647950"/>
              <a:ext cx="279400" cy="304800"/>
            </a:xfrm>
            <a:custGeom>
              <a:avLst/>
              <a:gdLst>
                <a:gd name="T0" fmla="*/ 0 w 176"/>
                <a:gd name="T1" fmla="*/ 192 h 192"/>
                <a:gd name="T2" fmla="*/ 0 w 176"/>
                <a:gd name="T3" fmla="*/ 0 h 192"/>
                <a:gd name="T4" fmla="*/ 176 w 176"/>
                <a:gd name="T5" fmla="*/ 0 h 192"/>
                <a:gd name="T6" fmla="*/ 176 w 176"/>
                <a:gd name="T7" fmla="*/ 184 h 192"/>
              </a:gdLst>
              <a:ahLst/>
              <a:cxnLst>
                <a:cxn ang="0">
                  <a:pos x="T0" y="T1"/>
                </a:cxn>
                <a:cxn ang="0">
                  <a:pos x="T2" y="T3"/>
                </a:cxn>
                <a:cxn ang="0">
                  <a:pos x="T4" y="T5"/>
                </a:cxn>
                <a:cxn ang="0">
                  <a:pos x="T6" y="T7"/>
                </a:cxn>
              </a:cxnLst>
              <a:rect l="0" t="0" r="r" b="b"/>
              <a:pathLst>
                <a:path w="176" h="192">
                  <a:moveTo>
                    <a:pt x="0" y="192"/>
                  </a:moveTo>
                  <a:lnTo>
                    <a:pt x="0" y="0"/>
                  </a:lnTo>
                  <a:lnTo>
                    <a:pt x="176" y="0"/>
                  </a:lnTo>
                  <a:lnTo>
                    <a:pt x="176" y="18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Line 45">
              <a:extLst>
                <a:ext uri="{FF2B5EF4-FFF2-40B4-BE49-F238E27FC236}">
                  <a16:creationId xmlns:a16="http://schemas.microsoft.com/office/drawing/2014/main" id="{A9B3BD2C-7246-4A0D-A58C-91B9E6BCAA78}"/>
                </a:ext>
              </a:extLst>
            </p:cNvPr>
            <p:cNvSpPr>
              <a:spLocks noChangeShapeType="1"/>
            </p:cNvSpPr>
            <p:nvPr/>
          </p:nvSpPr>
          <p:spPr bwMode="auto">
            <a:xfrm>
              <a:off x="6896100" y="27622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Line 46">
              <a:extLst>
                <a:ext uri="{FF2B5EF4-FFF2-40B4-BE49-F238E27FC236}">
                  <a16:creationId xmlns:a16="http://schemas.microsoft.com/office/drawing/2014/main" id="{7483976E-FB2B-47A8-9222-4F0E1771F7C2}"/>
                </a:ext>
              </a:extLst>
            </p:cNvPr>
            <p:cNvSpPr>
              <a:spLocks noChangeShapeType="1"/>
            </p:cNvSpPr>
            <p:nvPr/>
          </p:nvSpPr>
          <p:spPr bwMode="auto">
            <a:xfrm>
              <a:off x="6896100" y="28765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Line 47">
              <a:extLst>
                <a:ext uri="{FF2B5EF4-FFF2-40B4-BE49-F238E27FC236}">
                  <a16:creationId xmlns:a16="http://schemas.microsoft.com/office/drawing/2014/main" id="{8270AB69-43A1-456C-853C-5072C60B5E50}"/>
                </a:ext>
              </a:extLst>
            </p:cNvPr>
            <p:cNvSpPr>
              <a:spLocks noChangeShapeType="1"/>
            </p:cNvSpPr>
            <p:nvPr/>
          </p:nvSpPr>
          <p:spPr bwMode="auto">
            <a:xfrm>
              <a:off x="6934200" y="27114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Line 48">
              <a:extLst>
                <a:ext uri="{FF2B5EF4-FFF2-40B4-BE49-F238E27FC236}">
                  <a16:creationId xmlns:a16="http://schemas.microsoft.com/office/drawing/2014/main" id="{B298E89F-AE7B-4D09-9868-9933E5B135C5}"/>
                </a:ext>
              </a:extLst>
            </p:cNvPr>
            <p:cNvSpPr>
              <a:spLocks noChangeShapeType="1"/>
            </p:cNvSpPr>
            <p:nvPr/>
          </p:nvSpPr>
          <p:spPr bwMode="auto">
            <a:xfrm>
              <a:off x="6934200" y="28257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67" name="Rectangle 266">
            <a:extLst>
              <a:ext uri="{FF2B5EF4-FFF2-40B4-BE49-F238E27FC236}">
                <a16:creationId xmlns:a16="http://schemas.microsoft.com/office/drawing/2014/main" id="{DE800C1F-7DED-41F2-A1B0-E420F8C09618}"/>
              </a:ext>
            </a:extLst>
          </p:cNvPr>
          <p:cNvSpPr>
            <a:spLocks noChangeArrowheads="1"/>
          </p:cNvSpPr>
          <p:nvPr/>
        </p:nvSpPr>
        <p:spPr bwMode="gray">
          <a:xfrm>
            <a:off x="5907872" y="822287"/>
            <a:ext cx="5650610" cy="3877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Provide vision and expertise  on how data strategy can be implemented to meet business objectives</a:t>
            </a:r>
          </a:p>
        </p:txBody>
      </p:sp>
      <p:sp>
        <p:nvSpPr>
          <p:cNvPr id="268" name="Rectangle 9">
            <a:extLst>
              <a:ext uri="{FF2B5EF4-FFF2-40B4-BE49-F238E27FC236}">
                <a16:creationId xmlns:a16="http://schemas.microsoft.com/office/drawing/2014/main" id="{0EB84407-9A2A-4C16-A3A7-7992BEC01DEB}"/>
              </a:ext>
            </a:extLst>
          </p:cNvPr>
          <p:cNvSpPr>
            <a:spLocks noChangeArrowheads="1"/>
          </p:cNvSpPr>
          <p:nvPr/>
        </p:nvSpPr>
        <p:spPr bwMode="gray">
          <a:xfrm>
            <a:off x="5907870" y="5815256"/>
            <a:ext cx="5552070" cy="430887"/>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Foster a data-driven orientation by prioritizing cultural change and influencing data literacy.  </a:t>
            </a:r>
          </a:p>
        </p:txBody>
      </p:sp>
    </p:spTree>
    <p:extLst>
      <p:ext uri="{BB962C8B-B14F-4D97-AF65-F5344CB8AC3E}">
        <p14:creationId xmlns:p14="http://schemas.microsoft.com/office/powerpoint/2010/main" val="3310390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2E6B3-D94B-41EE-A870-4B7BA971A73C}"/>
              </a:ext>
            </a:extLst>
          </p:cNvPr>
          <p:cNvGraphicFramePr>
            <a:graphicFrameLocks noChangeAspect="1"/>
          </p:cNvGraphicFramePr>
          <p:nvPr>
            <p:custDataLst>
              <p:tags r:id="rId2"/>
            </p:custDataLst>
          </p:nvPr>
        </p:nvGraphicFramePr>
        <p:xfrm>
          <a:off x="4609" y="3400"/>
          <a:ext cx="1434" cy="1434"/>
        </p:xfrm>
        <a:graphic>
          <a:graphicData uri="http://schemas.openxmlformats.org/presentationml/2006/ole">
            <mc:AlternateContent xmlns:mc="http://schemas.openxmlformats.org/markup-compatibility/2006">
              <mc:Choice xmlns:v="urn:schemas-microsoft-com:vml" Requires="v">
                <p:oleObj spid="_x0000_s82947"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1E62E6B3-D94B-41EE-A870-4B7BA971A73C}"/>
                          </a:ext>
                        </a:extLst>
                      </p:cNvPr>
                      <p:cNvPicPr/>
                      <p:nvPr/>
                    </p:nvPicPr>
                    <p:blipFill>
                      <a:blip r:embed="rId7"/>
                      <a:stretch>
                        <a:fillRect/>
                      </a:stretch>
                    </p:blipFill>
                    <p:spPr>
                      <a:xfrm>
                        <a:off x="4609" y="3400"/>
                        <a:ext cx="1434" cy="143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8B0B550-D3E7-4BED-A278-0427ABEB385F}"/>
              </a:ext>
            </a:extLst>
          </p:cNvPr>
          <p:cNvSpPr/>
          <p:nvPr>
            <p:custDataLst>
              <p:tags r:id="rId3"/>
            </p:custDataLst>
          </p:nvPr>
        </p:nvSpPr>
        <p:spPr bwMode="auto">
          <a:xfrm>
            <a:off x="3175" y="1966"/>
            <a:ext cx="143360" cy="14336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20365" rtl="0" eaLnBrk="1" fontAlgn="base" latinLnBrk="0" hangingPunct="1">
              <a:lnSpc>
                <a:spcPct val="100000"/>
              </a:lnSpc>
              <a:spcBef>
                <a:spcPct val="0"/>
              </a:spcBef>
              <a:spcAft>
                <a:spcPct val="0"/>
              </a:spcAft>
              <a:buClrTx/>
              <a:buSzTx/>
              <a:buFontTx/>
              <a:buNone/>
              <a:tabLst/>
              <a:defRPr/>
            </a:pPr>
            <a:endParaRPr kumimoji="0" lang="en-US" sz="1624" b="0" i="0" u="none" strike="noStrike" kern="1200" cap="none" spc="0" normalizeH="0" baseline="0" noProof="0">
              <a:ln>
                <a:noFill/>
              </a:ln>
              <a:solidFill>
                <a:srgbClr val="2E2E38"/>
              </a:solidFill>
              <a:effectLst/>
              <a:uLnTx/>
              <a:uFillTx/>
              <a:latin typeface="Corbel" panose="020B0503020204020204" pitchFamily="34" charset="0"/>
              <a:ea typeface="+mn-ea"/>
              <a:cs typeface="+mn-cs"/>
              <a:sym typeface="EYInterstate Light" panose="02000506000000020004" pitchFamily="2" charset="0"/>
            </a:endParaRPr>
          </a:p>
        </p:txBody>
      </p:sp>
      <p:cxnSp>
        <p:nvCxnSpPr>
          <p:cNvPr id="86" name="Straight Connector 85">
            <a:extLst>
              <a:ext uri="{FF2B5EF4-FFF2-40B4-BE49-F238E27FC236}">
                <a16:creationId xmlns:a16="http://schemas.microsoft.com/office/drawing/2014/main" id="{FC585760-11EE-478C-8212-02412441E164}"/>
              </a:ext>
            </a:extLst>
          </p:cNvPr>
          <p:cNvCxnSpPr>
            <a:cxnSpLocks/>
          </p:cNvCxnSpPr>
          <p:nvPr/>
        </p:nvCxnSpPr>
        <p:spPr>
          <a:xfrm flipV="1">
            <a:off x="6632096" y="1077063"/>
            <a:ext cx="0" cy="5239926"/>
          </a:xfrm>
          <a:prstGeom prst="line">
            <a:avLst/>
          </a:prstGeom>
          <a:noFill/>
          <a:ln w="6350" cap="flat" cmpd="sng" algn="ctr">
            <a:solidFill>
              <a:srgbClr val="FF0000"/>
            </a:solidFill>
            <a:prstDash val="dash"/>
            <a:miter lim="800000"/>
          </a:ln>
          <a:effectLst/>
        </p:spPr>
      </p:cxnSp>
      <p:cxnSp>
        <p:nvCxnSpPr>
          <p:cNvPr id="87" name="Straight Connector 86">
            <a:extLst>
              <a:ext uri="{FF2B5EF4-FFF2-40B4-BE49-F238E27FC236}">
                <a16:creationId xmlns:a16="http://schemas.microsoft.com/office/drawing/2014/main" id="{7C9C0849-373C-4A53-A975-68E145CE412A}"/>
              </a:ext>
            </a:extLst>
          </p:cNvPr>
          <p:cNvCxnSpPr>
            <a:cxnSpLocks/>
          </p:cNvCxnSpPr>
          <p:nvPr/>
        </p:nvCxnSpPr>
        <p:spPr>
          <a:xfrm flipV="1">
            <a:off x="5106408" y="1077063"/>
            <a:ext cx="0" cy="5239926"/>
          </a:xfrm>
          <a:prstGeom prst="line">
            <a:avLst/>
          </a:prstGeom>
          <a:noFill/>
          <a:ln w="6350" cap="flat" cmpd="sng" algn="ctr">
            <a:solidFill>
              <a:srgbClr val="FF0000"/>
            </a:solidFill>
            <a:prstDash val="dash"/>
            <a:miter lim="800000"/>
          </a:ln>
          <a:effectLst/>
        </p:spPr>
      </p:cxnSp>
      <p:cxnSp>
        <p:nvCxnSpPr>
          <p:cNvPr id="88" name="Straight Connector 87">
            <a:extLst>
              <a:ext uri="{FF2B5EF4-FFF2-40B4-BE49-F238E27FC236}">
                <a16:creationId xmlns:a16="http://schemas.microsoft.com/office/drawing/2014/main" id="{EE167EAB-EC1E-4238-B5E2-0CDC72E1F373}"/>
              </a:ext>
            </a:extLst>
          </p:cNvPr>
          <p:cNvCxnSpPr>
            <a:cxnSpLocks/>
          </p:cNvCxnSpPr>
          <p:nvPr/>
        </p:nvCxnSpPr>
        <p:spPr>
          <a:xfrm flipV="1">
            <a:off x="4528742" y="1077063"/>
            <a:ext cx="0" cy="5239926"/>
          </a:xfrm>
          <a:prstGeom prst="line">
            <a:avLst/>
          </a:prstGeom>
          <a:noFill/>
          <a:ln w="6350" cap="flat" cmpd="sng" algn="ctr">
            <a:solidFill>
              <a:srgbClr val="FF0000"/>
            </a:solidFill>
            <a:prstDash val="dash"/>
            <a:miter lim="800000"/>
          </a:ln>
          <a:effectLst/>
        </p:spPr>
      </p:cxnSp>
      <p:sp>
        <p:nvSpPr>
          <p:cNvPr id="89" name="Titel 2">
            <a:extLst>
              <a:ext uri="{FF2B5EF4-FFF2-40B4-BE49-F238E27FC236}">
                <a16:creationId xmlns:a16="http://schemas.microsoft.com/office/drawing/2014/main" id="{7DD6E9AF-B1BA-4086-9F71-FCF5B6EB1F15}"/>
              </a:ext>
            </a:extLst>
          </p:cNvPr>
          <p:cNvSpPr txBox="1">
            <a:spLocks/>
          </p:cNvSpPr>
          <p:nvPr/>
        </p:nvSpPr>
        <p:spPr>
          <a:xfrm>
            <a:off x="637157" y="94850"/>
            <a:ext cx="9390115" cy="788536"/>
          </a:xfrm>
          <a:prstGeom prst="rect">
            <a:avLst/>
          </a:prstGeom>
        </p:spPr>
        <p:txBody>
          <a:bodyPr vert="horz">
            <a:normAutofit/>
          </a:bodyPr>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Light" panose="020F0302020204030204"/>
                <a:ea typeface="+mj-ea"/>
                <a:cs typeface="Calibri" panose="020F0502020204030204" pitchFamily="34" charset="0"/>
              </a:rPr>
              <a:t>Data Strategy Roadmap:  Use cases per data objectives </a:t>
            </a:r>
          </a:p>
        </p:txBody>
      </p:sp>
      <p:grpSp>
        <p:nvGrpSpPr>
          <p:cNvPr id="90" name="Group 89">
            <a:extLst>
              <a:ext uri="{FF2B5EF4-FFF2-40B4-BE49-F238E27FC236}">
                <a16:creationId xmlns:a16="http://schemas.microsoft.com/office/drawing/2014/main" id="{C08A0D69-917B-4363-A9F0-48E6ABE8313C}"/>
              </a:ext>
            </a:extLst>
          </p:cNvPr>
          <p:cNvGrpSpPr/>
          <p:nvPr/>
        </p:nvGrpSpPr>
        <p:grpSpPr>
          <a:xfrm>
            <a:off x="3909270" y="655118"/>
            <a:ext cx="2719768" cy="188149"/>
            <a:chOff x="2765118" y="972660"/>
            <a:chExt cx="5076000" cy="188149"/>
          </a:xfrm>
        </p:grpSpPr>
        <p:cxnSp>
          <p:nvCxnSpPr>
            <p:cNvPr id="91" name="Straight Connector 90">
              <a:extLst>
                <a:ext uri="{FF2B5EF4-FFF2-40B4-BE49-F238E27FC236}">
                  <a16:creationId xmlns:a16="http://schemas.microsoft.com/office/drawing/2014/main" id="{66A746AC-FA73-4D93-850B-C4A8758D050B}"/>
                </a:ext>
              </a:extLst>
            </p:cNvPr>
            <p:cNvCxnSpPr>
              <a:cxnSpLocks/>
            </p:cNvCxnSpPr>
            <p:nvPr/>
          </p:nvCxnSpPr>
          <p:spPr>
            <a:xfrm>
              <a:off x="2765118" y="1098908"/>
              <a:ext cx="5076000" cy="0"/>
            </a:xfrm>
            <a:prstGeom prst="line">
              <a:avLst/>
            </a:prstGeom>
            <a:noFill/>
            <a:ln w="15875" cap="flat" cmpd="sng" algn="ctr">
              <a:solidFill>
                <a:srgbClr val="70AD47"/>
              </a:solidFill>
              <a:prstDash val="solid"/>
              <a:miter lim="800000"/>
              <a:tailEnd type="none"/>
            </a:ln>
            <a:effectLst/>
          </p:spPr>
        </p:cxnSp>
        <p:sp>
          <p:nvSpPr>
            <p:cNvPr id="92" name="Rectangle 91">
              <a:extLst>
                <a:ext uri="{FF2B5EF4-FFF2-40B4-BE49-F238E27FC236}">
                  <a16:creationId xmlns:a16="http://schemas.microsoft.com/office/drawing/2014/main" id="{6CC1DB89-30EC-48C0-848C-1A17624F9896}"/>
                </a:ext>
              </a:extLst>
            </p:cNvPr>
            <p:cNvSpPr/>
            <p:nvPr/>
          </p:nvSpPr>
          <p:spPr>
            <a:xfrm>
              <a:off x="4720992" y="972660"/>
              <a:ext cx="1398624" cy="188149"/>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70AD47"/>
                  </a:solidFill>
                  <a:effectLst/>
                  <a:uLnTx/>
                  <a:uFillTx/>
                  <a:latin typeface="Corbel"/>
                  <a:ea typeface="+mn-ea"/>
                  <a:cs typeface="Myriad Pro"/>
                </a:rPr>
                <a:t>Short term</a:t>
              </a:r>
            </a:p>
          </p:txBody>
        </p:sp>
      </p:grpSp>
      <p:grpSp>
        <p:nvGrpSpPr>
          <p:cNvPr id="93" name="Group 92">
            <a:extLst>
              <a:ext uri="{FF2B5EF4-FFF2-40B4-BE49-F238E27FC236}">
                <a16:creationId xmlns:a16="http://schemas.microsoft.com/office/drawing/2014/main" id="{629BEEAA-0A3D-41F3-AD76-46DE32BD9D97}"/>
              </a:ext>
            </a:extLst>
          </p:cNvPr>
          <p:cNvGrpSpPr/>
          <p:nvPr/>
        </p:nvGrpSpPr>
        <p:grpSpPr>
          <a:xfrm>
            <a:off x="6648449" y="660667"/>
            <a:ext cx="3581401" cy="171455"/>
            <a:chOff x="8001000" y="978209"/>
            <a:chExt cx="2483606" cy="171455"/>
          </a:xfrm>
        </p:grpSpPr>
        <p:cxnSp>
          <p:nvCxnSpPr>
            <p:cNvPr id="94" name="Straight Connector 93">
              <a:extLst>
                <a:ext uri="{FF2B5EF4-FFF2-40B4-BE49-F238E27FC236}">
                  <a16:creationId xmlns:a16="http://schemas.microsoft.com/office/drawing/2014/main" id="{2C2E43B0-F224-44F7-AD52-3FA9B45D53A8}"/>
                </a:ext>
              </a:extLst>
            </p:cNvPr>
            <p:cNvCxnSpPr>
              <a:cxnSpLocks/>
            </p:cNvCxnSpPr>
            <p:nvPr/>
          </p:nvCxnSpPr>
          <p:spPr>
            <a:xfrm>
              <a:off x="8001000" y="1098908"/>
              <a:ext cx="2483606" cy="0"/>
            </a:xfrm>
            <a:prstGeom prst="line">
              <a:avLst/>
            </a:prstGeom>
            <a:noFill/>
            <a:ln w="15875" cap="flat" cmpd="sng" algn="ctr">
              <a:solidFill>
                <a:srgbClr val="ED7D31"/>
              </a:solidFill>
              <a:prstDash val="solid"/>
              <a:miter lim="800000"/>
              <a:tailEnd type="none"/>
            </a:ln>
            <a:effectLst/>
          </p:spPr>
        </p:cxnSp>
        <p:sp>
          <p:nvSpPr>
            <p:cNvPr id="95" name="Rectangle 94">
              <a:extLst>
                <a:ext uri="{FF2B5EF4-FFF2-40B4-BE49-F238E27FC236}">
                  <a16:creationId xmlns:a16="http://schemas.microsoft.com/office/drawing/2014/main" id="{5098E164-E850-4A56-8A6B-3F15653EE54B}"/>
                </a:ext>
              </a:extLst>
            </p:cNvPr>
            <p:cNvSpPr/>
            <p:nvPr/>
          </p:nvSpPr>
          <p:spPr>
            <a:xfrm>
              <a:off x="8934107" y="978209"/>
              <a:ext cx="617394" cy="171455"/>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FF6600"/>
                  </a:solidFill>
                  <a:effectLst/>
                  <a:uLnTx/>
                  <a:uFillTx/>
                  <a:latin typeface="Corbel"/>
                  <a:ea typeface="+mn-ea"/>
                  <a:cs typeface="Myriad Pro"/>
                </a:rPr>
                <a:t>Medium term</a:t>
              </a:r>
            </a:p>
          </p:txBody>
        </p:sp>
      </p:grpSp>
      <p:cxnSp>
        <p:nvCxnSpPr>
          <p:cNvPr id="96" name="Straight Connector 95">
            <a:extLst>
              <a:ext uri="{FF2B5EF4-FFF2-40B4-BE49-F238E27FC236}">
                <a16:creationId xmlns:a16="http://schemas.microsoft.com/office/drawing/2014/main" id="{7E479CBC-8FBF-4895-B130-6CA7F52925A9}"/>
              </a:ext>
            </a:extLst>
          </p:cNvPr>
          <p:cNvCxnSpPr>
            <a:cxnSpLocks/>
          </p:cNvCxnSpPr>
          <p:nvPr/>
        </p:nvCxnSpPr>
        <p:spPr>
          <a:xfrm>
            <a:off x="10253994" y="781366"/>
            <a:ext cx="1800000" cy="0"/>
          </a:xfrm>
          <a:prstGeom prst="line">
            <a:avLst/>
          </a:prstGeom>
          <a:noFill/>
          <a:ln w="15875" cap="flat" cmpd="sng" algn="ctr">
            <a:solidFill>
              <a:srgbClr val="FFC000"/>
            </a:solidFill>
            <a:prstDash val="solid"/>
            <a:miter lim="800000"/>
            <a:tailEnd type="none"/>
          </a:ln>
          <a:effectLst/>
        </p:spPr>
      </p:cxnSp>
      <p:sp>
        <p:nvSpPr>
          <p:cNvPr id="97" name="Rectangle 96">
            <a:extLst>
              <a:ext uri="{FF2B5EF4-FFF2-40B4-BE49-F238E27FC236}">
                <a16:creationId xmlns:a16="http://schemas.microsoft.com/office/drawing/2014/main" id="{AF1D4DAB-FF0C-4D1E-A47A-946C8927353B}"/>
              </a:ext>
            </a:extLst>
          </p:cNvPr>
          <p:cNvSpPr/>
          <p:nvPr/>
        </p:nvSpPr>
        <p:spPr>
          <a:xfrm>
            <a:off x="10792719" y="641783"/>
            <a:ext cx="704079" cy="209224"/>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FFC000"/>
                </a:solidFill>
                <a:effectLst/>
                <a:uLnTx/>
                <a:uFillTx/>
                <a:latin typeface="Corbel"/>
                <a:ea typeface="+mn-ea"/>
                <a:cs typeface="Myriad Pro"/>
              </a:rPr>
              <a:t>Long term</a:t>
            </a:r>
          </a:p>
        </p:txBody>
      </p:sp>
      <p:sp>
        <p:nvSpPr>
          <p:cNvPr id="98" name="TextBox 97">
            <a:extLst>
              <a:ext uri="{FF2B5EF4-FFF2-40B4-BE49-F238E27FC236}">
                <a16:creationId xmlns:a16="http://schemas.microsoft.com/office/drawing/2014/main" id="{C7BE6A52-7930-497D-BBED-88C34AA2A151}"/>
              </a:ext>
            </a:extLst>
          </p:cNvPr>
          <p:cNvSpPr txBox="1"/>
          <p:nvPr/>
        </p:nvSpPr>
        <p:spPr>
          <a:xfrm>
            <a:off x="642480" y="1191211"/>
            <a:ext cx="1033919"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Improving Data Governance and integrating Data Management for ensuring  easy/timely data access</a:t>
            </a:r>
          </a:p>
        </p:txBody>
      </p:sp>
      <p:sp>
        <p:nvSpPr>
          <p:cNvPr id="99" name="TextBox 98">
            <a:extLst>
              <a:ext uri="{FF2B5EF4-FFF2-40B4-BE49-F238E27FC236}">
                <a16:creationId xmlns:a16="http://schemas.microsoft.com/office/drawing/2014/main" id="{76345A56-CD1A-4159-8015-DA125AD30D0B}"/>
              </a:ext>
            </a:extLst>
          </p:cNvPr>
          <p:cNvSpPr txBox="1"/>
          <p:nvPr/>
        </p:nvSpPr>
        <p:spPr>
          <a:xfrm rot="16200000">
            <a:off x="-18" y="1516711"/>
            <a:ext cx="967469"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1</a:t>
            </a:r>
          </a:p>
        </p:txBody>
      </p:sp>
      <p:sp>
        <p:nvSpPr>
          <p:cNvPr id="100" name="TextBox 99">
            <a:extLst>
              <a:ext uri="{FF2B5EF4-FFF2-40B4-BE49-F238E27FC236}">
                <a16:creationId xmlns:a16="http://schemas.microsoft.com/office/drawing/2014/main" id="{2D3A2BFB-6069-495E-BCC1-8DB324090BBC}"/>
              </a:ext>
            </a:extLst>
          </p:cNvPr>
          <p:cNvSpPr txBox="1"/>
          <p:nvPr/>
        </p:nvSpPr>
        <p:spPr>
          <a:xfrm rot="16200000">
            <a:off x="-18" y="2504687"/>
            <a:ext cx="967469"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2</a:t>
            </a:r>
          </a:p>
        </p:txBody>
      </p:sp>
      <p:sp>
        <p:nvSpPr>
          <p:cNvPr id="101" name="TextBox 100">
            <a:extLst>
              <a:ext uri="{FF2B5EF4-FFF2-40B4-BE49-F238E27FC236}">
                <a16:creationId xmlns:a16="http://schemas.microsoft.com/office/drawing/2014/main" id="{558F5885-0781-4CF4-B144-A3EB3B094C37}"/>
              </a:ext>
            </a:extLst>
          </p:cNvPr>
          <p:cNvSpPr txBox="1"/>
          <p:nvPr/>
        </p:nvSpPr>
        <p:spPr>
          <a:xfrm>
            <a:off x="642480" y="2194081"/>
            <a:ext cx="995819"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Integration of data requirements in one enterprise data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across current and future demands to better serve our clients</a:t>
            </a:r>
          </a:p>
        </p:txBody>
      </p:sp>
      <p:sp>
        <p:nvSpPr>
          <p:cNvPr id="102" name="TextBox 101">
            <a:extLst>
              <a:ext uri="{FF2B5EF4-FFF2-40B4-BE49-F238E27FC236}">
                <a16:creationId xmlns:a16="http://schemas.microsoft.com/office/drawing/2014/main" id="{C976DC1A-FB52-4474-A8C5-D20BA1697AB8}"/>
              </a:ext>
            </a:extLst>
          </p:cNvPr>
          <p:cNvSpPr txBox="1"/>
          <p:nvPr/>
        </p:nvSpPr>
        <p:spPr>
          <a:xfrm rot="16200000">
            <a:off x="-10627" y="3501367"/>
            <a:ext cx="98868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3</a:t>
            </a:r>
          </a:p>
        </p:txBody>
      </p:sp>
      <p:sp>
        <p:nvSpPr>
          <p:cNvPr id="103" name="TextBox 102">
            <a:extLst>
              <a:ext uri="{FF2B5EF4-FFF2-40B4-BE49-F238E27FC236}">
                <a16:creationId xmlns:a16="http://schemas.microsoft.com/office/drawing/2014/main" id="{D30FC140-DDF5-4559-80C4-3D2A54A87C0E}"/>
              </a:ext>
            </a:extLst>
          </p:cNvPr>
          <p:cNvSpPr txBox="1"/>
          <p:nvPr/>
        </p:nvSpPr>
        <p:spPr>
          <a:xfrm>
            <a:off x="642481" y="3123055"/>
            <a:ext cx="914858"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Global and consistent reporting for operational management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using data to run the firm by underpinning all decision-making</a:t>
            </a:r>
          </a:p>
        </p:txBody>
      </p:sp>
      <p:sp>
        <p:nvSpPr>
          <p:cNvPr id="104" name="TextBox 103">
            <a:extLst>
              <a:ext uri="{FF2B5EF4-FFF2-40B4-BE49-F238E27FC236}">
                <a16:creationId xmlns:a16="http://schemas.microsoft.com/office/drawing/2014/main" id="{BE65390F-A9AD-4445-84A6-6935BC218892}"/>
              </a:ext>
            </a:extLst>
          </p:cNvPr>
          <p:cNvSpPr txBox="1"/>
          <p:nvPr/>
        </p:nvSpPr>
        <p:spPr>
          <a:xfrm rot="16200000">
            <a:off x="-122017" y="4619942"/>
            <a:ext cx="121146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4</a:t>
            </a:r>
          </a:p>
        </p:txBody>
      </p:sp>
      <p:sp>
        <p:nvSpPr>
          <p:cNvPr id="105" name="TextBox 104">
            <a:extLst>
              <a:ext uri="{FF2B5EF4-FFF2-40B4-BE49-F238E27FC236}">
                <a16:creationId xmlns:a16="http://schemas.microsoft.com/office/drawing/2014/main" id="{515906FD-A165-4339-83D1-C86F2E28A9BA}"/>
              </a:ext>
            </a:extLst>
          </p:cNvPr>
          <p:cNvSpPr txBox="1"/>
          <p:nvPr/>
        </p:nvSpPr>
        <p:spPr>
          <a:xfrm rot="16200000">
            <a:off x="-10627" y="5745041"/>
            <a:ext cx="98868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5</a:t>
            </a:r>
          </a:p>
        </p:txBody>
      </p:sp>
      <p:sp>
        <p:nvSpPr>
          <p:cNvPr id="106" name="TextBox 105">
            <a:extLst>
              <a:ext uri="{FF2B5EF4-FFF2-40B4-BE49-F238E27FC236}">
                <a16:creationId xmlns:a16="http://schemas.microsoft.com/office/drawing/2014/main" id="{31AC382F-9148-4780-9027-9535C4E07908}"/>
              </a:ext>
            </a:extLst>
          </p:cNvPr>
          <p:cNvSpPr txBox="1"/>
          <p:nvPr/>
        </p:nvSpPr>
        <p:spPr>
          <a:xfrm>
            <a:off x="642481" y="4178708"/>
            <a:ext cx="972008" cy="9848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Building a global way of working in enabling the business to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analytics and data innovation techniques to improve investment decisions and client experience</a:t>
            </a:r>
          </a:p>
        </p:txBody>
      </p:sp>
      <p:sp>
        <p:nvSpPr>
          <p:cNvPr id="107" name="TextBox 106">
            <a:extLst>
              <a:ext uri="{FF2B5EF4-FFF2-40B4-BE49-F238E27FC236}">
                <a16:creationId xmlns:a16="http://schemas.microsoft.com/office/drawing/2014/main" id="{969F1F4D-496C-45B1-B3A5-EFBE627EFA3E}"/>
              </a:ext>
            </a:extLst>
          </p:cNvPr>
          <p:cNvSpPr txBox="1"/>
          <p:nvPr/>
        </p:nvSpPr>
        <p:spPr>
          <a:xfrm>
            <a:off x="642480" y="5487717"/>
            <a:ext cx="1005345"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AAM as user of data-driven technologies to become the preferred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Responsible Investment provider</a:t>
            </a:r>
          </a:p>
        </p:txBody>
      </p:sp>
      <p:sp>
        <p:nvSpPr>
          <p:cNvPr id="108" name="Rectangle 56">
            <a:extLst>
              <a:ext uri="{FF2B5EF4-FFF2-40B4-BE49-F238E27FC236}">
                <a16:creationId xmlns:a16="http://schemas.microsoft.com/office/drawing/2014/main" id="{291D3539-2B73-410A-BD6D-0A9914D787DE}"/>
              </a:ext>
            </a:extLst>
          </p:cNvPr>
          <p:cNvSpPr/>
          <p:nvPr/>
        </p:nvSpPr>
        <p:spPr>
          <a:xfrm>
            <a:off x="368300" y="878495"/>
            <a:ext cx="1308100" cy="24338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Data objectives</a:t>
            </a:r>
          </a:p>
        </p:txBody>
      </p:sp>
      <p:sp>
        <p:nvSpPr>
          <p:cNvPr id="109" name="Rectangle 56">
            <a:extLst>
              <a:ext uri="{FF2B5EF4-FFF2-40B4-BE49-F238E27FC236}">
                <a16:creationId xmlns:a16="http://schemas.microsoft.com/office/drawing/2014/main" id="{F2FB29F9-FE76-422C-A886-F619C98FD6C8}"/>
              </a:ext>
            </a:extLst>
          </p:cNvPr>
          <p:cNvSpPr/>
          <p:nvPr/>
        </p:nvSpPr>
        <p:spPr>
          <a:xfrm>
            <a:off x="1683635" y="878495"/>
            <a:ext cx="2221440" cy="24338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Use cases</a:t>
            </a:r>
          </a:p>
        </p:txBody>
      </p:sp>
      <p:sp>
        <p:nvSpPr>
          <p:cNvPr id="110" name="Rectangle 109">
            <a:extLst>
              <a:ext uri="{FF2B5EF4-FFF2-40B4-BE49-F238E27FC236}">
                <a16:creationId xmlns:a16="http://schemas.microsoft.com/office/drawing/2014/main" id="{7E812F10-EE4E-4B56-A527-684EA81FC64C}"/>
              </a:ext>
            </a:extLst>
          </p:cNvPr>
          <p:cNvSpPr/>
          <p:nvPr/>
        </p:nvSpPr>
        <p:spPr>
          <a:xfrm>
            <a:off x="1686042" y="1133434"/>
            <a:ext cx="2210645" cy="949324"/>
          </a:xfrm>
          <a:prstGeom prst="rect">
            <a:avLst/>
          </a:prstGeom>
          <a:solidFill>
            <a:srgbClr val="E7E6E6"/>
          </a:solidFill>
          <a:ln w="6350" cap="flat" cmpd="sng" algn="ctr">
            <a:noFill/>
            <a:prstDash val="solid"/>
            <a:miter lim="800000"/>
          </a:ln>
          <a:effectLst/>
        </p:spPr>
        <p:txBody>
          <a:bodyPr lIns="91440" tIns="45720" rIns="91440" bIns="45720"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Data Management (DM) artifact</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DM Assessment &amp; update current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Aligning governance and support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Re-launch data governance</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data lineage</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Introducing DDAs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Improving data management for compliance</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71A67C1E-0FDE-4DD6-A31F-9C871C20E1CE}"/>
              </a:ext>
            </a:extLst>
          </p:cNvPr>
          <p:cNvSpPr/>
          <p:nvPr/>
        </p:nvSpPr>
        <p:spPr>
          <a:xfrm>
            <a:off x="1686043" y="2124034"/>
            <a:ext cx="2210644" cy="949324"/>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Communalize and unify data requirements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Build Enterprise Data Model (EDM)</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Assessment of necessary analytics artifacts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7FF58E82-393D-4B84-B403-7FFB7E17696B}"/>
              </a:ext>
            </a:extLst>
          </p:cNvPr>
          <p:cNvSpPr/>
          <p:nvPr/>
        </p:nvSpPr>
        <p:spPr>
          <a:xfrm>
            <a:off x="1686043" y="3111458"/>
            <a:ext cx="2210644" cy="962025"/>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Translating global KPIs into use cases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use case process for RFP team</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global reporting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Building operations’ dashboards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0488731F-1E2C-4306-A2F9-ABAC942714A5}"/>
              </a:ext>
            </a:extLst>
          </p:cNvPr>
          <p:cNvSpPr/>
          <p:nvPr/>
        </p:nvSpPr>
        <p:spPr>
          <a:xfrm>
            <a:off x="1686043" y="4114757"/>
            <a:ext cx="2210644" cy="1187451"/>
          </a:xfrm>
          <a:prstGeom prst="rect">
            <a:avLst/>
          </a:prstGeom>
          <a:solidFill>
            <a:srgbClr val="E7E6E6"/>
          </a:solidFill>
          <a:ln w="6350" cap="flat" cmpd="sng" algn="ctr">
            <a:noFill/>
            <a:prstDash val="solid"/>
            <a:miter lim="800000"/>
          </a:ln>
          <a:effectLst/>
        </p:spPr>
        <p:txBody>
          <a:bodyPr rtlCol="0" anchor="ct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Assessment of necessary analytics artifacts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Establish analytics way of working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Self-service products for clients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Section of further use cases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4865D8A-87AC-41D8-8CE6-8DCBA96E6A28}"/>
              </a:ext>
            </a:extLst>
          </p:cNvPr>
          <p:cNvSpPr/>
          <p:nvPr/>
        </p:nvSpPr>
        <p:spPr>
          <a:xfrm>
            <a:off x="1686043" y="5342689"/>
            <a:ext cx="2210644" cy="988220"/>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ESG needs of clients and business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AM enterprise-wide ESG methodology</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Managing (un)structured ESG data</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Automated operational ESG reporting</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Commercial ESG reporting framework</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cxnSp>
        <p:nvCxnSpPr>
          <p:cNvPr id="115" name="Straight Connector 114">
            <a:extLst>
              <a:ext uri="{FF2B5EF4-FFF2-40B4-BE49-F238E27FC236}">
                <a16:creationId xmlns:a16="http://schemas.microsoft.com/office/drawing/2014/main" id="{19C82E74-B4CC-4AD7-95C5-D9E1E8D0BEF9}"/>
              </a:ext>
            </a:extLst>
          </p:cNvPr>
          <p:cNvCxnSpPr>
            <a:cxnSpLocks/>
          </p:cNvCxnSpPr>
          <p:nvPr/>
        </p:nvCxnSpPr>
        <p:spPr>
          <a:xfrm>
            <a:off x="376357" y="2118217"/>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6E74FAFA-F50B-4999-A055-EDBA27C8068F}"/>
              </a:ext>
            </a:extLst>
          </p:cNvPr>
          <p:cNvCxnSpPr>
            <a:cxnSpLocks/>
          </p:cNvCxnSpPr>
          <p:nvPr/>
        </p:nvCxnSpPr>
        <p:spPr>
          <a:xfrm>
            <a:off x="352315" y="3095239"/>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cxnSp>
        <p:nvCxnSpPr>
          <p:cNvPr id="117" name="Straight Connector 116">
            <a:extLst>
              <a:ext uri="{FF2B5EF4-FFF2-40B4-BE49-F238E27FC236}">
                <a16:creationId xmlns:a16="http://schemas.microsoft.com/office/drawing/2014/main" id="{6C997276-9D25-4B74-821F-F18E4F640841}"/>
              </a:ext>
            </a:extLst>
          </p:cNvPr>
          <p:cNvCxnSpPr>
            <a:cxnSpLocks/>
          </p:cNvCxnSpPr>
          <p:nvPr/>
        </p:nvCxnSpPr>
        <p:spPr>
          <a:xfrm>
            <a:off x="376357" y="5335127"/>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sp>
        <p:nvSpPr>
          <p:cNvPr id="118" name="Rectangle 56">
            <a:extLst>
              <a:ext uri="{FF2B5EF4-FFF2-40B4-BE49-F238E27FC236}">
                <a16:creationId xmlns:a16="http://schemas.microsoft.com/office/drawing/2014/main" id="{E59BFCE1-845B-49C4-81B9-B6E720597BBE}"/>
              </a:ext>
            </a:extLst>
          </p:cNvPr>
          <p:cNvSpPr/>
          <p:nvPr/>
        </p:nvSpPr>
        <p:spPr>
          <a:xfrm>
            <a:off x="3915061"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Q2-2022</a:t>
            </a:r>
          </a:p>
        </p:txBody>
      </p:sp>
      <p:sp>
        <p:nvSpPr>
          <p:cNvPr id="119" name="Rectangle 56">
            <a:extLst>
              <a:ext uri="{FF2B5EF4-FFF2-40B4-BE49-F238E27FC236}">
                <a16:creationId xmlns:a16="http://schemas.microsoft.com/office/drawing/2014/main" id="{203C3599-AE18-4275-BC7E-26B0D162576A}"/>
              </a:ext>
            </a:extLst>
          </p:cNvPr>
          <p:cNvSpPr/>
          <p:nvPr/>
        </p:nvSpPr>
        <p:spPr>
          <a:xfrm>
            <a:off x="4818624"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Q3-2022</a:t>
            </a:r>
          </a:p>
        </p:txBody>
      </p:sp>
      <p:sp>
        <p:nvSpPr>
          <p:cNvPr id="120" name="Rectangle 56">
            <a:extLst>
              <a:ext uri="{FF2B5EF4-FFF2-40B4-BE49-F238E27FC236}">
                <a16:creationId xmlns:a16="http://schemas.microsoft.com/office/drawing/2014/main" id="{18932F60-2BE8-4E80-AC8D-B4D86F378E67}"/>
              </a:ext>
            </a:extLst>
          </p:cNvPr>
          <p:cNvSpPr/>
          <p:nvPr/>
        </p:nvSpPr>
        <p:spPr>
          <a:xfrm>
            <a:off x="6629038"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Q1-2023</a:t>
            </a:r>
          </a:p>
        </p:txBody>
      </p:sp>
      <p:sp>
        <p:nvSpPr>
          <p:cNvPr id="121" name="Rectangle 56">
            <a:extLst>
              <a:ext uri="{FF2B5EF4-FFF2-40B4-BE49-F238E27FC236}">
                <a16:creationId xmlns:a16="http://schemas.microsoft.com/office/drawing/2014/main" id="{BBB43A24-976E-4B4B-9E81-F87EBD799A26}"/>
              </a:ext>
            </a:extLst>
          </p:cNvPr>
          <p:cNvSpPr/>
          <p:nvPr/>
        </p:nvSpPr>
        <p:spPr>
          <a:xfrm>
            <a:off x="7532317"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Q2-2023</a:t>
            </a:r>
          </a:p>
        </p:txBody>
      </p:sp>
      <p:sp>
        <p:nvSpPr>
          <p:cNvPr id="122" name="Rectangle 56">
            <a:extLst>
              <a:ext uri="{FF2B5EF4-FFF2-40B4-BE49-F238E27FC236}">
                <a16:creationId xmlns:a16="http://schemas.microsoft.com/office/drawing/2014/main" id="{DEA06A5A-1AC1-4466-8294-892EDA9B0BAA}"/>
              </a:ext>
            </a:extLst>
          </p:cNvPr>
          <p:cNvSpPr/>
          <p:nvPr/>
        </p:nvSpPr>
        <p:spPr>
          <a:xfrm>
            <a:off x="10245132" y="878495"/>
            <a:ext cx="900000" cy="243382"/>
          </a:xfrm>
          <a:prstGeom prst="rect">
            <a:avLst/>
          </a:prstGeom>
          <a:solidFill>
            <a:srgbClr val="FFC000"/>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Q1-2024</a:t>
            </a:r>
          </a:p>
        </p:txBody>
      </p:sp>
      <p:cxnSp>
        <p:nvCxnSpPr>
          <p:cNvPr id="123" name="Straight Connector 122">
            <a:extLst>
              <a:ext uri="{FF2B5EF4-FFF2-40B4-BE49-F238E27FC236}">
                <a16:creationId xmlns:a16="http://schemas.microsoft.com/office/drawing/2014/main" id="{A27C5411-47F9-401F-83F8-8813F0A51B05}"/>
              </a:ext>
            </a:extLst>
          </p:cNvPr>
          <p:cNvCxnSpPr>
            <a:cxnSpLocks/>
          </p:cNvCxnSpPr>
          <p:nvPr/>
        </p:nvCxnSpPr>
        <p:spPr>
          <a:xfrm>
            <a:off x="352315" y="4102639"/>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sp>
        <p:nvSpPr>
          <p:cNvPr id="124" name="Pentagon 20">
            <a:extLst>
              <a:ext uri="{FF2B5EF4-FFF2-40B4-BE49-F238E27FC236}">
                <a16:creationId xmlns:a16="http://schemas.microsoft.com/office/drawing/2014/main" id="{DB6E6510-A20C-47C4-B572-804AA7AB7028}"/>
              </a:ext>
            </a:extLst>
          </p:cNvPr>
          <p:cNvSpPr/>
          <p:nvPr/>
        </p:nvSpPr>
        <p:spPr>
          <a:xfrm rot="10800000" flipV="1">
            <a:off x="9604950" y="80316"/>
            <a:ext cx="1044000" cy="175004"/>
          </a:xfrm>
          <a:prstGeom prst="homePlate">
            <a:avLst/>
          </a:prstGeom>
          <a:solidFill>
            <a:srgbClr val="E7E6E6"/>
          </a:solid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Use case level</a:t>
            </a:r>
          </a:p>
        </p:txBody>
      </p:sp>
      <p:sp>
        <p:nvSpPr>
          <p:cNvPr id="125" name="Pentagon 21">
            <a:extLst>
              <a:ext uri="{FF2B5EF4-FFF2-40B4-BE49-F238E27FC236}">
                <a16:creationId xmlns:a16="http://schemas.microsoft.com/office/drawing/2014/main" id="{9EBF2344-1A2A-48E2-93D7-BCF102AD700B}"/>
              </a:ext>
            </a:extLst>
          </p:cNvPr>
          <p:cNvSpPr/>
          <p:nvPr/>
        </p:nvSpPr>
        <p:spPr>
          <a:xfrm rot="10800000" flipV="1">
            <a:off x="9604950" y="283554"/>
            <a:ext cx="1044000" cy="175004"/>
          </a:xfrm>
          <a:prstGeom prst="homePlate">
            <a:avLst/>
          </a:prstGeom>
          <a:no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Key Activity level</a:t>
            </a:r>
          </a:p>
        </p:txBody>
      </p:sp>
      <p:sp>
        <p:nvSpPr>
          <p:cNvPr id="126" name="Pentagon 21">
            <a:extLst>
              <a:ext uri="{FF2B5EF4-FFF2-40B4-BE49-F238E27FC236}">
                <a16:creationId xmlns:a16="http://schemas.microsoft.com/office/drawing/2014/main" id="{DB23DB52-EA7E-429D-A470-1DE8CC4ABCB8}"/>
              </a:ext>
            </a:extLst>
          </p:cNvPr>
          <p:cNvSpPr/>
          <p:nvPr/>
        </p:nvSpPr>
        <p:spPr>
          <a:xfrm rot="10800000" flipV="1">
            <a:off x="9604950" y="486793"/>
            <a:ext cx="1044000" cy="175004"/>
          </a:xfrm>
          <a:prstGeom prst="homePlate">
            <a:avLst/>
          </a:prstGeom>
          <a:solidFill>
            <a:sysClr val="window" lastClr="FFFFFF"/>
          </a:solid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Task level</a:t>
            </a:r>
          </a:p>
        </p:txBody>
      </p:sp>
      <p:sp>
        <p:nvSpPr>
          <p:cNvPr id="127" name="Rectangle 56">
            <a:extLst>
              <a:ext uri="{FF2B5EF4-FFF2-40B4-BE49-F238E27FC236}">
                <a16:creationId xmlns:a16="http://schemas.microsoft.com/office/drawing/2014/main" id="{145A9ADF-760D-4C94-A605-EC2B23448D0F}"/>
              </a:ext>
            </a:extLst>
          </p:cNvPr>
          <p:cNvSpPr/>
          <p:nvPr/>
        </p:nvSpPr>
        <p:spPr>
          <a:xfrm>
            <a:off x="5722151"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Q4-2022</a:t>
            </a:r>
          </a:p>
        </p:txBody>
      </p:sp>
      <p:sp>
        <p:nvSpPr>
          <p:cNvPr id="128" name="Rectangle 56">
            <a:extLst>
              <a:ext uri="{FF2B5EF4-FFF2-40B4-BE49-F238E27FC236}">
                <a16:creationId xmlns:a16="http://schemas.microsoft.com/office/drawing/2014/main" id="{74E00632-1076-4FD3-9E67-AB569B3A75DD}"/>
              </a:ext>
            </a:extLst>
          </p:cNvPr>
          <p:cNvSpPr/>
          <p:nvPr/>
        </p:nvSpPr>
        <p:spPr>
          <a:xfrm>
            <a:off x="8435595"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Q3-2023</a:t>
            </a:r>
          </a:p>
        </p:txBody>
      </p:sp>
      <p:sp>
        <p:nvSpPr>
          <p:cNvPr id="129" name="Rectangle 56">
            <a:extLst>
              <a:ext uri="{FF2B5EF4-FFF2-40B4-BE49-F238E27FC236}">
                <a16:creationId xmlns:a16="http://schemas.microsoft.com/office/drawing/2014/main" id="{D9E1E8F4-C4C7-4D2B-9790-24A1E35ABEA6}"/>
              </a:ext>
            </a:extLst>
          </p:cNvPr>
          <p:cNvSpPr/>
          <p:nvPr/>
        </p:nvSpPr>
        <p:spPr>
          <a:xfrm>
            <a:off x="9342314"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Q4-2023</a:t>
            </a:r>
          </a:p>
        </p:txBody>
      </p:sp>
      <p:sp>
        <p:nvSpPr>
          <p:cNvPr id="130" name="Rectangle 56">
            <a:extLst>
              <a:ext uri="{FF2B5EF4-FFF2-40B4-BE49-F238E27FC236}">
                <a16:creationId xmlns:a16="http://schemas.microsoft.com/office/drawing/2014/main" id="{611EDB79-84B4-49C5-B0A9-E2DB0F0C39CF}"/>
              </a:ext>
            </a:extLst>
          </p:cNvPr>
          <p:cNvSpPr/>
          <p:nvPr/>
        </p:nvSpPr>
        <p:spPr>
          <a:xfrm>
            <a:off x="11149037" y="878495"/>
            <a:ext cx="900000" cy="243382"/>
          </a:xfrm>
          <a:prstGeom prst="rect">
            <a:avLst/>
          </a:prstGeom>
          <a:solidFill>
            <a:srgbClr val="FFC000"/>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Q2-2024</a:t>
            </a:r>
          </a:p>
        </p:txBody>
      </p:sp>
      <p:sp>
        <p:nvSpPr>
          <p:cNvPr id="131" name="Rectangle 130">
            <a:extLst>
              <a:ext uri="{FF2B5EF4-FFF2-40B4-BE49-F238E27FC236}">
                <a16:creationId xmlns:a16="http://schemas.microsoft.com/office/drawing/2014/main" id="{63428F64-CE16-448D-97A3-BBAE9F059B3E}"/>
              </a:ext>
            </a:extLst>
          </p:cNvPr>
          <p:cNvSpPr/>
          <p:nvPr/>
        </p:nvSpPr>
        <p:spPr>
          <a:xfrm>
            <a:off x="5722151" y="2414194"/>
            <a:ext cx="603147"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132" name="Rectangle 131">
            <a:extLst>
              <a:ext uri="{FF2B5EF4-FFF2-40B4-BE49-F238E27FC236}">
                <a16:creationId xmlns:a16="http://schemas.microsoft.com/office/drawing/2014/main" id="{704E5888-A1E7-4C45-A763-2D881DF57D6D}"/>
              </a:ext>
            </a:extLst>
          </p:cNvPr>
          <p:cNvSpPr/>
          <p:nvPr/>
        </p:nvSpPr>
        <p:spPr>
          <a:xfrm>
            <a:off x="4818624" y="2531172"/>
            <a:ext cx="2684493"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133" name="Rectangle 132">
            <a:extLst>
              <a:ext uri="{FF2B5EF4-FFF2-40B4-BE49-F238E27FC236}">
                <a16:creationId xmlns:a16="http://schemas.microsoft.com/office/drawing/2014/main" id="{445C6BD7-282A-474C-B9AC-FB1619A71ECC}"/>
              </a:ext>
            </a:extLst>
          </p:cNvPr>
          <p:cNvSpPr/>
          <p:nvPr/>
        </p:nvSpPr>
        <p:spPr>
          <a:xfrm>
            <a:off x="7508905" y="2645083"/>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134" name="Rectangle 133">
            <a:extLst>
              <a:ext uri="{FF2B5EF4-FFF2-40B4-BE49-F238E27FC236}">
                <a16:creationId xmlns:a16="http://schemas.microsoft.com/office/drawing/2014/main" id="{C870FB6E-C89F-4532-8C81-56FBDB5FA504}"/>
              </a:ext>
            </a:extLst>
          </p:cNvPr>
          <p:cNvSpPr/>
          <p:nvPr/>
        </p:nvSpPr>
        <p:spPr>
          <a:xfrm>
            <a:off x="4527441" y="1194699"/>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35" name="Rectangle 134">
            <a:extLst>
              <a:ext uri="{FF2B5EF4-FFF2-40B4-BE49-F238E27FC236}">
                <a16:creationId xmlns:a16="http://schemas.microsoft.com/office/drawing/2014/main" id="{38180A77-1370-4473-AA6D-8ADEF43E1B8A}"/>
              </a:ext>
            </a:extLst>
          </p:cNvPr>
          <p:cNvSpPr/>
          <p:nvPr/>
        </p:nvSpPr>
        <p:spPr>
          <a:xfrm>
            <a:off x="4816423" y="1299607"/>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36" name="Rectangle 135">
            <a:extLst>
              <a:ext uri="{FF2B5EF4-FFF2-40B4-BE49-F238E27FC236}">
                <a16:creationId xmlns:a16="http://schemas.microsoft.com/office/drawing/2014/main" id="{156B6236-2112-47DE-B8C8-768BAAB8544F}"/>
              </a:ext>
            </a:extLst>
          </p:cNvPr>
          <p:cNvSpPr/>
          <p:nvPr/>
        </p:nvSpPr>
        <p:spPr>
          <a:xfrm>
            <a:off x="5102760" y="1406868"/>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37" name="Rectangle 136">
            <a:extLst>
              <a:ext uri="{FF2B5EF4-FFF2-40B4-BE49-F238E27FC236}">
                <a16:creationId xmlns:a16="http://schemas.microsoft.com/office/drawing/2014/main" id="{AC030D35-5FA9-4DCD-87BE-CB2CFA49FA9B}"/>
              </a:ext>
            </a:extLst>
          </p:cNvPr>
          <p:cNvSpPr/>
          <p:nvPr/>
        </p:nvSpPr>
        <p:spPr>
          <a:xfrm>
            <a:off x="5102760" y="152870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38" name="Rectangle 137">
            <a:extLst>
              <a:ext uri="{FF2B5EF4-FFF2-40B4-BE49-F238E27FC236}">
                <a16:creationId xmlns:a16="http://schemas.microsoft.com/office/drawing/2014/main" id="{2EF98BF6-82EC-4B66-85E3-1D66E15947D8}"/>
              </a:ext>
            </a:extLst>
          </p:cNvPr>
          <p:cNvSpPr/>
          <p:nvPr/>
        </p:nvSpPr>
        <p:spPr>
          <a:xfrm>
            <a:off x="6627670" y="1686534"/>
            <a:ext cx="1739448" cy="108000"/>
          </a:xfrm>
          <a:prstGeom prst="rect">
            <a:avLst/>
          </a:prstGeom>
          <a:solidFill>
            <a:srgbClr val="ED7D31"/>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5</a:t>
            </a:r>
          </a:p>
        </p:txBody>
      </p:sp>
      <p:sp>
        <p:nvSpPr>
          <p:cNvPr id="139" name="Rectangle 138">
            <a:extLst>
              <a:ext uri="{FF2B5EF4-FFF2-40B4-BE49-F238E27FC236}">
                <a16:creationId xmlns:a16="http://schemas.microsoft.com/office/drawing/2014/main" id="{A1548B1D-B12E-4EA9-8699-552262FBFF24}"/>
              </a:ext>
            </a:extLst>
          </p:cNvPr>
          <p:cNvSpPr/>
          <p:nvPr/>
        </p:nvSpPr>
        <p:spPr>
          <a:xfrm>
            <a:off x="6353006" y="1804688"/>
            <a:ext cx="756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140" name="Rectangle 139">
            <a:extLst>
              <a:ext uri="{FF2B5EF4-FFF2-40B4-BE49-F238E27FC236}">
                <a16:creationId xmlns:a16="http://schemas.microsoft.com/office/drawing/2014/main" id="{C15C9C53-601E-48B8-9E75-873876C12478}"/>
              </a:ext>
            </a:extLst>
          </p:cNvPr>
          <p:cNvSpPr/>
          <p:nvPr/>
        </p:nvSpPr>
        <p:spPr>
          <a:xfrm>
            <a:off x="6635388" y="1926017"/>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141" name="Rectangle 140">
            <a:extLst>
              <a:ext uri="{FF2B5EF4-FFF2-40B4-BE49-F238E27FC236}">
                <a16:creationId xmlns:a16="http://schemas.microsoft.com/office/drawing/2014/main" id="{B7AAE711-312B-43C4-8EEA-C90391046B49}"/>
              </a:ext>
            </a:extLst>
          </p:cNvPr>
          <p:cNvSpPr/>
          <p:nvPr/>
        </p:nvSpPr>
        <p:spPr>
          <a:xfrm>
            <a:off x="9317830" y="3562635"/>
            <a:ext cx="923925"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142" name="Rectangle 141">
            <a:extLst>
              <a:ext uri="{FF2B5EF4-FFF2-40B4-BE49-F238E27FC236}">
                <a16:creationId xmlns:a16="http://schemas.microsoft.com/office/drawing/2014/main" id="{9382880C-6A24-4298-B520-3DEB2535DA13}"/>
              </a:ext>
            </a:extLst>
          </p:cNvPr>
          <p:cNvSpPr/>
          <p:nvPr/>
        </p:nvSpPr>
        <p:spPr>
          <a:xfrm>
            <a:off x="9639335" y="3685609"/>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13</a:t>
            </a:r>
          </a:p>
        </p:txBody>
      </p:sp>
      <p:sp>
        <p:nvSpPr>
          <p:cNvPr id="143" name="Rectangle 142">
            <a:extLst>
              <a:ext uri="{FF2B5EF4-FFF2-40B4-BE49-F238E27FC236}">
                <a16:creationId xmlns:a16="http://schemas.microsoft.com/office/drawing/2014/main" id="{25108376-A247-4AA2-BEE2-CEE288D76353}"/>
              </a:ext>
            </a:extLst>
          </p:cNvPr>
          <p:cNvSpPr/>
          <p:nvPr/>
        </p:nvSpPr>
        <p:spPr>
          <a:xfrm>
            <a:off x="9639335" y="3804799"/>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14</a:t>
            </a:r>
          </a:p>
        </p:txBody>
      </p:sp>
      <p:sp>
        <p:nvSpPr>
          <p:cNvPr id="144" name="TextBox 143">
            <a:extLst>
              <a:ext uri="{FF2B5EF4-FFF2-40B4-BE49-F238E27FC236}">
                <a16:creationId xmlns:a16="http://schemas.microsoft.com/office/drawing/2014/main" id="{52672DEA-99E5-4FF0-83D3-40B5525DBFAE}"/>
              </a:ext>
            </a:extLst>
          </p:cNvPr>
          <p:cNvSpPr txBox="1"/>
          <p:nvPr/>
        </p:nvSpPr>
        <p:spPr>
          <a:xfrm rot="16200000">
            <a:off x="4041359" y="3456075"/>
            <a:ext cx="967470" cy="261610"/>
          </a:xfrm>
          <a:prstGeom prst="rect">
            <a:avLst/>
          </a:prstGeom>
          <a:solidFill>
            <a:sysClr val="window" lastClr="FFFFFF"/>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Base Camp</a:t>
            </a:r>
          </a:p>
        </p:txBody>
      </p:sp>
      <p:sp>
        <p:nvSpPr>
          <p:cNvPr id="145" name="Rectangle 144">
            <a:extLst>
              <a:ext uri="{FF2B5EF4-FFF2-40B4-BE49-F238E27FC236}">
                <a16:creationId xmlns:a16="http://schemas.microsoft.com/office/drawing/2014/main" id="{8F0A0CDE-EA9A-4E4F-BF1D-59BACD689674}"/>
              </a:ext>
            </a:extLst>
          </p:cNvPr>
          <p:cNvSpPr/>
          <p:nvPr/>
        </p:nvSpPr>
        <p:spPr>
          <a:xfrm>
            <a:off x="6343072" y="168653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44AF4D8-195B-47BF-B978-AAB6DC90844E}"/>
              </a:ext>
            </a:extLst>
          </p:cNvPr>
          <p:cNvSpPr/>
          <p:nvPr/>
        </p:nvSpPr>
        <p:spPr>
          <a:xfrm>
            <a:off x="6343072" y="180718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DA75B17-45BB-4BD4-A95C-AEDB075ECC6C}"/>
              </a:ext>
            </a:extLst>
          </p:cNvPr>
          <p:cNvSpPr/>
          <p:nvPr/>
        </p:nvSpPr>
        <p:spPr>
          <a:xfrm>
            <a:off x="9318925" y="3447138"/>
            <a:ext cx="1270493" cy="100927"/>
          </a:xfrm>
          <a:prstGeom prst="rect">
            <a:avLst/>
          </a:prstGeom>
          <a:solidFill>
            <a:srgbClr val="ED7D31"/>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11</a:t>
            </a:r>
          </a:p>
        </p:txBody>
      </p:sp>
      <p:sp>
        <p:nvSpPr>
          <p:cNvPr id="148" name="TextBox 147">
            <a:extLst>
              <a:ext uri="{FF2B5EF4-FFF2-40B4-BE49-F238E27FC236}">
                <a16:creationId xmlns:a16="http://schemas.microsoft.com/office/drawing/2014/main" id="{7EE15E99-3CA0-4D59-AEAA-FA5850BA28C3}"/>
              </a:ext>
            </a:extLst>
          </p:cNvPr>
          <p:cNvSpPr txBox="1"/>
          <p:nvPr/>
        </p:nvSpPr>
        <p:spPr>
          <a:xfrm rot="16200000">
            <a:off x="4443995" y="3281044"/>
            <a:ext cx="1317533" cy="261610"/>
          </a:xfrm>
          <a:prstGeom prst="rect">
            <a:avLst/>
          </a:prstGeom>
          <a:solidFill>
            <a:sysClr val="window" lastClr="FFFFFF"/>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The Final Stretch</a:t>
            </a:r>
          </a:p>
        </p:txBody>
      </p:sp>
      <p:sp>
        <p:nvSpPr>
          <p:cNvPr id="149" name="Rectangle 148">
            <a:extLst>
              <a:ext uri="{FF2B5EF4-FFF2-40B4-BE49-F238E27FC236}">
                <a16:creationId xmlns:a16="http://schemas.microsoft.com/office/drawing/2014/main" id="{5ADC375D-8837-4906-A34B-004B54746877}"/>
              </a:ext>
            </a:extLst>
          </p:cNvPr>
          <p:cNvSpPr/>
          <p:nvPr/>
        </p:nvSpPr>
        <p:spPr>
          <a:xfrm>
            <a:off x="10241756" y="3442604"/>
            <a:ext cx="1181838" cy="108000"/>
          </a:xfrm>
          <a:prstGeom prst="rect">
            <a:avLst/>
          </a:prstGeom>
          <a:solidFill>
            <a:srgbClr val="FFC000"/>
          </a:solidFill>
          <a:ln w="3175" cap="flat" cmpd="sng" algn="ctr">
            <a:solidFill>
              <a:sysClr val="window" lastClr="FFFF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11</a:t>
            </a:r>
          </a:p>
        </p:txBody>
      </p:sp>
      <p:sp>
        <p:nvSpPr>
          <p:cNvPr id="150" name="Rectangle 149">
            <a:extLst>
              <a:ext uri="{FF2B5EF4-FFF2-40B4-BE49-F238E27FC236}">
                <a16:creationId xmlns:a16="http://schemas.microsoft.com/office/drawing/2014/main" id="{97267EC1-2447-4D59-9C08-5CDB8A49E320}"/>
              </a:ext>
            </a:extLst>
          </p:cNvPr>
          <p:cNvSpPr/>
          <p:nvPr/>
        </p:nvSpPr>
        <p:spPr>
          <a:xfrm>
            <a:off x="10241791" y="3685609"/>
            <a:ext cx="261903" cy="10798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E3DA4D1-C59D-40C1-AE92-487E9FE88C77}"/>
              </a:ext>
            </a:extLst>
          </p:cNvPr>
          <p:cNvSpPr/>
          <p:nvPr/>
        </p:nvSpPr>
        <p:spPr>
          <a:xfrm>
            <a:off x="10241791" y="3804672"/>
            <a:ext cx="261903" cy="10798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661807C-1113-4F85-A7B4-313A501C2B40}"/>
              </a:ext>
            </a:extLst>
          </p:cNvPr>
          <p:cNvSpPr txBox="1"/>
          <p:nvPr/>
        </p:nvSpPr>
        <p:spPr>
          <a:xfrm rot="16200000">
            <a:off x="6213977" y="3442210"/>
            <a:ext cx="792000" cy="261610"/>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Summit</a:t>
            </a:r>
          </a:p>
        </p:txBody>
      </p:sp>
      <p:sp>
        <p:nvSpPr>
          <p:cNvPr id="153" name="Rectangle 152">
            <a:extLst>
              <a:ext uri="{FF2B5EF4-FFF2-40B4-BE49-F238E27FC236}">
                <a16:creationId xmlns:a16="http://schemas.microsoft.com/office/drawing/2014/main" id="{35E6CA44-FFF0-4561-8639-8D3602828E40}"/>
              </a:ext>
            </a:extLst>
          </p:cNvPr>
          <p:cNvSpPr/>
          <p:nvPr/>
        </p:nvSpPr>
        <p:spPr>
          <a:xfrm>
            <a:off x="5731386" y="4485426"/>
            <a:ext cx="900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15</a:t>
            </a:r>
          </a:p>
        </p:txBody>
      </p:sp>
      <p:sp>
        <p:nvSpPr>
          <p:cNvPr id="154" name="Rectangle 153">
            <a:extLst>
              <a:ext uri="{FF2B5EF4-FFF2-40B4-BE49-F238E27FC236}">
                <a16:creationId xmlns:a16="http://schemas.microsoft.com/office/drawing/2014/main" id="{B510C5AA-831F-457A-86C1-255B658ADD6E}"/>
              </a:ext>
            </a:extLst>
          </p:cNvPr>
          <p:cNvSpPr/>
          <p:nvPr/>
        </p:nvSpPr>
        <p:spPr>
          <a:xfrm>
            <a:off x="6634338" y="4616106"/>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16</a:t>
            </a:r>
          </a:p>
        </p:txBody>
      </p:sp>
      <p:sp>
        <p:nvSpPr>
          <p:cNvPr id="155" name="Rectangle 154">
            <a:extLst>
              <a:ext uri="{FF2B5EF4-FFF2-40B4-BE49-F238E27FC236}">
                <a16:creationId xmlns:a16="http://schemas.microsoft.com/office/drawing/2014/main" id="{4E5E33F7-3ED2-4B38-9093-98FF45C943CD}"/>
              </a:ext>
            </a:extLst>
          </p:cNvPr>
          <p:cNvSpPr/>
          <p:nvPr/>
        </p:nvSpPr>
        <p:spPr>
          <a:xfrm>
            <a:off x="7539880" y="4720315"/>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17</a:t>
            </a:r>
          </a:p>
        </p:txBody>
      </p:sp>
      <p:sp>
        <p:nvSpPr>
          <p:cNvPr id="156" name="Rectangle 155">
            <a:extLst>
              <a:ext uri="{FF2B5EF4-FFF2-40B4-BE49-F238E27FC236}">
                <a16:creationId xmlns:a16="http://schemas.microsoft.com/office/drawing/2014/main" id="{C0373E31-80F9-40CF-95CA-0D1517F6F3F1}"/>
              </a:ext>
            </a:extLst>
          </p:cNvPr>
          <p:cNvSpPr/>
          <p:nvPr/>
        </p:nvSpPr>
        <p:spPr>
          <a:xfrm>
            <a:off x="8445422" y="4823287"/>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18</a:t>
            </a:r>
          </a:p>
        </p:txBody>
      </p:sp>
      <p:sp>
        <p:nvSpPr>
          <p:cNvPr id="157" name="Rectangle 156">
            <a:extLst>
              <a:ext uri="{FF2B5EF4-FFF2-40B4-BE49-F238E27FC236}">
                <a16:creationId xmlns:a16="http://schemas.microsoft.com/office/drawing/2014/main" id="{FD7328C0-8920-4E9E-ACFF-8FA79868C419}"/>
              </a:ext>
            </a:extLst>
          </p:cNvPr>
          <p:cNvSpPr/>
          <p:nvPr/>
        </p:nvSpPr>
        <p:spPr>
          <a:xfrm>
            <a:off x="5731386" y="5636181"/>
            <a:ext cx="900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19</a:t>
            </a:r>
          </a:p>
        </p:txBody>
      </p:sp>
      <p:sp>
        <p:nvSpPr>
          <p:cNvPr id="158" name="Rectangle 157">
            <a:extLst>
              <a:ext uri="{FF2B5EF4-FFF2-40B4-BE49-F238E27FC236}">
                <a16:creationId xmlns:a16="http://schemas.microsoft.com/office/drawing/2014/main" id="{119B518B-EC4C-408B-9F65-D1BB725F55B4}"/>
              </a:ext>
            </a:extLst>
          </p:cNvPr>
          <p:cNvSpPr/>
          <p:nvPr/>
        </p:nvSpPr>
        <p:spPr>
          <a:xfrm>
            <a:off x="6634338" y="5766861"/>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20</a:t>
            </a:r>
          </a:p>
        </p:txBody>
      </p:sp>
      <p:sp>
        <p:nvSpPr>
          <p:cNvPr id="159" name="Rectangle 158">
            <a:extLst>
              <a:ext uri="{FF2B5EF4-FFF2-40B4-BE49-F238E27FC236}">
                <a16:creationId xmlns:a16="http://schemas.microsoft.com/office/drawing/2014/main" id="{8B8C3E21-06AC-476F-95F7-3A66DA20D128}"/>
              </a:ext>
            </a:extLst>
          </p:cNvPr>
          <p:cNvSpPr/>
          <p:nvPr/>
        </p:nvSpPr>
        <p:spPr>
          <a:xfrm>
            <a:off x="7539880" y="5871070"/>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21</a:t>
            </a:r>
          </a:p>
        </p:txBody>
      </p:sp>
      <p:sp>
        <p:nvSpPr>
          <p:cNvPr id="160" name="Rectangle 159">
            <a:extLst>
              <a:ext uri="{FF2B5EF4-FFF2-40B4-BE49-F238E27FC236}">
                <a16:creationId xmlns:a16="http://schemas.microsoft.com/office/drawing/2014/main" id="{735C1DE7-F43D-441C-9DC9-FAC60D77471E}"/>
              </a:ext>
            </a:extLst>
          </p:cNvPr>
          <p:cNvSpPr/>
          <p:nvPr/>
        </p:nvSpPr>
        <p:spPr>
          <a:xfrm>
            <a:off x="8445422" y="5974042"/>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22</a:t>
            </a:r>
          </a:p>
        </p:txBody>
      </p:sp>
      <p:sp>
        <p:nvSpPr>
          <p:cNvPr id="161" name="Rectangle 160">
            <a:extLst>
              <a:ext uri="{FF2B5EF4-FFF2-40B4-BE49-F238E27FC236}">
                <a16:creationId xmlns:a16="http://schemas.microsoft.com/office/drawing/2014/main" id="{E0245BDC-D6CA-4318-AA6B-D970D5DE8C26}"/>
              </a:ext>
            </a:extLst>
          </p:cNvPr>
          <p:cNvSpPr/>
          <p:nvPr/>
        </p:nvSpPr>
        <p:spPr>
          <a:xfrm>
            <a:off x="9351839" y="6082248"/>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23</a:t>
            </a:r>
          </a:p>
        </p:txBody>
      </p:sp>
      <p:sp>
        <p:nvSpPr>
          <p:cNvPr id="162" name="Rectangle 161">
            <a:extLst>
              <a:ext uri="{FF2B5EF4-FFF2-40B4-BE49-F238E27FC236}">
                <a16:creationId xmlns:a16="http://schemas.microsoft.com/office/drawing/2014/main" id="{13AEBD98-0AC1-49FA-B3E7-309B581DD50C}"/>
              </a:ext>
            </a:extLst>
          </p:cNvPr>
          <p:cNvSpPr/>
          <p:nvPr/>
        </p:nvSpPr>
        <p:spPr>
          <a:xfrm>
            <a:off x="4340054" y="6326225"/>
            <a:ext cx="382042"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black"/>
                </a:solidFill>
                <a:effectLst/>
                <a:uLnTx/>
                <a:uFillTx/>
                <a:latin typeface="Calibri" panose="020F0502020204030204"/>
                <a:ea typeface="+mn-ea"/>
                <a:cs typeface="+mn-cs"/>
              </a:rPr>
              <a:t>June 1, 2022</a:t>
            </a:r>
          </a:p>
        </p:txBody>
      </p:sp>
      <p:sp>
        <p:nvSpPr>
          <p:cNvPr id="163" name="Rectangle 162">
            <a:extLst>
              <a:ext uri="{FF2B5EF4-FFF2-40B4-BE49-F238E27FC236}">
                <a16:creationId xmlns:a16="http://schemas.microsoft.com/office/drawing/2014/main" id="{88FCBC7A-4167-4A50-9896-FC5D082537D6}"/>
              </a:ext>
            </a:extLst>
          </p:cNvPr>
          <p:cNvSpPr/>
          <p:nvPr/>
        </p:nvSpPr>
        <p:spPr>
          <a:xfrm>
            <a:off x="4863943" y="6326225"/>
            <a:ext cx="492441"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black"/>
                </a:solidFill>
                <a:effectLst/>
                <a:uLnTx/>
                <a:uFillTx/>
                <a:latin typeface="Calibri" panose="020F0502020204030204"/>
                <a:ea typeface="+mn-ea"/>
                <a:cs typeface="+mn-cs"/>
              </a:rPr>
              <a:t>August 1, 2022</a:t>
            </a:r>
          </a:p>
        </p:txBody>
      </p:sp>
      <p:sp>
        <p:nvSpPr>
          <p:cNvPr id="164" name="Rectangle 163">
            <a:extLst>
              <a:ext uri="{FF2B5EF4-FFF2-40B4-BE49-F238E27FC236}">
                <a16:creationId xmlns:a16="http://schemas.microsoft.com/office/drawing/2014/main" id="{72C7851B-84F6-4845-A396-D0D434C56F20}"/>
              </a:ext>
            </a:extLst>
          </p:cNvPr>
          <p:cNvSpPr/>
          <p:nvPr/>
        </p:nvSpPr>
        <p:spPr>
          <a:xfrm>
            <a:off x="6398692" y="6326225"/>
            <a:ext cx="492441"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0" cap="none" spc="0" normalizeH="0" baseline="0" noProof="0">
                <a:ln>
                  <a:noFill/>
                </a:ln>
                <a:solidFill>
                  <a:srgbClr val="FF0000"/>
                </a:solidFill>
                <a:effectLst/>
                <a:uLnTx/>
                <a:uFillTx/>
                <a:latin typeface="Calibri" panose="020F0502020204030204"/>
                <a:ea typeface="+mn-ea"/>
                <a:cs typeface="+mn-cs"/>
              </a:rPr>
              <a:t>???</a:t>
            </a:r>
          </a:p>
        </p:txBody>
      </p:sp>
      <p:sp>
        <p:nvSpPr>
          <p:cNvPr id="165" name="Rectangle 164">
            <a:extLst>
              <a:ext uri="{FF2B5EF4-FFF2-40B4-BE49-F238E27FC236}">
                <a16:creationId xmlns:a16="http://schemas.microsoft.com/office/drawing/2014/main" id="{8D926DA2-9967-4308-B193-FC3D022E947A}"/>
              </a:ext>
            </a:extLst>
          </p:cNvPr>
          <p:cNvSpPr/>
          <p:nvPr/>
        </p:nvSpPr>
        <p:spPr>
          <a:xfrm>
            <a:off x="6644912" y="2532442"/>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7" name="Group 166">
            <a:extLst>
              <a:ext uri="{FF2B5EF4-FFF2-40B4-BE49-F238E27FC236}">
                <a16:creationId xmlns:a16="http://schemas.microsoft.com/office/drawing/2014/main" id="{48DDB2E9-B5A9-4A9D-832D-A4347BD19D48}"/>
              </a:ext>
            </a:extLst>
          </p:cNvPr>
          <p:cNvGrpSpPr/>
          <p:nvPr/>
        </p:nvGrpSpPr>
        <p:grpSpPr>
          <a:xfrm>
            <a:off x="10545383" y="0"/>
            <a:ext cx="1730486" cy="1540550"/>
            <a:chOff x="11393955" y="1"/>
            <a:chExt cx="1654528" cy="1698171"/>
          </a:xfrm>
          <a:solidFill>
            <a:srgbClr val="FF0000"/>
          </a:solidFill>
        </p:grpSpPr>
        <p:sp>
          <p:nvSpPr>
            <p:cNvPr id="168" name="Diagonal Stripe 167">
              <a:extLst>
                <a:ext uri="{FF2B5EF4-FFF2-40B4-BE49-F238E27FC236}">
                  <a16:creationId xmlns:a16="http://schemas.microsoft.com/office/drawing/2014/main" id="{6D66DA2F-08DE-47E2-9693-DA59325FB98C}"/>
                </a:ext>
              </a:extLst>
            </p:cNvPr>
            <p:cNvSpPr/>
            <p:nvPr/>
          </p:nvSpPr>
          <p:spPr>
            <a:xfrm rot="5400000">
              <a:off x="11328067" y="65889"/>
              <a:ext cx="1698171" cy="1566395"/>
            </a:xfrm>
            <a:prstGeom prst="diagStripe">
              <a:avLst/>
            </a:prstGeom>
            <a:grpFill/>
            <a:ln w="9525" cap="flat" cmpd="sng" algn="ctr">
              <a:solidFill>
                <a:srgbClr val="FF0000"/>
              </a:solidFill>
              <a:prstDash val="solid"/>
              <a:miter lim="800000"/>
            </a:ln>
            <a:effectLst/>
          </p:spPr>
          <p:txBody>
            <a:bodyPr rtlCol="0" anchor="t" anchorCtr="0"/>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en-US" sz="1089" b="0" i="0" u="none" strike="noStrike" kern="0" cap="none" spc="0" normalizeH="0" baseline="0" noProof="0">
                <a:ln>
                  <a:noFill/>
                </a:ln>
                <a:solidFill>
                  <a:srgbClr val="2E2E38"/>
                </a:solidFill>
                <a:effectLst/>
                <a:uLnTx/>
                <a:uFillTx/>
                <a:latin typeface="EYInterstate Light"/>
                <a:ea typeface="+mn-ea"/>
                <a:cs typeface="+mn-cs"/>
              </a:endParaRPr>
            </a:p>
          </p:txBody>
        </p:sp>
        <p:sp>
          <p:nvSpPr>
            <p:cNvPr id="169" name="TextBox 168">
              <a:extLst>
                <a:ext uri="{FF2B5EF4-FFF2-40B4-BE49-F238E27FC236}">
                  <a16:creationId xmlns:a16="http://schemas.microsoft.com/office/drawing/2014/main" id="{846909FF-1E56-4435-901A-D2F718F317D2}"/>
                </a:ext>
              </a:extLst>
            </p:cNvPr>
            <p:cNvSpPr txBox="1"/>
            <p:nvPr/>
          </p:nvSpPr>
          <p:spPr>
            <a:xfrm rot="2607454">
              <a:off x="11792716" y="568151"/>
              <a:ext cx="1255767" cy="193985"/>
            </a:xfrm>
            <a:prstGeom prst="rect">
              <a:avLst/>
            </a:prstGeom>
            <a:grpFill/>
            <a:ln>
              <a:solidFill>
                <a:srgbClr val="FF0000"/>
              </a:solidFill>
            </a:ln>
          </p:spPr>
          <p:txBody>
            <a:bodyPr wrap="square" lIns="0" tIns="33181" rIns="0" bIns="0" rtlCol="0">
              <a:spAutoFit/>
            </a:bodyPr>
            <a:lstStyle/>
            <a:p>
              <a:pPr marL="0" marR="0" lvl="0" indent="0" algn="ctr" defTabSz="829544" rtl="0" eaLnBrk="1" fontAlgn="auto" latinLnBrk="0" hangingPunct="1">
                <a:lnSpc>
                  <a:spcPct val="85000"/>
                </a:lnSpc>
                <a:spcBef>
                  <a:spcPts val="0"/>
                </a:spcBef>
                <a:spcAft>
                  <a:spcPts val="544"/>
                </a:spcAft>
                <a:buClr>
                  <a:srgbClr val="27ACAA"/>
                </a:buClr>
                <a:buSzPct val="70000"/>
                <a:buFontTx/>
                <a:buNone/>
                <a:tabLst/>
                <a:defRPr/>
              </a:pPr>
              <a:r>
                <a:rPr kumimoji="0" lang="en-US" sz="1089" b="0" i="0" u="none" strike="noStrike" kern="0" cap="none" spc="0" normalizeH="0" baseline="0" noProof="0">
                  <a:ln>
                    <a:noFill/>
                  </a:ln>
                  <a:solidFill>
                    <a:prstClr val="white"/>
                  </a:solidFill>
                  <a:effectLst/>
                  <a:uLnTx/>
                  <a:uFillTx/>
                  <a:latin typeface="EYInterstate Light"/>
                  <a:ea typeface="+mn-ea"/>
                  <a:cs typeface="+mn-cs"/>
                </a:rPr>
                <a:t>Preliminary timeline</a:t>
              </a:r>
            </a:p>
          </p:txBody>
        </p:sp>
      </p:grpSp>
    </p:spTree>
    <p:extLst>
      <p:ext uri="{BB962C8B-B14F-4D97-AF65-F5344CB8AC3E}">
        <p14:creationId xmlns:p14="http://schemas.microsoft.com/office/powerpoint/2010/main" val="2506178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23630958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 4</a:t>
            </a:r>
            <a:br>
              <a:rPr lang="en-US"/>
            </a:br>
            <a:r>
              <a:rPr lang="en-GB" sz="1800"/>
              <a:t>Data Governance Community</a:t>
            </a:r>
            <a:endParaRPr lang="nl-NL"/>
          </a:p>
        </p:txBody>
      </p:sp>
    </p:spTree>
    <p:extLst>
      <p:ext uri="{BB962C8B-B14F-4D97-AF65-F5344CB8AC3E}">
        <p14:creationId xmlns:p14="http://schemas.microsoft.com/office/powerpoint/2010/main" val="4258959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5"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1" name="Text Placeholder 4">
            <a:extLst>
              <a:ext uri="{FF2B5EF4-FFF2-40B4-BE49-F238E27FC236}">
                <a16:creationId xmlns:a16="http://schemas.microsoft.com/office/drawing/2014/main" id="{120F31D9-DC82-4EFB-BECF-152AEA223F65}"/>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Calibri"/>
                <a:ea typeface="+mn-ea"/>
                <a:cs typeface="+mn-cs"/>
              </a:rPr>
              <a:t>1. The mission, vision and scope of a Data Governance community</a:t>
            </a:r>
            <a:endParaRPr kumimoji="0" lang="en-GB" sz="2400" b="0" i="0" u="none" strike="noStrike" kern="1200" cap="none" spc="0" normalizeH="0" baseline="0" noProof="0">
              <a:ln>
                <a:noFill/>
              </a:ln>
              <a:solidFill>
                <a:schemeClr val="tx1"/>
              </a:solidFill>
              <a:effectLst/>
              <a:uLnTx/>
              <a:uFillTx/>
              <a:latin typeface="Calibri"/>
              <a:ea typeface="+mn-ea"/>
              <a:cs typeface="+mn-cs"/>
            </a:endParaRPr>
          </a:p>
        </p:txBody>
      </p:sp>
      <p:sp>
        <p:nvSpPr>
          <p:cNvPr id="152" name="Text Placeholder 15">
            <a:extLst>
              <a:ext uri="{FF2B5EF4-FFF2-40B4-BE49-F238E27FC236}">
                <a16:creationId xmlns:a16="http://schemas.microsoft.com/office/drawing/2014/main" id="{A6111FAA-D1B4-4F7D-8E99-FCD0A6462186}"/>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72BB"/>
                </a:solidFill>
                <a:effectLst/>
                <a:uLnTx/>
                <a:uFillTx/>
                <a:latin typeface="Calibri"/>
                <a:ea typeface="+mn-ea"/>
                <a:cs typeface="+mn-cs"/>
              </a:rPr>
              <a:t>Data Governance Community </a:t>
            </a:r>
            <a:endParaRPr kumimoji="0" lang="en-GB" sz="4000" b="1" i="0" u="none" strike="noStrike" kern="1200" cap="none" spc="0" normalizeH="0" baseline="0" noProof="0">
              <a:ln>
                <a:noFill/>
              </a:ln>
              <a:solidFill>
                <a:srgbClr val="0072BB"/>
              </a:solidFill>
              <a:effectLst/>
              <a:uLnTx/>
              <a:uFillTx/>
              <a:latin typeface="Calibri"/>
              <a:ea typeface="+mn-ea"/>
              <a:cs typeface="+mn-cs"/>
            </a:endParaRPr>
          </a:p>
        </p:txBody>
      </p:sp>
      <p:sp>
        <p:nvSpPr>
          <p:cNvPr id="153" name="Textfeld 17" descr="&#10;&#10;&#10;&#10;&#10;&#10;&#10;&#10;&#10;&#10;&#10;&#10;&#10;&#10;&#10;&#10;&#10;&#10;&#10;&#10;&#10;&#10;&#10;&#10;&#10;&#10;&#10;&#10;&#10;&#10;&#10;&#10;&#10;&#10;&#10;&#10;&#10;&#10;&#10;&#10;&#10;&#10;&#10;&#10;&#10;&#10;&#10;&#10;&#10;&#10;&#10;&#10;&#10;&#10;&#10;&#10;&#10;&#10;&#10;&#10;&#10;&#10;&#10;PresentationLoad.com">
            <a:extLst>
              <a:ext uri="{FF2B5EF4-FFF2-40B4-BE49-F238E27FC236}">
                <a16:creationId xmlns:a16="http://schemas.microsoft.com/office/drawing/2014/main" id="{6D54DF67-69F2-4D25-AAE2-E244597BBC36}"/>
              </a:ext>
            </a:extLst>
          </p:cNvPr>
          <p:cNvSpPr txBox="1"/>
          <p:nvPr/>
        </p:nvSpPr>
        <p:spPr bwMode="gray">
          <a:xfrm>
            <a:off x="1706880" y="1539144"/>
            <a:ext cx="1482149"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800"/>
              </a:spcAft>
              <a:buClrTx/>
              <a:buSzTx/>
              <a:buFontTx/>
              <a:buNone/>
              <a:tabLst/>
              <a:defRPr/>
            </a:pPr>
            <a:r>
              <a:rPr kumimoji="0" lang="en-US" sz="2133" b="0" i="0" u="none" strike="noStrike" kern="0" cap="none" spc="0" normalizeH="0" baseline="0" noProof="0">
                <a:ln>
                  <a:noFill/>
                </a:ln>
                <a:effectLst/>
                <a:uLnTx/>
                <a:uFillTx/>
              </a:rPr>
              <a:t>Vision</a:t>
            </a:r>
            <a:endParaRPr kumimoji="0" lang="en-US" sz="2133" b="0" i="0" u="none" strike="noStrike" kern="0" cap="none" spc="0" normalizeH="0" baseline="0" noProof="0">
              <a:ln>
                <a:noFill/>
              </a:ln>
              <a:effectLst/>
              <a:uLnTx/>
              <a:uFillTx/>
              <a:latin typeface="Calibri Light" panose="020F0302020204030204" pitchFamily="34" charset="0"/>
            </a:endParaRPr>
          </a:p>
        </p:txBody>
      </p:sp>
      <p:sp>
        <p:nvSpPr>
          <p:cNvPr id="154"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3F9FD770-B431-40FC-9BF2-A3F58C3BAD67}"/>
              </a:ext>
            </a:extLst>
          </p:cNvPr>
          <p:cNvSpPr txBox="1"/>
          <p:nvPr/>
        </p:nvSpPr>
        <p:spPr bwMode="gray">
          <a:xfrm>
            <a:off x="6429607" y="1539144"/>
            <a:ext cx="3169920"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rPr>
              <a:t>Mission</a:t>
            </a:r>
            <a:endParaRPr kumimoji="0" lang="en-US" sz="2133" b="0" i="0" u="none" strike="noStrike" kern="0" cap="none" spc="0" normalizeH="0" baseline="0" noProof="0">
              <a:ln>
                <a:noFill/>
              </a:ln>
              <a:effectLst/>
              <a:uLnTx/>
              <a:uFillTx/>
              <a:latin typeface="Calibri Light" panose="020F0302020204030204" pitchFamily="34" charset="0"/>
            </a:endParaRPr>
          </a:p>
        </p:txBody>
      </p:sp>
      <p:sp>
        <p:nvSpPr>
          <p:cNvPr id="155" name="Textfeld 19" descr="&#10;&#10;&#10;&#10;&#10;&#10;&#10;&#10;&#10;&#10;&#10;&#10;&#10;&#10;&#10;&#10;&#10;&#10;&#10;&#10;&#10;&#10;&#10;&#10;&#10;&#10;&#10;&#10;&#10;&#10;&#10;&#10;&#10;&#10;&#10;&#10;&#10;&#10;&#10;&#10;&#10;&#10;&#10;&#10;&#10;&#10;&#10;&#10;&#10;&#10;&#10;&#10;&#10;&#10;&#10;&#10;&#10;&#10;&#10;&#10;&#10;&#10;&#10;PresentationLoad.com">
            <a:extLst>
              <a:ext uri="{FF2B5EF4-FFF2-40B4-BE49-F238E27FC236}">
                <a16:creationId xmlns:a16="http://schemas.microsoft.com/office/drawing/2014/main" id="{7329C840-112B-46A3-8BB0-5F0C5CCA3170}"/>
              </a:ext>
            </a:extLst>
          </p:cNvPr>
          <p:cNvSpPr txBox="1"/>
          <p:nvPr/>
        </p:nvSpPr>
        <p:spPr bwMode="gray">
          <a:xfrm>
            <a:off x="6429607" y="2993152"/>
            <a:ext cx="3169920"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a:ln>
                  <a:noFill/>
                </a:ln>
                <a:effectLst/>
                <a:uLnTx/>
                <a:uFillTx/>
              </a:rPr>
              <a:t>Enterprise Data Dictionary Scope</a:t>
            </a:r>
            <a:endParaRPr kumimoji="0" lang="en-US" sz="1467" b="0" i="0" u="none" strike="noStrike" kern="0" cap="none" spc="0" normalizeH="0" baseline="0" noProof="0">
              <a:ln>
                <a:noFill/>
              </a:ln>
              <a:effectLst/>
              <a:uLnTx/>
              <a:uFillTx/>
              <a:latin typeface="Calibri Light" panose="020F0302020204030204" pitchFamily="34" charset="0"/>
            </a:endParaRPr>
          </a:p>
        </p:txBody>
      </p:sp>
      <p:sp>
        <p:nvSpPr>
          <p:cNvPr id="156" name="Textfeld 20" descr="&#10;&#10;&#10;&#10;&#10;&#10;&#10;&#10;&#10;&#10;&#10;&#10;&#10;&#10;&#10;&#10;&#10;&#10;&#10;&#10;&#10;&#10;&#10;&#10;&#10;&#10;&#10;&#10;&#10;&#10;&#10;&#10;&#10;&#10;&#10;&#10;&#10;&#10;&#10;&#10;&#10;&#10;&#10;&#10;&#10;&#10;&#10;&#10;&#10;&#10;&#10;&#10;&#10;&#10;&#10;&#10;&#10;&#10;&#10;&#10;&#10;&#10;&#10;PresentationLoad.com">
            <a:extLst>
              <a:ext uri="{FF2B5EF4-FFF2-40B4-BE49-F238E27FC236}">
                <a16:creationId xmlns:a16="http://schemas.microsoft.com/office/drawing/2014/main" id="{DD05C614-B014-4A7B-B666-2E743356C97B}"/>
              </a:ext>
            </a:extLst>
          </p:cNvPr>
          <p:cNvSpPr txBox="1"/>
          <p:nvPr/>
        </p:nvSpPr>
        <p:spPr bwMode="gray">
          <a:xfrm>
            <a:off x="1706880" y="2993152"/>
            <a:ext cx="2679573"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a:ln>
                  <a:noFill/>
                </a:ln>
                <a:effectLst/>
                <a:uLnTx/>
                <a:uFillTx/>
              </a:rPr>
              <a:t>Activity Scope</a:t>
            </a:r>
            <a:endParaRPr kumimoji="0" lang="en-US" sz="2133" b="0" i="0" u="none" strike="noStrike" kern="0" cap="none" spc="0" normalizeH="0" baseline="0" noProof="0">
              <a:ln>
                <a:noFill/>
              </a:ln>
              <a:effectLst/>
              <a:uLnTx/>
              <a:uFillTx/>
              <a:latin typeface="Calibri Light" panose="020F0302020204030204" pitchFamily="34" charset="0"/>
            </a:endParaRPr>
          </a:p>
        </p:txBody>
      </p:sp>
      <p:grpSp>
        <p:nvGrpSpPr>
          <p:cNvPr id="157" name="Group 156">
            <a:extLst>
              <a:ext uri="{FF2B5EF4-FFF2-40B4-BE49-F238E27FC236}">
                <a16:creationId xmlns:a16="http://schemas.microsoft.com/office/drawing/2014/main" id="{145C22AC-7839-4AC3-88AF-9469F0425189}"/>
              </a:ext>
            </a:extLst>
          </p:cNvPr>
          <p:cNvGrpSpPr/>
          <p:nvPr/>
        </p:nvGrpSpPr>
        <p:grpSpPr>
          <a:xfrm>
            <a:off x="5080000" y="3937896"/>
            <a:ext cx="853440" cy="853440"/>
            <a:chOff x="5826985" y="1123950"/>
            <a:chExt cx="1038939" cy="1038938"/>
          </a:xfrm>
        </p:grpSpPr>
        <p:sp>
          <p:nvSpPr>
            <p:cNvPr id="158" name="Ellipse 40">
              <a:extLst>
                <a:ext uri="{FF2B5EF4-FFF2-40B4-BE49-F238E27FC236}">
                  <a16:creationId xmlns:a16="http://schemas.microsoft.com/office/drawing/2014/main" id="{AA417B88-F19E-46BC-BB2F-6609AE3A5A91}"/>
                </a:ext>
              </a:extLst>
            </p:cNvPr>
            <p:cNvSpPr/>
            <p:nvPr/>
          </p:nvSpPr>
          <p:spPr bwMode="gray">
            <a:xfrm>
              <a:off x="5826985" y="1123950"/>
              <a:ext cx="1038939"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grpSp>
          <p:nvGrpSpPr>
            <p:cNvPr id="159" name="Gruppieren 41">
              <a:extLst>
                <a:ext uri="{FF2B5EF4-FFF2-40B4-BE49-F238E27FC236}">
                  <a16:creationId xmlns:a16="http://schemas.microsoft.com/office/drawing/2014/main" id="{6BF1B3CE-9FC3-4E57-9AF9-79D64A333358}"/>
                </a:ext>
              </a:extLst>
            </p:cNvPr>
            <p:cNvGrpSpPr/>
            <p:nvPr/>
          </p:nvGrpSpPr>
          <p:grpSpPr bwMode="gray">
            <a:xfrm>
              <a:off x="6094038" y="1494073"/>
              <a:ext cx="504834" cy="298692"/>
              <a:chOff x="10476151" y="-305758"/>
              <a:chExt cx="535382" cy="316766"/>
            </a:xfrm>
            <a:solidFill>
              <a:srgbClr val="FFFFFF"/>
            </a:solidFill>
            <a:effectLst>
              <a:outerShdw blurRad="266700" dist="38100" dir="5400000" algn="t" rotWithShape="0">
                <a:prstClr val="black">
                  <a:alpha val="21000"/>
                </a:prstClr>
              </a:outerShdw>
            </a:effectLst>
          </p:grpSpPr>
          <p:sp>
            <p:nvSpPr>
              <p:cNvPr id="160" name="Freeform 1274">
                <a:extLst>
                  <a:ext uri="{FF2B5EF4-FFF2-40B4-BE49-F238E27FC236}">
                    <a16:creationId xmlns:a16="http://schemas.microsoft.com/office/drawing/2014/main" id="{01EF6A29-EF95-4DC2-8832-059C3892587A}"/>
                  </a:ext>
                </a:extLst>
              </p:cNvPr>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1" name="Freeform 1275">
                <a:extLst>
                  <a:ext uri="{FF2B5EF4-FFF2-40B4-BE49-F238E27FC236}">
                    <a16:creationId xmlns:a16="http://schemas.microsoft.com/office/drawing/2014/main" id="{38D3DE34-F9D7-4004-AE77-122164403002}"/>
                  </a:ext>
                </a:extLst>
              </p:cNvPr>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2" name="Freeform 1276">
                <a:extLst>
                  <a:ext uri="{FF2B5EF4-FFF2-40B4-BE49-F238E27FC236}">
                    <a16:creationId xmlns:a16="http://schemas.microsoft.com/office/drawing/2014/main" id="{1BD0C631-DC57-45EC-83EA-DD7D8E5A1C85}"/>
                  </a:ext>
                </a:extLst>
              </p:cNvPr>
              <p:cNvSpPr>
                <a:spLocks noEditPoints="1"/>
              </p:cNvSpPr>
              <p:nvPr/>
            </p:nvSpPr>
            <p:spPr bwMode="gray">
              <a:xfrm>
                <a:off x="10694764" y="-196452"/>
                <a:ext cx="176230" cy="176229"/>
              </a:xfrm>
              <a:custGeom>
                <a:avLst/>
                <a:gdLst>
                  <a:gd name="T0" fmla="*/ 55 w 111"/>
                  <a:gd name="T1" fmla="*/ 0 h 111"/>
                  <a:gd name="T2" fmla="*/ 111 w 111"/>
                  <a:gd name="T3" fmla="*/ 56 h 111"/>
                  <a:gd name="T4" fmla="*/ 55 w 111"/>
                  <a:gd name="T5" fmla="*/ 111 h 111"/>
                  <a:gd name="T6" fmla="*/ 0 w 111"/>
                  <a:gd name="T7" fmla="*/ 55 h 111"/>
                  <a:gd name="T8" fmla="*/ 55 w 111"/>
                  <a:gd name="T9" fmla="*/ 0 h 111"/>
                  <a:gd name="T10" fmla="*/ 61 w 111"/>
                  <a:gd name="T11" fmla="*/ 91 h 111"/>
                  <a:gd name="T12" fmla="*/ 66 w 111"/>
                  <a:gd name="T13" fmla="*/ 82 h 111"/>
                  <a:gd name="T14" fmla="*/ 77 w 111"/>
                  <a:gd name="T15" fmla="*/ 69 h 111"/>
                  <a:gd name="T16" fmla="*/ 70 w 111"/>
                  <a:gd name="T17" fmla="*/ 54 h 111"/>
                  <a:gd name="T18" fmla="*/ 63 w 111"/>
                  <a:gd name="T19" fmla="*/ 50 h 111"/>
                  <a:gd name="T20" fmla="*/ 54 w 111"/>
                  <a:gd name="T21" fmla="*/ 46 h 111"/>
                  <a:gd name="T22" fmla="*/ 52 w 111"/>
                  <a:gd name="T23" fmla="*/ 42 h 111"/>
                  <a:gd name="T24" fmla="*/ 55 w 111"/>
                  <a:gd name="T25" fmla="*/ 39 h 111"/>
                  <a:gd name="T26" fmla="*/ 59 w 111"/>
                  <a:gd name="T27" fmla="*/ 39 h 111"/>
                  <a:gd name="T28" fmla="*/ 72 w 111"/>
                  <a:gd name="T29" fmla="*/ 41 h 111"/>
                  <a:gd name="T30" fmla="*/ 75 w 111"/>
                  <a:gd name="T31" fmla="*/ 29 h 111"/>
                  <a:gd name="T32" fmla="*/ 61 w 111"/>
                  <a:gd name="T33" fmla="*/ 26 h 111"/>
                  <a:gd name="T34" fmla="*/ 61 w 111"/>
                  <a:gd name="T35" fmla="*/ 20 h 111"/>
                  <a:gd name="T36" fmla="*/ 50 w 111"/>
                  <a:gd name="T37" fmla="*/ 20 h 111"/>
                  <a:gd name="T38" fmla="*/ 45 w 111"/>
                  <a:gd name="T39" fmla="*/ 30 h 111"/>
                  <a:gd name="T40" fmla="*/ 41 w 111"/>
                  <a:gd name="T41" fmla="*/ 56 h 111"/>
                  <a:gd name="T42" fmla="*/ 51 w 111"/>
                  <a:gd name="T43" fmla="*/ 61 h 111"/>
                  <a:gd name="T44" fmla="*/ 58 w 111"/>
                  <a:gd name="T45" fmla="*/ 64 h 111"/>
                  <a:gd name="T46" fmla="*/ 61 w 111"/>
                  <a:gd name="T47" fmla="*/ 68 h 111"/>
                  <a:gd name="T48" fmla="*/ 57 w 111"/>
                  <a:gd name="T49" fmla="*/ 71 h 111"/>
                  <a:gd name="T50" fmla="*/ 49 w 111"/>
                  <a:gd name="T51" fmla="*/ 71 h 111"/>
                  <a:gd name="T52" fmla="*/ 38 w 111"/>
                  <a:gd name="T53" fmla="*/ 68 h 111"/>
                  <a:gd name="T54" fmla="*/ 34 w 111"/>
                  <a:gd name="T55" fmla="*/ 80 h 111"/>
                  <a:gd name="T56" fmla="*/ 45 w 111"/>
                  <a:gd name="T57" fmla="*/ 83 h 111"/>
                  <a:gd name="T58" fmla="*/ 51 w 111"/>
                  <a:gd name="T59" fmla="*/ 91 h 111"/>
                  <a:gd name="T60" fmla="*/ 61 w 111"/>
                  <a:gd name="T61"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111">
                    <a:moveTo>
                      <a:pt x="55" y="0"/>
                    </a:moveTo>
                    <a:cubicBezTo>
                      <a:pt x="86" y="0"/>
                      <a:pt x="111" y="25"/>
                      <a:pt x="111" y="56"/>
                    </a:cubicBezTo>
                    <a:cubicBezTo>
                      <a:pt x="110" y="86"/>
                      <a:pt x="86" y="111"/>
                      <a:pt x="55" y="111"/>
                    </a:cubicBezTo>
                    <a:cubicBezTo>
                      <a:pt x="24" y="110"/>
                      <a:pt x="0" y="86"/>
                      <a:pt x="0" y="55"/>
                    </a:cubicBezTo>
                    <a:cubicBezTo>
                      <a:pt x="0" y="24"/>
                      <a:pt x="25" y="0"/>
                      <a:pt x="55" y="0"/>
                    </a:cubicBezTo>
                    <a:close/>
                    <a:moveTo>
                      <a:pt x="61" y="91"/>
                    </a:moveTo>
                    <a:cubicBezTo>
                      <a:pt x="59" y="85"/>
                      <a:pt x="62" y="84"/>
                      <a:pt x="66" y="82"/>
                    </a:cubicBezTo>
                    <a:cubicBezTo>
                      <a:pt x="72" y="80"/>
                      <a:pt x="77" y="76"/>
                      <a:pt x="77" y="69"/>
                    </a:cubicBezTo>
                    <a:cubicBezTo>
                      <a:pt x="78" y="62"/>
                      <a:pt x="75" y="57"/>
                      <a:pt x="70" y="54"/>
                    </a:cubicBezTo>
                    <a:cubicBezTo>
                      <a:pt x="68" y="52"/>
                      <a:pt x="65" y="51"/>
                      <a:pt x="63" y="50"/>
                    </a:cubicBezTo>
                    <a:cubicBezTo>
                      <a:pt x="60" y="48"/>
                      <a:pt x="57" y="47"/>
                      <a:pt x="54" y="46"/>
                    </a:cubicBezTo>
                    <a:cubicBezTo>
                      <a:pt x="53" y="45"/>
                      <a:pt x="52" y="43"/>
                      <a:pt x="52" y="42"/>
                    </a:cubicBezTo>
                    <a:cubicBezTo>
                      <a:pt x="52" y="41"/>
                      <a:pt x="54" y="40"/>
                      <a:pt x="55" y="39"/>
                    </a:cubicBezTo>
                    <a:cubicBezTo>
                      <a:pt x="56" y="38"/>
                      <a:pt x="58" y="38"/>
                      <a:pt x="59" y="39"/>
                    </a:cubicBezTo>
                    <a:cubicBezTo>
                      <a:pt x="63" y="39"/>
                      <a:pt x="68" y="40"/>
                      <a:pt x="72" y="41"/>
                    </a:cubicBezTo>
                    <a:cubicBezTo>
                      <a:pt x="73" y="37"/>
                      <a:pt x="74" y="33"/>
                      <a:pt x="75" y="29"/>
                    </a:cubicBezTo>
                    <a:cubicBezTo>
                      <a:pt x="70" y="28"/>
                      <a:pt x="65" y="27"/>
                      <a:pt x="61" y="26"/>
                    </a:cubicBezTo>
                    <a:cubicBezTo>
                      <a:pt x="61" y="24"/>
                      <a:pt x="61" y="22"/>
                      <a:pt x="61" y="20"/>
                    </a:cubicBezTo>
                    <a:cubicBezTo>
                      <a:pt x="57" y="20"/>
                      <a:pt x="54" y="20"/>
                      <a:pt x="50" y="20"/>
                    </a:cubicBezTo>
                    <a:cubicBezTo>
                      <a:pt x="52" y="26"/>
                      <a:pt x="49" y="28"/>
                      <a:pt x="45" y="30"/>
                    </a:cubicBezTo>
                    <a:cubicBezTo>
                      <a:pt x="34" y="35"/>
                      <a:pt x="31" y="49"/>
                      <a:pt x="41" y="56"/>
                    </a:cubicBezTo>
                    <a:cubicBezTo>
                      <a:pt x="44" y="58"/>
                      <a:pt x="48" y="60"/>
                      <a:pt x="51" y="61"/>
                    </a:cubicBezTo>
                    <a:cubicBezTo>
                      <a:pt x="53" y="62"/>
                      <a:pt x="56" y="63"/>
                      <a:pt x="58" y="64"/>
                    </a:cubicBezTo>
                    <a:cubicBezTo>
                      <a:pt x="59" y="65"/>
                      <a:pt x="61" y="67"/>
                      <a:pt x="61" y="68"/>
                    </a:cubicBezTo>
                    <a:cubicBezTo>
                      <a:pt x="61" y="69"/>
                      <a:pt x="59" y="71"/>
                      <a:pt x="57" y="71"/>
                    </a:cubicBezTo>
                    <a:cubicBezTo>
                      <a:pt x="55" y="72"/>
                      <a:pt x="52" y="72"/>
                      <a:pt x="49" y="71"/>
                    </a:cubicBezTo>
                    <a:cubicBezTo>
                      <a:pt x="46" y="71"/>
                      <a:pt x="42" y="69"/>
                      <a:pt x="38" y="68"/>
                    </a:cubicBezTo>
                    <a:cubicBezTo>
                      <a:pt x="37" y="72"/>
                      <a:pt x="36" y="76"/>
                      <a:pt x="34" y="80"/>
                    </a:cubicBezTo>
                    <a:cubicBezTo>
                      <a:pt x="38" y="81"/>
                      <a:pt x="41" y="83"/>
                      <a:pt x="45" y="83"/>
                    </a:cubicBezTo>
                    <a:cubicBezTo>
                      <a:pt x="49" y="84"/>
                      <a:pt x="52" y="85"/>
                      <a:pt x="51" y="91"/>
                    </a:cubicBezTo>
                    <a:cubicBezTo>
                      <a:pt x="54" y="91"/>
                      <a:pt x="57" y="91"/>
                      <a:pt x="61" y="91"/>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3" name="Freeform 1277">
                <a:extLst>
                  <a:ext uri="{FF2B5EF4-FFF2-40B4-BE49-F238E27FC236}">
                    <a16:creationId xmlns:a16="http://schemas.microsoft.com/office/drawing/2014/main" id="{DA9F1FC2-AE80-4607-AB17-CCA8E872CA63}"/>
                  </a:ext>
                </a:extLst>
              </p:cNvPr>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grpSp>
        <p:nvGrpSpPr>
          <p:cNvPr id="164" name="Group 163">
            <a:extLst>
              <a:ext uri="{FF2B5EF4-FFF2-40B4-BE49-F238E27FC236}">
                <a16:creationId xmlns:a16="http://schemas.microsoft.com/office/drawing/2014/main" id="{5D48B1C7-3069-4C3B-9BD1-6FA022C1B57A}"/>
              </a:ext>
            </a:extLst>
          </p:cNvPr>
          <p:cNvGrpSpPr/>
          <p:nvPr/>
        </p:nvGrpSpPr>
        <p:grpSpPr>
          <a:xfrm>
            <a:off x="406400" y="1647873"/>
            <a:ext cx="853440" cy="853440"/>
            <a:chOff x="1219200" y="1123950"/>
            <a:chExt cx="1038939" cy="1038938"/>
          </a:xfrm>
        </p:grpSpPr>
        <p:sp>
          <p:nvSpPr>
            <p:cNvPr id="165" name="Ellipse 37">
              <a:extLst>
                <a:ext uri="{FF2B5EF4-FFF2-40B4-BE49-F238E27FC236}">
                  <a16:creationId xmlns:a16="http://schemas.microsoft.com/office/drawing/2014/main" id="{E9372177-00F1-4187-981F-B173A4251293}"/>
                </a:ext>
              </a:extLst>
            </p:cNvPr>
            <p:cNvSpPr/>
            <p:nvPr/>
          </p:nvSpPr>
          <p:spPr bwMode="gray">
            <a:xfrm>
              <a:off x="1219200" y="1123950"/>
              <a:ext cx="1038939" cy="1038938"/>
            </a:xfrm>
            <a:prstGeom prst="ellipse">
              <a:avLst/>
            </a:prstGeom>
            <a:solidFill>
              <a:srgbClr val="0072BB"/>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nvGrpSpPr>
            <p:cNvPr id="166" name="Gruppieren 49">
              <a:extLst>
                <a:ext uri="{FF2B5EF4-FFF2-40B4-BE49-F238E27FC236}">
                  <a16:creationId xmlns:a16="http://schemas.microsoft.com/office/drawing/2014/main" id="{03D1726E-BC92-4B0C-9F94-23D622E5E342}"/>
                </a:ext>
              </a:extLst>
            </p:cNvPr>
            <p:cNvGrpSpPr/>
            <p:nvPr/>
          </p:nvGrpSpPr>
          <p:grpSpPr bwMode="gray">
            <a:xfrm>
              <a:off x="1517067" y="1389060"/>
              <a:ext cx="447782" cy="508718"/>
              <a:chOff x="4183201" y="2471526"/>
              <a:chExt cx="376998" cy="428305"/>
            </a:xfrm>
            <a:solidFill>
              <a:srgbClr val="FFFFFF"/>
            </a:solidFill>
            <a:effectLst>
              <a:outerShdw blurRad="266700" dist="38100" dir="5400000" algn="t" rotWithShape="0">
                <a:prstClr val="black">
                  <a:alpha val="21000"/>
                </a:prstClr>
              </a:outerShdw>
            </a:effectLst>
          </p:grpSpPr>
          <p:sp>
            <p:nvSpPr>
              <p:cNvPr id="167" name="Freeform 1028">
                <a:extLst>
                  <a:ext uri="{FF2B5EF4-FFF2-40B4-BE49-F238E27FC236}">
                    <a16:creationId xmlns:a16="http://schemas.microsoft.com/office/drawing/2014/main" id="{FCFE94A0-5FBD-49B9-995E-E4D2BA5F7F15}"/>
                  </a:ext>
                </a:extLst>
              </p:cNvPr>
              <p:cNvSpPr>
                <a:spLocks/>
              </p:cNvSpPr>
              <p:nvPr/>
            </p:nvSpPr>
            <p:spPr bwMode="gray">
              <a:xfrm>
                <a:off x="4261278" y="2542910"/>
                <a:ext cx="220845" cy="258767"/>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8" name="Freeform 1029">
                <a:extLst>
                  <a:ext uri="{FF2B5EF4-FFF2-40B4-BE49-F238E27FC236}">
                    <a16:creationId xmlns:a16="http://schemas.microsoft.com/office/drawing/2014/main" id="{BEB594EF-54F2-44E2-99A8-560170B5796E}"/>
                  </a:ext>
                </a:extLst>
              </p:cNvPr>
              <p:cNvSpPr>
                <a:spLocks/>
              </p:cNvSpPr>
              <p:nvPr/>
            </p:nvSpPr>
            <p:spPr bwMode="gray">
              <a:xfrm>
                <a:off x="4325969" y="2815062"/>
                <a:ext cx="95923" cy="17846"/>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9" name="Freeform 1030">
                <a:extLst>
                  <a:ext uri="{FF2B5EF4-FFF2-40B4-BE49-F238E27FC236}">
                    <a16:creationId xmlns:a16="http://schemas.microsoft.com/office/drawing/2014/main" id="{36825233-1108-42F4-9FA0-6CFEB65A5391}"/>
                  </a:ext>
                </a:extLst>
              </p:cNvPr>
              <p:cNvSpPr>
                <a:spLocks/>
              </p:cNvSpPr>
              <p:nvPr/>
            </p:nvSpPr>
            <p:spPr bwMode="gray">
              <a:xfrm>
                <a:off x="4328201" y="2846292"/>
                <a:ext cx="89230" cy="2007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0" name="Freeform 1031">
                <a:extLst>
                  <a:ext uri="{FF2B5EF4-FFF2-40B4-BE49-F238E27FC236}">
                    <a16:creationId xmlns:a16="http://schemas.microsoft.com/office/drawing/2014/main" id="{52BE3CEB-3CA3-425E-AF34-245CD660FD05}"/>
                  </a:ext>
                </a:extLst>
              </p:cNvPr>
              <p:cNvSpPr>
                <a:spLocks/>
              </p:cNvSpPr>
              <p:nvPr/>
            </p:nvSpPr>
            <p:spPr bwMode="gray">
              <a:xfrm>
                <a:off x="4511122" y="2634372"/>
                <a:ext cx="49077" cy="24538"/>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1" name="Freeform 1032">
                <a:extLst>
                  <a:ext uri="{FF2B5EF4-FFF2-40B4-BE49-F238E27FC236}">
                    <a16:creationId xmlns:a16="http://schemas.microsoft.com/office/drawing/2014/main" id="{02840005-1AC8-4D7E-8E24-83BA102BF91A}"/>
                  </a:ext>
                </a:extLst>
              </p:cNvPr>
              <p:cNvSpPr>
                <a:spLocks/>
              </p:cNvSpPr>
              <p:nvPr/>
            </p:nvSpPr>
            <p:spPr bwMode="gray">
              <a:xfrm>
                <a:off x="4183201" y="2634372"/>
                <a:ext cx="53538" cy="24538"/>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2" name="Freeform 1033">
                <a:extLst>
                  <a:ext uri="{FF2B5EF4-FFF2-40B4-BE49-F238E27FC236}">
                    <a16:creationId xmlns:a16="http://schemas.microsoft.com/office/drawing/2014/main" id="{250EDDEE-B83E-4A58-A06A-3EE67412E8CD}"/>
                  </a:ext>
                </a:extLst>
              </p:cNvPr>
              <p:cNvSpPr>
                <a:spLocks/>
              </p:cNvSpPr>
              <p:nvPr/>
            </p:nvSpPr>
            <p:spPr bwMode="gray">
              <a:xfrm>
                <a:off x="4484353" y="2540680"/>
                <a:ext cx="58000" cy="51307"/>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3" name="Freeform 1034">
                <a:extLst>
                  <a:ext uri="{FF2B5EF4-FFF2-40B4-BE49-F238E27FC236}">
                    <a16:creationId xmlns:a16="http://schemas.microsoft.com/office/drawing/2014/main" id="{565AA052-A371-4F0A-9050-F8FA1B1F52F6}"/>
                  </a:ext>
                </a:extLst>
              </p:cNvPr>
              <p:cNvSpPr>
                <a:spLocks/>
              </p:cNvSpPr>
              <p:nvPr/>
            </p:nvSpPr>
            <p:spPr bwMode="gray">
              <a:xfrm>
                <a:off x="4201047" y="2705756"/>
                <a:ext cx="55769" cy="44615"/>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4" name="Freeform 1035">
                <a:extLst>
                  <a:ext uri="{FF2B5EF4-FFF2-40B4-BE49-F238E27FC236}">
                    <a16:creationId xmlns:a16="http://schemas.microsoft.com/office/drawing/2014/main" id="{A73A9CD1-931B-483A-A0B2-6AB3A75B1659}"/>
                  </a:ext>
                </a:extLst>
              </p:cNvPr>
              <p:cNvSpPr>
                <a:spLocks/>
              </p:cNvSpPr>
              <p:nvPr/>
            </p:nvSpPr>
            <p:spPr bwMode="gray">
              <a:xfrm>
                <a:off x="4205509" y="2540680"/>
                <a:ext cx="55769" cy="51307"/>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5" name="Freeform 1036">
                <a:extLst>
                  <a:ext uri="{FF2B5EF4-FFF2-40B4-BE49-F238E27FC236}">
                    <a16:creationId xmlns:a16="http://schemas.microsoft.com/office/drawing/2014/main" id="{B7C1E0E6-66AA-4DE8-8B63-C5A3D7282578}"/>
                  </a:ext>
                </a:extLst>
              </p:cNvPr>
              <p:cNvSpPr>
                <a:spLocks/>
              </p:cNvSpPr>
              <p:nvPr/>
            </p:nvSpPr>
            <p:spPr bwMode="gray">
              <a:xfrm>
                <a:off x="4488815" y="2705756"/>
                <a:ext cx="58000" cy="44615"/>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6" name="Freeform 1037">
                <a:extLst>
                  <a:ext uri="{FF2B5EF4-FFF2-40B4-BE49-F238E27FC236}">
                    <a16:creationId xmlns:a16="http://schemas.microsoft.com/office/drawing/2014/main" id="{133E91C4-21C6-42FF-BC4F-D4A194F79817}"/>
                  </a:ext>
                </a:extLst>
              </p:cNvPr>
              <p:cNvSpPr>
                <a:spLocks/>
              </p:cNvSpPr>
              <p:nvPr/>
            </p:nvSpPr>
            <p:spPr bwMode="gray">
              <a:xfrm>
                <a:off x="4430815" y="2484911"/>
                <a:ext cx="44615" cy="55768"/>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7" name="Freeform 1038">
                <a:extLst>
                  <a:ext uri="{FF2B5EF4-FFF2-40B4-BE49-F238E27FC236}">
                    <a16:creationId xmlns:a16="http://schemas.microsoft.com/office/drawing/2014/main" id="{01AE270B-3670-40CB-9214-BB227A8BCE8E}"/>
                  </a:ext>
                </a:extLst>
              </p:cNvPr>
              <p:cNvSpPr>
                <a:spLocks/>
              </p:cNvSpPr>
              <p:nvPr/>
            </p:nvSpPr>
            <p:spPr bwMode="gray">
              <a:xfrm>
                <a:off x="4270201" y="2484911"/>
                <a:ext cx="46846" cy="55768"/>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8" name="Freeform 1039">
                <a:extLst>
                  <a:ext uri="{FF2B5EF4-FFF2-40B4-BE49-F238E27FC236}">
                    <a16:creationId xmlns:a16="http://schemas.microsoft.com/office/drawing/2014/main" id="{150E87B3-15BE-4EBF-878E-65C186E71996}"/>
                  </a:ext>
                </a:extLst>
              </p:cNvPr>
              <p:cNvSpPr>
                <a:spLocks/>
              </p:cNvSpPr>
              <p:nvPr/>
            </p:nvSpPr>
            <p:spPr bwMode="gray">
              <a:xfrm>
                <a:off x="4361661" y="2471526"/>
                <a:ext cx="24539" cy="46845"/>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9" name="Freeform 1040">
                <a:extLst>
                  <a:ext uri="{FF2B5EF4-FFF2-40B4-BE49-F238E27FC236}">
                    <a16:creationId xmlns:a16="http://schemas.microsoft.com/office/drawing/2014/main" id="{09B3081F-8528-4C62-903E-6BAAA2E8C609}"/>
                  </a:ext>
                </a:extLst>
              </p:cNvPr>
              <p:cNvSpPr>
                <a:spLocks/>
              </p:cNvSpPr>
              <p:nvPr/>
            </p:nvSpPr>
            <p:spPr bwMode="gray">
              <a:xfrm>
                <a:off x="4339354" y="2877523"/>
                <a:ext cx="69154" cy="22308"/>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grpSp>
        <p:nvGrpSpPr>
          <p:cNvPr id="180" name="Group 179">
            <a:extLst>
              <a:ext uri="{FF2B5EF4-FFF2-40B4-BE49-F238E27FC236}">
                <a16:creationId xmlns:a16="http://schemas.microsoft.com/office/drawing/2014/main" id="{7CB7C446-A5E6-4159-BD47-964F0CF97BF8}"/>
              </a:ext>
            </a:extLst>
          </p:cNvPr>
          <p:cNvGrpSpPr/>
          <p:nvPr/>
        </p:nvGrpSpPr>
        <p:grpSpPr>
          <a:xfrm>
            <a:off x="406400" y="3937896"/>
            <a:ext cx="853440" cy="853440"/>
            <a:chOff x="2757680" y="1123950"/>
            <a:chExt cx="1038939" cy="1038938"/>
          </a:xfrm>
        </p:grpSpPr>
        <p:sp>
          <p:nvSpPr>
            <p:cNvPr id="181" name="Ellipse 38">
              <a:extLst>
                <a:ext uri="{FF2B5EF4-FFF2-40B4-BE49-F238E27FC236}">
                  <a16:creationId xmlns:a16="http://schemas.microsoft.com/office/drawing/2014/main" id="{3CFEF287-F00D-4E70-AF6F-7F24AFA1D67C}"/>
                </a:ext>
              </a:extLst>
            </p:cNvPr>
            <p:cNvSpPr/>
            <p:nvPr/>
          </p:nvSpPr>
          <p:spPr bwMode="gray">
            <a:xfrm>
              <a:off x="2757680" y="1123950"/>
              <a:ext cx="1038939"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sp>
          <p:nvSpPr>
            <p:cNvPr id="182" name="Freeform 1523">
              <a:extLst>
                <a:ext uri="{FF2B5EF4-FFF2-40B4-BE49-F238E27FC236}">
                  <a16:creationId xmlns:a16="http://schemas.microsoft.com/office/drawing/2014/main" id="{6B23FA7E-BBBA-4C6A-BC98-7EA9CEACF84C}"/>
                </a:ext>
              </a:extLst>
            </p:cNvPr>
            <p:cNvSpPr>
              <a:spLocks noEditPoints="1"/>
            </p:cNvSpPr>
            <p:nvPr/>
          </p:nvSpPr>
          <p:spPr bwMode="gray">
            <a:xfrm rot="20298125">
              <a:off x="3035782" y="1398241"/>
              <a:ext cx="482736" cy="49035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solidFill>
              <a:srgbClr val="FFFFFF"/>
            </a:solidFill>
            <a:ln>
              <a:noFill/>
            </a:ln>
            <a:effectLst>
              <a:outerShdw blurRad="266700" dist="38100" dir="5400000" algn="t" rotWithShape="0">
                <a:prstClr val="black">
                  <a:alpha val="21000"/>
                </a:prst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nvGrpSpPr>
          <p:cNvPr id="183" name="Group 182">
            <a:extLst>
              <a:ext uri="{FF2B5EF4-FFF2-40B4-BE49-F238E27FC236}">
                <a16:creationId xmlns:a16="http://schemas.microsoft.com/office/drawing/2014/main" id="{75449FD4-D121-4DB2-9E7A-26C2C95DB7C7}"/>
              </a:ext>
            </a:extLst>
          </p:cNvPr>
          <p:cNvGrpSpPr/>
          <p:nvPr/>
        </p:nvGrpSpPr>
        <p:grpSpPr>
          <a:xfrm>
            <a:off x="5080001" y="1647873"/>
            <a:ext cx="853441" cy="853440"/>
            <a:chOff x="4331819" y="1123950"/>
            <a:chExt cx="1038941" cy="1038938"/>
          </a:xfrm>
        </p:grpSpPr>
        <p:sp>
          <p:nvSpPr>
            <p:cNvPr id="184" name="Ellipse 39">
              <a:extLst>
                <a:ext uri="{FF2B5EF4-FFF2-40B4-BE49-F238E27FC236}">
                  <a16:creationId xmlns:a16="http://schemas.microsoft.com/office/drawing/2014/main" id="{8AE11953-2051-4717-9D15-0614AE0F0D7F}"/>
                </a:ext>
              </a:extLst>
            </p:cNvPr>
            <p:cNvSpPr/>
            <p:nvPr/>
          </p:nvSpPr>
          <p:spPr bwMode="gray">
            <a:xfrm>
              <a:off x="4331819" y="1123950"/>
              <a:ext cx="1038941"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grpSp>
          <p:nvGrpSpPr>
            <p:cNvPr id="185" name="Gruppieren 64">
              <a:extLst>
                <a:ext uri="{FF2B5EF4-FFF2-40B4-BE49-F238E27FC236}">
                  <a16:creationId xmlns:a16="http://schemas.microsoft.com/office/drawing/2014/main" id="{C259C21E-34DE-4B3A-8ED3-95D5392F7D1C}"/>
                </a:ext>
              </a:extLst>
            </p:cNvPr>
            <p:cNvGrpSpPr/>
            <p:nvPr/>
          </p:nvGrpSpPr>
          <p:grpSpPr bwMode="gray">
            <a:xfrm>
              <a:off x="4612001" y="1426860"/>
              <a:ext cx="407259" cy="433117"/>
              <a:chOff x="5670142" y="-712475"/>
              <a:chExt cx="421613" cy="448382"/>
            </a:xfrm>
            <a:solidFill>
              <a:srgbClr val="FFFFFF"/>
            </a:solidFill>
            <a:effectLst>
              <a:outerShdw blurRad="266700" dist="38100" dir="5400000" algn="t" rotWithShape="0">
                <a:prstClr val="black">
                  <a:alpha val="21000"/>
                </a:prstClr>
              </a:outerShdw>
            </a:effectLst>
          </p:grpSpPr>
          <p:sp>
            <p:nvSpPr>
              <p:cNvPr id="186" name="Freeform 1481">
                <a:extLst>
                  <a:ext uri="{FF2B5EF4-FFF2-40B4-BE49-F238E27FC236}">
                    <a16:creationId xmlns:a16="http://schemas.microsoft.com/office/drawing/2014/main" id="{16621A01-F8EB-4536-A69B-862579D82C19}"/>
                  </a:ext>
                </a:extLst>
              </p:cNvPr>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7" name="Freeform 1482">
                <a:extLst>
                  <a:ext uri="{FF2B5EF4-FFF2-40B4-BE49-F238E27FC236}">
                    <a16:creationId xmlns:a16="http://schemas.microsoft.com/office/drawing/2014/main" id="{99EB981B-CF1F-47E5-BB31-BD71A50768FC}"/>
                  </a:ext>
                </a:extLst>
              </p:cNvPr>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8" name="Freeform 1483">
                <a:extLst>
                  <a:ext uri="{FF2B5EF4-FFF2-40B4-BE49-F238E27FC236}">
                    <a16:creationId xmlns:a16="http://schemas.microsoft.com/office/drawing/2014/main" id="{C9D64A44-8258-4EEF-A078-4D8CDDE75AAD}"/>
                  </a:ext>
                </a:extLst>
              </p:cNvPr>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9" name="Freeform 1484">
                <a:extLst>
                  <a:ext uri="{FF2B5EF4-FFF2-40B4-BE49-F238E27FC236}">
                    <a16:creationId xmlns:a16="http://schemas.microsoft.com/office/drawing/2014/main" id="{45D8C5AB-89DC-4E0B-AFE4-7DF3CE7ADC35}"/>
                  </a:ext>
                </a:extLst>
              </p:cNvPr>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sp>
        <p:nvSpPr>
          <p:cNvPr id="190" name="Rectangle 189">
            <a:extLst>
              <a:ext uri="{FF2B5EF4-FFF2-40B4-BE49-F238E27FC236}">
                <a16:creationId xmlns:a16="http://schemas.microsoft.com/office/drawing/2014/main" id="{3ECFBB78-4D08-4C62-BCEE-6F028055F0A4}"/>
              </a:ext>
            </a:extLst>
          </p:cNvPr>
          <p:cNvSpPr/>
          <p:nvPr/>
        </p:nvSpPr>
        <p:spPr>
          <a:xfrm>
            <a:off x="1706880" y="2006869"/>
            <a:ext cx="3169920" cy="256545"/>
          </a:xfrm>
          <a:prstGeom prst="rect">
            <a:avLst/>
          </a:prstGeom>
        </p:spPr>
        <p:txBody>
          <a:bodyPr wrap="square">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a:ln>
                  <a:noFill/>
                </a:ln>
                <a:effectLst/>
                <a:uLnTx/>
                <a:uFillTx/>
              </a:rPr>
              <a:t>Data is an always available trusted enterprise asset.</a:t>
            </a:r>
          </a:p>
        </p:txBody>
      </p:sp>
      <p:grpSp>
        <p:nvGrpSpPr>
          <p:cNvPr id="191" name="Group 190">
            <a:extLst>
              <a:ext uri="{FF2B5EF4-FFF2-40B4-BE49-F238E27FC236}">
                <a16:creationId xmlns:a16="http://schemas.microsoft.com/office/drawing/2014/main" id="{97216FC4-3C39-413D-AF66-FB657095DD45}"/>
              </a:ext>
            </a:extLst>
          </p:cNvPr>
          <p:cNvGrpSpPr/>
          <p:nvPr/>
        </p:nvGrpSpPr>
        <p:grpSpPr>
          <a:xfrm flipH="1">
            <a:off x="6240931" y="1491337"/>
            <a:ext cx="58269" cy="1166516"/>
            <a:chOff x="2660650" y="1174449"/>
            <a:chExt cx="52070" cy="1006278"/>
          </a:xfrm>
          <a:solidFill>
            <a:srgbClr val="535353">
              <a:lumMod val="40000"/>
              <a:lumOff val="60000"/>
            </a:srgbClr>
          </a:solidFill>
        </p:grpSpPr>
        <p:cxnSp>
          <p:nvCxnSpPr>
            <p:cNvPr id="192" name="Straight Connector 191">
              <a:extLst>
                <a:ext uri="{FF2B5EF4-FFF2-40B4-BE49-F238E27FC236}">
                  <a16:creationId xmlns:a16="http://schemas.microsoft.com/office/drawing/2014/main" id="{36F189CB-75FE-44CF-974F-A99ECCCA9A36}"/>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193" name="Isosceles Triangle 192">
              <a:extLst>
                <a:ext uri="{FF2B5EF4-FFF2-40B4-BE49-F238E27FC236}">
                  <a16:creationId xmlns:a16="http://schemas.microsoft.com/office/drawing/2014/main" id="{5155E07E-4C87-4A57-AF5F-3B941608438B}"/>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194" name="Rectangle 193">
            <a:extLst>
              <a:ext uri="{FF2B5EF4-FFF2-40B4-BE49-F238E27FC236}">
                <a16:creationId xmlns:a16="http://schemas.microsoft.com/office/drawing/2014/main" id="{60ACADC6-8406-42A6-9529-A5BE54E30EF6}"/>
              </a:ext>
            </a:extLst>
          </p:cNvPr>
          <p:cNvSpPr/>
          <p:nvPr/>
        </p:nvSpPr>
        <p:spPr>
          <a:xfrm>
            <a:off x="6429607" y="2006869"/>
            <a:ext cx="3169920" cy="602601"/>
          </a:xfrm>
          <a:prstGeom prst="rect">
            <a:avLst/>
          </a:prstGeom>
        </p:spPr>
        <p:txBody>
          <a:bodyPr wrap="square">
            <a:spAutoFit/>
          </a:bodyPr>
          <a:lstStyle/>
          <a:p>
            <a:pPr marL="0" marR="0" lvl="0" indent="0" defTabSz="1219170" eaLnBrk="1" fontAlgn="auto" latinLnBrk="0" hangingPunct="1">
              <a:lnSpc>
                <a:spcPct val="105000"/>
              </a:lnSpc>
              <a:spcBef>
                <a:spcPts val="0"/>
              </a:spcBef>
              <a:spcAft>
                <a:spcPts val="0"/>
              </a:spcAft>
              <a:buClrTx/>
              <a:buSzTx/>
              <a:buFontTx/>
              <a:buNone/>
              <a:tabLst/>
              <a:defRPr/>
            </a:pPr>
            <a:r>
              <a:rPr kumimoji="0" lang="en-US" sz="1067" b="0" i="0" u="none" strike="noStrike" kern="0" cap="none" spc="0" normalizeH="0" baseline="0" noProof="0">
                <a:ln>
                  <a:noFill/>
                </a:ln>
                <a:effectLst/>
                <a:uLnTx/>
                <a:uFillTx/>
              </a:rPr>
              <a:t>Data governance defines the structure and control mechanisms that enable and support AAM to identify, prioritize and maintain quality, relevant data.</a:t>
            </a:r>
          </a:p>
        </p:txBody>
      </p:sp>
      <p:grpSp>
        <p:nvGrpSpPr>
          <p:cNvPr id="195" name="Gruppieren 2">
            <a:extLst>
              <a:ext uri="{FF2B5EF4-FFF2-40B4-BE49-F238E27FC236}">
                <a16:creationId xmlns:a16="http://schemas.microsoft.com/office/drawing/2014/main" id="{864EBFE3-29AF-44E5-8E40-2AEADD2A2E6C}"/>
              </a:ext>
            </a:extLst>
          </p:cNvPr>
          <p:cNvGrpSpPr/>
          <p:nvPr/>
        </p:nvGrpSpPr>
        <p:grpSpPr>
          <a:xfrm>
            <a:off x="9723120" y="0"/>
            <a:ext cx="2474232" cy="5633745"/>
            <a:chOff x="7968218" y="0"/>
            <a:chExt cx="4222192" cy="6858000"/>
          </a:xfrm>
        </p:grpSpPr>
        <p:grpSp>
          <p:nvGrpSpPr>
            <p:cNvPr id="196" name="Gruppieren 45">
              <a:extLst>
                <a:ext uri="{FF2B5EF4-FFF2-40B4-BE49-F238E27FC236}">
                  <a16:creationId xmlns:a16="http://schemas.microsoft.com/office/drawing/2014/main" id="{1A3D3E66-9991-4CB1-9F58-F6AE50E327B3}"/>
                </a:ext>
              </a:extLst>
            </p:cNvPr>
            <p:cNvGrpSpPr/>
            <p:nvPr/>
          </p:nvGrpSpPr>
          <p:grpSpPr bwMode="gray">
            <a:xfrm>
              <a:off x="7968218" y="0"/>
              <a:ext cx="4222192" cy="6858000"/>
              <a:chOff x="7968218" y="0"/>
              <a:chExt cx="4222192" cy="6858000"/>
            </a:xfrm>
            <a:solidFill>
              <a:srgbClr val="EA650D">
                <a:lumMod val="75000"/>
              </a:srgbClr>
            </a:solidFill>
          </p:grpSpPr>
          <p:sp>
            <p:nvSpPr>
              <p:cNvPr id="202" name="Rectangle 20">
                <a:extLst>
                  <a:ext uri="{FF2B5EF4-FFF2-40B4-BE49-F238E27FC236}">
                    <a16:creationId xmlns:a16="http://schemas.microsoft.com/office/drawing/2014/main" id="{708281D0-957E-492D-8CF4-E3F4D7E52021}"/>
                  </a:ext>
                </a:extLst>
              </p:cNvPr>
              <p:cNvSpPr>
                <a:spLocks noChangeArrowheads="1"/>
              </p:cNvSpPr>
              <p:nvPr/>
            </p:nvSpPr>
            <p:spPr bwMode="gray">
              <a:xfrm flipH="1">
                <a:off x="8234401" y="0"/>
                <a:ext cx="3956009" cy="6858000"/>
              </a:xfrm>
              <a:prstGeom prst="rect">
                <a:avLst/>
              </a:prstGeom>
              <a:solidFill>
                <a:srgbClr val="0072BB"/>
              </a:solidFill>
              <a:ln>
                <a:noFill/>
              </a:ln>
            </p:spPr>
            <p:txBody>
              <a:bodyPr vert="horz" wrap="square" lIns="121908" tIns="60953" rIns="121908" bIns="60953"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3" name="Gleichschenkliges Dreieck 48">
                <a:extLst>
                  <a:ext uri="{FF2B5EF4-FFF2-40B4-BE49-F238E27FC236}">
                    <a16:creationId xmlns:a16="http://schemas.microsoft.com/office/drawing/2014/main" id="{AF933E14-FE7B-432C-B681-8EF7F4E417A7}"/>
                  </a:ext>
                </a:extLst>
              </p:cNvPr>
              <p:cNvSpPr/>
              <p:nvPr/>
            </p:nvSpPr>
            <p:spPr bwMode="gray">
              <a:xfrm rot="16200000">
                <a:off x="7829535" y="1906518"/>
                <a:ext cx="543550" cy="266184"/>
              </a:xfrm>
              <a:prstGeom prst="triangle">
                <a:avLst/>
              </a:prstGeom>
              <a:solidFill>
                <a:srgbClr val="0072BB"/>
              </a:solidFill>
              <a:ln w="12700">
                <a:noFill/>
                <a:round/>
                <a:headEnd/>
                <a:tailEnd/>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sp>
          <p:nvSpPr>
            <p:cNvPr id="197" name="Rectangle 5">
              <a:extLst>
                <a:ext uri="{FF2B5EF4-FFF2-40B4-BE49-F238E27FC236}">
                  <a16:creationId xmlns:a16="http://schemas.microsoft.com/office/drawing/2014/main" id="{7C246DC6-548D-4051-85C5-EC4B7E995970}"/>
                </a:ext>
              </a:extLst>
            </p:cNvPr>
            <p:cNvSpPr>
              <a:spLocks noChangeArrowheads="1"/>
            </p:cNvSpPr>
            <p:nvPr/>
          </p:nvSpPr>
          <p:spPr bwMode="gray">
            <a:xfrm>
              <a:off x="8101311" y="1511085"/>
              <a:ext cx="4089099" cy="5114441"/>
            </a:xfrm>
            <a:prstGeom prst="rect">
              <a:avLst/>
            </a:prstGeom>
            <a:noFill/>
            <a:ln w="12700">
              <a:noFill/>
              <a:miter lim="800000"/>
              <a:headEnd/>
              <a:tailEnd/>
            </a:ln>
            <a:effectLst/>
          </p:spPr>
          <p:txBody>
            <a:bodyPr lIns="336000" tIns="192000" rIns="192000" bIns="192000" anchor="ctr"/>
            <a:lstStyle/>
            <a:p>
              <a:pPr marL="0" marR="0" lvl="0" indent="0" defTabSz="1219170" eaLnBrk="1" fontAlgn="auto" latinLnBrk="0" hangingPunct="1">
                <a:lnSpc>
                  <a:spcPct val="90000"/>
                </a:lnSpc>
                <a:spcBef>
                  <a:spcPts val="0"/>
                </a:spcBef>
                <a:spcAft>
                  <a:spcPts val="0"/>
                </a:spcAft>
                <a:buClr>
                  <a:srgbClr val="969696"/>
                </a:buClr>
                <a:buSzTx/>
                <a:buFontTx/>
                <a:buNone/>
                <a:tabLst/>
                <a:defRPr/>
              </a:pPr>
              <a:r>
                <a:rPr kumimoji="0" lang="en-US" sz="1867" b="1" i="0" u="none" strike="noStrike" kern="0" cap="none" spc="0" normalizeH="0" baseline="0" noProof="0">
                  <a:ln>
                    <a:noFill/>
                  </a:ln>
                  <a:solidFill>
                    <a:srgbClr val="FFFFFF"/>
                  </a:solidFill>
                  <a:effectLst/>
                  <a:uLnTx/>
                  <a:uFillTx/>
                </a:rPr>
                <a:t>Data Governance:</a:t>
              </a:r>
            </a:p>
            <a:p>
              <a:pPr marL="0" marR="0" lvl="0" indent="0" defTabSz="1219170" eaLnBrk="1" fontAlgn="auto" latinLnBrk="0" hangingPunct="1">
                <a:lnSpc>
                  <a:spcPct val="90000"/>
                </a:lnSpc>
                <a:spcBef>
                  <a:spcPts val="0"/>
                </a:spcBef>
                <a:spcAft>
                  <a:spcPts val="0"/>
                </a:spcAft>
                <a:buClr>
                  <a:srgbClr val="969696"/>
                </a:buClr>
                <a:buSzTx/>
                <a:buFontTx/>
                <a:buNone/>
                <a:tabLst/>
                <a:defRPr/>
              </a:pPr>
              <a:r>
                <a:rPr kumimoji="0" lang="en-US" sz="1867" b="1" i="1" u="none" strike="noStrike" kern="0" cap="none" spc="0" normalizeH="0" baseline="0" noProof="0">
                  <a:ln>
                    <a:noFill/>
                  </a:ln>
                  <a:solidFill>
                    <a:srgbClr val="FFFFFF"/>
                  </a:solidFill>
                  <a:effectLst/>
                  <a:uLnTx/>
                  <a:uFillTx/>
                </a:rPr>
                <a:t>“</a:t>
              </a:r>
              <a:r>
                <a:rPr kumimoji="0" lang="en-US" sz="1867" b="0" i="1" u="none" strike="noStrike" kern="0" cap="none" spc="0" normalizeH="0" baseline="0" noProof="0">
                  <a:ln>
                    <a:noFill/>
                  </a:ln>
                  <a:solidFill>
                    <a:srgbClr val="FFFFFF"/>
                  </a:solidFill>
                  <a:effectLst/>
                  <a:uLnTx/>
                  <a:uFillTx/>
                </a:rPr>
                <a:t>Data  Governance   is the exercise of authority and control (planning, monitoring and enforcement) over the management of data assets.”</a:t>
              </a:r>
            </a:p>
            <a:p>
              <a:pPr marL="0" marR="0" lvl="0" indent="0" defTabSz="1219170" eaLnBrk="1" fontAlgn="auto" latinLnBrk="0" hangingPunct="1">
                <a:lnSpc>
                  <a:spcPct val="90000"/>
                </a:lnSpc>
                <a:spcBef>
                  <a:spcPts val="0"/>
                </a:spcBef>
                <a:spcAft>
                  <a:spcPts val="0"/>
                </a:spcAft>
                <a:buClr>
                  <a:srgbClr val="969696"/>
                </a:buClr>
                <a:buSzTx/>
                <a:buFontTx/>
                <a:buNone/>
                <a:tabLst/>
                <a:defRPr/>
              </a:pPr>
              <a:endParaRPr kumimoji="0" lang="en-US" sz="1867" b="0" i="0" u="none" strike="noStrike" kern="0" cap="none" spc="0" normalizeH="0" baseline="0" noProof="0">
                <a:ln>
                  <a:noFill/>
                </a:ln>
                <a:solidFill>
                  <a:srgbClr val="FFFFFF"/>
                </a:solidFill>
                <a:effectLst/>
                <a:uLnTx/>
                <a:uFillTx/>
              </a:endParaRPr>
            </a:p>
          </p:txBody>
        </p:sp>
        <p:grpSp>
          <p:nvGrpSpPr>
            <p:cNvPr id="198" name="Gruppieren 42">
              <a:extLst>
                <a:ext uri="{FF2B5EF4-FFF2-40B4-BE49-F238E27FC236}">
                  <a16:creationId xmlns:a16="http://schemas.microsoft.com/office/drawing/2014/main" id="{93577FD4-B888-45D0-8A7E-D1C794C525EA}"/>
                </a:ext>
              </a:extLst>
            </p:cNvPr>
            <p:cNvGrpSpPr/>
            <p:nvPr/>
          </p:nvGrpSpPr>
          <p:grpSpPr bwMode="gray">
            <a:xfrm flipH="1">
              <a:off x="10817350" y="548680"/>
              <a:ext cx="822472" cy="716534"/>
              <a:chOff x="8221779" y="2637061"/>
              <a:chExt cx="398027" cy="346761"/>
            </a:xfrm>
            <a:solidFill>
              <a:srgbClr val="FFFFFF"/>
            </a:solidFill>
          </p:grpSpPr>
          <p:sp>
            <p:nvSpPr>
              <p:cNvPr id="199" name="Freeform 69">
                <a:extLst>
                  <a:ext uri="{FF2B5EF4-FFF2-40B4-BE49-F238E27FC236}">
                    <a16:creationId xmlns:a16="http://schemas.microsoft.com/office/drawing/2014/main" id="{213C0D33-1D7C-4894-9DAB-28AB00364457}"/>
                  </a:ext>
                </a:extLst>
              </p:cNvPr>
              <p:cNvSpPr>
                <a:spLocks noEditPoints="1"/>
              </p:cNvSpPr>
              <p:nvPr/>
            </p:nvSpPr>
            <p:spPr bwMode="gray">
              <a:xfrm>
                <a:off x="8221779" y="2637061"/>
                <a:ext cx="262029" cy="346761"/>
              </a:xfrm>
              <a:custGeom>
                <a:avLst/>
                <a:gdLst>
                  <a:gd name="T0" fmla="*/ 20 w 156"/>
                  <a:gd name="T1" fmla="*/ 59 h 206"/>
                  <a:gd name="T2" fmla="*/ 0 w 156"/>
                  <a:gd name="T3" fmla="*/ 79 h 206"/>
                  <a:gd name="T4" fmla="*/ 0 w 156"/>
                  <a:gd name="T5" fmla="*/ 127 h 206"/>
                  <a:gd name="T6" fmla="*/ 20 w 156"/>
                  <a:gd name="T7" fmla="*/ 147 h 206"/>
                  <a:gd name="T8" fmla="*/ 66 w 156"/>
                  <a:gd name="T9" fmla="*/ 147 h 206"/>
                  <a:gd name="T10" fmla="*/ 156 w 156"/>
                  <a:gd name="T11" fmla="*/ 206 h 206"/>
                  <a:gd name="T12" fmla="*/ 156 w 156"/>
                  <a:gd name="T13" fmla="*/ 0 h 206"/>
                  <a:gd name="T14" fmla="*/ 66 w 156"/>
                  <a:gd name="T15" fmla="*/ 59 h 206"/>
                  <a:gd name="T16" fmla="*/ 20 w 156"/>
                  <a:gd name="T17" fmla="*/ 59 h 206"/>
                  <a:gd name="T18" fmla="*/ 8 w 156"/>
                  <a:gd name="T19" fmla="*/ 127 h 206"/>
                  <a:gd name="T20" fmla="*/ 8 w 156"/>
                  <a:gd name="T21" fmla="*/ 79 h 206"/>
                  <a:gd name="T22" fmla="*/ 20 w 156"/>
                  <a:gd name="T23" fmla="*/ 67 h 206"/>
                  <a:gd name="T24" fmla="*/ 64 w 156"/>
                  <a:gd name="T25" fmla="*/ 67 h 206"/>
                  <a:gd name="T26" fmla="*/ 64 w 156"/>
                  <a:gd name="T27" fmla="*/ 139 h 206"/>
                  <a:gd name="T28" fmla="*/ 20 w 156"/>
                  <a:gd name="T29" fmla="*/ 139 h 206"/>
                  <a:gd name="T30" fmla="*/ 8 w 156"/>
                  <a:gd name="T31" fmla="*/ 127 h 206"/>
                  <a:gd name="T32" fmla="*/ 148 w 156"/>
                  <a:gd name="T33" fmla="*/ 191 h 206"/>
                  <a:gd name="T34" fmla="*/ 72 w 156"/>
                  <a:gd name="T35" fmla="*/ 142 h 206"/>
                  <a:gd name="T36" fmla="*/ 72 w 156"/>
                  <a:gd name="T37" fmla="*/ 64 h 206"/>
                  <a:gd name="T38" fmla="*/ 148 w 156"/>
                  <a:gd name="T39" fmla="*/ 15 h 206"/>
                  <a:gd name="T40" fmla="*/ 148 w 156"/>
                  <a:gd name="T41" fmla="*/ 19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206">
                    <a:moveTo>
                      <a:pt x="20" y="59"/>
                    </a:moveTo>
                    <a:cubicBezTo>
                      <a:pt x="9" y="59"/>
                      <a:pt x="0" y="68"/>
                      <a:pt x="0" y="79"/>
                    </a:cubicBezTo>
                    <a:cubicBezTo>
                      <a:pt x="0" y="127"/>
                      <a:pt x="0" y="127"/>
                      <a:pt x="0" y="127"/>
                    </a:cubicBezTo>
                    <a:cubicBezTo>
                      <a:pt x="0" y="138"/>
                      <a:pt x="9" y="147"/>
                      <a:pt x="20" y="147"/>
                    </a:cubicBezTo>
                    <a:cubicBezTo>
                      <a:pt x="66" y="147"/>
                      <a:pt x="66" y="147"/>
                      <a:pt x="66" y="147"/>
                    </a:cubicBezTo>
                    <a:cubicBezTo>
                      <a:pt x="156" y="206"/>
                      <a:pt x="156" y="206"/>
                      <a:pt x="156" y="206"/>
                    </a:cubicBezTo>
                    <a:cubicBezTo>
                      <a:pt x="156" y="0"/>
                      <a:pt x="156" y="0"/>
                      <a:pt x="156" y="0"/>
                    </a:cubicBezTo>
                    <a:cubicBezTo>
                      <a:pt x="66" y="59"/>
                      <a:pt x="66" y="59"/>
                      <a:pt x="66" y="59"/>
                    </a:cubicBezTo>
                    <a:lnTo>
                      <a:pt x="20" y="59"/>
                    </a:lnTo>
                    <a:close/>
                    <a:moveTo>
                      <a:pt x="8" y="127"/>
                    </a:moveTo>
                    <a:cubicBezTo>
                      <a:pt x="8" y="79"/>
                      <a:pt x="8" y="79"/>
                      <a:pt x="8" y="79"/>
                    </a:cubicBezTo>
                    <a:cubicBezTo>
                      <a:pt x="8" y="72"/>
                      <a:pt x="13" y="67"/>
                      <a:pt x="20" y="67"/>
                    </a:cubicBezTo>
                    <a:cubicBezTo>
                      <a:pt x="64" y="67"/>
                      <a:pt x="64" y="67"/>
                      <a:pt x="64" y="67"/>
                    </a:cubicBezTo>
                    <a:cubicBezTo>
                      <a:pt x="64" y="139"/>
                      <a:pt x="64" y="139"/>
                      <a:pt x="64" y="139"/>
                    </a:cubicBezTo>
                    <a:cubicBezTo>
                      <a:pt x="20" y="139"/>
                      <a:pt x="20" y="139"/>
                      <a:pt x="20" y="139"/>
                    </a:cubicBezTo>
                    <a:cubicBezTo>
                      <a:pt x="13" y="139"/>
                      <a:pt x="8" y="134"/>
                      <a:pt x="8" y="127"/>
                    </a:cubicBezTo>
                    <a:close/>
                    <a:moveTo>
                      <a:pt x="148" y="191"/>
                    </a:moveTo>
                    <a:cubicBezTo>
                      <a:pt x="72" y="142"/>
                      <a:pt x="72" y="142"/>
                      <a:pt x="72" y="142"/>
                    </a:cubicBezTo>
                    <a:cubicBezTo>
                      <a:pt x="72" y="64"/>
                      <a:pt x="72" y="64"/>
                      <a:pt x="72" y="64"/>
                    </a:cubicBezTo>
                    <a:cubicBezTo>
                      <a:pt x="148" y="15"/>
                      <a:pt x="148" y="15"/>
                      <a:pt x="148" y="15"/>
                    </a:cubicBezTo>
                    <a:lnTo>
                      <a:pt x="148" y="191"/>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0" name="Freeform 70">
                <a:extLst>
                  <a:ext uri="{FF2B5EF4-FFF2-40B4-BE49-F238E27FC236}">
                    <a16:creationId xmlns:a16="http://schemas.microsoft.com/office/drawing/2014/main" id="{D6BA05A0-946C-4138-882D-63EE767C5D0B}"/>
                  </a:ext>
                </a:extLst>
              </p:cNvPr>
              <p:cNvSpPr>
                <a:spLocks/>
              </p:cNvSpPr>
              <p:nvPr/>
            </p:nvSpPr>
            <p:spPr bwMode="gray">
              <a:xfrm>
                <a:off x="8527954" y="2756683"/>
                <a:ext cx="37026" cy="106093"/>
              </a:xfrm>
              <a:custGeom>
                <a:avLst/>
                <a:gdLst>
                  <a:gd name="T0" fmla="*/ 7 w 22"/>
                  <a:gd name="T1" fmla="*/ 1 h 63"/>
                  <a:gd name="T2" fmla="*/ 1 w 22"/>
                  <a:gd name="T3" fmla="*/ 3 h 63"/>
                  <a:gd name="T4" fmla="*/ 3 w 22"/>
                  <a:gd name="T5" fmla="*/ 8 h 63"/>
                  <a:gd name="T6" fmla="*/ 14 w 22"/>
                  <a:gd name="T7" fmla="*/ 32 h 63"/>
                  <a:gd name="T8" fmla="*/ 3 w 22"/>
                  <a:gd name="T9" fmla="*/ 56 h 63"/>
                  <a:gd name="T10" fmla="*/ 1 w 22"/>
                  <a:gd name="T11" fmla="*/ 61 h 63"/>
                  <a:gd name="T12" fmla="*/ 5 w 22"/>
                  <a:gd name="T13" fmla="*/ 63 h 63"/>
                  <a:gd name="T14" fmla="*/ 7 w 22"/>
                  <a:gd name="T15" fmla="*/ 63 h 63"/>
                  <a:gd name="T16" fmla="*/ 22 w 22"/>
                  <a:gd name="T17" fmla="*/ 32 h 63"/>
                  <a:gd name="T18" fmla="*/ 7 w 22"/>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3">
                    <a:moveTo>
                      <a:pt x="7" y="1"/>
                    </a:moveTo>
                    <a:cubicBezTo>
                      <a:pt x="5" y="0"/>
                      <a:pt x="2" y="1"/>
                      <a:pt x="1" y="3"/>
                    </a:cubicBezTo>
                    <a:cubicBezTo>
                      <a:pt x="0" y="5"/>
                      <a:pt x="1" y="7"/>
                      <a:pt x="3" y="8"/>
                    </a:cubicBezTo>
                    <a:cubicBezTo>
                      <a:pt x="3" y="9"/>
                      <a:pt x="14" y="15"/>
                      <a:pt x="14" y="32"/>
                    </a:cubicBezTo>
                    <a:cubicBezTo>
                      <a:pt x="14" y="49"/>
                      <a:pt x="3" y="55"/>
                      <a:pt x="3" y="56"/>
                    </a:cubicBezTo>
                    <a:cubicBezTo>
                      <a:pt x="1" y="57"/>
                      <a:pt x="0" y="59"/>
                      <a:pt x="1" y="61"/>
                    </a:cubicBezTo>
                    <a:cubicBezTo>
                      <a:pt x="2" y="62"/>
                      <a:pt x="3" y="63"/>
                      <a:pt x="5" y="63"/>
                    </a:cubicBezTo>
                    <a:cubicBezTo>
                      <a:pt x="5" y="63"/>
                      <a:pt x="6" y="63"/>
                      <a:pt x="7" y="63"/>
                    </a:cubicBezTo>
                    <a:cubicBezTo>
                      <a:pt x="7" y="62"/>
                      <a:pt x="22" y="55"/>
                      <a:pt x="22" y="32"/>
                    </a:cubicBezTo>
                    <a:cubicBezTo>
                      <a:pt x="22" y="9"/>
                      <a:pt x="7" y="2"/>
                      <a:pt x="7"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1" name="Freeform 71">
                <a:extLst>
                  <a:ext uri="{FF2B5EF4-FFF2-40B4-BE49-F238E27FC236}">
                    <a16:creationId xmlns:a16="http://schemas.microsoft.com/office/drawing/2014/main" id="{A1D6D5C0-F10C-4AF3-95D7-4577CD9BFA9F}"/>
                  </a:ext>
                </a:extLst>
              </p:cNvPr>
              <p:cNvSpPr>
                <a:spLocks/>
              </p:cNvSpPr>
              <p:nvPr/>
            </p:nvSpPr>
            <p:spPr bwMode="gray">
              <a:xfrm>
                <a:off x="8561419" y="2714672"/>
                <a:ext cx="58387" cy="191538"/>
              </a:xfrm>
              <a:custGeom>
                <a:avLst/>
                <a:gdLst>
                  <a:gd name="T0" fmla="*/ 7 w 35"/>
                  <a:gd name="T1" fmla="*/ 1 h 114"/>
                  <a:gd name="T2" fmla="*/ 1 w 35"/>
                  <a:gd name="T3" fmla="*/ 2 h 114"/>
                  <a:gd name="T4" fmla="*/ 2 w 35"/>
                  <a:gd name="T5" fmla="*/ 7 h 114"/>
                  <a:gd name="T6" fmla="*/ 27 w 35"/>
                  <a:gd name="T7" fmla="*/ 57 h 114"/>
                  <a:gd name="T8" fmla="*/ 2 w 35"/>
                  <a:gd name="T9" fmla="*/ 107 h 114"/>
                  <a:gd name="T10" fmla="*/ 1 w 35"/>
                  <a:gd name="T11" fmla="*/ 112 h 114"/>
                  <a:gd name="T12" fmla="*/ 4 w 35"/>
                  <a:gd name="T13" fmla="*/ 114 h 114"/>
                  <a:gd name="T14" fmla="*/ 7 w 35"/>
                  <a:gd name="T15" fmla="*/ 113 h 114"/>
                  <a:gd name="T16" fmla="*/ 35 w 35"/>
                  <a:gd name="T17" fmla="*/ 57 h 114"/>
                  <a:gd name="T18" fmla="*/ 7 w 35"/>
                  <a:gd name="T19"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14">
                    <a:moveTo>
                      <a:pt x="7" y="1"/>
                    </a:moveTo>
                    <a:cubicBezTo>
                      <a:pt x="5" y="0"/>
                      <a:pt x="2" y="0"/>
                      <a:pt x="1" y="2"/>
                    </a:cubicBezTo>
                    <a:cubicBezTo>
                      <a:pt x="0" y="4"/>
                      <a:pt x="0" y="6"/>
                      <a:pt x="2" y="7"/>
                    </a:cubicBezTo>
                    <a:cubicBezTo>
                      <a:pt x="2" y="8"/>
                      <a:pt x="27" y="24"/>
                      <a:pt x="27" y="57"/>
                    </a:cubicBezTo>
                    <a:cubicBezTo>
                      <a:pt x="27" y="90"/>
                      <a:pt x="3" y="106"/>
                      <a:pt x="2" y="107"/>
                    </a:cubicBezTo>
                    <a:cubicBezTo>
                      <a:pt x="0" y="108"/>
                      <a:pt x="0" y="110"/>
                      <a:pt x="1" y="112"/>
                    </a:cubicBezTo>
                    <a:cubicBezTo>
                      <a:pt x="2" y="113"/>
                      <a:pt x="3" y="114"/>
                      <a:pt x="4" y="114"/>
                    </a:cubicBezTo>
                    <a:cubicBezTo>
                      <a:pt x="5" y="114"/>
                      <a:pt x="6" y="114"/>
                      <a:pt x="7" y="113"/>
                    </a:cubicBezTo>
                    <a:cubicBezTo>
                      <a:pt x="8" y="112"/>
                      <a:pt x="35" y="94"/>
                      <a:pt x="35" y="57"/>
                    </a:cubicBezTo>
                    <a:cubicBezTo>
                      <a:pt x="35" y="20"/>
                      <a:pt x="8" y="2"/>
                      <a:pt x="7"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sp>
        <p:nvSpPr>
          <p:cNvPr id="204" name="Rectangle 203">
            <a:extLst>
              <a:ext uri="{FF2B5EF4-FFF2-40B4-BE49-F238E27FC236}">
                <a16:creationId xmlns:a16="http://schemas.microsoft.com/office/drawing/2014/main" id="{CC4AD53D-93C3-450B-A3CC-F22E0F3019C9}"/>
              </a:ext>
            </a:extLst>
          </p:cNvPr>
          <p:cNvSpPr/>
          <p:nvPr/>
        </p:nvSpPr>
        <p:spPr>
          <a:xfrm>
            <a:off x="1706880" y="3727847"/>
            <a:ext cx="3169920" cy="584968"/>
          </a:xfrm>
          <a:prstGeom prst="rect">
            <a:avLst/>
          </a:prstGeom>
        </p:spPr>
        <p:txBody>
          <a:bodyPr wrap="square">
            <a:spAutoFit/>
          </a:bodyPr>
          <a:lstStyle/>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US" sz="1067" b="0" i="0" u="none" strike="noStrike" kern="0" cap="none" spc="0" normalizeH="0" baseline="0" noProof="0">
                <a:ln>
                  <a:noFill/>
                </a:ln>
                <a:effectLst/>
                <a:uLnTx/>
                <a:uFillTx/>
              </a:rPr>
              <a:t>all functional areas in any geographical location</a:t>
            </a:r>
          </a:p>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US" sz="1067" b="0" i="0" u="none" strike="noStrike" kern="0" cap="none" spc="0" normalizeH="0" baseline="0" noProof="0">
                <a:ln>
                  <a:noFill/>
                </a:ln>
                <a:effectLst/>
                <a:uLnTx/>
                <a:uFillTx/>
              </a:rPr>
              <a:t>ensuring data is trusted and understood in systems of record and any system of use</a:t>
            </a:r>
          </a:p>
        </p:txBody>
      </p:sp>
      <p:grpSp>
        <p:nvGrpSpPr>
          <p:cNvPr id="205" name="Group 204">
            <a:extLst>
              <a:ext uri="{FF2B5EF4-FFF2-40B4-BE49-F238E27FC236}">
                <a16:creationId xmlns:a16="http://schemas.microsoft.com/office/drawing/2014/main" id="{CFDF6869-8E79-4F33-A6C3-EE5EF5A8379E}"/>
              </a:ext>
            </a:extLst>
          </p:cNvPr>
          <p:cNvGrpSpPr/>
          <p:nvPr/>
        </p:nvGrpSpPr>
        <p:grpSpPr>
          <a:xfrm flipH="1">
            <a:off x="6238242" y="3404420"/>
            <a:ext cx="60959" cy="1920392"/>
            <a:chOff x="2660650" y="1174449"/>
            <a:chExt cx="52070" cy="1006278"/>
          </a:xfrm>
          <a:solidFill>
            <a:srgbClr val="535353">
              <a:lumMod val="40000"/>
              <a:lumOff val="60000"/>
            </a:srgbClr>
          </a:solidFill>
        </p:grpSpPr>
        <p:cxnSp>
          <p:nvCxnSpPr>
            <p:cNvPr id="206" name="Straight Connector 205">
              <a:extLst>
                <a:ext uri="{FF2B5EF4-FFF2-40B4-BE49-F238E27FC236}">
                  <a16:creationId xmlns:a16="http://schemas.microsoft.com/office/drawing/2014/main" id="{AE29AA7D-2EB1-4DF3-AAAA-E49759F2BF3F}"/>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07" name="Isosceles Triangle 206">
              <a:extLst>
                <a:ext uri="{FF2B5EF4-FFF2-40B4-BE49-F238E27FC236}">
                  <a16:creationId xmlns:a16="http://schemas.microsoft.com/office/drawing/2014/main" id="{B16C0E5D-8C61-4214-A951-8B446EF144EB}"/>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08" name="Rectangle 207">
            <a:extLst>
              <a:ext uri="{FF2B5EF4-FFF2-40B4-BE49-F238E27FC236}">
                <a16:creationId xmlns:a16="http://schemas.microsoft.com/office/drawing/2014/main" id="{ACBEAB11-C58A-4F6C-BDDF-DC5C609FC7B0}"/>
              </a:ext>
            </a:extLst>
          </p:cNvPr>
          <p:cNvSpPr/>
          <p:nvPr/>
        </p:nvSpPr>
        <p:spPr>
          <a:xfrm>
            <a:off x="1706880" y="4720353"/>
            <a:ext cx="3373120" cy="913392"/>
          </a:xfrm>
          <a:prstGeom prst="rect">
            <a:avLst/>
          </a:prstGeom>
        </p:spPr>
        <p:txBody>
          <a:bodyPr wrap="square">
            <a:spAutoFit/>
          </a:bodyPr>
          <a:lstStyle/>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operations  processes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actual data usage after taken from a system of use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project execution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in motion between applications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requirement gathering </a:t>
            </a:r>
          </a:p>
        </p:txBody>
      </p:sp>
      <p:grpSp>
        <p:nvGrpSpPr>
          <p:cNvPr id="209" name="Group 208">
            <a:extLst>
              <a:ext uri="{FF2B5EF4-FFF2-40B4-BE49-F238E27FC236}">
                <a16:creationId xmlns:a16="http://schemas.microsoft.com/office/drawing/2014/main" id="{F503B3BB-DE96-4599-AA18-6C9919BB66A0}"/>
              </a:ext>
            </a:extLst>
          </p:cNvPr>
          <p:cNvGrpSpPr/>
          <p:nvPr/>
        </p:nvGrpSpPr>
        <p:grpSpPr>
          <a:xfrm>
            <a:off x="6429608" y="4365044"/>
            <a:ext cx="2995493" cy="361414"/>
            <a:chOff x="4822206" y="3274096"/>
            <a:chExt cx="2246620" cy="271060"/>
          </a:xfrm>
        </p:grpSpPr>
        <p:grpSp>
          <p:nvGrpSpPr>
            <p:cNvPr id="210" name="Group 209">
              <a:extLst>
                <a:ext uri="{FF2B5EF4-FFF2-40B4-BE49-F238E27FC236}">
                  <a16:creationId xmlns:a16="http://schemas.microsoft.com/office/drawing/2014/main" id="{D3CC5777-7CE8-40B4-890A-45FA7E9ABC91}"/>
                </a:ext>
              </a:extLst>
            </p:cNvPr>
            <p:cNvGrpSpPr/>
            <p:nvPr/>
          </p:nvGrpSpPr>
          <p:grpSpPr>
            <a:xfrm>
              <a:off x="4913550" y="3375865"/>
              <a:ext cx="2100921" cy="100076"/>
              <a:chOff x="457200" y="3316224"/>
              <a:chExt cx="1752600" cy="100076"/>
            </a:xfrm>
          </p:grpSpPr>
          <p:cxnSp>
            <p:nvCxnSpPr>
              <p:cNvPr id="213" name="Straight Connector 212">
                <a:extLst>
                  <a:ext uri="{FF2B5EF4-FFF2-40B4-BE49-F238E27FC236}">
                    <a16:creationId xmlns:a16="http://schemas.microsoft.com/office/drawing/2014/main" id="{0FF8F86D-F5D8-4D6C-BEEB-DFDCE24F90CB}"/>
                  </a:ext>
                </a:extLst>
              </p:cNvPr>
              <p:cNvCxnSpPr/>
              <p:nvPr/>
            </p:nvCxnSpPr>
            <p:spPr>
              <a:xfrm flipH="1" flipV="1">
                <a:off x="457200" y="3360946"/>
                <a:ext cx="1752600" cy="5332"/>
              </a:xfrm>
              <a:prstGeom prst="line">
                <a:avLst/>
              </a:prstGeom>
              <a:solidFill>
                <a:srgbClr val="535353">
                  <a:lumMod val="40000"/>
                  <a:lumOff val="60000"/>
                </a:srgbClr>
              </a:solidFill>
              <a:ln w="9525" cap="flat" cmpd="sng" algn="ctr">
                <a:solidFill>
                  <a:srgbClr val="535353">
                    <a:lumMod val="40000"/>
                    <a:lumOff val="60000"/>
                  </a:srgbClr>
                </a:solidFill>
                <a:prstDash val="solid"/>
              </a:ln>
              <a:effectLst/>
            </p:spPr>
          </p:cxnSp>
          <p:sp>
            <p:nvSpPr>
              <p:cNvPr id="214" name="Isosceles Triangle 213">
                <a:extLst>
                  <a:ext uri="{FF2B5EF4-FFF2-40B4-BE49-F238E27FC236}">
                    <a16:creationId xmlns:a16="http://schemas.microsoft.com/office/drawing/2014/main" id="{667A6492-87F9-4939-ADFC-0870479D136F}"/>
                  </a:ext>
                </a:extLst>
              </p:cNvPr>
              <p:cNvSpPr/>
              <p:nvPr/>
            </p:nvSpPr>
            <p:spPr>
              <a:xfrm rot="10800000" flipH="1" flipV="1">
                <a:off x="633329" y="3316224"/>
                <a:ext cx="52470" cy="38372"/>
              </a:xfrm>
              <a:prstGeom prst="triangle">
                <a:avLst/>
              </a:prstGeom>
              <a:solidFill>
                <a:srgbClr val="96B439"/>
              </a:solidFill>
              <a:ln w="25400" cap="flat" cmpd="sng" algn="ctr">
                <a:solidFill>
                  <a:srgbClr val="96B43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sp>
            <p:nvSpPr>
              <p:cNvPr id="215" name="Isosceles Triangle 214">
                <a:extLst>
                  <a:ext uri="{FF2B5EF4-FFF2-40B4-BE49-F238E27FC236}">
                    <a16:creationId xmlns:a16="http://schemas.microsoft.com/office/drawing/2014/main" id="{CA38B76C-BFA8-44E2-A7CB-6855E10EEA09}"/>
                  </a:ext>
                </a:extLst>
              </p:cNvPr>
              <p:cNvSpPr/>
              <p:nvPr/>
            </p:nvSpPr>
            <p:spPr>
              <a:xfrm rot="10800000" flipH="1">
                <a:off x="1930400" y="3377928"/>
                <a:ext cx="52470" cy="38372"/>
              </a:xfrm>
              <a:prstGeom prst="triangle">
                <a:avLst/>
              </a:prstGeom>
              <a:solidFill>
                <a:srgbClr val="E64415"/>
              </a:solidFill>
              <a:ln w="25400" cap="flat" cmpd="sng" algn="ctr">
                <a:solidFill>
                  <a:srgbClr val="E64415"/>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11" name="TextBox 210">
              <a:extLst>
                <a:ext uri="{FF2B5EF4-FFF2-40B4-BE49-F238E27FC236}">
                  <a16:creationId xmlns:a16="http://schemas.microsoft.com/office/drawing/2014/main" id="{9DD0C93B-184A-43A4-984D-65CA2BD77268}"/>
                </a:ext>
              </a:extLst>
            </p:cNvPr>
            <p:cNvSpPr txBox="1"/>
            <p:nvPr/>
          </p:nvSpPr>
          <p:spPr>
            <a:xfrm>
              <a:off x="6792067" y="3368233"/>
              <a:ext cx="276759"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E64415"/>
                  </a:solidFill>
                  <a:effectLst/>
                  <a:uLnTx/>
                  <a:uFillTx/>
                </a:rPr>
                <a:t>Out</a:t>
              </a:r>
              <a:endParaRPr kumimoji="0" lang="en-GB" sz="2133" b="1" i="1" u="none" strike="noStrike" kern="0" cap="none" spc="0" normalizeH="0" baseline="0" noProof="0">
                <a:ln>
                  <a:noFill/>
                </a:ln>
                <a:solidFill>
                  <a:srgbClr val="E64415"/>
                </a:solidFill>
                <a:effectLst/>
                <a:uLnTx/>
                <a:uFillTx/>
              </a:endParaRPr>
            </a:p>
          </p:txBody>
        </p:sp>
        <p:sp>
          <p:nvSpPr>
            <p:cNvPr id="212" name="TextBox 211">
              <a:extLst>
                <a:ext uri="{FF2B5EF4-FFF2-40B4-BE49-F238E27FC236}">
                  <a16:creationId xmlns:a16="http://schemas.microsoft.com/office/drawing/2014/main" id="{D0A5FE89-201F-4A68-9ACB-F598657550FB}"/>
                </a:ext>
              </a:extLst>
            </p:cNvPr>
            <p:cNvSpPr txBox="1"/>
            <p:nvPr/>
          </p:nvSpPr>
          <p:spPr>
            <a:xfrm>
              <a:off x="4822206" y="3274096"/>
              <a:ext cx="209433"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96B439"/>
                  </a:solidFill>
                  <a:effectLst/>
                  <a:uLnTx/>
                  <a:uFillTx/>
                </a:rPr>
                <a:t>In</a:t>
              </a:r>
              <a:endParaRPr kumimoji="0" lang="en-GB" sz="2133" b="1" i="1" u="none" strike="noStrike" kern="0" cap="none" spc="0" normalizeH="0" baseline="0" noProof="0">
                <a:ln>
                  <a:noFill/>
                </a:ln>
                <a:solidFill>
                  <a:srgbClr val="96B439"/>
                </a:solidFill>
                <a:effectLst/>
                <a:uLnTx/>
                <a:uFillTx/>
              </a:endParaRPr>
            </a:p>
          </p:txBody>
        </p:sp>
      </p:grpSp>
      <p:grpSp>
        <p:nvGrpSpPr>
          <p:cNvPr id="216" name="Group 215">
            <a:extLst>
              <a:ext uri="{FF2B5EF4-FFF2-40B4-BE49-F238E27FC236}">
                <a16:creationId xmlns:a16="http://schemas.microsoft.com/office/drawing/2014/main" id="{9E3BD54A-31F5-4CD5-B23E-6C0AC6B9EA1A}"/>
              </a:ext>
            </a:extLst>
          </p:cNvPr>
          <p:cNvGrpSpPr/>
          <p:nvPr/>
        </p:nvGrpSpPr>
        <p:grpSpPr>
          <a:xfrm flipH="1">
            <a:off x="1526690" y="1491337"/>
            <a:ext cx="58269" cy="1166516"/>
            <a:chOff x="2660650" y="1174449"/>
            <a:chExt cx="52070" cy="1006278"/>
          </a:xfrm>
          <a:solidFill>
            <a:srgbClr val="535353">
              <a:lumMod val="40000"/>
              <a:lumOff val="60000"/>
            </a:srgbClr>
          </a:solidFill>
        </p:grpSpPr>
        <p:cxnSp>
          <p:nvCxnSpPr>
            <p:cNvPr id="217" name="Straight Connector 216">
              <a:extLst>
                <a:ext uri="{FF2B5EF4-FFF2-40B4-BE49-F238E27FC236}">
                  <a16:creationId xmlns:a16="http://schemas.microsoft.com/office/drawing/2014/main" id="{29E7FA2D-6A8A-44B4-8236-B31933AF6219}"/>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18" name="Isosceles Triangle 217">
              <a:extLst>
                <a:ext uri="{FF2B5EF4-FFF2-40B4-BE49-F238E27FC236}">
                  <a16:creationId xmlns:a16="http://schemas.microsoft.com/office/drawing/2014/main" id="{CDBCCD56-097E-4C68-A91F-84329CB3C534}"/>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219" name="Group 218">
            <a:extLst>
              <a:ext uri="{FF2B5EF4-FFF2-40B4-BE49-F238E27FC236}">
                <a16:creationId xmlns:a16="http://schemas.microsoft.com/office/drawing/2014/main" id="{557FD8AA-04F1-44F7-BF51-4C3E1209B569}"/>
              </a:ext>
            </a:extLst>
          </p:cNvPr>
          <p:cNvGrpSpPr/>
          <p:nvPr/>
        </p:nvGrpSpPr>
        <p:grpSpPr>
          <a:xfrm flipH="1">
            <a:off x="1524001" y="3404420"/>
            <a:ext cx="60959" cy="1920392"/>
            <a:chOff x="2660650" y="1174449"/>
            <a:chExt cx="52070" cy="1006278"/>
          </a:xfrm>
          <a:solidFill>
            <a:srgbClr val="535353">
              <a:lumMod val="40000"/>
              <a:lumOff val="60000"/>
            </a:srgbClr>
          </a:solidFill>
        </p:grpSpPr>
        <p:cxnSp>
          <p:nvCxnSpPr>
            <p:cNvPr id="220" name="Straight Connector 219">
              <a:extLst>
                <a:ext uri="{FF2B5EF4-FFF2-40B4-BE49-F238E27FC236}">
                  <a16:creationId xmlns:a16="http://schemas.microsoft.com/office/drawing/2014/main" id="{A18E60F2-BF9E-4FC9-8CA4-76155BF65C00}"/>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21" name="Isosceles Triangle 220">
              <a:extLst>
                <a:ext uri="{FF2B5EF4-FFF2-40B4-BE49-F238E27FC236}">
                  <a16:creationId xmlns:a16="http://schemas.microsoft.com/office/drawing/2014/main" id="{8AC4E366-959B-4714-B35D-D15DA7137744}"/>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22" name="Rectangle 221">
            <a:extLst>
              <a:ext uri="{FF2B5EF4-FFF2-40B4-BE49-F238E27FC236}">
                <a16:creationId xmlns:a16="http://schemas.microsoft.com/office/drawing/2014/main" id="{E8590E22-329E-4948-8C1F-65D4CF965C3B}"/>
              </a:ext>
            </a:extLst>
          </p:cNvPr>
          <p:cNvSpPr/>
          <p:nvPr/>
        </p:nvSpPr>
        <p:spPr>
          <a:xfrm>
            <a:off x="6429607" y="4720352"/>
            <a:ext cx="3373120" cy="420756"/>
          </a:xfrm>
          <a:prstGeom prst="rect">
            <a:avLst/>
          </a:prstGeom>
        </p:spPr>
        <p:txBody>
          <a:bodyPr wrap="square">
            <a:spAutoFit/>
          </a:bodyPr>
          <a:lstStyle/>
          <a:p>
            <a:pPr marL="228589" marR="0" lvl="0" indent="-228589"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GB" sz="1067" b="0" i="0" u="none" strike="noStrike" kern="0" cap="none" spc="0" normalizeH="0" baseline="0" noProof="0">
                <a:ln>
                  <a:noFill/>
                </a:ln>
                <a:effectLst/>
                <a:uLnTx/>
                <a:uFillTx/>
              </a:rPr>
              <a:t>data created and used by only one department and not on the core platform (head or local office)</a:t>
            </a:r>
          </a:p>
        </p:txBody>
      </p:sp>
      <p:sp>
        <p:nvSpPr>
          <p:cNvPr id="223" name="Rectangle 222">
            <a:extLst>
              <a:ext uri="{FF2B5EF4-FFF2-40B4-BE49-F238E27FC236}">
                <a16:creationId xmlns:a16="http://schemas.microsoft.com/office/drawing/2014/main" id="{6FBAE182-D3D3-4834-9482-7ACBC4BF33CA}"/>
              </a:ext>
            </a:extLst>
          </p:cNvPr>
          <p:cNvSpPr/>
          <p:nvPr/>
        </p:nvSpPr>
        <p:spPr>
          <a:xfrm>
            <a:off x="6429607" y="3755584"/>
            <a:ext cx="3169920" cy="584968"/>
          </a:xfrm>
          <a:prstGeom prst="rect">
            <a:avLst/>
          </a:prstGeom>
        </p:spPr>
        <p:txBody>
          <a:bodyPr wrap="square">
            <a:spAutoFit/>
          </a:bodyPr>
          <a:lstStyle/>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GB" sz="1067" b="0" i="0" u="none" strike="noStrike" kern="0" cap="none" spc="0" normalizeH="0" baseline="0" noProof="0">
                <a:ln>
                  <a:noFill/>
                </a:ln>
                <a:effectLst/>
                <a:uLnTx/>
                <a:uFillTx/>
              </a:rPr>
              <a:t>Shared data between departments and/or distributed outside the organization including   (local) regulatory data.</a:t>
            </a:r>
          </a:p>
        </p:txBody>
      </p:sp>
      <p:grpSp>
        <p:nvGrpSpPr>
          <p:cNvPr id="224" name="Group 223">
            <a:extLst>
              <a:ext uri="{FF2B5EF4-FFF2-40B4-BE49-F238E27FC236}">
                <a16:creationId xmlns:a16="http://schemas.microsoft.com/office/drawing/2014/main" id="{C424C61F-7D9C-4F84-86A2-6F99C30D6CE6}"/>
              </a:ext>
            </a:extLst>
          </p:cNvPr>
          <p:cNvGrpSpPr/>
          <p:nvPr/>
        </p:nvGrpSpPr>
        <p:grpSpPr>
          <a:xfrm>
            <a:off x="1706881" y="4365044"/>
            <a:ext cx="2995493" cy="361414"/>
            <a:chOff x="4822206" y="3274096"/>
            <a:chExt cx="2246620" cy="271060"/>
          </a:xfrm>
        </p:grpSpPr>
        <p:grpSp>
          <p:nvGrpSpPr>
            <p:cNvPr id="225" name="Group 224">
              <a:extLst>
                <a:ext uri="{FF2B5EF4-FFF2-40B4-BE49-F238E27FC236}">
                  <a16:creationId xmlns:a16="http://schemas.microsoft.com/office/drawing/2014/main" id="{D13C827C-E298-4C50-870C-D416116B1711}"/>
                </a:ext>
              </a:extLst>
            </p:cNvPr>
            <p:cNvGrpSpPr/>
            <p:nvPr/>
          </p:nvGrpSpPr>
          <p:grpSpPr>
            <a:xfrm>
              <a:off x="4913550" y="3375865"/>
              <a:ext cx="2100921" cy="100076"/>
              <a:chOff x="457200" y="3316224"/>
              <a:chExt cx="1752600" cy="100076"/>
            </a:xfrm>
          </p:grpSpPr>
          <p:cxnSp>
            <p:nvCxnSpPr>
              <p:cNvPr id="228" name="Straight Connector 227">
                <a:extLst>
                  <a:ext uri="{FF2B5EF4-FFF2-40B4-BE49-F238E27FC236}">
                    <a16:creationId xmlns:a16="http://schemas.microsoft.com/office/drawing/2014/main" id="{97143307-CBD8-4F5D-9884-9409F96D4413}"/>
                  </a:ext>
                </a:extLst>
              </p:cNvPr>
              <p:cNvCxnSpPr/>
              <p:nvPr/>
            </p:nvCxnSpPr>
            <p:spPr>
              <a:xfrm flipH="1" flipV="1">
                <a:off x="457200" y="3360946"/>
                <a:ext cx="1752600" cy="5332"/>
              </a:xfrm>
              <a:prstGeom prst="line">
                <a:avLst/>
              </a:prstGeom>
              <a:solidFill>
                <a:srgbClr val="535353">
                  <a:lumMod val="40000"/>
                  <a:lumOff val="60000"/>
                </a:srgbClr>
              </a:solidFill>
              <a:ln w="9525" cap="flat" cmpd="sng" algn="ctr">
                <a:solidFill>
                  <a:srgbClr val="535353">
                    <a:lumMod val="40000"/>
                    <a:lumOff val="60000"/>
                  </a:srgbClr>
                </a:solidFill>
                <a:prstDash val="solid"/>
              </a:ln>
              <a:effectLst/>
            </p:spPr>
          </p:cxnSp>
          <p:sp>
            <p:nvSpPr>
              <p:cNvPr id="229" name="Isosceles Triangle 228">
                <a:extLst>
                  <a:ext uri="{FF2B5EF4-FFF2-40B4-BE49-F238E27FC236}">
                    <a16:creationId xmlns:a16="http://schemas.microsoft.com/office/drawing/2014/main" id="{4E43AD7C-A465-4943-B932-E23B4C2D7B86}"/>
                  </a:ext>
                </a:extLst>
              </p:cNvPr>
              <p:cNvSpPr/>
              <p:nvPr/>
            </p:nvSpPr>
            <p:spPr>
              <a:xfrm rot="10800000" flipH="1" flipV="1">
                <a:off x="633329" y="3316224"/>
                <a:ext cx="52470" cy="38372"/>
              </a:xfrm>
              <a:prstGeom prst="triangle">
                <a:avLst/>
              </a:prstGeom>
              <a:solidFill>
                <a:srgbClr val="96B439"/>
              </a:solidFill>
              <a:ln w="25400" cap="flat" cmpd="sng" algn="ctr">
                <a:solidFill>
                  <a:srgbClr val="96B43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sp>
            <p:nvSpPr>
              <p:cNvPr id="230" name="Isosceles Triangle 229">
                <a:extLst>
                  <a:ext uri="{FF2B5EF4-FFF2-40B4-BE49-F238E27FC236}">
                    <a16:creationId xmlns:a16="http://schemas.microsoft.com/office/drawing/2014/main" id="{BE4868BA-55D8-4451-BED8-3E991583A717}"/>
                  </a:ext>
                </a:extLst>
              </p:cNvPr>
              <p:cNvSpPr/>
              <p:nvPr/>
            </p:nvSpPr>
            <p:spPr>
              <a:xfrm rot="10800000" flipH="1">
                <a:off x="1930400" y="3377928"/>
                <a:ext cx="52470" cy="38372"/>
              </a:xfrm>
              <a:prstGeom prst="triangle">
                <a:avLst/>
              </a:prstGeom>
              <a:solidFill>
                <a:srgbClr val="E64415"/>
              </a:solidFill>
              <a:ln w="25400" cap="flat" cmpd="sng" algn="ctr">
                <a:solidFill>
                  <a:srgbClr val="E64415"/>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26" name="TextBox 225">
              <a:extLst>
                <a:ext uri="{FF2B5EF4-FFF2-40B4-BE49-F238E27FC236}">
                  <a16:creationId xmlns:a16="http://schemas.microsoft.com/office/drawing/2014/main" id="{64EA98A7-E619-4896-A683-A2C2209CC1AF}"/>
                </a:ext>
              </a:extLst>
            </p:cNvPr>
            <p:cNvSpPr txBox="1"/>
            <p:nvPr/>
          </p:nvSpPr>
          <p:spPr>
            <a:xfrm>
              <a:off x="6792067" y="3368233"/>
              <a:ext cx="276759"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E64415"/>
                  </a:solidFill>
                  <a:effectLst/>
                  <a:uLnTx/>
                  <a:uFillTx/>
                </a:rPr>
                <a:t>Out</a:t>
              </a:r>
              <a:endParaRPr kumimoji="0" lang="en-GB" sz="2133" b="1" i="1" u="none" strike="noStrike" kern="0" cap="none" spc="0" normalizeH="0" baseline="0" noProof="0">
                <a:ln>
                  <a:noFill/>
                </a:ln>
                <a:solidFill>
                  <a:srgbClr val="E64415"/>
                </a:solidFill>
                <a:effectLst/>
                <a:uLnTx/>
                <a:uFillTx/>
              </a:endParaRPr>
            </a:p>
          </p:txBody>
        </p:sp>
        <p:sp>
          <p:nvSpPr>
            <p:cNvPr id="227" name="TextBox 226">
              <a:extLst>
                <a:ext uri="{FF2B5EF4-FFF2-40B4-BE49-F238E27FC236}">
                  <a16:creationId xmlns:a16="http://schemas.microsoft.com/office/drawing/2014/main" id="{3DD77F84-231C-4BA0-9553-701A67749DEE}"/>
                </a:ext>
              </a:extLst>
            </p:cNvPr>
            <p:cNvSpPr txBox="1"/>
            <p:nvPr/>
          </p:nvSpPr>
          <p:spPr>
            <a:xfrm>
              <a:off x="4822206" y="3274096"/>
              <a:ext cx="209433"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96B439"/>
                  </a:solidFill>
                  <a:effectLst/>
                  <a:uLnTx/>
                  <a:uFillTx/>
                </a:rPr>
                <a:t>In</a:t>
              </a:r>
              <a:endParaRPr kumimoji="0" lang="en-GB" sz="2133" b="1" i="1" u="none" strike="noStrike" kern="0" cap="none" spc="0" normalizeH="0" baseline="0" noProof="0">
                <a:ln>
                  <a:noFill/>
                </a:ln>
                <a:solidFill>
                  <a:srgbClr val="96B439"/>
                </a:solidFill>
                <a:effectLst/>
                <a:uLnTx/>
                <a:uFillTx/>
              </a:endParaRPr>
            </a:p>
          </p:txBody>
        </p:sp>
      </p:grpSp>
    </p:spTree>
    <p:extLst>
      <p:ext uri="{BB962C8B-B14F-4D97-AF65-F5344CB8AC3E}">
        <p14:creationId xmlns:p14="http://schemas.microsoft.com/office/powerpoint/2010/main" val="836334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1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1" name="Text Placeholder 4">
            <a:extLst>
              <a:ext uri="{FF2B5EF4-FFF2-40B4-BE49-F238E27FC236}">
                <a16:creationId xmlns:a16="http://schemas.microsoft.com/office/drawing/2014/main" id="{120F31D9-DC82-4EFB-BECF-152AEA223F65}"/>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lang="en-US" sz="2400">
                <a:solidFill>
                  <a:schemeClr val="tx1"/>
                </a:solidFill>
                <a:latin typeface="Calibri"/>
              </a:rPr>
              <a:t>2. What is the community responsible for?</a:t>
            </a:r>
            <a:endParaRPr kumimoji="0" lang="en-GB" sz="2400" b="0" i="0" u="none" strike="noStrike" kern="1200" cap="none" spc="0" normalizeH="0" baseline="0" noProof="0">
              <a:ln>
                <a:noFill/>
              </a:ln>
              <a:solidFill>
                <a:schemeClr val="tx1"/>
              </a:solidFill>
              <a:effectLst/>
              <a:uLnTx/>
              <a:uFillTx/>
              <a:latin typeface="Calibri"/>
              <a:ea typeface="+mn-ea"/>
              <a:cs typeface="+mn-cs"/>
            </a:endParaRPr>
          </a:p>
        </p:txBody>
      </p:sp>
      <p:sp>
        <p:nvSpPr>
          <p:cNvPr id="152" name="Text Placeholder 15">
            <a:extLst>
              <a:ext uri="{FF2B5EF4-FFF2-40B4-BE49-F238E27FC236}">
                <a16:creationId xmlns:a16="http://schemas.microsoft.com/office/drawing/2014/main" id="{A6111FAA-D1B4-4F7D-8E99-FCD0A6462186}"/>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72BB"/>
                </a:solidFill>
                <a:effectLst/>
                <a:uLnTx/>
                <a:uFillTx/>
                <a:latin typeface="Calibri"/>
                <a:ea typeface="+mn-ea"/>
                <a:cs typeface="+mn-cs"/>
              </a:rPr>
              <a:t>Data Governance Community </a:t>
            </a:r>
            <a:endParaRPr kumimoji="0" lang="en-GB" sz="4000" b="1" i="0" u="none" strike="noStrike" kern="1200" cap="none" spc="0" normalizeH="0" baseline="0" noProof="0">
              <a:ln>
                <a:noFill/>
              </a:ln>
              <a:solidFill>
                <a:srgbClr val="0072BB"/>
              </a:solidFill>
              <a:effectLst/>
              <a:uLnTx/>
              <a:uFillTx/>
              <a:latin typeface="Calibri"/>
              <a:ea typeface="+mn-ea"/>
              <a:cs typeface="+mn-cs"/>
            </a:endParaRPr>
          </a:p>
        </p:txBody>
      </p:sp>
      <p:grpSp>
        <p:nvGrpSpPr>
          <p:cNvPr id="84" name="Gruppieren 18">
            <a:extLst>
              <a:ext uri="{FF2B5EF4-FFF2-40B4-BE49-F238E27FC236}">
                <a16:creationId xmlns:a16="http://schemas.microsoft.com/office/drawing/2014/main" id="{3E1B11AD-6867-4D0E-A3A3-0132302535A9}"/>
              </a:ext>
            </a:extLst>
          </p:cNvPr>
          <p:cNvGrpSpPr/>
          <p:nvPr/>
        </p:nvGrpSpPr>
        <p:grpSpPr>
          <a:xfrm>
            <a:off x="304801" y="1295400"/>
            <a:ext cx="11194684" cy="1058488"/>
            <a:chOff x="554038" y="1570040"/>
            <a:chExt cx="11112501" cy="978623"/>
          </a:xfrm>
        </p:grpSpPr>
        <p:pic>
          <p:nvPicPr>
            <p:cNvPr id="93" name="Picture 3" descr="\\NAS\PresentationLoad\07 Produktion\3_CHARTS_UND_DIAGRAMME\1 IN BEARBEITUNG\Update_D2545_Innovationsmanagement-Tools\Grundlagen\Bilder\Fotolia_5381755_X.jpg">
              <a:extLst>
                <a:ext uri="{FF2B5EF4-FFF2-40B4-BE49-F238E27FC236}">
                  <a16:creationId xmlns:a16="http://schemas.microsoft.com/office/drawing/2014/main" id="{2CD0E8B9-6216-4326-A1D5-014A0208D265}"/>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1147" t="54073" r="1204" b="16757"/>
            <a:stretch/>
          </p:blipFill>
          <p:spPr bwMode="auto">
            <a:xfrm>
              <a:off x="6165492" y="1570040"/>
              <a:ext cx="5501047" cy="97862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NAS\PresentationLoad\07 Produktion\3_CHARTS_UND_DIAGRAMME\1 IN BEARBEITUNG\Update_D2545_Innovationsmanagement-Tools\Grundlagen\Bilder\Fotolia_29472606_X.jpg">
              <a:extLst>
                <a:ext uri="{FF2B5EF4-FFF2-40B4-BE49-F238E27FC236}">
                  <a16:creationId xmlns:a16="http://schemas.microsoft.com/office/drawing/2014/main" id="{5CD21FC1-9378-4A93-A7E5-3AFD615262FD}"/>
                </a:ext>
              </a:extLst>
            </p:cNvPr>
            <p:cNvPicPr>
              <a:picLocks noChangeAspect="1" noChangeArrowheads="1"/>
            </p:cNvPicPr>
            <p:nvPr/>
          </p:nvPicPr>
          <p:blipFill rotWithShape="1">
            <a:blip r:embed="rId8" cstate="screen">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1" t="34362" r="-1" b="25577"/>
            <a:stretch/>
          </p:blipFill>
          <p:spPr bwMode="auto">
            <a:xfrm>
              <a:off x="554038" y="1570041"/>
              <a:ext cx="5467454" cy="9786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uppieren 2">
            <a:extLst>
              <a:ext uri="{FF2B5EF4-FFF2-40B4-BE49-F238E27FC236}">
                <a16:creationId xmlns:a16="http://schemas.microsoft.com/office/drawing/2014/main" id="{8ED14871-13A8-4BF2-A068-8FBFAACD57F8}"/>
              </a:ext>
            </a:extLst>
          </p:cNvPr>
          <p:cNvGrpSpPr/>
          <p:nvPr/>
        </p:nvGrpSpPr>
        <p:grpSpPr>
          <a:xfrm>
            <a:off x="304801" y="2353888"/>
            <a:ext cx="11197881" cy="3519179"/>
            <a:chOff x="554038" y="2548663"/>
            <a:chExt cx="11115675" cy="3253651"/>
          </a:xfrm>
        </p:grpSpPr>
        <p:sp>
          <p:nvSpPr>
            <p:cNvPr id="91" name="_text">
              <a:extLst>
                <a:ext uri="{FF2B5EF4-FFF2-40B4-BE49-F238E27FC236}">
                  <a16:creationId xmlns:a16="http://schemas.microsoft.com/office/drawing/2014/main" id="{0ECAD110-644F-480D-AF26-B019FCB4A0E5}"/>
                </a:ext>
              </a:extLst>
            </p:cNvPr>
            <p:cNvSpPr txBox="1">
              <a:spLocks/>
            </p:cNvSpPr>
            <p:nvPr/>
          </p:nvSpPr>
          <p:spPr bwMode="gray">
            <a:xfrm>
              <a:off x="554038" y="2548663"/>
              <a:ext cx="5467454" cy="3253651"/>
            </a:xfrm>
            <a:prstGeom prst="rect">
              <a:avLst/>
            </a:prstGeom>
            <a:solidFill>
              <a:srgbClr val="E8ECF4"/>
            </a:solidFill>
            <a:ln w="12700">
              <a:noFill/>
              <a:miter lim="800000"/>
              <a:headEnd/>
              <a:tailEnd/>
            </a:ln>
            <a:effectLst/>
          </p:spPr>
          <p:txBody>
            <a:bodyPr lIns="0" tIns="144000" rIns="121920" bIns="96000"/>
            <a:lstStyle/>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approve  and execute the Data Governance Strategy.</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Principles, Policies, Standards and Best Practices about data and meta data management.</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Sign off on high-impact data related decisions that have AAM wide implications including exceptions to the Data Governance Strategy and Framework.</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Ensure Compliance with regulations related to Data Governance  (e.g. GDPR , Solvency II Data Quality Pilar).</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Ensure all enterprise relevant data is owned.</a:t>
              </a:r>
            </a:p>
            <a:p>
              <a:pPr marL="304792" marR="0" lvl="0" indent="-220128" defTabSz="1219170" eaLnBrk="1" fontAlgn="auto" latinLnBrk="0" hangingPunct="1">
                <a:lnSpc>
                  <a:spcPct val="100000"/>
                </a:lnSpc>
                <a:spcBef>
                  <a:spcPts val="0"/>
                </a:spcBef>
                <a:spcAft>
                  <a:spcPts val="1067"/>
                </a:spcAft>
                <a:buClr>
                  <a:srgbClr val="535353"/>
                </a:buClr>
                <a:buSzTx/>
                <a:buFont typeface="+mj-lt"/>
                <a:buAutoNum type="arabicParenR"/>
                <a:tabLst/>
                <a:defRPr/>
              </a:pPr>
              <a:r>
                <a:rPr kumimoji="0" lang="en-GB" sz="1333" b="0" i="0" u="none" strike="noStrike" kern="0" cap="none" spc="0" normalizeH="0" baseline="0" noProof="0">
                  <a:ln>
                    <a:noFill/>
                  </a:ln>
                  <a:effectLst/>
                  <a:uLnTx/>
                  <a:uFillTx/>
                  <a:cs typeface="Arial" charset="0"/>
                </a:rPr>
                <a:t>Define the roles, responsibilities and accountability around Data Quality and is the escalation point for data issues within AAM.</a:t>
              </a:r>
            </a:p>
            <a:p>
              <a:pPr marL="304792" marR="0" lvl="0" indent="-220128" defTabSz="1219170" eaLnBrk="1" fontAlgn="auto" latinLnBrk="0" hangingPunct="1">
                <a:lnSpc>
                  <a:spcPct val="95000"/>
                </a:lnSpc>
                <a:spcBef>
                  <a:spcPts val="0"/>
                </a:spcBef>
                <a:spcAft>
                  <a:spcPts val="1067"/>
                </a:spcAft>
                <a:buClr>
                  <a:srgbClr val="000000"/>
                </a:buClr>
                <a:buSzTx/>
                <a:buFont typeface="+mj-lt"/>
                <a:buAutoNum type="arabicParenR"/>
                <a:tabLst/>
                <a:defRPr/>
              </a:pPr>
              <a:endParaRPr kumimoji="0" lang="en-GB" sz="1600" b="0" i="0" u="none" strike="noStrike" kern="0" cap="none" spc="0" normalizeH="0" baseline="0" noProof="0">
                <a:ln>
                  <a:noFill/>
                </a:ln>
                <a:solidFill>
                  <a:srgbClr val="000000"/>
                </a:solidFill>
                <a:effectLst/>
                <a:uLnTx/>
                <a:uFillTx/>
                <a:cs typeface="Arial" charset="0"/>
              </a:endParaRPr>
            </a:p>
          </p:txBody>
        </p:sp>
        <p:sp>
          <p:nvSpPr>
            <p:cNvPr id="92" name="_text">
              <a:extLst>
                <a:ext uri="{FF2B5EF4-FFF2-40B4-BE49-F238E27FC236}">
                  <a16:creationId xmlns:a16="http://schemas.microsoft.com/office/drawing/2014/main" id="{2CC67EF5-B831-4373-988B-937433C26886}"/>
                </a:ext>
              </a:extLst>
            </p:cNvPr>
            <p:cNvSpPr txBox="1">
              <a:spLocks/>
            </p:cNvSpPr>
            <p:nvPr/>
          </p:nvSpPr>
          <p:spPr bwMode="gray">
            <a:xfrm>
              <a:off x="6165492" y="2548663"/>
              <a:ext cx="5504221" cy="3253650"/>
            </a:xfrm>
            <a:prstGeom prst="rect">
              <a:avLst/>
            </a:prstGeom>
            <a:solidFill>
              <a:srgbClr val="E8ECF4"/>
            </a:solidFill>
            <a:ln w="12700">
              <a:noFill/>
              <a:miter lim="800000"/>
              <a:headEnd/>
              <a:tailEnd/>
            </a:ln>
            <a:effectLst/>
          </p:spPr>
          <p:txBody>
            <a:bodyPr lIns="336000" tIns="144000" rIns="336000" bIns="96000"/>
            <a:lstStyle/>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Accountable for the definition and quality of business relevant  data  (meta data and all physical instances associated with the business term) under their ownership.</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Own and conform to the Enterprise Conceptual Data Model.</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Create and maintain Corporate Data vocabulary (Ensure execution of Meta Data Management).</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Define data quality priorities and ensure high enterprise data quality and allocate resources accordingly .</a:t>
              </a:r>
            </a:p>
            <a:p>
              <a:pPr marL="304792" marR="0" lvl="0" indent="-304792" defTabSz="1219170" eaLnBrk="1" fontAlgn="auto" latinLnBrk="0" hangingPunct="1">
                <a:lnSpc>
                  <a:spcPct val="95000"/>
                </a:lnSpc>
                <a:spcBef>
                  <a:spcPts val="0"/>
                </a:spcBef>
                <a:spcAft>
                  <a:spcPts val="400"/>
                </a:spcAft>
                <a:buClr>
                  <a:srgbClr val="535353"/>
                </a:buClr>
                <a:buSzTx/>
                <a:buFont typeface="+mj-lt"/>
                <a:buAutoNum type="arabicParenR" startAt="7"/>
                <a:tabLst/>
                <a:defRPr/>
              </a:pPr>
              <a:r>
                <a:rPr kumimoji="0" lang="en-GB" sz="1333" b="0" i="0" u="none" strike="noStrike" kern="0" cap="none" spc="0" normalizeH="0" baseline="0" noProof="0">
                  <a:ln>
                    <a:noFill/>
                  </a:ln>
                  <a:effectLst/>
                  <a:uLnTx/>
                  <a:uFillTx/>
                  <a:cs typeface="Arial" charset="0"/>
                </a:rPr>
                <a:t>Ensure alignment among stakeholders, programs, projects, and groups that work with data within AAM.</a:t>
              </a:r>
            </a:p>
            <a:p>
              <a:pPr marL="0" marR="0" lvl="0" indent="0" defTabSz="1219170" eaLnBrk="1" fontAlgn="auto" latinLnBrk="0" hangingPunct="1">
                <a:lnSpc>
                  <a:spcPct val="95000"/>
                </a:lnSpc>
                <a:spcBef>
                  <a:spcPts val="0"/>
                </a:spcBef>
                <a:spcAft>
                  <a:spcPts val="1067"/>
                </a:spcAft>
                <a:buClr>
                  <a:srgbClr val="000000"/>
                </a:buClr>
                <a:buSzTx/>
                <a:buFontTx/>
                <a:buNone/>
                <a:tabLst/>
                <a:defRPr/>
              </a:pPr>
              <a:br>
                <a:rPr kumimoji="0" lang="en-US" sz="1333" b="0" i="0" u="none" strike="noStrike" kern="0" cap="none" spc="0" normalizeH="0" baseline="0" noProof="0">
                  <a:ln>
                    <a:noFill/>
                  </a:ln>
                  <a:solidFill>
                    <a:srgbClr val="000000"/>
                  </a:solidFill>
                  <a:effectLst/>
                  <a:uLnTx/>
                  <a:uFillTx/>
                  <a:cs typeface="Arial" charset="0"/>
                </a:rPr>
              </a:br>
              <a:endParaRPr kumimoji="0" lang="en-US" sz="1333" b="0" i="0" u="none" strike="noStrike" kern="0" cap="none" spc="0" normalizeH="0" baseline="0" noProof="0">
                <a:ln>
                  <a:noFill/>
                </a:ln>
                <a:solidFill>
                  <a:srgbClr val="000000"/>
                </a:solidFill>
                <a:effectLst/>
                <a:uLnTx/>
                <a:uFillTx/>
                <a:cs typeface="Arial" charset="0"/>
              </a:endParaRPr>
            </a:p>
          </p:txBody>
        </p:sp>
      </p:grpSp>
      <p:sp>
        <p:nvSpPr>
          <p:cNvPr id="87" name="Freeform 16">
            <a:extLst>
              <a:ext uri="{FF2B5EF4-FFF2-40B4-BE49-F238E27FC236}">
                <a16:creationId xmlns:a16="http://schemas.microsoft.com/office/drawing/2014/main" id="{E6C621A5-3C25-47DF-92FC-825D6903CAA3}"/>
              </a:ext>
            </a:extLst>
          </p:cNvPr>
          <p:cNvSpPr>
            <a:spLocks noEditPoints="1"/>
          </p:cNvSpPr>
          <p:nvPr/>
        </p:nvSpPr>
        <p:spPr bwMode="gray">
          <a:xfrm>
            <a:off x="10871200" y="5359400"/>
            <a:ext cx="528029" cy="387997"/>
          </a:xfrm>
          <a:custGeom>
            <a:avLst/>
            <a:gdLst>
              <a:gd name="T0" fmla="*/ 173 w 424"/>
              <a:gd name="T1" fmla="*/ 219 h 288"/>
              <a:gd name="T2" fmla="*/ 188 w 424"/>
              <a:gd name="T3" fmla="*/ 277 h 288"/>
              <a:gd name="T4" fmla="*/ 246 w 424"/>
              <a:gd name="T5" fmla="*/ 261 h 288"/>
              <a:gd name="T6" fmla="*/ 345 w 424"/>
              <a:gd name="T7" fmla="*/ 5 h 288"/>
              <a:gd name="T8" fmla="*/ 173 w 424"/>
              <a:gd name="T9" fmla="*/ 219 h 288"/>
              <a:gd name="T10" fmla="*/ 212 w 424"/>
              <a:gd name="T11" fmla="*/ 58 h 288"/>
              <a:gd name="T12" fmla="*/ 240 w 424"/>
              <a:gd name="T13" fmla="*/ 60 h 288"/>
              <a:gd name="T14" fmla="*/ 269 w 424"/>
              <a:gd name="T15" fmla="*/ 23 h 288"/>
              <a:gd name="T16" fmla="*/ 212 w 424"/>
              <a:gd name="T17" fmla="*/ 15 h 288"/>
              <a:gd name="T18" fmla="*/ 0 w 424"/>
              <a:gd name="T19" fmla="*/ 244 h 288"/>
              <a:gd name="T20" fmla="*/ 1 w 424"/>
              <a:gd name="T21" fmla="*/ 267 h 288"/>
              <a:gd name="T22" fmla="*/ 24 w 424"/>
              <a:gd name="T23" fmla="*/ 286 h 288"/>
              <a:gd name="T24" fmla="*/ 44 w 424"/>
              <a:gd name="T25" fmla="*/ 263 h 288"/>
              <a:gd name="T26" fmla="*/ 43 w 424"/>
              <a:gd name="T27" fmla="*/ 244 h 288"/>
              <a:gd name="T28" fmla="*/ 212 w 424"/>
              <a:gd name="T29" fmla="*/ 58 h 288"/>
              <a:gd name="T30" fmla="*/ 365 w 424"/>
              <a:gd name="T31" fmla="*/ 84 h 288"/>
              <a:gd name="T32" fmla="*/ 348 w 424"/>
              <a:gd name="T33" fmla="*/ 130 h 288"/>
              <a:gd name="T34" fmla="*/ 382 w 424"/>
              <a:gd name="T35" fmla="*/ 244 h 288"/>
              <a:gd name="T36" fmla="*/ 381 w 424"/>
              <a:gd name="T37" fmla="*/ 264 h 288"/>
              <a:gd name="T38" fmla="*/ 400 w 424"/>
              <a:gd name="T39" fmla="*/ 287 h 288"/>
              <a:gd name="T40" fmla="*/ 402 w 424"/>
              <a:gd name="T41" fmla="*/ 287 h 288"/>
              <a:gd name="T42" fmla="*/ 423 w 424"/>
              <a:gd name="T43" fmla="*/ 267 h 288"/>
              <a:gd name="T44" fmla="*/ 424 w 424"/>
              <a:gd name="T45" fmla="*/ 244 h 288"/>
              <a:gd name="T46" fmla="*/ 365 w 424"/>
              <a:gd name="T47" fmla="*/ 8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4" h="288">
                <a:moveTo>
                  <a:pt x="173" y="219"/>
                </a:moveTo>
                <a:cubicBezTo>
                  <a:pt x="158" y="244"/>
                  <a:pt x="168" y="265"/>
                  <a:pt x="188" y="277"/>
                </a:cubicBezTo>
                <a:cubicBezTo>
                  <a:pt x="209" y="288"/>
                  <a:pt x="232" y="287"/>
                  <a:pt x="246" y="261"/>
                </a:cubicBezTo>
                <a:cubicBezTo>
                  <a:pt x="261" y="236"/>
                  <a:pt x="353" y="10"/>
                  <a:pt x="345" y="5"/>
                </a:cubicBezTo>
                <a:cubicBezTo>
                  <a:pt x="337" y="0"/>
                  <a:pt x="187" y="194"/>
                  <a:pt x="173" y="219"/>
                </a:cubicBezTo>
                <a:close/>
                <a:moveTo>
                  <a:pt x="212" y="58"/>
                </a:moveTo>
                <a:cubicBezTo>
                  <a:pt x="222" y="58"/>
                  <a:pt x="231" y="59"/>
                  <a:pt x="240" y="60"/>
                </a:cubicBezTo>
                <a:cubicBezTo>
                  <a:pt x="249" y="48"/>
                  <a:pt x="259" y="36"/>
                  <a:pt x="269" y="23"/>
                </a:cubicBezTo>
                <a:cubicBezTo>
                  <a:pt x="251" y="18"/>
                  <a:pt x="232" y="15"/>
                  <a:pt x="212" y="15"/>
                </a:cubicBezTo>
                <a:cubicBezTo>
                  <a:pt x="94" y="15"/>
                  <a:pt x="0" y="116"/>
                  <a:pt x="0" y="244"/>
                </a:cubicBezTo>
                <a:cubicBezTo>
                  <a:pt x="0" y="251"/>
                  <a:pt x="1" y="259"/>
                  <a:pt x="1" y="267"/>
                </a:cubicBezTo>
                <a:cubicBezTo>
                  <a:pt x="3" y="279"/>
                  <a:pt x="13" y="287"/>
                  <a:pt x="24" y="286"/>
                </a:cubicBezTo>
                <a:cubicBezTo>
                  <a:pt x="36" y="285"/>
                  <a:pt x="45" y="275"/>
                  <a:pt x="44" y="263"/>
                </a:cubicBezTo>
                <a:cubicBezTo>
                  <a:pt x="43" y="257"/>
                  <a:pt x="43" y="250"/>
                  <a:pt x="43" y="244"/>
                </a:cubicBezTo>
                <a:cubicBezTo>
                  <a:pt x="43" y="139"/>
                  <a:pt x="117" y="58"/>
                  <a:pt x="212" y="58"/>
                </a:cubicBezTo>
                <a:close/>
                <a:moveTo>
                  <a:pt x="365" y="84"/>
                </a:moveTo>
                <a:cubicBezTo>
                  <a:pt x="360" y="100"/>
                  <a:pt x="353" y="116"/>
                  <a:pt x="348" y="130"/>
                </a:cubicBezTo>
                <a:cubicBezTo>
                  <a:pt x="369" y="162"/>
                  <a:pt x="382" y="201"/>
                  <a:pt x="382" y="244"/>
                </a:cubicBezTo>
                <a:cubicBezTo>
                  <a:pt x="382" y="250"/>
                  <a:pt x="382" y="257"/>
                  <a:pt x="381" y="264"/>
                </a:cubicBezTo>
                <a:cubicBezTo>
                  <a:pt x="380" y="275"/>
                  <a:pt x="389" y="286"/>
                  <a:pt x="400" y="287"/>
                </a:cubicBezTo>
                <a:cubicBezTo>
                  <a:pt x="401" y="287"/>
                  <a:pt x="402" y="287"/>
                  <a:pt x="402" y="287"/>
                </a:cubicBezTo>
                <a:cubicBezTo>
                  <a:pt x="413" y="287"/>
                  <a:pt x="422" y="278"/>
                  <a:pt x="423" y="267"/>
                </a:cubicBezTo>
                <a:cubicBezTo>
                  <a:pt x="424" y="260"/>
                  <a:pt x="424" y="252"/>
                  <a:pt x="424" y="244"/>
                </a:cubicBezTo>
                <a:cubicBezTo>
                  <a:pt x="424" y="181"/>
                  <a:pt x="402" y="125"/>
                  <a:pt x="365" y="84"/>
                </a:cubicBezTo>
                <a:close/>
              </a:path>
            </a:pathLst>
          </a:custGeom>
          <a:solidFill>
            <a:srgbClr val="0069B4"/>
          </a:solid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nvGrpSpPr>
          <p:cNvPr id="88" name="Gruppieren 15">
            <a:extLst>
              <a:ext uri="{FF2B5EF4-FFF2-40B4-BE49-F238E27FC236}">
                <a16:creationId xmlns:a16="http://schemas.microsoft.com/office/drawing/2014/main" id="{BF56F6C7-9B43-45EC-85A0-E71F6F798D35}"/>
              </a:ext>
            </a:extLst>
          </p:cNvPr>
          <p:cNvGrpSpPr/>
          <p:nvPr/>
        </p:nvGrpSpPr>
        <p:grpSpPr bwMode="gray">
          <a:xfrm rot="20298125">
            <a:off x="4969863" y="5231627"/>
            <a:ext cx="491128" cy="506376"/>
            <a:chOff x="5516462" y="5032857"/>
            <a:chExt cx="359639" cy="345362"/>
          </a:xfrm>
          <a:solidFill>
            <a:srgbClr val="0069B4"/>
          </a:solidFill>
        </p:grpSpPr>
        <p:sp>
          <p:nvSpPr>
            <p:cNvPr id="89" name="Freeform 1523">
              <a:extLst>
                <a:ext uri="{FF2B5EF4-FFF2-40B4-BE49-F238E27FC236}">
                  <a16:creationId xmlns:a16="http://schemas.microsoft.com/office/drawing/2014/main" id="{000B0EDD-2137-4717-965D-1E13A07DC19E}"/>
                </a:ext>
              </a:extLst>
            </p:cNvPr>
            <p:cNvSpPr>
              <a:spLocks noEditPoints="1"/>
            </p:cNvSpPr>
            <p:nvPr/>
          </p:nvSpPr>
          <p:spPr bwMode="gray">
            <a:xfrm>
              <a:off x="5574476" y="5071832"/>
              <a:ext cx="301625" cy="306387"/>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90" name="Freeform 1524">
              <a:extLst>
                <a:ext uri="{FF2B5EF4-FFF2-40B4-BE49-F238E27FC236}">
                  <a16:creationId xmlns:a16="http://schemas.microsoft.com/office/drawing/2014/main" id="{C5B0DD48-6ECD-4288-84C5-48F16746D32B}"/>
                </a:ext>
              </a:extLst>
            </p:cNvPr>
            <p:cNvSpPr>
              <a:spLocks noEditPoints="1"/>
            </p:cNvSpPr>
            <p:nvPr/>
          </p:nvSpPr>
          <p:spPr bwMode="gray">
            <a:xfrm>
              <a:off x="5516462" y="5032857"/>
              <a:ext cx="160338" cy="163512"/>
            </a:xfrm>
            <a:custGeom>
              <a:avLst/>
              <a:gdLst>
                <a:gd name="T0" fmla="*/ 127 w 141"/>
                <a:gd name="T1" fmla="*/ 28 h 144"/>
                <a:gd name="T2" fmla="*/ 124 w 141"/>
                <a:gd name="T3" fmla="*/ 36 h 144"/>
                <a:gd name="T4" fmla="*/ 133 w 141"/>
                <a:gd name="T5" fmla="*/ 59 h 144"/>
                <a:gd name="T6" fmla="*/ 141 w 141"/>
                <a:gd name="T7" fmla="*/ 71 h 144"/>
                <a:gd name="T8" fmla="*/ 132 w 141"/>
                <a:gd name="T9" fmla="*/ 85 h 144"/>
                <a:gd name="T10" fmla="*/ 124 w 141"/>
                <a:gd name="T11" fmla="*/ 107 h 144"/>
                <a:gd name="T12" fmla="*/ 121 w 141"/>
                <a:gd name="T13" fmla="*/ 123 h 144"/>
                <a:gd name="T14" fmla="*/ 106 w 141"/>
                <a:gd name="T15" fmla="*/ 125 h 144"/>
                <a:gd name="T16" fmla="*/ 84 w 141"/>
                <a:gd name="T17" fmla="*/ 135 h 144"/>
                <a:gd name="T18" fmla="*/ 71 w 141"/>
                <a:gd name="T19" fmla="*/ 144 h 144"/>
                <a:gd name="T20" fmla="*/ 58 w 141"/>
                <a:gd name="T21" fmla="*/ 135 h 144"/>
                <a:gd name="T22" fmla="*/ 36 w 141"/>
                <a:gd name="T23" fmla="*/ 126 h 144"/>
                <a:gd name="T24" fmla="*/ 21 w 141"/>
                <a:gd name="T25" fmla="*/ 123 h 144"/>
                <a:gd name="T26" fmla="*/ 18 w 141"/>
                <a:gd name="T27" fmla="*/ 107 h 144"/>
                <a:gd name="T28" fmla="*/ 9 w 141"/>
                <a:gd name="T29" fmla="*/ 85 h 144"/>
                <a:gd name="T30" fmla="*/ 0 w 141"/>
                <a:gd name="T31" fmla="*/ 71 h 144"/>
                <a:gd name="T32" fmla="*/ 8 w 141"/>
                <a:gd name="T33" fmla="*/ 60 h 144"/>
                <a:gd name="T34" fmla="*/ 18 w 141"/>
                <a:gd name="T35" fmla="*/ 36 h 144"/>
                <a:gd name="T36" fmla="*/ 20 w 141"/>
                <a:gd name="T37" fmla="*/ 22 h 144"/>
                <a:gd name="T38" fmla="*/ 37 w 141"/>
                <a:gd name="T39" fmla="*/ 19 h 144"/>
                <a:gd name="T40" fmla="*/ 58 w 141"/>
                <a:gd name="T41" fmla="*/ 10 h 144"/>
                <a:gd name="T42" fmla="*/ 73 w 141"/>
                <a:gd name="T43" fmla="*/ 0 h 144"/>
                <a:gd name="T44" fmla="*/ 78 w 141"/>
                <a:gd name="T45" fmla="*/ 0 h 144"/>
                <a:gd name="T46" fmla="*/ 81 w 141"/>
                <a:gd name="T47" fmla="*/ 3 h 144"/>
                <a:gd name="T48" fmla="*/ 84 w 141"/>
                <a:gd name="T49" fmla="*/ 11 h 144"/>
                <a:gd name="T50" fmla="*/ 104 w 141"/>
                <a:gd name="T51" fmla="*/ 19 h 144"/>
                <a:gd name="T52" fmla="*/ 123 w 141"/>
                <a:gd name="T53" fmla="*/ 23 h 144"/>
                <a:gd name="T54" fmla="*/ 127 w 141"/>
                <a:gd name="T55" fmla="*/ 28 h 144"/>
                <a:gd name="T56" fmla="*/ 97 w 141"/>
                <a:gd name="T57" fmla="*/ 72 h 144"/>
                <a:gd name="T58" fmla="*/ 71 w 141"/>
                <a:gd name="T59" fmla="*/ 46 h 144"/>
                <a:gd name="T60" fmla="*/ 45 w 141"/>
                <a:gd name="T61" fmla="*/ 72 h 144"/>
                <a:gd name="T62" fmla="*/ 71 w 141"/>
                <a:gd name="T63" fmla="*/ 98 h 144"/>
                <a:gd name="T64" fmla="*/ 97 w 141"/>
                <a:gd name="T6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144">
                  <a:moveTo>
                    <a:pt x="127" y="28"/>
                  </a:moveTo>
                  <a:cubicBezTo>
                    <a:pt x="126" y="31"/>
                    <a:pt x="125" y="34"/>
                    <a:pt x="124" y="36"/>
                  </a:cubicBezTo>
                  <a:cubicBezTo>
                    <a:pt x="119" y="47"/>
                    <a:pt x="122" y="55"/>
                    <a:pt x="133" y="59"/>
                  </a:cubicBezTo>
                  <a:cubicBezTo>
                    <a:pt x="141" y="62"/>
                    <a:pt x="141" y="62"/>
                    <a:pt x="141" y="71"/>
                  </a:cubicBezTo>
                  <a:cubicBezTo>
                    <a:pt x="141" y="81"/>
                    <a:pt x="141" y="81"/>
                    <a:pt x="132" y="85"/>
                  </a:cubicBezTo>
                  <a:cubicBezTo>
                    <a:pt x="122" y="89"/>
                    <a:pt x="119" y="97"/>
                    <a:pt x="124" y="107"/>
                  </a:cubicBezTo>
                  <a:cubicBezTo>
                    <a:pt x="128" y="116"/>
                    <a:pt x="128" y="116"/>
                    <a:pt x="121" y="123"/>
                  </a:cubicBezTo>
                  <a:cubicBezTo>
                    <a:pt x="114" y="129"/>
                    <a:pt x="114" y="129"/>
                    <a:pt x="106" y="125"/>
                  </a:cubicBezTo>
                  <a:cubicBezTo>
                    <a:pt x="96" y="121"/>
                    <a:pt x="87" y="124"/>
                    <a:pt x="84" y="135"/>
                  </a:cubicBezTo>
                  <a:cubicBezTo>
                    <a:pt x="80" y="144"/>
                    <a:pt x="80" y="144"/>
                    <a:pt x="71" y="144"/>
                  </a:cubicBezTo>
                  <a:cubicBezTo>
                    <a:pt x="61" y="144"/>
                    <a:pt x="61" y="144"/>
                    <a:pt x="58" y="135"/>
                  </a:cubicBezTo>
                  <a:cubicBezTo>
                    <a:pt x="54" y="124"/>
                    <a:pt x="46" y="121"/>
                    <a:pt x="36" y="126"/>
                  </a:cubicBezTo>
                  <a:cubicBezTo>
                    <a:pt x="28" y="129"/>
                    <a:pt x="28" y="129"/>
                    <a:pt x="21" y="123"/>
                  </a:cubicBezTo>
                  <a:cubicBezTo>
                    <a:pt x="14" y="116"/>
                    <a:pt x="14" y="116"/>
                    <a:pt x="18" y="107"/>
                  </a:cubicBezTo>
                  <a:cubicBezTo>
                    <a:pt x="23" y="97"/>
                    <a:pt x="19" y="89"/>
                    <a:pt x="9" y="85"/>
                  </a:cubicBezTo>
                  <a:cubicBezTo>
                    <a:pt x="0" y="81"/>
                    <a:pt x="0" y="81"/>
                    <a:pt x="0" y="71"/>
                  </a:cubicBezTo>
                  <a:cubicBezTo>
                    <a:pt x="0" y="62"/>
                    <a:pt x="0" y="62"/>
                    <a:pt x="8" y="60"/>
                  </a:cubicBezTo>
                  <a:cubicBezTo>
                    <a:pt x="20" y="55"/>
                    <a:pt x="23" y="47"/>
                    <a:pt x="18" y="36"/>
                  </a:cubicBezTo>
                  <a:cubicBezTo>
                    <a:pt x="14" y="28"/>
                    <a:pt x="14" y="28"/>
                    <a:pt x="20" y="22"/>
                  </a:cubicBezTo>
                  <a:cubicBezTo>
                    <a:pt x="27" y="15"/>
                    <a:pt x="27" y="15"/>
                    <a:pt x="37" y="19"/>
                  </a:cubicBezTo>
                  <a:cubicBezTo>
                    <a:pt x="46" y="23"/>
                    <a:pt x="54" y="20"/>
                    <a:pt x="58" y="10"/>
                  </a:cubicBezTo>
                  <a:cubicBezTo>
                    <a:pt x="62" y="0"/>
                    <a:pt x="62" y="0"/>
                    <a:pt x="73" y="0"/>
                  </a:cubicBezTo>
                  <a:cubicBezTo>
                    <a:pt x="74" y="0"/>
                    <a:pt x="76" y="0"/>
                    <a:pt x="78" y="0"/>
                  </a:cubicBezTo>
                  <a:cubicBezTo>
                    <a:pt x="79" y="1"/>
                    <a:pt x="81" y="2"/>
                    <a:pt x="81" y="3"/>
                  </a:cubicBezTo>
                  <a:cubicBezTo>
                    <a:pt x="83" y="6"/>
                    <a:pt x="83" y="8"/>
                    <a:pt x="84" y="11"/>
                  </a:cubicBezTo>
                  <a:cubicBezTo>
                    <a:pt x="88" y="19"/>
                    <a:pt x="96" y="24"/>
                    <a:pt x="104" y="19"/>
                  </a:cubicBezTo>
                  <a:cubicBezTo>
                    <a:pt x="112" y="14"/>
                    <a:pt x="118" y="16"/>
                    <a:pt x="123" y="23"/>
                  </a:cubicBezTo>
                  <a:cubicBezTo>
                    <a:pt x="124" y="25"/>
                    <a:pt x="126" y="27"/>
                    <a:pt x="127" y="28"/>
                  </a:cubicBezTo>
                  <a:close/>
                  <a:moveTo>
                    <a:pt x="97" y="72"/>
                  </a:moveTo>
                  <a:cubicBezTo>
                    <a:pt x="97" y="58"/>
                    <a:pt x="85" y="46"/>
                    <a:pt x="71" y="46"/>
                  </a:cubicBezTo>
                  <a:cubicBezTo>
                    <a:pt x="57" y="46"/>
                    <a:pt x="45" y="58"/>
                    <a:pt x="45" y="72"/>
                  </a:cubicBezTo>
                  <a:cubicBezTo>
                    <a:pt x="45" y="87"/>
                    <a:pt x="57" y="98"/>
                    <a:pt x="71" y="98"/>
                  </a:cubicBezTo>
                  <a:cubicBezTo>
                    <a:pt x="85" y="98"/>
                    <a:pt x="97" y="86"/>
                    <a:pt x="9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spTree>
    <p:extLst>
      <p:ext uri="{BB962C8B-B14F-4D97-AF65-F5344CB8AC3E}">
        <p14:creationId xmlns:p14="http://schemas.microsoft.com/office/powerpoint/2010/main" val="155336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2"/>
            </p:custDataLst>
            <p:extLst>
              <p:ext uri="{D42A27DB-BD31-4B8C-83A1-F6EECF244321}">
                <p14:modId xmlns:p14="http://schemas.microsoft.com/office/powerpoint/2010/main" val="1483329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D34AAC38-AA0B-4157-A388-E347A5EDECEE}"/>
              </a:ext>
            </a:extLst>
          </p:cNvPr>
          <p:cNvSpPr>
            <a:spLocks noGrp="1"/>
          </p:cNvSpPr>
          <p:nvPr>
            <p:ph type="ctrTitle"/>
          </p:nvPr>
        </p:nvSpPr>
        <p:spPr/>
        <p:txBody>
          <a:bodyPr vert="horz">
            <a:normAutofit fontScale="90000"/>
          </a:bodyPr>
          <a:lstStyle/>
          <a:p>
            <a:r>
              <a:rPr lang="en-US"/>
              <a:t>Suggested timeline for relaunching Data Governance within Aegon Asset Management</a:t>
            </a:r>
          </a:p>
        </p:txBody>
      </p:sp>
      <p:cxnSp>
        <p:nvCxnSpPr>
          <p:cNvPr id="30" name="Straight Connector 29">
            <a:extLst>
              <a:ext uri="{FF2B5EF4-FFF2-40B4-BE49-F238E27FC236}">
                <a16:creationId xmlns:a16="http://schemas.microsoft.com/office/drawing/2014/main" id="{EC2C6A78-E206-4078-ACFE-9E20CC701753}"/>
              </a:ext>
            </a:extLst>
          </p:cNvPr>
          <p:cNvCxnSpPr/>
          <p:nvPr/>
        </p:nvCxnSpPr>
        <p:spPr>
          <a:xfrm>
            <a:off x="1949965"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8F94A1-CD11-4D7B-AF04-EF4EA1B2504B}"/>
              </a:ext>
            </a:extLst>
          </p:cNvPr>
          <p:cNvCxnSpPr/>
          <p:nvPr/>
        </p:nvCxnSpPr>
        <p:spPr>
          <a:xfrm>
            <a:off x="565939"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AF9DA1-D93D-43C9-B479-7206CF8E8663}"/>
              </a:ext>
            </a:extLst>
          </p:cNvPr>
          <p:cNvCxnSpPr/>
          <p:nvPr/>
        </p:nvCxnSpPr>
        <p:spPr>
          <a:xfrm>
            <a:off x="3333991"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66A4860-C9C0-4845-A48E-AE35E71D6498}"/>
              </a:ext>
            </a:extLst>
          </p:cNvPr>
          <p:cNvCxnSpPr/>
          <p:nvPr/>
        </p:nvCxnSpPr>
        <p:spPr>
          <a:xfrm>
            <a:off x="4718017"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157FD62-88AF-4685-97B7-68926EACE1A3}"/>
              </a:ext>
            </a:extLst>
          </p:cNvPr>
          <p:cNvCxnSpPr/>
          <p:nvPr/>
        </p:nvCxnSpPr>
        <p:spPr>
          <a:xfrm>
            <a:off x="6102044"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157EB2-320A-4DE4-8D2F-1C1B5B61345A}"/>
              </a:ext>
            </a:extLst>
          </p:cNvPr>
          <p:cNvCxnSpPr/>
          <p:nvPr/>
        </p:nvCxnSpPr>
        <p:spPr>
          <a:xfrm>
            <a:off x="7486070"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18AA996-B0DD-46F2-97DE-2BC21E907A66}"/>
              </a:ext>
            </a:extLst>
          </p:cNvPr>
          <p:cNvCxnSpPr/>
          <p:nvPr/>
        </p:nvCxnSpPr>
        <p:spPr>
          <a:xfrm>
            <a:off x="8870096"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67B47-5757-465D-BB56-C70BA8FE11C2}"/>
              </a:ext>
            </a:extLst>
          </p:cNvPr>
          <p:cNvCxnSpPr/>
          <p:nvPr/>
        </p:nvCxnSpPr>
        <p:spPr>
          <a:xfrm>
            <a:off x="10254123"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460924-1C72-4E5F-8F8A-4534DA9C649A}"/>
              </a:ext>
            </a:extLst>
          </p:cNvPr>
          <p:cNvCxnSpPr/>
          <p:nvPr/>
        </p:nvCxnSpPr>
        <p:spPr>
          <a:xfrm>
            <a:off x="11638151" y="2051137"/>
            <a:ext cx="0" cy="2844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37C39BA-4C29-4D81-AEF5-C0170F4CF3A0}"/>
              </a:ext>
            </a:extLst>
          </p:cNvPr>
          <p:cNvSpPr/>
          <p:nvPr/>
        </p:nvSpPr>
        <p:spPr>
          <a:xfrm>
            <a:off x="10264171"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Kick-off of enterprise wide Critical Data Element (CDE) scoping exercise </a:t>
            </a:r>
          </a:p>
          <a:p>
            <a:pPr marL="171450" indent="-171450">
              <a:buFont typeface="Wingdings" panose="05000000000000000000" pitchFamily="2" charset="2"/>
              <a:buChar char="§"/>
            </a:pPr>
            <a:endParaRPr lang="en-US" sz="1200">
              <a:solidFill>
                <a:schemeClr val="tx1"/>
              </a:solidFill>
            </a:endParaRPr>
          </a:p>
          <a:p>
            <a:pPr marL="171450" indent="-171450">
              <a:buFont typeface="Wingdings" panose="05000000000000000000" pitchFamily="2" charset="2"/>
              <a:buChar char="§"/>
            </a:pPr>
            <a:r>
              <a:rPr lang="en-US" sz="1200">
                <a:solidFill>
                  <a:schemeClr val="tx1"/>
                </a:solidFill>
              </a:rPr>
              <a:t>First Data Governance council meeting</a:t>
            </a:r>
          </a:p>
        </p:txBody>
      </p:sp>
      <p:sp>
        <p:nvSpPr>
          <p:cNvPr id="56" name="Rectangle 55">
            <a:extLst>
              <a:ext uri="{FF2B5EF4-FFF2-40B4-BE49-F238E27FC236}">
                <a16:creationId xmlns:a16="http://schemas.microsoft.com/office/drawing/2014/main" id="{8CCF9780-6B8C-452A-BA15-F8F7FEC2BA3A}"/>
              </a:ext>
            </a:extLst>
          </p:cNvPr>
          <p:cNvSpPr/>
          <p:nvPr/>
        </p:nvSpPr>
        <p:spPr>
          <a:xfrm>
            <a:off x="589770"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Operating model agreed by the Guiding Coalition</a:t>
            </a:r>
          </a:p>
        </p:txBody>
      </p:sp>
      <p:sp>
        <p:nvSpPr>
          <p:cNvPr id="57" name="Rectangle 56">
            <a:extLst>
              <a:ext uri="{FF2B5EF4-FFF2-40B4-BE49-F238E27FC236}">
                <a16:creationId xmlns:a16="http://schemas.microsoft.com/office/drawing/2014/main" id="{BF79D019-FEB8-4CD7-84D4-606C0A7A0E3B}"/>
              </a:ext>
            </a:extLst>
          </p:cNvPr>
          <p:cNvSpPr/>
          <p:nvPr/>
        </p:nvSpPr>
        <p:spPr>
          <a:xfrm>
            <a:off x="1971827"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Introducing the concept of assigning Data Owners to Data Domains</a:t>
            </a:r>
          </a:p>
          <a:p>
            <a:pPr marL="171450" indent="-171450">
              <a:buFont typeface="Wingdings" panose="05000000000000000000" pitchFamily="2" charset="2"/>
              <a:buChar char="§"/>
            </a:pPr>
            <a:endParaRPr lang="en-US" sz="1200">
              <a:solidFill>
                <a:schemeClr val="tx1"/>
              </a:solidFill>
            </a:endParaRPr>
          </a:p>
          <a:p>
            <a:pPr marL="171450" indent="-171450">
              <a:buFont typeface="Wingdings" panose="05000000000000000000" pitchFamily="2" charset="2"/>
              <a:buChar char="§"/>
            </a:pPr>
            <a:r>
              <a:rPr lang="en-US" sz="1200">
                <a:solidFill>
                  <a:schemeClr val="tx1"/>
                </a:solidFill>
              </a:rPr>
              <a:t>Introduce Data Domain model process</a:t>
            </a:r>
          </a:p>
        </p:txBody>
      </p:sp>
      <p:sp>
        <p:nvSpPr>
          <p:cNvPr id="58" name="Rectangle 57">
            <a:extLst>
              <a:ext uri="{FF2B5EF4-FFF2-40B4-BE49-F238E27FC236}">
                <a16:creationId xmlns:a16="http://schemas.microsoft.com/office/drawing/2014/main" id="{096288E5-2AF2-4D59-AF42-3A197E95CBEC}"/>
              </a:ext>
            </a:extLst>
          </p:cNvPr>
          <p:cNvSpPr/>
          <p:nvPr/>
        </p:nvSpPr>
        <p:spPr>
          <a:xfrm>
            <a:off x="3353884"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Council structure approved</a:t>
            </a:r>
          </a:p>
          <a:p>
            <a:pPr marL="171450" indent="-171450">
              <a:buFont typeface="Wingdings" panose="05000000000000000000" pitchFamily="2" charset="2"/>
              <a:buChar char="§"/>
            </a:pPr>
            <a:r>
              <a:rPr lang="en-US" sz="1200">
                <a:solidFill>
                  <a:schemeClr val="tx1"/>
                </a:solidFill>
              </a:rPr>
              <a:t>Life of a Data Element ‘</a:t>
            </a:r>
            <a:r>
              <a:rPr lang="en-US" sz="1200" i="1">
                <a:solidFill>
                  <a:schemeClr val="tx1"/>
                </a:solidFill>
              </a:rPr>
              <a:t>What good looks like</a:t>
            </a:r>
            <a:r>
              <a:rPr lang="en-US" sz="1200">
                <a:solidFill>
                  <a:schemeClr val="tx1"/>
                </a:solidFill>
              </a:rPr>
              <a:t>’</a:t>
            </a:r>
          </a:p>
          <a:p>
            <a:pPr marL="171450" indent="-171450">
              <a:buFont typeface="Wingdings" panose="05000000000000000000" pitchFamily="2" charset="2"/>
              <a:buChar char="§"/>
            </a:pPr>
            <a:r>
              <a:rPr lang="en-US" sz="1200">
                <a:solidFill>
                  <a:schemeClr val="tx1"/>
                </a:solidFill>
              </a:rPr>
              <a:t>Time expectations of a Data Owner and Data Steward</a:t>
            </a:r>
          </a:p>
        </p:txBody>
      </p:sp>
      <p:sp>
        <p:nvSpPr>
          <p:cNvPr id="59" name="Rectangle 58">
            <a:extLst>
              <a:ext uri="{FF2B5EF4-FFF2-40B4-BE49-F238E27FC236}">
                <a16:creationId xmlns:a16="http://schemas.microsoft.com/office/drawing/2014/main" id="{8E05604F-E208-4F08-8FE6-A47E782D046C}"/>
              </a:ext>
            </a:extLst>
          </p:cNvPr>
          <p:cNvSpPr/>
          <p:nvPr/>
        </p:nvSpPr>
        <p:spPr>
          <a:xfrm>
            <a:off x="8882112"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Data Stewards assigned</a:t>
            </a:r>
          </a:p>
          <a:p>
            <a:pPr marL="171450" indent="-171450">
              <a:buFont typeface="Wingdings" panose="05000000000000000000" pitchFamily="2" charset="2"/>
              <a:buChar char="§"/>
            </a:pPr>
            <a:endParaRPr lang="en-US" sz="1200">
              <a:solidFill>
                <a:schemeClr val="tx1"/>
              </a:solidFill>
            </a:endParaRPr>
          </a:p>
          <a:p>
            <a:pPr marL="171450" indent="-171450">
              <a:buFont typeface="Wingdings" panose="05000000000000000000" pitchFamily="2" charset="2"/>
              <a:buChar char="§"/>
            </a:pPr>
            <a:r>
              <a:rPr lang="en-US" sz="1200">
                <a:solidFill>
                  <a:schemeClr val="tx1"/>
                </a:solidFill>
              </a:rPr>
              <a:t>Data Stewards kick-off training</a:t>
            </a:r>
          </a:p>
        </p:txBody>
      </p:sp>
      <p:sp>
        <p:nvSpPr>
          <p:cNvPr id="61" name="Rectangle 60">
            <a:extLst>
              <a:ext uri="{FF2B5EF4-FFF2-40B4-BE49-F238E27FC236}">
                <a16:creationId xmlns:a16="http://schemas.microsoft.com/office/drawing/2014/main" id="{CB217D69-A21A-4661-813A-ED877269649E}"/>
              </a:ext>
            </a:extLst>
          </p:cNvPr>
          <p:cNvSpPr/>
          <p:nvPr/>
        </p:nvSpPr>
        <p:spPr>
          <a:xfrm>
            <a:off x="4735941"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Draft Data domain model approved by the Guiding Coalition</a:t>
            </a:r>
          </a:p>
          <a:p>
            <a:pPr marL="171450" indent="-171450">
              <a:buFont typeface="Wingdings" panose="05000000000000000000" pitchFamily="2" charset="2"/>
              <a:buChar char="§"/>
            </a:pPr>
            <a:r>
              <a:rPr lang="en-US" sz="1200">
                <a:solidFill>
                  <a:schemeClr val="tx1"/>
                </a:solidFill>
              </a:rPr>
              <a:t>Draft Data Owners assigned</a:t>
            </a:r>
          </a:p>
        </p:txBody>
      </p:sp>
      <p:sp>
        <p:nvSpPr>
          <p:cNvPr id="70" name="Rectangle 69">
            <a:extLst>
              <a:ext uri="{FF2B5EF4-FFF2-40B4-BE49-F238E27FC236}">
                <a16:creationId xmlns:a16="http://schemas.microsoft.com/office/drawing/2014/main" id="{F5519517-D42B-4D89-8861-0EA6288FC3C8}"/>
              </a:ext>
            </a:extLst>
          </p:cNvPr>
          <p:cNvSpPr/>
          <p:nvPr/>
        </p:nvSpPr>
        <p:spPr>
          <a:xfrm>
            <a:off x="6117998"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Final Data domain model approved by the Guiding Coalition</a:t>
            </a:r>
          </a:p>
          <a:p>
            <a:pPr marL="171450" indent="-171450">
              <a:buFont typeface="Wingdings" panose="05000000000000000000" pitchFamily="2" charset="2"/>
              <a:buChar char="§"/>
            </a:pPr>
            <a:r>
              <a:rPr lang="en-US" sz="1200">
                <a:solidFill>
                  <a:schemeClr val="tx1"/>
                </a:solidFill>
              </a:rPr>
              <a:t>Final Data Owners assigned</a:t>
            </a:r>
          </a:p>
          <a:p>
            <a:pPr marL="171450" indent="-171450">
              <a:buFont typeface="Wingdings" panose="05000000000000000000" pitchFamily="2" charset="2"/>
              <a:buChar char="§"/>
            </a:pPr>
            <a:r>
              <a:rPr lang="en-US" sz="1200">
                <a:solidFill>
                  <a:schemeClr val="tx1"/>
                </a:solidFill>
              </a:rPr>
              <a:t>Draft Data Governance Charter discussed </a:t>
            </a:r>
          </a:p>
        </p:txBody>
      </p:sp>
      <p:sp>
        <p:nvSpPr>
          <p:cNvPr id="86" name="Rectangle 85">
            <a:extLst>
              <a:ext uri="{FF2B5EF4-FFF2-40B4-BE49-F238E27FC236}">
                <a16:creationId xmlns:a16="http://schemas.microsoft.com/office/drawing/2014/main" id="{9FBBEE21-A11A-43FE-94A3-A984CDCDBA4C}"/>
              </a:ext>
            </a:extLst>
          </p:cNvPr>
          <p:cNvSpPr/>
          <p:nvPr/>
        </p:nvSpPr>
        <p:spPr>
          <a:xfrm>
            <a:off x="7491978" y="2898766"/>
            <a:ext cx="1368000" cy="1021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p>
            <a:pPr marL="171450" indent="-171450">
              <a:buFont typeface="Wingdings" panose="05000000000000000000" pitchFamily="2" charset="2"/>
              <a:buChar char="§"/>
            </a:pPr>
            <a:r>
              <a:rPr lang="en-US" sz="1200">
                <a:solidFill>
                  <a:schemeClr val="tx1"/>
                </a:solidFill>
              </a:rPr>
              <a:t>Data Governance Charter approved</a:t>
            </a:r>
          </a:p>
          <a:p>
            <a:pPr marL="171450" indent="-171450">
              <a:buFont typeface="Wingdings" panose="05000000000000000000" pitchFamily="2" charset="2"/>
              <a:buChar char="§"/>
            </a:pPr>
            <a:endParaRPr lang="en-US" sz="1200">
              <a:solidFill>
                <a:schemeClr val="tx1"/>
              </a:solidFill>
            </a:endParaRPr>
          </a:p>
          <a:p>
            <a:pPr marL="171450" indent="-171450">
              <a:buFont typeface="Wingdings" panose="05000000000000000000" pitchFamily="2" charset="2"/>
              <a:buChar char="§"/>
            </a:pPr>
            <a:r>
              <a:rPr lang="en-US" sz="1200">
                <a:solidFill>
                  <a:schemeClr val="tx1"/>
                </a:solidFill>
              </a:rPr>
              <a:t>Assignment of Data Owners</a:t>
            </a:r>
          </a:p>
        </p:txBody>
      </p:sp>
      <p:sp>
        <p:nvSpPr>
          <p:cNvPr id="87" name="Chevron 10">
            <a:extLst>
              <a:ext uri="{FF2B5EF4-FFF2-40B4-BE49-F238E27FC236}">
                <a16:creationId xmlns:a16="http://schemas.microsoft.com/office/drawing/2014/main" id="{F73F4601-4FF7-4CDC-9C27-A620B23E3986}"/>
              </a:ext>
            </a:extLst>
          </p:cNvPr>
          <p:cNvSpPr/>
          <p:nvPr/>
        </p:nvSpPr>
        <p:spPr bwMode="auto">
          <a:xfrm>
            <a:off x="569936"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Jul</a:t>
            </a:r>
          </a:p>
        </p:txBody>
      </p:sp>
      <p:sp>
        <p:nvSpPr>
          <p:cNvPr id="88" name="Chevron 80">
            <a:extLst>
              <a:ext uri="{FF2B5EF4-FFF2-40B4-BE49-F238E27FC236}">
                <a16:creationId xmlns:a16="http://schemas.microsoft.com/office/drawing/2014/main" id="{4A85C987-3A19-46EC-96DA-EE428B63508E}"/>
              </a:ext>
            </a:extLst>
          </p:cNvPr>
          <p:cNvSpPr/>
          <p:nvPr/>
        </p:nvSpPr>
        <p:spPr bwMode="auto">
          <a:xfrm>
            <a:off x="1943354"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3rd GC Jul 25</a:t>
            </a:r>
          </a:p>
        </p:txBody>
      </p:sp>
      <p:sp>
        <p:nvSpPr>
          <p:cNvPr id="89" name="Chevron 80">
            <a:extLst>
              <a:ext uri="{FF2B5EF4-FFF2-40B4-BE49-F238E27FC236}">
                <a16:creationId xmlns:a16="http://schemas.microsoft.com/office/drawing/2014/main" id="{2162765D-7B81-4E99-BD25-EB0EE276E86F}"/>
              </a:ext>
            </a:extLst>
          </p:cNvPr>
          <p:cNvSpPr/>
          <p:nvPr/>
        </p:nvSpPr>
        <p:spPr bwMode="auto">
          <a:xfrm>
            <a:off x="3316772"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4th GC</a:t>
            </a:r>
          </a:p>
          <a:p>
            <a:pPr algn="ctr"/>
            <a:r>
              <a:rPr lang="en-US" sz="1400">
                <a:solidFill>
                  <a:schemeClr val="bg1"/>
                </a:solidFill>
              </a:rPr>
              <a:t>Aug 8</a:t>
            </a:r>
          </a:p>
        </p:txBody>
      </p:sp>
      <p:sp>
        <p:nvSpPr>
          <p:cNvPr id="90" name="Chevron 10">
            <a:extLst>
              <a:ext uri="{FF2B5EF4-FFF2-40B4-BE49-F238E27FC236}">
                <a16:creationId xmlns:a16="http://schemas.microsoft.com/office/drawing/2014/main" id="{E8FEF0E4-1D82-481F-88EB-DB66320E3E11}"/>
              </a:ext>
            </a:extLst>
          </p:cNvPr>
          <p:cNvSpPr/>
          <p:nvPr/>
        </p:nvSpPr>
        <p:spPr bwMode="auto">
          <a:xfrm>
            <a:off x="4690190"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5th GC</a:t>
            </a:r>
          </a:p>
          <a:p>
            <a:pPr algn="ctr"/>
            <a:r>
              <a:rPr lang="en-US" sz="1400">
                <a:solidFill>
                  <a:schemeClr val="bg1"/>
                </a:solidFill>
              </a:rPr>
              <a:t>Aug 15</a:t>
            </a:r>
          </a:p>
        </p:txBody>
      </p:sp>
      <p:sp>
        <p:nvSpPr>
          <p:cNvPr id="91" name="Chevron 80">
            <a:extLst>
              <a:ext uri="{FF2B5EF4-FFF2-40B4-BE49-F238E27FC236}">
                <a16:creationId xmlns:a16="http://schemas.microsoft.com/office/drawing/2014/main" id="{88DA59C2-E33A-4F68-BE84-91D3CC987C24}"/>
              </a:ext>
            </a:extLst>
          </p:cNvPr>
          <p:cNvSpPr/>
          <p:nvPr/>
        </p:nvSpPr>
        <p:spPr bwMode="auto">
          <a:xfrm>
            <a:off x="6063608"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6th GC</a:t>
            </a:r>
          </a:p>
          <a:p>
            <a:pPr algn="ctr"/>
            <a:r>
              <a:rPr lang="en-US" sz="1400">
                <a:solidFill>
                  <a:schemeClr val="bg1"/>
                </a:solidFill>
              </a:rPr>
              <a:t>Aug 22</a:t>
            </a:r>
          </a:p>
        </p:txBody>
      </p:sp>
      <p:sp>
        <p:nvSpPr>
          <p:cNvPr id="92" name="Chevron 80">
            <a:extLst>
              <a:ext uri="{FF2B5EF4-FFF2-40B4-BE49-F238E27FC236}">
                <a16:creationId xmlns:a16="http://schemas.microsoft.com/office/drawing/2014/main" id="{4E5484E5-1C9A-4D84-A2D5-7D52B24E594D}"/>
              </a:ext>
            </a:extLst>
          </p:cNvPr>
          <p:cNvSpPr/>
          <p:nvPr/>
        </p:nvSpPr>
        <p:spPr bwMode="auto">
          <a:xfrm>
            <a:off x="7437026" y="2040556"/>
            <a:ext cx="1485953" cy="739912"/>
          </a:xfrm>
          <a:prstGeom prst="chevron">
            <a:avLst/>
          </a:prstGeom>
          <a:solidFill>
            <a:schemeClr val="bg2"/>
          </a:solidFill>
          <a:ln w="38100" cap="flat" cmpd="sng" algn="ctr">
            <a:solidFill>
              <a:schemeClr val="accent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accent1"/>
                </a:solidFill>
              </a:rPr>
              <a:t>7th GC </a:t>
            </a:r>
          </a:p>
          <a:p>
            <a:pPr algn="ctr"/>
            <a:r>
              <a:rPr lang="en-US" sz="1400">
                <a:solidFill>
                  <a:schemeClr val="accent1"/>
                </a:solidFill>
              </a:rPr>
              <a:t>Aug 29</a:t>
            </a:r>
          </a:p>
        </p:txBody>
      </p:sp>
      <p:sp>
        <p:nvSpPr>
          <p:cNvPr id="93" name="Chevron 80">
            <a:extLst>
              <a:ext uri="{FF2B5EF4-FFF2-40B4-BE49-F238E27FC236}">
                <a16:creationId xmlns:a16="http://schemas.microsoft.com/office/drawing/2014/main" id="{C06C8A02-2AF4-47A6-8024-C47DE0DE447E}"/>
              </a:ext>
            </a:extLst>
          </p:cNvPr>
          <p:cNvSpPr/>
          <p:nvPr/>
        </p:nvSpPr>
        <p:spPr bwMode="auto">
          <a:xfrm>
            <a:off x="8810444"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End Aug 31</a:t>
            </a:r>
          </a:p>
        </p:txBody>
      </p:sp>
      <p:sp>
        <p:nvSpPr>
          <p:cNvPr id="94" name="Chevron 80">
            <a:extLst>
              <a:ext uri="{FF2B5EF4-FFF2-40B4-BE49-F238E27FC236}">
                <a16:creationId xmlns:a16="http://schemas.microsoft.com/office/drawing/2014/main" id="{031D962F-492A-42C1-AA44-44CA8059860B}"/>
              </a:ext>
            </a:extLst>
          </p:cNvPr>
          <p:cNvSpPr/>
          <p:nvPr/>
        </p:nvSpPr>
        <p:spPr bwMode="auto">
          <a:xfrm>
            <a:off x="10183859" y="2040556"/>
            <a:ext cx="1485953" cy="739912"/>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Start Sep 1</a:t>
            </a:r>
          </a:p>
        </p:txBody>
      </p:sp>
      <p:sp>
        <p:nvSpPr>
          <p:cNvPr id="37" name="Chevron 10">
            <a:extLst>
              <a:ext uri="{FF2B5EF4-FFF2-40B4-BE49-F238E27FC236}">
                <a16:creationId xmlns:a16="http://schemas.microsoft.com/office/drawing/2014/main" id="{5E9FF9D4-63C9-4497-8103-08ADF0F242EB}"/>
              </a:ext>
            </a:extLst>
          </p:cNvPr>
          <p:cNvSpPr/>
          <p:nvPr/>
        </p:nvSpPr>
        <p:spPr bwMode="auto">
          <a:xfrm>
            <a:off x="569936" y="1728716"/>
            <a:ext cx="11099876" cy="245075"/>
          </a:xfrm>
          <a:prstGeom prst="chevron">
            <a:avLst/>
          </a:prstGeom>
          <a:solidFill>
            <a:srgbClr val="0069B4"/>
          </a:solidFill>
          <a:ln w="381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bg1"/>
                </a:solidFill>
              </a:rPr>
              <a:t>Timeline for relaunching Data Governance</a:t>
            </a:r>
          </a:p>
        </p:txBody>
      </p:sp>
    </p:spTree>
    <p:extLst>
      <p:ext uri="{BB962C8B-B14F-4D97-AF65-F5344CB8AC3E}">
        <p14:creationId xmlns:p14="http://schemas.microsoft.com/office/powerpoint/2010/main" val="2288027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275E82FA-0CB1-46D5-B823-575A04615024}"/>
              </a:ext>
            </a:extLst>
          </p:cNvPr>
          <p:cNvGrpSpPr/>
          <p:nvPr/>
        </p:nvGrpSpPr>
        <p:grpSpPr>
          <a:xfrm>
            <a:off x="304800" y="1600201"/>
            <a:ext cx="5283199" cy="3636523"/>
            <a:chOff x="304800" y="1600201"/>
            <a:chExt cx="5283199" cy="3636523"/>
          </a:xfrm>
        </p:grpSpPr>
        <p:sp>
          <p:nvSpPr>
            <p:cNvPr id="3" name="Freeform: Shape 2">
              <a:extLst>
                <a:ext uri="{FF2B5EF4-FFF2-40B4-BE49-F238E27FC236}">
                  <a16:creationId xmlns:a16="http://schemas.microsoft.com/office/drawing/2014/main" id="{9796B075-62DE-4231-BC7B-34D86D469DBE}"/>
                </a:ext>
              </a:extLst>
            </p:cNvPr>
            <p:cNvSpPr/>
            <p:nvPr/>
          </p:nvSpPr>
          <p:spPr>
            <a:xfrm>
              <a:off x="2065866" y="1600201"/>
              <a:ext cx="1761066" cy="1212174"/>
            </a:xfrm>
            <a:custGeom>
              <a:avLst/>
              <a:gdLst>
                <a:gd name="connsiteX0" fmla="*/ 0 w 1761066"/>
                <a:gd name="connsiteY0" fmla="*/ 1212174 h 1212174"/>
                <a:gd name="connsiteX1" fmla="*/ 880533 w 1761066"/>
                <a:gd name="connsiteY1" fmla="*/ 0 h 1212174"/>
                <a:gd name="connsiteX2" fmla="*/ 880533 w 1761066"/>
                <a:gd name="connsiteY2" fmla="*/ 0 h 1212174"/>
                <a:gd name="connsiteX3" fmla="*/ 1761066 w 1761066"/>
                <a:gd name="connsiteY3" fmla="*/ 1212174 h 1212174"/>
                <a:gd name="connsiteX4" fmla="*/ 0 w 1761066"/>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1066" h="1212174">
                  <a:moveTo>
                    <a:pt x="0" y="1212174"/>
                  </a:moveTo>
                  <a:lnTo>
                    <a:pt x="880533" y="0"/>
                  </a:lnTo>
                  <a:lnTo>
                    <a:pt x="880533" y="0"/>
                  </a:lnTo>
                  <a:lnTo>
                    <a:pt x="1761066" y="1212174"/>
                  </a:lnTo>
                  <a:lnTo>
                    <a:pt x="0" y="1212174"/>
                  </a:lnTo>
                  <a:close/>
                </a:path>
              </a:pathLst>
            </a:custGeom>
            <a:solidFill>
              <a:srgbClr val="0069B4"/>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02262" tIns="419298" rIns="602262" bIns="15240" numCol="1" spcCol="1270" anchor="ctr" anchorCtr="0">
              <a:noAutofit/>
            </a:bodyPr>
            <a:lstStyle/>
            <a:p>
              <a:pPr marL="0" lvl="0" indent="0" algn="ctr" defTabSz="533400">
                <a:lnSpc>
                  <a:spcPct val="90000"/>
                </a:lnSpc>
                <a:spcBef>
                  <a:spcPct val="0"/>
                </a:spcBef>
                <a:spcAft>
                  <a:spcPct val="35000"/>
                </a:spcAft>
                <a:buNone/>
              </a:pPr>
              <a:endParaRPr lang="en-US" sz="1200" b="1" kern="1200">
                <a:solidFill>
                  <a:srgbClr val="535353">
                    <a:hueOff val="0"/>
                    <a:satOff val="0"/>
                    <a:lumOff val="0"/>
                    <a:alphaOff val="0"/>
                  </a:srgbClr>
                </a:solidFill>
                <a:latin typeface="Calibri"/>
                <a:ea typeface="+mn-ea"/>
                <a:cs typeface="+mn-cs"/>
              </a:endParaRPr>
            </a:p>
            <a:p>
              <a:pPr marL="0" lvl="0" indent="0" algn="ctr" defTabSz="533400">
                <a:lnSpc>
                  <a:spcPct val="90000"/>
                </a:lnSpc>
                <a:spcBef>
                  <a:spcPct val="0"/>
                </a:spcBef>
                <a:spcAft>
                  <a:spcPct val="35000"/>
                </a:spcAft>
                <a:buNone/>
              </a:pPr>
              <a:r>
                <a:rPr lang="en-US" sz="1400" b="1" kern="1200">
                  <a:solidFill>
                    <a:srgbClr val="FFFFFF"/>
                  </a:solidFill>
                  <a:latin typeface="Calibri"/>
                  <a:ea typeface="+mn-ea"/>
                  <a:cs typeface="+mn-cs"/>
                </a:rPr>
                <a:t>DG </a:t>
              </a:r>
            </a:p>
            <a:p>
              <a:pPr marL="0" lvl="0" indent="0" algn="ctr" defTabSz="533400">
                <a:lnSpc>
                  <a:spcPct val="90000"/>
                </a:lnSpc>
                <a:spcBef>
                  <a:spcPct val="0"/>
                </a:spcBef>
                <a:spcAft>
                  <a:spcPct val="35000"/>
                </a:spcAft>
                <a:buNone/>
              </a:pPr>
              <a:r>
                <a:rPr lang="en-US" sz="1400" b="1" kern="1200">
                  <a:solidFill>
                    <a:srgbClr val="FFFFFF"/>
                  </a:solidFill>
                  <a:latin typeface="Calibri"/>
                  <a:ea typeface="+mn-ea"/>
                  <a:cs typeface="+mn-cs"/>
                </a:rPr>
                <a:t>Chair</a:t>
              </a:r>
            </a:p>
          </p:txBody>
        </p:sp>
        <p:sp>
          <p:nvSpPr>
            <p:cNvPr id="4" name="Freeform: Shape 3">
              <a:extLst>
                <a:ext uri="{FF2B5EF4-FFF2-40B4-BE49-F238E27FC236}">
                  <a16:creationId xmlns:a16="http://schemas.microsoft.com/office/drawing/2014/main" id="{B38160D1-A7FE-4F66-95D0-872E634ECE2F}"/>
                </a:ext>
              </a:extLst>
            </p:cNvPr>
            <p:cNvSpPr/>
            <p:nvPr/>
          </p:nvSpPr>
          <p:spPr>
            <a:xfrm>
              <a:off x="1185333" y="2812375"/>
              <a:ext cx="3522133" cy="1212174"/>
            </a:xfrm>
            <a:custGeom>
              <a:avLst/>
              <a:gdLst>
                <a:gd name="connsiteX0" fmla="*/ 0 w 3522133"/>
                <a:gd name="connsiteY0" fmla="*/ 1212174 h 1212174"/>
                <a:gd name="connsiteX1" fmla="*/ 880535 w 3522133"/>
                <a:gd name="connsiteY1" fmla="*/ 0 h 1212174"/>
                <a:gd name="connsiteX2" fmla="*/ 2641598 w 3522133"/>
                <a:gd name="connsiteY2" fmla="*/ 0 h 1212174"/>
                <a:gd name="connsiteX3" fmla="*/ 3522133 w 3522133"/>
                <a:gd name="connsiteY3" fmla="*/ 1212174 h 1212174"/>
                <a:gd name="connsiteX4" fmla="*/ 0 w 3522133"/>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2133" h="1212174">
                  <a:moveTo>
                    <a:pt x="0" y="1212174"/>
                  </a:moveTo>
                  <a:lnTo>
                    <a:pt x="880535" y="0"/>
                  </a:lnTo>
                  <a:lnTo>
                    <a:pt x="2641598" y="0"/>
                  </a:lnTo>
                  <a:lnTo>
                    <a:pt x="3522133" y="1212174"/>
                  </a:lnTo>
                  <a:lnTo>
                    <a:pt x="0" y="1212174"/>
                  </a:lnTo>
                  <a:close/>
                </a:path>
              </a:pathLst>
            </a:custGeom>
            <a:solidFill>
              <a:schemeClr val="tx2">
                <a:lumMod val="25000"/>
                <a:lumOff val="75000"/>
              </a:schemeClr>
            </a:solidFill>
            <a:ln w="25400" cap="flat" cmpd="sng" algn="ctr">
              <a:solidFill>
                <a:srgbClr val="FFFFFF">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221177" tIns="328595" rIns="1221178"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FFFFFF"/>
                  </a:solidFill>
                  <a:latin typeface="Calibri"/>
                  <a:ea typeface="+mn-ea"/>
                  <a:cs typeface="+mn-cs"/>
                </a:rPr>
                <a:t>Data Governance Forum</a:t>
              </a:r>
            </a:p>
          </p:txBody>
        </p:sp>
        <p:sp>
          <p:nvSpPr>
            <p:cNvPr id="5" name="Freeform: Shape 4">
              <a:extLst>
                <a:ext uri="{FF2B5EF4-FFF2-40B4-BE49-F238E27FC236}">
                  <a16:creationId xmlns:a16="http://schemas.microsoft.com/office/drawing/2014/main" id="{41184102-F48B-4C03-92BE-17DC8788FEFD}"/>
                </a:ext>
              </a:extLst>
            </p:cNvPr>
            <p:cNvSpPr/>
            <p:nvPr/>
          </p:nvSpPr>
          <p:spPr>
            <a:xfrm>
              <a:off x="304800" y="4024550"/>
              <a:ext cx="5283199" cy="1212174"/>
            </a:xfrm>
            <a:custGeom>
              <a:avLst/>
              <a:gdLst>
                <a:gd name="connsiteX0" fmla="*/ 0 w 5283199"/>
                <a:gd name="connsiteY0" fmla="*/ 1212174 h 1212174"/>
                <a:gd name="connsiteX1" fmla="*/ 880535 w 5283199"/>
                <a:gd name="connsiteY1" fmla="*/ 0 h 1212174"/>
                <a:gd name="connsiteX2" fmla="*/ 4402664 w 5283199"/>
                <a:gd name="connsiteY2" fmla="*/ 0 h 1212174"/>
                <a:gd name="connsiteX3" fmla="*/ 5283199 w 5283199"/>
                <a:gd name="connsiteY3" fmla="*/ 1212174 h 1212174"/>
                <a:gd name="connsiteX4" fmla="*/ 0 w 5283199"/>
                <a:gd name="connsiteY4" fmla="*/ 1212174 h 121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3199" h="1212174">
                  <a:moveTo>
                    <a:pt x="0" y="1212174"/>
                  </a:moveTo>
                  <a:lnTo>
                    <a:pt x="880535" y="0"/>
                  </a:lnTo>
                  <a:lnTo>
                    <a:pt x="4402664" y="0"/>
                  </a:lnTo>
                  <a:lnTo>
                    <a:pt x="5283199" y="1212174"/>
                  </a:lnTo>
                  <a:lnTo>
                    <a:pt x="0" y="1212174"/>
                  </a:lnTo>
                  <a:close/>
                </a:path>
              </a:pathLst>
            </a:custGeom>
            <a:solidFill>
              <a:srgbClr val="0069B4"/>
            </a:solidFill>
            <a:ln w="25400" cap="flat" cmpd="sng" algn="ctr">
              <a:solidFill>
                <a:srgbClr val="FFFFFF"/>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9364" tIns="224990" rIns="1529363"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rgbClr val="FFFFFF"/>
                  </a:solidFill>
                  <a:latin typeface="Calibri"/>
                  <a:ea typeface="+mn-ea"/>
                  <a:cs typeface="+mn-cs"/>
                </a:rPr>
                <a:t>Data Stewards Forum</a:t>
              </a:r>
            </a:p>
          </p:txBody>
        </p:sp>
      </p:grpSp>
      <p:sp>
        <p:nvSpPr>
          <p:cNvPr id="18" name="Text Placeholder 2">
            <a:extLst>
              <a:ext uri="{FF2B5EF4-FFF2-40B4-BE49-F238E27FC236}">
                <a16:creationId xmlns:a16="http://schemas.microsoft.com/office/drawing/2014/main" id="{30DA2FC1-C10E-4629-BD0C-8D73CDCB0C11}"/>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69B4"/>
                </a:solidFill>
                <a:effectLst/>
                <a:uLnTx/>
                <a:uFillTx/>
                <a:latin typeface="Calibri"/>
                <a:ea typeface="+mn-ea"/>
                <a:cs typeface="+mn-cs"/>
              </a:rPr>
              <a:t>Data Governance Community</a:t>
            </a:r>
          </a:p>
        </p:txBody>
      </p:sp>
      <p:sp>
        <p:nvSpPr>
          <p:cNvPr id="19" name="Text Placeholder 3">
            <a:extLst>
              <a:ext uri="{FF2B5EF4-FFF2-40B4-BE49-F238E27FC236}">
                <a16:creationId xmlns:a16="http://schemas.microsoft.com/office/drawing/2014/main" id="{0EEB2057-CD75-4BAD-8057-C7581C878638}"/>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Calibri"/>
                <a:ea typeface="+mn-ea"/>
                <a:cs typeface="+mn-cs"/>
              </a:rPr>
              <a:t>3. What are the proposed consultation structures?</a:t>
            </a:r>
          </a:p>
        </p:txBody>
      </p:sp>
      <p:sp>
        <p:nvSpPr>
          <p:cNvPr id="20" name="TextBox 19">
            <a:extLst>
              <a:ext uri="{FF2B5EF4-FFF2-40B4-BE49-F238E27FC236}">
                <a16:creationId xmlns:a16="http://schemas.microsoft.com/office/drawing/2014/main" id="{AABABFE7-A168-45CC-8C32-373EA595FE95}"/>
              </a:ext>
            </a:extLst>
          </p:cNvPr>
          <p:cNvSpPr txBox="1"/>
          <p:nvPr/>
        </p:nvSpPr>
        <p:spPr>
          <a:xfrm>
            <a:off x="4775200" y="1719309"/>
            <a:ext cx="5689600" cy="1077218"/>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Governance Chair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Chairs Data Governance enterprise-wide</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Serves as escalation point for enterprise data-related decisions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Final tie-breaker on data related functional disputes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No data related escalation past the Data Governance Chair</a:t>
            </a:r>
            <a:endParaRPr kumimoji="0" lang="en-US" sz="1333" b="0" i="0" u="none" strike="noStrike" kern="0" cap="none" spc="0" normalizeH="0" baseline="0" noProof="0">
              <a:ln>
                <a:noFill/>
              </a:ln>
              <a:effectLst/>
              <a:uLnTx/>
              <a:uFillTx/>
            </a:endParaRPr>
          </a:p>
        </p:txBody>
      </p:sp>
      <p:sp>
        <p:nvSpPr>
          <p:cNvPr id="21" name="TextBox 20">
            <a:extLst>
              <a:ext uri="{FF2B5EF4-FFF2-40B4-BE49-F238E27FC236}">
                <a16:creationId xmlns:a16="http://schemas.microsoft.com/office/drawing/2014/main" id="{13C21511-9B5C-459F-800D-A665FCFAD113}"/>
              </a:ext>
            </a:extLst>
          </p:cNvPr>
          <p:cNvSpPr txBox="1"/>
          <p:nvPr/>
        </p:nvSpPr>
        <p:spPr>
          <a:xfrm>
            <a:off x="5588000" y="2865777"/>
            <a:ext cx="5689600" cy="1446550"/>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Governance Forum  </a:t>
            </a:r>
            <a:r>
              <a:rPr kumimoji="0" lang="en-US" sz="1067" b="1" i="0" u="none" strike="noStrike" kern="0" cap="none" spc="0" normalizeH="0" baseline="0" noProof="0">
                <a:ln>
                  <a:noFill/>
                </a:ln>
                <a:effectLst/>
                <a:uLnTx/>
                <a:uFillTx/>
              </a:rPr>
              <a:t>(Quarterly)</a:t>
            </a:r>
            <a:endParaRPr kumimoji="0" lang="en-US" sz="1600" b="1" i="0" u="none" strike="noStrike" kern="0" cap="none" spc="0" normalizeH="0" baseline="0" noProof="0">
              <a:ln>
                <a:noFill/>
              </a:ln>
              <a:effectLst/>
              <a:uLnTx/>
              <a:uFillTx/>
            </a:endParaRP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Consists of senior representatives of data-owning business functions who can make decisions about data for the organization.</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Approves enterprise data-related decisions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Appoints chair of the Data Stewards Forum (Chief Data Steward)</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effectLst/>
              <a:uLnTx/>
              <a:uFillTx/>
            </a:endParaRP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srgbClr val="535353"/>
              </a:solidFill>
              <a:effectLst/>
              <a:uLnTx/>
              <a:uFillTx/>
            </a:endParaRPr>
          </a:p>
        </p:txBody>
      </p:sp>
      <p:sp>
        <p:nvSpPr>
          <p:cNvPr id="22" name="TextBox 21">
            <a:extLst>
              <a:ext uri="{FF2B5EF4-FFF2-40B4-BE49-F238E27FC236}">
                <a16:creationId xmlns:a16="http://schemas.microsoft.com/office/drawing/2014/main" id="{821CC006-3900-4B53-B60D-F987D747BF78}"/>
              </a:ext>
            </a:extLst>
          </p:cNvPr>
          <p:cNvSpPr txBox="1"/>
          <p:nvPr/>
        </p:nvSpPr>
        <p:spPr>
          <a:xfrm>
            <a:off x="6299200" y="3962400"/>
            <a:ext cx="5689600" cy="1631216"/>
          </a:xfrm>
          <a:prstGeom prst="rect">
            <a:avLst/>
          </a:prstGeom>
          <a:noFill/>
        </p:spPr>
        <p:txBody>
          <a:bodyPr wrap="squar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1600" b="1" i="0" u="none" strike="noStrike" kern="0" cap="none" spc="0" normalizeH="0" baseline="0" noProof="0">
                <a:ln>
                  <a:noFill/>
                </a:ln>
                <a:effectLst/>
                <a:uLnTx/>
                <a:uFillTx/>
              </a:rPr>
              <a:t>Data Stewards Forum </a:t>
            </a:r>
            <a:r>
              <a:rPr kumimoji="0" lang="en-US" sz="1067" b="1" i="0" u="none" strike="noStrike" kern="0" cap="none" spc="0" normalizeH="0" baseline="0" noProof="0">
                <a:ln>
                  <a:noFill/>
                </a:ln>
                <a:effectLst/>
                <a:uLnTx/>
                <a:uFillTx/>
              </a:rPr>
              <a:t>(Monthly)</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Consists of lead data stewards who are  subject matter experts on their own data.</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Approve grass roots data governance decisions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Propose and advice the Data Governance Forum on data quality priorities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Ensure execution and communication of data decisions </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r>
              <a:rPr kumimoji="0" lang="en-US" sz="1200" b="0" i="0" u="none" strike="noStrike" kern="0" cap="none" spc="0" normalizeH="0" baseline="0" noProof="0">
                <a:ln>
                  <a:noFill/>
                </a:ln>
                <a:effectLst/>
                <a:uLnTx/>
                <a:uFillTx/>
              </a:rPr>
              <a:t>Contribute, review and approve Data Governance Principles, Policies, Standards and Procedures</a:t>
            </a:r>
          </a:p>
          <a:p>
            <a:pPr marL="224361" marR="0" lvl="0" indent="-224361" defTabSz="1219170" eaLnBrk="1" fontAlgn="auto" latinLnBrk="0" hangingPunct="1">
              <a:lnSpc>
                <a:spcPct val="100000"/>
              </a:lnSpc>
              <a:spcBef>
                <a:spcPts val="32"/>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srgbClr val="535353"/>
              </a:solidFill>
              <a:effectLst/>
              <a:uLnTx/>
              <a:uFillTx/>
            </a:endParaRPr>
          </a:p>
        </p:txBody>
      </p:sp>
      <p:sp>
        <p:nvSpPr>
          <p:cNvPr id="23" name="Up Arrow 8">
            <a:extLst>
              <a:ext uri="{FF2B5EF4-FFF2-40B4-BE49-F238E27FC236}">
                <a16:creationId xmlns:a16="http://schemas.microsoft.com/office/drawing/2014/main" id="{16F53250-CF85-4CA9-9FBC-3CEE3722AD01}"/>
              </a:ext>
            </a:extLst>
          </p:cNvPr>
          <p:cNvSpPr/>
          <p:nvPr/>
        </p:nvSpPr>
        <p:spPr>
          <a:xfrm rot="2149064">
            <a:off x="750519" y="2950835"/>
            <a:ext cx="487680" cy="1828800"/>
          </a:xfrm>
          <a:prstGeom prst="upArrow">
            <a:avLst/>
          </a:prstGeom>
          <a:solidFill>
            <a:schemeClr val="accent2"/>
          </a:solidFill>
          <a:ln w="25400" cap="flat" cmpd="sng" algn="ctr">
            <a:noFill/>
            <a:prstDash val="solid"/>
          </a:ln>
          <a:effectLst/>
        </p:spPr>
        <p:txBody>
          <a:bodyPr vert="vert270"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Calibri"/>
                <a:ea typeface="+mn-ea"/>
                <a:cs typeface="+mn-cs"/>
              </a:rPr>
              <a:t>Escalation</a:t>
            </a:r>
          </a:p>
        </p:txBody>
      </p:sp>
      <p:sp>
        <p:nvSpPr>
          <p:cNvPr id="24" name="Up Arrow 9">
            <a:extLst>
              <a:ext uri="{FF2B5EF4-FFF2-40B4-BE49-F238E27FC236}">
                <a16:creationId xmlns:a16="http://schemas.microsoft.com/office/drawing/2014/main" id="{944A8562-ABE2-48C2-97AC-9F6848C5C505}"/>
              </a:ext>
            </a:extLst>
          </p:cNvPr>
          <p:cNvSpPr/>
          <p:nvPr/>
        </p:nvSpPr>
        <p:spPr>
          <a:xfrm rot="8609399">
            <a:off x="4705737" y="2941220"/>
            <a:ext cx="487680" cy="1828800"/>
          </a:xfrm>
          <a:prstGeom prst="upArrow">
            <a:avLst/>
          </a:prstGeom>
          <a:solidFill>
            <a:schemeClr val="accent2"/>
          </a:solidFill>
          <a:ln w="25400" cap="flat" cmpd="sng" algn="ctr">
            <a:noFill/>
            <a:prstDash val="solid"/>
          </a:ln>
          <a:effectLst/>
        </p:spPr>
        <p:txBody>
          <a:bodyPr vert="vert270" rtlCol="0" anchor="ctr"/>
          <a:lstStyle/>
          <a:p>
            <a:pPr algn="ctr" defTabSz="1219170"/>
            <a:r>
              <a:rPr lang="en-US" sz="800" kern="0">
                <a:latin typeface="Calibri"/>
              </a:rPr>
              <a:t>Communication &amp; Implementation</a:t>
            </a:r>
          </a:p>
        </p:txBody>
      </p:sp>
    </p:spTree>
    <p:extLst>
      <p:ext uri="{BB962C8B-B14F-4D97-AF65-F5344CB8AC3E}">
        <p14:creationId xmlns:p14="http://schemas.microsoft.com/office/powerpoint/2010/main" val="24240869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extLst>
              <p:ext uri="{D42A27DB-BD31-4B8C-83A1-F6EECF244321}">
                <p14:modId xmlns:p14="http://schemas.microsoft.com/office/powerpoint/2010/main" val="42375182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Text Placeholder 2">
            <a:extLst>
              <a:ext uri="{FF2B5EF4-FFF2-40B4-BE49-F238E27FC236}">
                <a16:creationId xmlns:a16="http://schemas.microsoft.com/office/drawing/2014/main" id="{30DA2FC1-C10E-4629-BD0C-8D73CDCB0C11}"/>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69B4"/>
                </a:solidFill>
                <a:effectLst/>
                <a:uLnTx/>
                <a:uFillTx/>
                <a:latin typeface="Calibri"/>
                <a:ea typeface="+mn-ea"/>
                <a:cs typeface="+mn-cs"/>
              </a:rPr>
              <a:t>Data Governance Community</a:t>
            </a:r>
          </a:p>
        </p:txBody>
      </p:sp>
      <p:sp>
        <p:nvSpPr>
          <p:cNvPr id="19" name="Text Placeholder 3">
            <a:extLst>
              <a:ext uri="{FF2B5EF4-FFF2-40B4-BE49-F238E27FC236}">
                <a16:creationId xmlns:a16="http://schemas.microsoft.com/office/drawing/2014/main" id="{0EEB2057-CD75-4BAD-8057-C7581C878638}"/>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lang="en-US" sz="2400">
                <a:solidFill>
                  <a:schemeClr val="tx1"/>
                </a:solidFill>
                <a:latin typeface="Calibri"/>
              </a:rPr>
              <a:t>4</a:t>
            </a:r>
            <a:r>
              <a:rPr kumimoji="0" lang="en-US" sz="2400" b="0" i="0" u="none" strike="noStrike" kern="1200" cap="none" spc="0" normalizeH="0" baseline="0" noProof="0">
                <a:ln>
                  <a:noFill/>
                </a:ln>
                <a:solidFill>
                  <a:schemeClr val="tx1"/>
                </a:solidFill>
                <a:effectLst/>
                <a:uLnTx/>
                <a:uFillTx/>
                <a:latin typeface="Calibri"/>
                <a:ea typeface="+mn-ea"/>
                <a:cs typeface="+mn-cs"/>
              </a:rPr>
              <a:t>. What level of centralization is most suitable for AAM?</a:t>
            </a:r>
          </a:p>
        </p:txBody>
      </p:sp>
      <p:graphicFrame>
        <p:nvGraphicFramePr>
          <p:cNvPr id="97" name="Group 143">
            <a:extLst>
              <a:ext uri="{FF2B5EF4-FFF2-40B4-BE49-F238E27FC236}">
                <a16:creationId xmlns:a16="http://schemas.microsoft.com/office/drawing/2014/main" id="{57D00FD4-55F4-491C-99FA-ABDDAE2073FA}"/>
              </a:ext>
            </a:extLst>
          </p:cNvPr>
          <p:cNvGraphicFramePr>
            <a:graphicFrameLocks noGrp="1"/>
          </p:cNvGraphicFramePr>
          <p:nvPr>
            <p:extLst>
              <p:ext uri="{D42A27DB-BD31-4B8C-83A1-F6EECF244321}">
                <p14:modId xmlns:p14="http://schemas.microsoft.com/office/powerpoint/2010/main" val="1933129190"/>
              </p:ext>
            </p:extLst>
          </p:nvPr>
        </p:nvGraphicFramePr>
        <p:xfrm>
          <a:off x="729916" y="989934"/>
          <a:ext cx="10643938" cy="2484469"/>
        </p:xfrm>
        <a:graphic>
          <a:graphicData uri="http://schemas.openxmlformats.org/drawingml/2006/table">
            <a:tbl>
              <a:tblPr/>
              <a:tblGrid>
                <a:gridCol w="2142586">
                  <a:extLst>
                    <a:ext uri="{9D8B030D-6E8A-4147-A177-3AD203B41FA5}">
                      <a16:colId xmlns:a16="http://schemas.microsoft.com/office/drawing/2014/main" val="20000"/>
                    </a:ext>
                  </a:extLst>
                </a:gridCol>
                <a:gridCol w="2085424">
                  <a:extLst>
                    <a:ext uri="{9D8B030D-6E8A-4147-A177-3AD203B41FA5}">
                      <a16:colId xmlns:a16="http://schemas.microsoft.com/office/drawing/2014/main" val="20001"/>
                    </a:ext>
                  </a:extLst>
                </a:gridCol>
                <a:gridCol w="2089365">
                  <a:extLst>
                    <a:ext uri="{9D8B030D-6E8A-4147-A177-3AD203B41FA5}">
                      <a16:colId xmlns:a16="http://schemas.microsoft.com/office/drawing/2014/main" val="20002"/>
                    </a:ext>
                  </a:extLst>
                </a:gridCol>
                <a:gridCol w="2215516">
                  <a:extLst>
                    <a:ext uri="{9D8B030D-6E8A-4147-A177-3AD203B41FA5}">
                      <a16:colId xmlns:a16="http://schemas.microsoft.com/office/drawing/2014/main" val="20003"/>
                    </a:ext>
                  </a:extLst>
                </a:gridCol>
                <a:gridCol w="2111047">
                  <a:extLst>
                    <a:ext uri="{9D8B030D-6E8A-4147-A177-3AD203B41FA5}">
                      <a16:colId xmlns:a16="http://schemas.microsoft.com/office/drawing/2014/main" val="20004"/>
                    </a:ext>
                  </a:extLst>
                </a:gridCol>
              </a:tblGrid>
              <a:tr h="29732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Independent</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Locally distributed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Balanced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Central + distributed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000" b="1" i="0" u="none" strike="noStrike" cap="none" normalizeH="0" baseline="0">
                          <a:ln>
                            <a:noFill/>
                          </a:ln>
                          <a:solidFill>
                            <a:schemeClr val="bg1"/>
                          </a:solidFill>
                          <a:effectLst/>
                          <a:latin typeface="+mn-lt"/>
                        </a:rPr>
                        <a:t>Centralized</a:t>
                      </a:r>
                    </a:p>
                  </a:txBody>
                  <a:tcPr marL="29306" marR="29306" marT="30986" marB="3098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0069B4"/>
                    </a:solidFill>
                  </a:tcPr>
                </a:tc>
                <a:extLst>
                  <a:ext uri="{0D108BD9-81ED-4DB2-BD59-A6C34878D82A}">
                    <a16:rowId xmlns:a16="http://schemas.microsoft.com/office/drawing/2014/main" val="10000"/>
                  </a:ext>
                </a:extLst>
              </a:tr>
              <a:tr h="108271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olid"/>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400" b="1" i="0" u="none" strike="noStrike" cap="none" normalizeH="0" baseline="0">
                        <a:ln>
                          <a:noFill/>
                        </a:ln>
                        <a:solidFill>
                          <a:schemeClr val="bg1">
                            <a:lumMod val="50000"/>
                          </a:schemeClr>
                        </a:solidFill>
                        <a:effectLst/>
                        <a:latin typeface="+mn-lt"/>
                      </a:endParaRPr>
                    </a:p>
                  </a:txBody>
                  <a:tcPr marL="30767" marR="30767" marT="32531" marB="32531" horzOverflow="overflow">
                    <a:lnL w="12700" cap="flat" cmpd="sng" algn="ctr">
                      <a:noFill/>
                      <a:prstDash val="sysDashDot"/>
                      <a:round/>
                      <a:headEnd type="none" w="med" len="med"/>
                      <a:tailEnd type="none" w="med" len="med"/>
                    </a:lnL>
                    <a:lnR w="12700" cap="flat" cmpd="sng" algn="ctr">
                      <a:noFill/>
                      <a:prstDash val="sysDash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89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Functional areas operate with complete autonomy, while maintaining global standards to meet specific enterprise requirements.</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100" b="0" i="0" u="none" strike="noStrike" cap="none" normalizeH="0" baseline="0">
                        <a:ln>
                          <a:noFill/>
                        </a:ln>
                        <a:solidFill>
                          <a:schemeClr val="bg1"/>
                        </a:solidFill>
                        <a:effectLst/>
                        <a:latin typeface="+mn-lt"/>
                      </a:endParaRP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GB" sz="1100" b="0" i="0" u="none" strike="noStrike" cap="none" normalizeH="0" baseline="0">
                          <a:ln>
                            <a:noFill/>
                          </a:ln>
                          <a:solidFill>
                            <a:schemeClr val="tx1"/>
                          </a:solidFill>
                          <a:effectLst/>
                          <a:latin typeface="+mn-lt"/>
                        </a:rPr>
                        <a:t>Functional areas control a majority of their business and technology operations, with limited coordination from the enterprise.</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Responsibility and ownership are shared equally among the different functional areas and the enterprise.</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Data Governance provides a point of control and decision making but functional areas own selective decisions and activities. </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100" b="0" i="0" u="none" strike="noStrike" cap="none" normalizeH="0" baseline="0">
                          <a:ln>
                            <a:noFill/>
                          </a:ln>
                          <a:solidFill>
                            <a:schemeClr val="tx1"/>
                          </a:solidFill>
                          <a:effectLst/>
                          <a:latin typeface="+mn-lt"/>
                        </a:rPr>
                        <a:t>Data Governance provides a single point of control and decision making, with functional areas having little or no responsibility.</a:t>
                      </a:r>
                    </a:p>
                  </a:txBody>
                  <a:tcPr marL="30767" marR="30767" marT="32531" marB="3253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646464">
                        <a:lumMod val="20000"/>
                        <a:lumOff val="80000"/>
                      </a:srgbClr>
                    </a:solidFill>
                  </a:tcPr>
                </a:tc>
                <a:extLst>
                  <a:ext uri="{0D108BD9-81ED-4DB2-BD59-A6C34878D82A}">
                    <a16:rowId xmlns:a16="http://schemas.microsoft.com/office/drawing/2014/main" val="10002"/>
                  </a:ext>
                </a:extLst>
              </a:tr>
            </a:tbl>
          </a:graphicData>
        </a:graphic>
      </p:graphicFrame>
      <p:grpSp>
        <p:nvGrpSpPr>
          <p:cNvPr id="98" name="Group 84">
            <a:extLst>
              <a:ext uri="{FF2B5EF4-FFF2-40B4-BE49-F238E27FC236}">
                <a16:creationId xmlns:a16="http://schemas.microsoft.com/office/drawing/2014/main" id="{72A95755-7DD7-443F-88F8-5591149662C5}"/>
              </a:ext>
            </a:extLst>
          </p:cNvPr>
          <p:cNvGrpSpPr>
            <a:grpSpLocks/>
          </p:cNvGrpSpPr>
          <p:nvPr/>
        </p:nvGrpSpPr>
        <p:grpSpPr bwMode="auto">
          <a:xfrm>
            <a:off x="3431618" y="1320761"/>
            <a:ext cx="927100" cy="981075"/>
            <a:chOff x="2212975" y="3113088"/>
            <a:chExt cx="1228725" cy="1230311"/>
          </a:xfrm>
        </p:grpSpPr>
        <p:sp>
          <p:nvSpPr>
            <p:cNvPr id="99" name="Oval 45">
              <a:extLst>
                <a:ext uri="{FF2B5EF4-FFF2-40B4-BE49-F238E27FC236}">
                  <a16:creationId xmlns:a16="http://schemas.microsoft.com/office/drawing/2014/main" id="{7DF9F7E6-76AC-4CEA-BDE5-224F9687CA7F}"/>
                </a:ext>
              </a:extLst>
            </p:cNvPr>
            <p:cNvSpPr>
              <a:spLocks noChangeArrowheads="1"/>
            </p:cNvSpPr>
            <p:nvPr/>
          </p:nvSpPr>
          <p:spPr bwMode="gray">
            <a:xfrm flipH="1">
              <a:off x="2732658" y="3602823"/>
              <a:ext cx="256686" cy="256812"/>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700" b="1" kern="0">
                  <a:solidFill>
                    <a:srgbClr val="FFFFFF"/>
                  </a:solidFill>
                  <a:latin typeface="Arial"/>
                  <a:cs typeface="Arial" charset="0"/>
                  <a:sym typeface="Arial" pitchFamily="34" charset="0"/>
                </a:rPr>
                <a:t>EDO</a:t>
              </a:r>
            </a:p>
          </p:txBody>
        </p:sp>
        <p:sp>
          <p:nvSpPr>
            <p:cNvPr id="100" name="Line 46">
              <a:extLst>
                <a:ext uri="{FF2B5EF4-FFF2-40B4-BE49-F238E27FC236}">
                  <a16:creationId xmlns:a16="http://schemas.microsoft.com/office/drawing/2014/main" id="{FF4B8071-4D31-4BF5-877C-1AF31D16FA64}"/>
                </a:ext>
              </a:extLst>
            </p:cNvPr>
            <p:cNvSpPr>
              <a:spLocks noChangeShapeType="1"/>
            </p:cNvSpPr>
            <p:nvPr/>
          </p:nvSpPr>
          <p:spPr bwMode="gray">
            <a:xfrm rot="2805294">
              <a:off x="2990136" y="3456497"/>
              <a:ext cx="27871" cy="18515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1" name="Oval 47">
              <a:extLst>
                <a:ext uri="{FF2B5EF4-FFF2-40B4-BE49-F238E27FC236}">
                  <a16:creationId xmlns:a16="http://schemas.microsoft.com/office/drawing/2014/main" id="{AAC68A80-F5C0-4874-ACBE-4AE35E7CA082}"/>
                </a:ext>
              </a:extLst>
            </p:cNvPr>
            <p:cNvSpPr>
              <a:spLocks noChangeArrowheads="1"/>
            </p:cNvSpPr>
            <p:nvPr/>
          </p:nvSpPr>
          <p:spPr bwMode="gray">
            <a:xfrm>
              <a:off x="2219286" y="3113088"/>
              <a:ext cx="458668"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2" name="Line 48">
              <a:extLst>
                <a:ext uri="{FF2B5EF4-FFF2-40B4-BE49-F238E27FC236}">
                  <a16:creationId xmlns:a16="http://schemas.microsoft.com/office/drawing/2014/main" id="{B7338623-4ADF-4067-B20A-E9974ADBA3DA}"/>
                </a:ext>
              </a:extLst>
            </p:cNvPr>
            <p:cNvSpPr>
              <a:spLocks noChangeShapeType="1"/>
            </p:cNvSpPr>
            <p:nvPr/>
          </p:nvSpPr>
          <p:spPr bwMode="gray">
            <a:xfrm rot="2805294">
              <a:off x="2673917" y="3776844"/>
              <a:ext cx="5972" cy="191463"/>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3" name="Line 49">
              <a:extLst>
                <a:ext uri="{FF2B5EF4-FFF2-40B4-BE49-F238E27FC236}">
                  <a16:creationId xmlns:a16="http://schemas.microsoft.com/office/drawing/2014/main" id="{6137DB26-E420-4B1B-BC32-C3D2F1E90771}"/>
                </a:ext>
              </a:extLst>
            </p:cNvPr>
            <p:cNvSpPr>
              <a:spLocks noChangeShapeType="1"/>
            </p:cNvSpPr>
            <p:nvPr/>
          </p:nvSpPr>
          <p:spPr bwMode="gray">
            <a:xfrm rot="18794706" flipH="1">
              <a:off x="2679178" y="3462898"/>
              <a:ext cx="5972" cy="20619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4" name="Line 50">
              <a:extLst>
                <a:ext uri="{FF2B5EF4-FFF2-40B4-BE49-F238E27FC236}">
                  <a16:creationId xmlns:a16="http://schemas.microsoft.com/office/drawing/2014/main" id="{D5E814A3-C845-482B-BE8C-D58DA54245C9}"/>
                </a:ext>
              </a:extLst>
            </p:cNvPr>
            <p:cNvSpPr>
              <a:spLocks noChangeShapeType="1"/>
            </p:cNvSpPr>
            <p:nvPr/>
          </p:nvSpPr>
          <p:spPr bwMode="gray">
            <a:xfrm rot="18794706" flipH="1">
              <a:off x="2990452" y="3795587"/>
              <a:ext cx="1990" cy="197774"/>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5" name="Line 51">
              <a:extLst>
                <a:ext uri="{FF2B5EF4-FFF2-40B4-BE49-F238E27FC236}">
                  <a16:creationId xmlns:a16="http://schemas.microsoft.com/office/drawing/2014/main" id="{0226365E-0970-4928-9779-C46D48306385}"/>
                </a:ext>
              </a:extLst>
            </p:cNvPr>
            <p:cNvSpPr>
              <a:spLocks noChangeShapeType="1"/>
            </p:cNvSpPr>
            <p:nvPr/>
          </p:nvSpPr>
          <p:spPr bwMode="gray">
            <a:xfrm>
              <a:off x="2755802" y="3342029"/>
              <a:ext cx="18094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6" name="Line 52">
              <a:extLst>
                <a:ext uri="{FF2B5EF4-FFF2-40B4-BE49-F238E27FC236}">
                  <a16:creationId xmlns:a16="http://schemas.microsoft.com/office/drawing/2014/main" id="{52E93B76-8293-4686-9D8F-74E6F62A35FB}"/>
                </a:ext>
              </a:extLst>
            </p:cNvPr>
            <p:cNvSpPr>
              <a:spLocks noChangeShapeType="1"/>
            </p:cNvSpPr>
            <p:nvPr/>
          </p:nvSpPr>
          <p:spPr bwMode="gray">
            <a:xfrm>
              <a:off x="2478077" y="3578934"/>
              <a:ext cx="0" cy="27473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7" name="Oval 53">
              <a:extLst>
                <a:ext uri="{FF2B5EF4-FFF2-40B4-BE49-F238E27FC236}">
                  <a16:creationId xmlns:a16="http://schemas.microsoft.com/office/drawing/2014/main" id="{759279C8-F897-4866-A375-8071DC31A6EE}"/>
                </a:ext>
              </a:extLst>
            </p:cNvPr>
            <p:cNvSpPr>
              <a:spLocks noChangeArrowheads="1"/>
            </p:cNvSpPr>
            <p:nvPr/>
          </p:nvSpPr>
          <p:spPr bwMode="gray">
            <a:xfrm>
              <a:off x="2212975" y="3887506"/>
              <a:ext cx="456563" cy="455893"/>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8" name="Oval 54">
              <a:extLst>
                <a:ext uri="{FF2B5EF4-FFF2-40B4-BE49-F238E27FC236}">
                  <a16:creationId xmlns:a16="http://schemas.microsoft.com/office/drawing/2014/main" id="{0D072E63-DB32-4814-9123-888EAE08978F}"/>
                </a:ext>
              </a:extLst>
            </p:cNvPr>
            <p:cNvSpPr>
              <a:spLocks noChangeArrowheads="1"/>
            </p:cNvSpPr>
            <p:nvPr/>
          </p:nvSpPr>
          <p:spPr bwMode="gray">
            <a:xfrm>
              <a:off x="2985135" y="3885516"/>
              <a:ext cx="456565"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9" name="Oval 55">
              <a:extLst>
                <a:ext uri="{FF2B5EF4-FFF2-40B4-BE49-F238E27FC236}">
                  <a16:creationId xmlns:a16="http://schemas.microsoft.com/office/drawing/2014/main" id="{16DDB830-C932-4A5B-B7AA-59D566F211BD}"/>
                </a:ext>
              </a:extLst>
            </p:cNvPr>
            <p:cNvSpPr>
              <a:spLocks noChangeArrowheads="1"/>
            </p:cNvSpPr>
            <p:nvPr/>
          </p:nvSpPr>
          <p:spPr bwMode="gray">
            <a:xfrm>
              <a:off x="2983032" y="3117070"/>
              <a:ext cx="456563" cy="45589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0" name="Line 56">
              <a:extLst>
                <a:ext uri="{FF2B5EF4-FFF2-40B4-BE49-F238E27FC236}">
                  <a16:creationId xmlns:a16="http://schemas.microsoft.com/office/drawing/2014/main" id="{4CB265BA-ACAF-43BD-914F-642A658286FF}"/>
                </a:ext>
              </a:extLst>
            </p:cNvPr>
            <p:cNvSpPr>
              <a:spLocks noChangeShapeType="1"/>
            </p:cNvSpPr>
            <p:nvPr/>
          </p:nvSpPr>
          <p:spPr bwMode="gray">
            <a:xfrm>
              <a:off x="2766321" y="4086586"/>
              <a:ext cx="18094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1" name="Line 57">
              <a:extLst>
                <a:ext uri="{FF2B5EF4-FFF2-40B4-BE49-F238E27FC236}">
                  <a16:creationId xmlns:a16="http://schemas.microsoft.com/office/drawing/2014/main" id="{619AD14E-9BDE-4D51-BA60-E738E6321D0D}"/>
                </a:ext>
              </a:extLst>
            </p:cNvPr>
            <p:cNvSpPr>
              <a:spLocks noChangeShapeType="1"/>
            </p:cNvSpPr>
            <p:nvPr/>
          </p:nvSpPr>
          <p:spPr bwMode="gray">
            <a:xfrm>
              <a:off x="3233405" y="3576942"/>
              <a:ext cx="0" cy="2727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nvGrpSpPr>
          <p:cNvPr id="112" name="Group 120">
            <a:extLst>
              <a:ext uri="{FF2B5EF4-FFF2-40B4-BE49-F238E27FC236}">
                <a16:creationId xmlns:a16="http://schemas.microsoft.com/office/drawing/2014/main" id="{53BBDDB5-ABC3-47D5-845E-4E9D8765CEDE}"/>
              </a:ext>
            </a:extLst>
          </p:cNvPr>
          <p:cNvGrpSpPr>
            <a:grpSpLocks/>
          </p:cNvGrpSpPr>
          <p:nvPr/>
        </p:nvGrpSpPr>
        <p:grpSpPr bwMode="auto">
          <a:xfrm>
            <a:off x="5531459" y="1318202"/>
            <a:ext cx="914400" cy="1001712"/>
            <a:chOff x="4102100" y="3721100"/>
            <a:chExt cx="1068388" cy="1108075"/>
          </a:xfrm>
        </p:grpSpPr>
        <p:sp>
          <p:nvSpPr>
            <p:cNvPr id="113" name="Line 60">
              <a:extLst>
                <a:ext uri="{FF2B5EF4-FFF2-40B4-BE49-F238E27FC236}">
                  <a16:creationId xmlns:a16="http://schemas.microsoft.com/office/drawing/2014/main" id="{C0F9BB11-1CB2-44F7-B1D2-72D8479EB20D}"/>
                </a:ext>
              </a:extLst>
            </p:cNvPr>
            <p:cNvSpPr>
              <a:spLocks noChangeShapeType="1"/>
            </p:cNvSpPr>
            <p:nvPr/>
          </p:nvSpPr>
          <p:spPr bwMode="gray">
            <a:xfrm>
              <a:off x="4482343" y="3868609"/>
              <a:ext cx="287500"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14" name="Group 61">
              <a:extLst>
                <a:ext uri="{FF2B5EF4-FFF2-40B4-BE49-F238E27FC236}">
                  <a16:creationId xmlns:a16="http://schemas.microsoft.com/office/drawing/2014/main" id="{160CABAD-4BB6-4399-BABC-7002E4A416CF}"/>
                </a:ext>
              </a:extLst>
            </p:cNvPr>
            <p:cNvGrpSpPr>
              <a:grpSpLocks/>
            </p:cNvGrpSpPr>
            <p:nvPr/>
          </p:nvGrpSpPr>
          <p:grpSpPr bwMode="auto">
            <a:xfrm>
              <a:off x="4102100" y="3721100"/>
              <a:ext cx="1068388" cy="1108075"/>
              <a:chOff x="2586" y="1996"/>
              <a:chExt cx="753" cy="797"/>
            </a:xfrm>
          </p:grpSpPr>
          <p:sp>
            <p:nvSpPr>
              <p:cNvPr id="115" name="Oval 62">
                <a:extLst>
                  <a:ext uri="{FF2B5EF4-FFF2-40B4-BE49-F238E27FC236}">
                    <a16:creationId xmlns:a16="http://schemas.microsoft.com/office/drawing/2014/main" id="{FAF620E8-EA8D-4B57-A34C-9451BC72BE2B}"/>
                  </a:ext>
                </a:extLst>
              </p:cNvPr>
              <p:cNvSpPr>
                <a:spLocks noChangeArrowheads="1"/>
              </p:cNvSpPr>
              <p:nvPr/>
            </p:nvSpPr>
            <p:spPr bwMode="gray">
              <a:xfrm>
                <a:off x="2830" y="2257"/>
                <a:ext cx="264" cy="267"/>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100" kern="0">
                    <a:solidFill>
                      <a:srgbClr val="FFFFFF"/>
                    </a:solidFill>
                    <a:latin typeface="Arial"/>
                    <a:cs typeface="Arial" charset="0"/>
                    <a:sym typeface="Arial" pitchFamily="34" charset="0"/>
                  </a:rPr>
                  <a:t>EDO</a:t>
                </a:r>
              </a:p>
            </p:txBody>
          </p:sp>
          <p:sp>
            <p:nvSpPr>
              <p:cNvPr id="116" name="Line 63">
                <a:extLst>
                  <a:ext uri="{FF2B5EF4-FFF2-40B4-BE49-F238E27FC236}">
                    <a16:creationId xmlns:a16="http://schemas.microsoft.com/office/drawing/2014/main" id="{F5D7E647-422B-49D6-AE8F-7A3015157ED1}"/>
                  </a:ext>
                </a:extLst>
              </p:cNvPr>
              <p:cNvSpPr>
                <a:spLocks noChangeShapeType="1"/>
              </p:cNvSpPr>
              <p:nvPr/>
            </p:nvSpPr>
            <p:spPr bwMode="gray">
              <a:xfrm rot="2805294" flipV="1">
                <a:off x="3089" y="2210"/>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7" name="Oval 64">
                <a:extLst>
                  <a:ext uri="{FF2B5EF4-FFF2-40B4-BE49-F238E27FC236}">
                    <a16:creationId xmlns:a16="http://schemas.microsoft.com/office/drawing/2014/main" id="{B7AA4E17-40E0-49EF-BCD6-F9EA520342D4}"/>
                  </a:ext>
                </a:extLst>
              </p:cNvPr>
              <p:cNvSpPr>
                <a:spLocks noChangeArrowheads="1"/>
              </p:cNvSpPr>
              <p:nvPr/>
            </p:nvSpPr>
            <p:spPr bwMode="gray">
              <a:xfrm>
                <a:off x="2586"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8" name="Oval 65">
                <a:extLst>
                  <a:ext uri="{FF2B5EF4-FFF2-40B4-BE49-F238E27FC236}">
                    <a16:creationId xmlns:a16="http://schemas.microsoft.com/office/drawing/2014/main" id="{E6E1F755-61AC-40C9-B8A0-6BF74008E125}"/>
                  </a:ext>
                </a:extLst>
              </p:cNvPr>
              <p:cNvSpPr>
                <a:spLocks noChangeArrowheads="1"/>
              </p:cNvSpPr>
              <p:nvPr/>
            </p:nvSpPr>
            <p:spPr bwMode="gray">
              <a:xfrm>
                <a:off x="3074"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9" name="Oval 66">
                <a:extLst>
                  <a:ext uri="{FF2B5EF4-FFF2-40B4-BE49-F238E27FC236}">
                    <a16:creationId xmlns:a16="http://schemas.microsoft.com/office/drawing/2014/main" id="{305150A6-F416-4792-A22A-04A32E15F39A}"/>
                  </a:ext>
                </a:extLst>
              </p:cNvPr>
              <p:cNvSpPr>
                <a:spLocks noChangeArrowheads="1"/>
              </p:cNvSpPr>
              <p:nvPr/>
            </p:nvSpPr>
            <p:spPr bwMode="gray">
              <a:xfrm>
                <a:off x="3074"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0" name="Oval 67">
                <a:extLst>
                  <a:ext uri="{FF2B5EF4-FFF2-40B4-BE49-F238E27FC236}">
                    <a16:creationId xmlns:a16="http://schemas.microsoft.com/office/drawing/2014/main" id="{8ABA5E7F-CD91-4D58-AFCE-0306266641A5}"/>
                  </a:ext>
                </a:extLst>
              </p:cNvPr>
              <p:cNvSpPr>
                <a:spLocks noChangeArrowheads="1"/>
              </p:cNvSpPr>
              <p:nvPr/>
            </p:nvSpPr>
            <p:spPr bwMode="gray">
              <a:xfrm>
                <a:off x="2586"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1" name="Line 68">
                <a:extLst>
                  <a:ext uri="{FF2B5EF4-FFF2-40B4-BE49-F238E27FC236}">
                    <a16:creationId xmlns:a16="http://schemas.microsoft.com/office/drawing/2014/main" id="{35CBB604-2E85-4503-A727-32CA1AF97558}"/>
                  </a:ext>
                </a:extLst>
              </p:cNvPr>
              <p:cNvSpPr>
                <a:spLocks noChangeShapeType="1"/>
              </p:cNvSpPr>
              <p:nvPr/>
            </p:nvSpPr>
            <p:spPr bwMode="gray">
              <a:xfrm rot="2805294" flipV="1">
                <a:off x="2827" y="2464"/>
                <a:ext cx="0"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2" name="Line 69">
                <a:extLst>
                  <a:ext uri="{FF2B5EF4-FFF2-40B4-BE49-F238E27FC236}">
                    <a16:creationId xmlns:a16="http://schemas.microsoft.com/office/drawing/2014/main" id="{CFD12B31-F7CE-4CC3-B11E-9F23EA9990DB}"/>
                  </a:ext>
                </a:extLst>
              </p:cNvPr>
              <p:cNvSpPr>
                <a:spLocks noChangeShapeType="1"/>
              </p:cNvSpPr>
              <p:nvPr/>
            </p:nvSpPr>
            <p:spPr bwMode="gray">
              <a:xfrm rot="-2805294" flipH="1" flipV="1">
                <a:off x="2827" y="2205"/>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3" name="Line 70">
                <a:extLst>
                  <a:ext uri="{FF2B5EF4-FFF2-40B4-BE49-F238E27FC236}">
                    <a16:creationId xmlns:a16="http://schemas.microsoft.com/office/drawing/2014/main" id="{2D54980A-ACCD-4220-A68F-66409ED12A9B}"/>
                  </a:ext>
                </a:extLst>
              </p:cNvPr>
              <p:cNvSpPr>
                <a:spLocks noChangeShapeType="1"/>
              </p:cNvSpPr>
              <p:nvPr/>
            </p:nvSpPr>
            <p:spPr bwMode="gray">
              <a:xfrm rot="-2805294" flipH="1" flipV="1">
                <a:off x="3081" y="2474"/>
                <a:ext cx="1"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4" name="Line 71">
                <a:extLst>
                  <a:ext uri="{FF2B5EF4-FFF2-40B4-BE49-F238E27FC236}">
                    <a16:creationId xmlns:a16="http://schemas.microsoft.com/office/drawing/2014/main" id="{49A460A0-9D7B-46FD-847B-2C377AD3F468}"/>
                  </a:ext>
                </a:extLst>
              </p:cNvPr>
              <p:cNvSpPr>
                <a:spLocks noChangeShapeType="1"/>
              </p:cNvSpPr>
              <p:nvPr/>
            </p:nvSpPr>
            <p:spPr bwMode="gray">
              <a:xfrm>
                <a:off x="2866" y="2673"/>
                <a:ext cx="18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5" name="Line 72">
                <a:extLst>
                  <a:ext uri="{FF2B5EF4-FFF2-40B4-BE49-F238E27FC236}">
                    <a16:creationId xmlns:a16="http://schemas.microsoft.com/office/drawing/2014/main" id="{F3C0E354-81A4-4D86-84B6-B9C65CC60661}"/>
                  </a:ext>
                </a:extLst>
              </p:cNvPr>
              <p:cNvSpPr>
                <a:spLocks noChangeShapeType="1"/>
              </p:cNvSpPr>
              <p:nvPr/>
            </p:nvSpPr>
            <p:spPr bwMode="gray">
              <a:xfrm>
                <a:off x="27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6" name="Line 73">
                <a:extLst>
                  <a:ext uri="{FF2B5EF4-FFF2-40B4-BE49-F238E27FC236}">
                    <a16:creationId xmlns:a16="http://schemas.microsoft.com/office/drawing/2014/main" id="{768B7469-2D7E-4CF1-9635-7B1DA31C3A68}"/>
                  </a:ext>
                </a:extLst>
              </p:cNvPr>
              <p:cNvSpPr>
                <a:spLocks noChangeShapeType="1"/>
              </p:cNvSpPr>
              <p:nvPr/>
            </p:nvSpPr>
            <p:spPr bwMode="gray">
              <a:xfrm>
                <a:off x="32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27" name="Group 74">
            <a:extLst>
              <a:ext uri="{FF2B5EF4-FFF2-40B4-BE49-F238E27FC236}">
                <a16:creationId xmlns:a16="http://schemas.microsoft.com/office/drawing/2014/main" id="{9BF0E876-107F-473A-9C3B-6D50D6CF77E0}"/>
              </a:ext>
            </a:extLst>
          </p:cNvPr>
          <p:cNvGrpSpPr>
            <a:grpSpLocks/>
          </p:cNvGrpSpPr>
          <p:nvPr/>
        </p:nvGrpSpPr>
        <p:grpSpPr bwMode="auto">
          <a:xfrm>
            <a:off x="1308641" y="1318203"/>
            <a:ext cx="882650" cy="949325"/>
            <a:chOff x="122" y="1463"/>
            <a:chExt cx="1278" cy="1402"/>
          </a:xfrm>
        </p:grpSpPr>
        <p:sp>
          <p:nvSpPr>
            <p:cNvPr id="128" name="Line 75">
              <a:extLst>
                <a:ext uri="{FF2B5EF4-FFF2-40B4-BE49-F238E27FC236}">
                  <a16:creationId xmlns:a16="http://schemas.microsoft.com/office/drawing/2014/main" id="{DF535C15-EAB0-4210-B894-931C6CAC1FD0}"/>
                </a:ext>
              </a:extLst>
            </p:cNvPr>
            <p:cNvSpPr>
              <a:spLocks noChangeShapeType="1"/>
            </p:cNvSpPr>
            <p:nvPr/>
          </p:nvSpPr>
          <p:spPr bwMode="gray">
            <a:xfrm rot="2805294">
              <a:off x="866" y="1887"/>
              <a:ext cx="33" cy="234"/>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9" name="Line 76">
              <a:extLst>
                <a:ext uri="{FF2B5EF4-FFF2-40B4-BE49-F238E27FC236}">
                  <a16:creationId xmlns:a16="http://schemas.microsoft.com/office/drawing/2014/main" id="{F8F2A5F9-E310-460F-AA7B-AC4ACD24F500}"/>
                </a:ext>
              </a:extLst>
            </p:cNvPr>
            <p:cNvSpPr>
              <a:spLocks noChangeShapeType="1"/>
            </p:cNvSpPr>
            <p:nvPr/>
          </p:nvSpPr>
          <p:spPr bwMode="gray">
            <a:xfrm rot="2805294">
              <a:off x="638" y="2140"/>
              <a:ext cx="30"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0" name="Line 77">
              <a:extLst>
                <a:ext uri="{FF2B5EF4-FFF2-40B4-BE49-F238E27FC236}">
                  <a16:creationId xmlns:a16="http://schemas.microsoft.com/office/drawing/2014/main" id="{C54223D9-536C-4F84-B93A-7D96A5090BB0}"/>
                </a:ext>
              </a:extLst>
            </p:cNvPr>
            <p:cNvSpPr>
              <a:spLocks noChangeShapeType="1"/>
            </p:cNvSpPr>
            <p:nvPr/>
          </p:nvSpPr>
          <p:spPr bwMode="gray">
            <a:xfrm rot="18794706" flipH="1">
              <a:off x="640" y="1879"/>
              <a:ext cx="7" cy="248"/>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1" name="Line 78">
              <a:extLst>
                <a:ext uri="{FF2B5EF4-FFF2-40B4-BE49-F238E27FC236}">
                  <a16:creationId xmlns:a16="http://schemas.microsoft.com/office/drawing/2014/main" id="{45E2C71B-2191-44ED-91F9-4D2FE0A35524}"/>
                </a:ext>
              </a:extLst>
            </p:cNvPr>
            <p:cNvSpPr>
              <a:spLocks noChangeShapeType="1"/>
            </p:cNvSpPr>
            <p:nvPr/>
          </p:nvSpPr>
          <p:spPr bwMode="gray">
            <a:xfrm rot="18794706" flipH="1">
              <a:off x="861" y="2147"/>
              <a:ext cx="30" cy="248"/>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2" name="Line 79">
              <a:extLst>
                <a:ext uri="{FF2B5EF4-FFF2-40B4-BE49-F238E27FC236}">
                  <a16:creationId xmlns:a16="http://schemas.microsoft.com/office/drawing/2014/main" id="{B4827EB3-D093-46B4-ADD9-E90EECA4A0D1}"/>
                </a:ext>
              </a:extLst>
            </p:cNvPr>
            <p:cNvSpPr>
              <a:spLocks noChangeShapeType="1"/>
            </p:cNvSpPr>
            <p:nvPr/>
          </p:nvSpPr>
          <p:spPr bwMode="gray">
            <a:xfrm>
              <a:off x="669" y="1709"/>
              <a:ext cx="186"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3" name="Line 80">
              <a:extLst>
                <a:ext uri="{FF2B5EF4-FFF2-40B4-BE49-F238E27FC236}">
                  <a16:creationId xmlns:a16="http://schemas.microsoft.com/office/drawing/2014/main" id="{7332F5CF-534D-4520-91C6-89980292F064}"/>
                </a:ext>
              </a:extLst>
            </p:cNvPr>
            <p:cNvSpPr>
              <a:spLocks noChangeShapeType="1"/>
            </p:cNvSpPr>
            <p:nvPr/>
          </p:nvSpPr>
          <p:spPr bwMode="gray">
            <a:xfrm>
              <a:off x="384" y="1981"/>
              <a:ext cx="0" cy="31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34" name="Group 81">
              <a:extLst>
                <a:ext uri="{FF2B5EF4-FFF2-40B4-BE49-F238E27FC236}">
                  <a16:creationId xmlns:a16="http://schemas.microsoft.com/office/drawing/2014/main" id="{946E03EA-4751-4CCC-B89F-124860F5639B}"/>
                </a:ext>
              </a:extLst>
            </p:cNvPr>
            <p:cNvGrpSpPr>
              <a:grpSpLocks/>
            </p:cNvGrpSpPr>
            <p:nvPr/>
          </p:nvGrpSpPr>
          <p:grpSpPr bwMode="auto">
            <a:xfrm>
              <a:off x="122" y="1463"/>
              <a:ext cx="1278" cy="1402"/>
              <a:chOff x="122" y="1463"/>
              <a:chExt cx="1278" cy="1402"/>
            </a:xfrm>
          </p:grpSpPr>
          <p:sp>
            <p:nvSpPr>
              <p:cNvPr id="138" name="Oval 82">
                <a:extLst>
                  <a:ext uri="{FF2B5EF4-FFF2-40B4-BE49-F238E27FC236}">
                    <a16:creationId xmlns:a16="http://schemas.microsoft.com/office/drawing/2014/main" id="{887EC79C-64A4-4BE1-BCFD-FE35CCE99FA9}"/>
                  </a:ext>
                </a:extLst>
              </p:cNvPr>
              <p:cNvSpPr>
                <a:spLocks noChangeArrowheads="1"/>
              </p:cNvSpPr>
              <p:nvPr/>
            </p:nvSpPr>
            <p:spPr bwMode="gray">
              <a:xfrm>
                <a:off x="129" y="1463"/>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9" name="Oval 83">
                <a:extLst>
                  <a:ext uri="{FF2B5EF4-FFF2-40B4-BE49-F238E27FC236}">
                    <a16:creationId xmlns:a16="http://schemas.microsoft.com/office/drawing/2014/main" id="{E8833508-C128-44B8-925B-AD2DB4463989}"/>
                  </a:ext>
                </a:extLst>
              </p:cNvPr>
              <p:cNvSpPr>
                <a:spLocks noChangeArrowheads="1"/>
              </p:cNvSpPr>
              <p:nvPr/>
            </p:nvSpPr>
            <p:spPr bwMode="gray">
              <a:xfrm>
                <a:off x="122" y="2316"/>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0" name="Oval 84">
                <a:extLst>
                  <a:ext uri="{FF2B5EF4-FFF2-40B4-BE49-F238E27FC236}">
                    <a16:creationId xmlns:a16="http://schemas.microsoft.com/office/drawing/2014/main" id="{6039482E-945B-45EA-BD46-8E8A3DEBE01B}"/>
                  </a:ext>
                </a:extLst>
              </p:cNvPr>
              <p:cNvSpPr>
                <a:spLocks noChangeArrowheads="1"/>
              </p:cNvSpPr>
              <p:nvPr/>
            </p:nvSpPr>
            <p:spPr bwMode="gray">
              <a:xfrm>
                <a:off x="892" y="2314"/>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1" name="Oval 85">
                <a:extLst>
                  <a:ext uri="{FF2B5EF4-FFF2-40B4-BE49-F238E27FC236}">
                    <a16:creationId xmlns:a16="http://schemas.microsoft.com/office/drawing/2014/main" id="{1756EBDA-669F-4D8F-9425-CBE4DE97EDEB}"/>
                  </a:ext>
                </a:extLst>
              </p:cNvPr>
              <p:cNvSpPr>
                <a:spLocks noChangeArrowheads="1"/>
              </p:cNvSpPr>
              <p:nvPr/>
            </p:nvSpPr>
            <p:spPr bwMode="gray">
              <a:xfrm>
                <a:off x="890" y="1468"/>
                <a:ext cx="508" cy="549"/>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sp>
          <p:nvSpPr>
            <p:cNvPr id="135" name="Line 86">
              <a:extLst>
                <a:ext uri="{FF2B5EF4-FFF2-40B4-BE49-F238E27FC236}">
                  <a16:creationId xmlns:a16="http://schemas.microsoft.com/office/drawing/2014/main" id="{5E655FF2-EF8D-4769-BA93-00F92A55FA9C}"/>
                </a:ext>
              </a:extLst>
            </p:cNvPr>
            <p:cNvSpPr>
              <a:spLocks noChangeShapeType="1"/>
            </p:cNvSpPr>
            <p:nvPr/>
          </p:nvSpPr>
          <p:spPr bwMode="gray">
            <a:xfrm>
              <a:off x="678" y="2558"/>
              <a:ext cx="188"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6" name="Line 87">
              <a:extLst>
                <a:ext uri="{FF2B5EF4-FFF2-40B4-BE49-F238E27FC236}">
                  <a16:creationId xmlns:a16="http://schemas.microsoft.com/office/drawing/2014/main" id="{D830834B-89C6-4197-A70C-CCC628C3B0DD}"/>
                </a:ext>
              </a:extLst>
            </p:cNvPr>
            <p:cNvSpPr>
              <a:spLocks noChangeShapeType="1"/>
            </p:cNvSpPr>
            <p:nvPr/>
          </p:nvSpPr>
          <p:spPr bwMode="gray">
            <a:xfrm>
              <a:off x="1161" y="1979"/>
              <a:ext cx="0" cy="3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7" name="Oval 88">
              <a:extLst>
                <a:ext uri="{FF2B5EF4-FFF2-40B4-BE49-F238E27FC236}">
                  <a16:creationId xmlns:a16="http://schemas.microsoft.com/office/drawing/2014/main" id="{C5D8FCFA-8D8F-4A53-AFCA-D248FD610314}"/>
                </a:ext>
              </a:extLst>
            </p:cNvPr>
            <p:cNvSpPr>
              <a:spLocks noChangeArrowheads="1"/>
            </p:cNvSpPr>
            <p:nvPr/>
          </p:nvSpPr>
          <p:spPr bwMode="gray">
            <a:xfrm>
              <a:off x="745" y="2112"/>
              <a:ext cx="41" cy="38"/>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nvGrpSpPr>
          <p:cNvPr id="142" name="Group 122">
            <a:extLst>
              <a:ext uri="{FF2B5EF4-FFF2-40B4-BE49-F238E27FC236}">
                <a16:creationId xmlns:a16="http://schemas.microsoft.com/office/drawing/2014/main" id="{E5B5274F-089D-4DD4-827D-9579546C66E9}"/>
              </a:ext>
            </a:extLst>
          </p:cNvPr>
          <p:cNvGrpSpPr>
            <a:grpSpLocks/>
          </p:cNvGrpSpPr>
          <p:nvPr/>
        </p:nvGrpSpPr>
        <p:grpSpPr bwMode="auto">
          <a:xfrm>
            <a:off x="9843990" y="1331850"/>
            <a:ext cx="1003300" cy="939800"/>
            <a:chOff x="7359650" y="3533775"/>
            <a:chExt cx="1420813" cy="1258888"/>
          </a:xfrm>
        </p:grpSpPr>
        <p:sp>
          <p:nvSpPr>
            <p:cNvPr id="143" name="Line 58">
              <a:extLst>
                <a:ext uri="{FF2B5EF4-FFF2-40B4-BE49-F238E27FC236}">
                  <a16:creationId xmlns:a16="http://schemas.microsoft.com/office/drawing/2014/main" id="{AC7F627C-06D9-45C8-BB55-FBAB07A82FE6}"/>
                </a:ext>
              </a:extLst>
            </p:cNvPr>
            <p:cNvSpPr>
              <a:spLocks noChangeShapeType="1"/>
            </p:cNvSpPr>
            <p:nvPr/>
          </p:nvSpPr>
          <p:spPr bwMode="gray">
            <a:xfrm rot="-1945264">
              <a:off x="8369057" y="4563001"/>
              <a:ext cx="2247" cy="18287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44" name="Group 93">
              <a:extLst>
                <a:ext uri="{FF2B5EF4-FFF2-40B4-BE49-F238E27FC236}">
                  <a16:creationId xmlns:a16="http://schemas.microsoft.com/office/drawing/2014/main" id="{5EC4F7CD-0D2C-4D50-904B-89C61442F9FA}"/>
                </a:ext>
              </a:extLst>
            </p:cNvPr>
            <p:cNvGrpSpPr>
              <a:grpSpLocks/>
            </p:cNvGrpSpPr>
            <p:nvPr/>
          </p:nvGrpSpPr>
          <p:grpSpPr bwMode="auto">
            <a:xfrm>
              <a:off x="7359650" y="3533775"/>
              <a:ext cx="1420813" cy="1258888"/>
              <a:chOff x="4692" y="1915"/>
              <a:chExt cx="895" cy="793"/>
            </a:xfrm>
          </p:grpSpPr>
          <p:sp>
            <p:nvSpPr>
              <p:cNvPr id="145" name="Oval 94">
                <a:extLst>
                  <a:ext uri="{FF2B5EF4-FFF2-40B4-BE49-F238E27FC236}">
                    <a16:creationId xmlns:a16="http://schemas.microsoft.com/office/drawing/2014/main" id="{5188EFF5-9028-442F-82C7-024C4508437C}"/>
                  </a:ext>
                </a:extLst>
              </p:cNvPr>
              <p:cNvSpPr>
                <a:spLocks noChangeArrowheads="1"/>
              </p:cNvSpPr>
              <p:nvPr/>
            </p:nvSpPr>
            <p:spPr bwMode="gray">
              <a:xfrm>
                <a:off x="4863" y="2090"/>
                <a:ext cx="535" cy="509"/>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sp>
            <p:nvSpPr>
              <p:cNvPr id="146" name="Oval 95">
                <a:extLst>
                  <a:ext uri="{FF2B5EF4-FFF2-40B4-BE49-F238E27FC236}">
                    <a16:creationId xmlns:a16="http://schemas.microsoft.com/office/drawing/2014/main" id="{93FDE11F-C7E2-4BDB-B748-277F32D405B7}"/>
                  </a:ext>
                </a:extLst>
              </p:cNvPr>
              <p:cNvSpPr>
                <a:spLocks noChangeArrowheads="1"/>
              </p:cNvSpPr>
              <p:nvPr/>
            </p:nvSpPr>
            <p:spPr bwMode="gray">
              <a:xfrm>
                <a:off x="5086" y="1915"/>
                <a:ext cx="34"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7" name="Line 96">
                <a:extLst>
                  <a:ext uri="{FF2B5EF4-FFF2-40B4-BE49-F238E27FC236}">
                    <a16:creationId xmlns:a16="http://schemas.microsoft.com/office/drawing/2014/main" id="{FFC4841D-A85D-46BC-BAE8-490110D79409}"/>
                  </a:ext>
                </a:extLst>
              </p:cNvPr>
              <p:cNvSpPr>
                <a:spLocks noChangeShapeType="1"/>
              </p:cNvSpPr>
              <p:nvPr/>
            </p:nvSpPr>
            <p:spPr bwMode="gray">
              <a:xfrm>
                <a:off x="5103" y="1957"/>
                <a:ext cx="0" cy="118"/>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8" name="Line 97">
                <a:extLst>
                  <a:ext uri="{FF2B5EF4-FFF2-40B4-BE49-F238E27FC236}">
                    <a16:creationId xmlns:a16="http://schemas.microsoft.com/office/drawing/2014/main" id="{99AE4135-20F0-481D-B55F-7EE42CC0CB10}"/>
                  </a:ext>
                </a:extLst>
              </p:cNvPr>
              <p:cNvSpPr>
                <a:spLocks noChangeShapeType="1"/>
              </p:cNvSpPr>
              <p:nvPr/>
            </p:nvSpPr>
            <p:spPr bwMode="gray">
              <a:xfrm rot="-3398929">
                <a:off x="4795" y="2209"/>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9" name="Line 98">
                <a:extLst>
                  <a:ext uri="{FF2B5EF4-FFF2-40B4-BE49-F238E27FC236}">
                    <a16:creationId xmlns:a16="http://schemas.microsoft.com/office/drawing/2014/main" id="{F5C203B4-A1E7-4DB7-9186-945D554FBAE6}"/>
                  </a:ext>
                </a:extLst>
              </p:cNvPr>
              <p:cNvSpPr>
                <a:spLocks noChangeShapeType="1"/>
              </p:cNvSpPr>
              <p:nvPr/>
            </p:nvSpPr>
            <p:spPr bwMode="gray">
              <a:xfrm rot="3398929" flipV="1">
                <a:off x="5479" y="2204"/>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0" name="Line 99">
                <a:extLst>
                  <a:ext uri="{FF2B5EF4-FFF2-40B4-BE49-F238E27FC236}">
                    <a16:creationId xmlns:a16="http://schemas.microsoft.com/office/drawing/2014/main" id="{FA4C1F09-FF4F-41F0-95F1-B1591263DE0B}"/>
                  </a:ext>
                </a:extLst>
              </p:cNvPr>
              <p:cNvSpPr>
                <a:spLocks noChangeShapeType="1"/>
              </p:cNvSpPr>
              <p:nvPr/>
            </p:nvSpPr>
            <p:spPr bwMode="gray">
              <a:xfrm rot="1945264" flipH="1">
                <a:off x="4933" y="2553"/>
                <a:ext cx="1" cy="11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1" name="Oval 100">
                <a:extLst>
                  <a:ext uri="{FF2B5EF4-FFF2-40B4-BE49-F238E27FC236}">
                    <a16:creationId xmlns:a16="http://schemas.microsoft.com/office/drawing/2014/main" id="{7A1E8C9F-C9DD-4382-B879-67B5B2398FD2}"/>
                  </a:ext>
                </a:extLst>
              </p:cNvPr>
              <p:cNvSpPr>
                <a:spLocks noChangeArrowheads="1"/>
              </p:cNvSpPr>
              <p:nvPr/>
            </p:nvSpPr>
            <p:spPr bwMode="gray">
              <a:xfrm>
                <a:off x="5556" y="2219"/>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2" name="Oval 101">
                <a:extLst>
                  <a:ext uri="{FF2B5EF4-FFF2-40B4-BE49-F238E27FC236}">
                    <a16:creationId xmlns:a16="http://schemas.microsoft.com/office/drawing/2014/main" id="{6556CBFB-25CC-4D2E-8808-D220BEC7CCE7}"/>
                  </a:ext>
                </a:extLst>
              </p:cNvPr>
              <p:cNvSpPr>
                <a:spLocks noChangeArrowheads="1"/>
              </p:cNvSpPr>
              <p:nvPr/>
            </p:nvSpPr>
            <p:spPr bwMode="gray">
              <a:xfrm>
                <a:off x="5370" y="2683"/>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3" name="Oval 102">
                <a:extLst>
                  <a:ext uri="{FF2B5EF4-FFF2-40B4-BE49-F238E27FC236}">
                    <a16:creationId xmlns:a16="http://schemas.microsoft.com/office/drawing/2014/main" id="{D0FFEDBF-1581-4BBB-A407-D8DDA44B3175}"/>
                  </a:ext>
                </a:extLst>
              </p:cNvPr>
              <p:cNvSpPr>
                <a:spLocks noChangeArrowheads="1"/>
              </p:cNvSpPr>
              <p:nvPr/>
            </p:nvSpPr>
            <p:spPr bwMode="gray">
              <a:xfrm>
                <a:off x="4859" y="2666"/>
                <a:ext cx="31" cy="24"/>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4" name="Oval 103">
                <a:extLst>
                  <a:ext uri="{FF2B5EF4-FFF2-40B4-BE49-F238E27FC236}">
                    <a16:creationId xmlns:a16="http://schemas.microsoft.com/office/drawing/2014/main" id="{D8A3F1B6-59A3-4E15-9784-E5A3B9E15DF6}"/>
                  </a:ext>
                </a:extLst>
              </p:cNvPr>
              <p:cNvSpPr>
                <a:spLocks noChangeArrowheads="1"/>
              </p:cNvSpPr>
              <p:nvPr/>
            </p:nvSpPr>
            <p:spPr bwMode="gray">
              <a:xfrm>
                <a:off x="4692" y="2222"/>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55" name="Group 121">
            <a:extLst>
              <a:ext uri="{FF2B5EF4-FFF2-40B4-BE49-F238E27FC236}">
                <a16:creationId xmlns:a16="http://schemas.microsoft.com/office/drawing/2014/main" id="{E6F285CE-0BDB-4E22-AC9C-AC7CE4B44FE7}"/>
              </a:ext>
            </a:extLst>
          </p:cNvPr>
          <p:cNvGrpSpPr>
            <a:grpSpLocks/>
          </p:cNvGrpSpPr>
          <p:nvPr/>
        </p:nvGrpSpPr>
        <p:grpSpPr bwMode="auto">
          <a:xfrm>
            <a:off x="7586794" y="1304555"/>
            <a:ext cx="973137" cy="1008063"/>
            <a:chOff x="5821851" y="3740150"/>
            <a:chExt cx="1085362" cy="1063625"/>
          </a:xfrm>
        </p:grpSpPr>
        <p:sp>
          <p:nvSpPr>
            <p:cNvPr id="156" name="Oval 59">
              <a:extLst>
                <a:ext uri="{FF2B5EF4-FFF2-40B4-BE49-F238E27FC236}">
                  <a16:creationId xmlns:a16="http://schemas.microsoft.com/office/drawing/2014/main" id="{8C57C643-0E16-41B1-AB90-2199952A8F52}"/>
                </a:ext>
              </a:extLst>
            </p:cNvPr>
            <p:cNvSpPr>
              <a:spLocks noChangeArrowheads="1"/>
            </p:cNvSpPr>
            <p:nvPr/>
          </p:nvSpPr>
          <p:spPr bwMode="gray">
            <a:xfrm>
              <a:off x="6098061" y="4028250"/>
              <a:ext cx="532943" cy="519250"/>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grpSp>
          <p:nvGrpSpPr>
            <p:cNvPr id="157" name="Group 105">
              <a:extLst>
                <a:ext uri="{FF2B5EF4-FFF2-40B4-BE49-F238E27FC236}">
                  <a16:creationId xmlns:a16="http://schemas.microsoft.com/office/drawing/2014/main" id="{E5394D75-D592-44F9-8F9E-C243BF67AEE2}"/>
                </a:ext>
              </a:extLst>
            </p:cNvPr>
            <p:cNvGrpSpPr>
              <a:grpSpLocks/>
            </p:cNvGrpSpPr>
            <p:nvPr/>
          </p:nvGrpSpPr>
          <p:grpSpPr bwMode="auto">
            <a:xfrm>
              <a:off x="5821851" y="3740150"/>
              <a:ext cx="1085362" cy="1063625"/>
              <a:chOff x="3658" y="1981"/>
              <a:chExt cx="749" cy="734"/>
            </a:xfrm>
          </p:grpSpPr>
          <p:sp>
            <p:nvSpPr>
              <p:cNvPr id="158" name="Oval 106">
                <a:extLst>
                  <a:ext uri="{FF2B5EF4-FFF2-40B4-BE49-F238E27FC236}">
                    <a16:creationId xmlns:a16="http://schemas.microsoft.com/office/drawing/2014/main" id="{572EF82F-788D-4890-ACB9-0C475FC27896}"/>
                  </a:ext>
                </a:extLst>
              </p:cNvPr>
              <p:cNvSpPr>
                <a:spLocks noChangeArrowheads="1"/>
              </p:cNvSpPr>
              <p:nvPr/>
            </p:nvSpPr>
            <p:spPr bwMode="gray">
              <a:xfrm>
                <a:off x="3658" y="2249"/>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59" name="Oval 107">
                <a:extLst>
                  <a:ext uri="{FF2B5EF4-FFF2-40B4-BE49-F238E27FC236}">
                    <a16:creationId xmlns:a16="http://schemas.microsoft.com/office/drawing/2014/main" id="{2590ACD8-C0AC-44E6-94EA-D50C480EEBC6}"/>
                  </a:ext>
                </a:extLst>
              </p:cNvPr>
              <p:cNvSpPr>
                <a:spLocks noChangeArrowheads="1"/>
              </p:cNvSpPr>
              <p:nvPr/>
            </p:nvSpPr>
            <p:spPr bwMode="gray">
              <a:xfrm>
                <a:off x="3998" y="1981"/>
                <a:ext cx="67"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0" name="Oval 108">
                <a:extLst>
                  <a:ext uri="{FF2B5EF4-FFF2-40B4-BE49-F238E27FC236}">
                    <a16:creationId xmlns:a16="http://schemas.microsoft.com/office/drawing/2014/main" id="{30657E99-C1B8-42DF-8E06-DA1298A90ADF}"/>
                  </a:ext>
                </a:extLst>
              </p:cNvPr>
              <p:cNvSpPr>
                <a:spLocks noChangeArrowheads="1"/>
              </p:cNvSpPr>
              <p:nvPr/>
            </p:nvSpPr>
            <p:spPr bwMode="gray">
              <a:xfrm>
                <a:off x="3786" y="2643"/>
                <a:ext cx="62" cy="60"/>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1" name="Oval 109">
                <a:extLst>
                  <a:ext uri="{FF2B5EF4-FFF2-40B4-BE49-F238E27FC236}">
                    <a16:creationId xmlns:a16="http://schemas.microsoft.com/office/drawing/2014/main" id="{5183E2FA-B395-429B-BE0C-C10DA399CDA0}"/>
                  </a:ext>
                </a:extLst>
              </p:cNvPr>
              <p:cNvSpPr>
                <a:spLocks noChangeArrowheads="1"/>
              </p:cNvSpPr>
              <p:nvPr/>
            </p:nvSpPr>
            <p:spPr bwMode="gray">
              <a:xfrm>
                <a:off x="4209" y="2654"/>
                <a:ext cx="66"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2" name="Oval 110">
                <a:extLst>
                  <a:ext uri="{FF2B5EF4-FFF2-40B4-BE49-F238E27FC236}">
                    <a16:creationId xmlns:a16="http://schemas.microsoft.com/office/drawing/2014/main" id="{69C17469-351D-46CF-BEA9-565743406B7C}"/>
                  </a:ext>
                </a:extLst>
              </p:cNvPr>
              <p:cNvSpPr>
                <a:spLocks noChangeArrowheads="1"/>
              </p:cNvSpPr>
              <p:nvPr/>
            </p:nvSpPr>
            <p:spPr bwMode="gray">
              <a:xfrm>
                <a:off x="4343" y="2246"/>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3" name="Line 111">
                <a:extLst>
                  <a:ext uri="{FF2B5EF4-FFF2-40B4-BE49-F238E27FC236}">
                    <a16:creationId xmlns:a16="http://schemas.microsoft.com/office/drawing/2014/main" id="{4E077ACC-0C6F-405E-A13C-18290A18541D}"/>
                  </a:ext>
                </a:extLst>
              </p:cNvPr>
              <p:cNvSpPr>
                <a:spLocks noChangeShapeType="1"/>
              </p:cNvSpPr>
              <p:nvPr/>
            </p:nvSpPr>
            <p:spPr bwMode="gray">
              <a:xfrm>
                <a:off x="4029" y="2057"/>
                <a:ext cx="0" cy="10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4" name="Line 112">
                <a:extLst>
                  <a:ext uri="{FF2B5EF4-FFF2-40B4-BE49-F238E27FC236}">
                    <a16:creationId xmlns:a16="http://schemas.microsoft.com/office/drawing/2014/main" id="{EC8B01D9-9891-43D7-B15A-0E8ACA677342}"/>
                  </a:ext>
                </a:extLst>
              </p:cNvPr>
              <p:cNvSpPr>
                <a:spLocks noChangeShapeType="1"/>
              </p:cNvSpPr>
              <p:nvPr/>
            </p:nvSpPr>
            <p:spPr bwMode="gray">
              <a:xfrm rot="-1945264">
                <a:off x="4174" y="2529"/>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5" name="Line 113">
                <a:extLst>
                  <a:ext uri="{FF2B5EF4-FFF2-40B4-BE49-F238E27FC236}">
                    <a16:creationId xmlns:a16="http://schemas.microsoft.com/office/drawing/2014/main" id="{BDC1F6D5-2D98-43B3-A9CC-A126AC76DFF8}"/>
                  </a:ext>
                </a:extLst>
              </p:cNvPr>
              <p:cNvSpPr>
                <a:spLocks noChangeShapeType="1"/>
              </p:cNvSpPr>
              <p:nvPr/>
            </p:nvSpPr>
            <p:spPr bwMode="gray">
              <a:xfrm rot="-3398929">
                <a:off x="3777" y="2265"/>
                <a:ext cx="0" cy="11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6" name="Line 114">
                <a:extLst>
                  <a:ext uri="{FF2B5EF4-FFF2-40B4-BE49-F238E27FC236}">
                    <a16:creationId xmlns:a16="http://schemas.microsoft.com/office/drawing/2014/main" id="{E95A2A0A-831E-489B-814D-93569FE560B5}"/>
                  </a:ext>
                </a:extLst>
              </p:cNvPr>
              <p:cNvSpPr>
                <a:spLocks noChangeShapeType="1"/>
              </p:cNvSpPr>
              <p:nvPr/>
            </p:nvSpPr>
            <p:spPr bwMode="gray">
              <a:xfrm rot="3398929" flipV="1">
                <a:off x="4282" y="2268"/>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7" name="Line 115">
                <a:extLst>
                  <a:ext uri="{FF2B5EF4-FFF2-40B4-BE49-F238E27FC236}">
                    <a16:creationId xmlns:a16="http://schemas.microsoft.com/office/drawing/2014/main" id="{2E4CC85B-91CB-4593-BE61-CBD6690F41C8}"/>
                  </a:ext>
                </a:extLst>
              </p:cNvPr>
              <p:cNvSpPr>
                <a:spLocks noChangeShapeType="1"/>
              </p:cNvSpPr>
              <p:nvPr/>
            </p:nvSpPr>
            <p:spPr bwMode="gray">
              <a:xfrm rot="1945264" flipH="1">
                <a:off x="3868" y="2522"/>
                <a:ext cx="0"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8" name="Line 116">
                <a:extLst>
                  <a:ext uri="{FF2B5EF4-FFF2-40B4-BE49-F238E27FC236}">
                    <a16:creationId xmlns:a16="http://schemas.microsoft.com/office/drawing/2014/main" id="{5907EBC1-810C-451B-AD08-64F3F87AB18C}"/>
                  </a:ext>
                </a:extLst>
              </p:cNvPr>
              <p:cNvSpPr>
                <a:spLocks noChangeShapeType="1"/>
              </p:cNvSpPr>
              <p:nvPr/>
            </p:nvSpPr>
            <p:spPr bwMode="gray">
              <a:xfrm>
                <a:off x="3890" y="2680"/>
                <a:ext cx="282" cy="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69" name="Line 117">
                <a:extLst>
                  <a:ext uri="{FF2B5EF4-FFF2-40B4-BE49-F238E27FC236}">
                    <a16:creationId xmlns:a16="http://schemas.microsoft.com/office/drawing/2014/main" id="{87E3D944-2B0F-481D-A5A4-E50A69C5FCB2}"/>
                  </a:ext>
                </a:extLst>
              </p:cNvPr>
              <p:cNvSpPr>
                <a:spLocks noChangeShapeType="1"/>
              </p:cNvSpPr>
              <p:nvPr/>
            </p:nvSpPr>
            <p:spPr bwMode="gray">
              <a:xfrm flipV="1">
                <a:off x="4271" y="2362"/>
                <a:ext cx="89"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0" name="Line 118">
                <a:extLst>
                  <a:ext uri="{FF2B5EF4-FFF2-40B4-BE49-F238E27FC236}">
                    <a16:creationId xmlns:a16="http://schemas.microsoft.com/office/drawing/2014/main" id="{49B63EB4-385C-4691-B435-B85AB360D9B6}"/>
                  </a:ext>
                </a:extLst>
              </p:cNvPr>
              <p:cNvSpPr>
                <a:spLocks noChangeShapeType="1"/>
              </p:cNvSpPr>
              <p:nvPr/>
            </p:nvSpPr>
            <p:spPr bwMode="gray">
              <a:xfrm flipH="1" flipV="1">
                <a:off x="3696" y="2338"/>
                <a:ext cx="92"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1" name="Line 119">
                <a:extLst>
                  <a:ext uri="{FF2B5EF4-FFF2-40B4-BE49-F238E27FC236}">
                    <a16:creationId xmlns:a16="http://schemas.microsoft.com/office/drawing/2014/main" id="{CE4DAADC-59FC-436E-AC31-5BB4EB6C49EA}"/>
                  </a:ext>
                </a:extLst>
              </p:cNvPr>
              <p:cNvSpPr>
                <a:spLocks noChangeShapeType="1"/>
              </p:cNvSpPr>
              <p:nvPr/>
            </p:nvSpPr>
            <p:spPr bwMode="gray">
              <a:xfrm flipV="1">
                <a:off x="3724" y="2045"/>
                <a:ext cx="235"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72" name="Line 120">
                <a:extLst>
                  <a:ext uri="{FF2B5EF4-FFF2-40B4-BE49-F238E27FC236}">
                    <a16:creationId xmlns:a16="http://schemas.microsoft.com/office/drawing/2014/main" id="{2DF25776-60DE-41EC-A04C-4D4D3A9491D6}"/>
                  </a:ext>
                </a:extLst>
              </p:cNvPr>
              <p:cNvSpPr>
                <a:spLocks noChangeShapeType="1"/>
              </p:cNvSpPr>
              <p:nvPr/>
            </p:nvSpPr>
            <p:spPr bwMode="gray">
              <a:xfrm flipH="1" flipV="1">
                <a:off x="4091" y="2038"/>
                <a:ext cx="237"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sp>
        <p:nvSpPr>
          <p:cNvPr id="173" name="TextBox 172">
            <a:extLst>
              <a:ext uri="{FF2B5EF4-FFF2-40B4-BE49-F238E27FC236}">
                <a16:creationId xmlns:a16="http://schemas.microsoft.com/office/drawing/2014/main" id="{D403857D-880D-4223-AE23-5B019E207D26}"/>
              </a:ext>
            </a:extLst>
          </p:cNvPr>
          <p:cNvSpPr txBox="1"/>
          <p:nvPr/>
        </p:nvSpPr>
        <p:spPr>
          <a:xfrm>
            <a:off x="729916" y="3775449"/>
            <a:ext cx="4181117" cy="1371600"/>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a:ln>
                  <a:noFill/>
                </a:ln>
                <a:effectLst/>
                <a:uLnTx/>
                <a:uFillTx/>
                <a:latin typeface="Arial"/>
                <a:ea typeface="+mn-ea"/>
                <a:cs typeface="+mn-cs"/>
              </a:rPr>
              <a:t>Minimal disruption during program rollout</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a:ln>
                  <a:noFill/>
                </a:ln>
                <a:effectLst/>
                <a:uLnTx/>
                <a:uFillTx/>
                <a:latin typeface="Arial"/>
                <a:ea typeface="+mn-ea"/>
                <a:cs typeface="+mn-cs"/>
              </a:rPr>
              <a:t>Easier business case for initiatives</a:t>
            </a:r>
          </a:p>
        </p:txBody>
      </p:sp>
      <p:sp>
        <p:nvSpPr>
          <p:cNvPr id="174" name="TextBox 173">
            <a:extLst>
              <a:ext uri="{FF2B5EF4-FFF2-40B4-BE49-F238E27FC236}">
                <a16:creationId xmlns:a16="http://schemas.microsoft.com/office/drawing/2014/main" id="{627F3A4A-C01E-4308-B85B-226C8E60174E}"/>
              </a:ext>
            </a:extLst>
          </p:cNvPr>
          <p:cNvSpPr txBox="1"/>
          <p:nvPr/>
        </p:nvSpPr>
        <p:spPr>
          <a:xfrm>
            <a:off x="729917" y="5272146"/>
            <a:ext cx="4181115" cy="929858"/>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No integrated approach to fulfilling business drivers</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Different priorities across the enterprise</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Increased cost from overlapping initiatives</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Increased risk due to disparate data definitions</a:t>
            </a:r>
          </a:p>
        </p:txBody>
      </p:sp>
      <p:sp>
        <p:nvSpPr>
          <p:cNvPr id="175" name="TextBox 174">
            <a:extLst>
              <a:ext uri="{FF2B5EF4-FFF2-40B4-BE49-F238E27FC236}">
                <a16:creationId xmlns:a16="http://schemas.microsoft.com/office/drawing/2014/main" id="{8340BDA6-3E6A-431A-AA5F-54B67AB8ED79}"/>
              </a:ext>
            </a:extLst>
          </p:cNvPr>
          <p:cNvSpPr txBox="1"/>
          <p:nvPr/>
        </p:nvSpPr>
        <p:spPr>
          <a:xfrm>
            <a:off x="5005138" y="3775449"/>
            <a:ext cx="4198814" cy="1371600"/>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Integrated approach to fulfilling business drivers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leverage localized initiatives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influence enterprise data maturity</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Ability to synthesize enterprise wide data assets for strategic decision making</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solidFill>
                  <a:schemeClr val="tx1"/>
                </a:solidFill>
                <a:effectLst/>
                <a:uLnTx/>
                <a:uFillTx/>
                <a:latin typeface="Arial"/>
                <a:ea typeface="+mn-ea"/>
                <a:cs typeface="+mn-cs"/>
              </a:rPr>
              <a:t>Enhanced ability to meet regulatory requirements</a:t>
            </a:r>
          </a:p>
          <a:p>
            <a:pPr marL="171450" marR="0" lvl="0" indent="-171450" algn="l"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CA" sz="1100" b="0" i="0" u="none" strike="noStrike" kern="0" cap="none" spc="0" normalizeH="0" baseline="0" noProof="0">
              <a:ln>
                <a:noFill/>
              </a:ln>
              <a:solidFill>
                <a:schemeClr val="tx1"/>
              </a:solidFill>
              <a:effectLst/>
              <a:uLnTx/>
              <a:uFillTx/>
              <a:latin typeface="Arial"/>
              <a:ea typeface="+mn-ea"/>
              <a:cs typeface="+mn-cs"/>
            </a:endParaRP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tx1"/>
              </a:solidFill>
              <a:effectLst/>
              <a:uLnTx/>
              <a:uFillTx/>
              <a:latin typeface="Arial"/>
              <a:ea typeface="+mn-ea"/>
              <a:cs typeface="+mn-cs"/>
            </a:endParaRPr>
          </a:p>
        </p:txBody>
      </p:sp>
      <p:sp>
        <p:nvSpPr>
          <p:cNvPr id="176" name="TextBox 175">
            <a:extLst>
              <a:ext uri="{FF2B5EF4-FFF2-40B4-BE49-F238E27FC236}">
                <a16:creationId xmlns:a16="http://schemas.microsoft.com/office/drawing/2014/main" id="{1F81078E-6BEC-4216-A772-76FDA840092C}"/>
              </a:ext>
            </a:extLst>
          </p:cNvPr>
          <p:cNvSpPr txBox="1"/>
          <p:nvPr/>
        </p:nvSpPr>
        <p:spPr>
          <a:xfrm>
            <a:off x="5005136" y="5272146"/>
            <a:ext cx="4198813" cy="929858"/>
          </a:xfrm>
          <a:prstGeom prst="rect">
            <a:avLst/>
          </a:prstGeom>
          <a:noFill/>
          <a:ln w="9525" cap="flat" cmpd="sng" algn="ctr">
            <a:solidFill>
              <a:srgbClr val="0069B4"/>
            </a:solidFill>
            <a:prstDash val="sys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algn="ct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Moderate disruption during program rollout</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Additional resources required</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100" b="0" i="0" u="none" strike="noStrike" kern="0" cap="none" spc="0" normalizeH="0" baseline="0" noProof="0">
                <a:ln>
                  <a:noFill/>
                </a:ln>
                <a:solidFill>
                  <a:schemeClr val="tx1"/>
                </a:solidFill>
                <a:effectLst/>
                <a:uLnTx/>
                <a:uFillTx/>
                <a:latin typeface="Arial"/>
                <a:ea typeface="+mn-ea"/>
                <a:cs typeface="+mn-cs"/>
              </a:rPr>
              <a:t>Speed of execution (initially, not long term)</a:t>
            </a:r>
          </a:p>
          <a:p>
            <a:pPr marL="171450" marR="0" lvl="0" indent="-171450" algn="l"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100" b="0" i="0" u="none" strike="noStrike" kern="0" cap="none" spc="0" normalizeH="0" baseline="0" noProof="0">
              <a:ln>
                <a:noFill/>
              </a:ln>
              <a:solidFill>
                <a:schemeClr val="tx1"/>
              </a:solidFill>
              <a:effectLst/>
              <a:uLnTx/>
              <a:uFillTx/>
              <a:latin typeface="Arial"/>
              <a:ea typeface="+mn-ea"/>
              <a:cs typeface="+mn-cs"/>
            </a:endParaRPr>
          </a:p>
        </p:txBody>
      </p:sp>
      <p:sp>
        <p:nvSpPr>
          <p:cNvPr id="177" name="Rectangle 176">
            <a:extLst>
              <a:ext uri="{FF2B5EF4-FFF2-40B4-BE49-F238E27FC236}">
                <a16:creationId xmlns:a16="http://schemas.microsoft.com/office/drawing/2014/main" id="{E8E18210-9BE7-4609-A97A-0BC5F5487641}"/>
              </a:ext>
            </a:extLst>
          </p:cNvPr>
          <p:cNvSpPr/>
          <p:nvPr/>
        </p:nvSpPr>
        <p:spPr>
          <a:xfrm>
            <a:off x="9324474" y="3775449"/>
            <a:ext cx="2049379" cy="1371600"/>
          </a:xfrm>
          <a:prstGeom prst="rect">
            <a:avLst/>
          </a:prstGeom>
          <a:noFill/>
          <a:ln w="9525" cap="flat" cmpd="sng" algn="ctr">
            <a:solidFill>
              <a:srgbClr val="0069B4"/>
            </a:solidFill>
            <a:prstDash val="sysDash"/>
          </a:ln>
          <a:effectLst/>
        </p:spPr>
        <p:txBody>
          <a:bodyPr rtlCol="0" anchor="t" anchorCtr="0"/>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CA" sz="1100" b="0" i="0" u="none" strike="noStrike" kern="0" cap="none" spc="0" normalizeH="0" baseline="0" noProof="0">
                <a:ln>
                  <a:noFill/>
                </a:ln>
                <a:effectLst/>
                <a:uLnTx/>
                <a:uFillTx/>
                <a:latin typeface="Arial"/>
                <a:ea typeface="+mn-ea"/>
                <a:cs typeface="+mn-cs"/>
              </a:rPr>
              <a:t>Most consistent data management</a:t>
            </a:r>
          </a:p>
        </p:txBody>
      </p:sp>
      <p:sp>
        <p:nvSpPr>
          <p:cNvPr id="178" name="Rectangle 177">
            <a:extLst>
              <a:ext uri="{FF2B5EF4-FFF2-40B4-BE49-F238E27FC236}">
                <a16:creationId xmlns:a16="http://schemas.microsoft.com/office/drawing/2014/main" id="{F54F8EF0-B6B3-4BE7-87B2-05142A68913A}"/>
              </a:ext>
            </a:extLst>
          </p:cNvPr>
          <p:cNvSpPr/>
          <p:nvPr/>
        </p:nvSpPr>
        <p:spPr>
          <a:xfrm>
            <a:off x="9324474" y="5272146"/>
            <a:ext cx="2049379" cy="929858"/>
          </a:xfrm>
          <a:prstGeom prst="rect">
            <a:avLst/>
          </a:prstGeom>
          <a:noFill/>
          <a:ln w="9525" cap="flat" cmpd="sng" algn="ctr">
            <a:solidFill>
              <a:srgbClr val="0069B4"/>
            </a:solidFill>
            <a:prstDash val="sysDash"/>
          </a:ln>
          <a:effectLst/>
        </p:spPr>
        <p:txBody>
          <a:bodyPr rtlCol="0" anchor="t" anchorCtr="0"/>
          <a:lstStyle/>
          <a:p>
            <a:pPr marL="171450" marR="0" lvl="0" indent="-171450" defTabSz="91440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CA" sz="1100" b="0" i="0" u="none" strike="noStrike" kern="0" cap="none" spc="0" normalizeH="0" baseline="0" noProof="0">
                <a:ln>
                  <a:noFill/>
                </a:ln>
                <a:effectLst/>
                <a:uLnTx/>
                <a:uFillTx/>
                <a:latin typeface="Arial"/>
                <a:ea typeface="+mn-ea"/>
                <a:cs typeface="+mn-cs"/>
              </a:rPr>
              <a:t>Disruptive cultural shift needed</a:t>
            </a:r>
          </a:p>
        </p:txBody>
      </p:sp>
      <p:sp>
        <p:nvSpPr>
          <p:cNvPr id="179" name="Rectangle 178">
            <a:extLst>
              <a:ext uri="{FF2B5EF4-FFF2-40B4-BE49-F238E27FC236}">
                <a16:creationId xmlns:a16="http://schemas.microsoft.com/office/drawing/2014/main" id="{A6EE7177-6DA5-48C3-889F-3CFABF992BE3}"/>
              </a:ext>
            </a:extLst>
          </p:cNvPr>
          <p:cNvSpPr/>
          <p:nvPr/>
        </p:nvSpPr>
        <p:spPr>
          <a:xfrm>
            <a:off x="423396" y="3771485"/>
            <a:ext cx="375313" cy="1371600"/>
          </a:xfrm>
          <a:prstGeom prst="rect">
            <a:avLst/>
          </a:prstGeom>
          <a:noFill/>
          <a:ln w="9525" cap="flat" cmpd="sng" algn="ctr">
            <a:noFill/>
            <a:prstDash val="solid"/>
          </a:ln>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u="none" strike="noStrike" kern="0" cap="none" spc="0" normalizeH="0" baseline="0" noProof="0">
                <a:ln>
                  <a:noFill/>
                </a:ln>
                <a:effectLst/>
                <a:uLnTx/>
                <a:uFillTx/>
                <a:latin typeface="Arial"/>
                <a:ea typeface="+mn-ea"/>
                <a:cs typeface="+mn-cs"/>
              </a:rPr>
              <a:t>Advantages</a:t>
            </a:r>
          </a:p>
        </p:txBody>
      </p:sp>
      <p:sp>
        <p:nvSpPr>
          <p:cNvPr id="180" name="Rectangle 179">
            <a:extLst>
              <a:ext uri="{FF2B5EF4-FFF2-40B4-BE49-F238E27FC236}">
                <a16:creationId xmlns:a16="http://schemas.microsoft.com/office/drawing/2014/main" id="{FB002DCD-726F-4865-B063-BCE5387375F6}"/>
              </a:ext>
            </a:extLst>
          </p:cNvPr>
          <p:cNvSpPr/>
          <p:nvPr/>
        </p:nvSpPr>
        <p:spPr>
          <a:xfrm>
            <a:off x="423396" y="5268182"/>
            <a:ext cx="375313" cy="929859"/>
          </a:xfrm>
          <a:prstGeom prst="rect">
            <a:avLst/>
          </a:prstGeom>
          <a:noFill/>
          <a:ln w="9525" cap="flat" cmpd="sng" algn="ctr">
            <a:noFill/>
            <a:prstDash val="solid"/>
          </a:ln>
          <a:effectLst/>
        </p:spPr>
        <p:txBody>
          <a:bodyPr vert="vert27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effectLst/>
                <a:uLnTx/>
                <a:uFillTx/>
                <a:latin typeface="Arial"/>
                <a:ea typeface="+mn-ea"/>
                <a:cs typeface="+mn-cs"/>
              </a:rPr>
              <a:t>Disadvantages</a:t>
            </a:r>
          </a:p>
        </p:txBody>
      </p:sp>
      <p:cxnSp>
        <p:nvCxnSpPr>
          <p:cNvPr id="257" name="Straight Connector 256">
            <a:extLst>
              <a:ext uri="{FF2B5EF4-FFF2-40B4-BE49-F238E27FC236}">
                <a16:creationId xmlns:a16="http://schemas.microsoft.com/office/drawing/2014/main" id="{FEF915BA-1D25-48FA-8C3E-4024B66CF2F7}"/>
              </a:ext>
            </a:extLst>
          </p:cNvPr>
          <p:cNvCxnSpPr>
            <a:cxnSpLocks/>
          </p:cNvCxnSpPr>
          <p:nvPr/>
        </p:nvCxnSpPr>
        <p:spPr>
          <a:xfrm>
            <a:off x="9264212"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445F56-8EA1-47D4-B17A-56969890E681}"/>
              </a:ext>
            </a:extLst>
          </p:cNvPr>
          <p:cNvCxnSpPr>
            <a:cxnSpLocks/>
          </p:cNvCxnSpPr>
          <p:nvPr/>
        </p:nvCxnSpPr>
        <p:spPr>
          <a:xfrm>
            <a:off x="4958085"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sp>
        <p:nvSpPr>
          <p:cNvPr id="256" name="Right Arrow 198">
            <a:extLst>
              <a:ext uri="{FF2B5EF4-FFF2-40B4-BE49-F238E27FC236}">
                <a16:creationId xmlns:a16="http://schemas.microsoft.com/office/drawing/2014/main" id="{8B1DD271-9CC1-4ACB-9DAC-B3BE58DF6DD8}"/>
              </a:ext>
            </a:extLst>
          </p:cNvPr>
          <p:cNvSpPr/>
          <p:nvPr/>
        </p:nvSpPr>
        <p:spPr>
          <a:xfrm>
            <a:off x="729916" y="3423835"/>
            <a:ext cx="10612620" cy="357876"/>
          </a:xfrm>
          <a:prstGeom prst="rightArrow">
            <a:avLst/>
          </a:prstGeom>
          <a:solidFill>
            <a:srgbClr val="0069B4"/>
          </a:solidFill>
          <a:ln w="9525" cap="flat" cmpd="sng" algn="ctr">
            <a:noFill/>
            <a:prstDash val="solid"/>
          </a:ln>
          <a:effectLst/>
        </p:spPr>
        <p:txBody>
          <a:bodyPr tIns="0" bIns="0"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a:ln>
                  <a:noFill/>
                </a:ln>
                <a:solidFill>
                  <a:schemeClr val="bg1"/>
                </a:solidFill>
                <a:effectLst/>
                <a:uLnTx/>
                <a:uFillTx/>
                <a:latin typeface="Arial"/>
                <a:ea typeface="+mn-ea"/>
                <a:cs typeface="+mn-cs"/>
              </a:rPr>
              <a:t>Increasing EDO Authority</a:t>
            </a:r>
          </a:p>
        </p:txBody>
      </p:sp>
      <p:cxnSp>
        <p:nvCxnSpPr>
          <p:cNvPr id="258" name="Straight Connector 257">
            <a:extLst>
              <a:ext uri="{FF2B5EF4-FFF2-40B4-BE49-F238E27FC236}">
                <a16:creationId xmlns:a16="http://schemas.microsoft.com/office/drawing/2014/main" id="{61B9B598-9D03-4269-8E13-29E1FC310400}"/>
              </a:ext>
            </a:extLst>
          </p:cNvPr>
          <p:cNvCxnSpPr>
            <a:cxnSpLocks/>
          </p:cNvCxnSpPr>
          <p:nvPr/>
        </p:nvCxnSpPr>
        <p:spPr>
          <a:xfrm>
            <a:off x="11369877"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D7CA60BB-0B61-4EAC-A906-F40BDFCE2704}"/>
              </a:ext>
            </a:extLst>
          </p:cNvPr>
          <p:cNvCxnSpPr>
            <a:cxnSpLocks/>
          </p:cNvCxnSpPr>
          <p:nvPr/>
        </p:nvCxnSpPr>
        <p:spPr>
          <a:xfrm>
            <a:off x="729428" y="2378934"/>
            <a:ext cx="0" cy="3816000"/>
          </a:xfrm>
          <a:prstGeom prst="line">
            <a:avLst/>
          </a:prstGeom>
          <a:ln w="12700">
            <a:solidFill>
              <a:srgbClr val="000000"/>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31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143A23-E961-4A42-B1AB-6034958EC22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1"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7A143A23-E961-4A42-B1AB-6034958EC2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8AB7AF0-EEA9-4FF3-8261-1BC1B376059F}"/>
              </a:ext>
            </a:extLst>
          </p:cNvPr>
          <p:cNvSpPr>
            <a:spLocks noGrp="1"/>
          </p:cNvSpPr>
          <p:nvPr>
            <p:ph type="ctrTitle"/>
          </p:nvPr>
        </p:nvSpPr>
        <p:spPr/>
        <p:txBody>
          <a:bodyPr vert="horz"/>
          <a:lstStyle/>
          <a:p>
            <a:r>
              <a:rPr lang="en-US"/>
              <a:t>Guiding Coalition meeting  </a:t>
            </a:r>
          </a:p>
        </p:txBody>
      </p:sp>
      <p:sp>
        <p:nvSpPr>
          <p:cNvPr id="4" name="Text Placeholder 9">
            <a:extLst>
              <a:ext uri="{FF2B5EF4-FFF2-40B4-BE49-F238E27FC236}">
                <a16:creationId xmlns:a16="http://schemas.microsoft.com/office/drawing/2014/main" id="{0ED719E8-A8F3-43BC-83A1-412A8B111F3F}"/>
              </a:ext>
            </a:extLst>
          </p:cNvPr>
          <p:cNvSpPr txBox="1">
            <a:spLocks/>
          </p:cNvSpPr>
          <p:nvPr/>
        </p:nvSpPr>
        <p:spPr>
          <a:xfrm>
            <a:off x="431800" y="3391352"/>
            <a:ext cx="5372652" cy="388459"/>
          </a:xfrm>
          <a:prstGeom prst="rect">
            <a:avLst/>
          </a:prstGeom>
        </p:spPr>
        <p:txBody>
          <a:bodyPr lIns="0" tIns="0" rIns="0" bIns="0" anchor="t"/>
          <a:lstStyle>
            <a:lvl1pPr marL="0" indent="0" algn="l" defTabSz="685783" rtl="0" eaLnBrk="1" latinLnBrk="0" hangingPunct="1">
              <a:lnSpc>
                <a:spcPct val="108000"/>
              </a:lnSpc>
              <a:spcBef>
                <a:spcPts val="750"/>
              </a:spcBef>
              <a:buClr>
                <a:schemeClr val="accent1"/>
              </a:buClr>
              <a:buSzPct val="100000"/>
              <a:buFont typeface="Arial" panose="020B0604020202020204" pitchFamily="34" charset="0"/>
              <a:buNone/>
              <a:defRPr sz="2000" b="0" i="0" kern="1200" baseline="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800" b="0" i="0" u="none" strike="noStrike" kern="1200" cap="none" spc="0" normalizeH="0" baseline="0" noProof="0">
                <a:ln>
                  <a:noFill/>
                </a:ln>
                <a:effectLst/>
                <a:uLnTx/>
                <a:uFillTx/>
                <a:latin typeface="Calibri"/>
                <a:ea typeface="+mn-ea"/>
                <a:cs typeface="Calibri"/>
              </a:rPr>
              <a:t>11</a:t>
            </a:r>
            <a:r>
              <a:rPr kumimoji="0" lang="en-US" sz="1800" b="0" i="0" u="none" strike="noStrike" kern="1200" cap="none" spc="0" normalizeH="0" baseline="0" noProof="0" err="1">
                <a:ln>
                  <a:noFill/>
                </a:ln>
                <a:effectLst/>
                <a:uLnTx/>
                <a:uFillTx/>
                <a:latin typeface="Calibri"/>
                <a:ea typeface="+mn-ea"/>
                <a:cs typeface="Calibri"/>
              </a:rPr>
              <a:t>th</a:t>
            </a:r>
            <a:r>
              <a:rPr kumimoji="0" lang="en-US" sz="1800" b="0" i="0" u="none" strike="noStrike" kern="1200" cap="none" spc="0" normalizeH="0" baseline="0" noProof="0">
                <a:ln>
                  <a:noFill/>
                </a:ln>
                <a:effectLst/>
                <a:uLnTx/>
                <a:uFillTx/>
                <a:latin typeface="Calibri"/>
                <a:ea typeface="+mn-ea"/>
                <a:cs typeface="Calibri"/>
              </a:rPr>
              <a:t> July 2022</a:t>
            </a:r>
          </a:p>
        </p:txBody>
      </p:sp>
    </p:spTree>
    <p:extLst>
      <p:ext uri="{BB962C8B-B14F-4D97-AF65-F5344CB8AC3E}">
        <p14:creationId xmlns:p14="http://schemas.microsoft.com/office/powerpoint/2010/main" val="6691316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68DDDF5-9668-4AEF-A495-72E97B83390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5"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568DDDF5-9668-4AEF-A495-72E97B83390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2004C66-D3CE-4323-8F97-C16D87D5EC5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2769" y="0"/>
            <a:ext cx="3999231" cy="6858000"/>
          </a:xfrm>
          <a:prstGeom prst="rect">
            <a:avLst/>
          </a:prstGeom>
        </p:spPr>
      </p:pic>
      <p:sp>
        <p:nvSpPr>
          <p:cNvPr id="10" name="Rectangle 3">
            <a:extLst>
              <a:ext uri="{FF2B5EF4-FFF2-40B4-BE49-F238E27FC236}">
                <a16:creationId xmlns:a16="http://schemas.microsoft.com/office/drawing/2014/main" id="{20050DF9-1E09-4CB3-A763-D5188844764A}"/>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C12C69-5868-43F1-ACE5-5EC7BAE0FA00}"/>
              </a:ext>
            </a:extLst>
          </p:cNvPr>
          <p:cNvSpPr/>
          <p:nvPr/>
        </p:nvSpPr>
        <p:spPr>
          <a:xfrm>
            <a:off x="11834807" y="6429170"/>
            <a:ext cx="26321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8F02DA-AB65-4DE3-8C32-C1DFFF12922F}" type="slidenum">
              <a:rPr kumimoji="0" lang="en-US" sz="1200" b="1" i="0" u="none" strike="noStrike" kern="1200" cap="none" spc="0" normalizeH="0" baseline="0" smtClean="0">
                <a:ln>
                  <a:noFill/>
                </a:ln>
                <a:solidFill>
                  <a:prstClr val="white"/>
                </a:solidFill>
                <a:effectLst/>
                <a:uLnTx/>
                <a:uFillTx/>
                <a:latin typeface="Calibri" panose="020F0502020204030204" pitchFamily="34" charset="0"/>
                <a:ea typeface="+mn-ea"/>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200" b="1"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12" name="Picture 11" descr="A picture containing clipart&#10;&#10;Description automatically generated">
            <a:extLst>
              <a:ext uri="{FF2B5EF4-FFF2-40B4-BE49-F238E27FC236}">
                <a16:creationId xmlns:a16="http://schemas.microsoft.com/office/drawing/2014/main" id="{27C315A7-709E-4841-9D06-53BC1FFAE438}"/>
              </a:ext>
            </a:extLst>
          </p:cNvPr>
          <p:cNvPicPr>
            <a:picLocks noChangeAspect="1"/>
          </p:cNvPicPr>
          <p:nvPr/>
        </p:nvPicPr>
        <p:blipFill>
          <a:blip r:embed="rId7"/>
          <a:stretch>
            <a:fillRect/>
          </a:stretch>
        </p:blipFill>
        <p:spPr>
          <a:xfrm>
            <a:off x="10050430" y="6200814"/>
            <a:ext cx="1404000" cy="408235"/>
          </a:xfrm>
          <a:prstGeom prst="rect">
            <a:avLst/>
          </a:prstGeom>
        </p:spPr>
      </p:pic>
      <p:graphicFrame>
        <p:nvGraphicFramePr>
          <p:cNvPr id="14" name="Content Placeholder 20">
            <a:extLst>
              <a:ext uri="{FF2B5EF4-FFF2-40B4-BE49-F238E27FC236}">
                <a16:creationId xmlns:a16="http://schemas.microsoft.com/office/drawing/2014/main" id="{94ED52E9-0026-4E48-A030-AF6058454A00}"/>
              </a:ext>
            </a:extLst>
          </p:cNvPr>
          <p:cNvGraphicFramePr>
            <a:graphicFrameLocks/>
          </p:cNvGraphicFramePr>
          <p:nvPr>
            <p:extLst>
              <p:ext uri="{D42A27DB-BD31-4B8C-83A1-F6EECF244321}">
                <p14:modId xmlns:p14="http://schemas.microsoft.com/office/powerpoint/2010/main" val="4033075551"/>
              </p:ext>
            </p:extLst>
          </p:nvPr>
        </p:nvGraphicFramePr>
        <p:xfrm>
          <a:off x="613304" y="1153604"/>
          <a:ext cx="6201382" cy="3054365"/>
        </p:xfrm>
        <a:graphic>
          <a:graphicData uri="http://schemas.openxmlformats.org/drawingml/2006/table">
            <a:tbl>
              <a:tblPr firstRow="1" bandRow="1"/>
              <a:tblGrid>
                <a:gridCol w="348837">
                  <a:extLst>
                    <a:ext uri="{9D8B030D-6E8A-4147-A177-3AD203B41FA5}">
                      <a16:colId xmlns:a16="http://schemas.microsoft.com/office/drawing/2014/main" val="20000"/>
                    </a:ext>
                  </a:extLst>
                </a:gridCol>
                <a:gridCol w="31126">
                  <a:extLst>
                    <a:ext uri="{9D8B030D-6E8A-4147-A177-3AD203B41FA5}">
                      <a16:colId xmlns:a16="http://schemas.microsoft.com/office/drawing/2014/main" val="684958050"/>
                    </a:ext>
                  </a:extLst>
                </a:gridCol>
                <a:gridCol w="5821419">
                  <a:extLst>
                    <a:ext uri="{9D8B030D-6E8A-4147-A177-3AD203B41FA5}">
                      <a16:colId xmlns:a16="http://schemas.microsoft.com/office/drawing/2014/main" val="20001"/>
                    </a:ext>
                  </a:extLst>
                </a:gridCol>
              </a:tblGrid>
              <a:tr h="610873">
                <a:tc>
                  <a:txBody>
                    <a:bodyPr/>
                    <a:lstStyle/>
                    <a:p>
                      <a:pPr algn="l"/>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Data Challenges: Approach and Method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443706"/>
                  </a:ext>
                </a:extLst>
              </a:tr>
              <a:tr h="610873">
                <a:tc>
                  <a:txBody>
                    <a:bodyPr/>
                    <a:lstStyle/>
                    <a:p>
                      <a:pPr algn="l"/>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Launching Data Governance: Progress Update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690626"/>
                  </a:ext>
                </a:extLst>
              </a:tr>
              <a:tr h="610873">
                <a:tc>
                  <a:txBody>
                    <a:bodyPr/>
                    <a:lstStyle/>
                    <a:p>
                      <a:pPr algn="l"/>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Decisions and Discussion Points: Data Governance Model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37529"/>
                  </a:ext>
                </a:extLst>
              </a:tr>
              <a:tr h="610873">
                <a:tc>
                  <a:txBody>
                    <a:bodyPr/>
                    <a:lstStyle/>
                    <a:p>
                      <a:pPr algn="l"/>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Decisions and Discussion Points: Data Governance Roles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767505"/>
                  </a:ext>
                </a:extLst>
              </a:tr>
              <a:tr h="610873">
                <a:tc>
                  <a:txBody>
                    <a:bodyPr/>
                    <a:lstStyle/>
                    <a:p>
                      <a:pPr algn="l"/>
                      <a:r>
                        <a:rPr lang="en-GB" sz="1400" b="1">
                          <a:solidFill>
                            <a:schemeClr val="tx1"/>
                          </a:solidFill>
                          <a:latin typeface="+mn-lt"/>
                        </a:rPr>
                        <a:t>5.</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Making Data Governance Practical: Semantic Layer Proof of Value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946150"/>
                  </a:ext>
                </a:extLst>
              </a:tr>
            </a:tbl>
          </a:graphicData>
        </a:graphic>
      </p:graphicFrame>
      <p:sp>
        <p:nvSpPr>
          <p:cNvPr id="15" name="Title 5">
            <a:extLst>
              <a:ext uri="{FF2B5EF4-FFF2-40B4-BE49-F238E27FC236}">
                <a16:creationId xmlns:a16="http://schemas.microsoft.com/office/drawing/2014/main" id="{B1CDE43B-158F-4963-B653-3B629B728DFF}"/>
              </a:ext>
            </a:extLst>
          </p:cNvPr>
          <p:cNvSpPr txBox="1">
            <a:spLocks/>
          </p:cNvSpPr>
          <p:nvPr/>
        </p:nvSpPr>
        <p:spPr>
          <a:xfrm>
            <a:off x="611452" y="825959"/>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a:ln>
                  <a:noFill/>
                </a:ln>
                <a:solidFill>
                  <a:srgbClr val="0069B4"/>
                </a:solidFill>
                <a:effectLst/>
                <a:uLnTx/>
                <a:uFillTx/>
                <a:latin typeface="Calibri" panose="020F0502020204030204"/>
                <a:ea typeface="+mj-ea"/>
                <a:cs typeface="+mj-cs"/>
              </a:rPr>
              <a:t>Content</a:t>
            </a:r>
          </a:p>
        </p:txBody>
      </p:sp>
    </p:spTree>
    <p:extLst>
      <p:ext uri="{BB962C8B-B14F-4D97-AF65-F5344CB8AC3E}">
        <p14:creationId xmlns:p14="http://schemas.microsoft.com/office/powerpoint/2010/main" val="1821855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3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Challenges</a:t>
            </a:r>
            <a:br>
              <a:rPr lang="en-US"/>
            </a:br>
            <a:r>
              <a:rPr lang="en-US"/>
              <a:t>Approach and Method</a:t>
            </a:r>
          </a:p>
        </p:txBody>
      </p:sp>
    </p:spTree>
    <p:extLst>
      <p:ext uri="{BB962C8B-B14F-4D97-AF65-F5344CB8AC3E}">
        <p14:creationId xmlns:p14="http://schemas.microsoft.com/office/powerpoint/2010/main" val="10101893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29E60A1-53D9-4BD1-856E-CFBEA12E6A9A}"/>
              </a:ext>
            </a:extLst>
          </p:cNvPr>
          <p:cNvGraphicFramePr>
            <a:graphicFrameLocks noChangeAspect="1"/>
          </p:cNvGraphicFramePr>
          <p:nvPr>
            <p:custDataLst>
              <p:tags r:id="rId2"/>
            </p:custData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92163" name="think-cell Slide" r:id="rId5" imgW="473" imgH="473" progId="TCLayout.ActiveDocument.1">
                  <p:embed/>
                </p:oleObj>
              </mc:Choice>
              <mc:Fallback>
                <p:oleObj name="think-cell Slide" r:id="rId5" imgW="473" imgH="473" progId="TCLayout.ActiveDocument.1">
                  <p:embed/>
                  <p:pic>
                    <p:nvPicPr>
                      <p:cNvPr id="12" name="Object 11" hidden="1">
                        <a:extLst>
                          <a:ext uri="{FF2B5EF4-FFF2-40B4-BE49-F238E27FC236}">
                            <a16:creationId xmlns:a16="http://schemas.microsoft.com/office/drawing/2014/main" id="{229E60A1-53D9-4BD1-856E-CFBEA12E6A9A}"/>
                          </a:ext>
                        </a:extLst>
                      </p:cNvPr>
                      <p:cNvPicPr/>
                      <p:nvPr/>
                    </p:nvPicPr>
                    <p:blipFill>
                      <a:blip r:embed="rId6"/>
                      <a:stretch>
                        <a:fillRect/>
                      </a:stretch>
                    </p:blipFill>
                    <p:spPr>
                      <a:xfrm>
                        <a:off x="1587" y="3372"/>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BC2F5F-E7B2-4621-9CC8-A507A0278EFB}"/>
              </a:ext>
            </a:extLst>
          </p:cNvPr>
          <p:cNvSpPr>
            <a:spLocks noGrp="1"/>
          </p:cNvSpPr>
          <p:nvPr>
            <p:ph type="title"/>
          </p:nvPr>
        </p:nvSpPr>
        <p:spPr>
          <a:xfrm>
            <a:off x="609601" y="294200"/>
            <a:ext cx="10972800" cy="590880"/>
          </a:xfrm>
        </p:spPr>
        <p:txBody>
          <a:bodyPr vert="horz"/>
          <a:lstStyle/>
          <a:p>
            <a:r>
              <a:rPr lang="en-US" sz="2600">
                <a:solidFill>
                  <a:schemeClr val="accent1"/>
                </a:solidFill>
                <a:latin typeface="+mj-lt"/>
              </a:rPr>
              <a:t>Approach to Solving Aegon Asset Management’s Data Challenges</a:t>
            </a:r>
          </a:p>
        </p:txBody>
      </p:sp>
      <p:sp>
        <p:nvSpPr>
          <p:cNvPr id="3" name="Date Placeholder 2">
            <a:extLst>
              <a:ext uri="{FF2B5EF4-FFF2-40B4-BE49-F238E27FC236}">
                <a16:creationId xmlns:a16="http://schemas.microsoft.com/office/drawing/2014/main" id="{4B99CB0F-7993-4090-8925-8B9058A89AA2}"/>
              </a:ext>
            </a:extLst>
          </p:cNvPr>
          <p:cNvSpPr>
            <a:spLocks noGrp="1"/>
          </p:cNvSpPr>
          <p:nvPr>
            <p:ph type="dt" sz="half" idx="10"/>
          </p:nvPr>
        </p:nvSpPr>
        <p:spPr/>
        <p:txBody>
          <a:bodyPr/>
          <a:lstStyle/>
          <a:p>
            <a:fld id="{5299FA73-1619-4288-B7A7-17E5A4D0638D}" type="datetime3">
              <a:rPr lang="en-US" smtClean="0">
                <a:solidFill>
                  <a:srgbClr val="FFFFFF"/>
                </a:solidFill>
              </a:rPr>
              <a:pPr/>
              <a:t>25 July 2022</a:t>
            </a:fld>
            <a:endParaRPr lang="en-US">
              <a:solidFill>
                <a:srgbClr val="FFFFFF"/>
              </a:solidFill>
            </a:endParaRPr>
          </a:p>
        </p:txBody>
      </p:sp>
      <p:sp>
        <p:nvSpPr>
          <p:cNvPr id="4" name="Footer Placeholder 3">
            <a:extLst>
              <a:ext uri="{FF2B5EF4-FFF2-40B4-BE49-F238E27FC236}">
                <a16:creationId xmlns:a16="http://schemas.microsoft.com/office/drawing/2014/main" id="{DF6A2233-0135-4290-B58F-1211E86CAA8E}"/>
              </a:ext>
            </a:extLst>
          </p:cNvPr>
          <p:cNvSpPr>
            <a:spLocks noGrp="1"/>
          </p:cNvSpPr>
          <p:nvPr>
            <p:ph type="ftr" sz="quarter" idx="11"/>
          </p:nvPr>
        </p:nvSpPr>
        <p:spPr/>
        <p:txBody>
          <a:bodyPr/>
          <a:lstStyle/>
          <a:p>
            <a:r>
              <a:rPr lang="en-US">
                <a:solidFill>
                  <a:srgbClr val="FFFFFF"/>
                </a:solidFill>
              </a:rPr>
              <a:t>Presentation title</a:t>
            </a:r>
          </a:p>
        </p:txBody>
      </p:sp>
      <p:sp>
        <p:nvSpPr>
          <p:cNvPr id="5" name="Slide Number Placeholder 4">
            <a:extLst>
              <a:ext uri="{FF2B5EF4-FFF2-40B4-BE49-F238E27FC236}">
                <a16:creationId xmlns:a16="http://schemas.microsoft.com/office/drawing/2014/main" id="{988CFDF9-1C86-4F59-9FEF-A632A7C61651}"/>
              </a:ext>
            </a:extLst>
          </p:cNvPr>
          <p:cNvSpPr>
            <a:spLocks noGrp="1"/>
          </p:cNvSpPr>
          <p:nvPr>
            <p:ph type="sldNum" sz="quarter" idx="12"/>
          </p:nvPr>
        </p:nvSpPr>
        <p:spPr/>
        <p:txBody>
          <a:bodyPr/>
          <a:lstStyle/>
          <a:p>
            <a:r>
              <a:rPr lang="en-US">
                <a:solidFill>
                  <a:srgbClr val="FFFFFF"/>
                </a:solidFill>
                <a:latin typeface="EYInterstate Light" panose="02000506000000020004" pitchFamily="2" charset="0"/>
                <a:sym typeface="EYInterstate Light" panose="02000506000000020004" pitchFamily="2" charset="0"/>
              </a:rPr>
              <a:t>Page </a:t>
            </a:r>
            <a:fld id="{F1BC30E3-FFE5-4B91-AA19-87A149EBB9EE}" type="slidenum">
              <a:rPr lang="en-US" smtClean="0">
                <a:solidFill>
                  <a:srgbClr val="FFFFFF"/>
                </a:solidFill>
                <a:latin typeface="EYInterstate Light" panose="02000506000000020004" pitchFamily="2" charset="0"/>
                <a:sym typeface="EYInterstate Light" panose="02000506000000020004" pitchFamily="2" charset="0"/>
              </a:rPr>
              <a:pPr/>
              <a:t>55</a:t>
            </a:fld>
            <a:endParaRPr lang="en-US">
              <a:solidFill>
                <a:srgbClr val="FFFFFF"/>
              </a:solidFill>
              <a:latin typeface="EYInterstate Light" panose="02000506000000020004" pitchFamily="2" charset="0"/>
              <a:sym typeface="EYInterstate Light" panose="02000506000000020004" pitchFamily="2" charset="0"/>
            </a:endParaRPr>
          </a:p>
        </p:txBody>
      </p:sp>
      <p:grpSp>
        <p:nvGrpSpPr>
          <p:cNvPr id="55" name="Gruppieren 48">
            <a:extLst>
              <a:ext uri="{FF2B5EF4-FFF2-40B4-BE49-F238E27FC236}">
                <a16:creationId xmlns:a16="http://schemas.microsoft.com/office/drawing/2014/main" id="{3C2DEFDB-55B2-4DC6-B448-AC59C500A780}"/>
              </a:ext>
            </a:extLst>
          </p:cNvPr>
          <p:cNvGrpSpPr/>
          <p:nvPr/>
        </p:nvGrpSpPr>
        <p:grpSpPr>
          <a:xfrm>
            <a:off x="3031516" y="1579243"/>
            <a:ext cx="6162945" cy="2885052"/>
            <a:chOff x="3031516" y="1796515"/>
            <a:chExt cx="6162945" cy="2885052"/>
          </a:xfrm>
        </p:grpSpPr>
        <p:sp>
          <p:nvSpPr>
            <p:cNvPr id="58" name="Block Arc 3">
              <a:extLst>
                <a:ext uri="{FF2B5EF4-FFF2-40B4-BE49-F238E27FC236}">
                  <a16:creationId xmlns:a16="http://schemas.microsoft.com/office/drawing/2014/main" id="{66CF76DE-F5A5-4676-A3D7-6C095CFCA64F}"/>
                </a:ext>
              </a:extLst>
            </p:cNvPr>
            <p:cNvSpPr/>
            <p:nvPr/>
          </p:nvSpPr>
          <p:spPr>
            <a:xfrm rot="19321092">
              <a:off x="3031516" y="1806299"/>
              <a:ext cx="2875267" cy="2875268"/>
            </a:xfrm>
            <a:prstGeom prst="blockArc">
              <a:avLst>
                <a:gd name="adj1" fmla="val 5298595"/>
                <a:gd name="adj2" fmla="val 76807"/>
                <a:gd name="adj3" fmla="val 967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sp>
          <p:nvSpPr>
            <p:cNvPr id="61" name="Block Arc 12">
              <a:extLst>
                <a:ext uri="{FF2B5EF4-FFF2-40B4-BE49-F238E27FC236}">
                  <a16:creationId xmlns:a16="http://schemas.microsoft.com/office/drawing/2014/main" id="{04B98998-C08F-4A96-8753-A959BE1F731B}"/>
                </a:ext>
              </a:extLst>
            </p:cNvPr>
            <p:cNvSpPr/>
            <p:nvPr/>
          </p:nvSpPr>
          <p:spPr>
            <a:xfrm rot="8521092">
              <a:off x="6319193" y="1796515"/>
              <a:ext cx="2875268" cy="2875268"/>
            </a:xfrm>
            <a:prstGeom prst="blockArc">
              <a:avLst>
                <a:gd name="adj1" fmla="val 5408187"/>
                <a:gd name="adj2" fmla="val 76807"/>
                <a:gd name="adj3" fmla="val 9675"/>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sp>
          <p:nvSpPr>
            <p:cNvPr id="64" name="Rectangle 14">
              <a:extLst>
                <a:ext uri="{FF2B5EF4-FFF2-40B4-BE49-F238E27FC236}">
                  <a16:creationId xmlns:a16="http://schemas.microsoft.com/office/drawing/2014/main" id="{9F47A7D1-61FA-4E2B-806B-2F6AB9970CDC}"/>
                </a:ext>
              </a:extLst>
            </p:cNvPr>
            <p:cNvSpPr/>
            <p:nvPr/>
          </p:nvSpPr>
          <p:spPr>
            <a:xfrm rot="8521092">
              <a:off x="5988431" y="2240672"/>
              <a:ext cx="278461" cy="2033378"/>
            </a:xfrm>
            <a:prstGeom prst="rect">
              <a:avLst/>
            </a:prstGeom>
            <a:gradFill flip="none" rotWithShape="1">
              <a:gsLst>
                <a:gs pos="0">
                  <a:schemeClr val="accent1">
                    <a:lumMod val="20000"/>
                    <a:lumOff val="80000"/>
                  </a:schemeClr>
                </a:gs>
                <a:gs pos="100000">
                  <a:srgbClr val="0069B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2"/>
                </a:solidFill>
              </a:endParaRPr>
            </a:p>
          </p:txBody>
        </p:sp>
      </p:grpSp>
      <p:sp>
        <p:nvSpPr>
          <p:cNvPr id="65" name="Oval 18">
            <a:extLst>
              <a:ext uri="{FF2B5EF4-FFF2-40B4-BE49-F238E27FC236}">
                <a16:creationId xmlns:a16="http://schemas.microsoft.com/office/drawing/2014/main" id="{AA7B7333-11C5-4A10-ADD3-E129EC1FFAA8}"/>
              </a:ext>
            </a:extLst>
          </p:cNvPr>
          <p:cNvSpPr/>
          <p:nvPr/>
        </p:nvSpPr>
        <p:spPr>
          <a:xfrm>
            <a:off x="4171225" y="4034174"/>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1</a:t>
            </a:r>
          </a:p>
        </p:txBody>
      </p:sp>
      <p:sp>
        <p:nvSpPr>
          <p:cNvPr id="66" name="Oval 19">
            <a:extLst>
              <a:ext uri="{FF2B5EF4-FFF2-40B4-BE49-F238E27FC236}">
                <a16:creationId xmlns:a16="http://schemas.microsoft.com/office/drawing/2014/main" id="{5C52FE13-6F11-4CDA-BD7F-E00623738F41}"/>
              </a:ext>
            </a:extLst>
          </p:cNvPr>
          <p:cNvSpPr/>
          <p:nvPr/>
        </p:nvSpPr>
        <p:spPr>
          <a:xfrm>
            <a:off x="2918374"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2</a:t>
            </a:r>
          </a:p>
        </p:txBody>
      </p:sp>
      <p:sp>
        <p:nvSpPr>
          <p:cNvPr id="67" name="Oval 20">
            <a:extLst>
              <a:ext uri="{FF2B5EF4-FFF2-40B4-BE49-F238E27FC236}">
                <a16:creationId xmlns:a16="http://schemas.microsoft.com/office/drawing/2014/main" id="{D6A6532A-100C-4029-8B17-0AA766EF6A75}"/>
              </a:ext>
            </a:extLst>
          </p:cNvPr>
          <p:cNvSpPr/>
          <p:nvPr/>
        </p:nvSpPr>
        <p:spPr>
          <a:xfrm>
            <a:off x="4171225" y="1389266"/>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3</a:t>
            </a:r>
          </a:p>
        </p:txBody>
      </p:sp>
      <p:sp>
        <p:nvSpPr>
          <p:cNvPr id="68" name="Oval 21">
            <a:extLst>
              <a:ext uri="{FF2B5EF4-FFF2-40B4-BE49-F238E27FC236}">
                <a16:creationId xmlns:a16="http://schemas.microsoft.com/office/drawing/2014/main" id="{D3CF177B-B170-43CC-9EDA-F3A2174C9A28}"/>
              </a:ext>
            </a:extLst>
          </p:cNvPr>
          <p:cNvSpPr/>
          <p:nvPr/>
        </p:nvSpPr>
        <p:spPr>
          <a:xfrm>
            <a:off x="5763661"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4</a:t>
            </a:r>
          </a:p>
        </p:txBody>
      </p:sp>
      <p:sp>
        <p:nvSpPr>
          <p:cNvPr id="69" name="Oval 22">
            <a:extLst>
              <a:ext uri="{FF2B5EF4-FFF2-40B4-BE49-F238E27FC236}">
                <a16:creationId xmlns:a16="http://schemas.microsoft.com/office/drawing/2014/main" id="{66F91D3C-7C09-4EF6-B4A6-4E4024D5457F}"/>
              </a:ext>
            </a:extLst>
          </p:cNvPr>
          <p:cNvSpPr/>
          <p:nvPr/>
        </p:nvSpPr>
        <p:spPr>
          <a:xfrm>
            <a:off x="7463925" y="4034174"/>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5</a:t>
            </a:r>
          </a:p>
        </p:txBody>
      </p:sp>
      <p:sp>
        <p:nvSpPr>
          <p:cNvPr id="70" name="Oval 23">
            <a:extLst>
              <a:ext uri="{FF2B5EF4-FFF2-40B4-BE49-F238E27FC236}">
                <a16:creationId xmlns:a16="http://schemas.microsoft.com/office/drawing/2014/main" id="{C5E7CE25-7F06-4608-8DB9-2FBA0CFA96A9}"/>
              </a:ext>
            </a:extLst>
          </p:cNvPr>
          <p:cNvSpPr/>
          <p:nvPr/>
        </p:nvSpPr>
        <p:spPr>
          <a:xfrm>
            <a:off x="8711754" y="2718953"/>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6</a:t>
            </a:r>
          </a:p>
        </p:txBody>
      </p:sp>
      <p:sp>
        <p:nvSpPr>
          <p:cNvPr id="73" name="Oval 24">
            <a:extLst>
              <a:ext uri="{FF2B5EF4-FFF2-40B4-BE49-F238E27FC236}">
                <a16:creationId xmlns:a16="http://schemas.microsoft.com/office/drawing/2014/main" id="{E872D9CD-9981-41FD-89C6-BE33645AFB5B}"/>
              </a:ext>
            </a:extLst>
          </p:cNvPr>
          <p:cNvSpPr/>
          <p:nvPr/>
        </p:nvSpPr>
        <p:spPr>
          <a:xfrm>
            <a:off x="7463925" y="1389266"/>
            <a:ext cx="595848" cy="595848"/>
          </a:xfrm>
          <a:prstGeom prst="ellipse">
            <a:avLst/>
          </a:prstGeom>
          <a:solidFill>
            <a:schemeClr val="tx2"/>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7</a:t>
            </a:r>
          </a:p>
        </p:txBody>
      </p:sp>
      <p:sp>
        <p:nvSpPr>
          <p:cNvPr id="76" name="TextBox 29">
            <a:extLst>
              <a:ext uri="{FF2B5EF4-FFF2-40B4-BE49-F238E27FC236}">
                <a16:creationId xmlns:a16="http://schemas.microsoft.com/office/drawing/2014/main" id="{DD2AECF6-5131-4794-8A38-AD16966E4C0A}"/>
              </a:ext>
            </a:extLst>
          </p:cNvPr>
          <p:cNvSpPr txBox="1"/>
          <p:nvPr/>
        </p:nvSpPr>
        <p:spPr>
          <a:xfrm flipH="1">
            <a:off x="7223425" y="1131402"/>
            <a:ext cx="1066801"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Plan to Execute</a:t>
            </a:r>
            <a:endParaRPr lang="en-US" sz="1000" b="1">
              <a:solidFill>
                <a:schemeClr val="tx2"/>
              </a:solidFill>
              <a:ea typeface="Gotham Light" charset="0"/>
              <a:cs typeface="Gotham Light" charset="0"/>
            </a:endParaRPr>
          </a:p>
        </p:txBody>
      </p:sp>
      <p:sp>
        <p:nvSpPr>
          <p:cNvPr id="79" name="TextBox 31">
            <a:extLst>
              <a:ext uri="{FF2B5EF4-FFF2-40B4-BE49-F238E27FC236}">
                <a16:creationId xmlns:a16="http://schemas.microsoft.com/office/drawing/2014/main" id="{D6BE1C07-074F-4C7A-8F34-A7775D46925E}"/>
              </a:ext>
            </a:extLst>
          </p:cNvPr>
          <p:cNvSpPr txBox="1"/>
          <p:nvPr/>
        </p:nvSpPr>
        <p:spPr>
          <a:xfrm flipH="1">
            <a:off x="3873030" y="1131402"/>
            <a:ext cx="1168866"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Rank Data Challenges</a:t>
            </a:r>
          </a:p>
        </p:txBody>
      </p:sp>
      <p:sp>
        <p:nvSpPr>
          <p:cNvPr id="82" name="TextBox 32">
            <a:extLst>
              <a:ext uri="{FF2B5EF4-FFF2-40B4-BE49-F238E27FC236}">
                <a16:creationId xmlns:a16="http://schemas.microsoft.com/office/drawing/2014/main" id="{0F09F56A-A20A-4348-8C4A-4DE1D25A1DFA}"/>
              </a:ext>
            </a:extLst>
          </p:cNvPr>
          <p:cNvSpPr txBox="1"/>
          <p:nvPr/>
        </p:nvSpPr>
        <p:spPr>
          <a:xfrm flipH="1">
            <a:off x="3939705" y="4678505"/>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Collect Data Challenges</a:t>
            </a:r>
            <a:endParaRPr lang="en-US" sz="1000" b="1">
              <a:solidFill>
                <a:schemeClr val="tx2"/>
              </a:solidFill>
              <a:ea typeface="Gotham Light" charset="0"/>
              <a:cs typeface="Gotham Light" charset="0"/>
            </a:endParaRPr>
          </a:p>
        </p:txBody>
      </p:sp>
      <p:sp>
        <p:nvSpPr>
          <p:cNvPr id="86" name="TextBox 33">
            <a:extLst>
              <a:ext uri="{FF2B5EF4-FFF2-40B4-BE49-F238E27FC236}">
                <a16:creationId xmlns:a16="http://schemas.microsoft.com/office/drawing/2014/main" id="{DA6A182B-8F5A-4260-BFFD-DEA332B43147}"/>
              </a:ext>
            </a:extLst>
          </p:cNvPr>
          <p:cNvSpPr txBox="1"/>
          <p:nvPr/>
        </p:nvSpPr>
        <p:spPr>
          <a:xfrm flipH="1">
            <a:off x="1736405" y="2853999"/>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10000"/>
              </a:lnSpc>
            </a:pPr>
            <a:r>
              <a:rPr lang="en-US" sz="1000">
                <a:solidFill>
                  <a:schemeClr val="tx2"/>
                </a:solidFill>
                <a:ea typeface="Gotham Light" charset="0"/>
                <a:cs typeface="Gotham Light" charset="0"/>
              </a:rPr>
              <a:t>Understand Data Challenges</a:t>
            </a:r>
            <a:endParaRPr lang="en-US" sz="1000" b="1">
              <a:solidFill>
                <a:schemeClr val="tx2"/>
              </a:solidFill>
              <a:ea typeface="Gotham Light" charset="0"/>
              <a:cs typeface="Gotham Light" charset="0"/>
            </a:endParaRPr>
          </a:p>
        </p:txBody>
      </p:sp>
      <p:sp>
        <p:nvSpPr>
          <p:cNvPr id="88" name="TextBox 36">
            <a:extLst>
              <a:ext uri="{FF2B5EF4-FFF2-40B4-BE49-F238E27FC236}">
                <a16:creationId xmlns:a16="http://schemas.microsoft.com/office/drawing/2014/main" id="{3010B964-FEC7-419B-BC0E-71888C22D977}"/>
              </a:ext>
            </a:extLst>
          </p:cNvPr>
          <p:cNvSpPr txBox="1"/>
          <p:nvPr/>
        </p:nvSpPr>
        <p:spPr>
          <a:xfrm flipH="1">
            <a:off x="6475581" y="2853999"/>
            <a:ext cx="1066801" cy="1608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Confirm Ranking</a:t>
            </a:r>
          </a:p>
        </p:txBody>
      </p:sp>
      <p:sp>
        <p:nvSpPr>
          <p:cNvPr id="89" name="TextBox 37">
            <a:extLst>
              <a:ext uri="{FF2B5EF4-FFF2-40B4-BE49-F238E27FC236}">
                <a16:creationId xmlns:a16="http://schemas.microsoft.com/office/drawing/2014/main" id="{73853D6D-1B48-4CB6-9762-86805D2DDEE9}"/>
              </a:ext>
            </a:extLst>
          </p:cNvPr>
          <p:cNvSpPr txBox="1"/>
          <p:nvPr/>
        </p:nvSpPr>
        <p:spPr>
          <a:xfrm flipH="1">
            <a:off x="9395143" y="2853999"/>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Present Challenge and Solution</a:t>
            </a:r>
            <a:endParaRPr lang="en-US" sz="1000" b="1">
              <a:solidFill>
                <a:schemeClr val="tx2"/>
              </a:solidFill>
              <a:ea typeface="Gotham Light" charset="0"/>
              <a:cs typeface="Gotham Light" charset="0"/>
            </a:endParaRPr>
          </a:p>
        </p:txBody>
      </p:sp>
      <p:sp>
        <p:nvSpPr>
          <p:cNvPr id="91" name="Oval 40">
            <a:extLst>
              <a:ext uri="{FF2B5EF4-FFF2-40B4-BE49-F238E27FC236}">
                <a16:creationId xmlns:a16="http://schemas.microsoft.com/office/drawing/2014/main" id="{322AB436-0523-4C70-9123-0C8CDCCA9E2D}"/>
              </a:ext>
            </a:extLst>
          </p:cNvPr>
          <p:cNvSpPr/>
          <p:nvPr/>
        </p:nvSpPr>
        <p:spPr>
          <a:xfrm>
            <a:off x="618782"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1</a:t>
            </a:r>
          </a:p>
        </p:txBody>
      </p:sp>
      <p:sp>
        <p:nvSpPr>
          <p:cNvPr id="92" name="TextBox 41">
            <a:extLst>
              <a:ext uri="{FF2B5EF4-FFF2-40B4-BE49-F238E27FC236}">
                <a16:creationId xmlns:a16="http://schemas.microsoft.com/office/drawing/2014/main" id="{E6FC90D8-2E48-4847-9238-2703AB19D51A}"/>
              </a:ext>
            </a:extLst>
          </p:cNvPr>
          <p:cNvSpPr txBox="1"/>
          <p:nvPr/>
        </p:nvSpPr>
        <p:spPr>
          <a:xfrm flipH="1">
            <a:off x="624658"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collects and inventorizes Data Challenges with Challenge Sponsors.</a:t>
            </a:r>
          </a:p>
        </p:txBody>
      </p:sp>
      <p:sp>
        <p:nvSpPr>
          <p:cNvPr id="94" name="Oval 53">
            <a:extLst>
              <a:ext uri="{FF2B5EF4-FFF2-40B4-BE49-F238E27FC236}">
                <a16:creationId xmlns:a16="http://schemas.microsoft.com/office/drawing/2014/main" id="{3446F269-5530-472C-99F4-8929587CB1D8}"/>
              </a:ext>
            </a:extLst>
          </p:cNvPr>
          <p:cNvSpPr/>
          <p:nvPr/>
        </p:nvSpPr>
        <p:spPr>
          <a:xfrm>
            <a:off x="2227549"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2</a:t>
            </a:r>
          </a:p>
        </p:txBody>
      </p:sp>
      <p:sp>
        <p:nvSpPr>
          <p:cNvPr id="95" name="TextBox 54">
            <a:extLst>
              <a:ext uri="{FF2B5EF4-FFF2-40B4-BE49-F238E27FC236}">
                <a16:creationId xmlns:a16="http://schemas.microsoft.com/office/drawing/2014/main" id="{D5C07003-A44E-4715-A436-B84F054228FA}"/>
              </a:ext>
            </a:extLst>
          </p:cNvPr>
          <p:cNvSpPr txBox="1"/>
          <p:nvPr/>
        </p:nvSpPr>
        <p:spPr>
          <a:xfrm flipH="1">
            <a:off x="2233425"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meets with Challenge Sponsors to further understand the challenge.</a:t>
            </a:r>
          </a:p>
        </p:txBody>
      </p:sp>
      <p:sp>
        <p:nvSpPr>
          <p:cNvPr id="97" name="Oval 56">
            <a:extLst>
              <a:ext uri="{FF2B5EF4-FFF2-40B4-BE49-F238E27FC236}">
                <a16:creationId xmlns:a16="http://schemas.microsoft.com/office/drawing/2014/main" id="{5BC446F7-37ED-470F-BA1C-3C01DC41CC8F}"/>
              </a:ext>
            </a:extLst>
          </p:cNvPr>
          <p:cNvSpPr/>
          <p:nvPr/>
        </p:nvSpPr>
        <p:spPr>
          <a:xfrm>
            <a:off x="3836316"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3</a:t>
            </a:r>
          </a:p>
        </p:txBody>
      </p:sp>
      <p:sp>
        <p:nvSpPr>
          <p:cNvPr id="98" name="TextBox 57">
            <a:extLst>
              <a:ext uri="{FF2B5EF4-FFF2-40B4-BE49-F238E27FC236}">
                <a16:creationId xmlns:a16="http://schemas.microsoft.com/office/drawing/2014/main" id="{B5A4B3E8-CD23-4B00-9842-B3420FC42822}"/>
              </a:ext>
            </a:extLst>
          </p:cNvPr>
          <p:cNvSpPr txBox="1"/>
          <p:nvPr/>
        </p:nvSpPr>
        <p:spPr>
          <a:xfrm flipH="1">
            <a:off x="3842192"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scoring ranking algorithm to rank Data Challenges.</a:t>
            </a:r>
          </a:p>
        </p:txBody>
      </p:sp>
      <p:sp>
        <p:nvSpPr>
          <p:cNvPr id="100" name="Oval 59">
            <a:extLst>
              <a:ext uri="{FF2B5EF4-FFF2-40B4-BE49-F238E27FC236}">
                <a16:creationId xmlns:a16="http://schemas.microsoft.com/office/drawing/2014/main" id="{9811394D-80A6-4C65-9AFF-3605EE817F64}"/>
              </a:ext>
            </a:extLst>
          </p:cNvPr>
          <p:cNvSpPr/>
          <p:nvPr/>
        </p:nvSpPr>
        <p:spPr>
          <a:xfrm>
            <a:off x="5445083"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4</a:t>
            </a:r>
          </a:p>
        </p:txBody>
      </p:sp>
      <p:sp>
        <p:nvSpPr>
          <p:cNvPr id="101" name="TextBox 60">
            <a:extLst>
              <a:ext uri="{FF2B5EF4-FFF2-40B4-BE49-F238E27FC236}">
                <a16:creationId xmlns:a16="http://schemas.microsoft.com/office/drawing/2014/main" id="{314F0557-3F56-40D7-A4BC-151B0E73D743}"/>
              </a:ext>
            </a:extLst>
          </p:cNvPr>
          <p:cNvSpPr txBox="1"/>
          <p:nvPr/>
        </p:nvSpPr>
        <p:spPr>
          <a:xfrm flipH="1">
            <a:off x="5450959"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validates and confirms the ranking with the Guiding Coalition.</a:t>
            </a:r>
          </a:p>
        </p:txBody>
      </p:sp>
      <p:sp>
        <p:nvSpPr>
          <p:cNvPr id="103" name="Oval 62">
            <a:extLst>
              <a:ext uri="{FF2B5EF4-FFF2-40B4-BE49-F238E27FC236}">
                <a16:creationId xmlns:a16="http://schemas.microsoft.com/office/drawing/2014/main" id="{A5CA18C5-DAE5-40D2-9A7D-00638D9E0CC2}"/>
              </a:ext>
            </a:extLst>
          </p:cNvPr>
          <p:cNvSpPr/>
          <p:nvPr/>
        </p:nvSpPr>
        <p:spPr>
          <a:xfrm>
            <a:off x="7053850"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5</a:t>
            </a:r>
          </a:p>
        </p:txBody>
      </p:sp>
      <p:sp>
        <p:nvSpPr>
          <p:cNvPr id="104" name="TextBox 63">
            <a:extLst>
              <a:ext uri="{FF2B5EF4-FFF2-40B4-BE49-F238E27FC236}">
                <a16:creationId xmlns:a16="http://schemas.microsoft.com/office/drawing/2014/main" id="{4969F625-023B-4F2C-B086-D0AFCC02E5AE}"/>
              </a:ext>
            </a:extLst>
          </p:cNvPr>
          <p:cNvSpPr txBox="1"/>
          <p:nvPr/>
        </p:nvSpPr>
        <p:spPr>
          <a:xfrm flipH="1">
            <a:off x="7059726"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Data Governance Office assists the Challenge Sponsor in articulating the problem and possible solutions.</a:t>
            </a:r>
          </a:p>
        </p:txBody>
      </p:sp>
      <p:sp>
        <p:nvSpPr>
          <p:cNvPr id="106" name="Oval 65">
            <a:extLst>
              <a:ext uri="{FF2B5EF4-FFF2-40B4-BE49-F238E27FC236}">
                <a16:creationId xmlns:a16="http://schemas.microsoft.com/office/drawing/2014/main" id="{59D82BB2-9CFE-4462-861E-A5DC96765802}"/>
              </a:ext>
            </a:extLst>
          </p:cNvPr>
          <p:cNvSpPr/>
          <p:nvPr/>
        </p:nvSpPr>
        <p:spPr>
          <a:xfrm>
            <a:off x="8662617"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6</a:t>
            </a:r>
          </a:p>
        </p:txBody>
      </p:sp>
      <p:sp>
        <p:nvSpPr>
          <p:cNvPr id="107" name="TextBox 66">
            <a:extLst>
              <a:ext uri="{FF2B5EF4-FFF2-40B4-BE49-F238E27FC236}">
                <a16:creationId xmlns:a16="http://schemas.microsoft.com/office/drawing/2014/main" id="{49DFCD1D-8475-4424-AFB0-DCDC579A249B}"/>
              </a:ext>
            </a:extLst>
          </p:cNvPr>
          <p:cNvSpPr txBox="1"/>
          <p:nvPr/>
        </p:nvSpPr>
        <p:spPr>
          <a:xfrm flipH="1">
            <a:off x="8668493" y="5625433"/>
            <a:ext cx="1350561" cy="83792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The Challenge Sponsor presents the problem and solution back to the Guiding Coalition for decision making.</a:t>
            </a:r>
          </a:p>
        </p:txBody>
      </p:sp>
      <p:sp>
        <p:nvSpPr>
          <p:cNvPr id="109" name="Oval 68">
            <a:extLst>
              <a:ext uri="{FF2B5EF4-FFF2-40B4-BE49-F238E27FC236}">
                <a16:creationId xmlns:a16="http://schemas.microsoft.com/office/drawing/2014/main" id="{69810985-025A-4DD9-BB0E-B90C66C02F5D}"/>
              </a:ext>
            </a:extLst>
          </p:cNvPr>
          <p:cNvSpPr/>
          <p:nvPr/>
        </p:nvSpPr>
        <p:spPr>
          <a:xfrm>
            <a:off x="10271387" y="5150784"/>
            <a:ext cx="360000" cy="360000"/>
          </a:xfrm>
          <a:prstGeom prst="ellipse">
            <a:avLst/>
          </a:prstGeom>
          <a:solidFill>
            <a:schemeClr val="tx1"/>
          </a:solidFill>
          <a:ln w="12700">
            <a:solidFill>
              <a:schemeClr val="tx2"/>
            </a:solid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solidFill>
                  <a:schemeClr val="bg2"/>
                </a:solidFill>
                <a:ea typeface="Georgia" charset="0"/>
                <a:cs typeface="Georgia" charset="0"/>
              </a:rPr>
              <a:t>7</a:t>
            </a:r>
          </a:p>
        </p:txBody>
      </p:sp>
      <p:sp>
        <p:nvSpPr>
          <p:cNvPr id="110" name="TextBox 69">
            <a:extLst>
              <a:ext uri="{FF2B5EF4-FFF2-40B4-BE49-F238E27FC236}">
                <a16:creationId xmlns:a16="http://schemas.microsoft.com/office/drawing/2014/main" id="{D5CA7E41-EB6C-4CD9-839C-EA8FD8C655D2}"/>
              </a:ext>
            </a:extLst>
          </p:cNvPr>
          <p:cNvSpPr txBox="1"/>
          <p:nvPr/>
        </p:nvSpPr>
        <p:spPr>
          <a:xfrm flipH="1">
            <a:off x="10277263" y="5625433"/>
            <a:ext cx="1350561" cy="66864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pPr>
            <a:r>
              <a:rPr lang="en-US" sz="1000">
                <a:solidFill>
                  <a:schemeClr val="tx2"/>
                </a:solidFill>
                <a:ea typeface="Gotham Light" charset="0"/>
                <a:cs typeface="Gotham Light" charset="0"/>
              </a:rPr>
              <a:t> The Guiding Coalition decides on a project or sprint planning to execute the solution.</a:t>
            </a:r>
          </a:p>
        </p:txBody>
      </p:sp>
      <p:sp>
        <p:nvSpPr>
          <p:cNvPr id="111" name="TextBox 32">
            <a:extLst>
              <a:ext uri="{FF2B5EF4-FFF2-40B4-BE49-F238E27FC236}">
                <a16:creationId xmlns:a16="http://schemas.microsoft.com/office/drawing/2014/main" id="{417F6A3A-66B6-46C2-8FC7-5ED2CDAF11FC}"/>
              </a:ext>
            </a:extLst>
          </p:cNvPr>
          <p:cNvSpPr txBox="1"/>
          <p:nvPr/>
        </p:nvSpPr>
        <p:spPr>
          <a:xfrm flipH="1">
            <a:off x="7223425" y="4678505"/>
            <a:ext cx="1066801" cy="33009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10000"/>
              </a:lnSpc>
            </a:pPr>
            <a:r>
              <a:rPr lang="en-US" sz="1000">
                <a:solidFill>
                  <a:schemeClr val="tx2"/>
                </a:solidFill>
                <a:ea typeface="Gotham Light" charset="0"/>
                <a:cs typeface="Gotham Light" charset="0"/>
              </a:rPr>
              <a:t>Assist Challenge Sponsor</a:t>
            </a:r>
            <a:endParaRPr lang="en-US" sz="1000" b="1">
              <a:solidFill>
                <a:schemeClr val="tx2"/>
              </a:solidFill>
              <a:ea typeface="Gotham Light" charset="0"/>
              <a:cs typeface="Gotham Light" charset="0"/>
            </a:endParaRPr>
          </a:p>
        </p:txBody>
      </p:sp>
    </p:spTree>
    <p:extLst>
      <p:ext uri="{BB962C8B-B14F-4D97-AF65-F5344CB8AC3E}">
        <p14:creationId xmlns:p14="http://schemas.microsoft.com/office/powerpoint/2010/main" val="4258736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229E60A1-53D9-4BD1-856E-CFBEA12E6A9A}"/>
              </a:ext>
            </a:extLst>
          </p:cNvPr>
          <p:cNvGraphicFramePr>
            <a:graphicFrameLocks noChangeAspect="1"/>
          </p:cNvGraphicFramePr>
          <p:nvPr>
            <p:custDataLst>
              <p:tags r:id="rId2"/>
            </p:custDataLst>
          </p:nvPr>
        </p:nvGraphicFramePr>
        <p:xfrm>
          <a:off x="1587" y="3372"/>
          <a:ext cx="1587" cy="1587"/>
        </p:xfrm>
        <a:graphic>
          <a:graphicData uri="http://schemas.openxmlformats.org/presentationml/2006/ole">
            <mc:AlternateContent xmlns:mc="http://schemas.openxmlformats.org/markup-compatibility/2006">
              <mc:Choice xmlns:v="urn:schemas-microsoft-com:vml" Requires="v">
                <p:oleObj spid="_x0000_s93187" name="think-cell Slide" r:id="rId5" imgW="473" imgH="473" progId="TCLayout.ActiveDocument.1">
                  <p:embed/>
                </p:oleObj>
              </mc:Choice>
              <mc:Fallback>
                <p:oleObj name="think-cell Slide" r:id="rId5" imgW="473" imgH="473" progId="TCLayout.ActiveDocument.1">
                  <p:embed/>
                  <p:pic>
                    <p:nvPicPr>
                      <p:cNvPr id="12" name="Object 11" hidden="1">
                        <a:extLst>
                          <a:ext uri="{FF2B5EF4-FFF2-40B4-BE49-F238E27FC236}">
                            <a16:creationId xmlns:a16="http://schemas.microsoft.com/office/drawing/2014/main" id="{229E60A1-53D9-4BD1-856E-CFBEA12E6A9A}"/>
                          </a:ext>
                        </a:extLst>
                      </p:cNvPr>
                      <p:cNvPicPr/>
                      <p:nvPr/>
                    </p:nvPicPr>
                    <p:blipFill>
                      <a:blip r:embed="rId6"/>
                      <a:stretch>
                        <a:fillRect/>
                      </a:stretch>
                    </p:blipFill>
                    <p:spPr>
                      <a:xfrm>
                        <a:off x="1587" y="3372"/>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8BC2F5F-E7B2-4621-9CC8-A507A0278EFB}"/>
              </a:ext>
            </a:extLst>
          </p:cNvPr>
          <p:cNvSpPr>
            <a:spLocks noGrp="1"/>
          </p:cNvSpPr>
          <p:nvPr>
            <p:ph type="title"/>
          </p:nvPr>
        </p:nvSpPr>
        <p:spPr>
          <a:xfrm>
            <a:off x="609598" y="294200"/>
            <a:ext cx="10972800" cy="590880"/>
          </a:xfrm>
        </p:spPr>
        <p:txBody>
          <a:bodyPr vert="horz"/>
          <a:lstStyle/>
          <a:p>
            <a:r>
              <a:rPr lang="en-US" sz="2600">
                <a:solidFill>
                  <a:schemeClr val="accent1"/>
                </a:solidFill>
                <a:latin typeface="+mj-lt"/>
              </a:rPr>
              <a:t>Approach to Solving Aegon Asset Management’s Data Challenges</a:t>
            </a:r>
          </a:p>
        </p:txBody>
      </p:sp>
      <p:sp>
        <p:nvSpPr>
          <p:cNvPr id="3" name="Date Placeholder 2">
            <a:extLst>
              <a:ext uri="{FF2B5EF4-FFF2-40B4-BE49-F238E27FC236}">
                <a16:creationId xmlns:a16="http://schemas.microsoft.com/office/drawing/2014/main" id="{4B99CB0F-7993-4090-8925-8B9058A89AA2}"/>
              </a:ext>
            </a:extLst>
          </p:cNvPr>
          <p:cNvSpPr>
            <a:spLocks noGrp="1"/>
          </p:cNvSpPr>
          <p:nvPr>
            <p:ph type="dt" sz="half" idx="10"/>
          </p:nvPr>
        </p:nvSpPr>
        <p:spPr/>
        <p:txBody>
          <a:bodyPr/>
          <a:lstStyle/>
          <a:p>
            <a:fld id="{5299FA73-1619-4288-B7A7-17E5A4D0638D}" type="datetime3">
              <a:rPr lang="en-US" smtClean="0">
                <a:solidFill>
                  <a:srgbClr val="FFFFFF"/>
                </a:solidFill>
              </a:rPr>
              <a:pPr/>
              <a:t>25 July 2022</a:t>
            </a:fld>
            <a:endParaRPr lang="en-US">
              <a:solidFill>
                <a:srgbClr val="FFFFFF"/>
              </a:solidFill>
            </a:endParaRPr>
          </a:p>
        </p:txBody>
      </p:sp>
      <p:sp>
        <p:nvSpPr>
          <p:cNvPr id="4" name="Footer Placeholder 3">
            <a:extLst>
              <a:ext uri="{FF2B5EF4-FFF2-40B4-BE49-F238E27FC236}">
                <a16:creationId xmlns:a16="http://schemas.microsoft.com/office/drawing/2014/main" id="{DF6A2233-0135-4290-B58F-1211E86CAA8E}"/>
              </a:ext>
            </a:extLst>
          </p:cNvPr>
          <p:cNvSpPr>
            <a:spLocks noGrp="1"/>
          </p:cNvSpPr>
          <p:nvPr>
            <p:ph type="ftr" sz="quarter" idx="11"/>
          </p:nvPr>
        </p:nvSpPr>
        <p:spPr/>
        <p:txBody>
          <a:bodyPr/>
          <a:lstStyle/>
          <a:p>
            <a:r>
              <a:rPr lang="en-US">
                <a:solidFill>
                  <a:srgbClr val="FFFFFF"/>
                </a:solidFill>
              </a:rPr>
              <a:t>Presentation title</a:t>
            </a:r>
          </a:p>
        </p:txBody>
      </p:sp>
      <p:sp>
        <p:nvSpPr>
          <p:cNvPr id="5" name="Slide Number Placeholder 4">
            <a:extLst>
              <a:ext uri="{FF2B5EF4-FFF2-40B4-BE49-F238E27FC236}">
                <a16:creationId xmlns:a16="http://schemas.microsoft.com/office/drawing/2014/main" id="{988CFDF9-1C86-4F59-9FEF-A632A7C61651}"/>
              </a:ext>
            </a:extLst>
          </p:cNvPr>
          <p:cNvSpPr>
            <a:spLocks noGrp="1"/>
          </p:cNvSpPr>
          <p:nvPr>
            <p:ph type="sldNum" sz="quarter" idx="12"/>
          </p:nvPr>
        </p:nvSpPr>
        <p:spPr/>
        <p:txBody>
          <a:bodyPr/>
          <a:lstStyle/>
          <a:p>
            <a:r>
              <a:rPr lang="en-US">
                <a:solidFill>
                  <a:srgbClr val="FFFFFF"/>
                </a:solidFill>
                <a:latin typeface="EYInterstate Light" panose="02000506000000020004" pitchFamily="2" charset="0"/>
                <a:sym typeface="EYInterstate Light" panose="02000506000000020004" pitchFamily="2" charset="0"/>
              </a:rPr>
              <a:t>Page </a:t>
            </a:r>
            <a:fld id="{F1BC30E3-FFE5-4B91-AA19-87A149EBB9EE}" type="slidenum">
              <a:rPr lang="en-US" smtClean="0">
                <a:solidFill>
                  <a:srgbClr val="FFFFFF"/>
                </a:solidFill>
                <a:latin typeface="EYInterstate Light" panose="02000506000000020004" pitchFamily="2" charset="0"/>
                <a:sym typeface="EYInterstate Light" panose="02000506000000020004" pitchFamily="2" charset="0"/>
              </a:rPr>
              <a:pPr/>
              <a:t>56</a:t>
            </a:fld>
            <a:endParaRPr lang="en-US">
              <a:solidFill>
                <a:srgbClr val="FFFFFF"/>
              </a:solidFill>
              <a:latin typeface="EYInterstate Light" panose="02000506000000020004" pitchFamily="2" charset="0"/>
              <a:sym typeface="EYInterstate Light" panose="02000506000000020004" pitchFamily="2" charset="0"/>
            </a:endParaRPr>
          </a:p>
        </p:txBody>
      </p:sp>
      <p:sp>
        <p:nvSpPr>
          <p:cNvPr id="39" name="Rechteck 33">
            <a:extLst>
              <a:ext uri="{FF2B5EF4-FFF2-40B4-BE49-F238E27FC236}">
                <a16:creationId xmlns:a16="http://schemas.microsoft.com/office/drawing/2014/main" id="{35FC1B2F-051A-49BC-9494-C87F60DB72A8}"/>
              </a:ext>
            </a:extLst>
          </p:cNvPr>
          <p:cNvSpPr/>
          <p:nvPr/>
        </p:nvSpPr>
        <p:spPr bwMode="gray">
          <a:xfrm>
            <a:off x="6730826" y="1121546"/>
            <a:ext cx="2381721" cy="2425415"/>
          </a:xfrm>
          <a:prstGeom prst="rect">
            <a:avLst/>
          </a:prstGeom>
          <a:solidFill>
            <a:srgbClr val="0069B4"/>
          </a:solidFill>
          <a:ln w="12700">
            <a:noFill/>
            <a:round/>
            <a:headEnd/>
            <a:tailEnd/>
          </a:ln>
          <a:effectLst>
            <a:outerShdw blurRad="50800" dist="38100" dir="2700000" algn="tl" rotWithShape="0">
              <a:prstClr val="black">
                <a:alpha val="40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F</a:t>
            </a:r>
          </a:p>
          <a:p>
            <a:pPr algn="ctr"/>
            <a:r>
              <a:rPr lang="en-US" b="1">
                <a:solidFill>
                  <a:schemeClr val="bg1"/>
                </a:solidFill>
              </a:rPr>
              <a:t>First Priorities</a:t>
            </a:r>
          </a:p>
        </p:txBody>
      </p:sp>
      <p:sp>
        <p:nvSpPr>
          <p:cNvPr id="40" name="Rechteck 34">
            <a:extLst>
              <a:ext uri="{FF2B5EF4-FFF2-40B4-BE49-F238E27FC236}">
                <a16:creationId xmlns:a16="http://schemas.microsoft.com/office/drawing/2014/main" id="{E22FAC36-30C7-4BF9-B391-E31C94D1854E}"/>
              </a:ext>
            </a:extLst>
          </p:cNvPr>
          <p:cNvSpPr/>
          <p:nvPr/>
        </p:nvSpPr>
        <p:spPr bwMode="gray">
          <a:xfrm>
            <a:off x="9200680" y="1121546"/>
            <a:ext cx="2381721" cy="2425415"/>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H</a:t>
            </a:r>
          </a:p>
          <a:p>
            <a:pPr algn="ctr"/>
            <a:r>
              <a:rPr lang="en-US" b="1"/>
              <a:t>High Priority</a:t>
            </a:r>
            <a:endParaRPr lang="en-US"/>
          </a:p>
        </p:txBody>
      </p:sp>
      <p:sp>
        <p:nvSpPr>
          <p:cNvPr id="41" name="Rechteck 35">
            <a:extLst>
              <a:ext uri="{FF2B5EF4-FFF2-40B4-BE49-F238E27FC236}">
                <a16:creationId xmlns:a16="http://schemas.microsoft.com/office/drawing/2014/main" id="{4421F296-77D6-4723-9B76-F881A345B4D2}"/>
              </a:ext>
            </a:extLst>
          </p:cNvPr>
          <p:cNvSpPr/>
          <p:nvPr/>
        </p:nvSpPr>
        <p:spPr bwMode="gray">
          <a:xfrm>
            <a:off x="6730826" y="3667418"/>
            <a:ext cx="2381722" cy="2425408"/>
          </a:xfrm>
          <a:prstGeom prst="rect">
            <a:avLst/>
          </a:prstGeom>
          <a:solidFill>
            <a:schemeClr val="accent1">
              <a:lumMod val="20000"/>
              <a:lumOff val="80000"/>
            </a:schemeClr>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t>Q</a:t>
            </a:r>
          </a:p>
          <a:p>
            <a:pPr algn="ctr"/>
            <a:r>
              <a:rPr lang="en-US" b="1" noProof="1"/>
              <a:t>Quick Fixes</a:t>
            </a:r>
            <a:endParaRPr lang="en-US"/>
          </a:p>
        </p:txBody>
      </p:sp>
      <p:sp>
        <p:nvSpPr>
          <p:cNvPr id="42" name="Rechteck 37">
            <a:extLst>
              <a:ext uri="{FF2B5EF4-FFF2-40B4-BE49-F238E27FC236}">
                <a16:creationId xmlns:a16="http://schemas.microsoft.com/office/drawing/2014/main" id="{6F86846D-5439-4019-A9F9-1213465A3E00}"/>
              </a:ext>
            </a:extLst>
          </p:cNvPr>
          <p:cNvSpPr/>
          <p:nvPr/>
        </p:nvSpPr>
        <p:spPr bwMode="gray">
          <a:xfrm>
            <a:off x="9200680" y="3667418"/>
            <a:ext cx="2381721" cy="2425407"/>
          </a:xfrm>
          <a:prstGeom prst="rect">
            <a:avLst/>
          </a:prstGeom>
          <a:solidFill>
            <a:srgbClr val="0069B4"/>
          </a:solidFill>
          <a:ln w="12700">
            <a:noFill/>
            <a:round/>
            <a:headEnd/>
            <a:tailEnd/>
          </a:ln>
          <a:effectLst>
            <a:outerShdw blurRad="228600" sx="103000" sy="103000" algn="ctr" rotWithShape="0">
              <a:prstClr val="black">
                <a:alpha val="66000"/>
              </a:prstClr>
            </a:outerShdw>
          </a:effectLst>
          <a:scene3d>
            <a:camera prst="perspectiveHeroicExtremeRightFacing">
              <a:rot lat="0" lon="0" rev="0"/>
            </a:camera>
            <a:lightRig rig="balanced" dir="t">
              <a:rot lat="0" lon="0" rev="7200000"/>
            </a:lightRig>
          </a:scene3d>
          <a:sp3d extrusionH="3175000">
            <a:bevelT w="0" h="0"/>
          </a:sp3d>
        </p:spPr>
        <p:txBody>
          <a:bodyPr rtlCol="0" anchor="ctr"/>
          <a:lstStyle/>
          <a:p>
            <a:pPr algn="ctr"/>
            <a:r>
              <a:rPr lang="en-US" sz="6000" b="1">
                <a:solidFill>
                  <a:schemeClr val="bg1"/>
                </a:solidFill>
              </a:rPr>
              <a:t>L</a:t>
            </a:r>
            <a:endParaRPr lang="en-US" b="1">
              <a:solidFill>
                <a:schemeClr val="bg1"/>
              </a:solidFill>
            </a:endParaRPr>
          </a:p>
          <a:p>
            <a:pPr algn="ctr"/>
            <a:r>
              <a:rPr lang="en-US" b="1">
                <a:solidFill>
                  <a:schemeClr val="bg1"/>
                </a:solidFill>
              </a:rPr>
              <a:t>Low Priorities</a:t>
            </a:r>
          </a:p>
        </p:txBody>
      </p:sp>
      <p:cxnSp>
        <p:nvCxnSpPr>
          <p:cNvPr id="7" name="Straight Arrow Connector 6">
            <a:extLst>
              <a:ext uri="{FF2B5EF4-FFF2-40B4-BE49-F238E27FC236}">
                <a16:creationId xmlns:a16="http://schemas.microsoft.com/office/drawing/2014/main" id="{B51DFDE3-4CDB-4972-91C8-170FDEC06F93}"/>
              </a:ext>
            </a:extLst>
          </p:cNvPr>
          <p:cNvCxnSpPr>
            <a:cxnSpLocks/>
          </p:cNvCxnSpPr>
          <p:nvPr/>
        </p:nvCxnSpPr>
        <p:spPr>
          <a:xfrm flipV="1">
            <a:off x="6592851" y="1121547"/>
            <a:ext cx="0" cy="5075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EE147EC-DD78-4E4E-AB0F-7622A43A1F75}"/>
              </a:ext>
            </a:extLst>
          </p:cNvPr>
          <p:cNvCxnSpPr>
            <a:cxnSpLocks/>
          </p:cNvCxnSpPr>
          <p:nvPr/>
        </p:nvCxnSpPr>
        <p:spPr>
          <a:xfrm>
            <a:off x="6592851" y="6197360"/>
            <a:ext cx="4989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18F5380-78E3-4852-AF46-C42C0B223CC5}"/>
              </a:ext>
            </a:extLst>
          </p:cNvPr>
          <p:cNvSpPr/>
          <p:nvPr/>
        </p:nvSpPr>
        <p:spPr>
          <a:xfrm>
            <a:off x="10862401" y="6197360"/>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Effort</a:t>
            </a:r>
          </a:p>
        </p:txBody>
      </p:sp>
      <p:sp>
        <p:nvSpPr>
          <p:cNvPr id="50" name="Rectangle 49">
            <a:extLst>
              <a:ext uri="{FF2B5EF4-FFF2-40B4-BE49-F238E27FC236}">
                <a16:creationId xmlns:a16="http://schemas.microsoft.com/office/drawing/2014/main" id="{27687117-7A3E-4686-900A-B2CFD553F9C4}"/>
              </a:ext>
            </a:extLst>
          </p:cNvPr>
          <p:cNvSpPr/>
          <p:nvPr/>
        </p:nvSpPr>
        <p:spPr>
          <a:xfrm rot="16200000">
            <a:off x="6052851" y="1301548"/>
            <a:ext cx="720000"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a:solidFill>
                  <a:srgbClr val="0069B4"/>
                </a:solidFill>
              </a:rPr>
              <a:t>Impact</a:t>
            </a:r>
          </a:p>
        </p:txBody>
      </p:sp>
      <p:grpSp>
        <p:nvGrpSpPr>
          <p:cNvPr id="23" name="Group 22">
            <a:extLst>
              <a:ext uri="{FF2B5EF4-FFF2-40B4-BE49-F238E27FC236}">
                <a16:creationId xmlns:a16="http://schemas.microsoft.com/office/drawing/2014/main" id="{1E17F9E1-AF09-45BC-8411-556F947BF5DF}"/>
              </a:ext>
            </a:extLst>
          </p:cNvPr>
          <p:cNvGrpSpPr/>
          <p:nvPr/>
        </p:nvGrpSpPr>
        <p:grpSpPr>
          <a:xfrm>
            <a:off x="1146810" y="1121548"/>
            <a:ext cx="3411528" cy="5075812"/>
            <a:chOff x="609598" y="1121548"/>
            <a:chExt cx="3411528" cy="5075812"/>
          </a:xfrm>
        </p:grpSpPr>
        <p:sp>
          <p:nvSpPr>
            <p:cNvPr id="21" name="Rectangle 20">
              <a:extLst>
                <a:ext uri="{FF2B5EF4-FFF2-40B4-BE49-F238E27FC236}">
                  <a16:creationId xmlns:a16="http://schemas.microsoft.com/office/drawing/2014/main" id="{8F4500F2-D523-4059-AED4-73853928C152}"/>
                </a:ext>
              </a:extLst>
            </p:cNvPr>
            <p:cNvSpPr/>
            <p:nvPr/>
          </p:nvSpPr>
          <p:spPr>
            <a:xfrm>
              <a:off x="1861126" y="3879212"/>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Multiply scores for both effort and impact to derive a total score for each individual Data Challenge.</a:t>
              </a:r>
            </a:p>
          </p:txBody>
        </p:sp>
        <p:grpSp>
          <p:nvGrpSpPr>
            <p:cNvPr id="22" name="Group 21">
              <a:extLst>
                <a:ext uri="{FF2B5EF4-FFF2-40B4-BE49-F238E27FC236}">
                  <a16:creationId xmlns:a16="http://schemas.microsoft.com/office/drawing/2014/main" id="{E5799AD8-A47D-40E4-A0D1-3CE3B809CC6A}"/>
                </a:ext>
              </a:extLst>
            </p:cNvPr>
            <p:cNvGrpSpPr/>
            <p:nvPr/>
          </p:nvGrpSpPr>
          <p:grpSpPr>
            <a:xfrm>
              <a:off x="609598" y="1121548"/>
              <a:ext cx="939317" cy="1217392"/>
              <a:chOff x="1394713" y="2812550"/>
              <a:chExt cx="1857180" cy="2406979"/>
            </a:xfrm>
          </p:grpSpPr>
          <p:sp>
            <p:nvSpPr>
              <p:cNvPr id="181" name="Block Arc 3">
                <a:extLst>
                  <a:ext uri="{FF2B5EF4-FFF2-40B4-BE49-F238E27FC236}">
                    <a16:creationId xmlns:a16="http://schemas.microsoft.com/office/drawing/2014/main" id="{FD4B1F57-858D-424E-AB0E-B87171A076C7}"/>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182" name="Arrow: Right 5">
                <a:extLst>
                  <a:ext uri="{FF2B5EF4-FFF2-40B4-BE49-F238E27FC236}">
                    <a16:creationId xmlns:a16="http://schemas.microsoft.com/office/drawing/2014/main" id="{1ED5A2B9-A4EE-4679-832B-053C62D29121}"/>
                  </a:ext>
                </a:extLst>
              </p:cNvPr>
              <p:cNvSpPr/>
              <p:nvPr/>
            </p:nvSpPr>
            <p:spPr>
              <a:xfrm rot="5400000">
                <a:off x="1948158" y="4644941"/>
                <a:ext cx="750289" cy="398888"/>
              </a:xfrm>
              <a:prstGeom prst="rightArrow">
                <a:avLst>
                  <a:gd name="adj1" fmla="val 50000"/>
                  <a:gd name="adj2" fmla="val 738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183" name="TextBox 18">
                <a:extLst>
                  <a:ext uri="{FF2B5EF4-FFF2-40B4-BE49-F238E27FC236}">
                    <a16:creationId xmlns:a16="http://schemas.microsoft.com/office/drawing/2014/main" id="{D7341A57-1A0C-43F4-943A-0867CFD855F5}"/>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20000"/>
                        <a:lumOff val="80000"/>
                      </a:schemeClr>
                    </a:solidFill>
                    <a:effectLst/>
                    <a:uLnTx/>
                    <a:uFillTx/>
                    <a:ea typeface="+mn-ea"/>
                    <a:cs typeface="+mn-cs"/>
                  </a:rPr>
                  <a:t>1</a:t>
                </a:r>
                <a:endParaRPr kumimoji="0" lang="en-US" sz="8000" b="1" i="0" u="none" strike="noStrike" kern="1200" cap="none" spc="0" normalizeH="0" baseline="0" noProof="0">
                  <a:ln>
                    <a:noFill/>
                  </a:ln>
                  <a:solidFill>
                    <a:schemeClr val="accent1">
                      <a:lumMod val="20000"/>
                      <a:lumOff val="80000"/>
                    </a:schemeClr>
                  </a:solidFill>
                  <a:effectLst/>
                  <a:uLnTx/>
                  <a:uFillTx/>
                  <a:ea typeface="Noto Sans" panose="020B0502040504020204" pitchFamily="34"/>
                  <a:cs typeface="Noto Sans" panose="020B0502040504020204" pitchFamily="34"/>
                </a:endParaRPr>
              </a:p>
            </p:txBody>
          </p:sp>
        </p:grpSp>
        <p:sp>
          <p:nvSpPr>
            <p:cNvPr id="197" name="Block Arc 16">
              <a:extLst>
                <a:ext uri="{FF2B5EF4-FFF2-40B4-BE49-F238E27FC236}">
                  <a16:creationId xmlns:a16="http://schemas.microsoft.com/office/drawing/2014/main" id="{DAED02A1-7EAA-47AF-87E9-113B710D448D}"/>
                </a:ext>
              </a:extLst>
            </p:cNvPr>
            <p:cNvSpPr/>
            <p:nvPr/>
          </p:nvSpPr>
          <p:spPr>
            <a:xfrm>
              <a:off x="609598" y="5258043"/>
              <a:ext cx="939317" cy="939317"/>
            </a:xfrm>
            <a:prstGeom prst="blockArc">
              <a:avLst>
                <a:gd name="adj1" fmla="val 17592716"/>
                <a:gd name="adj2" fmla="val 17581411"/>
                <a:gd name="adj3" fmla="val 105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grpSp>
          <p:nvGrpSpPr>
            <p:cNvPr id="199" name="Group 198">
              <a:extLst>
                <a:ext uri="{FF2B5EF4-FFF2-40B4-BE49-F238E27FC236}">
                  <a16:creationId xmlns:a16="http://schemas.microsoft.com/office/drawing/2014/main" id="{1F3518A8-8D1F-4508-8A62-C30506C1D14E}"/>
                </a:ext>
              </a:extLst>
            </p:cNvPr>
            <p:cNvGrpSpPr/>
            <p:nvPr/>
          </p:nvGrpSpPr>
          <p:grpSpPr>
            <a:xfrm>
              <a:off x="609598" y="2500380"/>
              <a:ext cx="939317" cy="1217392"/>
              <a:chOff x="1394713" y="2812550"/>
              <a:chExt cx="1857180" cy="2406979"/>
            </a:xfrm>
          </p:grpSpPr>
          <p:sp>
            <p:nvSpPr>
              <p:cNvPr id="200" name="Block Arc 3">
                <a:extLst>
                  <a:ext uri="{FF2B5EF4-FFF2-40B4-BE49-F238E27FC236}">
                    <a16:creationId xmlns:a16="http://schemas.microsoft.com/office/drawing/2014/main" id="{21D0599F-FA96-4970-9DFD-ED6D6153548D}"/>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1" name="Arrow: Right 5">
                <a:extLst>
                  <a:ext uri="{FF2B5EF4-FFF2-40B4-BE49-F238E27FC236}">
                    <a16:creationId xmlns:a16="http://schemas.microsoft.com/office/drawing/2014/main" id="{DDF6DE00-986D-4F86-B75E-0CB80CB2F95E}"/>
                  </a:ext>
                </a:extLst>
              </p:cNvPr>
              <p:cNvSpPr/>
              <p:nvPr/>
            </p:nvSpPr>
            <p:spPr>
              <a:xfrm rot="5400000">
                <a:off x="1948158" y="4644941"/>
                <a:ext cx="750289" cy="398888"/>
              </a:xfrm>
              <a:prstGeom prst="rightArrow">
                <a:avLst>
                  <a:gd name="adj1" fmla="val 50000"/>
                  <a:gd name="adj2" fmla="val 7381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2" name="TextBox 18">
                <a:extLst>
                  <a:ext uri="{FF2B5EF4-FFF2-40B4-BE49-F238E27FC236}">
                    <a16:creationId xmlns:a16="http://schemas.microsoft.com/office/drawing/2014/main" id="{5138DBE2-1FAC-4BBE-8B80-196BC023991D}"/>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40000"/>
                        <a:lumOff val="60000"/>
                      </a:schemeClr>
                    </a:solidFill>
                    <a:effectLst/>
                    <a:uLnTx/>
                    <a:uFillTx/>
                    <a:ea typeface="+mn-ea"/>
                    <a:cs typeface="+mn-cs"/>
                  </a:rPr>
                  <a:t>2</a:t>
                </a:r>
                <a:endParaRPr kumimoji="0" lang="en-US" sz="8000" b="1" i="0" u="none" strike="noStrike" kern="1200" cap="none" spc="0" normalizeH="0" baseline="0" noProof="0">
                  <a:ln>
                    <a:noFill/>
                  </a:ln>
                  <a:solidFill>
                    <a:schemeClr val="accent1">
                      <a:lumMod val="40000"/>
                      <a:lumOff val="60000"/>
                    </a:schemeClr>
                  </a:solidFill>
                  <a:effectLst/>
                  <a:uLnTx/>
                  <a:uFillTx/>
                  <a:ea typeface="Noto Sans" panose="020B0502040504020204" pitchFamily="34"/>
                  <a:cs typeface="Noto Sans" panose="020B0502040504020204" pitchFamily="34"/>
                </a:endParaRPr>
              </a:p>
            </p:txBody>
          </p:sp>
        </p:grpSp>
        <p:grpSp>
          <p:nvGrpSpPr>
            <p:cNvPr id="203" name="Group 202">
              <a:extLst>
                <a:ext uri="{FF2B5EF4-FFF2-40B4-BE49-F238E27FC236}">
                  <a16:creationId xmlns:a16="http://schemas.microsoft.com/office/drawing/2014/main" id="{E33CA96F-C7A6-47F7-967A-C519376AEE4C}"/>
                </a:ext>
              </a:extLst>
            </p:cNvPr>
            <p:cNvGrpSpPr/>
            <p:nvPr/>
          </p:nvGrpSpPr>
          <p:grpSpPr>
            <a:xfrm>
              <a:off x="609598" y="3879212"/>
              <a:ext cx="939317" cy="1217392"/>
              <a:chOff x="1394713" y="2812550"/>
              <a:chExt cx="1857180" cy="2406979"/>
            </a:xfrm>
          </p:grpSpPr>
          <p:sp>
            <p:nvSpPr>
              <p:cNvPr id="204" name="Block Arc 3">
                <a:extLst>
                  <a:ext uri="{FF2B5EF4-FFF2-40B4-BE49-F238E27FC236}">
                    <a16:creationId xmlns:a16="http://schemas.microsoft.com/office/drawing/2014/main" id="{5AB226A6-052D-4CF7-B884-23C467AA9B6B}"/>
                  </a:ext>
                </a:extLst>
              </p:cNvPr>
              <p:cNvSpPr/>
              <p:nvPr/>
            </p:nvSpPr>
            <p:spPr>
              <a:xfrm rot="5400000">
                <a:off x="1394713" y="2812550"/>
                <a:ext cx="1857179" cy="1857180"/>
              </a:xfrm>
              <a:prstGeom prst="blockArc">
                <a:avLst>
                  <a:gd name="adj1" fmla="val 21570102"/>
                  <a:gd name="adj2" fmla="val 17581411"/>
                  <a:gd name="adj3" fmla="val 1058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5" name="Arrow: Right 5">
                <a:extLst>
                  <a:ext uri="{FF2B5EF4-FFF2-40B4-BE49-F238E27FC236}">
                    <a16:creationId xmlns:a16="http://schemas.microsoft.com/office/drawing/2014/main" id="{01CDB855-EA0F-44DD-9A6D-69E04DC71067}"/>
                  </a:ext>
                </a:extLst>
              </p:cNvPr>
              <p:cNvSpPr/>
              <p:nvPr/>
            </p:nvSpPr>
            <p:spPr>
              <a:xfrm rot="5400000">
                <a:off x="1948158" y="4644941"/>
                <a:ext cx="750289" cy="398888"/>
              </a:xfrm>
              <a:prstGeom prst="rightArrow">
                <a:avLst>
                  <a:gd name="adj1" fmla="val 50000"/>
                  <a:gd name="adj2" fmla="val 7381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ea typeface="+mn-ea"/>
                  <a:cs typeface="+mn-cs"/>
                </a:endParaRPr>
              </a:p>
            </p:txBody>
          </p:sp>
          <p:sp>
            <p:nvSpPr>
              <p:cNvPr id="206" name="TextBox 18">
                <a:extLst>
                  <a:ext uri="{FF2B5EF4-FFF2-40B4-BE49-F238E27FC236}">
                    <a16:creationId xmlns:a16="http://schemas.microsoft.com/office/drawing/2014/main" id="{9EA21582-EBB3-4803-BCD2-2A3D98E4758E}"/>
                  </a:ext>
                </a:extLst>
              </p:cNvPr>
              <p:cNvSpPr txBox="1"/>
              <p:nvPr/>
            </p:nvSpPr>
            <p:spPr>
              <a:xfrm>
                <a:off x="1439326" y="3079421"/>
                <a:ext cx="1767957" cy="12779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60000"/>
                        <a:lumOff val="40000"/>
                      </a:schemeClr>
                    </a:solidFill>
                    <a:effectLst/>
                    <a:uLnTx/>
                    <a:uFillTx/>
                    <a:ea typeface="+mn-ea"/>
                    <a:cs typeface="+mn-cs"/>
                  </a:rPr>
                  <a:t>3</a:t>
                </a:r>
                <a:endParaRPr kumimoji="0" lang="en-US" sz="8000" b="1" i="0" u="none" strike="noStrike" kern="1200" cap="none" spc="0" normalizeH="0" baseline="0" noProof="0">
                  <a:ln>
                    <a:noFill/>
                  </a:ln>
                  <a:solidFill>
                    <a:schemeClr val="accent1">
                      <a:lumMod val="60000"/>
                      <a:lumOff val="40000"/>
                    </a:schemeClr>
                  </a:solidFill>
                  <a:effectLst/>
                  <a:uLnTx/>
                  <a:uFillTx/>
                  <a:ea typeface="Noto Sans" panose="020B0502040504020204" pitchFamily="34"/>
                  <a:cs typeface="Noto Sans" panose="020B0502040504020204" pitchFamily="34"/>
                </a:endParaRPr>
              </a:p>
            </p:txBody>
          </p:sp>
        </p:grpSp>
        <p:sp>
          <p:nvSpPr>
            <p:cNvPr id="207" name="TextBox 18">
              <a:extLst>
                <a:ext uri="{FF2B5EF4-FFF2-40B4-BE49-F238E27FC236}">
                  <a16:creationId xmlns:a16="http://schemas.microsoft.com/office/drawing/2014/main" id="{29473987-E9BE-4AEC-B027-08ED3C5D5929}"/>
                </a:ext>
              </a:extLst>
            </p:cNvPr>
            <p:cNvSpPr txBox="1"/>
            <p:nvPr/>
          </p:nvSpPr>
          <p:spPr>
            <a:xfrm>
              <a:off x="632161" y="5404536"/>
              <a:ext cx="89419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chemeClr val="accent1">
                      <a:lumMod val="75000"/>
                    </a:schemeClr>
                  </a:solidFill>
                  <a:effectLst/>
                  <a:uLnTx/>
                  <a:uFillTx/>
                  <a:ea typeface="+mn-ea"/>
                  <a:cs typeface="+mn-cs"/>
                </a:rPr>
                <a:t>4</a:t>
              </a:r>
              <a:endParaRPr kumimoji="0" lang="en-US" sz="8000" b="1" i="0" u="none" strike="noStrike" kern="1200" cap="none" spc="0" normalizeH="0" baseline="0" noProof="0">
                <a:ln>
                  <a:noFill/>
                </a:ln>
                <a:solidFill>
                  <a:schemeClr val="accent1">
                    <a:lumMod val="75000"/>
                  </a:schemeClr>
                </a:solidFill>
                <a:effectLst/>
                <a:uLnTx/>
                <a:uFillTx/>
                <a:ea typeface="Noto Sans" panose="020B0502040504020204" pitchFamily="34"/>
                <a:cs typeface="Noto Sans" panose="020B0502040504020204" pitchFamily="34"/>
              </a:endParaRPr>
            </a:p>
          </p:txBody>
        </p:sp>
        <p:sp>
          <p:nvSpPr>
            <p:cNvPr id="208" name="Rectangle 207">
              <a:extLst>
                <a:ext uri="{FF2B5EF4-FFF2-40B4-BE49-F238E27FC236}">
                  <a16:creationId xmlns:a16="http://schemas.microsoft.com/office/drawing/2014/main" id="{2A1F7947-2119-4F97-B748-85773C856304}"/>
                </a:ext>
              </a:extLst>
            </p:cNvPr>
            <p:cNvSpPr/>
            <p:nvPr/>
          </p:nvSpPr>
          <p:spPr>
            <a:xfrm>
              <a:off x="1861126" y="2500380"/>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Validate the initial scoring of Data Challenges with the Guiding Coalition including Data Challenge sponsor. Adjust effort and impact scores where necessary.</a:t>
              </a:r>
            </a:p>
          </p:txBody>
        </p:sp>
        <p:sp>
          <p:nvSpPr>
            <p:cNvPr id="209" name="Rectangle 208">
              <a:extLst>
                <a:ext uri="{FF2B5EF4-FFF2-40B4-BE49-F238E27FC236}">
                  <a16:creationId xmlns:a16="http://schemas.microsoft.com/office/drawing/2014/main" id="{49B99654-6E7A-4040-8677-8BE158745F40}"/>
                </a:ext>
              </a:extLst>
            </p:cNvPr>
            <p:cNvSpPr/>
            <p:nvPr/>
          </p:nvSpPr>
          <p:spPr>
            <a:xfrm>
              <a:off x="1861126" y="5258042"/>
              <a:ext cx="2160000" cy="9393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Plot all individualData Challenges on the quadrant axes based on their total scores.</a:t>
              </a:r>
            </a:p>
          </p:txBody>
        </p:sp>
        <p:sp>
          <p:nvSpPr>
            <p:cNvPr id="210" name="Rectangle 209">
              <a:extLst>
                <a:ext uri="{FF2B5EF4-FFF2-40B4-BE49-F238E27FC236}">
                  <a16:creationId xmlns:a16="http://schemas.microsoft.com/office/drawing/2014/main" id="{E1B9409B-D458-48F5-93CB-8DB8C11FC3AF}"/>
                </a:ext>
              </a:extLst>
            </p:cNvPr>
            <p:cNvSpPr/>
            <p:nvPr/>
          </p:nvSpPr>
          <p:spPr>
            <a:xfrm>
              <a:off x="1861126" y="1121548"/>
              <a:ext cx="2160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a:solidFill>
                    <a:srgbClr val="0069B4"/>
                  </a:solidFill>
                </a:rPr>
                <a:t>Perform an initial scoring (ranging from low = 0, medium = 1 to high = 2) of Data Challenges on effort required to implement the solution as well as impact of the challenge on operations, decision making etc. </a:t>
              </a:r>
            </a:p>
          </p:txBody>
        </p:sp>
      </p:grpSp>
    </p:spTree>
    <p:extLst>
      <p:ext uri="{BB962C8B-B14F-4D97-AF65-F5344CB8AC3E}">
        <p14:creationId xmlns:p14="http://schemas.microsoft.com/office/powerpoint/2010/main" val="1096843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nvGraphicFramePr>
        <p:xfrm>
          <a:off x="556452" y="725876"/>
          <a:ext cx="11053655" cy="5417820"/>
        </p:xfrm>
        <a:graphic>
          <a:graphicData uri="http://schemas.openxmlformats.org/drawingml/2006/table">
            <a:tbl>
              <a:tblPr firstRow="1" bandRow="1">
                <a:tableStyleId>{C4B1156A-380E-4F78-BDF5-A606A8083BF9}</a:tableStyleId>
              </a:tblPr>
              <a:tblGrid>
                <a:gridCol w="479622">
                  <a:extLst>
                    <a:ext uri="{9D8B030D-6E8A-4147-A177-3AD203B41FA5}">
                      <a16:colId xmlns:a16="http://schemas.microsoft.com/office/drawing/2014/main" val="664324143"/>
                    </a:ext>
                  </a:extLst>
                </a:gridCol>
                <a:gridCol w="1097526">
                  <a:extLst>
                    <a:ext uri="{9D8B030D-6E8A-4147-A177-3AD203B41FA5}">
                      <a16:colId xmlns:a16="http://schemas.microsoft.com/office/drawing/2014/main" val="20001"/>
                    </a:ext>
                  </a:extLst>
                </a:gridCol>
                <a:gridCol w="1126179">
                  <a:extLst>
                    <a:ext uri="{9D8B030D-6E8A-4147-A177-3AD203B41FA5}">
                      <a16:colId xmlns:a16="http://schemas.microsoft.com/office/drawing/2014/main" val="20003"/>
                    </a:ext>
                  </a:extLst>
                </a:gridCol>
                <a:gridCol w="1820221">
                  <a:extLst>
                    <a:ext uri="{9D8B030D-6E8A-4147-A177-3AD203B41FA5}">
                      <a16:colId xmlns:a16="http://schemas.microsoft.com/office/drawing/2014/main" val="3036217877"/>
                    </a:ext>
                  </a:extLst>
                </a:gridCol>
                <a:gridCol w="536617">
                  <a:extLst>
                    <a:ext uri="{9D8B030D-6E8A-4147-A177-3AD203B41FA5}">
                      <a16:colId xmlns:a16="http://schemas.microsoft.com/office/drawing/2014/main" val="2525664640"/>
                    </a:ext>
                  </a:extLst>
                </a:gridCol>
                <a:gridCol w="1198698">
                  <a:extLst>
                    <a:ext uri="{9D8B030D-6E8A-4147-A177-3AD203B41FA5}">
                      <a16:colId xmlns:a16="http://schemas.microsoft.com/office/drawing/2014/main" val="874625104"/>
                    </a:ext>
                  </a:extLst>
                </a:gridCol>
                <a:gridCol w="1198698">
                  <a:extLst>
                    <a:ext uri="{9D8B030D-6E8A-4147-A177-3AD203B41FA5}">
                      <a16:colId xmlns:a16="http://schemas.microsoft.com/office/drawing/2014/main" val="4073524265"/>
                    </a:ext>
                  </a:extLst>
                </a:gridCol>
                <a:gridCol w="1198698">
                  <a:extLst>
                    <a:ext uri="{9D8B030D-6E8A-4147-A177-3AD203B41FA5}">
                      <a16:colId xmlns:a16="http://schemas.microsoft.com/office/drawing/2014/main" val="1740853142"/>
                    </a:ext>
                  </a:extLst>
                </a:gridCol>
                <a:gridCol w="1556889">
                  <a:extLst>
                    <a:ext uri="{9D8B030D-6E8A-4147-A177-3AD203B41FA5}">
                      <a16:colId xmlns:a16="http://schemas.microsoft.com/office/drawing/2014/main" val="801489833"/>
                    </a:ext>
                  </a:extLst>
                </a:gridCol>
                <a:gridCol w="840507">
                  <a:extLst>
                    <a:ext uri="{9D8B030D-6E8A-4147-A177-3AD203B41FA5}">
                      <a16:colId xmlns:a16="http://schemas.microsoft.com/office/drawing/2014/main" val="3399975925"/>
                    </a:ext>
                  </a:extLst>
                </a:gridCol>
              </a:tblGrid>
              <a:tr h="183151">
                <a:tc>
                  <a:txBody>
                    <a:bodyPr/>
                    <a:lstStyle/>
                    <a:p>
                      <a:pPr algn="l" rtl="0"/>
                      <a:r>
                        <a:rPr lang="en-US" sz="1050">
                          <a:solidFill>
                            <a:schemeClr val="bg1"/>
                          </a:solidFill>
                        </a:rPr>
                        <a:t>Index</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379869">
                <a:tc>
                  <a:txBody>
                    <a:bodyPr/>
                    <a:lstStyle/>
                    <a:p>
                      <a:pPr rtl="0"/>
                      <a:r>
                        <a:rPr lang="en-US" sz="1000"/>
                        <a:t>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err="1"/>
                        <a:t>Viradj</a:t>
                      </a:r>
                      <a:r>
                        <a:rPr lang="en-US" sz="1000"/>
                        <a:t> </a:t>
                      </a:r>
                      <a:r>
                        <a:rPr lang="en-US" sz="1000" err="1"/>
                        <a:t>Oedjaghir</a:t>
                      </a:r>
                      <a:endParaRPr lang="en-US" sz="1000"/>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sz="1000" kern="1200">
                          <a:solidFill>
                            <a:schemeClr val="dk1"/>
                          </a:solidFill>
                          <a:effectLst/>
                          <a:latin typeface="+mn-lt"/>
                          <a:ea typeface="+mn-ea"/>
                          <a:cs typeface="+mn-cs"/>
                        </a:rPr>
                        <a:t>HR data </a:t>
                      </a:r>
                      <a:endParaRPr lang="nl-NL" sz="1000" kern="1200">
                        <a:solidFill>
                          <a:schemeClr val="dk1"/>
                        </a:solidFill>
                        <a:effectLst/>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partially owned by HR and maintained by RFP team without dedicated system or ownership</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11/7/2022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HR, RFP &amp; Database team, data producers and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clear ownership and a better overview of the data in a central location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512538"/>
                  </a:ext>
                </a:extLst>
              </a:tr>
              <a:tr h="379869">
                <a:tc>
                  <a:txBody>
                    <a:bodyPr/>
                    <a:lstStyle/>
                    <a:p>
                      <a:pPr rtl="0"/>
                      <a:r>
                        <a:rPr lang="en-US" sz="1000"/>
                        <a:t>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err="1"/>
                        <a:t>Viradj</a:t>
                      </a:r>
                      <a:r>
                        <a:rPr lang="en-US" sz="1000"/>
                        <a:t> </a:t>
                      </a:r>
                      <a:r>
                        <a:rPr lang="en-US" sz="1000" err="1"/>
                        <a:t>Oedjaghir</a:t>
                      </a:r>
                      <a:endParaRPr lang="en-US" sz="1000"/>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sz="1000" kern="1200">
                          <a:solidFill>
                            <a:schemeClr val="dk1"/>
                          </a:solidFill>
                          <a:effectLst/>
                          <a:latin typeface="+mn-lt"/>
                          <a:ea typeface="+mn-ea"/>
                          <a:cs typeface="+mn-cs"/>
                        </a:rPr>
                        <a:t>Recon work/lack of master data </a:t>
                      </a:r>
                      <a:endParaRPr lang="nl-NL" sz="1000" kern="1200">
                        <a:solidFill>
                          <a:schemeClr val="dk1"/>
                        </a:solidFill>
                        <a:effectLst/>
                        <a:latin typeface="+mn-lt"/>
                        <a:ea typeface="+mn-ea"/>
                        <a:cs typeface="+mn-cs"/>
                      </a:endParaRP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Reconciliation work due to inconsistent static (master) data</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11/7/2022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HR, RFP &amp; Database team, data producers and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Less time spend on reconciling data and more trust in the quality of the data used for reporting </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0571758"/>
                  </a:ext>
                </a:extLst>
              </a:tr>
              <a:tr h="244201">
                <a:tc>
                  <a:txBody>
                    <a:bodyPr/>
                    <a:lstStyle/>
                    <a:p>
                      <a:pPr rtl="0"/>
                      <a:r>
                        <a:rPr lang="en-US" sz="1000"/>
                        <a:t>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Nicole </a:t>
                      </a:r>
                      <a:r>
                        <a:rPr lang="en-US" sz="1000" err="1"/>
                        <a:t>Sandig</a:t>
                      </a:r>
                      <a:endParaRPr lang="en-US" sz="1000"/>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interfaces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Define all data interfaces between applications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24/5/2022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Eliminate ambiguity and rework. </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312035">
                <a:tc>
                  <a:txBody>
                    <a:bodyPr/>
                    <a:lstStyle/>
                    <a:p>
                      <a:pPr rtl="0"/>
                      <a:r>
                        <a:rPr lang="en-US" sz="1000"/>
                        <a:t>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(CDO) /Data Architecture (Steve Harker)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Naming Standards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Ensure naming/definition standards are agreed and adhered to</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certainty of what descriptions/names of concepts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312035">
                <a:tc>
                  <a:txBody>
                    <a:bodyPr/>
                    <a:lstStyle/>
                    <a:p>
                      <a:pPr rtl="0"/>
                      <a:r>
                        <a:rPr lang="en-US" sz="1000"/>
                        <a:t>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Architecture</a:t>
                      </a:r>
                    </a:p>
                    <a:p>
                      <a:pPr rtl="0"/>
                      <a:r>
                        <a:rPr lang="en-US" sz="1000"/>
                        <a:t>(Steve Harker)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DDAs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Data Delivery agreements missing</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Consumers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predictable service levels for not only applications but also data</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312035">
                <a:tc>
                  <a:txBody>
                    <a:bodyPr/>
                    <a:lstStyle/>
                    <a:p>
                      <a:pPr rtl="0"/>
                      <a:r>
                        <a:rPr lang="en-US" sz="1000"/>
                        <a:t>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ABOR/IBOR decision making</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Decide on ABOR or IBOR for reporting purposes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Provide one single reporting standard to eliminate ambiguity</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379869">
                <a:tc>
                  <a:txBody>
                    <a:bodyPr/>
                    <a:lstStyle/>
                    <a:p>
                      <a:pPr rtl="0"/>
                      <a:r>
                        <a:rPr lang="en-US" sz="1000"/>
                        <a:t>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Data Governance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RFI/Vendor management </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kern="1200">
                          <a:solidFill>
                            <a:schemeClr val="dk1"/>
                          </a:solidFill>
                          <a:effectLst/>
                          <a:latin typeface="+mn-lt"/>
                          <a:ea typeface="+mn-ea"/>
                          <a:cs typeface="+mn-cs"/>
                        </a:rPr>
                        <a:t>Data governance mandate; authority to purchase data needs to get back to governance </a:t>
                      </a:r>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Vendor Management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that responsibilities are organized in the right place</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379869">
                <a:tc>
                  <a:txBody>
                    <a:bodyPr/>
                    <a:lstStyle/>
                    <a:p>
                      <a:pPr rtl="0"/>
                      <a:r>
                        <a:rPr lang="en-US" sz="1000"/>
                        <a:t>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Ten commandments for data architecture</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10 commandments that data architects must adhere to</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Architecture, Data developers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Ensuring a unified way of working among data architects and developers</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N</a:t>
                      </a:r>
                    </a:p>
                  </a:txBody>
                  <a:tcPr marL="45720" marR="4572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a:ln>
                  <a:noFill/>
                </a:ln>
                <a:solidFill>
                  <a:srgbClr val="0069B4"/>
                </a:solidFill>
                <a:effectLst/>
                <a:uLnTx/>
                <a:uFillTx/>
                <a:latin typeface="Calibri Light" panose="020F0302020204030204"/>
                <a:ea typeface="+mj-ea"/>
                <a:cs typeface="+mj-cs"/>
              </a:rPr>
              <a:t>Guiding Coalition: Prioritize our top day-to-day data challenges</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5160569" y="2800747"/>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L</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5160569" y="343189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S</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5160569" y="4024949"/>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10" name="Freeform 39">
            <a:extLst>
              <a:ext uri="{FF2B5EF4-FFF2-40B4-BE49-F238E27FC236}">
                <a16:creationId xmlns:a16="http://schemas.microsoft.com/office/drawing/2014/main" id="{BE17C23F-EDB0-4306-8EDA-75FE9A11271E}"/>
              </a:ext>
            </a:extLst>
          </p:cNvPr>
          <p:cNvSpPr>
            <a:spLocks/>
          </p:cNvSpPr>
          <p:nvPr/>
        </p:nvSpPr>
        <p:spPr bwMode="auto">
          <a:xfrm>
            <a:off x="5160569" y="460530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11" name="Freeform 39">
            <a:extLst>
              <a:ext uri="{FF2B5EF4-FFF2-40B4-BE49-F238E27FC236}">
                <a16:creationId xmlns:a16="http://schemas.microsoft.com/office/drawing/2014/main" id="{3C4B8040-4FA3-440B-892C-B6DE6275F028}"/>
              </a:ext>
            </a:extLst>
          </p:cNvPr>
          <p:cNvSpPr>
            <a:spLocks/>
          </p:cNvSpPr>
          <p:nvPr/>
        </p:nvSpPr>
        <p:spPr bwMode="auto">
          <a:xfrm>
            <a:off x="5160569" y="5675942"/>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S</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12" name="Freeform 39">
            <a:extLst>
              <a:ext uri="{FF2B5EF4-FFF2-40B4-BE49-F238E27FC236}">
                <a16:creationId xmlns:a16="http://schemas.microsoft.com/office/drawing/2014/main" id="{7B969AB3-F1DA-4D49-A37A-723294B26A19}"/>
              </a:ext>
            </a:extLst>
          </p:cNvPr>
          <p:cNvSpPr>
            <a:spLocks/>
          </p:cNvSpPr>
          <p:nvPr/>
        </p:nvSpPr>
        <p:spPr bwMode="auto">
          <a:xfrm>
            <a:off x="5160569" y="515909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13" name="Freeform 39">
            <a:extLst>
              <a:ext uri="{FF2B5EF4-FFF2-40B4-BE49-F238E27FC236}">
                <a16:creationId xmlns:a16="http://schemas.microsoft.com/office/drawing/2014/main" id="{4F6E8ACC-2733-417C-8BFC-851C6114DFF9}"/>
              </a:ext>
            </a:extLst>
          </p:cNvPr>
          <p:cNvSpPr>
            <a:spLocks/>
          </p:cNvSpPr>
          <p:nvPr/>
        </p:nvSpPr>
        <p:spPr bwMode="auto">
          <a:xfrm>
            <a:off x="5160569" y="2169596"/>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
        <p:nvSpPr>
          <p:cNvPr id="14" name="Freeform 39">
            <a:extLst>
              <a:ext uri="{FF2B5EF4-FFF2-40B4-BE49-F238E27FC236}">
                <a16:creationId xmlns:a16="http://schemas.microsoft.com/office/drawing/2014/main" id="{C0170BEF-0684-4FD5-BDED-F924BBE12AA2}"/>
              </a:ext>
            </a:extLst>
          </p:cNvPr>
          <p:cNvSpPr>
            <a:spLocks/>
          </p:cNvSpPr>
          <p:nvPr/>
        </p:nvSpPr>
        <p:spPr bwMode="auto">
          <a:xfrm>
            <a:off x="5160569" y="156186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endParaRPr kumimoji="0" lang="en-US" sz="1800" b="0" i="0" u="none" strike="noStrike" kern="0" cap="none" spc="0" normalizeH="0" baseline="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2939404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nvGraphicFramePr>
        <p:xfrm>
          <a:off x="556452" y="725876"/>
          <a:ext cx="11053655" cy="4686300"/>
        </p:xfrm>
        <a:graphic>
          <a:graphicData uri="http://schemas.openxmlformats.org/drawingml/2006/table">
            <a:tbl>
              <a:tblPr firstRow="1" bandRow="1">
                <a:tableStyleId>{C4B1156A-380E-4F78-BDF5-A606A8083BF9}</a:tableStyleId>
              </a:tblPr>
              <a:tblGrid>
                <a:gridCol w="479622">
                  <a:extLst>
                    <a:ext uri="{9D8B030D-6E8A-4147-A177-3AD203B41FA5}">
                      <a16:colId xmlns:a16="http://schemas.microsoft.com/office/drawing/2014/main" val="664324143"/>
                    </a:ext>
                  </a:extLst>
                </a:gridCol>
                <a:gridCol w="1097526">
                  <a:extLst>
                    <a:ext uri="{9D8B030D-6E8A-4147-A177-3AD203B41FA5}">
                      <a16:colId xmlns:a16="http://schemas.microsoft.com/office/drawing/2014/main" val="20001"/>
                    </a:ext>
                  </a:extLst>
                </a:gridCol>
                <a:gridCol w="1126179">
                  <a:extLst>
                    <a:ext uri="{9D8B030D-6E8A-4147-A177-3AD203B41FA5}">
                      <a16:colId xmlns:a16="http://schemas.microsoft.com/office/drawing/2014/main" val="20003"/>
                    </a:ext>
                  </a:extLst>
                </a:gridCol>
                <a:gridCol w="1820221">
                  <a:extLst>
                    <a:ext uri="{9D8B030D-6E8A-4147-A177-3AD203B41FA5}">
                      <a16:colId xmlns:a16="http://schemas.microsoft.com/office/drawing/2014/main" val="3036217877"/>
                    </a:ext>
                  </a:extLst>
                </a:gridCol>
                <a:gridCol w="536617">
                  <a:extLst>
                    <a:ext uri="{9D8B030D-6E8A-4147-A177-3AD203B41FA5}">
                      <a16:colId xmlns:a16="http://schemas.microsoft.com/office/drawing/2014/main" val="2525664640"/>
                    </a:ext>
                  </a:extLst>
                </a:gridCol>
                <a:gridCol w="1198698">
                  <a:extLst>
                    <a:ext uri="{9D8B030D-6E8A-4147-A177-3AD203B41FA5}">
                      <a16:colId xmlns:a16="http://schemas.microsoft.com/office/drawing/2014/main" val="874625104"/>
                    </a:ext>
                  </a:extLst>
                </a:gridCol>
                <a:gridCol w="1198698">
                  <a:extLst>
                    <a:ext uri="{9D8B030D-6E8A-4147-A177-3AD203B41FA5}">
                      <a16:colId xmlns:a16="http://schemas.microsoft.com/office/drawing/2014/main" val="4073524265"/>
                    </a:ext>
                  </a:extLst>
                </a:gridCol>
                <a:gridCol w="1198698">
                  <a:extLst>
                    <a:ext uri="{9D8B030D-6E8A-4147-A177-3AD203B41FA5}">
                      <a16:colId xmlns:a16="http://schemas.microsoft.com/office/drawing/2014/main" val="1740853142"/>
                    </a:ext>
                  </a:extLst>
                </a:gridCol>
                <a:gridCol w="1556889">
                  <a:extLst>
                    <a:ext uri="{9D8B030D-6E8A-4147-A177-3AD203B41FA5}">
                      <a16:colId xmlns:a16="http://schemas.microsoft.com/office/drawing/2014/main" val="801489833"/>
                    </a:ext>
                  </a:extLst>
                </a:gridCol>
                <a:gridCol w="840507">
                  <a:extLst>
                    <a:ext uri="{9D8B030D-6E8A-4147-A177-3AD203B41FA5}">
                      <a16:colId xmlns:a16="http://schemas.microsoft.com/office/drawing/2014/main" val="3399975925"/>
                    </a:ext>
                  </a:extLst>
                </a:gridCol>
              </a:tblGrid>
              <a:tr h="183151">
                <a:tc>
                  <a:txBody>
                    <a:bodyPr/>
                    <a:lstStyle/>
                    <a:p>
                      <a:pPr algn="l" rtl="0"/>
                      <a:r>
                        <a:rPr lang="en-US" sz="1050">
                          <a:solidFill>
                            <a:schemeClr val="bg1"/>
                          </a:solidFill>
                        </a:rPr>
                        <a:t>Index</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marL="45720" marR="4572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379869">
                <a:tc>
                  <a:txBody>
                    <a:bodyPr/>
                    <a:lstStyle/>
                    <a:p>
                      <a:pPr rtl="0"/>
                      <a:r>
                        <a:rPr lang="nl-NL" sz="1000"/>
                        <a:t>9</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Jane Daniel (Sander </a:t>
                      </a:r>
                      <a:r>
                        <a:rPr lang="en-US" sz="1000" err="1"/>
                        <a:t>Maatman</a:t>
                      </a:r>
                      <a:r>
                        <a:rPr lang="en-US" sz="1000"/>
                        <a:t> to own for 1</a:t>
                      </a:r>
                      <a:r>
                        <a:rPr lang="en-US" sz="1000" baseline="30000"/>
                        <a:t>st</a:t>
                      </a:r>
                      <a:r>
                        <a:rPr lang="en-US" sz="1000"/>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i="1"/>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9512538"/>
                  </a:ext>
                </a:extLst>
              </a:tr>
              <a:tr h="379869">
                <a:tc>
                  <a:txBody>
                    <a:bodyPr/>
                    <a:lstStyle/>
                    <a:p>
                      <a:pPr rtl="0"/>
                      <a:r>
                        <a:rPr lang="nl-NL" sz="1000"/>
                        <a:t>10</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0571758"/>
                  </a:ext>
                </a:extLst>
              </a:tr>
              <a:tr h="244201">
                <a:tc>
                  <a:txBody>
                    <a:bodyPr/>
                    <a:lstStyle/>
                    <a:p>
                      <a:pPr rtl="0"/>
                      <a:r>
                        <a:rPr lang="nl-NL" sz="1000"/>
                        <a:t>11</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CMDB and OneTrust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312035">
                <a:tc>
                  <a:txBody>
                    <a:bodyPr/>
                    <a:lstStyle/>
                    <a:p>
                      <a:pPr rtl="0"/>
                      <a:r>
                        <a:rPr lang="nl-NL" sz="1000"/>
                        <a:t>12</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a:t>N</a:t>
                      </a:r>
                    </a:p>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312035">
                <a:tc>
                  <a:txBody>
                    <a:bodyPr/>
                    <a:lstStyle/>
                    <a:p>
                      <a:pPr rtl="0"/>
                      <a:r>
                        <a:rPr lang="nl-NL" sz="1000"/>
                        <a:t>13</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Ensure seamless data flow for internal data between external systems (Factset, Aladdin etc)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a:t>N</a:t>
                      </a:r>
                    </a:p>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a:ln>
                  <a:noFill/>
                </a:ln>
                <a:solidFill>
                  <a:srgbClr val="0069B4"/>
                </a:solidFill>
                <a:effectLst/>
                <a:uLnTx/>
                <a:uFillTx/>
                <a:latin typeface="Calibri Light" panose="020F0302020204030204"/>
                <a:ea typeface="+mj-ea"/>
                <a:cs typeface="+mj-cs"/>
              </a:rPr>
              <a:t>Guiding Coalition: Prioritize our top day-to-day data challenges</a:t>
            </a:r>
          </a:p>
        </p:txBody>
      </p:sp>
      <p:sp>
        <p:nvSpPr>
          <p:cNvPr id="15" name="Freeform 39">
            <a:extLst>
              <a:ext uri="{FF2B5EF4-FFF2-40B4-BE49-F238E27FC236}">
                <a16:creationId xmlns:a16="http://schemas.microsoft.com/office/drawing/2014/main" id="{240D83C7-FD71-46F2-8C68-54F2E70FAAEC}"/>
              </a:ext>
            </a:extLst>
          </p:cNvPr>
          <p:cNvSpPr>
            <a:spLocks/>
          </p:cNvSpPr>
          <p:nvPr/>
        </p:nvSpPr>
        <p:spPr bwMode="auto">
          <a:xfrm>
            <a:off x="5147789" y="158128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L</a:t>
            </a:r>
          </a:p>
        </p:txBody>
      </p:sp>
      <p:sp>
        <p:nvSpPr>
          <p:cNvPr id="16" name="Freeform 39">
            <a:extLst>
              <a:ext uri="{FF2B5EF4-FFF2-40B4-BE49-F238E27FC236}">
                <a16:creationId xmlns:a16="http://schemas.microsoft.com/office/drawing/2014/main" id="{39BECCB6-34D7-4D33-B278-15268AE99F63}"/>
              </a:ext>
            </a:extLst>
          </p:cNvPr>
          <p:cNvSpPr>
            <a:spLocks/>
          </p:cNvSpPr>
          <p:nvPr/>
        </p:nvSpPr>
        <p:spPr bwMode="auto">
          <a:xfrm>
            <a:off x="5147789" y="2594427"/>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p>
        </p:txBody>
      </p:sp>
      <p:sp>
        <p:nvSpPr>
          <p:cNvPr id="17" name="Freeform 39">
            <a:extLst>
              <a:ext uri="{FF2B5EF4-FFF2-40B4-BE49-F238E27FC236}">
                <a16:creationId xmlns:a16="http://schemas.microsoft.com/office/drawing/2014/main" id="{15507A41-E502-466A-97A5-2BA44510294B}"/>
              </a:ext>
            </a:extLst>
          </p:cNvPr>
          <p:cNvSpPr>
            <a:spLocks/>
          </p:cNvSpPr>
          <p:nvPr/>
        </p:nvSpPr>
        <p:spPr bwMode="auto">
          <a:xfrm>
            <a:off x="5147789" y="347980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0">
                <a:solidFill>
                  <a:prstClr val="white"/>
                </a:solidFill>
                <a:latin typeface="EYInterstate Light"/>
              </a:rPr>
              <a:t>M</a:t>
            </a:r>
            <a:endParaRPr kumimoji="0" lang="en-US" sz="1400" b="0" i="0" u="none" strike="noStrike" kern="0" cap="none" spc="0" normalizeH="0" baseline="0">
              <a:ln>
                <a:noFill/>
              </a:ln>
              <a:solidFill>
                <a:prstClr val="white"/>
              </a:solidFill>
              <a:effectLst/>
              <a:uLnTx/>
              <a:uFillTx/>
              <a:latin typeface="EYInterstate Light"/>
              <a:ea typeface="+mn-ea"/>
              <a:cs typeface="+mn-cs"/>
            </a:endParaRPr>
          </a:p>
        </p:txBody>
      </p:sp>
      <p:sp>
        <p:nvSpPr>
          <p:cNvPr id="18" name="Freeform 39">
            <a:extLst>
              <a:ext uri="{FF2B5EF4-FFF2-40B4-BE49-F238E27FC236}">
                <a16:creationId xmlns:a16="http://schemas.microsoft.com/office/drawing/2014/main" id="{98B31D6C-1CE8-4AB6-AAB9-3695353B516A}"/>
              </a:ext>
            </a:extLst>
          </p:cNvPr>
          <p:cNvSpPr>
            <a:spLocks/>
          </p:cNvSpPr>
          <p:nvPr/>
        </p:nvSpPr>
        <p:spPr bwMode="auto">
          <a:xfrm>
            <a:off x="5147789" y="4190406"/>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L</a:t>
            </a:r>
          </a:p>
        </p:txBody>
      </p:sp>
      <p:sp>
        <p:nvSpPr>
          <p:cNvPr id="19" name="Freeform 39">
            <a:extLst>
              <a:ext uri="{FF2B5EF4-FFF2-40B4-BE49-F238E27FC236}">
                <a16:creationId xmlns:a16="http://schemas.microsoft.com/office/drawing/2014/main" id="{92C0B9DC-1B76-4160-B407-4CB72827F44E}"/>
              </a:ext>
            </a:extLst>
          </p:cNvPr>
          <p:cNvSpPr>
            <a:spLocks/>
          </p:cNvSpPr>
          <p:nvPr/>
        </p:nvSpPr>
        <p:spPr bwMode="auto">
          <a:xfrm>
            <a:off x="5147789" y="4901012"/>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a:ln>
                  <a:noFill/>
                </a:ln>
                <a:solidFill>
                  <a:prstClr val="white"/>
                </a:solidFill>
                <a:effectLst/>
                <a:uLnTx/>
                <a:uFillTx/>
                <a:latin typeface="EYInterstate Light"/>
                <a:ea typeface="+mn-ea"/>
                <a:cs typeface="+mn-cs"/>
              </a:rPr>
              <a:t>M</a:t>
            </a:r>
          </a:p>
        </p:txBody>
      </p:sp>
    </p:spTree>
    <p:extLst>
      <p:ext uri="{BB962C8B-B14F-4D97-AF65-F5344CB8AC3E}">
        <p14:creationId xmlns:p14="http://schemas.microsoft.com/office/powerpoint/2010/main" val="1473242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5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Launching Data Governance</a:t>
            </a:r>
            <a:br>
              <a:rPr lang="en-US"/>
            </a:br>
            <a:r>
              <a:rPr lang="en-US"/>
              <a:t>Progress Update</a:t>
            </a:r>
          </a:p>
        </p:txBody>
      </p:sp>
    </p:spTree>
    <p:extLst>
      <p:ext uri="{BB962C8B-B14F-4D97-AF65-F5344CB8AC3E}">
        <p14:creationId xmlns:p14="http://schemas.microsoft.com/office/powerpoint/2010/main" val="365427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2494CD-135A-4DE0-97D6-88BE7FB52CB0}"/>
              </a:ext>
            </a:extLst>
          </p:cNvPr>
          <p:cNvGraphicFramePr>
            <a:graphicFrameLocks noChangeAspect="1"/>
          </p:cNvGraphicFramePr>
          <p:nvPr>
            <p:custDataLst>
              <p:tags r:id="rId2"/>
            </p:custDataLst>
            <p:extLst>
              <p:ext uri="{D42A27DB-BD31-4B8C-83A1-F6EECF244321}">
                <p14:modId xmlns:p14="http://schemas.microsoft.com/office/powerpoint/2010/main" val="3501944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12494CD-135A-4DE0-97D6-88BE7FB52CB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3" name="Title 5">
            <a:extLst>
              <a:ext uri="{FF2B5EF4-FFF2-40B4-BE49-F238E27FC236}">
                <a16:creationId xmlns:a16="http://schemas.microsoft.com/office/drawing/2014/main" id="{488C66A7-CC28-42BE-8348-983618B2AE77}"/>
              </a:ext>
            </a:extLst>
          </p:cNvPr>
          <p:cNvSpPr txBox="1">
            <a:spLocks/>
          </p:cNvSpPr>
          <p:nvPr/>
        </p:nvSpPr>
        <p:spPr>
          <a:xfrm>
            <a:off x="556452" y="215763"/>
            <a:ext cx="10957678" cy="467407"/>
          </a:xfrm>
          <a:prstGeom prst="rect">
            <a:avLst/>
          </a:prstGeom>
        </p:spPr>
        <p:txBody>
          <a:bodyPr vert="horz" wrap="square" lIns="0" tIns="0" rIns="0" bIns="0" anchor="t" anchorCtr="0"/>
          <a:lstStyle>
            <a:lvl1pPr defTabSz="685783">
              <a:lnSpc>
                <a:spcPct val="108000"/>
              </a:lnSpc>
              <a:spcBef>
                <a:spcPct val="0"/>
              </a:spcBef>
              <a:buNone/>
              <a:defRPr sz="2600" b="0" i="0" baseline="0">
                <a:solidFill>
                  <a:schemeClr val="accent1"/>
                </a:solidFill>
                <a:latin typeface="Calibri" panose="020F0502020204030204" pitchFamily="34" charset="0"/>
                <a:ea typeface="+mj-ea"/>
                <a:cs typeface="Calibri" panose="020F0502020204030204" pitchFamily="34" charset="0"/>
              </a:defRPr>
            </a:lvl1pPr>
          </a:lstStyle>
          <a:p>
            <a:endParaRPr lang="en-GB"/>
          </a:p>
        </p:txBody>
      </p:sp>
      <p:graphicFrame>
        <p:nvGraphicFramePr>
          <p:cNvPr id="24" name="Table 23">
            <a:extLst>
              <a:ext uri="{FF2B5EF4-FFF2-40B4-BE49-F238E27FC236}">
                <a16:creationId xmlns:a16="http://schemas.microsoft.com/office/drawing/2014/main" id="{E37E7676-442B-4D1D-B923-DA5ACFE223E1}"/>
              </a:ext>
            </a:extLst>
          </p:cNvPr>
          <p:cNvGraphicFramePr>
            <a:graphicFrameLocks noGrp="1"/>
          </p:cNvGraphicFramePr>
          <p:nvPr>
            <p:extLst>
              <p:ext uri="{D42A27DB-BD31-4B8C-83A1-F6EECF244321}">
                <p14:modId xmlns:p14="http://schemas.microsoft.com/office/powerpoint/2010/main" val="61599309"/>
              </p:ext>
            </p:extLst>
          </p:nvPr>
        </p:nvGraphicFramePr>
        <p:xfrm>
          <a:off x="556451" y="1679669"/>
          <a:ext cx="3246761" cy="4184661"/>
        </p:xfrm>
        <a:graphic>
          <a:graphicData uri="http://schemas.openxmlformats.org/drawingml/2006/table">
            <a:tbl>
              <a:tblPr firstRow="1" bandRow="1">
                <a:tableStyleId>{C4B1156A-380E-4F78-BDF5-A606A8083BF9}</a:tableStyleId>
              </a:tblPr>
              <a:tblGrid>
                <a:gridCol w="1292300">
                  <a:extLst>
                    <a:ext uri="{9D8B030D-6E8A-4147-A177-3AD203B41FA5}">
                      <a16:colId xmlns:a16="http://schemas.microsoft.com/office/drawing/2014/main" val="664324143"/>
                    </a:ext>
                  </a:extLst>
                </a:gridCol>
                <a:gridCol w="1954461">
                  <a:extLst>
                    <a:ext uri="{9D8B030D-6E8A-4147-A177-3AD203B41FA5}">
                      <a16:colId xmlns:a16="http://schemas.microsoft.com/office/drawing/2014/main" val="20001"/>
                    </a:ext>
                  </a:extLst>
                </a:gridCol>
              </a:tblGrid>
              <a:tr h="145822">
                <a:tc>
                  <a:txBody>
                    <a:bodyPr/>
                    <a:lstStyle/>
                    <a:p>
                      <a:pPr algn="l" rtl="0"/>
                      <a:r>
                        <a:rPr lang="en-US" sz="1100">
                          <a:solidFill>
                            <a:schemeClr val="bg1"/>
                          </a:solidFill>
                        </a:rPr>
                        <a:t>Guiding Coalition</a:t>
                      </a:r>
                    </a:p>
                  </a:txBody>
                  <a:tcPr marL="0" marR="0" marT="18000" marB="18000">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100">
                          <a:solidFill>
                            <a:schemeClr val="bg1"/>
                          </a:solidFill>
                        </a:rPr>
                        <a:t>Role</a:t>
                      </a:r>
                    </a:p>
                  </a:txBody>
                  <a:tcPr marL="0" marR="0" marT="18000" marB="1800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Wouter Peters​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Lance Cameron​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CDO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Nicole Sandig​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CTO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Rishi Santokhi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CFO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397829"/>
                  </a:ext>
                </a:extLst>
              </a:tr>
              <a:tr h="119085">
                <a:tc>
                  <a:txBody>
                    <a:bodyPr/>
                    <a:lstStyle/>
                    <a:p>
                      <a:pPr rtl="0"/>
                      <a:r>
                        <a:rPr lang="en-US" sz="1100">
                          <a:solidFill>
                            <a:srgbClr val="000000"/>
                          </a:solidFill>
                          <a:latin typeface="+mn-lt"/>
                        </a:rPr>
                        <a:t>Steve Lempa</a:t>
                      </a:r>
                      <a:endParaRPr lang="en-US" sz="1100"/>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VP portfolio Risk Management</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Stuart Donald​</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Insights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Brunno Maradei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Responsible Investments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r h="206382">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Head of data office​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1766"/>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Kim Bormann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Investment Operations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3327"/>
                  </a:ext>
                </a:extLst>
              </a:tr>
              <a:tr h="217119">
                <a:tc>
                  <a:txBody>
                    <a:bodyPr/>
                    <a:lstStyle/>
                    <a:p>
                      <a:pPr rtl="0"/>
                      <a:r>
                        <a:rPr lang="en-US" sz="1100"/>
                        <a:t>Erik den Hartog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European Head of Account Management &amp; Client Servicing</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273261"/>
                  </a:ext>
                </a:extLst>
              </a:tr>
              <a:tr h="217119">
                <a:tc>
                  <a:txBody>
                    <a:bodyPr/>
                    <a:lstStyle/>
                    <a:p>
                      <a:pPr rtl="0"/>
                      <a:r>
                        <a:rPr lang="en-US" sz="1100"/>
                        <a:t>David </a:t>
                      </a:r>
                      <a:r>
                        <a:rPr lang="en-US" sz="1100" err="1"/>
                        <a:t>Hazeldine</a:t>
                      </a:r>
                      <a:endParaRPr lang="en-US" sz="1100"/>
                    </a:p>
                  </a:txBody>
                  <a:tcPr marL="0" marR="0" marT="18000" marB="18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Global DPO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308800"/>
                  </a:ext>
                </a:extLst>
              </a:tr>
              <a:tr h="145822">
                <a:tc>
                  <a:txBody>
                    <a:bodyPr/>
                    <a:lstStyle/>
                    <a:p>
                      <a:pPr rtl="0"/>
                      <a:r>
                        <a:rPr lang="en-US" sz="1100" b="1">
                          <a:solidFill>
                            <a:schemeClr val="bg1"/>
                          </a:solidFill>
                        </a:rPr>
                        <a:t>Optional members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rtl="0"/>
                      <a:endParaRPr lang="en-US" sz="1100" b="0"/>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3273196022"/>
                  </a:ext>
                </a:extLst>
              </a:tr>
              <a:tr h="217119">
                <a:tc>
                  <a:txBody>
                    <a:bodyPr/>
                    <a:lstStyle/>
                    <a:p>
                      <a:pPr rtl="0"/>
                      <a:r>
                        <a:rPr lang="en-US" sz="1100"/>
                        <a:t>Stephan Jones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Multi Asset &amp; Solutions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842347"/>
                  </a:ext>
                </a:extLst>
              </a:tr>
              <a:tr h="119085">
                <a:tc>
                  <a:txBody>
                    <a:bodyPr/>
                    <a:lstStyle/>
                    <a:p>
                      <a:pPr rtl="0"/>
                      <a:r>
                        <a:rPr lang="en-US" sz="1100"/>
                        <a:t>Scott Cote</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Real Assets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5993856"/>
                  </a:ext>
                </a:extLst>
              </a:tr>
              <a:tr h="119085">
                <a:tc>
                  <a:txBody>
                    <a:bodyPr/>
                    <a:lstStyle/>
                    <a:p>
                      <a:pPr rtl="0"/>
                      <a:r>
                        <a:rPr lang="en-US" sz="1100"/>
                        <a:t>Chris Thompson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Client Group</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5334319"/>
                  </a:ext>
                </a:extLst>
              </a:tr>
              <a:tr h="119085">
                <a:tc>
                  <a:txBody>
                    <a:bodyPr/>
                    <a:lstStyle/>
                    <a:p>
                      <a:pPr rtl="0"/>
                      <a:r>
                        <a:rPr lang="en-US" sz="1100"/>
                        <a:t>Stuart Watson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Sr Finance business partner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775797"/>
                  </a:ext>
                </a:extLst>
              </a:tr>
              <a:tr h="119085">
                <a:tc>
                  <a:txBody>
                    <a:bodyPr/>
                    <a:lstStyle/>
                    <a:p>
                      <a:pPr rtl="0"/>
                      <a:r>
                        <a:rPr lang="en-US" sz="1100"/>
                        <a:t>Hiek van der Scheer</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Group CDAO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4316824"/>
                  </a:ext>
                </a:extLst>
              </a:tr>
            </a:tbl>
          </a:graphicData>
        </a:graphic>
      </p:graphicFrame>
      <p:grpSp>
        <p:nvGrpSpPr>
          <p:cNvPr id="3" name="Group 2">
            <a:extLst>
              <a:ext uri="{FF2B5EF4-FFF2-40B4-BE49-F238E27FC236}">
                <a16:creationId xmlns:a16="http://schemas.microsoft.com/office/drawing/2014/main" id="{C36A46FC-8C74-4B84-ABD6-BDAA8BE78091}"/>
              </a:ext>
            </a:extLst>
          </p:cNvPr>
          <p:cNvGrpSpPr/>
          <p:nvPr/>
        </p:nvGrpSpPr>
        <p:grpSpPr>
          <a:xfrm>
            <a:off x="8292130" y="1679669"/>
            <a:ext cx="3222000" cy="4184661"/>
            <a:chOff x="8292130" y="1679669"/>
            <a:chExt cx="3222000" cy="4184661"/>
          </a:xfrm>
        </p:grpSpPr>
        <p:sp>
          <p:nvSpPr>
            <p:cNvPr id="25" name="Rectangle 24">
              <a:extLst>
                <a:ext uri="{FF2B5EF4-FFF2-40B4-BE49-F238E27FC236}">
                  <a16:creationId xmlns:a16="http://schemas.microsoft.com/office/drawing/2014/main" id="{3062F5A7-8725-4E6B-938C-3A0964234186}"/>
                </a:ext>
              </a:extLst>
            </p:cNvPr>
            <p:cNvSpPr/>
            <p:nvPr/>
          </p:nvSpPr>
          <p:spPr>
            <a:xfrm>
              <a:off x="8292130" y="1679669"/>
              <a:ext cx="3222000" cy="4184661"/>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Connector 25">
              <a:extLst>
                <a:ext uri="{FF2B5EF4-FFF2-40B4-BE49-F238E27FC236}">
                  <a16:creationId xmlns:a16="http://schemas.microsoft.com/office/drawing/2014/main" id="{DF461E1B-3568-4748-A1B5-502A8FC10679}"/>
                </a:ext>
              </a:extLst>
            </p:cNvPr>
            <p:cNvCxnSpPr>
              <a:cxnSpLocks/>
            </p:cNvCxnSpPr>
            <p:nvPr/>
          </p:nvCxnSpPr>
          <p:spPr>
            <a:xfrm>
              <a:off x="10310160"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CE3C236-3A1A-462D-9245-666D9E56F9BF}"/>
                </a:ext>
              </a:extLst>
            </p:cNvPr>
            <p:cNvCxnSpPr>
              <a:cxnSpLocks/>
            </p:cNvCxnSpPr>
            <p:nvPr/>
          </p:nvCxnSpPr>
          <p:spPr>
            <a:xfrm>
              <a:off x="11110161"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28" name="AutoShape 7">
              <a:extLst>
                <a:ext uri="{FF2B5EF4-FFF2-40B4-BE49-F238E27FC236}">
                  <a16:creationId xmlns:a16="http://schemas.microsoft.com/office/drawing/2014/main" id="{294BA109-6478-431E-9171-10968E716DBA}"/>
                </a:ext>
              </a:extLst>
            </p:cNvPr>
            <p:cNvCxnSpPr>
              <a:cxnSpLocks noChangeShapeType="1"/>
            </p:cNvCxnSpPr>
            <p:nvPr/>
          </p:nvCxnSpPr>
          <p:spPr bwMode="auto">
            <a:xfrm rot="5400000" flipH="1" flipV="1">
              <a:off x="8940768" y="2569837"/>
              <a:ext cx="1141600" cy="80116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29" name="AutoShape 9">
              <a:extLst>
                <a:ext uri="{FF2B5EF4-FFF2-40B4-BE49-F238E27FC236}">
                  <a16:creationId xmlns:a16="http://schemas.microsoft.com/office/drawing/2014/main" id="{24076823-FB2E-4F8C-8910-3BC0C1DD48EF}"/>
                </a:ext>
              </a:extLst>
            </p:cNvPr>
            <p:cNvCxnSpPr>
              <a:cxnSpLocks noChangeShapeType="1"/>
            </p:cNvCxnSpPr>
            <p:nvPr/>
          </p:nvCxnSpPr>
          <p:spPr bwMode="auto">
            <a:xfrm rot="16200000" flipV="1">
              <a:off x="9740280" y="2569195"/>
              <a:ext cx="1142377" cy="80116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0" name="Rectangle 4">
              <a:extLst>
                <a:ext uri="{FF2B5EF4-FFF2-40B4-BE49-F238E27FC236}">
                  <a16:creationId xmlns:a16="http://schemas.microsoft.com/office/drawing/2014/main" id="{4E046244-49C2-4381-B700-4A0B0F478192}"/>
                </a:ext>
              </a:extLst>
            </p:cNvPr>
            <p:cNvSpPr>
              <a:spLocks noChangeArrowheads="1"/>
            </p:cNvSpPr>
            <p:nvPr/>
          </p:nvSpPr>
          <p:spPr bwMode="auto">
            <a:xfrm>
              <a:off x="10350396" y="316902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31" name="AutoShape 7">
              <a:extLst>
                <a:ext uri="{FF2B5EF4-FFF2-40B4-BE49-F238E27FC236}">
                  <a16:creationId xmlns:a16="http://schemas.microsoft.com/office/drawing/2014/main" id="{D206AC26-F2EE-41D6-9E09-EF4A3C6C0AB2}"/>
                </a:ext>
              </a:extLst>
            </p:cNvPr>
            <p:cNvCxnSpPr>
              <a:cxnSpLocks noChangeShapeType="1"/>
              <a:stCxn id="32" idx="1"/>
              <a:endCxn id="30" idx="5"/>
            </p:cNvCxnSpPr>
            <p:nvPr/>
          </p:nvCxnSpPr>
          <p:spPr bwMode="auto">
            <a:xfrm rot="5400000" flipH="1" flipV="1">
              <a:off x="10282331" y="3814406"/>
              <a:ext cx="464342" cy="39283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2" name="Rectangle 3">
              <a:extLst>
                <a:ext uri="{FF2B5EF4-FFF2-40B4-BE49-F238E27FC236}">
                  <a16:creationId xmlns:a16="http://schemas.microsoft.com/office/drawing/2014/main" id="{B1C31834-EE7E-4E6F-B110-026C6A6E2EE7}"/>
                </a:ext>
              </a:extLst>
            </p:cNvPr>
            <p:cNvSpPr>
              <a:spLocks noChangeArrowheads="1"/>
            </p:cNvSpPr>
            <p:nvPr/>
          </p:nvSpPr>
          <p:spPr bwMode="auto">
            <a:xfrm>
              <a:off x="9957565"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33" name="Rectangle 5">
              <a:extLst>
                <a:ext uri="{FF2B5EF4-FFF2-40B4-BE49-F238E27FC236}">
                  <a16:creationId xmlns:a16="http://schemas.microsoft.com/office/drawing/2014/main" id="{139BE255-6DBD-4179-AB44-2532EB1B4D11}"/>
                </a:ext>
              </a:extLst>
            </p:cNvPr>
            <p:cNvSpPr>
              <a:spLocks noChangeArrowheads="1"/>
            </p:cNvSpPr>
            <p:nvPr/>
          </p:nvSpPr>
          <p:spPr bwMode="auto">
            <a:xfrm>
              <a:off x="9488469" y="1818236"/>
              <a:ext cx="864000"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Data Governance council</a:t>
              </a:r>
            </a:p>
          </p:txBody>
        </p:sp>
        <p:sp>
          <p:nvSpPr>
            <p:cNvPr id="34" name="Rectangle 3">
              <a:extLst>
                <a:ext uri="{FF2B5EF4-FFF2-40B4-BE49-F238E27FC236}">
                  <a16:creationId xmlns:a16="http://schemas.microsoft.com/office/drawing/2014/main" id="{5CC0465C-AB9F-41ED-982B-B91E2FEECF9D}"/>
                </a:ext>
              </a:extLst>
            </p:cNvPr>
            <p:cNvSpPr>
              <a:spLocks noChangeArrowheads="1"/>
            </p:cNvSpPr>
            <p:nvPr/>
          </p:nvSpPr>
          <p:spPr bwMode="auto">
            <a:xfrm>
              <a:off x="10746046"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35" name="Elbow Connector 128">
              <a:extLst>
                <a:ext uri="{FF2B5EF4-FFF2-40B4-BE49-F238E27FC236}">
                  <a16:creationId xmlns:a16="http://schemas.microsoft.com/office/drawing/2014/main" id="{649819AF-E770-4598-A4FF-FC654B2C985B}"/>
                </a:ext>
              </a:extLst>
            </p:cNvPr>
            <p:cNvCxnSpPr>
              <a:cxnSpLocks/>
              <a:stCxn id="30" idx="5"/>
              <a:endCxn id="34" idx="1"/>
            </p:cNvCxnSpPr>
            <p:nvPr/>
          </p:nvCxnSpPr>
          <p:spPr>
            <a:xfrm rot="16200000" flipH="1">
              <a:off x="10676572" y="3812997"/>
              <a:ext cx="464342" cy="395649"/>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36" name="Rectangle 3">
              <a:extLst>
                <a:ext uri="{FF2B5EF4-FFF2-40B4-BE49-F238E27FC236}">
                  <a16:creationId xmlns:a16="http://schemas.microsoft.com/office/drawing/2014/main" id="{CA029B13-4983-4CCC-BBAF-EA691B0061AD}"/>
                </a:ext>
              </a:extLst>
            </p:cNvPr>
            <p:cNvSpPr>
              <a:spLocks noChangeArrowheads="1"/>
            </p:cNvSpPr>
            <p:nvPr/>
          </p:nvSpPr>
          <p:spPr bwMode="auto">
            <a:xfrm>
              <a:off x="9957565"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1200" kern="0">
                  <a:solidFill>
                    <a:prstClr val="white"/>
                  </a:solidFill>
                  <a:latin typeface="Calibri Light" panose="020F0302020204030204"/>
                </a:rPr>
                <a:t>Data Custodian</a:t>
              </a:r>
            </a:p>
          </p:txBody>
        </p:sp>
        <p:sp>
          <p:nvSpPr>
            <p:cNvPr id="37" name="Rectangle 3">
              <a:extLst>
                <a:ext uri="{FF2B5EF4-FFF2-40B4-BE49-F238E27FC236}">
                  <a16:creationId xmlns:a16="http://schemas.microsoft.com/office/drawing/2014/main" id="{80EF7EDC-52C2-434B-9120-0FF8A69A85DC}"/>
                </a:ext>
              </a:extLst>
            </p:cNvPr>
            <p:cNvSpPr>
              <a:spLocks noChangeArrowheads="1"/>
            </p:cNvSpPr>
            <p:nvPr/>
          </p:nvSpPr>
          <p:spPr bwMode="auto">
            <a:xfrm>
              <a:off x="10746046"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1200" kern="0">
                  <a:solidFill>
                    <a:prstClr val="white"/>
                  </a:solidFill>
                  <a:latin typeface="Calibri Light" panose="020F0302020204030204"/>
                </a:rPr>
                <a:t>Data Custodian</a:t>
              </a:r>
            </a:p>
          </p:txBody>
        </p:sp>
        <p:cxnSp>
          <p:nvCxnSpPr>
            <p:cNvPr id="38" name="Straight Connector 37">
              <a:extLst>
                <a:ext uri="{FF2B5EF4-FFF2-40B4-BE49-F238E27FC236}">
                  <a16:creationId xmlns:a16="http://schemas.microsoft.com/office/drawing/2014/main" id="{CF71AC21-A9C3-4130-9456-9BC80EF891F7}"/>
                </a:ext>
              </a:extLst>
            </p:cNvPr>
            <p:cNvCxnSpPr>
              <a:cxnSpLocks/>
            </p:cNvCxnSpPr>
            <p:nvPr/>
          </p:nvCxnSpPr>
          <p:spPr>
            <a:xfrm>
              <a:off x="8692095"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2D64DE-D6EF-423F-814C-4C448192B098}"/>
                </a:ext>
              </a:extLst>
            </p:cNvPr>
            <p:cNvCxnSpPr>
              <a:cxnSpLocks/>
            </p:cNvCxnSpPr>
            <p:nvPr/>
          </p:nvCxnSpPr>
          <p:spPr>
            <a:xfrm>
              <a:off x="9492096"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40" name="Rectangle 4">
              <a:extLst>
                <a:ext uri="{FF2B5EF4-FFF2-40B4-BE49-F238E27FC236}">
                  <a16:creationId xmlns:a16="http://schemas.microsoft.com/office/drawing/2014/main" id="{1A4A6296-C45D-41D1-AA2F-BCABB2EDB91B}"/>
                </a:ext>
              </a:extLst>
            </p:cNvPr>
            <p:cNvSpPr>
              <a:spLocks noChangeArrowheads="1"/>
            </p:cNvSpPr>
            <p:nvPr/>
          </p:nvSpPr>
          <p:spPr bwMode="auto">
            <a:xfrm>
              <a:off x="8732332" y="316902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41" name="AutoShape 7">
              <a:extLst>
                <a:ext uri="{FF2B5EF4-FFF2-40B4-BE49-F238E27FC236}">
                  <a16:creationId xmlns:a16="http://schemas.microsoft.com/office/drawing/2014/main" id="{9A0F6EE6-DA83-4AA2-93A4-19B2D7F192F4}"/>
                </a:ext>
              </a:extLst>
            </p:cNvPr>
            <p:cNvCxnSpPr>
              <a:cxnSpLocks noChangeShapeType="1"/>
              <a:stCxn id="42" idx="1"/>
              <a:endCxn id="40" idx="5"/>
            </p:cNvCxnSpPr>
            <p:nvPr/>
          </p:nvCxnSpPr>
          <p:spPr bwMode="auto">
            <a:xfrm rot="5400000" flipH="1" flipV="1">
              <a:off x="8664267" y="3814406"/>
              <a:ext cx="464342" cy="39283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42" name="Rectangle 3">
              <a:extLst>
                <a:ext uri="{FF2B5EF4-FFF2-40B4-BE49-F238E27FC236}">
                  <a16:creationId xmlns:a16="http://schemas.microsoft.com/office/drawing/2014/main" id="{6439B347-CF06-47A6-8C28-701AE761DF32}"/>
                </a:ext>
              </a:extLst>
            </p:cNvPr>
            <p:cNvSpPr>
              <a:spLocks noChangeArrowheads="1"/>
            </p:cNvSpPr>
            <p:nvPr/>
          </p:nvSpPr>
          <p:spPr bwMode="auto">
            <a:xfrm>
              <a:off x="8339500"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43" name="Rectangle 3">
              <a:extLst>
                <a:ext uri="{FF2B5EF4-FFF2-40B4-BE49-F238E27FC236}">
                  <a16:creationId xmlns:a16="http://schemas.microsoft.com/office/drawing/2014/main" id="{F0AB5FD9-D8ED-4F4D-91E6-2D3DEC391094}"/>
                </a:ext>
              </a:extLst>
            </p:cNvPr>
            <p:cNvSpPr>
              <a:spLocks noChangeArrowheads="1"/>
            </p:cNvSpPr>
            <p:nvPr/>
          </p:nvSpPr>
          <p:spPr bwMode="auto">
            <a:xfrm>
              <a:off x="9127981"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44" name="Elbow Connector 128">
              <a:extLst>
                <a:ext uri="{FF2B5EF4-FFF2-40B4-BE49-F238E27FC236}">
                  <a16:creationId xmlns:a16="http://schemas.microsoft.com/office/drawing/2014/main" id="{74B0623D-108D-4A18-81F4-DD89B15CAC82}"/>
                </a:ext>
              </a:extLst>
            </p:cNvPr>
            <p:cNvCxnSpPr>
              <a:cxnSpLocks/>
              <a:stCxn id="40" idx="5"/>
              <a:endCxn id="43" idx="1"/>
            </p:cNvCxnSpPr>
            <p:nvPr/>
          </p:nvCxnSpPr>
          <p:spPr>
            <a:xfrm rot="16200000" flipH="1">
              <a:off x="9058507" y="3812997"/>
              <a:ext cx="464342" cy="395649"/>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45" name="Rectangle 3">
              <a:extLst>
                <a:ext uri="{FF2B5EF4-FFF2-40B4-BE49-F238E27FC236}">
                  <a16:creationId xmlns:a16="http://schemas.microsoft.com/office/drawing/2014/main" id="{100E215A-C4C4-4DE6-A23E-EB4E7E4AFE41}"/>
                </a:ext>
              </a:extLst>
            </p:cNvPr>
            <p:cNvSpPr>
              <a:spLocks noChangeArrowheads="1"/>
            </p:cNvSpPr>
            <p:nvPr/>
          </p:nvSpPr>
          <p:spPr bwMode="auto">
            <a:xfrm>
              <a:off x="8339500"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46" name="Rectangle 3">
              <a:extLst>
                <a:ext uri="{FF2B5EF4-FFF2-40B4-BE49-F238E27FC236}">
                  <a16:creationId xmlns:a16="http://schemas.microsoft.com/office/drawing/2014/main" id="{2A496EA2-F885-4240-99C3-7A7B9CB8753F}"/>
                </a:ext>
              </a:extLst>
            </p:cNvPr>
            <p:cNvSpPr>
              <a:spLocks noChangeArrowheads="1"/>
            </p:cNvSpPr>
            <p:nvPr/>
          </p:nvSpPr>
          <p:spPr bwMode="auto">
            <a:xfrm>
              <a:off x="9127981"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1200" kern="0">
                  <a:solidFill>
                    <a:prstClr val="white"/>
                  </a:solidFill>
                  <a:latin typeface="Calibri Light" panose="020F0302020204030204"/>
                </a:rPr>
                <a:t>Data Custodian</a:t>
              </a:r>
            </a:p>
          </p:txBody>
        </p:sp>
      </p:grpSp>
      <p:pic>
        <p:nvPicPr>
          <p:cNvPr id="47" name="Picture 6" descr="De bronafbeelding bekijken">
            <a:extLst>
              <a:ext uri="{FF2B5EF4-FFF2-40B4-BE49-F238E27FC236}">
                <a16:creationId xmlns:a16="http://schemas.microsoft.com/office/drawing/2014/main" id="{A5DA6136-1AC9-417A-B936-DAAD7A779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8976" y="1679669"/>
            <a:ext cx="3220360" cy="4184660"/>
          </a:xfrm>
          <a:prstGeom prst="rect">
            <a:avLst/>
          </a:prstGeom>
          <a:noFill/>
          <a:ln w="19050">
            <a:solidFill>
              <a:srgbClr val="00355A"/>
            </a:solidFill>
          </a:ln>
          <a:extLst>
            <a:ext uri="{909E8E84-426E-40DD-AFC4-6F175D3DCCD1}">
              <a14:hiddenFill xmlns:a14="http://schemas.microsoft.com/office/drawing/2010/main">
                <a:solidFill>
                  <a:srgbClr val="FFFFFF"/>
                </a:solidFill>
              </a14:hiddenFill>
            </a:ext>
          </a:extLst>
        </p:spPr>
      </p:pic>
      <p:sp>
        <p:nvSpPr>
          <p:cNvPr id="48" name="Right Arrow 19">
            <a:extLst>
              <a:ext uri="{FF2B5EF4-FFF2-40B4-BE49-F238E27FC236}">
                <a16:creationId xmlns:a16="http://schemas.microsoft.com/office/drawing/2014/main" id="{2FB69039-775D-45E1-9644-27B599CF48A4}"/>
              </a:ext>
            </a:extLst>
          </p:cNvPr>
          <p:cNvSpPr/>
          <p:nvPr/>
        </p:nvSpPr>
        <p:spPr>
          <a:xfrm>
            <a:off x="3883844" y="3063062"/>
            <a:ext cx="474501"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B28FA6D8-EB66-452E-BC89-632B03F058FE}"/>
              </a:ext>
            </a:extLst>
          </p:cNvPr>
          <p:cNvSpPr/>
          <p:nvPr/>
        </p:nvSpPr>
        <p:spPr>
          <a:xfrm>
            <a:off x="556451" y="993668"/>
            <a:ext cx="3246761" cy="54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rgbClr val="0069B4"/>
              </a:buClr>
              <a:buSzTx/>
              <a:buFont typeface="Wingdings" pitchFamily="2" charset="2"/>
              <a:buNone/>
              <a:tabLst/>
              <a:defRPr/>
            </a:pPr>
            <a:r>
              <a:rPr kumimoji="0" lang="en-US" sz="1800" b="1" i="0" u="none" strike="noStrike" kern="1200" cap="none" spc="0" normalizeH="0" baseline="0" noProof="0">
                <a:ln>
                  <a:noFill/>
                </a:ln>
                <a:solidFill>
                  <a:srgbClr val="0069B4"/>
                </a:solidFill>
                <a:effectLst/>
                <a:uLnTx/>
                <a:uFillTx/>
                <a:latin typeface="Calibri" panose="020F0502020204030204"/>
                <a:ea typeface="+mn-ea"/>
                <a:cs typeface="+mn-cs"/>
              </a:rPr>
              <a:t>Guiding Coalition</a:t>
            </a:r>
          </a:p>
        </p:txBody>
      </p:sp>
      <p:sp>
        <p:nvSpPr>
          <p:cNvPr id="50" name="Rectangle 49">
            <a:extLst>
              <a:ext uri="{FF2B5EF4-FFF2-40B4-BE49-F238E27FC236}">
                <a16:creationId xmlns:a16="http://schemas.microsoft.com/office/drawing/2014/main" id="{DE95CEB5-C72C-4326-9788-926D11CBA565}"/>
              </a:ext>
            </a:extLst>
          </p:cNvPr>
          <p:cNvSpPr/>
          <p:nvPr/>
        </p:nvSpPr>
        <p:spPr>
          <a:xfrm>
            <a:off x="4412575" y="993669"/>
            <a:ext cx="3246761" cy="53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rgbClr val="0069B4"/>
              </a:buClr>
              <a:buSzTx/>
              <a:buFont typeface="Wingdings" pitchFamily="2" charset="2"/>
              <a:buNone/>
              <a:tabLst/>
              <a:defRPr/>
            </a:pPr>
            <a:r>
              <a:rPr kumimoji="0" lang="en-US" sz="1800" b="1" i="0" u="none" strike="noStrike" kern="1200" cap="none" spc="0" normalizeH="0" baseline="0" noProof="0">
                <a:ln>
                  <a:noFill/>
                </a:ln>
                <a:solidFill>
                  <a:srgbClr val="0069B4"/>
                </a:solidFill>
                <a:effectLst/>
                <a:uLnTx/>
                <a:uFillTx/>
                <a:latin typeface="Calibri" panose="020F0502020204030204"/>
                <a:ea typeface="+mn-ea"/>
                <a:cs typeface="+mn-cs"/>
              </a:rPr>
              <a:t>Conceptual Data Model &amp; </a:t>
            </a:r>
          </a:p>
          <a:p>
            <a:pPr marL="0" marR="0" lvl="0" indent="0" algn="ctr" defTabSz="914400" rtl="0" eaLnBrk="1" fontAlgn="base" latinLnBrk="0" hangingPunct="1">
              <a:lnSpc>
                <a:spcPct val="100000"/>
              </a:lnSpc>
              <a:spcBef>
                <a:spcPct val="20000"/>
              </a:spcBef>
              <a:spcAft>
                <a:spcPct val="0"/>
              </a:spcAft>
              <a:buClr>
                <a:srgbClr val="0069B4"/>
              </a:buClr>
              <a:buSzTx/>
              <a:buFont typeface="Wingdings" pitchFamily="2" charset="2"/>
              <a:buNone/>
              <a:tabLst/>
              <a:defRPr/>
            </a:pPr>
            <a:r>
              <a:rPr kumimoji="0" lang="en-US" sz="1800" b="1" i="0" u="none" strike="noStrike" kern="1200" cap="none" spc="0" normalizeH="0" baseline="0" noProof="0">
                <a:ln>
                  <a:noFill/>
                </a:ln>
                <a:solidFill>
                  <a:srgbClr val="0069B4"/>
                </a:solidFill>
                <a:effectLst/>
                <a:uLnTx/>
                <a:uFillTx/>
                <a:latin typeface="Calibri" panose="020F0502020204030204"/>
                <a:ea typeface="+mn-ea"/>
                <a:cs typeface="+mn-cs"/>
              </a:rPr>
              <a:t>Data Domains</a:t>
            </a:r>
          </a:p>
        </p:txBody>
      </p:sp>
      <p:sp>
        <p:nvSpPr>
          <p:cNvPr id="51" name="Rectangle 50">
            <a:extLst>
              <a:ext uri="{FF2B5EF4-FFF2-40B4-BE49-F238E27FC236}">
                <a16:creationId xmlns:a16="http://schemas.microsoft.com/office/drawing/2014/main" id="{69AE4B12-9700-4E6F-A433-D5640F480C72}"/>
              </a:ext>
            </a:extLst>
          </p:cNvPr>
          <p:cNvSpPr/>
          <p:nvPr/>
        </p:nvSpPr>
        <p:spPr>
          <a:xfrm>
            <a:off x="8292131" y="993669"/>
            <a:ext cx="3222000" cy="53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rgbClr val="0069B4"/>
              </a:buClr>
              <a:buSzTx/>
              <a:buFont typeface="Wingdings" pitchFamily="2" charset="2"/>
              <a:buNone/>
              <a:tabLst/>
              <a:defRPr/>
            </a:pPr>
            <a:r>
              <a:rPr kumimoji="0" lang="en-US" sz="1800" b="1" i="0" u="none" strike="noStrike" kern="1200" cap="none" spc="0" normalizeH="0" baseline="0" noProof="0">
                <a:ln>
                  <a:noFill/>
                </a:ln>
                <a:solidFill>
                  <a:srgbClr val="0069B4"/>
                </a:solidFill>
                <a:effectLst/>
                <a:uLnTx/>
                <a:uFillTx/>
                <a:latin typeface="Calibri" panose="020F0502020204030204"/>
                <a:ea typeface="+mn-ea"/>
                <a:cs typeface="+mn-cs"/>
              </a:rPr>
              <a:t>Data Governance Council</a:t>
            </a:r>
          </a:p>
        </p:txBody>
      </p:sp>
      <p:sp>
        <p:nvSpPr>
          <p:cNvPr id="52" name="Right Arrow 19">
            <a:extLst>
              <a:ext uri="{FF2B5EF4-FFF2-40B4-BE49-F238E27FC236}">
                <a16:creationId xmlns:a16="http://schemas.microsoft.com/office/drawing/2014/main" id="{E3B6039A-C837-424C-96FB-4BBC39425992}"/>
              </a:ext>
            </a:extLst>
          </p:cNvPr>
          <p:cNvSpPr/>
          <p:nvPr/>
        </p:nvSpPr>
        <p:spPr>
          <a:xfrm>
            <a:off x="7738482" y="3063062"/>
            <a:ext cx="474501"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3" name="Straight Connector 52">
            <a:extLst>
              <a:ext uri="{FF2B5EF4-FFF2-40B4-BE49-F238E27FC236}">
                <a16:creationId xmlns:a16="http://schemas.microsoft.com/office/drawing/2014/main" id="{F7448E7B-E113-4700-9E43-2383A700D856}"/>
              </a:ext>
            </a:extLst>
          </p:cNvPr>
          <p:cNvCxnSpPr>
            <a:cxnSpLocks/>
          </p:cNvCxnSpPr>
          <p:nvPr/>
        </p:nvCxnSpPr>
        <p:spPr>
          <a:xfrm>
            <a:off x="556451" y="1533668"/>
            <a:ext cx="32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585DB19-9D46-44F3-AB2D-47C64ADE6ADF}"/>
              </a:ext>
            </a:extLst>
          </p:cNvPr>
          <p:cNvCxnSpPr>
            <a:cxnSpLocks/>
          </p:cNvCxnSpPr>
          <p:nvPr/>
        </p:nvCxnSpPr>
        <p:spPr>
          <a:xfrm>
            <a:off x="4412575" y="1530416"/>
            <a:ext cx="32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B954C2-2880-4E07-87AB-5F459AC0DD7F}"/>
              </a:ext>
            </a:extLst>
          </p:cNvPr>
          <p:cNvCxnSpPr>
            <a:cxnSpLocks/>
          </p:cNvCxnSpPr>
          <p:nvPr/>
        </p:nvCxnSpPr>
        <p:spPr>
          <a:xfrm>
            <a:off x="8292131" y="1530416"/>
            <a:ext cx="3222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Title 2">
            <a:extLst>
              <a:ext uri="{FF2B5EF4-FFF2-40B4-BE49-F238E27FC236}">
                <a16:creationId xmlns:a16="http://schemas.microsoft.com/office/drawing/2014/main" id="{2306A103-45A6-4751-874A-DFC009B109BD}"/>
              </a:ext>
            </a:extLst>
          </p:cNvPr>
          <p:cNvSpPr>
            <a:spLocks noGrp="1"/>
          </p:cNvSpPr>
          <p:nvPr>
            <p:ph type="ctrTitle"/>
          </p:nvPr>
        </p:nvSpPr>
        <p:spPr>
          <a:xfrm>
            <a:off x="576000" y="368300"/>
            <a:ext cx="11040000" cy="360000"/>
          </a:xfrm>
        </p:spPr>
        <p:txBody>
          <a:bodyPr vert="horz"/>
          <a:lstStyle/>
          <a:p>
            <a:r>
              <a:rPr lang="en-GB"/>
              <a:t>Launching Data Governance: Data Domains Model and Approval</a:t>
            </a:r>
          </a:p>
        </p:txBody>
      </p:sp>
      <p:sp>
        <p:nvSpPr>
          <p:cNvPr id="2" name="Rectangle 1">
            <a:extLst>
              <a:ext uri="{FF2B5EF4-FFF2-40B4-BE49-F238E27FC236}">
                <a16:creationId xmlns:a16="http://schemas.microsoft.com/office/drawing/2014/main" id="{DF8F708A-7967-4515-B879-7C76D3A13C6C}"/>
              </a:ext>
            </a:extLst>
          </p:cNvPr>
          <p:cNvSpPr/>
          <p:nvPr/>
        </p:nvSpPr>
        <p:spPr>
          <a:xfrm>
            <a:off x="6348413" y="5886450"/>
            <a:ext cx="1310923" cy="1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i="1">
                <a:solidFill>
                  <a:schemeClr val="accent1"/>
                </a:solidFill>
              </a:rPr>
              <a:t>Example Data Model</a:t>
            </a:r>
          </a:p>
        </p:txBody>
      </p:sp>
    </p:spTree>
    <p:extLst>
      <p:ext uri="{BB962C8B-B14F-4D97-AF65-F5344CB8AC3E}">
        <p14:creationId xmlns:p14="http://schemas.microsoft.com/office/powerpoint/2010/main" val="3355968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3" name="think-cell Slide" r:id="rId9" imgW="592" imgH="595" progId="TCLayout.ActiveDocument.1">
                  <p:embed/>
                </p:oleObj>
              </mc:Choice>
              <mc:Fallback>
                <p:oleObj name="think-cell Slide" r:id="rId9"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3" name="Title 1">
            <a:extLst>
              <a:ext uri="{FF2B5EF4-FFF2-40B4-BE49-F238E27FC236}">
                <a16:creationId xmlns:a16="http://schemas.microsoft.com/office/drawing/2014/main" id="{A1C8F313-A86E-4BF9-BEE0-11DFA6A4BDBC}"/>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a:defRPr/>
            </a:pPr>
            <a:r>
              <a:rPr lang="en-US" sz="2600">
                <a:solidFill>
                  <a:srgbClr val="0069B4"/>
                </a:solidFill>
                <a:latin typeface="Calibri Light" panose="020F0302020204030204"/>
              </a:rPr>
              <a:t>What Progress has been made in (re)launching Data governance</a:t>
            </a:r>
          </a:p>
        </p:txBody>
      </p:sp>
      <p:sp>
        <p:nvSpPr>
          <p:cNvPr id="84" name="Freeform 40">
            <a:extLst>
              <a:ext uri="{FF2B5EF4-FFF2-40B4-BE49-F238E27FC236}">
                <a16:creationId xmlns:a16="http://schemas.microsoft.com/office/drawing/2014/main" id="{CD6DB421-953D-4298-A4D2-C9A3E840C9F4}"/>
              </a:ext>
            </a:extLst>
          </p:cNvPr>
          <p:cNvSpPr>
            <a:spLocks noChangeArrowheads="1"/>
          </p:cNvSpPr>
          <p:nvPr/>
        </p:nvSpPr>
        <p:spPr bwMode="auto">
          <a:xfrm>
            <a:off x="606120" y="1709242"/>
            <a:ext cx="10968379" cy="4417479"/>
          </a:xfrm>
          <a:custGeom>
            <a:avLst/>
            <a:gdLst>
              <a:gd name="connsiteX0" fmla="*/ 0 w 15300169"/>
              <a:gd name="connsiteY0" fmla="*/ 0 h 10892052"/>
              <a:gd name="connsiteX1" fmla="*/ 755186 w 15300169"/>
              <a:gd name="connsiteY1" fmla="*/ 8838 h 10892052"/>
              <a:gd name="connsiteX2" fmla="*/ 6100971 w 15300169"/>
              <a:gd name="connsiteY2" fmla="*/ 545226 h 10892052"/>
              <a:gd name="connsiteX3" fmla="*/ 8350585 w 15300169"/>
              <a:gd name="connsiteY3" fmla="*/ 1218642 h 10892052"/>
              <a:gd name="connsiteX4" fmla="*/ 9246965 w 15300169"/>
              <a:gd name="connsiteY4" fmla="*/ 2170087 h 10892052"/>
              <a:gd name="connsiteX5" fmla="*/ 9061072 w 15300169"/>
              <a:gd name="connsiteY5" fmla="*/ 2578863 h 10892052"/>
              <a:gd name="connsiteX6" fmla="*/ 8579800 w 15300169"/>
              <a:gd name="connsiteY6" fmla="*/ 2886034 h 10892052"/>
              <a:gd name="connsiteX7" fmla="*/ 7124955 w 15300169"/>
              <a:gd name="connsiteY7" fmla="*/ 3341279 h 10892052"/>
              <a:gd name="connsiteX8" fmla="*/ 4881642 w 15300169"/>
              <a:gd name="connsiteY8" fmla="*/ 4599897 h 10892052"/>
              <a:gd name="connsiteX9" fmla="*/ 5749666 w 15300169"/>
              <a:gd name="connsiteY9" fmla="*/ 5101612 h 10892052"/>
              <a:gd name="connsiteX10" fmla="*/ 7895306 w 15300169"/>
              <a:gd name="connsiteY10" fmla="*/ 5658458 h 10892052"/>
              <a:gd name="connsiteX11" fmla="*/ 11455620 w 15300169"/>
              <a:gd name="connsiteY11" fmla="*/ 6617780 h 10892052"/>
              <a:gd name="connsiteX12" fmla="*/ 14096711 w 15300169"/>
              <a:gd name="connsiteY12" fmla="*/ 8015807 h 10892052"/>
              <a:gd name="connsiteX13" fmla="*/ 14926138 w 15300169"/>
              <a:gd name="connsiteY13" fmla="*/ 9207477 h 10892052"/>
              <a:gd name="connsiteX14" fmla="*/ 15254601 w 15300169"/>
              <a:gd name="connsiteY14" fmla="*/ 10210905 h 10892052"/>
              <a:gd name="connsiteX15" fmla="*/ 15300015 w 15300169"/>
              <a:gd name="connsiteY15" fmla="*/ 10759883 h 10892052"/>
              <a:gd name="connsiteX16" fmla="*/ 15295120 w 15300169"/>
              <a:gd name="connsiteY16" fmla="*/ 10892052 h 10892052"/>
              <a:gd name="connsiteX17" fmla="*/ 11490954 w 15300169"/>
              <a:gd name="connsiteY17" fmla="*/ 10892052 h 10892052"/>
              <a:gd name="connsiteX18" fmla="*/ 11492884 w 15300169"/>
              <a:gd name="connsiteY18" fmla="*/ 10875985 h 10892052"/>
              <a:gd name="connsiteX19" fmla="*/ 11480038 w 15300169"/>
              <a:gd name="connsiteY19" fmla="*/ 9969106 h 10892052"/>
              <a:gd name="connsiteX20" fmla="*/ 11129520 w 15300169"/>
              <a:gd name="connsiteY20" fmla="*/ 8962527 h 10892052"/>
              <a:gd name="connsiteX21" fmla="*/ 10190606 w 15300169"/>
              <a:gd name="connsiteY21" fmla="*/ 8092994 h 10892052"/>
              <a:gd name="connsiteX22" fmla="*/ 7142284 w 15300169"/>
              <a:gd name="connsiteY22" fmla="*/ 7155726 h 10892052"/>
              <a:gd name="connsiteX23" fmla="*/ 3452790 w 15300169"/>
              <a:gd name="connsiteY23" fmla="*/ 6064084 h 10892052"/>
              <a:gd name="connsiteX24" fmla="*/ 2152330 w 15300169"/>
              <a:gd name="connsiteY24" fmla="*/ 5363101 h 10892052"/>
              <a:gd name="connsiteX25" fmla="*/ 1641126 w 15300169"/>
              <a:gd name="connsiteY25" fmla="*/ 4498294 h 10892052"/>
              <a:gd name="connsiteX26" fmla="*/ 2572952 w 15300169"/>
              <a:gd name="connsiteY26" fmla="*/ 3279057 h 10892052"/>
              <a:gd name="connsiteX27" fmla="*/ 4432664 w 15300169"/>
              <a:gd name="connsiteY27" fmla="*/ 2682041 h 10892052"/>
              <a:gd name="connsiteX28" fmla="*/ 6008024 w 15300169"/>
              <a:gd name="connsiteY28" fmla="*/ 1945616 h 10892052"/>
              <a:gd name="connsiteX29" fmla="*/ 5758330 w 15300169"/>
              <a:gd name="connsiteY29" fmla="*/ 1656559 h 10892052"/>
              <a:gd name="connsiteX30" fmla="*/ 5074623 w 15300169"/>
              <a:gd name="connsiteY30" fmla="*/ 1402945 h 10892052"/>
              <a:gd name="connsiteX31" fmla="*/ 2988059 w 15300169"/>
              <a:gd name="connsiteY31" fmla="*/ 1038277 h 10892052"/>
              <a:gd name="connsiteX32" fmla="*/ 21666 w 15300169"/>
              <a:gd name="connsiteY32" fmla="*/ 786063 h 10892052"/>
              <a:gd name="connsiteX33" fmla="*/ 0 w 15300169"/>
              <a:gd name="connsiteY33" fmla="*/ 784940 h 10892052"/>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4046906 w 19347075"/>
              <a:gd name="connsiteY33" fmla="*/ 776101 h 10883213"/>
              <a:gd name="connsiteX34" fmla="*/ 0 w 19347075"/>
              <a:gd name="connsiteY34" fmla="*/ 23188 h 10883213"/>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2749327 w 19347075"/>
              <a:gd name="connsiteY33" fmla="*/ 808128 h 10883213"/>
              <a:gd name="connsiteX34" fmla="*/ 0 w 19347075"/>
              <a:gd name="connsiteY34" fmla="*/ 23188 h 10883213"/>
              <a:gd name="connsiteX0" fmla="*/ 33162 w 19380237"/>
              <a:gd name="connsiteY0" fmla="*/ 23188 h 10883213"/>
              <a:gd name="connsiteX1" fmla="*/ 4835254 w 19380237"/>
              <a:gd name="connsiteY1" fmla="*/ -1 h 10883213"/>
              <a:gd name="connsiteX2" fmla="*/ 10181039 w 19380237"/>
              <a:gd name="connsiteY2" fmla="*/ 536387 h 10883213"/>
              <a:gd name="connsiteX3" fmla="*/ 12430653 w 19380237"/>
              <a:gd name="connsiteY3" fmla="*/ 1209803 h 10883213"/>
              <a:gd name="connsiteX4" fmla="*/ 13327033 w 19380237"/>
              <a:gd name="connsiteY4" fmla="*/ 2161248 h 10883213"/>
              <a:gd name="connsiteX5" fmla="*/ 13141140 w 19380237"/>
              <a:gd name="connsiteY5" fmla="*/ 2570024 h 10883213"/>
              <a:gd name="connsiteX6" fmla="*/ 12659868 w 19380237"/>
              <a:gd name="connsiteY6" fmla="*/ 2877195 h 10883213"/>
              <a:gd name="connsiteX7" fmla="*/ 11205023 w 19380237"/>
              <a:gd name="connsiteY7" fmla="*/ 3332440 h 10883213"/>
              <a:gd name="connsiteX8" fmla="*/ 8961710 w 19380237"/>
              <a:gd name="connsiteY8" fmla="*/ 4591058 h 10883213"/>
              <a:gd name="connsiteX9" fmla="*/ 9829734 w 19380237"/>
              <a:gd name="connsiteY9" fmla="*/ 5092773 h 10883213"/>
              <a:gd name="connsiteX10" fmla="*/ 11975374 w 19380237"/>
              <a:gd name="connsiteY10" fmla="*/ 5649619 h 10883213"/>
              <a:gd name="connsiteX11" fmla="*/ 15535688 w 19380237"/>
              <a:gd name="connsiteY11" fmla="*/ 6608941 h 10883213"/>
              <a:gd name="connsiteX12" fmla="*/ 18176779 w 19380237"/>
              <a:gd name="connsiteY12" fmla="*/ 8006968 h 10883213"/>
              <a:gd name="connsiteX13" fmla="*/ 19006206 w 19380237"/>
              <a:gd name="connsiteY13" fmla="*/ 9198638 h 10883213"/>
              <a:gd name="connsiteX14" fmla="*/ 19334669 w 19380237"/>
              <a:gd name="connsiteY14" fmla="*/ 10202066 h 10883213"/>
              <a:gd name="connsiteX15" fmla="*/ 19380083 w 19380237"/>
              <a:gd name="connsiteY15" fmla="*/ 10751044 h 10883213"/>
              <a:gd name="connsiteX16" fmla="*/ 19375188 w 19380237"/>
              <a:gd name="connsiteY16" fmla="*/ 10883213 h 10883213"/>
              <a:gd name="connsiteX17" fmla="*/ 15571022 w 19380237"/>
              <a:gd name="connsiteY17" fmla="*/ 10883213 h 10883213"/>
              <a:gd name="connsiteX18" fmla="*/ 15572952 w 19380237"/>
              <a:gd name="connsiteY18" fmla="*/ 10867146 h 10883213"/>
              <a:gd name="connsiteX19" fmla="*/ 15560106 w 19380237"/>
              <a:gd name="connsiteY19" fmla="*/ 9960267 h 10883213"/>
              <a:gd name="connsiteX20" fmla="*/ 15209588 w 19380237"/>
              <a:gd name="connsiteY20" fmla="*/ 8953688 h 10883213"/>
              <a:gd name="connsiteX21" fmla="*/ 14270674 w 19380237"/>
              <a:gd name="connsiteY21" fmla="*/ 8084155 h 10883213"/>
              <a:gd name="connsiteX22" fmla="*/ 11222352 w 19380237"/>
              <a:gd name="connsiteY22" fmla="*/ 7146887 h 10883213"/>
              <a:gd name="connsiteX23" fmla="*/ 7532858 w 19380237"/>
              <a:gd name="connsiteY23" fmla="*/ 6055245 h 10883213"/>
              <a:gd name="connsiteX24" fmla="*/ 6232398 w 19380237"/>
              <a:gd name="connsiteY24" fmla="*/ 5354262 h 10883213"/>
              <a:gd name="connsiteX25" fmla="*/ 5721194 w 19380237"/>
              <a:gd name="connsiteY25" fmla="*/ 4489455 h 10883213"/>
              <a:gd name="connsiteX26" fmla="*/ 6653020 w 19380237"/>
              <a:gd name="connsiteY26" fmla="*/ 3270218 h 10883213"/>
              <a:gd name="connsiteX27" fmla="*/ 8512732 w 19380237"/>
              <a:gd name="connsiteY27" fmla="*/ 2673202 h 10883213"/>
              <a:gd name="connsiteX28" fmla="*/ 10088092 w 19380237"/>
              <a:gd name="connsiteY28" fmla="*/ 1936777 h 10883213"/>
              <a:gd name="connsiteX29" fmla="*/ 9838398 w 19380237"/>
              <a:gd name="connsiteY29" fmla="*/ 1647720 h 10883213"/>
              <a:gd name="connsiteX30" fmla="*/ 9154691 w 19380237"/>
              <a:gd name="connsiteY30" fmla="*/ 1394106 h 10883213"/>
              <a:gd name="connsiteX31" fmla="*/ 7068127 w 19380237"/>
              <a:gd name="connsiteY31" fmla="*/ 1029438 h 10883213"/>
              <a:gd name="connsiteX32" fmla="*/ 4101734 w 19380237"/>
              <a:gd name="connsiteY32" fmla="*/ 777224 h 10883213"/>
              <a:gd name="connsiteX33" fmla="*/ 2782489 w 19380237"/>
              <a:gd name="connsiteY33" fmla="*/ 808128 h 10883213"/>
              <a:gd name="connsiteX34" fmla="*/ 33162 w 19380237"/>
              <a:gd name="connsiteY34" fmla="*/ 23188 h 10883213"/>
              <a:gd name="connsiteX0" fmla="*/ 44126 w 19391201"/>
              <a:gd name="connsiteY0" fmla="*/ 23188 h 10883213"/>
              <a:gd name="connsiteX1" fmla="*/ 4846218 w 19391201"/>
              <a:gd name="connsiteY1" fmla="*/ -1 h 10883213"/>
              <a:gd name="connsiteX2" fmla="*/ 10192003 w 19391201"/>
              <a:gd name="connsiteY2" fmla="*/ 536387 h 10883213"/>
              <a:gd name="connsiteX3" fmla="*/ 12441617 w 19391201"/>
              <a:gd name="connsiteY3" fmla="*/ 1209803 h 10883213"/>
              <a:gd name="connsiteX4" fmla="*/ 13337997 w 19391201"/>
              <a:gd name="connsiteY4" fmla="*/ 2161248 h 10883213"/>
              <a:gd name="connsiteX5" fmla="*/ 13152104 w 19391201"/>
              <a:gd name="connsiteY5" fmla="*/ 2570024 h 10883213"/>
              <a:gd name="connsiteX6" fmla="*/ 12670832 w 19391201"/>
              <a:gd name="connsiteY6" fmla="*/ 2877195 h 10883213"/>
              <a:gd name="connsiteX7" fmla="*/ 11215987 w 19391201"/>
              <a:gd name="connsiteY7" fmla="*/ 3332440 h 10883213"/>
              <a:gd name="connsiteX8" fmla="*/ 8972674 w 19391201"/>
              <a:gd name="connsiteY8" fmla="*/ 4591058 h 10883213"/>
              <a:gd name="connsiteX9" fmla="*/ 9840698 w 19391201"/>
              <a:gd name="connsiteY9" fmla="*/ 5092773 h 10883213"/>
              <a:gd name="connsiteX10" fmla="*/ 11986338 w 19391201"/>
              <a:gd name="connsiteY10" fmla="*/ 5649619 h 10883213"/>
              <a:gd name="connsiteX11" fmla="*/ 15546652 w 19391201"/>
              <a:gd name="connsiteY11" fmla="*/ 6608941 h 10883213"/>
              <a:gd name="connsiteX12" fmla="*/ 18187743 w 19391201"/>
              <a:gd name="connsiteY12" fmla="*/ 8006968 h 10883213"/>
              <a:gd name="connsiteX13" fmla="*/ 19017170 w 19391201"/>
              <a:gd name="connsiteY13" fmla="*/ 9198638 h 10883213"/>
              <a:gd name="connsiteX14" fmla="*/ 19345633 w 19391201"/>
              <a:gd name="connsiteY14" fmla="*/ 10202066 h 10883213"/>
              <a:gd name="connsiteX15" fmla="*/ 19391047 w 19391201"/>
              <a:gd name="connsiteY15" fmla="*/ 10751044 h 10883213"/>
              <a:gd name="connsiteX16" fmla="*/ 19386152 w 19391201"/>
              <a:gd name="connsiteY16" fmla="*/ 10883213 h 10883213"/>
              <a:gd name="connsiteX17" fmla="*/ 15581986 w 19391201"/>
              <a:gd name="connsiteY17" fmla="*/ 10883213 h 10883213"/>
              <a:gd name="connsiteX18" fmla="*/ 15583916 w 19391201"/>
              <a:gd name="connsiteY18" fmla="*/ 10867146 h 10883213"/>
              <a:gd name="connsiteX19" fmla="*/ 15571070 w 19391201"/>
              <a:gd name="connsiteY19" fmla="*/ 9960267 h 10883213"/>
              <a:gd name="connsiteX20" fmla="*/ 15220552 w 19391201"/>
              <a:gd name="connsiteY20" fmla="*/ 8953688 h 10883213"/>
              <a:gd name="connsiteX21" fmla="*/ 14281638 w 19391201"/>
              <a:gd name="connsiteY21" fmla="*/ 8084155 h 10883213"/>
              <a:gd name="connsiteX22" fmla="*/ 11233316 w 19391201"/>
              <a:gd name="connsiteY22" fmla="*/ 7146887 h 10883213"/>
              <a:gd name="connsiteX23" fmla="*/ 7543822 w 19391201"/>
              <a:gd name="connsiteY23" fmla="*/ 6055245 h 10883213"/>
              <a:gd name="connsiteX24" fmla="*/ 6243362 w 19391201"/>
              <a:gd name="connsiteY24" fmla="*/ 5354262 h 10883213"/>
              <a:gd name="connsiteX25" fmla="*/ 5732158 w 19391201"/>
              <a:gd name="connsiteY25" fmla="*/ 4489455 h 10883213"/>
              <a:gd name="connsiteX26" fmla="*/ 6663984 w 19391201"/>
              <a:gd name="connsiteY26" fmla="*/ 3270218 h 10883213"/>
              <a:gd name="connsiteX27" fmla="*/ 8523696 w 19391201"/>
              <a:gd name="connsiteY27" fmla="*/ 2673202 h 10883213"/>
              <a:gd name="connsiteX28" fmla="*/ 10099056 w 19391201"/>
              <a:gd name="connsiteY28" fmla="*/ 1936777 h 10883213"/>
              <a:gd name="connsiteX29" fmla="*/ 9849362 w 19391201"/>
              <a:gd name="connsiteY29" fmla="*/ 1647720 h 10883213"/>
              <a:gd name="connsiteX30" fmla="*/ 9165655 w 19391201"/>
              <a:gd name="connsiteY30" fmla="*/ 1394106 h 10883213"/>
              <a:gd name="connsiteX31" fmla="*/ 7079091 w 19391201"/>
              <a:gd name="connsiteY31" fmla="*/ 1029438 h 10883213"/>
              <a:gd name="connsiteX32" fmla="*/ 4112698 w 19391201"/>
              <a:gd name="connsiteY32" fmla="*/ 777224 h 10883213"/>
              <a:gd name="connsiteX33" fmla="*/ 2793453 w 19391201"/>
              <a:gd name="connsiteY33" fmla="*/ 808128 h 10883213"/>
              <a:gd name="connsiteX34" fmla="*/ 44126 w 19391201"/>
              <a:gd name="connsiteY34" fmla="*/ 23188 h 10883213"/>
              <a:gd name="connsiteX0" fmla="*/ 205051 w 19552126"/>
              <a:gd name="connsiteY0" fmla="*/ 23188 h 10883213"/>
              <a:gd name="connsiteX1" fmla="*/ 5007143 w 19552126"/>
              <a:gd name="connsiteY1" fmla="*/ -1 h 10883213"/>
              <a:gd name="connsiteX2" fmla="*/ 10352928 w 19552126"/>
              <a:gd name="connsiteY2" fmla="*/ 536387 h 10883213"/>
              <a:gd name="connsiteX3" fmla="*/ 12602542 w 19552126"/>
              <a:gd name="connsiteY3" fmla="*/ 1209803 h 10883213"/>
              <a:gd name="connsiteX4" fmla="*/ 13498922 w 19552126"/>
              <a:gd name="connsiteY4" fmla="*/ 2161248 h 10883213"/>
              <a:gd name="connsiteX5" fmla="*/ 13313029 w 19552126"/>
              <a:gd name="connsiteY5" fmla="*/ 2570024 h 10883213"/>
              <a:gd name="connsiteX6" fmla="*/ 12831757 w 19552126"/>
              <a:gd name="connsiteY6" fmla="*/ 2877195 h 10883213"/>
              <a:gd name="connsiteX7" fmla="*/ 11376912 w 19552126"/>
              <a:gd name="connsiteY7" fmla="*/ 3332440 h 10883213"/>
              <a:gd name="connsiteX8" fmla="*/ 9133599 w 19552126"/>
              <a:gd name="connsiteY8" fmla="*/ 4591058 h 10883213"/>
              <a:gd name="connsiteX9" fmla="*/ 10001623 w 19552126"/>
              <a:gd name="connsiteY9" fmla="*/ 5092773 h 10883213"/>
              <a:gd name="connsiteX10" fmla="*/ 12147263 w 19552126"/>
              <a:gd name="connsiteY10" fmla="*/ 5649619 h 10883213"/>
              <a:gd name="connsiteX11" fmla="*/ 15707577 w 19552126"/>
              <a:gd name="connsiteY11" fmla="*/ 6608941 h 10883213"/>
              <a:gd name="connsiteX12" fmla="*/ 18348668 w 19552126"/>
              <a:gd name="connsiteY12" fmla="*/ 8006968 h 10883213"/>
              <a:gd name="connsiteX13" fmla="*/ 19178095 w 19552126"/>
              <a:gd name="connsiteY13" fmla="*/ 9198638 h 10883213"/>
              <a:gd name="connsiteX14" fmla="*/ 19506558 w 19552126"/>
              <a:gd name="connsiteY14" fmla="*/ 10202066 h 10883213"/>
              <a:gd name="connsiteX15" fmla="*/ 19551972 w 19552126"/>
              <a:gd name="connsiteY15" fmla="*/ 10751044 h 10883213"/>
              <a:gd name="connsiteX16" fmla="*/ 19547077 w 19552126"/>
              <a:gd name="connsiteY16" fmla="*/ 10883213 h 10883213"/>
              <a:gd name="connsiteX17" fmla="*/ 15742911 w 19552126"/>
              <a:gd name="connsiteY17" fmla="*/ 10883213 h 10883213"/>
              <a:gd name="connsiteX18" fmla="*/ 15744841 w 19552126"/>
              <a:gd name="connsiteY18" fmla="*/ 10867146 h 10883213"/>
              <a:gd name="connsiteX19" fmla="*/ 15731995 w 19552126"/>
              <a:gd name="connsiteY19" fmla="*/ 9960267 h 10883213"/>
              <a:gd name="connsiteX20" fmla="*/ 15381477 w 19552126"/>
              <a:gd name="connsiteY20" fmla="*/ 8953688 h 10883213"/>
              <a:gd name="connsiteX21" fmla="*/ 14442563 w 19552126"/>
              <a:gd name="connsiteY21" fmla="*/ 8084155 h 10883213"/>
              <a:gd name="connsiteX22" fmla="*/ 11394241 w 19552126"/>
              <a:gd name="connsiteY22" fmla="*/ 7146887 h 10883213"/>
              <a:gd name="connsiteX23" fmla="*/ 7704747 w 19552126"/>
              <a:gd name="connsiteY23" fmla="*/ 6055245 h 10883213"/>
              <a:gd name="connsiteX24" fmla="*/ 6404287 w 19552126"/>
              <a:gd name="connsiteY24" fmla="*/ 5354262 h 10883213"/>
              <a:gd name="connsiteX25" fmla="*/ 5893083 w 19552126"/>
              <a:gd name="connsiteY25" fmla="*/ 4489455 h 10883213"/>
              <a:gd name="connsiteX26" fmla="*/ 6824909 w 19552126"/>
              <a:gd name="connsiteY26" fmla="*/ 3270218 h 10883213"/>
              <a:gd name="connsiteX27" fmla="*/ 8684621 w 19552126"/>
              <a:gd name="connsiteY27" fmla="*/ 2673202 h 10883213"/>
              <a:gd name="connsiteX28" fmla="*/ 10259981 w 19552126"/>
              <a:gd name="connsiteY28" fmla="*/ 1936777 h 10883213"/>
              <a:gd name="connsiteX29" fmla="*/ 10010287 w 19552126"/>
              <a:gd name="connsiteY29" fmla="*/ 1647720 h 10883213"/>
              <a:gd name="connsiteX30" fmla="*/ 9326580 w 19552126"/>
              <a:gd name="connsiteY30" fmla="*/ 1394106 h 10883213"/>
              <a:gd name="connsiteX31" fmla="*/ 7240016 w 19552126"/>
              <a:gd name="connsiteY31" fmla="*/ 1029438 h 10883213"/>
              <a:gd name="connsiteX32" fmla="*/ 4273623 w 19552126"/>
              <a:gd name="connsiteY32" fmla="*/ 777224 h 10883213"/>
              <a:gd name="connsiteX33" fmla="*/ 1181447 w 19552126"/>
              <a:gd name="connsiteY33" fmla="*/ 744074 h 10883213"/>
              <a:gd name="connsiteX34" fmla="*/ 205051 w 19552126"/>
              <a:gd name="connsiteY34" fmla="*/ 23188 h 10883213"/>
              <a:gd name="connsiteX0" fmla="*/ 54096 w 19401171"/>
              <a:gd name="connsiteY0" fmla="*/ 23188 h 10883213"/>
              <a:gd name="connsiteX1" fmla="*/ 4856188 w 19401171"/>
              <a:gd name="connsiteY1" fmla="*/ -1 h 10883213"/>
              <a:gd name="connsiteX2" fmla="*/ 10201973 w 19401171"/>
              <a:gd name="connsiteY2" fmla="*/ 536387 h 10883213"/>
              <a:gd name="connsiteX3" fmla="*/ 12451587 w 19401171"/>
              <a:gd name="connsiteY3" fmla="*/ 1209803 h 10883213"/>
              <a:gd name="connsiteX4" fmla="*/ 13347967 w 19401171"/>
              <a:gd name="connsiteY4" fmla="*/ 2161248 h 10883213"/>
              <a:gd name="connsiteX5" fmla="*/ 13162074 w 19401171"/>
              <a:gd name="connsiteY5" fmla="*/ 2570024 h 10883213"/>
              <a:gd name="connsiteX6" fmla="*/ 12680802 w 19401171"/>
              <a:gd name="connsiteY6" fmla="*/ 2877195 h 10883213"/>
              <a:gd name="connsiteX7" fmla="*/ 11225957 w 19401171"/>
              <a:gd name="connsiteY7" fmla="*/ 3332440 h 10883213"/>
              <a:gd name="connsiteX8" fmla="*/ 8982644 w 19401171"/>
              <a:gd name="connsiteY8" fmla="*/ 4591058 h 10883213"/>
              <a:gd name="connsiteX9" fmla="*/ 9850668 w 19401171"/>
              <a:gd name="connsiteY9" fmla="*/ 5092773 h 10883213"/>
              <a:gd name="connsiteX10" fmla="*/ 11996308 w 19401171"/>
              <a:gd name="connsiteY10" fmla="*/ 5649619 h 10883213"/>
              <a:gd name="connsiteX11" fmla="*/ 15556622 w 19401171"/>
              <a:gd name="connsiteY11" fmla="*/ 6608941 h 10883213"/>
              <a:gd name="connsiteX12" fmla="*/ 18197713 w 19401171"/>
              <a:gd name="connsiteY12" fmla="*/ 8006968 h 10883213"/>
              <a:gd name="connsiteX13" fmla="*/ 19027140 w 19401171"/>
              <a:gd name="connsiteY13" fmla="*/ 9198638 h 10883213"/>
              <a:gd name="connsiteX14" fmla="*/ 19355603 w 19401171"/>
              <a:gd name="connsiteY14" fmla="*/ 10202066 h 10883213"/>
              <a:gd name="connsiteX15" fmla="*/ 19401017 w 19401171"/>
              <a:gd name="connsiteY15" fmla="*/ 10751044 h 10883213"/>
              <a:gd name="connsiteX16" fmla="*/ 19396122 w 19401171"/>
              <a:gd name="connsiteY16" fmla="*/ 10883213 h 10883213"/>
              <a:gd name="connsiteX17" fmla="*/ 15591956 w 19401171"/>
              <a:gd name="connsiteY17" fmla="*/ 10883213 h 10883213"/>
              <a:gd name="connsiteX18" fmla="*/ 15593886 w 19401171"/>
              <a:gd name="connsiteY18" fmla="*/ 10867146 h 10883213"/>
              <a:gd name="connsiteX19" fmla="*/ 15581040 w 19401171"/>
              <a:gd name="connsiteY19" fmla="*/ 9960267 h 10883213"/>
              <a:gd name="connsiteX20" fmla="*/ 15230522 w 19401171"/>
              <a:gd name="connsiteY20" fmla="*/ 8953688 h 10883213"/>
              <a:gd name="connsiteX21" fmla="*/ 14291608 w 19401171"/>
              <a:gd name="connsiteY21" fmla="*/ 8084155 h 10883213"/>
              <a:gd name="connsiteX22" fmla="*/ 11243286 w 19401171"/>
              <a:gd name="connsiteY22" fmla="*/ 7146887 h 10883213"/>
              <a:gd name="connsiteX23" fmla="*/ 7553792 w 19401171"/>
              <a:gd name="connsiteY23" fmla="*/ 6055245 h 10883213"/>
              <a:gd name="connsiteX24" fmla="*/ 6253332 w 19401171"/>
              <a:gd name="connsiteY24" fmla="*/ 5354262 h 10883213"/>
              <a:gd name="connsiteX25" fmla="*/ 5742128 w 19401171"/>
              <a:gd name="connsiteY25" fmla="*/ 4489455 h 10883213"/>
              <a:gd name="connsiteX26" fmla="*/ 6673954 w 19401171"/>
              <a:gd name="connsiteY26" fmla="*/ 3270218 h 10883213"/>
              <a:gd name="connsiteX27" fmla="*/ 8533666 w 19401171"/>
              <a:gd name="connsiteY27" fmla="*/ 2673202 h 10883213"/>
              <a:gd name="connsiteX28" fmla="*/ 10109026 w 19401171"/>
              <a:gd name="connsiteY28" fmla="*/ 1936777 h 10883213"/>
              <a:gd name="connsiteX29" fmla="*/ 9859332 w 19401171"/>
              <a:gd name="connsiteY29" fmla="*/ 1647720 h 10883213"/>
              <a:gd name="connsiteX30" fmla="*/ 9175625 w 19401171"/>
              <a:gd name="connsiteY30" fmla="*/ 1394106 h 10883213"/>
              <a:gd name="connsiteX31" fmla="*/ 7089061 w 19401171"/>
              <a:gd name="connsiteY31" fmla="*/ 1029438 h 10883213"/>
              <a:gd name="connsiteX32" fmla="*/ 4122668 w 19401171"/>
              <a:gd name="connsiteY32" fmla="*/ 777224 h 10883213"/>
              <a:gd name="connsiteX33" fmla="*/ 1030492 w 19401171"/>
              <a:gd name="connsiteY33" fmla="*/ 744074 h 10883213"/>
              <a:gd name="connsiteX34" fmla="*/ 54096 w 19401171"/>
              <a:gd name="connsiteY34" fmla="*/ 23188 h 10883213"/>
              <a:gd name="connsiteX0" fmla="*/ 46 w 19347121"/>
              <a:gd name="connsiteY0" fmla="*/ 23188 h 10883213"/>
              <a:gd name="connsiteX1" fmla="*/ 4802138 w 19347121"/>
              <a:gd name="connsiteY1" fmla="*/ -1 h 10883213"/>
              <a:gd name="connsiteX2" fmla="*/ 10147923 w 19347121"/>
              <a:gd name="connsiteY2" fmla="*/ 536387 h 10883213"/>
              <a:gd name="connsiteX3" fmla="*/ 12397537 w 19347121"/>
              <a:gd name="connsiteY3" fmla="*/ 1209803 h 10883213"/>
              <a:gd name="connsiteX4" fmla="*/ 13293917 w 19347121"/>
              <a:gd name="connsiteY4" fmla="*/ 2161248 h 10883213"/>
              <a:gd name="connsiteX5" fmla="*/ 13108024 w 19347121"/>
              <a:gd name="connsiteY5" fmla="*/ 2570024 h 10883213"/>
              <a:gd name="connsiteX6" fmla="*/ 12626752 w 19347121"/>
              <a:gd name="connsiteY6" fmla="*/ 2877195 h 10883213"/>
              <a:gd name="connsiteX7" fmla="*/ 11171907 w 19347121"/>
              <a:gd name="connsiteY7" fmla="*/ 3332440 h 10883213"/>
              <a:gd name="connsiteX8" fmla="*/ 8928594 w 19347121"/>
              <a:gd name="connsiteY8" fmla="*/ 4591058 h 10883213"/>
              <a:gd name="connsiteX9" fmla="*/ 9796618 w 19347121"/>
              <a:gd name="connsiteY9" fmla="*/ 5092773 h 10883213"/>
              <a:gd name="connsiteX10" fmla="*/ 11942258 w 19347121"/>
              <a:gd name="connsiteY10" fmla="*/ 5649619 h 10883213"/>
              <a:gd name="connsiteX11" fmla="*/ 15502572 w 19347121"/>
              <a:gd name="connsiteY11" fmla="*/ 6608941 h 10883213"/>
              <a:gd name="connsiteX12" fmla="*/ 18143663 w 19347121"/>
              <a:gd name="connsiteY12" fmla="*/ 8006968 h 10883213"/>
              <a:gd name="connsiteX13" fmla="*/ 18973090 w 19347121"/>
              <a:gd name="connsiteY13" fmla="*/ 9198638 h 10883213"/>
              <a:gd name="connsiteX14" fmla="*/ 19301553 w 19347121"/>
              <a:gd name="connsiteY14" fmla="*/ 10202066 h 10883213"/>
              <a:gd name="connsiteX15" fmla="*/ 19346967 w 19347121"/>
              <a:gd name="connsiteY15" fmla="*/ 10751044 h 10883213"/>
              <a:gd name="connsiteX16" fmla="*/ 19342072 w 19347121"/>
              <a:gd name="connsiteY16" fmla="*/ 10883213 h 10883213"/>
              <a:gd name="connsiteX17" fmla="*/ 15537906 w 19347121"/>
              <a:gd name="connsiteY17" fmla="*/ 10883213 h 10883213"/>
              <a:gd name="connsiteX18" fmla="*/ 15539836 w 19347121"/>
              <a:gd name="connsiteY18" fmla="*/ 10867146 h 10883213"/>
              <a:gd name="connsiteX19" fmla="*/ 15526990 w 19347121"/>
              <a:gd name="connsiteY19" fmla="*/ 9960267 h 10883213"/>
              <a:gd name="connsiteX20" fmla="*/ 15176472 w 19347121"/>
              <a:gd name="connsiteY20" fmla="*/ 8953688 h 10883213"/>
              <a:gd name="connsiteX21" fmla="*/ 14237558 w 19347121"/>
              <a:gd name="connsiteY21" fmla="*/ 8084155 h 10883213"/>
              <a:gd name="connsiteX22" fmla="*/ 11189236 w 19347121"/>
              <a:gd name="connsiteY22" fmla="*/ 7146887 h 10883213"/>
              <a:gd name="connsiteX23" fmla="*/ 7499742 w 19347121"/>
              <a:gd name="connsiteY23" fmla="*/ 6055245 h 10883213"/>
              <a:gd name="connsiteX24" fmla="*/ 6199282 w 19347121"/>
              <a:gd name="connsiteY24" fmla="*/ 5354262 h 10883213"/>
              <a:gd name="connsiteX25" fmla="*/ 5688078 w 19347121"/>
              <a:gd name="connsiteY25" fmla="*/ 4489455 h 10883213"/>
              <a:gd name="connsiteX26" fmla="*/ 6619904 w 19347121"/>
              <a:gd name="connsiteY26" fmla="*/ 3270218 h 10883213"/>
              <a:gd name="connsiteX27" fmla="*/ 8479616 w 19347121"/>
              <a:gd name="connsiteY27" fmla="*/ 2673202 h 10883213"/>
              <a:gd name="connsiteX28" fmla="*/ 10054976 w 19347121"/>
              <a:gd name="connsiteY28" fmla="*/ 1936777 h 10883213"/>
              <a:gd name="connsiteX29" fmla="*/ 9805282 w 19347121"/>
              <a:gd name="connsiteY29" fmla="*/ 1647720 h 10883213"/>
              <a:gd name="connsiteX30" fmla="*/ 9121575 w 19347121"/>
              <a:gd name="connsiteY30" fmla="*/ 1394106 h 10883213"/>
              <a:gd name="connsiteX31" fmla="*/ 7035011 w 19347121"/>
              <a:gd name="connsiteY31" fmla="*/ 1029438 h 10883213"/>
              <a:gd name="connsiteX32" fmla="*/ 4068618 w 19347121"/>
              <a:gd name="connsiteY32" fmla="*/ 777224 h 10883213"/>
              <a:gd name="connsiteX33" fmla="*/ 976442 w 19347121"/>
              <a:gd name="connsiteY33" fmla="*/ 744074 h 10883213"/>
              <a:gd name="connsiteX34" fmla="*/ 46 w 19347121"/>
              <a:gd name="connsiteY34" fmla="*/ 23188 h 10883213"/>
              <a:gd name="connsiteX0" fmla="*/ 550 w 19347625"/>
              <a:gd name="connsiteY0" fmla="*/ 23188 h 10883213"/>
              <a:gd name="connsiteX1" fmla="*/ 4802642 w 19347625"/>
              <a:gd name="connsiteY1" fmla="*/ -1 h 10883213"/>
              <a:gd name="connsiteX2" fmla="*/ 10148427 w 19347625"/>
              <a:gd name="connsiteY2" fmla="*/ 536387 h 10883213"/>
              <a:gd name="connsiteX3" fmla="*/ 12398041 w 19347625"/>
              <a:gd name="connsiteY3" fmla="*/ 1209803 h 10883213"/>
              <a:gd name="connsiteX4" fmla="*/ 13294421 w 19347625"/>
              <a:gd name="connsiteY4" fmla="*/ 2161248 h 10883213"/>
              <a:gd name="connsiteX5" fmla="*/ 13108528 w 19347625"/>
              <a:gd name="connsiteY5" fmla="*/ 2570024 h 10883213"/>
              <a:gd name="connsiteX6" fmla="*/ 12627256 w 19347625"/>
              <a:gd name="connsiteY6" fmla="*/ 2877195 h 10883213"/>
              <a:gd name="connsiteX7" fmla="*/ 11172411 w 19347625"/>
              <a:gd name="connsiteY7" fmla="*/ 3332440 h 10883213"/>
              <a:gd name="connsiteX8" fmla="*/ 8929098 w 19347625"/>
              <a:gd name="connsiteY8" fmla="*/ 4591058 h 10883213"/>
              <a:gd name="connsiteX9" fmla="*/ 9797122 w 19347625"/>
              <a:gd name="connsiteY9" fmla="*/ 5092773 h 10883213"/>
              <a:gd name="connsiteX10" fmla="*/ 11942762 w 19347625"/>
              <a:gd name="connsiteY10" fmla="*/ 5649619 h 10883213"/>
              <a:gd name="connsiteX11" fmla="*/ 15503076 w 19347625"/>
              <a:gd name="connsiteY11" fmla="*/ 6608941 h 10883213"/>
              <a:gd name="connsiteX12" fmla="*/ 18144167 w 19347625"/>
              <a:gd name="connsiteY12" fmla="*/ 8006968 h 10883213"/>
              <a:gd name="connsiteX13" fmla="*/ 18973594 w 19347625"/>
              <a:gd name="connsiteY13" fmla="*/ 9198638 h 10883213"/>
              <a:gd name="connsiteX14" fmla="*/ 19302057 w 19347625"/>
              <a:gd name="connsiteY14" fmla="*/ 10202066 h 10883213"/>
              <a:gd name="connsiteX15" fmla="*/ 19347471 w 19347625"/>
              <a:gd name="connsiteY15" fmla="*/ 10751044 h 10883213"/>
              <a:gd name="connsiteX16" fmla="*/ 19342576 w 19347625"/>
              <a:gd name="connsiteY16" fmla="*/ 10883213 h 10883213"/>
              <a:gd name="connsiteX17" fmla="*/ 15538410 w 19347625"/>
              <a:gd name="connsiteY17" fmla="*/ 10883213 h 10883213"/>
              <a:gd name="connsiteX18" fmla="*/ 15540340 w 19347625"/>
              <a:gd name="connsiteY18" fmla="*/ 10867146 h 10883213"/>
              <a:gd name="connsiteX19" fmla="*/ 15527494 w 19347625"/>
              <a:gd name="connsiteY19" fmla="*/ 9960267 h 10883213"/>
              <a:gd name="connsiteX20" fmla="*/ 15176976 w 19347625"/>
              <a:gd name="connsiteY20" fmla="*/ 8953688 h 10883213"/>
              <a:gd name="connsiteX21" fmla="*/ 14238062 w 19347625"/>
              <a:gd name="connsiteY21" fmla="*/ 8084155 h 10883213"/>
              <a:gd name="connsiteX22" fmla="*/ 11189740 w 19347625"/>
              <a:gd name="connsiteY22" fmla="*/ 7146887 h 10883213"/>
              <a:gd name="connsiteX23" fmla="*/ 7500246 w 19347625"/>
              <a:gd name="connsiteY23" fmla="*/ 6055245 h 10883213"/>
              <a:gd name="connsiteX24" fmla="*/ 6199786 w 19347625"/>
              <a:gd name="connsiteY24" fmla="*/ 5354262 h 10883213"/>
              <a:gd name="connsiteX25" fmla="*/ 5688582 w 19347625"/>
              <a:gd name="connsiteY25" fmla="*/ 4489455 h 10883213"/>
              <a:gd name="connsiteX26" fmla="*/ 6620408 w 19347625"/>
              <a:gd name="connsiteY26" fmla="*/ 3270218 h 10883213"/>
              <a:gd name="connsiteX27" fmla="*/ 8480120 w 19347625"/>
              <a:gd name="connsiteY27" fmla="*/ 2673202 h 10883213"/>
              <a:gd name="connsiteX28" fmla="*/ 10055480 w 19347625"/>
              <a:gd name="connsiteY28" fmla="*/ 1936777 h 10883213"/>
              <a:gd name="connsiteX29" fmla="*/ 9805786 w 19347625"/>
              <a:gd name="connsiteY29" fmla="*/ 1647720 h 10883213"/>
              <a:gd name="connsiteX30" fmla="*/ 9122079 w 19347625"/>
              <a:gd name="connsiteY30" fmla="*/ 1394106 h 10883213"/>
              <a:gd name="connsiteX31" fmla="*/ 7035515 w 19347625"/>
              <a:gd name="connsiteY31" fmla="*/ 1029438 h 10883213"/>
              <a:gd name="connsiteX32" fmla="*/ 4069122 w 19347625"/>
              <a:gd name="connsiteY32" fmla="*/ 777224 h 10883213"/>
              <a:gd name="connsiteX33" fmla="*/ 551 w 19347625"/>
              <a:gd name="connsiteY33" fmla="*/ 752081 h 10883213"/>
              <a:gd name="connsiteX34" fmla="*/ 550 w 19347625"/>
              <a:gd name="connsiteY34" fmla="*/ 23188 h 10883213"/>
              <a:gd name="connsiteX0" fmla="*/ 2527 w 19349602"/>
              <a:gd name="connsiteY0" fmla="*/ 23188 h 10883213"/>
              <a:gd name="connsiteX1" fmla="*/ 4804619 w 19349602"/>
              <a:gd name="connsiteY1" fmla="*/ -1 h 10883213"/>
              <a:gd name="connsiteX2" fmla="*/ 10150404 w 19349602"/>
              <a:gd name="connsiteY2" fmla="*/ 536387 h 10883213"/>
              <a:gd name="connsiteX3" fmla="*/ 12400018 w 19349602"/>
              <a:gd name="connsiteY3" fmla="*/ 1209803 h 10883213"/>
              <a:gd name="connsiteX4" fmla="*/ 13296398 w 19349602"/>
              <a:gd name="connsiteY4" fmla="*/ 2161248 h 10883213"/>
              <a:gd name="connsiteX5" fmla="*/ 13110505 w 19349602"/>
              <a:gd name="connsiteY5" fmla="*/ 2570024 h 10883213"/>
              <a:gd name="connsiteX6" fmla="*/ 12629233 w 19349602"/>
              <a:gd name="connsiteY6" fmla="*/ 2877195 h 10883213"/>
              <a:gd name="connsiteX7" fmla="*/ 11174388 w 19349602"/>
              <a:gd name="connsiteY7" fmla="*/ 3332440 h 10883213"/>
              <a:gd name="connsiteX8" fmla="*/ 8931075 w 19349602"/>
              <a:gd name="connsiteY8" fmla="*/ 4591058 h 10883213"/>
              <a:gd name="connsiteX9" fmla="*/ 9799099 w 19349602"/>
              <a:gd name="connsiteY9" fmla="*/ 5092773 h 10883213"/>
              <a:gd name="connsiteX10" fmla="*/ 11944739 w 19349602"/>
              <a:gd name="connsiteY10" fmla="*/ 5649619 h 10883213"/>
              <a:gd name="connsiteX11" fmla="*/ 15505053 w 19349602"/>
              <a:gd name="connsiteY11" fmla="*/ 6608941 h 10883213"/>
              <a:gd name="connsiteX12" fmla="*/ 18146144 w 19349602"/>
              <a:gd name="connsiteY12" fmla="*/ 8006968 h 10883213"/>
              <a:gd name="connsiteX13" fmla="*/ 18975571 w 19349602"/>
              <a:gd name="connsiteY13" fmla="*/ 9198638 h 10883213"/>
              <a:gd name="connsiteX14" fmla="*/ 19304034 w 19349602"/>
              <a:gd name="connsiteY14" fmla="*/ 10202066 h 10883213"/>
              <a:gd name="connsiteX15" fmla="*/ 19349448 w 19349602"/>
              <a:gd name="connsiteY15" fmla="*/ 10751044 h 10883213"/>
              <a:gd name="connsiteX16" fmla="*/ 19344553 w 19349602"/>
              <a:gd name="connsiteY16" fmla="*/ 10883213 h 10883213"/>
              <a:gd name="connsiteX17" fmla="*/ 15540387 w 19349602"/>
              <a:gd name="connsiteY17" fmla="*/ 10883213 h 10883213"/>
              <a:gd name="connsiteX18" fmla="*/ 15542317 w 19349602"/>
              <a:gd name="connsiteY18" fmla="*/ 10867146 h 10883213"/>
              <a:gd name="connsiteX19" fmla="*/ 15529471 w 19349602"/>
              <a:gd name="connsiteY19" fmla="*/ 9960267 h 10883213"/>
              <a:gd name="connsiteX20" fmla="*/ 15178953 w 19349602"/>
              <a:gd name="connsiteY20" fmla="*/ 8953688 h 10883213"/>
              <a:gd name="connsiteX21" fmla="*/ 14240039 w 19349602"/>
              <a:gd name="connsiteY21" fmla="*/ 8084155 h 10883213"/>
              <a:gd name="connsiteX22" fmla="*/ 11191717 w 19349602"/>
              <a:gd name="connsiteY22" fmla="*/ 7146887 h 10883213"/>
              <a:gd name="connsiteX23" fmla="*/ 7502223 w 19349602"/>
              <a:gd name="connsiteY23" fmla="*/ 6055245 h 10883213"/>
              <a:gd name="connsiteX24" fmla="*/ 6201763 w 19349602"/>
              <a:gd name="connsiteY24" fmla="*/ 5354262 h 10883213"/>
              <a:gd name="connsiteX25" fmla="*/ 5690559 w 19349602"/>
              <a:gd name="connsiteY25" fmla="*/ 4489455 h 10883213"/>
              <a:gd name="connsiteX26" fmla="*/ 6622385 w 19349602"/>
              <a:gd name="connsiteY26" fmla="*/ 3270218 h 10883213"/>
              <a:gd name="connsiteX27" fmla="*/ 8482097 w 19349602"/>
              <a:gd name="connsiteY27" fmla="*/ 2673202 h 10883213"/>
              <a:gd name="connsiteX28" fmla="*/ 10057457 w 19349602"/>
              <a:gd name="connsiteY28" fmla="*/ 1936777 h 10883213"/>
              <a:gd name="connsiteX29" fmla="*/ 9807763 w 19349602"/>
              <a:gd name="connsiteY29" fmla="*/ 1647720 h 10883213"/>
              <a:gd name="connsiteX30" fmla="*/ 9124056 w 19349602"/>
              <a:gd name="connsiteY30" fmla="*/ 1394106 h 10883213"/>
              <a:gd name="connsiteX31" fmla="*/ 7037492 w 19349602"/>
              <a:gd name="connsiteY31" fmla="*/ 1029438 h 10883213"/>
              <a:gd name="connsiteX32" fmla="*/ 4071099 w 19349602"/>
              <a:gd name="connsiteY32" fmla="*/ 777224 h 10883213"/>
              <a:gd name="connsiteX33" fmla="*/ 2528 w 19349602"/>
              <a:gd name="connsiteY33" fmla="*/ 752081 h 10883213"/>
              <a:gd name="connsiteX34" fmla="*/ 2527 w 19349602"/>
              <a:gd name="connsiteY34" fmla="*/ 23188 h 1088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49602" h="10883213">
                <a:moveTo>
                  <a:pt x="2527" y="23188"/>
                </a:moveTo>
                <a:lnTo>
                  <a:pt x="4804619" y="-1"/>
                </a:lnTo>
                <a:cubicBezTo>
                  <a:pt x="6696808" y="43718"/>
                  <a:pt x="8645836" y="237288"/>
                  <a:pt x="10150404" y="536387"/>
                </a:cubicBezTo>
                <a:cubicBezTo>
                  <a:pt x="11112162" y="726991"/>
                  <a:pt x="11868334" y="953826"/>
                  <a:pt x="12400018" y="1209803"/>
                </a:cubicBezTo>
                <a:cubicBezTo>
                  <a:pt x="12995504" y="1496497"/>
                  <a:pt x="13296398" y="1816271"/>
                  <a:pt x="13296398" y="2161248"/>
                </a:cubicBezTo>
                <a:cubicBezTo>
                  <a:pt x="13296398" y="2309321"/>
                  <a:pt x="13234171" y="2447155"/>
                  <a:pt x="13110505" y="2570024"/>
                </a:cubicBezTo>
                <a:cubicBezTo>
                  <a:pt x="13001018" y="2679503"/>
                  <a:pt x="12843482" y="2780318"/>
                  <a:pt x="12629233" y="2877195"/>
                </a:cubicBezTo>
                <a:cubicBezTo>
                  <a:pt x="12234605" y="3055198"/>
                  <a:pt x="11696620" y="3196182"/>
                  <a:pt x="11174388" y="3332440"/>
                </a:cubicBezTo>
                <a:cubicBezTo>
                  <a:pt x="10071636" y="3621497"/>
                  <a:pt x="8931075" y="3918431"/>
                  <a:pt x="8931075" y="4591058"/>
                </a:cubicBezTo>
                <a:cubicBezTo>
                  <a:pt x="8931075" y="4741493"/>
                  <a:pt x="9214640" y="4905319"/>
                  <a:pt x="9799099" y="5092773"/>
                </a:cubicBezTo>
                <a:cubicBezTo>
                  <a:pt x="10344961" y="5266836"/>
                  <a:pt x="11086168" y="5444839"/>
                  <a:pt x="11944739" y="5649619"/>
                </a:cubicBezTo>
                <a:cubicBezTo>
                  <a:pt x="13081361" y="5920561"/>
                  <a:pt x="14369218" y="6229309"/>
                  <a:pt x="15505053" y="6608941"/>
                </a:cubicBezTo>
                <a:cubicBezTo>
                  <a:pt x="16819691" y="7050009"/>
                  <a:pt x="17683776" y="7506829"/>
                  <a:pt x="18146144" y="8006968"/>
                </a:cubicBezTo>
                <a:cubicBezTo>
                  <a:pt x="18496662" y="8385813"/>
                  <a:pt x="18775501" y="8786712"/>
                  <a:pt x="18975571" y="9198638"/>
                </a:cubicBezTo>
                <a:cubicBezTo>
                  <a:pt x="19136258" y="9527863"/>
                  <a:pt x="19246533" y="9865753"/>
                  <a:pt x="19304034" y="10202066"/>
                </a:cubicBezTo>
                <a:cubicBezTo>
                  <a:pt x="19340661" y="10416791"/>
                  <a:pt x="19351036" y="10602276"/>
                  <a:pt x="19349448" y="10751044"/>
                </a:cubicBezTo>
                <a:lnTo>
                  <a:pt x="19344553" y="10883213"/>
                </a:lnTo>
                <a:lnTo>
                  <a:pt x="15540387" y="10883213"/>
                </a:lnTo>
                <a:lnTo>
                  <a:pt x="15542317" y="10867146"/>
                </a:lnTo>
                <a:cubicBezTo>
                  <a:pt x="15566384" y="10648774"/>
                  <a:pt x="15582196" y="10321342"/>
                  <a:pt x="15529471" y="9960267"/>
                </a:cubicBezTo>
                <a:cubicBezTo>
                  <a:pt x="15473546" y="9584572"/>
                  <a:pt x="15356181" y="9245108"/>
                  <a:pt x="15178953" y="8953688"/>
                </a:cubicBezTo>
                <a:cubicBezTo>
                  <a:pt x="14956827" y="8589020"/>
                  <a:pt x="14640968" y="8296813"/>
                  <a:pt x="14240039" y="8084155"/>
                </a:cubicBezTo>
                <a:cubicBezTo>
                  <a:pt x="13642977" y="7768319"/>
                  <a:pt x="12451217" y="7466661"/>
                  <a:pt x="11191717" y="7146887"/>
                </a:cubicBezTo>
                <a:cubicBezTo>
                  <a:pt x="9958210" y="6833413"/>
                  <a:pt x="8560078" y="6478984"/>
                  <a:pt x="7502223" y="6055245"/>
                </a:cubicBezTo>
                <a:cubicBezTo>
                  <a:pt x="6926429" y="5824471"/>
                  <a:pt x="6501082" y="5595274"/>
                  <a:pt x="6201763" y="5354262"/>
                </a:cubicBezTo>
                <a:cubicBezTo>
                  <a:pt x="5862273" y="5080958"/>
                  <a:pt x="5690559" y="4789538"/>
                  <a:pt x="5690559" y="4489455"/>
                </a:cubicBezTo>
                <a:cubicBezTo>
                  <a:pt x="5690559" y="3985378"/>
                  <a:pt x="5995391" y="3586842"/>
                  <a:pt x="6622385" y="3270218"/>
                </a:cubicBezTo>
                <a:cubicBezTo>
                  <a:pt x="7161945" y="2997701"/>
                  <a:pt x="7862981" y="2825212"/>
                  <a:pt x="8482097" y="2673202"/>
                </a:cubicBezTo>
                <a:cubicBezTo>
                  <a:pt x="9327278" y="2465270"/>
                  <a:pt x="10057457" y="2285692"/>
                  <a:pt x="10057457" y="1936777"/>
                </a:cubicBezTo>
                <a:cubicBezTo>
                  <a:pt x="10057457" y="1838324"/>
                  <a:pt x="9973176" y="1741447"/>
                  <a:pt x="9807763" y="1647720"/>
                </a:cubicBezTo>
                <a:cubicBezTo>
                  <a:pt x="9651802" y="1560294"/>
                  <a:pt x="9421800" y="1474443"/>
                  <a:pt x="9124056" y="1394106"/>
                </a:cubicBezTo>
                <a:cubicBezTo>
                  <a:pt x="8620729" y="1259423"/>
                  <a:pt x="7918906" y="1135767"/>
                  <a:pt x="7037492" y="1029438"/>
                </a:cubicBezTo>
                <a:cubicBezTo>
                  <a:pt x="5722460" y="870240"/>
                  <a:pt x="4392954" y="794259"/>
                  <a:pt x="4071099" y="777224"/>
                </a:cubicBezTo>
                <a:lnTo>
                  <a:pt x="2528" y="752081"/>
                </a:lnTo>
                <a:cubicBezTo>
                  <a:pt x="8951" y="279544"/>
                  <a:pt x="-5570" y="37774"/>
                  <a:pt x="2527" y="23188"/>
                </a:cubicBezTo>
                <a:close/>
              </a:path>
            </a:pathLst>
          </a:custGeom>
          <a:solidFill>
            <a:srgbClr val="4472C4">
              <a:lumMod val="50000"/>
            </a:srgbClr>
          </a:solidFill>
          <a:ln>
            <a:noFill/>
          </a:ln>
          <a:effectLst/>
        </p:spPr>
        <p:txBody>
          <a:bodyPr wrap="square" anchor="ctr">
            <a:noAutofit/>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85" name="Oval 84">
            <a:extLst>
              <a:ext uri="{FF2B5EF4-FFF2-40B4-BE49-F238E27FC236}">
                <a16:creationId xmlns:a16="http://schemas.microsoft.com/office/drawing/2014/main" id="{E3EDF693-067F-4682-AF50-9C2638BC3C30}"/>
              </a:ext>
            </a:extLst>
          </p:cNvPr>
          <p:cNvSpPr/>
          <p:nvPr/>
        </p:nvSpPr>
        <p:spPr>
          <a:xfrm>
            <a:off x="7337122" y="3058749"/>
            <a:ext cx="531741" cy="474595"/>
          </a:xfrm>
          <a:prstGeom prst="ellipse">
            <a:avLst/>
          </a:prstGeom>
          <a:solidFill>
            <a:sysClr val="windowText" lastClr="000000"/>
          </a:solidFill>
          <a:ln w="9525" cap="flat" cmpd="sng" algn="ctr">
            <a:noFill/>
            <a:prstDash val="solid"/>
            <a:miter lim="800000"/>
          </a:ln>
          <a:effectLst/>
        </p:spPr>
        <p:txBody>
          <a:bodyPr lIns="35981" tIns="35981" rIns="35981" bIns="35981"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a:ln>
                <a:noFill/>
              </a:ln>
              <a:solidFill>
                <a:prstClr val="white"/>
              </a:solidFill>
              <a:effectLst/>
              <a:uLnTx/>
              <a:uFillTx/>
              <a:latin typeface="EYInterstate Light"/>
              <a:ea typeface="+mn-ea"/>
              <a:cs typeface="+mn-cs"/>
            </a:endParaRPr>
          </a:p>
        </p:txBody>
      </p:sp>
      <p:sp>
        <p:nvSpPr>
          <p:cNvPr id="86" name="Oval 85">
            <a:extLst>
              <a:ext uri="{FF2B5EF4-FFF2-40B4-BE49-F238E27FC236}">
                <a16:creationId xmlns:a16="http://schemas.microsoft.com/office/drawing/2014/main" id="{48A2D529-ECF8-45DB-A269-84C9C4D3EC68}"/>
              </a:ext>
            </a:extLst>
          </p:cNvPr>
          <p:cNvSpPr/>
          <p:nvPr/>
        </p:nvSpPr>
        <p:spPr>
          <a:xfrm>
            <a:off x="8957966" y="4171025"/>
            <a:ext cx="531741" cy="474595"/>
          </a:xfrm>
          <a:prstGeom prst="ellipse">
            <a:avLst/>
          </a:prstGeom>
          <a:solidFill>
            <a:sysClr val="windowText" lastClr="000000"/>
          </a:solidFill>
          <a:ln w="9525" cap="flat" cmpd="sng" algn="ctr">
            <a:noFill/>
            <a:prstDash val="solid"/>
            <a:miter lim="800000"/>
          </a:ln>
          <a:effectLst/>
        </p:spPr>
        <p:txBody>
          <a:bodyPr lIns="35981" tIns="35981" rIns="35981" bIns="35981" rtlCol="0" anchor="ctr" anchorCtr="0"/>
          <a:lstStyle/>
          <a:p>
            <a:pPr marL="0" marR="0" lvl="0" indent="0" algn="ctr" defTabSz="913943" eaLnBrk="1" fontAlgn="auto" latinLnBrk="0" hangingPunct="1">
              <a:lnSpc>
                <a:spcPct val="100000"/>
              </a:lnSpc>
              <a:spcBef>
                <a:spcPts val="0"/>
              </a:spcBef>
              <a:spcAft>
                <a:spcPts val="0"/>
              </a:spcAft>
              <a:buClrTx/>
              <a:buSzTx/>
              <a:buFontTx/>
              <a:buNone/>
              <a:tabLst/>
              <a:defRPr/>
            </a:pPr>
            <a:endParaRPr kumimoji="0" lang="en-US" sz="1099" b="0" i="0" u="none" strike="noStrike" kern="0" cap="none" spc="0" normalizeH="0" baseline="0">
              <a:ln>
                <a:noFill/>
              </a:ln>
              <a:solidFill>
                <a:prstClr val="white"/>
              </a:solidFill>
              <a:effectLst/>
              <a:uLnTx/>
              <a:uFillTx/>
              <a:latin typeface="EYInterstate Light"/>
              <a:ea typeface="+mn-ea"/>
              <a:cs typeface="+mn-cs"/>
            </a:endParaRPr>
          </a:p>
        </p:txBody>
      </p:sp>
      <p:sp>
        <p:nvSpPr>
          <p:cNvPr id="87" name="Freeform 3">
            <a:extLst>
              <a:ext uri="{FF2B5EF4-FFF2-40B4-BE49-F238E27FC236}">
                <a16:creationId xmlns:a16="http://schemas.microsoft.com/office/drawing/2014/main" id="{C9E2A100-812F-41C0-9007-43BCEAEA575E}"/>
              </a:ext>
            </a:extLst>
          </p:cNvPr>
          <p:cNvSpPr>
            <a:spLocks noChangeArrowheads="1"/>
          </p:cNvSpPr>
          <p:nvPr/>
        </p:nvSpPr>
        <p:spPr bwMode="auto">
          <a:xfrm>
            <a:off x="2871618" y="1856280"/>
            <a:ext cx="7673500" cy="4377961"/>
          </a:xfrm>
          <a:custGeom>
            <a:avLst/>
            <a:gdLst>
              <a:gd name="T0" fmla="*/ 0 w 17184"/>
              <a:gd name="T1" fmla="*/ 0 h 13694"/>
              <a:gd name="T2" fmla="*/ 0 w 17184"/>
              <a:gd name="T3" fmla="*/ 0 h 13694"/>
              <a:gd name="T4" fmla="*/ 9269 w 17184"/>
              <a:gd name="T5" fmla="*/ 1455 h 13694"/>
              <a:gd name="T6" fmla="*/ 9269 w 17184"/>
              <a:gd name="T7" fmla="*/ 1455 h 13694"/>
              <a:gd name="T8" fmla="*/ 4878 w 17184"/>
              <a:gd name="T9" fmla="*/ 4361 h 13694"/>
              <a:gd name="T10" fmla="*/ 4878 w 17184"/>
              <a:gd name="T11" fmla="*/ 4361 h 13694"/>
              <a:gd name="T12" fmla="*/ 10208 w 17184"/>
              <a:gd name="T13" fmla="*/ 7887 h 13694"/>
              <a:gd name="T14" fmla="*/ 10208 w 17184"/>
              <a:gd name="T15" fmla="*/ 7887 h 13694"/>
              <a:gd name="T16" fmla="*/ 17183 w 17184"/>
              <a:gd name="T17" fmla="*/ 13693 h 1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84" h="13694">
                <a:moveTo>
                  <a:pt x="0" y="0"/>
                </a:moveTo>
                <a:lnTo>
                  <a:pt x="0" y="0"/>
                </a:lnTo>
                <a:cubicBezTo>
                  <a:pt x="0" y="0"/>
                  <a:pt x="7668" y="142"/>
                  <a:pt x="9269" y="1455"/>
                </a:cubicBezTo>
                <a:lnTo>
                  <a:pt x="9269" y="1455"/>
                </a:lnTo>
                <a:cubicBezTo>
                  <a:pt x="10869" y="2767"/>
                  <a:pt x="6836" y="3122"/>
                  <a:pt x="4878" y="4361"/>
                </a:cubicBezTo>
                <a:lnTo>
                  <a:pt x="4878" y="4361"/>
                </a:lnTo>
                <a:cubicBezTo>
                  <a:pt x="3289" y="5366"/>
                  <a:pt x="4340" y="6434"/>
                  <a:pt x="10208" y="7887"/>
                </a:cubicBezTo>
                <a:lnTo>
                  <a:pt x="10208" y="7887"/>
                </a:lnTo>
                <a:cubicBezTo>
                  <a:pt x="16698" y="9494"/>
                  <a:pt x="17183" y="11176"/>
                  <a:pt x="17183" y="13693"/>
                </a:cubicBezTo>
              </a:path>
            </a:pathLst>
          </a:custGeom>
          <a:noFill/>
          <a:ln w="38100" cap="flat">
            <a:solidFill>
              <a:srgbClr val="FFFFFF"/>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13943"/>
            <a:endParaRPr lang="en-US" sz="2654">
              <a:solidFill>
                <a:srgbClr val="2E2E38"/>
              </a:solidFill>
              <a:latin typeface="Fira Sans Light" panose="020B0403050000020004" pitchFamily="34" charset="0"/>
            </a:endParaRPr>
          </a:p>
        </p:txBody>
      </p:sp>
      <p:sp>
        <p:nvSpPr>
          <p:cNvPr id="88" name="Freeform 32">
            <a:extLst>
              <a:ext uri="{FF2B5EF4-FFF2-40B4-BE49-F238E27FC236}">
                <a16:creationId xmlns:a16="http://schemas.microsoft.com/office/drawing/2014/main" id="{8257E554-3FBE-430F-8AE4-D34225DDCE76}"/>
              </a:ext>
            </a:extLst>
          </p:cNvPr>
          <p:cNvSpPr>
            <a:spLocks noChangeArrowheads="1"/>
          </p:cNvSpPr>
          <p:nvPr/>
        </p:nvSpPr>
        <p:spPr bwMode="auto">
          <a:xfrm>
            <a:off x="8872298" y="4068306"/>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cxnSp>
        <p:nvCxnSpPr>
          <p:cNvPr id="90" name="Straight Connector 89">
            <a:extLst>
              <a:ext uri="{FF2B5EF4-FFF2-40B4-BE49-F238E27FC236}">
                <a16:creationId xmlns:a16="http://schemas.microsoft.com/office/drawing/2014/main" id="{B40EE375-16F3-4069-99ED-8B99F1153BEC}"/>
              </a:ext>
            </a:extLst>
          </p:cNvPr>
          <p:cNvCxnSpPr>
            <a:cxnSpLocks/>
          </p:cNvCxnSpPr>
          <p:nvPr/>
        </p:nvCxnSpPr>
        <p:spPr>
          <a:xfrm flipH="1">
            <a:off x="605928" y="1857378"/>
            <a:ext cx="2148463" cy="311"/>
          </a:xfrm>
          <a:prstGeom prst="line">
            <a:avLst/>
          </a:prstGeom>
          <a:noFill/>
          <a:ln w="38100" cap="flat" cmpd="sng" algn="ctr">
            <a:solidFill>
              <a:schemeClr val="bg2"/>
            </a:solidFill>
            <a:prstDash val="dash"/>
            <a:miter lim="800000"/>
          </a:ln>
          <a:effectLst/>
        </p:spPr>
      </p:cxnSp>
      <p:sp>
        <p:nvSpPr>
          <p:cNvPr id="91" name="Freeform 32">
            <a:extLst>
              <a:ext uri="{FF2B5EF4-FFF2-40B4-BE49-F238E27FC236}">
                <a16:creationId xmlns:a16="http://schemas.microsoft.com/office/drawing/2014/main" id="{A7425EDC-74A7-4B1A-875A-03F0A6EFE606}"/>
              </a:ext>
            </a:extLst>
          </p:cNvPr>
          <p:cNvSpPr>
            <a:spLocks noChangeArrowheads="1"/>
          </p:cNvSpPr>
          <p:nvPr/>
        </p:nvSpPr>
        <p:spPr bwMode="auto">
          <a:xfrm>
            <a:off x="7259337" y="2968704"/>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92" name="Freeform 30">
            <a:extLst>
              <a:ext uri="{FF2B5EF4-FFF2-40B4-BE49-F238E27FC236}">
                <a16:creationId xmlns:a16="http://schemas.microsoft.com/office/drawing/2014/main" id="{FB337B5E-5A99-4F33-A879-137B8ABF16ED}"/>
              </a:ext>
            </a:extLst>
          </p:cNvPr>
          <p:cNvSpPr>
            <a:spLocks noChangeArrowheads="1"/>
          </p:cNvSpPr>
          <p:nvPr/>
        </p:nvSpPr>
        <p:spPr bwMode="auto">
          <a:xfrm>
            <a:off x="1428350" y="849252"/>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93" name="Freeform 31">
            <a:extLst>
              <a:ext uri="{FF2B5EF4-FFF2-40B4-BE49-F238E27FC236}">
                <a16:creationId xmlns:a16="http://schemas.microsoft.com/office/drawing/2014/main" id="{3A5176C4-D49C-4E6D-8158-31E9261FA8A7}"/>
              </a:ext>
            </a:extLst>
          </p:cNvPr>
          <p:cNvSpPr>
            <a:spLocks noChangeArrowheads="1"/>
          </p:cNvSpPr>
          <p:nvPr/>
        </p:nvSpPr>
        <p:spPr bwMode="auto">
          <a:xfrm>
            <a:off x="4365767" y="2519342"/>
            <a:ext cx="703079" cy="1056070"/>
          </a:xfrm>
          <a:custGeom>
            <a:avLst/>
            <a:gdLst>
              <a:gd name="T0" fmla="*/ 589 w 1180"/>
              <a:gd name="T1" fmla="*/ 932 h 1922"/>
              <a:gd name="T2" fmla="*/ 589 w 1180"/>
              <a:gd name="T3" fmla="*/ 932 h 1922"/>
              <a:gd name="T4" fmla="*/ 288 w 1180"/>
              <a:gd name="T5" fmla="*/ 631 h 1922"/>
              <a:gd name="T6" fmla="*/ 288 w 1180"/>
              <a:gd name="T7" fmla="*/ 631 h 1922"/>
              <a:gd name="T8" fmla="*/ 589 w 1180"/>
              <a:gd name="T9" fmla="*/ 332 h 1922"/>
              <a:gd name="T10" fmla="*/ 589 w 1180"/>
              <a:gd name="T11" fmla="*/ 332 h 1922"/>
              <a:gd name="T12" fmla="*/ 890 w 1180"/>
              <a:gd name="T13" fmla="*/ 631 h 1922"/>
              <a:gd name="T14" fmla="*/ 890 w 1180"/>
              <a:gd name="T15" fmla="*/ 631 h 1922"/>
              <a:gd name="T16" fmla="*/ 589 w 1180"/>
              <a:gd name="T17" fmla="*/ 932 h 1922"/>
              <a:gd name="T18" fmla="*/ 589 w 1180"/>
              <a:gd name="T19" fmla="*/ 0 h 1922"/>
              <a:gd name="T20" fmla="*/ 589 w 1180"/>
              <a:gd name="T21" fmla="*/ 0 h 1922"/>
              <a:gd name="T22" fmla="*/ 0 w 1180"/>
              <a:gd name="T23" fmla="*/ 589 h 1922"/>
              <a:gd name="T24" fmla="*/ 0 w 1180"/>
              <a:gd name="T25" fmla="*/ 589 h 1922"/>
              <a:gd name="T26" fmla="*/ 589 w 1180"/>
              <a:gd name="T27" fmla="*/ 1921 h 1922"/>
              <a:gd name="T28" fmla="*/ 589 w 1180"/>
              <a:gd name="T29" fmla="*/ 1921 h 1922"/>
              <a:gd name="T30" fmla="*/ 1179 w 1180"/>
              <a:gd name="T31" fmla="*/ 589 h 1922"/>
              <a:gd name="T32" fmla="*/ 1179 w 1180"/>
              <a:gd name="T33" fmla="*/ 589 h 1922"/>
              <a:gd name="T34" fmla="*/ 589 w 1180"/>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0" h="1922">
                <a:moveTo>
                  <a:pt x="589" y="932"/>
                </a:moveTo>
                <a:lnTo>
                  <a:pt x="589" y="932"/>
                </a:lnTo>
                <a:cubicBezTo>
                  <a:pt x="423" y="932"/>
                  <a:pt x="288" y="797"/>
                  <a:pt x="288" y="631"/>
                </a:cubicBezTo>
                <a:lnTo>
                  <a:pt x="288" y="631"/>
                </a:lnTo>
                <a:cubicBezTo>
                  <a:pt x="288" y="466"/>
                  <a:pt x="423" y="332"/>
                  <a:pt x="589" y="332"/>
                </a:cubicBezTo>
                <a:lnTo>
                  <a:pt x="589" y="332"/>
                </a:lnTo>
                <a:cubicBezTo>
                  <a:pt x="756" y="332"/>
                  <a:pt x="890" y="466"/>
                  <a:pt x="890" y="631"/>
                </a:cubicBezTo>
                <a:lnTo>
                  <a:pt x="890" y="631"/>
                </a:lnTo>
                <a:cubicBezTo>
                  <a:pt x="890" y="797"/>
                  <a:pt x="756" y="932"/>
                  <a:pt x="589" y="932"/>
                </a:cubicBezTo>
                <a:close/>
                <a:moveTo>
                  <a:pt x="589" y="0"/>
                </a:moveTo>
                <a:lnTo>
                  <a:pt x="589" y="0"/>
                </a:lnTo>
                <a:cubicBezTo>
                  <a:pt x="264" y="0"/>
                  <a:pt x="0" y="264"/>
                  <a:pt x="0" y="589"/>
                </a:cubicBezTo>
                <a:lnTo>
                  <a:pt x="0" y="589"/>
                </a:lnTo>
                <a:cubicBezTo>
                  <a:pt x="0" y="914"/>
                  <a:pt x="589" y="1921"/>
                  <a:pt x="589" y="1921"/>
                </a:cubicBezTo>
                <a:lnTo>
                  <a:pt x="589" y="1921"/>
                </a:lnTo>
                <a:cubicBezTo>
                  <a:pt x="589" y="1921"/>
                  <a:pt x="1179" y="914"/>
                  <a:pt x="1179" y="589"/>
                </a:cubicBezTo>
                <a:lnTo>
                  <a:pt x="1179" y="589"/>
                </a:lnTo>
                <a:cubicBezTo>
                  <a:pt x="1179" y="264"/>
                  <a:pt x="915" y="0"/>
                  <a:pt x="589"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94" name="Freeform 30">
            <a:extLst>
              <a:ext uri="{FF2B5EF4-FFF2-40B4-BE49-F238E27FC236}">
                <a16:creationId xmlns:a16="http://schemas.microsoft.com/office/drawing/2014/main" id="{1C088ECB-6624-4F72-8A09-3203D2B528CD}"/>
              </a:ext>
            </a:extLst>
          </p:cNvPr>
          <p:cNvSpPr>
            <a:spLocks noChangeArrowheads="1"/>
          </p:cNvSpPr>
          <p:nvPr/>
        </p:nvSpPr>
        <p:spPr bwMode="auto">
          <a:xfrm>
            <a:off x="4914026" y="846928"/>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95" name="Left-Right Arrow 158">
            <a:extLst>
              <a:ext uri="{FF2B5EF4-FFF2-40B4-BE49-F238E27FC236}">
                <a16:creationId xmlns:a16="http://schemas.microsoft.com/office/drawing/2014/main" id="{2879E939-D733-4C22-BF74-3740E24FA181}"/>
              </a:ext>
            </a:extLst>
          </p:cNvPr>
          <p:cNvSpPr/>
          <p:nvPr/>
        </p:nvSpPr>
        <p:spPr>
          <a:xfrm>
            <a:off x="2002874" y="1004811"/>
            <a:ext cx="1479838" cy="441779"/>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9" b="1" i="0" u="none" strike="noStrike" kern="0" cap="none" spc="0" normalizeH="0" baseline="0">
                <a:ln>
                  <a:noFill/>
                </a:ln>
                <a:solidFill>
                  <a:prstClr val="black"/>
                </a:solidFill>
                <a:effectLst/>
                <a:uLnTx/>
                <a:uFillTx/>
                <a:latin typeface="Calibri" panose="020F0502020204030204"/>
                <a:ea typeface="+mn-ea"/>
                <a:cs typeface="+mn-cs"/>
              </a:rPr>
              <a:t>Regular guiding coalition meeting</a:t>
            </a:r>
            <a:endParaRPr kumimoji="0" lang="en-US" sz="1199"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6" name="Oval 95">
            <a:extLst>
              <a:ext uri="{FF2B5EF4-FFF2-40B4-BE49-F238E27FC236}">
                <a16:creationId xmlns:a16="http://schemas.microsoft.com/office/drawing/2014/main" id="{82A999F9-FCDC-4C80-AA2D-586284AF1DE8}"/>
              </a:ext>
            </a:extLst>
          </p:cNvPr>
          <p:cNvSpPr/>
          <p:nvPr/>
        </p:nvSpPr>
        <p:spPr>
          <a:xfrm>
            <a:off x="1550322" y="963591"/>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1</a:t>
            </a:r>
          </a:p>
        </p:txBody>
      </p:sp>
      <p:sp>
        <p:nvSpPr>
          <p:cNvPr id="97" name="Left-Right Arrow 162">
            <a:extLst>
              <a:ext uri="{FF2B5EF4-FFF2-40B4-BE49-F238E27FC236}">
                <a16:creationId xmlns:a16="http://schemas.microsoft.com/office/drawing/2014/main" id="{4C8A707C-D210-4DF0-8D73-CE6E1A4BCEFD}"/>
              </a:ext>
            </a:extLst>
          </p:cNvPr>
          <p:cNvSpPr/>
          <p:nvPr/>
        </p:nvSpPr>
        <p:spPr>
          <a:xfrm>
            <a:off x="5572468" y="810614"/>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Data Strategy Objective 1 activated on a roadmap</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8" name="Left-Right Arrow 171">
            <a:extLst>
              <a:ext uri="{FF2B5EF4-FFF2-40B4-BE49-F238E27FC236}">
                <a16:creationId xmlns:a16="http://schemas.microsoft.com/office/drawing/2014/main" id="{0E518EA2-9524-4E84-8646-E45E4A6D52A6}"/>
              </a:ext>
            </a:extLst>
          </p:cNvPr>
          <p:cNvSpPr/>
          <p:nvPr/>
        </p:nvSpPr>
        <p:spPr>
          <a:xfrm>
            <a:off x="2878960" y="2599961"/>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Develop Charter, assign ownership and stewardship</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99" name="Left-Right Arrow 175">
            <a:extLst>
              <a:ext uri="{FF2B5EF4-FFF2-40B4-BE49-F238E27FC236}">
                <a16:creationId xmlns:a16="http://schemas.microsoft.com/office/drawing/2014/main" id="{9AF42481-BB72-43EE-941F-31BF2ACE98B1}"/>
              </a:ext>
            </a:extLst>
          </p:cNvPr>
          <p:cNvSpPr/>
          <p:nvPr/>
        </p:nvSpPr>
        <p:spPr>
          <a:xfrm>
            <a:off x="8085493" y="2953589"/>
            <a:ext cx="1479838" cy="625740"/>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Formal Launch of Data Governance by the end of August</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100" name="Left-Right Arrow 179">
            <a:extLst>
              <a:ext uri="{FF2B5EF4-FFF2-40B4-BE49-F238E27FC236}">
                <a16:creationId xmlns:a16="http://schemas.microsoft.com/office/drawing/2014/main" id="{1C2E4744-4D1A-4415-966D-4FD7775F9941}"/>
              </a:ext>
            </a:extLst>
          </p:cNvPr>
          <p:cNvSpPr/>
          <p:nvPr/>
        </p:nvSpPr>
        <p:spPr>
          <a:xfrm>
            <a:off x="9546137" y="3878059"/>
            <a:ext cx="1919189" cy="625740"/>
          </a:xfrm>
          <a:prstGeom prst="leftRightArrow">
            <a:avLst>
              <a:gd name="adj1" fmla="val 100000"/>
              <a:gd name="adj2" fmla="val 0"/>
            </a:avLst>
          </a:prstGeom>
          <a:noFill/>
          <a:ln w="9525" cap="flat" cmpd="sng" algn="ctr">
            <a:noFill/>
            <a:prstDash val="solid"/>
            <a:miter lim="800000"/>
          </a:ln>
          <a:effectLst/>
        </p:spPr>
        <p:txBody>
          <a:bodyPr wrap="square"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 Enterprise wide data scoping exercise to identify critical data elements </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CFCD41FC-0EA7-430A-AE11-7CF0974740BF}"/>
              </a:ext>
            </a:extLst>
          </p:cNvPr>
          <p:cNvSpPr/>
          <p:nvPr/>
        </p:nvSpPr>
        <p:spPr>
          <a:xfrm>
            <a:off x="5036991" y="969055"/>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2</a:t>
            </a:r>
          </a:p>
        </p:txBody>
      </p:sp>
      <p:sp>
        <p:nvSpPr>
          <p:cNvPr id="102" name="Oval 101">
            <a:extLst>
              <a:ext uri="{FF2B5EF4-FFF2-40B4-BE49-F238E27FC236}">
                <a16:creationId xmlns:a16="http://schemas.microsoft.com/office/drawing/2014/main" id="{BD4A555B-DEFD-45E2-BB7F-36FA0556D917}"/>
              </a:ext>
            </a:extLst>
          </p:cNvPr>
          <p:cNvSpPr/>
          <p:nvPr/>
        </p:nvSpPr>
        <p:spPr>
          <a:xfrm>
            <a:off x="4491030" y="2636453"/>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4</a:t>
            </a:r>
          </a:p>
        </p:txBody>
      </p:sp>
      <p:sp>
        <p:nvSpPr>
          <p:cNvPr id="103" name="Oval 102">
            <a:extLst>
              <a:ext uri="{FF2B5EF4-FFF2-40B4-BE49-F238E27FC236}">
                <a16:creationId xmlns:a16="http://schemas.microsoft.com/office/drawing/2014/main" id="{274DCAD8-AFC6-4FF3-A033-0E3FAEAFE1E3}"/>
              </a:ext>
            </a:extLst>
          </p:cNvPr>
          <p:cNvSpPr/>
          <p:nvPr/>
        </p:nvSpPr>
        <p:spPr>
          <a:xfrm>
            <a:off x="7384954" y="3064316"/>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5</a:t>
            </a:r>
          </a:p>
        </p:txBody>
      </p:sp>
      <p:sp>
        <p:nvSpPr>
          <p:cNvPr id="104" name="Oval 103">
            <a:extLst>
              <a:ext uri="{FF2B5EF4-FFF2-40B4-BE49-F238E27FC236}">
                <a16:creationId xmlns:a16="http://schemas.microsoft.com/office/drawing/2014/main" id="{D8458497-83E8-4CB4-8D10-23C631DA2D85}"/>
              </a:ext>
            </a:extLst>
          </p:cNvPr>
          <p:cNvSpPr/>
          <p:nvPr/>
        </p:nvSpPr>
        <p:spPr>
          <a:xfrm>
            <a:off x="8999585" y="4173218"/>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6</a:t>
            </a:r>
          </a:p>
        </p:txBody>
      </p:sp>
      <p:grpSp>
        <p:nvGrpSpPr>
          <p:cNvPr id="105" name="Group 71">
            <a:extLst>
              <a:ext uri="{FF2B5EF4-FFF2-40B4-BE49-F238E27FC236}">
                <a16:creationId xmlns:a16="http://schemas.microsoft.com/office/drawing/2014/main" id="{ED4D4B70-FEC5-4AFF-A7FB-111E7E09D0F6}"/>
              </a:ext>
            </a:extLst>
          </p:cNvPr>
          <p:cNvGrpSpPr>
            <a:grpSpLocks noChangeAspect="1"/>
          </p:cNvGrpSpPr>
          <p:nvPr/>
        </p:nvGrpSpPr>
        <p:grpSpPr bwMode="auto">
          <a:xfrm>
            <a:off x="3375261" y="1005221"/>
            <a:ext cx="637257" cy="440959"/>
            <a:chOff x="3091" y="1986"/>
            <a:chExt cx="896" cy="620"/>
          </a:xfrm>
          <a:solidFill>
            <a:srgbClr val="4472C4"/>
          </a:solidFill>
        </p:grpSpPr>
        <p:sp>
          <p:nvSpPr>
            <p:cNvPr id="106" name="Freeform 72">
              <a:extLst>
                <a:ext uri="{FF2B5EF4-FFF2-40B4-BE49-F238E27FC236}">
                  <a16:creationId xmlns:a16="http://schemas.microsoft.com/office/drawing/2014/main" id="{4D68E8FB-CAA0-40A6-99C7-EE04CA6069CA}"/>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7" name="Freeform 73">
              <a:extLst>
                <a:ext uri="{FF2B5EF4-FFF2-40B4-BE49-F238E27FC236}">
                  <a16:creationId xmlns:a16="http://schemas.microsoft.com/office/drawing/2014/main" id="{0BE0827C-3FCA-4889-AA53-445BAE7D46B8}"/>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8" name="Freeform 74">
              <a:extLst>
                <a:ext uri="{FF2B5EF4-FFF2-40B4-BE49-F238E27FC236}">
                  <a16:creationId xmlns:a16="http://schemas.microsoft.com/office/drawing/2014/main" id="{88EA8885-06D3-421F-9748-D269A289C809}"/>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09" name="Rectangle 75">
              <a:extLst>
                <a:ext uri="{FF2B5EF4-FFF2-40B4-BE49-F238E27FC236}">
                  <a16:creationId xmlns:a16="http://schemas.microsoft.com/office/drawing/2014/main" id="{C02542BA-CC6F-4A3F-9357-48C454F35A25}"/>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0" name="Line 76">
              <a:extLst>
                <a:ext uri="{FF2B5EF4-FFF2-40B4-BE49-F238E27FC236}">
                  <a16:creationId xmlns:a16="http://schemas.microsoft.com/office/drawing/2014/main" id="{A3BA7530-DC8E-4A1E-B240-32EF2E9972E5}"/>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1" name="Line 77">
              <a:extLst>
                <a:ext uri="{FF2B5EF4-FFF2-40B4-BE49-F238E27FC236}">
                  <a16:creationId xmlns:a16="http://schemas.microsoft.com/office/drawing/2014/main" id="{887539FF-6D6F-4087-826C-EB9763CAE250}"/>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2" name="Freeform 78">
              <a:extLst>
                <a:ext uri="{FF2B5EF4-FFF2-40B4-BE49-F238E27FC236}">
                  <a16:creationId xmlns:a16="http://schemas.microsoft.com/office/drawing/2014/main" id="{4617BECE-0325-4920-B08A-E1C0AAFE5ACC}"/>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3" name="Freeform 79">
              <a:extLst>
                <a:ext uri="{FF2B5EF4-FFF2-40B4-BE49-F238E27FC236}">
                  <a16:creationId xmlns:a16="http://schemas.microsoft.com/office/drawing/2014/main" id="{7A30683F-DC20-4C29-9855-C5CA14E2B88F}"/>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4" name="Freeform 80">
              <a:extLst>
                <a:ext uri="{FF2B5EF4-FFF2-40B4-BE49-F238E27FC236}">
                  <a16:creationId xmlns:a16="http://schemas.microsoft.com/office/drawing/2014/main" id="{ED72E2D0-289E-484B-ACEA-36CB648573B2}"/>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5" name="Freeform 81">
              <a:extLst>
                <a:ext uri="{FF2B5EF4-FFF2-40B4-BE49-F238E27FC236}">
                  <a16:creationId xmlns:a16="http://schemas.microsoft.com/office/drawing/2014/main" id="{49A4765F-D4B9-408F-ACB6-375FF86EA999}"/>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6" name="Rectangle 82">
              <a:extLst>
                <a:ext uri="{FF2B5EF4-FFF2-40B4-BE49-F238E27FC236}">
                  <a16:creationId xmlns:a16="http://schemas.microsoft.com/office/drawing/2014/main" id="{0D252159-8E6B-4C28-87B7-2457F64411AA}"/>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7" name="Rectangle 83">
              <a:extLst>
                <a:ext uri="{FF2B5EF4-FFF2-40B4-BE49-F238E27FC236}">
                  <a16:creationId xmlns:a16="http://schemas.microsoft.com/office/drawing/2014/main" id="{1B7592C2-37B3-4699-8D4A-3A1C04036EFB}"/>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8" name="Freeform 84">
              <a:extLst>
                <a:ext uri="{FF2B5EF4-FFF2-40B4-BE49-F238E27FC236}">
                  <a16:creationId xmlns:a16="http://schemas.microsoft.com/office/drawing/2014/main" id="{8FAF1CAE-B9B5-4A6C-851F-00BD66E00B26}"/>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19" name="Rectangle 85">
              <a:extLst>
                <a:ext uri="{FF2B5EF4-FFF2-40B4-BE49-F238E27FC236}">
                  <a16:creationId xmlns:a16="http://schemas.microsoft.com/office/drawing/2014/main" id="{28F7ED25-5891-4192-B0EA-C1D01CB710B4}"/>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20" name="Rectangle 86">
              <a:extLst>
                <a:ext uri="{FF2B5EF4-FFF2-40B4-BE49-F238E27FC236}">
                  <a16:creationId xmlns:a16="http://schemas.microsoft.com/office/drawing/2014/main" id="{8EC7B9C9-4D8B-4EA2-BAA1-A86FB886DB42}"/>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grpSp>
        <p:nvGrpSpPr>
          <p:cNvPr id="121" name="Group 120">
            <a:extLst>
              <a:ext uri="{FF2B5EF4-FFF2-40B4-BE49-F238E27FC236}">
                <a16:creationId xmlns:a16="http://schemas.microsoft.com/office/drawing/2014/main" id="{7095436F-BFB1-42AD-8ED6-A65066662A6F}"/>
              </a:ext>
            </a:extLst>
          </p:cNvPr>
          <p:cNvGrpSpPr/>
          <p:nvPr>
            <p:custDataLst>
              <p:tags r:id="rId3"/>
            </p:custDataLst>
          </p:nvPr>
        </p:nvGrpSpPr>
        <p:grpSpPr>
          <a:xfrm>
            <a:off x="6989465" y="859539"/>
            <a:ext cx="461102" cy="527891"/>
            <a:chOff x="3514633" y="1561908"/>
            <a:chExt cx="2867674" cy="3724368"/>
          </a:xfrm>
          <a:solidFill>
            <a:srgbClr val="4472C4"/>
          </a:solidFill>
        </p:grpSpPr>
        <p:sp>
          <p:nvSpPr>
            <p:cNvPr id="122" name="Freeform: Shape 121">
              <a:extLst>
                <a:ext uri="{FF2B5EF4-FFF2-40B4-BE49-F238E27FC236}">
                  <a16:creationId xmlns:a16="http://schemas.microsoft.com/office/drawing/2014/main" id="{7D096C9E-8AB4-460D-8B8F-0C7FDC17B540}"/>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3" name="Freeform: Shape 122">
              <a:extLst>
                <a:ext uri="{FF2B5EF4-FFF2-40B4-BE49-F238E27FC236}">
                  <a16:creationId xmlns:a16="http://schemas.microsoft.com/office/drawing/2014/main" id="{9EBCCC1C-B696-4728-B215-C62116417021}"/>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4" name="Freeform: Shape 123">
              <a:extLst>
                <a:ext uri="{FF2B5EF4-FFF2-40B4-BE49-F238E27FC236}">
                  <a16:creationId xmlns:a16="http://schemas.microsoft.com/office/drawing/2014/main" id="{9895DD61-F3AC-4A5C-9E27-CDC2C04BAFBB}"/>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5" name="Freeform: Shape 124">
              <a:extLst>
                <a:ext uri="{FF2B5EF4-FFF2-40B4-BE49-F238E27FC236}">
                  <a16:creationId xmlns:a16="http://schemas.microsoft.com/office/drawing/2014/main" id="{C217326D-374B-4DF1-84E2-6FECF2828309}"/>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6" name="Freeform: Shape 125">
              <a:extLst>
                <a:ext uri="{FF2B5EF4-FFF2-40B4-BE49-F238E27FC236}">
                  <a16:creationId xmlns:a16="http://schemas.microsoft.com/office/drawing/2014/main" id="{7D8585B5-D16D-4C18-9DDF-17E18A71FB06}"/>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7" name="Freeform: Shape 126">
              <a:extLst>
                <a:ext uri="{FF2B5EF4-FFF2-40B4-BE49-F238E27FC236}">
                  <a16:creationId xmlns:a16="http://schemas.microsoft.com/office/drawing/2014/main" id="{EBD6B81C-FCB7-4D23-9717-3A7ADFD9D1B6}"/>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8" name="Freeform: Shape 127">
              <a:extLst>
                <a:ext uri="{FF2B5EF4-FFF2-40B4-BE49-F238E27FC236}">
                  <a16:creationId xmlns:a16="http://schemas.microsoft.com/office/drawing/2014/main" id="{3574A697-C041-497A-99FC-0CEDF59BB15C}"/>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29" name="Freeform: Shape 128">
              <a:extLst>
                <a:ext uri="{FF2B5EF4-FFF2-40B4-BE49-F238E27FC236}">
                  <a16:creationId xmlns:a16="http://schemas.microsoft.com/office/drawing/2014/main" id="{DED52B61-A43C-47CB-A8DE-1C846A9AA5A5}"/>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0" name="Freeform: Shape 129">
              <a:extLst>
                <a:ext uri="{FF2B5EF4-FFF2-40B4-BE49-F238E27FC236}">
                  <a16:creationId xmlns:a16="http://schemas.microsoft.com/office/drawing/2014/main" id="{E461931D-85B1-4DB5-ACA7-B38D282794D8}"/>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1" name="Freeform: Shape 130">
              <a:extLst>
                <a:ext uri="{FF2B5EF4-FFF2-40B4-BE49-F238E27FC236}">
                  <a16:creationId xmlns:a16="http://schemas.microsoft.com/office/drawing/2014/main" id="{98EC39FB-D268-4827-A085-E506551DAE7B}"/>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2" name="Freeform: Shape 131">
              <a:extLst>
                <a:ext uri="{FF2B5EF4-FFF2-40B4-BE49-F238E27FC236}">
                  <a16:creationId xmlns:a16="http://schemas.microsoft.com/office/drawing/2014/main" id="{DBB55618-1B3F-45BB-84F1-A194BB098813}"/>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3" name="Freeform: Shape 132">
              <a:extLst>
                <a:ext uri="{FF2B5EF4-FFF2-40B4-BE49-F238E27FC236}">
                  <a16:creationId xmlns:a16="http://schemas.microsoft.com/office/drawing/2014/main" id="{A486BD03-9C17-49EE-B4FF-FCFF617DD1A3}"/>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4" name="Freeform: Shape 133">
              <a:extLst>
                <a:ext uri="{FF2B5EF4-FFF2-40B4-BE49-F238E27FC236}">
                  <a16:creationId xmlns:a16="http://schemas.microsoft.com/office/drawing/2014/main" id="{017756CF-5B7E-4453-B409-05CB38B7A0A9}"/>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5" name="Freeform: Shape 134">
              <a:extLst>
                <a:ext uri="{FF2B5EF4-FFF2-40B4-BE49-F238E27FC236}">
                  <a16:creationId xmlns:a16="http://schemas.microsoft.com/office/drawing/2014/main" id="{F7ED1FC4-6D34-4E97-ADD4-D3CC849A4C56}"/>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6" name="Freeform: Shape 135">
              <a:extLst>
                <a:ext uri="{FF2B5EF4-FFF2-40B4-BE49-F238E27FC236}">
                  <a16:creationId xmlns:a16="http://schemas.microsoft.com/office/drawing/2014/main" id="{12CA8C5E-087E-42D9-8B7D-0EC3CCF03569}"/>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7" name="Freeform: Shape 136">
              <a:extLst>
                <a:ext uri="{FF2B5EF4-FFF2-40B4-BE49-F238E27FC236}">
                  <a16:creationId xmlns:a16="http://schemas.microsoft.com/office/drawing/2014/main" id="{D59239DB-7077-4FCB-BCF7-9F3B1517ACC7}"/>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8" name="Freeform: Shape 137">
              <a:extLst>
                <a:ext uri="{FF2B5EF4-FFF2-40B4-BE49-F238E27FC236}">
                  <a16:creationId xmlns:a16="http://schemas.microsoft.com/office/drawing/2014/main" id="{361293D2-FCFA-456B-A70A-C31FF6A4A127}"/>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39" name="Freeform: Shape 138">
              <a:extLst>
                <a:ext uri="{FF2B5EF4-FFF2-40B4-BE49-F238E27FC236}">
                  <a16:creationId xmlns:a16="http://schemas.microsoft.com/office/drawing/2014/main" id="{8C18B9B6-2035-4C67-B6BF-0665CE68B377}"/>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40" name="Freeform: Shape 139">
              <a:extLst>
                <a:ext uri="{FF2B5EF4-FFF2-40B4-BE49-F238E27FC236}">
                  <a16:creationId xmlns:a16="http://schemas.microsoft.com/office/drawing/2014/main" id="{113A7312-7678-430C-A9C5-662BC8968F77}"/>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sp>
          <p:nvSpPr>
            <p:cNvPr id="141" name="Freeform: Shape 140">
              <a:extLst>
                <a:ext uri="{FF2B5EF4-FFF2-40B4-BE49-F238E27FC236}">
                  <a16:creationId xmlns:a16="http://schemas.microsoft.com/office/drawing/2014/main" id="{39F9E074-1C6B-4AD2-9B18-416447A78DF3}"/>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defTabSz="121907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a:ln>
                  <a:noFill/>
                </a:ln>
                <a:solidFill>
                  <a:srgbClr val="222222"/>
                </a:solidFill>
                <a:effectLst/>
                <a:uLnTx/>
                <a:uFillTx/>
                <a:latin typeface="Arial" panose="020B0604020202020204"/>
              </a:endParaRPr>
            </a:p>
          </p:txBody>
        </p:sp>
      </p:grpSp>
      <p:grpSp>
        <p:nvGrpSpPr>
          <p:cNvPr id="244" name="Group 243">
            <a:extLst>
              <a:ext uri="{FF2B5EF4-FFF2-40B4-BE49-F238E27FC236}">
                <a16:creationId xmlns:a16="http://schemas.microsoft.com/office/drawing/2014/main" id="{1B88D411-1481-45F2-BAE4-F150D8FEB29E}"/>
              </a:ext>
            </a:extLst>
          </p:cNvPr>
          <p:cNvGrpSpPr>
            <a:grpSpLocks noChangeAspect="1"/>
          </p:cNvGrpSpPr>
          <p:nvPr>
            <p:custDataLst>
              <p:tags r:id="rId4"/>
            </p:custDataLst>
          </p:nvPr>
        </p:nvGrpSpPr>
        <p:grpSpPr>
          <a:xfrm>
            <a:off x="11481572" y="3892411"/>
            <a:ext cx="383861" cy="597036"/>
            <a:chOff x="546712" y="4568541"/>
            <a:chExt cx="299108" cy="465217"/>
          </a:xfrm>
          <a:solidFill>
            <a:srgbClr val="4472C4"/>
          </a:solidFill>
        </p:grpSpPr>
        <p:sp>
          <p:nvSpPr>
            <p:cNvPr id="245" name="Freihandform 2">
              <a:extLst>
                <a:ext uri="{FF2B5EF4-FFF2-40B4-BE49-F238E27FC236}">
                  <a16:creationId xmlns:a16="http://schemas.microsoft.com/office/drawing/2014/main" id="{3BA3EA9D-0E72-45D5-93A3-4E20D878680D}"/>
                </a:ext>
              </a:extLst>
            </p:cNvPr>
            <p:cNvSpPr/>
            <p:nvPr/>
          </p:nvSpPr>
          <p:spPr>
            <a:xfrm rot="3862695">
              <a:off x="593855" y="4781793"/>
              <a:ext cx="204822" cy="299108"/>
            </a:xfrm>
            <a:custGeom>
              <a:avLst/>
              <a:gdLst>
                <a:gd name="connsiteX0" fmla="*/ 0 w 2604340"/>
                <a:gd name="connsiteY0" fmla="*/ 3041147 h 3803204"/>
                <a:gd name="connsiteX1" fmla="*/ 267140 w 2604340"/>
                <a:gd name="connsiteY1" fmla="*/ 2905937 h 3803204"/>
                <a:gd name="connsiteX2" fmla="*/ 282792 w 2604340"/>
                <a:gd name="connsiteY2" fmla="*/ 2951061 h 3803204"/>
                <a:gd name="connsiteX3" fmla="*/ 480643 w 2604340"/>
                <a:gd name="connsiteY3" fmla="*/ 3174995 h 3803204"/>
                <a:gd name="connsiteX4" fmla="*/ 1758481 w 2604340"/>
                <a:gd name="connsiteY4" fmla="*/ 2145699 h 3803204"/>
                <a:gd name="connsiteX5" fmla="*/ 1848643 w 2604340"/>
                <a:gd name="connsiteY5" fmla="*/ 1938859 h 3803204"/>
                <a:gd name="connsiteX6" fmla="*/ 1897152 w 2604340"/>
                <a:gd name="connsiteY6" fmla="*/ 1800657 h 3803204"/>
                <a:gd name="connsiteX7" fmla="*/ 1611260 w 2604340"/>
                <a:gd name="connsiteY7" fmla="*/ 1800657 h 3803204"/>
                <a:gd name="connsiteX8" fmla="*/ 1855670 w 2604340"/>
                <a:gd name="connsiteY8" fmla="*/ 1345667 h 3803204"/>
                <a:gd name="connsiteX9" fmla="*/ 1863888 w 2604340"/>
                <a:gd name="connsiteY9" fmla="*/ 1340317 h 3803204"/>
                <a:gd name="connsiteX10" fmla="*/ 1860960 w 2604340"/>
                <a:gd name="connsiteY10" fmla="*/ 1335819 h 3803204"/>
                <a:gd name="connsiteX11" fmla="*/ 2107800 w 2604340"/>
                <a:gd name="connsiteY11" fmla="*/ 876305 h 3803204"/>
                <a:gd name="connsiteX12" fmla="*/ 2604340 w 2604340"/>
                <a:gd name="connsiteY12" fmla="*/ 1800657 h 3803204"/>
                <a:gd name="connsiteX13" fmla="*/ 2343294 w 2604340"/>
                <a:gd name="connsiteY13" fmla="*/ 1800657 h 3803204"/>
                <a:gd name="connsiteX14" fmla="*/ 2259663 w 2604340"/>
                <a:gd name="connsiteY14" fmla="*/ 2038920 h 3803204"/>
                <a:gd name="connsiteX15" fmla="*/ 2134509 w 2604340"/>
                <a:gd name="connsiteY15" fmla="*/ 2326036 h 3803204"/>
                <a:gd name="connsiteX16" fmla="*/ 360740 w 2604340"/>
                <a:gd name="connsiteY16" fmla="*/ 3754804 h 3803204"/>
                <a:gd name="connsiteX17" fmla="*/ 751 w 2604340"/>
                <a:gd name="connsiteY17" fmla="*/ 3061644 h 3803204"/>
                <a:gd name="connsiteX18" fmla="*/ 1206597 w 2604340"/>
                <a:gd name="connsiteY18" fmla="*/ 330577 h 3803204"/>
                <a:gd name="connsiteX19" fmla="*/ 1252178 w 2604340"/>
                <a:gd name="connsiteY19" fmla="*/ 291070 h 3803204"/>
                <a:gd name="connsiteX20" fmla="*/ 2138281 w 2604340"/>
                <a:gd name="connsiteY20" fmla="*/ 48400 h 3803204"/>
                <a:gd name="connsiteX21" fmla="*/ 2481305 w 2604340"/>
                <a:gd name="connsiteY21" fmla="*/ 602203 h 3803204"/>
                <a:gd name="connsiteX22" fmla="*/ 2484421 w 2604340"/>
                <a:gd name="connsiteY22" fmla="*/ 642341 h 3803204"/>
                <a:gd name="connsiteX23" fmla="*/ 1925072 w 2604340"/>
                <a:gd name="connsiteY23" fmla="*/ 673039 h 3803204"/>
                <a:gd name="connsiteX24" fmla="*/ 1876681 w 2604340"/>
                <a:gd name="connsiteY24" fmla="*/ 593617 h 3803204"/>
                <a:gd name="connsiteX25" fmla="*/ 1761198 w 2604340"/>
                <a:gd name="connsiteY25" fmla="*/ 504872 h 3803204"/>
                <a:gd name="connsiteX26" fmla="*/ 1380021 w 2604340"/>
                <a:gd name="connsiteY26" fmla="*/ 520260 h 3803204"/>
                <a:gd name="connsiteX27" fmla="*/ 1342193 w 2604340"/>
                <a:gd name="connsiteY27" fmla="*/ 538881 h 38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4340" h="3803204">
                  <a:moveTo>
                    <a:pt x="0" y="3041147"/>
                  </a:moveTo>
                  <a:lnTo>
                    <a:pt x="267140" y="2905937"/>
                  </a:lnTo>
                  <a:lnTo>
                    <a:pt x="282792" y="2951061"/>
                  </a:lnTo>
                  <a:cubicBezTo>
                    <a:pt x="326669" y="3055201"/>
                    <a:pt x="392614" y="3132778"/>
                    <a:pt x="480643" y="3174995"/>
                  </a:cubicBezTo>
                  <a:cubicBezTo>
                    <a:pt x="832758" y="3343865"/>
                    <a:pt x="1404866" y="2883033"/>
                    <a:pt x="1758481" y="2145699"/>
                  </a:cubicBezTo>
                  <a:cubicBezTo>
                    <a:pt x="1791633" y="2076574"/>
                    <a:pt x="1821687" y="2007473"/>
                    <a:pt x="1848643" y="1938859"/>
                  </a:cubicBezTo>
                  <a:lnTo>
                    <a:pt x="1897152" y="1800657"/>
                  </a:lnTo>
                  <a:lnTo>
                    <a:pt x="1611260" y="1800657"/>
                  </a:lnTo>
                  <a:lnTo>
                    <a:pt x="1855670" y="1345667"/>
                  </a:lnTo>
                  <a:lnTo>
                    <a:pt x="1863888" y="1340317"/>
                  </a:lnTo>
                  <a:lnTo>
                    <a:pt x="1860960" y="1335819"/>
                  </a:lnTo>
                  <a:lnTo>
                    <a:pt x="2107800" y="876305"/>
                  </a:lnTo>
                  <a:lnTo>
                    <a:pt x="2604340" y="1800657"/>
                  </a:lnTo>
                  <a:lnTo>
                    <a:pt x="2343294" y="1800657"/>
                  </a:lnTo>
                  <a:lnTo>
                    <a:pt x="2259663" y="2038920"/>
                  </a:lnTo>
                  <a:cubicBezTo>
                    <a:pt x="2222245" y="2134163"/>
                    <a:pt x="2180527" y="2230083"/>
                    <a:pt x="2134509" y="2326036"/>
                  </a:cubicBezTo>
                  <a:cubicBezTo>
                    <a:pt x="1643654" y="3349531"/>
                    <a:pt x="849511" y="3989212"/>
                    <a:pt x="360740" y="3754804"/>
                  </a:cubicBezTo>
                  <a:cubicBezTo>
                    <a:pt x="146903" y="3652251"/>
                    <a:pt x="26942" y="3399381"/>
                    <a:pt x="751" y="3061644"/>
                  </a:cubicBezTo>
                  <a:close/>
                  <a:moveTo>
                    <a:pt x="1206597" y="330577"/>
                  </a:moveTo>
                  <a:lnTo>
                    <a:pt x="1252178" y="291070"/>
                  </a:lnTo>
                  <a:cubicBezTo>
                    <a:pt x="1573167" y="32514"/>
                    <a:pt x="1893895" y="-68804"/>
                    <a:pt x="2138281" y="48400"/>
                  </a:cubicBezTo>
                  <a:cubicBezTo>
                    <a:pt x="2321571" y="136303"/>
                    <a:pt x="2435889" y="334642"/>
                    <a:pt x="2481305" y="602203"/>
                  </a:cubicBezTo>
                  <a:lnTo>
                    <a:pt x="2484421" y="642341"/>
                  </a:lnTo>
                  <a:lnTo>
                    <a:pt x="1925072" y="673039"/>
                  </a:lnTo>
                  <a:lnTo>
                    <a:pt x="1876681" y="593617"/>
                  </a:lnTo>
                  <a:cubicBezTo>
                    <a:pt x="1843707" y="555929"/>
                    <a:pt x="1805213" y="525981"/>
                    <a:pt x="1761198" y="504872"/>
                  </a:cubicBezTo>
                  <a:cubicBezTo>
                    <a:pt x="1651162" y="452100"/>
                    <a:pt x="1519642" y="460823"/>
                    <a:pt x="1380021" y="520260"/>
                  </a:cubicBezTo>
                  <a:lnTo>
                    <a:pt x="1342193" y="538881"/>
                  </a:lnTo>
                  <a:close/>
                </a:path>
              </a:pathLst>
            </a:custGeom>
            <a:grpFill/>
            <a:ln w="9525" cap="flat" cmpd="sng" algn="ctr">
              <a:noFill/>
              <a:prstDash val="solid"/>
              <a:miter lim="800000"/>
            </a:ln>
            <a:effectLst/>
          </p:spPr>
          <p:txBody>
            <a:bodyPr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246" name="Freeform 5">
              <a:extLst>
                <a:ext uri="{FF2B5EF4-FFF2-40B4-BE49-F238E27FC236}">
                  <a16:creationId xmlns:a16="http://schemas.microsoft.com/office/drawing/2014/main" id="{90E4282E-BA7E-45E2-A0CE-DB36DC4FE5D8}"/>
                </a:ext>
              </a:extLst>
            </p:cNvPr>
            <p:cNvSpPr>
              <a:spLocks noEditPoints="1"/>
            </p:cNvSpPr>
            <p:nvPr>
              <p:custDataLst>
                <p:tags r:id="rId5"/>
              </p:custDataLst>
            </p:nvPr>
          </p:nvSpPr>
          <p:spPr bwMode="auto">
            <a:xfrm flipH="1">
              <a:off x="575990"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47" name="Freeform 5">
              <a:extLst>
                <a:ext uri="{FF2B5EF4-FFF2-40B4-BE49-F238E27FC236}">
                  <a16:creationId xmlns:a16="http://schemas.microsoft.com/office/drawing/2014/main" id="{21BC2536-5729-4EFB-9E36-68F4F95DECF1}"/>
                </a:ext>
              </a:extLst>
            </p:cNvPr>
            <p:cNvSpPr>
              <a:spLocks noEditPoints="1"/>
            </p:cNvSpPr>
            <p:nvPr>
              <p:custDataLst>
                <p:tags r:id="rId6"/>
              </p:custDataLst>
            </p:nvPr>
          </p:nvSpPr>
          <p:spPr bwMode="auto">
            <a:xfrm flipH="1">
              <a:off x="705807"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48" name="Freeform 5">
              <a:extLst>
                <a:ext uri="{FF2B5EF4-FFF2-40B4-BE49-F238E27FC236}">
                  <a16:creationId xmlns:a16="http://schemas.microsoft.com/office/drawing/2014/main" id="{319A4B9D-C114-4234-90DE-6471025CC6F8}"/>
                </a:ext>
              </a:extLst>
            </p:cNvPr>
            <p:cNvSpPr>
              <a:spLocks noEditPoints="1"/>
            </p:cNvSpPr>
            <p:nvPr>
              <p:custDataLst>
                <p:tags r:id="rId7"/>
              </p:custDataLst>
            </p:nvPr>
          </p:nvSpPr>
          <p:spPr bwMode="auto">
            <a:xfrm flipH="1">
              <a:off x="596338" y="4568541"/>
              <a:ext cx="199856" cy="343122"/>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grpSp>
        <p:nvGrpSpPr>
          <p:cNvPr id="5" name="Group 4">
            <a:extLst>
              <a:ext uri="{FF2B5EF4-FFF2-40B4-BE49-F238E27FC236}">
                <a16:creationId xmlns:a16="http://schemas.microsoft.com/office/drawing/2014/main" id="{43E29DDC-91B9-4D58-9938-355F1DB3C5F2}"/>
              </a:ext>
            </a:extLst>
          </p:cNvPr>
          <p:cNvGrpSpPr/>
          <p:nvPr/>
        </p:nvGrpSpPr>
        <p:grpSpPr>
          <a:xfrm>
            <a:off x="1570008" y="1803901"/>
            <a:ext cx="432000" cy="432000"/>
            <a:chOff x="2031331" y="4265158"/>
            <a:chExt cx="432000" cy="432000"/>
          </a:xfrm>
        </p:grpSpPr>
        <p:sp>
          <p:nvSpPr>
            <p:cNvPr id="2" name="Flowchart: Connector 1">
              <a:extLst>
                <a:ext uri="{FF2B5EF4-FFF2-40B4-BE49-F238E27FC236}">
                  <a16:creationId xmlns:a16="http://schemas.microsoft.com/office/drawing/2014/main" id="{5B8B4068-61DB-4723-A17B-CB0B802F8B4A}"/>
                </a:ext>
              </a:extLst>
            </p:cNvPr>
            <p:cNvSpPr/>
            <p:nvPr/>
          </p:nvSpPr>
          <p:spPr>
            <a:xfrm>
              <a:off x="2031331" y="4265158"/>
              <a:ext cx="432000" cy="432000"/>
            </a:xfrm>
            <a:prstGeom prst="flowChartConnector">
              <a:avLst/>
            </a:prstGeom>
            <a:solidFill>
              <a:srgbClr val="92D050"/>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heckmark with solid fill">
              <a:extLst>
                <a:ext uri="{FF2B5EF4-FFF2-40B4-BE49-F238E27FC236}">
                  <a16:creationId xmlns:a16="http://schemas.microsoft.com/office/drawing/2014/main" id="{0F129199-55ED-40BF-9166-6273E42F35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87779" y="4301158"/>
              <a:ext cx="360000" cy="360000"/>
            </a:xfrm>
            <a:prstGeom prst="rect">
              <a:avLst/>
            </a:prstGeom>
          </p:spPr>
        </p:pic>
      </p:grpSp>
      <p:grpSp>
        <p:nvGrpSpPr>
          <p:cNvPr id="9" name="Group 8">
            <a:extLst>
              <a:ext uri="{FF2B5EF4-FFF2-40B4-BE49-F238E27FC236}">
                <a16:creationId xmlns:a16="http://schemas.microsoft.com/office/drawing/2014/main" id="{D62213B5-FDFC-41E7-AF12-60D826CF4F6E}"/>
              </a:ext>
            </a:extLst>
          </p:cNvPr>
          <p:cNvGrpSpPr/>
          <p:nvPr/>
        </p:nvGrpSpPr>
        <p:grpSpPr>
          <a:xfrm>
            <a:off x="5062778" y="1833592"/>
            <a:ext cx="432000" cy="432000"/>
            <a:chOff x="3451706" y="4705464"/>
            <a:chExt cx="432000" cy="432000"/>
          </a:xfrm>
        </p:grpSpPr>
        <p:sp>
          <p:nvSpPr>
            <p:cNvPr id="249" name="Flowchart: Connector 248">
              <a:extLst>
                <a:ext uri="{FF2B5EF4-FFF2-40B4-BE49-F238E27FC236}">
                  <a16:creationId xmlns:a16="http://schemas.microsoft.com/office/drawing/2014/main" id="{2B155430-5156-4401-855E-A23885D8E724}"/>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ining tools with solid fill">
              <a:extLst>
                <a:ext uri="{FF2B5EF4-FFF2-40B4-BE49-F238E27FC236}">
                  <a16:creationId xmlns:a16="http://schemas.microsoft.com/office/drawing/2014/main" id="{E338410A-2CE8-4B9F-A35B-A1E7683120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7459" y="4741464"/>
              <a:ext cx="360000" cy="360000"/>
            </a:xfrm>
            <a:prstGeom prst="rect">
              <a:avLst/>
            </a:prstGeom>
          </p:spPr>
        </p:pic>
      </p:grpSp>
      <p:grpSp>
        <p:nvGrpSpPr>
          <p:cNvPr id="250" name="Group 249">
            <a:extLst>
              <a:ext uri="{FF2B5EF4-FFF2-40B4-BE49-F238E27FC236}">
                <a16:creationId xmlns:a16="http://schemas.microsoft.com/office/drawing/2014/main" id="{ACA97313-861C-4034-BB54-81960122A83A}"/>
              </a:ext>
            </a:extLst>
          </p:cNvPr>
          <p:cNvGrpSpPr/>
          <p:nvPr/>
        </p:nvGrpSpPr>
        <p:grpSpPr>
          <a:xfrm>
            <a:off x="4511582" y="3516868"/>
            <a:ext cx="432000" cy="432000"/>
            <a:chOff x="3451706" y="4705464"/>
            <a:chExt cx="432000" cy="432000"/>
          </a:xfrm>
        </p:grpSpPr>
        <p:sp>
          <p:nvSpPr>
            <p:cNvPr id="251" name="Flowchart: Connector 250">
              <a:extLst>
                <a:ext uri="{FF2B5EF4-FFF2-40B4-BE49-F238E27FC236}">
                  <a16:creationId xmlns:a16="http://schemas.microsoft.com/office/drawing/2014/main" id="{5773C0FE-B80D-4536-934D-BABFB98C17FB}"/>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Graphic 251" descr="Mining tools with solid fill">
              <a:extLst>
                <a:ext uri="{FF2B5EF4-FFF2-40B4-BE49-F238E27FC236}">
                  <a16:creationId xmlns:a16="http://schemas.microsoft.com/office/drawing/2014/main" id="{612D9652-F265-49D0-B17E-17A5D3FB81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7459" y="4741464"/>
              <a:ext cx="360000" cy="360000"/>
            </a:xfrm>
            <a:prstGeom prst="rect">
              <a:avLst/>
            </a:prstGeom>
          </p:spPr>
        </p:pic>
      </p:grpSp>
      <p:grpSp>
        <p:nvGrpSpPr>
          <p:cNvPr id="253" name="Group 252">
            <a:extLst>
              <a:ext uri="{FF2B5EF4-FFF2-40B4-BE49-F238E27FC236}">
                <a16:creationId xmlns:a16="http://schemas.microsoft.com/office/drawing/2014/main" id="{18AD4308-1443-41FA-BCD2-98CCE1C7BA64}"/>
              </a:ext>
            </a:extLst>
          </p:cNvPr>
          <p:cNvGrpSpPr/>
          <p:nvPr/>
        </p:nvGrpSpPr>
        <p:grpSpPr>
          <a:xfrm>
            <a:off x="7398191" y="3948733"/>
            <a:ext cx="432000" cy="432000"/>
            <a:chOff x="3451706" y="4705464"/>
            <a:chExt cx="432000" cy="432000"/>
          </a:xfrm>
        </p:grpSpPr>
        <p:sp>
          <p:nvSpPr>
            <p:cNvPr id="254" name="Flowchart: Connector 253">
              <a:extLst>
                <a:ext uri="{FF2B5EF4-FFF2-40B4-BE49-F238E27FC236}">
                  <a16:creationId xmlns:a16="http://schemas.microsoft.com/office/drawing/2014/main" id="{A521E109-0DAC-4EB1-86AA-E7E84CC282B0}"/>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5" name="Graphic 254" descr="Mining tools with solid fill">
              <a:extLst>
                <a:ext uri="{FF2B5EF4-FFF2-40B4-BE49-F238E27FC236}">
                  <a16:creationId xmlns:a16="http://schemas.microsoft.com/office/drawing/2014/main" id="{D20495FE-237C-4D1F-B6E6-38CDC00F79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7459" y="4741464"/>
              <a:ext cx="360000" cy="360000"/>
            </a:xfrm>
            <a:prstGeom prst="rect">
              <a:avLst/>
            </a:prstGeom>
          </p:spPr>
        </p:pic>
      </p:grpSp>
      <p:grpSp>
        <p:nvGrpSpPr>
          <p:cNvPr id="12" name="Group 11">
            <a:extLst>
              <a:ext uri="{FF2B5EF4-FFF2-40B4-BE49-F238E27FC236}">
                <a16:creationId xmlns:a16="http://schemas.microsoft.com/office/drawing/2014/main" id="{710D911D-0691-4FA1-A346-F2833FB40A41}"/>
              </a:ext>
            </a:extLst>
          </p:cNvPr>
          <p:cNvGrpSpPr/>
          <p:nvPr/>
        </p:nvGrpSpPr>
        <p:grpSpPr>
          <a:xfrm>
            <a:off x="9007836" y="5084851"/>
            <a:ext cx="432000" cy="432000"/>
            <a:chOff x="2946456" y="4620918"/>
            <a:chExt cx="432000" cy="432000"/>
          </a:xfrm>
        </p:grpSpPr>
        <p:sp>
          <p:nvSpPr>
            <p:cNvPr id="257" name="Flowchart: Connector 256">
              <a:extLst>
                <a:ext uri="{FF2B5EF4-FFF2-40B4-BE49-F238E27FC236}">
                  <a16:creationId xmlns:a16="http://schemas.microsoft.com/office/drawing/2014/main" id="{E01E3417-1FCC-49E3-A6A2-BBBC8EAFCA37}"/>
                </a:ext>
              </a:extLst>
            </p:cNvPr>
            <p:cNvSpPr/>
            <p:nvPr/>
          </p:nvSpPr>
          <p:spPr>
            <a:xfrm>
              <a:off x="2946456" y="4620918"/>
              <a:ext cx="432000" cy="432000"/>
            </a:xfrm>
            <a:prstGeom prst="flowChartConnector">
              <a:avLst/>
            </a:prstGeom>
            <a:solidFill>
              <a:schemeClr val="accent6"/>
            </a:solid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Pause with solid fill">
              <a:extLst>
                <a:ext uri="{FF2B5EF4-FFF2-40B4-BE49-F238E27FC236}">
                  <a16:creationId xmlns:a16="http://schemas.microsoft.com/office/drawing/2014/main" id="{87096F1E-02F9-4ADA-8B7D-FBE1F98A6CE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82456" y="4656918"/>
              <a:ext cx="360000" cy="360000"/>
            </a:xfrm>
            <a:prstGeom prst="rect">
              <a:avLst/>
            </a:prstGeom>
          </p:spPr>
        </p:pic>
      </p:grpSp>
      <p:sp>
        <p:nvSpPr>
          <p:cNvPr id="162" name="Freeform 30">
            <a:extLst>
              <a:ext uri="{FF2B5EF4-FFF2-40B4-BE49-F238E27FC236}">
                <a16:creationId xmlns:a16="http://schemas.microsoft.com/office/drawing/2014/main" id="{67C332BF-E98B-47A2-B871-F98882A3B09B}"/>
              </a:ext>
            </a:extLst>
          </p:cNvPr>
          <p:cNvSpPr>
            <a:spLocks noChangeArrowheads="1"/>
          </p:cNvSpPr>
          <p:nvPr/>
        </p:nvSpPr>
        <p:spPr bwMode="auto">
          <a:xfrm>
            <a:off x="7436204" y="1372400"/>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rgbClr val="4472C4"/>
          </a:solidFill>
          <a:ln>
            <a:noFill/>
          </a:ln>
          <a:effectLst/>
        </p:spPr>
        <p:txBody>
          <a:bodyPr wrap="none" anchor="ct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US" sz="2654" b="0" i="0" u="none" strike="noStrike" kern="0" cap="none" spc="0" normalizeH="0" baseline="0">
              <a:ln>
                <a:noFill/>
              </a:ln>
              <a:solidFill>
                <a:srgbClr val="2E2E38"/>
              </a:solidFill>
              <a:effectLst/>
              <a:uLnTx/>
              <a:uFillTx/>
              <a:latin typeface="Fira Sans Light" panose="020B0403050000020004" pitchFamily="34" charset="0"/>
            </a:endParaRPr>
          </a:p>
        </p:txBody>
      </p:sp>
      <p:sp>
        <p:nvSpPr>
          <p:cNvPr id="163" name="Left-Right Arrow 162">
            <a:extLst>
              <a:ext uri="{FF2B5EF4-FFF2-40B4-BE49-F238E27FC236}">
                <a16:creationId xmlns:a16="http://schemas.microsoft.com/office/drawing/2014/main" id="{DFFFDF21-88D5-463D-8C2A-C8C8D8541E5E}"/>
              </a:ext>
            </a:extLst>
          </p:cNvPr>
          <p:cNvSpPr/>
          <p:nvPr/>
        </p:nvSpPr>
        <p:spPr>
          <a:xfrm>
            <a:off x="8094646" y="1428259"/>
            <a:ext cx="1479838" cy="441394"/>
          </a:xfrm>
          <a:prstGeom prst="leftRightArrow">
            <a:avLst>
              <a:gd name="adj1" fmla="val 100000"/>
              <a:gd name="adj2" fmla="val 0"/>
            </a:avLst>
          </a:prstGeom>
          <a:noFill/>
          <a:ln w="9525" cap="flat" cmpd="sng" algn="ctr">
            <a:noFill/>
            <a:prstDash val="solid"/>
            <a:miter lim="800000"/>
          </a:ln>
          <a:effectLst/>
        </p:spPr>
        <p:txBody>
          <a:bodyPr lIns="0" tIns="0" rIns="0" bIns="72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98" b="1" i="0" u="none" strike="noStrike" kern="0" cap="none" spc="0" normalizeH="0" baseline="0">
                <a:ln>
                  <a:noFill/>
                </a:ln>
                <a:solidFill>
                  <a:prstClr val="black"/>
                </a:solidFill>
                <a:effectLst/>
                <a:uLnTx/>
                <a:uFillTx/>
                <a:latin typeface="Calibri" panose="020F0502020204030204"/>
                <a:ea typeface="+mn-ea"/>
                <a:cs typeface="+mn-cs"/>
              </a:rPr>
              <a:t>Proof of value for DG (semantic layer)</a:t>
            </a:r>
            <a:endParaRPr kumimoji="0" lang="en-US" sz="1198" b="0" i="0" u="none" strike="noStrike" kern="0" cap="none" spc="0" normalizeH="0" baseline="0">
              <a:ln>
                <a:noFill/>
              </a:ln>
              <a:solidFill>
                <a:prstClr val="black"/>
              </a:solidFill>
              <a:effectLst/>
              <a:uLnTx/>
              <a:uFillTx/>
              <a:latin typeface="Calibri" panose="020F0502020204030204"/>
              <a:ea typeface="+mn-ea"/>
              <a:cs typeface="+mn-cs"/>
            </a:endParaRPr>
          </a:p>
        </p:txBody>
      </p:sp>
      <p:sp>
        <p:nvSpPr>
          <p:cNvPr id="164" name="Oval 163">
            <a:extLst>
              <a:ext uri="{FF2B5EF4-FFF2-40B4-BE49-F238E27FC236}">
                <a16:creationId xmlns:a16="http://schemas.microsoft.com/office/drawing/2014/main" id="{3A7F2005-8FD0-4DB1-AB9F-81BD67B7AECA}"/>
              </a:ext>
            </a:extLst>
          </p:cNvPr>
          <p:cNvSpPr/>
          <p:nvPr/>
        </p:nvSpPr>
        <p:spPr>
          <a:xfrm>
            <a:off x="7559169" y="1494527"/>
            <a:ext cx="452552" cy="45255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a:ln>
                  <a:noFill/>
                </a:ln>
                <a:solidFill>
                  <a:prstClr val="black"/>
                </a:solidFill>
                <a:effectLst/>
                <a:uLnTx/>
                <a:uFillTx/>
                <a:latin typeface="Calibri" panose="020F0502020204030204"/>
                <a:ea typeface="+mn-ea"/>
                <a:cs typeface="+mn-cs"/>
              </a:rPr>
              <a:t>3</a:t>
            </a:r>
          </a:p>
        </p:txBody>
      </p:sp>
      <p:grpSp>
        <p:nvGrpSpPr>
          <p:cNvPr id="186" name="Group 185">
            <a:extLst>
              <a:ext uri="{FF2B5EF4-FFF2-40B4-BE49-F238E27FC236}">
                <a16:creationId xmlns:a16="http://schemas.microsoft.com/office/drawing/2014/main" id="{2DFD3DFC-6ED7-4B96-8828-1330BFB230CF}"/>
              </a:ext>
            </a:extLst>
          </p:cNvPr>
          <p:cNvGrpSpPr/>
          <p:nvPr/>
        </p:nvGrpSpPr>
        <p:grpSpPr>
          <a:xfrm>
            <a:off x="7574415" y="2370177"/>
            <a:ext cx="432000" cy="432000"/>
            <a:chOff x="3451706" y="4705464"/>
            <a:chExt cx="432000" cy="432000"/>
          </a:xfrm>
        </p:grpSpPr>
        <p:sp>
          <p:nvSpPr>
            <p:cNvPr id="187" name="Flowchart: Connector 186">
              <a:extLst>
                <a:ext uri="{FF2B5EF4-FFF2-40B4-BE49-F238E27FC236}">
                  <a16:creationId xmlns:a16="http://schemas.microsoft.com/office/drawing/2014/main" id="{131CA10E-9DB8-41C2-A6A5-B888C34F2FE9}"/>
                </a:ext>
              </a:extLst>
            </p:cNvPr>
            <p:cNvSpPr/>
            <p:nvPr/>
          </p:nvSpPr>
          <p:spPr>
            <a:xfrm>
              <a:off x="3451706" y="4705464"/>
              <a:ext cx="432000" cy="432000"/>
            </a:xfrm>
            <a:prstGeom prst="flowChartConnector">
              <a:avLst/>
            </a:prstGeom>
            <a:solidFill>
              <a:srgbClr val="FFFF00"/>
            </a:solid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Graphic 187" descr="Mining tools with solid fill">
              <a:extLst>
                <a:ext uri="{FF2B5EF4-FFF2-40B4-BE49-F238E27FC236}">
                  <a16:creationId xmlns:a16="http://schemas.microsoft.com/office/drawing/2014/main" id="{3B4B170E-CBBC-4BB1-97E2-997BDA68D8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87459" y="4741464"/>
              <a:ext cx="360000" cy="360000"/>
            </a:xfrm>
            <a:prstGeom prst="rect">
              <a:avLst/>
            </a:prstGeom>
          </p:spPr>
        </p:pic>
      </p:grpSp>
      <p:grpSp>
        <p:nvGrpSpPr>
          <p:cNvPr id="189" name="Group 188">
            <a:extLst>
              <a:ext uri="{FF2B5EF4-FFF2-40B4-BE49-F238E27FC236}">
                <a16:creationId xmlns:a16="http://schemas.microsoft.com/office/drawing/2014/main" id="{4FA9F967-ACB8-444A-B9DF-33678CE19A75}"/>
              </a:ext>
            </a:extLst>
          </p:cNvPr>
          <p:cNvGrpSpPr/>
          <p:nvPr/>
        </p:nvGrpSpPr>
        <p:grpSpPr>
          <a:xfrm>
            <a:off x="9557431" y="1400266"/>
            <a:ext cx="524457" cy="508632"/>
            <a:chOff x="5252326" y="891518"/>
            <a:chExt cx="885991" cy="780809"/>
          </a:xfrm>
          <a:solidFill>
            <a:srgbClr val="4472C4"/>
          </a:solidFill>
        </p:grpSpPr>
        <p:sp>
          <p:nvSpPr>
            <p:cNvPr id="190" name="Freeform 5">
              <a:extLst>
                <a:ext uri="{FF2B5EF4-FFF2-40B4-BE49-F238E27FC236}">
                  <a16:creationId xmlns:a16="http://schemas.microsoft.com/office/drawing/2014/main" id="{15EB3343-F3D9-4655-9C87-A4ACC73FCA7D}"/>
                </a:ext>
              </a:extLst>
            </p:cNvPr>
            <p:cNvSpPr>
              <a:spLocks/>
            </p:cNvSpPr>
            <p:nvPr/>
          </p:nvSpPr>
          <p:spPr bwMode="auto">
            <a:xfrm>
              <a:off x="5622584" y="1075368"/>
              <a:ext cx="272475" cy="266504"/>
            </a:xfrm>
            <a:custGeom>
              <a:avLst/>
              <a:gdLst>
                <a:gd name="T0" fmla="*/ 204 w 324"/>
                <a:gd name="T1" fmla="*/ 113 h 317"/>
                <a:gd name="T2" fmla="*/ 279 w 324"/>
                <a:gd name="T3" fmla="*/ 114 h 317"/>
                <a:gd name="T4" fmla="*/ 319 w 324"/>
                <a:gd name="T5" fmla="*/ 167 h 317"/>
                <a:gd name="T6" fmla="*/ 276 w 324"/>
                <a:gd name="T7" fmla="*/ 204 h 317"/>
                <a:gd name="T8" fmla="*/ 204 w 324"/>
                <a:gd name="T9" fmla="*/ 204 h 317"/>
                <a:gd name="T10" fmla="*/ 204 w 324"/>
                <a:gd name="T11" fmla="*/ 269 h 317"/>
                <a:gd name="T12" fmla="*/ 157 w 324"/>
                <a:gd name="T13" fmla="*/ 316 h 317"/>
                <a:gd name="T14" fmla="*/ 112 w 324"/>
                <a:gd name="T15" fmla="*/ 270 h 317"/>
                <a:gd name="T16" fmla="*/ 112 w 324"/>
                <a:gd name="T17" fmla="*/ 204 h 317"/>
                <a:gd name="T18" fmla="*/ 51 w 324"/>
                <a:gd name="T19" fmla="*/ 204 h 317"/>
                <a:gd name="T20" fmla="*/ 1 w 324"/>
                <a:gd name="T21" fmla="*/ 159 h 317"/>
                <a:gd name="T22" fmla="*/ 50 w 324"/>
                <a:gd name="T23" fmla="*/ 113 h 317"/>
                <a:gd name="T24" fmla="*/ 112 w 324"/>
                <a:gd name="T25" fmla="*/ 112 h 317"/>
                <a:gd name="T26" fmla="*/ 112 w 324"/>
                <a:gd name="T27" fmla="*/ 52 h 317"/>
                <a:gd name="T28" fmla="*/ 157 w 324"/>
                <a:gd name="T29" fmla="*/ 1 h 317"/>
                <a:gd name="T30" fmla="*/ 204 w 324"/>
                <a:gd name="T31" fmla="*/ 52 h 317"/>
                <a:gd name="T32" fmla="*/ 204 w 324"/>
                <a:gd name="T33" fmla="*/ 11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317">
                  <a:moveTo>
                    <a:pt x="204" y="113"/>
                  </a:moveTo>
                  <a:cubicBezTo>
                    <a:pt x="230" y="113"/>
                    <a:pt x="255" y="112"/>
                    <a:pt x="279" y="114"/>
                  </a:cubicBezTo>
                  <a:cubicBezTo>
                    <a:pt x="306" y="115"/>
                    <a:pt x="324" y="140"/>
                    <a:pt x="319" y="167"/>
                  </a:cubicBezTo>
                  <a:cubicBezTo>
                    <a:pt x="315" y="188"/>
                    <a:pt x="298" y="203"/>
                    <a:pt x="276" y="204"/>
                  </a:cubicBezTo>
                  <a:cubicBezTo>
                    <a:pt x="253" y="205"/>
                    <a:pt x="229" y="204"/>
                    <a:pt x="204" y="204"/>
                  </a:cubicBezTo>
                  <a:cubicBezTo>
                    <a:pt x="204" y="227"/>
                    <a:pt x="205" y="248"/>
                    <a:pt x="204" y="269"/>
                  </a:cubicBezTo>
                  <a:cubicBezTo>
                    <a:pt x="204" y="297"/>
                    <a:pt x="184" y="317"/>
                    <a:pt x="157" y="316"/>
                  </a:cubicBezTo>
                  <a:cubicBezTo>
                    <a:pt x="132" y="316"/>
                    <a:pt x="113" y="297"/>
                    <a:pt x="112" y="270"/>
                  </a:cubicBezTo>
                  <a:cubicBezTo>
                    <a:pt x="112" y="249"/>
                    <a:pt x="112" y="227"/>
                    <a:pt x="112" y="204"/>
                  </a:cubicBezTo>
                  <a:cubicBezTo>
                    <a:pt x="91" y="204"/>
                    <a:pt x="71" y="205"/>
                    <a:pt x="51" y="204"/>
                  </a:cubicBezTo>
                  <a:cubicBezTo>
                    <a:pt x="21" y="204"/>
                    <a:pt x="1" y="186"/>
                    <a:pt x="1" y="159"/>
                  </a:cubicBezTo>
                  <a:cubicBezTo>
                    <a:pt x="0" y="132"/>
                    <a:pt x="20" y="113"/>
                    <a:pt x="50" y="113"/>
                  </a:cubicBezTo>
                  <a:cubicBezTo>
                    <a:pt x="70" y="112"/>
                    <a:pt x="90" y="112"/>
                    <a:pt x="112" y="112"/>
                  </a:cubicBezTo>
                  <a:cubicBezTo>
                    <a:pt x="112" y="92"/>
                    <a:pt x="112" y="72"/>
                    <a:pt x="112" y="52"/>
                  </a:cubicBezTo>
                  <a:cubicBezTo>
                    <a:pt x="112" y="22"/>
                    <a:pt x="130" y="1"/>
                    <a:pt x="157" y="1"/>
                  </a:cubicBezTo>
                  <a:cubicBezTo>
                    <a:pt x="184" y="0"/>
                    <a:pt x="203" y="21"/>
                    <a:pt x="204" y="52"/>
                  </a:cubicBezTo>
                  <a:cubicBezTo>
                    <a:pt x="204" y="71"/>
                    <a:pt x="204" y="90"/>
                    <a:pt x="204" y="1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1" name="Freeform 6">
              <a:extLst>
                <a:ext uri="{FF2B5EF4-FFF2-40B4-BE49-F238E27FC236}">
                  <a16:creationId xmlns:a16="http://schemas.microsoft.com/office/drawing/2014/main" id="{8E1A47DE-4624-4B49-8052-0AC65F55680E}"/>
                </a:ext>
              </a:extLst>
            </p:cNvPr>
            <p:cNvSpPr>
              <a:spLocks/>
            </p:cNvSpPr>
            <p:nvPr/>
          </p:nvSpPr>
          <p:spPr bwMode="auto">
            <a:xfrm>
              <a:off x="5863946" y="941173"/>
              <a:ext cx="201763" cy="198307"/>
            </a:xfrm>
            <a:custGeom>
              <a:avLst/>
              <a:gdLst>
                <a:gd name="T0" fmla="*/ 152 w 240"/>
                <a:gd name="T1" fmla="*/ 151 h 236"/>
                <a:gd name="T2" fmla="*/ 152 w 240"/>
                <a:gd name="T3" fmla="*/ 200 h 236"/>
                <a:gd name="T4" fmla="*/ 120 w 240"/>
                <a:gd name="T5" fmla="*/ 235 h 236"/>
                <a:gd name="T6" fmla="*/ 85 w 240"/>
                <a:gd name="T7" fmla="*/ 201 h 236"/>
                <a:gd name="T8" fmla="*/ 85 w 240"/>
                <a:gd name="T9" fmla="*/ 177 h 236"/>
                <a:gd name="T10" fmla="*/ 85 w 240"/>
                <a:gd name="T11" fmla="*/ 151 h 236"/>
                <a:gd name="T12" fmla="*/ 37 w 240"/>
                <a:gd name="T13" fmla="*/ 151 h 236"/>
                <a:gd name="T14" fmla="*/ 1 w 240"/>
                <a:gd name="T15" fmla="*/ 119 h 236"/>
                <a:gd name="T16" fmla="*/ 36 w 240"/>
                <a:gd name="T17" fmla="*/ 84 h 236"/>
                <a:gd name="T18" fmla="*/ 85 w 240"/>
                <a:gd name="T19" fmla="*/ 84 h 236"/>
                <a:gd name="T20" fmla="*/ 85 w 240"/>
                <a:gd name="T21" fmla="*/ 37 h 236"/>
                <a:gd name="T22" fmla="*/ 119 w 240"/>
                <a:gd name="T23" fmla="*/ 1 h 236"/>
                <a:gd name="T24" fmla="*/ 152 w 240"/>
                <a:gd name="T25" fmla="*/ 38 h 236"/>
                <a:gd name="T26" fmla="*/ 152 w 240"/>
                <a:gd name="T27" fmla="*/ 85 h 236"/>
                <a:gd name="T28" fmla="*/ 205 w 240"/>
                <a:gd name="T29" fmla="*/ 85 h 236"/>
                <a:gd name="T30" fmla="*/ 235 w 240"/>
                <a:gd name="T31" fmla="*/ 126 h 236"/>
                <a:gd name="T32" fmla="*/ 202 w 240"/>
                <a:gd name="T33" fmla="*/ 151 h 236"/>
                <a:gd name="T34" fmla="*/ 152 w 240"/>
                <a:gd name="T35" fmla="*/ 15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36">
                  <a:moveTo>
                    <a:pt x="152" y="151"/>
                  </a:moveTo>
                  <a:cubicBezTo>
                    <a:pt x="152" y="169"/>
                    <a:pt x="152" y="184"/>
                    <a:pt x="152" y="200"/>
                  </a:cubicBezTo>
                  <a:cubicBezTo>
                    <a:pt x="152" y="221"/>
                    <a:pt x="139" y="235"/>
                    <a:pt x="120" y="235"/>
                  </a:cubicBezTo>
                  <a:cubicBezTo>
                    <a:pt x="100" y="236"/>
                    <a:pt x="86" y="222"/>
                    <a:pt x="85" y="201"/>
                  </a:cubicBezTo>
                  <a:cubicBezTo>
                    <a:pt x="84" y="193"/>
                    <a:pt x="85" y="185"/>
                    <a:pt x="85" y="177"/>
                  </a:cubicBezTo>
                  <a:cubicBezTo>
                    <a:pt x="85" y="169"/>
                    <a:pt x="85" y="161"/>
                    <a:pt x="85" y="151"/>
                  </a:cubicBezTo>
                  <a:cubicBezTo>
                    <a:pt x="68" y="151"/>
                    <a:pt x="52" y="152"/>
                    <a:pt x="37" y="151"/>
                  </a:cubicBezTo>
                  <a:cubicBezTo>
                    <a:pt x="16" y="151"/>
                    <a:pt x="2" y="138"/>
                    <a:pt x="1" y="119"/>
                  </a:cubicBezTo>
                  <a:cubicBezTo>
                    <a:pt x="0" y="99"/>
                    <a:pt x="14" y="85"/>
                    <a:pt x="36" y="84"/>
                  </a:cubicBezTo>
                  <a:cubicBezTo>
                    <a:pt x="52" y="84"/>
                    <a:pt x="67" y="84"/>
                    <a:pt x="85" y="84"/>
                  </a:cubicBezTo>
                  <a:cubicBezTo>
                    <a:pt x="85" y="67"/>
                    <a:pt x="84" y="52"/>
                    <a:pt x="85" y="37"/>
                  </a:cubicBezTo>
                  <a:cubicBezTo>
                    <a:pt x="85" y="14"/>
                    <a:pt x="99" y="0"/>
                    <a:pt x="119" y="1"/>
                  </a:cubicBezTo>
                  <a:cubicBezTo>
                    <a:pt x="139" y="1"/>
                    <a:pt x="152" y="15"/>
                    <a:pt x="152" y="38"/>
                  </a:cubicBezTo>
                  <a:cubicBezTo>
                    <a:pt x="152" y="53"/>
                    <a:pt x="152" y="67"/>
                    <a:pt x="152" y="85"/>
                  </a:cubicBezTo>
                  <a:cubicBezTo>
                    <a:pt x="170" y="85"/>
                    <a:pt x="188" y="84"/>
                    <a:pt x="205" y="85"/>
                  </a:cubicBezTo>
                  <a:cubicBezTo>
                    <a:pt x="226" y="86"/>
                    <a:pt x="240" y="106"/>
                    <a:pt x="235" y="126"/>
                  </a:cubicBezTo>
                  <a:cubicBezTo>
                    <a:pt x="232" y="141"/>
                    <a:pt x="219" y="151"/>
                    <a:pt x="202" y="151"/>
                  </a:cubicBezTo>
                  <a:cubicBezTo>
                    <a:pt x="187" y="152"/>
                    <a:pt x="171" y="151"/>
                    <a:pt x="152" y="1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2" name="Freeform 7">
              <a:extLst>
                <a:ext uri="{FF2B5EF4-FFF2-40B4-BE49-F238E27FC236}">
                  <a16:creationId xmlns:a16="http://schemas.microsoft.com/office/drawing/2014/main" id="{0F5C0BA9-FEFB-4749-9720-84591A3F44F7}"/>
                </a:ext>
              </a:extLst>
            </p:cNvPr>
            <p:cNvSpPr>
              <a:spLocks/>
            </p:cNvSpPr>
            <p:nvPr/>
          </p:nvSpPr>
          <p:spPr bwMode="auto">
            <a:xfrm>
              <a:off x="5543702" y="891518"/>
              <a:ext cx="173165" cy="170650"/>
            </a:xfrm>
            <a:custGeom>
              <a:avLst/>
              <a:gdLst>
                <a:gd name="T0" fmla="*/ 134 w 206"/>
                <a:gd name="T1" fmla="*/ 72 h 203"/>
                <a:gd name="T2" fmla="*/ 173 w 206"/>
                <a:gd name="T3" fmla="*/ 72 h 203"/>
                <a:gd name="T4" fmla="*/ 206 w 206"/>
                <a:gd name="T5" fmla="*/ 101 h 203"/>
                <a:gd name="T6" fmla="*/ 173 w 206"/>
                <a:gd name="T7" fmla="*/ 130 h 203"/>
                <a:gd name="T8" fmla="*/ 139 w 206"/>
                <a:gd name="T9" fmla="*/ 131 h 203"/>
                <a:gd name="T10" fmla="*/ 134 w 206"/>
                <a:gd name="T11" fmla="*/ 132 h 203"/>
                <a:gd name="T12" fmla="*/ 134 w 206"/>
                <a:gd name="T13" fmla="*/ 170 h 203"/>
                <a:gd name="T14" fmla="*/ 104 w 206"/>
                <a:gd name="T15" fmla="*/ 203 h 203"/>
                <a:gd name="T16" fmla="*/ 76 w 206"/>
                <a:gd name="T17" fmla="*/ 171 h 203"/>
                <a:gd name="T18" fmla="*/ 76 w 206"/>
                <a:gd name="T19" fmla="*/ 151 h 203"/>
                <a:gd name="T20" fmla="*/ 76 w 206"/>
                <a:gd name="T21" fmla="*/ 130 h 203"/>
                <a:gd name="T22" fmla="*/ 36 w 206"/>
                <a:gd name="T23" fmla="*/ 130 h 203"/>
                <a:gd name="T24" fmla="*/ 5 w 206"/>
                <a:gd name="T25" fmla="*/ 109 h 203"/>
                <a:gd name="T26" fmla="*/ 33 w 206"/>
                <a:gd name="T27" fmla="*/ 72 h 203"/>
                <a:gd name="T28" fmla="*/ 54 w 206"/>
                <a:gd name="T29" fmla="*/ 72 h 203"/>
                <a:gd name="T30" fmla="*/ 76 w 206"/>
                <a:gd name="T31" fmla="*/ 72 h 203"/>
                <a:gd name="T32" fmla="*/ 76 w 206"/>
                <a:gd name="T33" fmla="*/ 35 h 203"/>
                <a:gd name="T34" fmla="*/ 105 w 206"/>
                <a:gd name="T35" fmla="*/ 0 h 203"/>
                <a:gd name="T36" fmla="*/ 134 w 206"/>
                <a:gd name="T37" fmla="*/ 34 h 203"/>
                <a:gd name="T38" fmla="*/ 134 w 206"/>
                <a:gd name="T39" fmla="*/ 7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3">
                  <a:moveTo>
                    <a:pt x="134" y="72"/>
                  </a:moveTo>
                  <a:cubicBezTo>
                    <a:pt x="148" y="72"/>
                    <a:pt x="161" y="72"/>
                    <a:pt x="173" y="72"/>
                  </a:cubicBezTo>
                  <a:cubicBezTo>
                    <a:pt x="193" y="72"/>
                    <a:pt x="206" y="84"/>
                    <a:pt x="206" y="101"/>
                  </a:cubicBezTo>
                  <a:cubicBezTo>
                    <a:pt x="206" y="119"/>
                    <a:pt x="193" y="130"/>
                    <a:pt x="173" y="130"/>
                  </a:cubicBezTo>
                  <a:cubicBezTo>
                    <a:pt x="162" y="131"/>
                    <a:pt x="150" y="131"/>
                    <a:pt x="139" y="131"/>
                  </a:cubicBezTo>
                  <a:cubicBezTo>
                    <a:pt x="138" y="131"/>
                    <a:pt x="137" y="131"/>
                    <a:pt x="134" y="132"/>
                  </a:cubicBezTo>
                  <a:cubicBezTo>
                    <a:pt x="134" y="144"/>
                    <a:pt x="134" y="157"/>
                    <a:pt x="134" y="170"/>
                  </a:cubicBezTo>
                  <a:cubicBezTo>
                    <a:pt x="134" y="189"/>
                    <a:pt x="121" y="203"/>
                    <a:pt x="104" y="203"/>
                  </a:cubicBezTo>
                  <a:cubicBezTo>
                    <a:pt x="88" y="203"/>
                    <a:pt x="76" y="189"/>
                    <a:pt x="76" y="171"/>
                  </a:cubicBezTo>
                  <a:cubicBezTo>
                    <a:pt x="75" y="164"/>
                    <a:pt x="76" y="158"/>
                    <a:pt x="76" y="151"/>
                  </a:cubicBezTo>
                  <a:cubicBezTo>
                    <a:pt x="76" y="145"/>
                    <a:pt x="76" y="139"/>
                    <a:pt x="76" y="130"/>
                  </a:cubicBezTo>
                  <a:cubicBezTo>
                    <a:pt x="62" y="130"/>
                    <a:pt x="49" y="131"/>
                    <a:pt x="36" y="130"/>
                  </a:cubicBezTo>
                  <a:cubicBezTo>
                    <a:pt x="21" y="130"/>
                    <a:pt x="9" y="124"/>
                    <a:pt x="5" y="109"/>
                  </a:cubicBezTo>
                  <a:cubicBezTo>
                    <a:pt x="0" y="90"/>
                    <a:pt x="12" y="74"/>
                    <a:pt x="33" y="72"/>
                  </a:cubicBezTo>
                  <a:cubicBezTo>
                    <a:pt x="40" y="72"/>
                    <a:pt x="47" y="72"/>
                    <a:pt x="54" y="72"/>
                  </a:cubicBezTo>
                  <a:cubicBezTo>
                    <a:pt x="61" y="72"/>
                    <a:pt x="68" y="72"/>
                    <a:pt x="76" y="72"/>
                  </a:cubicBezTo>
                  <a:cubicBezTo>
                    <a:pt x="76" y="59"/>
                    <a:pt x="76" y="47"/>
                    <a:pt x="76" y="35"/>
                  </a:cubicBezTo>
                  <a:cubicBezTo>
                    <a:pt x="76" y="14"/>
                    <a:pt x="87" y="0"/>
                    <a:pt x="105" y="0"/>
                  </a:cubicBezTo>
                  <a:cubicBezTo>
                    <a:pt x="122" y="0"/>
                    <a:pt x="134" y="14"/>
                    <a:pt x="134" y="34"/>
                  </a:cubicBezTo>
                  <a:cubicBezTo>
                    <a:pt x="134" y="46"/>
                    <a:pt x="134" y="58"/>
                    <a:pt x="134"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193" name="Freeform 5">
              <a:extLst>
                <a:ext uri="{FF2B5EF4-FFF2-40B4-BE49-F238E27FC236}">
                  <a16:creationId xmlns:a16="http://schemas.microsoft.com/office/drawing/2014/main" id="{4BA28AF3-A3A8-40C6-8B67-D0D3E07603AA}"/>
                </a:ext>
              </a:extLst>
            </p:cNvPr>
            <p:cNvSpPr>
              <a:spLocks noEditPoints="1"/>
            </p:cNvSpPr>
            <p:nvPr/>
          </p:nvSpPr>
          <p:spPr bwMode="auto">
            <a:xfrm>
              <a:off x="5252326" y="1360433"/>
              <a:ext cx="885991" cy="311894"/>
            </a:xfrm>
            <a:custGeom>
              <a:avLst/>
              <a:gdLst>
                <a:gd name="T0" fmla="*/ 1508 w 2780"/>
                <a:gd name="T1" fmla="*/ 982 h 982"/>
                <a:gd name="T2" fmla="*/ 1501 w 2780"/>
                <a:gd name="T3" fmla="*/ 981 h 982"/>
                <a:gd name="T4" fmla="*/ 650 w 2780"/>
                <a:gd name="T5" fmla="*/ 742 h 982"/>
                <a:gd name="T6" fmla="*/ 27 w 2780"/>
                <a:gd name="T7" fmla="*/ 742 h 982"/>
                <a:gd name="T8" fmla="*/ 0 w 2780"/>
                <a:gd name="T9" fmla="*/ 715 h 982"/>
                <a:gd name="T10" fmla="*/ 0 w 2780"/>
                <a:gd name="T11" fmla="*/ 142 h 982"/>
                <a:gd name="T12" fmla="*/ 27 w 2780"/>
                <a:gd name="T13" fmla="*/ 115 h 982"/>
                <a:gd name="T14" fmla="*/ 393 w 2780"/>
                <a:gd name="T15" fmla="*/ 115 h 982"/>
                <a:gd name="T16" fmla="*/ 783 w 2780"/>
                <a:gd name="T17" fmla="*/ 0 h 982"/>
                <a:gd name="T18" fmla="*/ 1340 w 2780"/>
                <a:gd name="T19" fmla="*/ 261 h 982"/>
                <a:gd name="T20" fmla="*/ 1930 w 2780"/>
                <a:gd name="T21" fmla="*/ 261 h 982"/>
                <a:gd name="T22" fmla="*/ 2014 w 2780"/>
                <a:gd name="T23" fmla="*/ 306 h 982"/>
                <a:gd name="T24" fmla="*/ 2028 w 2780"/>
                <a:gd name="T25" fmla="*/ 437 h 982"/>
                <a:gd name="T26" fmla="*/ 2024 w 2780"/>
                <a:gd name="T27" fmla="*/ 445 h 982"/>
                <a:gd name="T28" fmla="*/ 2577 w 2780"/>
                <a:gd name="T29" fmla="*/ 268 h 982"/>
                <a:gd name="T30" fmla="*/ 2691 w 2780"/>
                <a:gd name="T31" fmla="*/ 275 h 982"/>
                <a:gd name="T32" fmla="*/ 2767 w 2780"/>
                <a:gd name="T33" fmla="*/ 361 h 982"/>
                <a:gd name="T34" fmla="*/ 2760 w 2780"/>
                <a:gd name="T35" fmla="*/ 476 h 982"/>
                <a:gd name="T36" fmla="*/ 2674 w 2780"/>
                <a:gd name="T37" fmla="*/ 552 h 982"/>
                <a:gd name="T38" fmla="*/ 2640 w 2780"/>
                <a:gd name="T39" fmla="*/ 565 h 982"/>
                <a:gd name="T40" fmla="*/ 1942 w 2780"/>
                <a:gd name="T41" fmla="*/ 824 h 982"/>
                <a:gd name="T42" fmla="*/ 1518 w 2780"/>
                <a:gd name="T43" fmla="*/ 980 h 982"/>
                <a:gd name="T44" fmla="*/ 1508 w 2780"/>
                <a:gd name="T45" fmla="*/ 982 h 982"/>
                <a:gd name="T46" fmla="*/ 55 w 2780"/>
                <a:gd name="T47" fmla="*/ 687 h 982"/>
                <a:gd name="T48" fmla="*/ 654 w 2780"/>
                <a:gd name="T49" fmla="*/ 687 h 982"/>
                <a:gd name="T50" fmla="*/ 661 w 2780"/>
                <a:gd name="T51" fmla="*/ 688 h 982"/>
                <a:gd name="T52" fmla="*/ 1507 w 2780"/>
                <a:gd name="T53" fmla="*/ 925 h 982"/>
                <a:gd name="T54" fmla="*/ 1923 w 2780"/>
                <a:gd name="T55" fmla="*/ 772 h 982"/>
                <a:gd name="T56" fmla="*/ 2655 w 2780"/>
                <a:gd name="T57" fmla="*/ 500 h 982"/>
                <a:gd name="T58" fmla="*/ 2711 w 2780"/>
                <a:gd name="T59" fmla="*/ 452 h 982"/>
                <a:gd name="T60" fmla="*/ 2715 w 2780"/>
                <a:gd name="T61" fmla="*/ 379 h 982"/>
                <a:gd name="T62" fmla="*/ 2667 w 2780"/>
                <a:gd name="T63" fmla="*/ 325 h 982"/>
                <a:gd name="T64" fmla="*/ 2594 w 2780"/>
                <a:gd name="T65" fmla="*/ 320 h 982"/>
                <a:gd name="T66" fmla="*/ 1966 w 2780"/>
                <a:gd name="T67" fmla="*/ 522 h 982"/>
                <a:gd name="T68" fmla="*/ 1779 w 2780"/>
                <a:gd name="T69" fmla="*/ 584 h 982"/>
                <a:gd name="T70" fmla="*/ 1127 w 2780"/>
                <a:gd name="T71" fmla="*/ 584 h 982"/>
                <a:gd name="T72" fmla="*/ 1100 w 2780"/>
                <a:gd name="T73" fmla="*/ 557 h 982"/>
                <a:gd name="T74" fmla="*/ 1127 w 2780"/>
                <a:gd name="T75" fmla="*/ 529 h 982"/>
                <a:gd name="T76" fmla="*/ 1779 w 2780"/>
                <a:gd name="T77" fmla="*/ 529 h 982"/>
                <a:gd name="T78" fmla="*/ 1930 w 2780"/>
                <a:gd name="T79" fmla="*/ 480 h 982"/>
                <a:gd name="T80" fmla="*/ 1936 w 2780"/>
                <a:gd name="T81" fmla="*/ 474 h 982"/>
                <a:gd name="T82" fmla="*/ 1977 w 2780"/>
                <a:gd name="T83" fmla="*/ 416 h 982"/>
                <a:gd name="T84" fmla="*/ 1968 w 2780"/>
                <a:gd name="T85" fmla="*/ 337 h 982"/>
                <a:gd name="T86" fmla="*/ 1930 w 2780"/>
                <a:gd name="T87" fmla="*/ 316 h 982"/>
                <a:gd name="T88" fmla="*/ 1326 w 2780"/>
                <a:gd name="T89" fmla="*/ 316 h 982"/>
                <a:gd name="T90" fmla="*/ 1326 w 2780"/>
                <a:gd name="T91" fmla="*/ 316 h 982"/>
                <a:gd name="T92" fmla="*/ 1305 w 2780"/>
                <a:gd name="T93" fmla="*/ 306 h 982"/>
                <a:gd name="T94" fmla="*/ 783 w 2780"/>
                <a:gd name="T95" fmla="*/ 56 h 982"/>
                <a:gd name="T96" fmla="*/ 416 w 2780"/>
                <a:gd name="T97" fmla="*/ 165 h 982"/>
                <a:gd name="T98" fmla="*/ 401 w 2780"/>
                <a:gd name="T99" fmla="*/ 170 h 982"/>
                <a:gd name="T100" fmla="*/ 55 w 2780"/>
                <a:gd name="T101" fmla="*/ 170 h 982"/>
                <a:gd name="T102" fmla="*/ 55 w 2780"/>
                <a:gd name="T103" fmla="*/ 68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80" h="982">
                  <a:moveTo>
                    <a:pt x="1508" y="982"/>
                  </a:moveTo>
                  <a:cubicBezTo>
                    <a:pt x="1506" y="982"/>
                    <a:pt x="1503" y="982"/>
                    <a:pt x="1501" y="981"/>
                  </a:cubicBezTo>
                  <a:cubicBezTo>
                    <a:pt x="650" y="742"/>
                    <a:pt x="650" y="742"/>
                    <a:pt x="650" y="742"/>
                  </a:cubicBezTo>
                  <a:cubicBezTo>
                    <a:pt x="27" y="742"/>
                    <a:pt x="27" y="742"/>
                    <a:pt x="27" y="742"/>
                  </a:cubicBezTo>
                  <a:cubicBezTo>
                    <a:pt x="12" y="742"/>
                    <a:pt x="0" y="730"/>
                    <a:pt x="0" y="715"/>
                  </a:cubicBezTo>
                  <a:cubicBezTo>
                    <a:pt x="0" y="142"/>
                    <a:pt x="0" y="142"/>
                    <a:pt x="0" y="142"/>
                  </a:cubicBezTo>
                  <a:cubicBezTo>
                    <a:pt x="0" y="127"/>
                    <a:pt x="12" y="115"/>
                    <a:pt x="27" y="115"/>
                  </a:cubicBezTo>
                  <a:cubicBezTo>
                    <a:pt x="393" y="115"/>
                    <a:pt x="393" y="115"/>
                    <a:pt x="393" y="115"/>
                  </a:cubicBezTo>
                  <a:cubicBezTo>
                    <a:pt x="509" y="40"/>
                    <a:pt x="644" y="0"/>
                    <a:pt x="783" y="0"/>
                  </a:cubicBezTo>
                  <a:cubicBezTo>
                    <a:pt x="1000" y="0"/>
                    <a:pt x="1202" y="95"/>
                    <a:pt x="1340" y="261"/>
                  </a:cubicBezTo>
                  <a:cubicBezTo>
                    <a:pt x="1930" y="261"/>
                    <a:pt x="1930" y="261"/>
                    <a:pt x="1930" y="261"/>
                  </a:cubicBezTo>
                  <a:cubicBezTo>
                    <a:pt x="1964" y="261"/>
                    <a:pt x="1994" y="277"/>
                    <a:pt x="2014" y="306"/>
                  </a:cubicBezTo>
                  <a:cubicBezTo>
                    <a:pt x="2039" y="342"/>
                    <a:pt x="2044" y="396"/>
                    <a:pt x="2028" y="437"/>
                  </a:cubicBezTo>
                  <a:cubicBezTo>
                    <a:pt x="2027" y="439"/>
                    <a:pt x="2025" y="442"/>
                    <a:pt x="2024" y="445"/>
                  </a:cubicBezTo>
                  <a:cubicBezTo>
                    <a:pt x="2577" y="268"/>
                    <a:pt x="2577" y="268"/>
                    <a:pt x="2577" y="268"/>
                  </a:cubicBezTo>
                  <a:cubicBezTo>
                    <a:pt x="2614" y="255"/>
                    <a:pt x="2655" y="257"/>
                    <a:pt x="2691" y="275"/>
                  </a:cubicBezTo>
                  <a:cubicBezTo>
                    <a:pt x="2727" y="293"/>
                    <a:pt x="2754" y="323"/>
                    <a:pt x="2767" y="361"/>
                  </a:cubicBezTo>
                  <a:cubicBezTo>
                    <a:pt x="2780" y="399"/>
                    <a:pt x="2778" y="440"/>
                    <a:pt x="2760" y="476"/>
                  </a:cubicBezTo>
                  <a:cubicBezTo>
                    <a:pt x="2743" y="512"/>
                    <a:pt x="2712" y="539"/>
                    <a:pt x="2674" y="552"/>
                  </a:cubicBezTo>
                  <a:cubicBezTo>
                    <a:pt x="2640" y="565"/>
                    <a:pt x="2640" y="565"/>
                    <a:pt x="2640" y="565"/>
                  </a:cubicBezTo>
                  <a:cubicBezTo>
                    <a:pt x="1942" y="824"/>
                    <a:pt x="1942" y="824"/>
                    <a:pt x="1942" y="824"/>
                  </a:cubicBezTo>
                  <a:cubicBezTo>
                    <a:pt x="1518" y="980"/>
                    <a:pt x="1518" y="980"/>
                    <a:pt x="1518" y="980"/>
                  </a:cubicBezTo>
                  <a:cubicBezTo>
                    <a:pt x="1515" y="981"/>
                    <a:pt x="1511" y="982"/>
                    <a:pt x="1508" y="982"/>
                  </a:cubicBezTo>
                  <a:close/>
                  <a:moveTo>
                    <a:pt x="55" y="687"/>
                  </a:moveTo>
                  <a:cubicBezTo>
                    <a:pt x="654" y="687"/>
                    <a:pt x="654" y="687"/>
                    <a:pt x="654" y="687"/>
                  </a:cubicBezTo>
                  <a:cubicBezTo>
                    <a:pt x="656" y="687"/>
                    <a:pt x="659" y="687"/>
                    <a:pt x="661" y="688"/>
                  </a:cubicBezTo>
                  <a:cubicBezTo>
                    <a:pt x="1507" y="925"/>
                    <a:pt x="1507" y="925"/>
                    <a:pt x="1507" y="925"/>
                  </a:cubicBezTo>
                  <a:cubicBezTo>
                    <a:pt x="1923" y="772"/>
                    <a:pt x="1923" y="772"/>
                    <a:pt x="1923" y="772"/>
                  </a:cubicBezTo>
                  <a:cubicBezTo>
                    <a:pt x="2655" y="500"/>
                    <a:pt x="2655" y="500"/>
                    <a:pt x="2655" y="500"/>
                  </a:cubicBezTo>
                  <a:cubicBezTo>
                    <a:pt x="2680" y="492"/>
                    <a:pt x="2699" y="475"/>
                    <a:pt x="2711" y="452"/>
                  </a:cubicBezTo>
                  <a:cubicBezTo>
                    <a:pt x="2722" y="429"/>
                    <a:pt x="2723" y="403"/>
                    <a:pt x="2715" y="379"/>
                  </a:cubicBezTo>
                  <a:cubicBezTo>
                    <a:pt x="2707" y="355"/>
                    <a:pt x="2690" y="336"/>
                    <a:pt x="2667" y="325"/>
                  </a:cubicBezTo>
                  <a:cubicBezTo>
                    <a:pt x="2644" y="314"/>
                    <a:pt x="2618" y="312"/>
                    <a:pt x="2594" y="320"/>
                  </a:cubicBezTo>
                  <a:cubicBezTo>
                    <a:pt x="1966" y="522"/>
                    <a:pt x="1966" y="522"/>
                    <a:pt x="1966" y="522"/>
                  </a:cubicBezTo>
                  <a:cubicBezTo>
                    <a:pt x="1927" y="555"/>
                    <a:pt x="1868" y="584"/>
                    <a:pt x="1779" y="584"/>
                  </a:cubicBezTo>
                  <a:cubicBezTo>
                    <a:pt x="1127" y="584"/>
                    <a:pt x="1127" y="584"/>
                    <a:pt x="1127" y="584"/>
                  </a:cubicBezTo>
                  <a:cubicBezTo>
                    <a:pt x="1112" y="584"/>
                    <a:pt x="1100" y="572"/>
                    <a:pt x="1100" y="557"/>
                  </a:cubicBezTo>
                  <a:cubicBezTo>
                    <a:pt x="1100" y="542"/>
                    <a:pt x="1112" y="529"/>
                    <a:pt x="1127" y="529"/>
                  </a:cubicBezTo>
                  <a:cubicBezTo>
                    <a:pt x="1779" y="529"/>
                    <a:pt x="1779" y="529"/>
                    <a:pt x="1779" y="529"/>
                  </a:cubicBezTo>
                  <a:cubicBezTo>
                    <a:pt x="1852" y="529"/>
                    <a:pt x="1900" y="506"/>
                    <a:pt x="1930" y="480"/>
                  </a:cubicBezTo>
                  <a:cubicBezTo>
                    <a:pt x="1932" y="478"/>
                    <a:pt x="1934" y="476"/>
                    <a:pt x="1936" y="474"/>
                  </a:cubicBezTo>
                  <a:cubicBezTo>
                    <a:pt x="1959" y="453"/>
                    <a:pt x="1971" y="430"/>
                    <a:pt x="1977" y="416"/>
                  </a:cubicBezTo>
                  <a:cubicBezTo>
                    <a:pt x="1986" y="392"/>
                    <a:pt x="1983" y="358"/>
                    <a:pt x="1968" y="337"/>
                  </a:cubicBezTo>
                  <a:cubicBezTo>
                    <a:pt x="1959" y="323"/>
                    <a:pt x="1946" y="316"/>
                    <a:pt x="1930" y="316"/>
                  </a:cubicBezTo>
                  <a:cubicBezTo>
                    <a:pt x="1326" y="316"/>
                    <a:pt x="1326" y="316"/>
                    <a:pt x="1326" y="316"/>
                  </a:cubicBezTo>
                  <a:cubicBezTo>
                    <a:pt x="1326" y="316"/>
                    <a:pt x="1326" y="316"/>
                    <a:pt x="1326" y="316"/>
                  </a:cubicBezTo>
                  <a:cubicBezTo>
                    <a:pt x="1318" y="316"/>
                    <a:pt x="1310" y="312"/>
                    <a:pt x="1305" y="306"/>
                  </a:cubicBezTo>
                  <a:cubicBezTo>
                    <a:pt x="1177" y="147"/>
                    <a:pt x="987" y="56"/>
                    <a:pt x="783" y="56"/>
                  </a:cubicBezTo>
                  <a:cubicBezTo>
                    <a:pt x="652" y="56"/>
                    <a:pt x="525" y="94"/>
                    <a:pt x="416" y="165"/>
                  </a:cubicBezTo>
                  <a:cubicBezTo>
                    <a:pt x="412" y="168"/>
                    <a:pt x="407" y="170"/>
                    <a:pt x="401" y="170"/>
                  </a:cubicBezTo>
                  <a:cubicBezTo>
                    <a:pt x="55" y="170"/>
                    <a:pt x="55" y="170"/>
                    <a:pt x="55" y="170"/>
                  </a:cubicBezTo>
                  <a:lnTo>
                    <a:pt x="55" y="6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grpSp>
        <p:nvGrpSpPr>
          <p:cNvPr id="211" name="Group 210">
            <a:extLst>
              <a:ext uri="{FF2B5EF4-FFF2-40B4-BE49-F238E27FC236}">
                <a16:creationId xmlns:a16="http://schemas.microsoft.com/office/drawing/2014/main" id="{8E433635-3752-4788-A1DC-99D0CCCB713A}"/>
              </a:ext>
            </a:extLst>
          </p:cNvPr>
          <p:cNvGrpSpPr>
            <a:grpSpLocks noChangeAspect="1"/>
          </p:cNvGrpSpPr>
          <p:nvPr/>
        </p:nvGrpSpPr>
        <p:grpSpPr>
          <a:xfrm>
            <a:off x="2368738" y="2599961"/>
            <a:ext cx="504539" cy="500073"/>
            <a:chOff x="3459902" y="107180"/>
            <a:chExt cx="5297625" cy="5250739"/>
          </a:xfrm>
          <a:solidFill>
            <a:srgbClr val="4472C4"/>
          </a:solidFill>
        </p:grpSpPr>
        <p:sp>
          <p:nvSpPr>
            <p:cNvPr id="212" name="Freeform: Shape 211">
              <a:extLst>
                <a:ext uri="{FF2B5EF4-FFF2-40B4-BE49-F238E27FC236}">
                  <a16:creationId xmlns:a16="http://schemas.microsoft.com/office/drawing/2014/main" id="{58171059-6777-4697-BE48-26BF6FDFC88F}"/>
                </a:ext>
              </a:extLst>
            </p:cNvPr>
            <p:cNvSpPr/>
            <p:nvPr/>
          </p:nvSpPr>
          <p:spPr>
            <a:xfrm>
              <a:off x="3459902" y="4148716"/>
              <a:ext cx="2404432" cy="1209165"/>
            </a:xfrm>
            <a:custGeom>
              <a:avLst/>
              <a:gdLst>
                <a:gd name="connsiteX0" fmla="*/ 2297313 w 2404432"/>
                <a:gd name="connsiteY0" fmla="*/ 1209146 h 1209165"/>
                <a:gd name="connsiteX1" fmla="*/ 107161 w 2404432"/>
                <a:gd name="connsiteY1" fmla="*/ 1209146 h 1209165"/>
                <a:gd name="connsiteX2" fmla="*/ 0 w 2404432"/>
                <a:gd name="connsiteY2" fmla="*/ 1101985 h 1209165"/>
                <a:gd name="connsiteX3" fmla="*/ 0 w 2404432"/>
                <a:gd name="connsiteY3" fmla="*/ 602526 h 1209165"/>
                <a:gd name="connsiteX4" fmla="*/ 348484 w 2404432"/>
                <a:gd name="connsiteY4" fmla="*/ 129931 h 1209165"/>
                <a:gd name="connsiteX5" fmla="*/ 752959 w 2404432"/>
                <a:gd name="connsiteY5" fmla="*/ 4792 h 1209165"/>
                <a:gd name="connsiteX6" fmla="*/ 842549 w 2404432"/>
                <a:gd name="connsiteY6" fmla="*/ 17001 h 1209165"/>
                <a:gd name="connsiteX7" fmla="*/ 1205426 w 2404432"/>
                <a:gd name="connsiteY7" fmla="*/ 250183 h 1209165"/>
                <a:gd name="connsiteX8" fmla="*/ 1618326 w 2404432"/>
                <a:gd name="connsiteY8" fmla="*/ 14130 h 1209165"/>
                <a:gd name="connsiteX9" fmla="*/ 1705544 w 2404432"/>
                <a:gd name="connsiteY9" fmla="*/ 5558 h 1209165"/>
                <a:gd name="connsiteX10" fmla="*/ 2066852 w 2404432"/>
                <a:gd name="connsiteY10" fmla="*/ 126572 h 1209165"/>
                <a:gd name="connsiteX11" fmla="*/ 2404432 w 2404432"/>
                <a:gd name="connsiteY11" fmla="*/ 595649 h 1209165"/>
                <a:gd name="connsiteX12" fmla="*/ 2404432 w 2404432"/>
                <a:gd name="connsiteY12" fmla="*/ 1102005 h 1209165"/>
                <a:gd name="connsiteX13" fmla="*/ 2297271 w 2404432"/>
                <a:gd name="connsiteY13" fmla="*/ 1209166 h 1209165"/>
                <a:gd name="connsiteX14" fmla="*/ 214342 w 2404432"/>
                <a:gd name="connsiteY14" fmla="*/ 994833 h 1209165"/>
                <a:gd name="connsiteX15" fmla="*/ 2190132 w 2404432"/>
                <a:gd name="connsiteY15" fmla="*/ 994833 h 1209165"/>
                <a:gd name="connsiteX16" fmla="*/ 2190132 w 2404432"/>
                <a:gd name="connsiteY16" fmla="*/ 595678 h 1209165"/>
                <a:gd name="connsiteX17" fmla="*/ 1998823 w 2404432"/>
                <a:gd name="connsiteY17" fmla="*/ 329813 h 1209165"/>
                <a:gd name="connsiteX18" fmla="*/ 1683061 w 2404432"/>
                <a:gd name="connsiteY18" fmla="*/ 224033 h 1209165"/>
                <a:gd name="connsiteX19" fmla="*/ 1255435 w 2404432"/>
                <a:gd name="connsiteY19" fmla="*/ 468540 h 1209165"/>
                <a:gd name="connsiteX20" fmla="*/ 1144336 w 2404432"/>
                <a:gd name="connsiteY20" fmla="*/ 465670 h 1209165"/>
                <a:gd name="connsiteX21" fmla="*/ 768713 w 2404432"/>
                <a:gd name="connsiteY21" fmla="*/ 224298 h 1209165"/>
                <a:gd name="connsiteX22" fmla="*/ 411843 w 2404432"/>
                <a:gd name="connsiteY22" fmla="*/ 334712 h 1209165"/>
                <a:gd name="connsiteX23" fmla="*/ 214332 w 2404432"/>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2" h="1209165">
                  <a:moveTo>
                    <a:pt x="2297313"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326" y="14130"/>
                  </a:lnTo>
                  <a:cubicBezTo>
                    <a:pt x="1644847" y="-1025"/>
                    <a:pt x="1676573" y="-4163"/>
                    <a:pt x="1705544" y="5558"/>
                  </a:cubicBezTo>
                  <a:lnTo>
                    <a:pt x="2066852" y="126572"/>
                  </a:lnTo>
                  <a:cubicBezTo>
                    <a:pt x="2268762" y="194233"/>
                    <a:pt x="2404432" y="382718"/>
                    <a:pt x="2404432" y="595649"/>
                  </a:cubicBezTo>
                  <a:lnTo>
                    <a:pt x="2404432" y="1102005"/>
                  </a:lnTo>
                  <a:cubicBezTo>
                    <a:pt x="2404432" y="1161171"/>
                    <a:pt x="2356480" y="1209166"/>
                    <a:pt x="2297271"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336" y="465670"/>
                  </a:cubicBezTo>
                  <a:lnTo>
                    <a:pt x="768713" y="224298"/>
                  </a:lnTo>
                  <a:lnTo>
                    <a:pt x="41184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3" name="Freeform: Shape 212">
              <a:extLst>
                <a:ext uri="{FF2B5EF4-FFF2-40B4-BE49-F238E27FC236}">
                  <a16:creationId xmlns:a16="http://schemas.microsoft.com/office/drawing/2014/main" id="{E70764B5-D0F9-4401-8D02-D79900DDD317}"/>
                </a:ext>
              </a:extLst>
            </p:cNvPr>
            <p:cNvSpPr/>
            <p:nvPr/>
          </p:nvSpPr>
          <p:spPr>
            <a:xfrm>
              <a:off x="3935558"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09 w 1501844"/>
                <a:gd name="connsiteY7" fmla="*/ 428596 h 642971"/>
                <a:gd name="connsiteX8" fmla="*/ 1285923 w 1501844"/>
                <a:gd name="connsiteY8" fmla="*/ 107543 h 642971"/>
                <a:gd name="connsiteX9" fmla="*/ 1392692 w 1501844"/>
                <a:gd name="connsiteY9" fmla="*/ 0 h 642971"/>
                <a:gd name="connsiteX10" fmla="*/ 1393113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8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09" y="428596"/>
                  </a:lnTo>
                  <a:lnTo>
                    <a:pt x="1285923" y="107543"/>
                  </a:lnTo>
                  <a:cubicBezTo>
                    <a:pt x="1285693" y="48377"/>
                    <a:pt x="1333493" y="196"/>
                    <a:pt x="1392692" y="0"/>
                  </a:cubicBezTo>
                  <a:lnTo>
                    <a:pt x="1393113" y="0"/>
                  </a:lnTo>
                  <a:cubicBezTo>
                    <a:pt x="1452087" y="0"/>
                    <a:pt x="1500039" y="47723"/>
                    <a:pt x="1500275" y="106769"/>
                  </a:cubicBezTo>
                  <a:lnTo>
                    <a:pt x="1501844" y="535394"/>
                  </a:lnTo>
                  <a:cubicBezTo>
                    <a:pt x="1501959" y="563867"/>
                    <a:pt x="1490707" y="591230"/>
                    <a:pt x="1470615" y="611436"/>
                  </a:cubicBezTo>
                  <a:cubicBezTo>
                    <a:pt x="1450523" y="631643"/>
                    <a:pt x="1423199" y="642972"/>
                    <a:pt x="1394688"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4" name="Freeform: Shape 213">
              <a:extLst>
                <a:ext uri="{FF2B5EF4-FFF2-40B4-BE49-F238E27FC236}">
                  <a16:creationId xmlns:a16="http://schemas.microsoft.com/office/drawing/2014/main" id="{9A255EB0-71EF-4764-96FD-7F4B9BE055CB}"/>
                </a:ext>
              </a:extLst>
            </p:cNvPr>
            <p:cNvSpPr/>
            <p:nvPr/>
          </p:nvSpPr>
          <p:spPr>
            <a:xfrm>
              <a:off x="3995737"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5" name="Freeform: Shape 214">
              <a:extLst>
                <a:ext uri="{FF2B5EF4-FFF2-40B4-BE49-F238E27FC236}">
                  <a16:creationId xmlns:a16="http://schemas.microsoft.com/office/drawing/2014/main" id="{7A8D2B5D-DA9E-4E7C-A2E4-8A98FE3637CA}"/>
                </a:ext>
              </a:extLst>
            </p:cNvPr>
            <p:cNvSpPr/>
            <p:nvPr/>
          </p:nvSpPr>
          <p:spPr>
            <a:xfrm>
              <a:off x="6353096" y="4148716"/>
              <a:ext cx="2404431" cy="1209165"/>
            </a:xfrm>
            <a:custGeom>
              <a:avLst/>
              <a:gdLst>
                <a:gd name="connsiteX0" fmla="*/ 2297312 w 2404431"/>
                <a:gd name="connsiteY0" fmla="*/ 1209146 h 1209165"/>
                <a:gd name="connsiteX1" fmla="*/ 107161 w 2404431"/>
                <a:gd name="connsiteY1" fmla="*/ 1209146 h 1209165"/>
                <a:gd name="connsiteX2" fmla="*/ 0 w 2404431"/>
                <a:gd name="connsiteY2" fmla="*/ 1101985 h 1209165"/>
                <a:gd name="connsiteX3" fmla="*/ 0 w 2404431"/>
                <a:gd name="connsiteY3" fmla="*/ 602526 h 1209165"/>
                <a:gd name="connsiteX4" fmla="*/ 348484 w 2404431"/>
                <a:gd name="connsiteY4" fmla="*/ 129931 h 1209165"/>
                <a:gd name="connsiteX5" fmla="*/ 752959 w 2404431"/>
                <a:gd name="connsiteY5" fmla="*/ 4792 h 1209165"/>
                <a:gd name="connsiteX6" fmla="*/ 842549 w 2404431"/>
                <a:gd name="connsiteY6" fmla="*/ 17001 h 1209165"/>
                <a:gd name="connsiteX7" fmla="*/ 1205426 w 2404431"/>
                <a:gd name="connsiteY7" fmla="*/ 250183 h 1209165"/>
                <a:gd name="connsiteX8" fmla="*/ 1618287 w 2404431"/>
                <a:gd name="connsiteY8" fmla="*/ 14130 h 1209165"/>
                <a:gd name="connsiteX9" fmla="*/ 1705504 w 2404431"/>
                <a:gd name="connsiteY9" fmla="*/ 5558 h 1209165"/>
                <a:gd name="connsiteX10" fmla="*/ 2066813 w 2404431"/>
                <a:gd name="connsiteY10" fmla="*/ 126572 h 1209165"/>
                <a:gd name="connsiteX11" fmla="*/ 2404393 w 2404431"/>
                <a:gd name="connsiteY11" fmla="*/ 595649 h 1209165"/>
                <a:gd name="connsiteX12" fmla="*/ 2404432 w 2404431"/>
                <a:gd name="connsiteY12" fmla="*/ 1102005 h 1209165"/>
                <a:gd name="connsiteX13" fmla="*/ 2297270 w 2404431"/>
                <a:gd name="connsiteY13" fmla="*/ 1209166 h 1209165"/>
                <a:gd name="connsiteX14" fmla="*/ 214342 w 2404431"/>
                <a:gd name="connsiteY14" fmla="*/ 994833 h 1209165"/>
                <a:gd name="connsiteX15" fmla="*/ 2190132 w 2404431"/>
                <a:gd name="connsiteY15" fmla="*/ 994833 h 1209165"/>
                <a:gd name="connsiteX16" fmla="*/ 2190132 w 2404431"/>
                <a:gd name="connsiteY16" fmla="*/ 595678 h 1209165"/>
                <a:gd name="connsiteX17" fmla="*/ 1998823 w 2404431"/>
                <a:gd name="connsiteY17" fmla="*/ 329813 h 1209165"/>
                <a:gd name="connsiteX18" fmla="*/ 1683061 w 2404431"/>
                <a:gd name="connsiteY18" fmla="*/ 224033 h 1209165"/>
                <a:gd name="connsiteX19" fmla="*/ 1255435 w 2404431"/>
                <a:gd name="connsiteY19" fmla="*/ 468540 h 1209165"/>
                <a:gd name="connsiteX20" fmla="*/ 1144296 w 2404431"/>
                <a:gd name="connsiteY20" fmla="*/ 465670 h 1209165"/>
                <a:gd name="connsiteX21" fmla="*/ 768674 w 2404431"/>
                <a:gd name="connsiteY21" fmla="*/ 224298 h 1209165"/>
                <a:gd name="connsiteX22" fmla="*/ 411803 w 2404431"/>
                <a:gd name="connsiteY22" fmla="*/ 334712 h 1209165"/>
                <a:gd name="connsiteX23" fmla="*/ 214332 w 2404431"/>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1" h="1209165">
                  <a:moveTo>
                    <a:pt x="2297312"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287" y="14130"/>
                  </a:lnTo>
                  <a:cubicBezTo>
                    <a:pt x="1644846" y="-1025"/>
                    <a:pt x="1676573" y="-4163"/>
                    <a:pt x="1705504" y="5558"/>
                  </a:cubicBezTo>
                  <a:lnTo>
                    <a:pt x="2066813" y="126572"/>
                  </a:lnTo>
                  <a:cubicBezTo>
                    <a:pt x="2268723" y="194233"/>
                    <a:pt x="2404393" y="382718"/>
                    <a:pt x="2404393" y="595649"/>
                  </a:cubicBezTo>
                  <a:lnTo>
                    <a:pt x="2404432" y="1102005"/>
                  </a:lnTo>
                  <a:cubicBezTo>
                    <a:pt x="2404432" y="1161171"/>
                    <a:pt x="2356441" y="1209166"/>
                    <a:pt x="2297270"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296" y="465670"/>
                  </a:cubicBezTo>
                  <a:lnTo>
                    <a:pt x="768674" y="224298"/>
                  </a:lnTo>
                  <a:lnTo>
                    <a:pt x="41180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6" name="Freeform: Shape 215">
              <a:extLst>
                <a:ext uri="{FF2B5EF4-FFF2-40B4-BE49-F238E27FC236}">
                  <a16:creationId xmlns:a16="http://schemas.microsoft.com/office/drawing/2014/main" id="{F43676EB-AEEE-48F2-8D9D-A55EF0BB6821}"/>
                </a:ext>
              </a:extLst>
            </p:cNvPr>
            <p:cNvSpPr/>
            <p:nvPr/>
          </p:nvSpPr>
          <p:spPr>
            <a:xfrm>
              <a:off x="6828752"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10" y="428596"/>
                  </a:lnTo>
                  <a:lnTo>
                    <a:pt x="1285923" y="107543"/>
                  </a:lnTo>
                  <a:cubicBezTo>
                    <a:pt x="1285694" y="48377"/>
                    <a:pt x="1333493" y="196"/>
                    <a:pt x="1392693" y="0"/>
                  </a:cubicBezTo>
                  <a:lnTo>
                    <a:pt x="1393114" y="0"/>
                  </a:lnTo>
                  <a:cubicBezTo>
                    <a:pt x="1452125" y="0"/>
                    <a:pt x="1500040" y="47723"/>
                    <a:pt x="1500275" y="106769"/>
                  </a:cubicBezTo>
                  <a:lnTo>
                    <a:pt x="1501844" y="535394"/>
                  </a:lnTo>
                  <a:cubicBezTo>
                    <a:pt x="1501958" y="563906"/>
                    <a:pt x="1490707" y="591230"/>
                    <a:pt x="1470615" y="611436"/>
                  </a:cubicBezTo>
                  <a:cubicBezTo>
                    <a:pt x="1450523" y="631643"/>
                    <a:pt x="1423199" y="642972"/>
                    <a:pt x="1394687"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7" name="Freeform: Shape 216">
              <a:extLst>
                <a:ext uri="{FF2B5EF4-FFF2-40B4-BE49-F238E27FC236}">
                  <a16:creationId xmlns:a16="http://schemas.microsoft.com/office/drawing/2014/main" id="{2FAEC9F2-A311-472B-9C33-DC45F8D64A47}"/>
                </a:ext>
              </a:extLst>
            </p:cNvPr>
            <p:cNvSpPr/>
            <p:nvPr/>
          </p:nvSpPr>
          <p:spPr>
            <a:xfrm>
              <a:off x="6996112"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9"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8" name="Freeform: Shape 217">
              <a:extLst>
                <a:ext uri="{FF2B5EF4-FFF2-40B4-BE49-F238E27FC236}">
                  <a16:creationId xmlns:a16="http://schemas.microsoft.com/office/drawing/2014/main" id="{5C2553EA-1234-4AB8-AE8C-0BFBDCEB09A1}"/>
                </a:ext>
              </a:extLst>
            </p:cNvPr>
            <p:cNvSpPr/>
            <p:nvPr/>
          </p:nvSpPr>
          <p:spPr>
            <a:xfrm>
              <a:off x="4960138" y="1469793"/>
              <a:ext cx="2357441" cy="1209137"/>
            </a:xfrm>
            <a:custGeom>
              <a:avLst/>
              <a:gdLst>
                <a:gd name="connsiteX0" fmla="*/ 2250286 w 2357441"/>
                <a:gd name="connsiteY0" fmla="*/ 1209138 h 1209137"/>
                <a:gd name="connsiteX1" fmla="*/ 107161 w 2357441"/>
                <a:gd name="connsiteY1" fmla="*/ 1209138 h 1209137"/>
                <a:gd name="connsiteX2" fmla="*/ 0 w 2357441"/>
                <a:gd name="connsiteY2" fmla="*/ 1101977 h 1209137"/>
                <a:gd name="connsiteX3" fmla="*/ 0 w 2357441"/>
                <a:gd name="connsiteY3" fmla="*/ 600676 h 1209137"/>
                <a:gd name="connsiteX4" fmla="*/ 345545 w 2357441"/>
                <a:gd name="connsiteY4" fmla="*/ 128993 h 1209137"/>
                <a:gd name="connsiteX5" fmla="*/ 737774 w 2357441"/>
                <a:gd name="connsiteY5" fmla="*/ 5000 h 1209137"/>
                <a:gd name="connsiteX6" fmla="*/ 828895 w 2357441"/>
                <a:gd name="connsiteY6" fmla="*/ 17592 h 1209137"/>
                <a:gd name="connsiteX7" fmla="*/ 1181974 w 2357441"/>
                <a:gd name="connsiteY7" fmla="*/ 249470 h 1209137"/>
                <a:gd name="connsiteX8" fmla="*/ 1583853 w 2357441"/>
                <a:gd name="connsiteY8" fmla="*/ 14643 h 1209137"/>
                <a:gd name="connsiteX9" fmla="*/ 1672602 w 2357441"/>
                <a:gd name="connsiteY9" fmla="*/ 5764 h 1209137"/>
                <a:gd name="connsiteX10" fmla="*/ 2022889 w 2357441"/>
                <a:gd name="connsiteY10" fmla="*/ 125661 h 1209137"/>
                <a:gd name="connsiteX11" fmla="*/ 2357442 w 2357441"/>
                <a:gd name="connsiteY11" fmla="*/ 593700 h 1209137"/>
                <a:gd name="connsiteX12" fmla="*/ 2357442 w 2357441"/>
                <a:gd name="connsiteY12" fmla="*/ 1101966 h 1209137"/>
                <a:gd name="connsiteX13" fmla="*/ 2250280 w 2357441"/>
                <a:gd name="connsiteY13" fmla="*/ 1209128 h 1209137"/>
                <a:gd name="connsiteX14" fmla="*/ 214342 w 2357441"/>
                <a:gd name="connsiteY14" fmla="*/ 994825 h 1209137"/>
                <a:gd name="connsiteX15" fmla="*/ 2143204 w 2357441"/>
                <a:gd name="connsiteY15" fmla="*/ 994825 h 1209137"/>
                <a:gd name="connsiteX16" fmla="*/ 2143204 w 2357441"/>
                <a:gd name="connsiteY16" fmla="*/ 593720 h 1209137"/>
                <a:gd name="connsiteX17" fmla="*/ 1953648 w 2357441"/>
                <a:gd name="connsiteY17" fmla="*/ 328472 h 1209137"/>
                <a:gd name="connsiteX18" fmla="*/ 1649780 w 2357441"/>
                <a:gd name="connsiteY18" fmla="*/ 224456 h 1209137"/>
                <a:gd name="connsiteX19" fmla="*/ 1232902 w 2357441"/>
                <a:gd name="connsiteY19" fmla="*/ 468043 h 1209137"/>
                <a:gd name="connsiteX20" fmla="*/ 1120009 w 2357441"/>
                <a:gd name="connsiteY20" fmla="*/ 465096 h 1209137"/>
                <a:gd name="connsiteX21" fmla="*/ 753959 w 2357441"/>
                <a:gd name="connsiteY21" fmla="*/ 224723 h 1209137"/>
                <a:gd name="connsiteX22" fmla="*/ 410295 w 2357441"/>
                <a:gd name="connsiteY22" fmla="*/ 333373 h 1209137"/>
                <a:gd name="connsiteX23" fmla="*/ 214391 w 2357441"/>
                <a:gd name="connsiteY23" fmla="*/ 600688 h 12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7441" h="1209137">
                  <a:moveTo>
                    <a:pt x="2250286" y="1209138"/>
                  </a:moveTo>
                  <a:lnTo>
                    <a:pt x="107161" y="1209138"/>
                  </a:lnTo>
                  <a:cubicBezTo>
                    <a:pt x="47995" y="1209138"/>
                    <a:pt x="0" y="1161147"/>
                    <a:pt x="0" y="1101977"/>
                  </a:cubicBezTo>
                  <a:lnTo>
                    <a:pt x="0" y="600676"/>
                  </a:lnTo>
                  <a:cubicBezTo>
                    <a:pt x="0" y="383914"/>
                    <a:pt x="138884" y="194359"/>
                    <a:pt x="345545" y="128993"/>
                  </a:cubicBezTo>
                  <a:lnTo>
                    <a:pt x="737774" y="5000"/>
                  </a:lnTo>
                  <a:cubicBezTo>
                    <a:pt x="768505" y="-4720"/>
                    <a:pt x="801953" y="-90"/>
                    <a:pt x="828895" y="17592"/>
                  </a:cubicBezTo>
                  <a:lnTo>
                    <a:pt x="1181974" y="249470"/>
                  </a:lnTo>
                  <a:lnTo>
                    <a:pt x="1583853" y="14643"/>
                  </a:lnTo>
                  <a:cubicBezTo>
                    <a:pt x="1610757" y="-1087"/>
                    <a:pt x="1643172" y="-4301"/>
                    <a:pt x="1672602" y="5764"/>
                  </a:cubicBezTo>
                  <a:lnTo>
                    <a:pt x="2022889" y="125661"/>
                  </a:lnTo>
                  <a:cubicBezTo>
                    <a:pt x="2223044" y="194165"/>
                    <a:pt x="2357442" y="382258"/>
                    <a:pt x="2357442" y="593700"/>
                  </a:cubicBezTo>
                  <a:lnTo>
                    <a:pt x="2357442" y="1101966"/>
                  </a:lnTo>
                  <a:cubicBezTo>
                    <a:pt x="2357442" y="1161132"/>
                    <a:pt x="2309451" y="1209128"/>
                    <a:pt x="2250280" y="1209128"/>
                  </a:cubicBezTo>
                  <a:close/>
                  <a:moveTo>
                    <a:pt x="214342" y="994825"/>
                  </a:moveTo>
                  <a:lnTo>
                    <a:pt x="2143204" y="994825"/>
                  </a:lnTo>
                  <a:lnTo>
                    <a:pt x="2143204" y="593720"/>
                  </a:lnTo>
                  <a:cubicBezTo>
                    <a:pt x="2143204" y="473862"/>
                    <a:pt x="2067008" y="367279"/>
                    <a:pt x="1953648" y="328472"/>
                  </a:cubicBezTo>
                  <a:lnTo>
                    <a:pt x="1649780" y="224456"/>
                  </a:lnTo>
                  <a:lnTo>
                    <a:pt x="1232902" y="468043"/>
                  </a:lnTo>
                  <a:cubicBezTo>
                    <a:pt x="1197770" y="488556"/>
                    <a:pt x="1154027" y="487446"/>
                    <a:pt x="1120009" y="465096"/>
                  </a:cubicBezTo>
                  <a:lnTo>
                    <a:pt x="753959" y="224723"/>
                  </a:lnTo>
                  <a:lnTo>
                    <a:pt x="410295" y="333373"/>
                  </a:lnTo>
                  <a:cubicBezTo>
                    <a:pt x="293111" y="370418"/>
                    <a:pt x="214391" y="477842"/>
                    <a:pt x="214391" y="600688"/>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19" name="Freeform: Shape 218">
              <a:extLst>
                <a:ext uri="{FF2B5EF4-FFF2-40B4-BE49-F238E27FC236}">
                  <a16:creationId xmlns:a16="http://schemas.microsoft.com/office/drawing/2014/main" id="{06A04CA8-616C-468A-8849-3DEB8F459819}"/>
                </a:ext>
              </a:extLst>
            </p:cNvPr>
            <p:cNvSpPr/>
            <p:nvPr/>
          </p:nvSpPr>
          <p:spPr>
            <a:xfrm>
              <a:off x="5388768" y="2036017"/>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3 h 642971"/>
                <a:gd name="connsiteX4" fmla="*/ 107161 w 1501844"/>
                <a:gd name="connsiteY4" fmla="*/ 4712 h 642971"/>
                <a:gd name="connsiteX5" fmla="*/ 214322 w 1501844"/>
                <a:gd name="connsiteY5" fmla="*/ 111873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7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3"/>
                  </a:lnTo>
                  <a:cubicBezTo>
                    <a:pt x="0" y="52708"/>
                    <a:pt x="47990" y="4712"/>
                    <a:pt x="107161" y="4712"/>
                  </a:cubicBezTo>
                  <a:cubicBezTo>
                    <a:pt x="166332" y="4712"/>
                    <a:pt x="214322" y="52703"/>
                    <a:pt x="214322" y="111873"/>
                  </a:cubicBezTo>
                  <a:lnTo>
                    <a:pt x="214322" y="428596"/>
                  </a:lnTo>
                  <a:lnTo>
                    <a:pt x="1287110" y="428596"/>
                  </a:lnTo>
                  <a:lnTo>
                    <a:pt x="1285923" y="107543"/>
                  </a:lnTo>
                  <a:cubicBezTo>
                    <a:pt x="1285694" y="48377"/>
                    <a:pt x="1333493" y="196"/>
                    <a:pt x="1392693" y="0"/>
                  </a:cubicBezTo>
                  <a:lnTo>
                    <a:pt x="1393114" y="0"/>
                  </a:lnTo>
                  <a:cubicBezTo>
                    <a:pt x="1452125" y="0"/>
                    <a:pt x="1500039" y="47723"/>
                    <a:pt x="1500275" y="106769"/>
                  </a:cubicBezTo>
                  <a:lnTo>
                    <a:pt x="1501844" y="535394"/>
                  </a:lnTo>
                  <a:cubicBezTo>
                    <a:pt x="1501958" y="563867"/>
                    <a:pt x="1490707" y="591230"/>
                    <a:pt x="1470615" y="611437"/>
                  </a:cubicBezTo>
                  <a:cubicBezTo>
                    <a:pt x="1450523" y="631605"/>
                    <a:pt x="1423199" y="642972"/>
                    <a:pt x="1394687" y="64297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0" name="Freeform: Shape 219">
              <a:extLst>
                <a:ext uri="{FF2B5EF4-FFF2-40B4-BE49-F238E27FC236}">
                  <a16:creationId xmlns:a16="http://schemas.microsoft.com/office/drawing/2014/main" id="{74C34988-3F1A-472B-9B8B-8F3906B61D54}"/>
                </a:ext>
              </a:extLst>
            </p:cNvPr>
            <p:cNvSpPr/>
            <p:nvPr/>
          </p:nvSpPr>
          <p:spPr>
            <a:xfrm>
              <a:off x="5495974" y="107180"/>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4 h 1285875"/>
                <a:gd name="connsiteX6" fmla="*/ 214313 w 1285875"/>
                <a:gd name="connsiteY6" fmla="*/ 642889 h 1285875"/>
                <a:gd name="connsiteX7" fmla="*/ 642938 w 1285875"/>
                <a:gd name="connsiteY7" fmla="*/ 1071514 h 1285875"/>
                <a:gd name="connsiteX8" fmla="*/ 1071563 w 1285875"/>
                <a:gd name="connsiteY8" fmla="*/ 642889 h 1285875"/>
                <a:gd name="connsiteX9" fmla="*/ 642938 w 1285875"/>
                <a:gd name="connsiteY9" fmla="*/ 214264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4"/>
                  </a:moveTo>
                  <a:cubicBezTo>
                    <a:pt x="406581" y="214264"/>
                    <a:pt x="214313" y="406532"/>
                    <a:pt x="214313" y="642889"/>
                  </a:cubicBezTo>
                  <a:cubicBezTo>
                    <a:pt x="214313" y="879245"/>
                    <a:pt x="406581" y="1071514"/>
                    <a:pt x="642938" y="1071514"/>
                  </a:cubicBezTo>
                  <a:cubicBezTo>
                    <a:pt x="879294" y="1071514"/>
                    <a:pt x="1071563" y="879245"/>
                    <a:pt x="1071563" y="642889"/>
                  </a:cubicBezTo>
                  <a:cubicBezTo>
                    <a:pt x="1071563" y="406532"/>
                    <a:pt x="879294" y="214264"/>
                    <a:pt x="642938" y="214264"/>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1" name="Freeform: Shape 220">
              <a:extLst>
                <a:ext uri="{FF2B5EF4-FFF2-40B4-BE49-F238E27FC236}">
                  <a16:creationId xmlns:a16="http://schemas.microsoft.com/office/drawing/2014/main" id="{A076961C-E148-4499-B465-30E1254D5EA2}"/>
                </a:ext>
              </a:extLst>
            </p:cNvPr>
            <p:cNvSpPr/>
            <p:nvPr/>
          </p:nvSpPr>
          <p:spPr>
            <a:xfrm>
              <a:off x="6996107" y="857313"/>
              <a:ext cx="1500231" cy="1821617"/>
            </a:xfrm>
            <a:custGeom>
              <a:avLst/>
              <a:gdLst>
                <a:gd name="connsiteX0" fmla="*/ 1071567 w 1500231"/>
                <a:gd name="connsiteY0" fmla="*/ 1821617 h 1821617"/>
                <a:gd name="connsiteX1" fmla="*/ 1021012 w 1500231"/>
                <a:gd name="connsiteY1" fmla="*/ 1808949 h 1821617"/>
                <a:gd name="connsiteX2" fmla="*/ 964411 w 1500231"/>
                <a:gd name="connsiteY2" fmla="*/ 1714461 h 1821617"/>
                <a:gd name="connsiteX3" fmla="*/ 964411 w 1500231"/>
                <a:gd name="connsiteY3" fmla="*/ 214322 h 1821617"/>
                <a:gd name="connsiteX4" fmla="*/ 107161 w 1500231"/>
                <a:gd name="connsiteY4" fmla="*/ 214322 h 1821617"/>
                <a:gd name="connsiteX5" fmla="*/ 0 w 1500231"/>
                <a:gd name="connsiteY5" fmla="*/ 107161 h 1821617"/>
                <a:gd name="connsiteX6" fmla="*/ 107161 w 1500231"/>
                <a:gd name="connsiteY6" fmla="*/ 0 h 1821617"/>
                <a:gd name="connsiteX7" fmla="*/ 1071572 w 1500231"/>
                <a:gd name="connsiteY7" fmla="*/ 0 h 1821617"/>
                <a:gd name="connsiteX8" fmla="*/ 1178733 w 1500231"/>
                <a:gd name="connsiteY8" fmla="*/ 107161 h 1821617"/>
                <a:gd name="connsiteX9" fmla="*/ 1178733 w 1500231"/>
                <a:gd name="connsiteY9" fmla="*/ 1514227 h 1821617"/>
                <a:gd name="connsiteX10" fmla="*/ 1333616 w 1500231"/>
                <a:gd name="connsiteY10" fmla="*/ 1410975 h 1821617"/>
                <a:gd name="connsiteX11" fmla="*/ 1482220 w 1500231"/>
                <a:gd name="connsiteY11" fmla="*/ 1440672 h 1821617"/>
                <a:gd name="connsiteX12" fmla="*/ 1452522 w 1500231"/>
                <a:gd name="connsiteY12" fmla="*/ 1589275 h 1821617"/>
                <a:gd name="connsiteX13" fmla="*/ 1131059 w 1500231"/>
                <a:gd name="connsiteY13" fmla="*/ 1803587 h 1821617"/>
                <a:gd name="connsiteX14" fmla="*/ 1071587 w 1500231"/>
                <a:gd name="connsiteY14" fmla="*/ 1821612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31" h="1821617">
                  <a:moveTo>
                    <a:pt x="1071567" y="1821617"/>
                  </a:moveTo>
                  <a:cubicBezTo>
                    <a:pt x="1054232" y="1821617"/>
                    <a:pt x="1036856" y="1817407"/>
                    <a:pt x="1021012" y="1808949"/>
                  </a:cubicBezTo>
                  <a:cubicBezTo>
                    <a:pt x="986148" y="1790312"/>
                    <a:pt x="964411" y="1753993"/>
                    <a:pt x="964411" y="1714461"/>
                  </a:cubicBezTo>
                  <a:lnTo>
                    <a:pt x="964411" y="214322"/>
                  </a:lnTo>
                  <a:lnTo>
                    <a:pt x="107161" y="214322"/>
                  </a:lnTo>
                  <a:cubicBezTo>
                    <a:pt x="47995" y="214322"/>
                    <a:pt x="0" y="166332"/>
                    <a:pt x="0" y="107161"/>
                  </a:cubicBezTo>
                  <a:cubicBezTo>
                    <a:pt x="0" y="47990"/>
                    <a:pt x="47990" y="0"/>
                    <a:pt x="107161" y="0"/>
                  </a:cubicBezTo>
                  <a:lnTo>
                    <a:pt x="1071572" y="0"/>
                  </a:lnTo>
                  <a:cubicBezTo>
                    <a:pt x="1130738" y="0"/>
                    <a:pt x="1178733" y="47990"/>
                    <a:pt x="1178733" y="107161"/>
                  </a:cubicBezTo>
                  <a:lnTo>
                    <a:pt x="1178733" y="1514227"/>
                  </a:lnTo>
                  <a:lnTo>
                    <a:pt x="1333616" y="1410975"/>
                  </a:lnTo>
                  <a:cubicBezTo>
                    <a:pt x="1382869" y="1378139"/>
                    <a:pt x="1449379" y="1391457"/>
                    <a:pt x="1482220" y="1440672"/>
                  </a:cubicBezTo>
                  <a:cubicBezTo>
                    <a:pt x="1515055" y="1489925"/>
                    <a:pt x="1501738" y="1556435"/>
                    <a:pt x="1452522" y="1589275"/>
                  </a:cubicBezTo>
                  <a:lnTo>
                    <a:pt x="1131059" y="1803587"/>
                  </a:lnTo>
                  <a:cubicBezTo>
                    <a:pt x="1113110" y="1815566"/>
                    <a:pt x="1092368" y="1821612"/>
                    <a:pt x="1071587" y="182161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2" name="Freeform: Shape 221">
              <a:extLst>
                <a:ext uri="{FF2B5EF4-FFF2-40B4-BE49-F238E27FC236}">
                  <a16:creationId xmlns:a16="http://schemas.microsoft.com/office/drawing/2014/main" id="{96FC40F0-5F24-419E-A820-2B03E6153FAE}"/>
                </a:ext>
              </a:extLst>
            </p:cNvPr>
            <p:cNvSpPr/>
            <p:nvPr/>
          </p:nvSpPr>
          <p:spPr>
            <a:xfrm>
              <a:off x="7639036" y="2250271"/>
              <a:ext cx="535808" cy="428660"/>
            </a:xfrm>
            <a:custGeom>
              <a:avLst/>
              <a:gdLst>
                <a:gd name="connsiteX0" fmla="*/ 428540 w 535808"/>
                <a:gd name="connsiteY0" fmla="*/ 428660 h 428660"/>
                <a:gd name="connsiteX1" fmla="*/ 369183 w 535808"/>
                <a:gd name="connsiteY1" fmla="*/ 410635 h 428660"/>
                <a:gd name="connsiteX2" fmla="*/ 47719 w 535808"/>
                <a:gd name="connsiteY2" fmla="*/ 196322 h 428660"/>
                <a:gd name="connsiteX3" fmla="*/ 18022 w 535808"/>
                <a:gd name="connsiteY3" fmla="*/ 47719 h 428660"/>
                <a:gd name="connsiteX4" fmla="*/ 166625 w 535808"/>
                <a:gd name="connsiteY4" fmla="*/ 18022 h 428660"/>
                <a:gd name="connsiteX5" fmla="*/ 488089 w 535808"/>
                <a:gd name="connsiteY5" fmla="*/ 232335 h 428660"/>
                <a:gd name="connsiteX6" fmla="*/ 517786 w 535808"/>
                <a:gd name="connsiteY6" fmla="*/ 380938 h 428660"/>
                <a:gd name="connsiteX7" fmla="*/ 428540 w 535808"/>
                <a:gd name="connsiteY7" fmla="*/ 428661 h 4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08" h="428660">
                  <a:moveTo>
                    <a:pt x="428540" y="428660"/>
                  </a:moveTo>
                  <a:cubicBezTo>
                    <a:pt x="408104" y="428660"/>
                    <a:pt x="387476" y="422843"/>
                    <a:pt x="369183" y="410635"/>
                  </a:cubicBezTo>
                  <a:lnTo>
                    <a:pt x="47719" y="196322"/>
                  </a:lnTo>
                  <a:cubicBezTo>
                    <a:pt x="-1534" y="163486"/>
                    <a:pt x="-14814" y="96969"/>
                    <a:pt x="18022" y="47719"/>
                  </a:cubicBezTo>
                  <a:cubicBezTo>
                    <a:pt x="50858" y="-1534"/>
                    <a:pt x="117375" y="-14814"/>
                    <a:pt x="166625" y="18022"/>
                  </a:cubicBezTo>
                  <a:lnTo>
                    <a:pt x="488089" y="232335"/>
                  </a:lnTo>
                  <a:cubicBezTo>
                    <a:pt x="537342" y="265171"/>
                    <a:pt x="550622" y="331687"/>
                    <a:pt x="517786" y="380938"/>
                  </a:cubicBezTo>
                  <a:cubicBezTo>
                    <a:pt x="497158" y="411937"/>
                    <a:pt x="463175" y="428661"/>
                    <a:pt x="428540" y="428661"/>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3" name="Freeform: Shape 222">
              <a:extLst>
                <a:ext uri="{FF2B5EF4-FFF2-40B4-BE49-F238E27FC236}">
                  <a16:creationId xmlns:a16="http://schemas.microsoft.com/office/drawing/2014/main" id="{BB586FFB-9418-4B2D-90AF-32D31CC1B664}"/>
                </a:ext>
              </a:extLst>
            </p:cNvPr>
            <p:cNvSpPr/>
            <p:nvPr/>
          </p:nvSpPr>
          <p:spPr>
            <a:xfrm>
              <a:off x="3674252" y="857317"/>
              <a:ext cx="1500202" cy="1821617"/>
            </a:xfrm>
            <a:custGeom>
              <a:avLst/>
              <a:gdLst>
                <a:gd name="connsiteX0" fmla="*/ 428616 w 1500202"/>
                <a:gd name="connsiteY0" fmla="*/ 1821613 h 1821617"/>
                <a:gd name="connsiteX1" fmla="*/ 369183 w 1500202"/>
                <a:gd name="connsiteY1" fmla="*/ 1803627 h 1821617"/>
                <a:gd name="connsiteX2" fmla="*/ 47719 w 1500202"/>
                <a:gd name="connsiteY2" fmla="*/ 1589314 h 1821617"/>
                <a:gd name="connsiteX3" fmla="*/ 18022 w 1500202"/>
                <a:gd name="connsiteY3" fmla="*/ 1440711 h 1821617"/>
                <a:gd name="connsiteX4" fmla="*/ 166625 w 1500202"/>
                <a:gd name="connsiteY4" fmla="*/ 1411014 h 1821617"/>
                <a:gd name="connsiteX5" fmla="*/ 321469 w 1500202"/>
                <a:gd name="connsiteY5" fmla="*/ 1514227 h 1821617"/>
                <a:gd name="connsiteX6" fmla="*/ 321469 w 1500202"/>
                <a:gd name="connsiteY6" fmla="*/ 107161 h 1821617"/>
                <a:gd name="connsiteX7" fmla="*/ 428630 w 1500202"/>
                <a:gd name="connsiteY7" fmla="*/ 0 h 1821617"/>
                <a:gd name="connsiteX8" fmla="*/ 1393041 w 1500202"/>
                <a:gd name="connsiteY8" fmla="*/ 0 h 1821617"/>
                <a:gd name="connsiteX9" fmla="*/ 1500202 w 1500202"/>
                <a:gd name="connsiteY9" fmla="*/ 107161 h 1821617"/>
                <a:gd name="connsiteX10" fmla="*/ 1393041 w 1500202"/>
                <a:gd name="connsiteY10" fmla="*/ 214322 h 1821617"/>
                <a:gd name="connsiteX11" fmla="*/ 535791 w 1500202"/>
                <a:gd name="connsiteY11" fmla="*/ 214322 h 1821617"/>
                <a:gd name="connsiteX12" fmla="*/ 535791 w 1500202"/>
                <a:gd name="connsiteY12" fmla="*/ 1714461 h 1821617"/>
                <a:gd name="connsiteX13" fmla="*/ 479190 w 1500202"/>
                <a:gd name="connsiteY13" fmla="*/ 1808949 h 1821617"/>
                <a:gd name="connsiteX14" fmla="*/ 428635 w 1500202"/>
                <a:gd name="connsiteY14" fmla="*/ 1821617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02" h="1821617">
                  <a:moveTo>
                    <a:pt x="428616" y="1821613"/>
                  </a:moveTo>
                  <a:cubicBezTo>
                    <a:pt x="407836" y="1821613"/>
                    <a:pt x="387093" y="1815567"/>
                    <a:pt x="369183" y="1803627"/>
                  </a:cubicBezTo>
                  <a:lnTo>
                    <a:pt x="47719" y="1589314"/>
                  </a:lnTo>
                  <a:cubicBezTo>
                    <a:pt x="-1534" y="1556478"/>
                    <a:pt x="-14814" y="1489961"/>
                    <a:pt x="18022" y="1440711"/>
                  </a:cubicBezTo>
                  <a:cubicBezTo>
                    <a:pt x="50858" y="1391458"/>
                    <a:pt x="117375" y="1378178"/>
                    <a:pt x="166625" y="1411014"/>
                  </a:cubicBezTo>
                  <a:lnTo>
                    <a:pt x="321469" y="1514227"/>
                  </a:lnTo>
                  <a:lnTo>
                    <a:pt x="321469" y="107161"/>
                  </a:lnTo>
                  <a:cubicBezTo>
                    <a:pt x="321469" y="47995"/>
                    <a:pt x="369459" y="0"/>
                    <a:pt x="428630" y="0"/>
                  </a:cubicBezTo>
                  <a:lnTo>
                    <a:pt x="1393041" y="0"/>
                  </a:lnTo>
                  <a:cubicBezTo>
                    <a:pt x="1452207" y="0"/>
                    <a:pt x="1500202" y="47990"/>
                    <a:pt x="1500202" y="107161"/>
                  </a:cubicBezTo>
                  <a:cubicBezTo>
                    <a:pt x="1500202" y="166332"/>
                    <a:pt x="1452212" y="214322"/>
                    <a:pt x="1393041" y="214322"/>
                  </a:cubicBezTo>
                  <a:lnTo>
                    <a:pt x="535791" y="214322"/>
                  </a:lnTo>
                  <a:lnTo>
                    <a:pt x="535791" y="1714461"/>
                  </a:lnTo>
                  <a:cubicBezTo>
                    <a:pt x="535791" y="1753994"/>
                    <a:pt x="514053" y="1790312"/>
                    <a:pt x="479190" y="1808949"/>
                  </a:cubicBezTo>
                  <a:cubicBezTo>
                    <a:pt x="463346" y="1817407"/>
                    <a:pt x="445972" y="1821617"/>
                    <a:pt x="428635" y="1821617"/>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4" name="Freeform: Shape 223">
              <a:extLst>
                <a:ext uri="{FF2B5EF4-FFF2-40B4-BE49-F238E27FC236}">
                  <a16:creationId xmlns:a16="http://schemas.microsoft.com/office/drawing/2014/main" id="{3BBA455E-7FD3-42DF-8628-7D1C89CA03A2}"/>
                </a:ext>
              </a:extLst>
            </p:cNvPr>
            <p:cNvSpPr/>
            <p:nvPr/>
          </p:nvSpPr>
          <p:spPr>
            <a:xfrm>
              <a:off x="3995708" y="2250280"/>
              <a:ext cx="535788" cy="428650"/>
            </a:xfrm>
            <a:custGeom>
              <a:avLst/>
              <a:gdLst>
                <a:gd name="connsiteX0" fmla="*/ 107258 w 535788"/>
                <a:gd name="connsiteY0" fmla="*/ 428651 h 428650"/>
                <a:gd name="connsiteX1" fmla="*/ 18012 w 535788"/>
                <a:gd name="connsiteY1" fmla="*/ 380928 h 428650"/>
                <a:gd name="connsiteX2" fmla="*/ 47709 w 535788"/>
                <a:gd name="connsiteY2" fmla="*/ 232325 h 428650"/>
                <a:gd name="connsiteX3" fmla="*/ 369173 w 535788"/>
                <a:gd name="connsiteY3" fmla="*/ 18012 h 428650"/>
                <a:gd name="connsiteX4" fmla="*/ 517776 w 535788"/>
                <a:gd name="connsiteY4" fmla="*/ 47709 h 428650"/>
                <a:gd name="connsiteX5" fmla="*/ 488079 w 535788"/>
                <a:gd name="connsiteY5" fmla="*/ 196312 h 428650"/>
                <a:gd name="connsiteX6" fmla="*/ 166615 w 535788"/>
                <a:gd name="connsiteY6" fmla="*/ 410625 h 428650"/>
                <a:gd name="connsiteX7" fmla="*/ 107258 w 535788"/>
                <a:gd name="connsiteY7" fmla="*/ 428650 h 4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8" h="428650">
                  <a:moveTo>
                    <a:pt x="107258" y="428651"/>
                  </a:moveTo>
                  <a:cubicBezTo>
                    <a:pt x="72624" y="428651"/>
                    <a:pt x="38640" y="411889"/>
                    <a:pt x="18012" y="380928"/>
                  </a:cubicBezTo>
                  <a:cubicBezTo>
                    <a:pt x="-14824" y="331675"/>
                    <a:pt x="-1506" y="265165"/>
                    <a:pt x="47709" y="232325"/>
                  </a:cubicBezTo>
                  <a:lnTo>
                    <a:pt x="369173" y="18012"/>
                  </a:lnTo>
                  <a:cubicBezTo>
                    <a:pt x="418426" y="-14824"/>
                    <a:pt x="484936" y="-1506"/>
                    <a:pt x="517776" y="47709"/>
                  </a:cubicBezTo>
                  <a:cubicBezTo>
                    <a:pt x="550612" y="96962"/>
                    <a:pt x="537294" y="163472"/>
                    <a:pt x="488079" y="196312"/>
                  </a:cubicBezTo>
                  <a:lnTo>
                    <a:pt x="166615" y="410625"/>
                  </a:lnTo>
                  <a:cubicBezTo>
                    <a:pt x="148322" y="422833"/>
                    <a:pt x="127656" y="428650"/>
                    <a:pt x="107258" y="428650"/>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5" name="Freeform: Shape 224">
              <a:extLst>
                <a:ext uri="{FF2B5EF4-FFF2-40B4-BE49-F238E27FC236}">
                  <a16:creationId xmlns:a16="http://schemas.microsoft.com/office/drawing/2014/main" id="{0FDAA93E-B9CB-4B19-9746-FCA008FF0D89}"/>
                </a:ext>
              </a:extLst>
            </p:cNvPr>
            <p:cNvSpPr/>
            <p:nvPr/>
          </p:nvSpPr>
          <p:spPr>
            <a:xfrm>
              <a:off x="5603105" y="5143539"/>
              <a:ext cx="964411" cy="214322"/>
            </a:xfrm>
            <a:custGeom>
              <a:avLst/>
              <a:gdLst>
                <a:gd name="connsiteX0" fmla="*/ 857250 w 964411"/>
                <a:gd name="connsiteY0" fmla="*/ 214322 h 214322"/>
                <a:gd name="connsiteX1" fmla="*/ 107161 w 964411"/>
                <a:gd name="connsiteY1" fmla="*/ 214322 h 214322"/>
                <a:gd name="connsiteX2" fmla="*/ 0 w 964411"/>
                <a:gd name="connsiteY2" fmla="*/ 107161 h 214322"/>
                <a:gd name="connsiteX3" fmla="*/ 107161 w 964411"/>
                <a:gd name="connsiteY3" fmla="*/ 0 h 214322"/>
                <a:gd name="connsiteX4" fmla="*/ 857250 w 964411"/>
                <a:gd name="connsiteY4" fmla="*/ 0 h 214322"/>
                <a:gd name="connsiteX5" fmla="*/ 964411 w 964411"/>
                <a:gd name="connsiteY5" fmla="*/ 107161 h 214322"/>
                <a:gd name="connsiteX6" fmla="*/ 857250 w 964411"/>
                <a:gd name="connsiteY6" fmla="*/ 214322 h 2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411" h="214322">
                  <a:moveTo>
                    <a:pt x="857250" y="214322"/>
                  </a:moveTo>
                  <a:lnTo>
                    <a:pt x="107161" y="214322"/>
                  </a:lnTo>
                  <a:cubicBezTo>
                    <a:pt x="47995" y="214322"/>
                    <a:pt x="0" y="166332"/>
                    <a:pt x="0" y="107161"/>
                  </a:cubicBezTo>
                  <a:cubicBezTo>
                    <a:pt x="0" y="47990"/>
                    <a:pt x="47990" y="0"/>
                    <a:pt x="107161" y="0"/>
                  </a:cubicBezTo>
                  <a:lnTo>
                    <a:pt x="857250" y="0"/>
                  </a:lnTo>
                  <a:cubicBezTo>
                    <a:pt x="916416" y="0"/>
                    <a:pt x="964411" y="47990"/>
                    <a:pt x="964411" y="107161"/>
                  </a:cubicBezTo>
                  <a:cubicBezTo>
                    <a:pt x="964411" y="166332"/>
                    <a:pt x="916421" y="214322"/>
                    <a:pt x="857250" y="214322"/>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6" name="Freeform: Shape 225">
              <a:extLst>
                <a:ext uri="{FF2B5EF4-FFF2-40B4-BE49-F238E27FC236}">
                  <a16:creationId xmlns:a16="http://schemas.microsoft.com/office/drawing/2014/main" id="{D4F043D1-1242-478E-948A-D9104B0E34D0}"/>
                </a:ext>
              </a:extLst>
            </p:cNvPr>
            <p:cNvSpPr/>
            <p:nvPr/>
          </p:nvSpPr>
          <p:spPr>
            <a:xfrm>
              <a:off x="5495974" y="2893194"/>
              <a:ext cx="1285884" cy="1285884"/>
            </a:xfrm>
            <a:custGeom>
              <a:avLst/>
              <a:gdLst>
                <a:gd name="connsiteX0" fmla="*/ 642938 w 1285884"/>
                <a:gd name="connsiteY0" fmla="*/ 1285875 h 1285884"/>
                <a:gd name="connsiteX1" fmla="*/ 0 w 1285884"/>
                <a:gd name="connsiteY1" fmla="*/ 642938 h 1285884"/>
                <a:gd name="connsiteX2" fmla="*/ 642938 w 1285884"/>
                <a:gd name="connsiteY2" fmla="*/ 0 h 1285884"/>
                <a:gd name="connsiteX3" fmla="*/ 750099 w 1285884"/>
                <a:gd name="connsiteY3" fmla="*/ 107161 h 1285884"/>
                <a:gd name="connsiteX4" fmla="*/ 642938 w 1285884"/>
                <a:gd name="connsiteY4" fmla="*/ 214322 h 1285884"/>
                <a:gd name="connsiteX5" fmla="*/ 214313 w 1285884"/>
                <a:gd name="connsiteY5" fmla="*/ 642947 h 1285884"/>
                <a:gd name="connsiteX6" fmla="*/ 642938 w 1285884"/>
                <a:gd name="connsiteY6" fmla="*/ 1071572 h 1285884"/>
                <a:gd name="connsiteX7" fmla="*/ 1071563 w 1285884"/>
                <a:gd name="connsiteY7" fmla="*/ 642947 h 1285884"/>
                <a:gd name="connsiteX8" fmla="*/ 1178724 w 1285884"/>
                <a:gd name="connsiteY8" fmla="*/ 535786 h 1285884"/>
                <a:gd name="connsiteX9" fmla="*/ 1285885 w 1285884"/>
                <a:gd name="connsiteY9" fmla="*/ 642947 h 1285884"/>
                <a:gd name="connsiteX10" fmla="*/ 642947 w 1285884"/>
                <a:gd name="connsiteY10" fmla="*/ 1285885 h 128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84" h="1285884">
                  <a:moveTo>
                    <a:pt x="642938" y="1285875"/>
                  </a:moveTo>
                  <a:cubicBezTo>
                    <a:pt x="288398" y="1285875"/>
                    <a:pt x="0" y="997467"/>
                    <a:pt x="0" y="642938"/>
                  </a:cubicBezTo>
                  <a:cubicBezTo>
                    <a:pt x="0" y="288408"/>
                    <a:pt x="288408" y="0"/>
                    <a:pt x="642938" y="0"/>
                  </a:cubicBezTo>
                  <a:cubicBezTo>
                    <a:pt x="702103" y="0"/>
                    <a:pt x="750099" y="47990"/>
                    <a:pt x="750099" y="107161"/>
                  </a:cubicBezTo>
                  <a:cubicBezTo>
                    <a:pt x="750099" y="166332"/>
                    <a:pt x="702108" y="214322"/>
                    <a:pt x="642938" y="214322"/>
                  </a:cubicBezTo>
                  <a:cubicBezTo>
                    <a:pt x="406581" y="214322"/>
                    <a:pt x="214313" y="406591"/>
                    <a:pt x="214313" y="642947"/>
                  </a:cubicBezTo>
                  <a:cubicBezTo>
                    <a:pt x="214313" y="879303"/>
                    <a:pt x="406581" y="1071572"/>
                    <a:pt x="642938" y="1071572"/>
                  </a:cubicBezTo>
                  <a:cubicBezTo>
                    <a:pt x="879294" y="1071572"/>
                    <a:pt x="1071563" y="879303"/>
                    <a:pt x="1071563" y="642947"/>
                  </a:cubicBezTo>
                  <a:cubicBezTo>
                    <a:pt x="1071563" y="583782"/>
                    <a:pt x="1119553" y="535786"/>
                    <a:pt x="1178724" y="535786"/>
                  </a:cubicBezTo>
                  <a:cubicBezTo>
                    <a:pt x="1237895" y="535786"/>
                    <a:pt x="1285885" y="583776"/>
                    <a:pt x="1285885" y="642947"/>
                  </a:cubicBezTo>
                  <a:cubicBezTo>
                    <a:pt x="1285885" y="997486"/>
                    <a:pt x="997476" y="1285885"/>
                    <a:pt x="642947" y="1285885"/>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sp>
          <p:nvSpPr>
            <p:cNvPr id="227" name="Freeform: Shape 226">
              <a:extLst>
                <a:ext uri="{FF2B5EF4-FFF2-40B4-BE49-F238E27FC236}">
                  <a16:creationId xmlns:a16="http://schemas.microsoft.com/office/drawing/2014/main" id="{7F7D1B2F-8EBE-4690-8DF2-92E22B70D29F}"/>
                </a:ext>
              </a:extLst>
            </p:cNvPr>
            <p:cNvSpPr/>
            <p:nvPr/>
          </p:nvSpPr>
          <p:spPr>
            <a:xfrm>
              <a:off x="5817452" y="3000362"/>
              <a:ext cx="964394" cy="750091"/>
            </a:xfrm>
            <a:custGeom>
              <a:avLst/>
              <a:gdLst>
                <a:gd name="connsiteX0" fmla="*/ 321459 w 964394"/>
                <a:gd name="connsiteY0" fmla="*/ 750081 h 750091"/>
                <a:gd name="connsiteX1" fmla="*/ 245684 w 964394"/>
                <a:gd name="connsiteY1" fmla="*/ 718700 h 750091"/>
                <a:gd name="connsiteX2" fmla="*/ 31372 w 964394"/>
                <a:gd name="connsiteY2" fmla="*/ 504388 h 750091"/>
                <a:gd name="connsiteX3" fmla="*/ 31372 w 964394"/>
                <a:gd name="connsiteY3" fmla="*/ 352836 h 750091"/>
                <a:gd name="connsiteX4" fmla="*/ 182924 w 964394"/>
                <a:gd name="connsiteY4" fmla="*/ 352836 h 750091"/>
                <a:gd name="connsiteX5" fmla="*/ 321465 w 964394"/>
                <a:gd name="connsiteY5" fmla="*/ 491377 h 750091"/>
                <a:gd name="connsiteX6" fmla="*/ 781470 w 964394"/>
                <a:gd name="connsiteY6" fmla="*/ 31372 h 750091"/>
                <a:gd name="connsiteX7" fmla="*/ 933022 w 964394"/>
                <a:gd name="connsiteY7" fmla="*/ 31372 h 750091"/>
                <a:gd name="connsiteX8" fmla="*/ 933022 w 964394"/>
                <a:gd name="connsiteY8" fmla="*/ 182924 h 750091"/>
                <a:gd name="connsiteX9" fmla="*/ 397236 w 964394"/>
                <a:gd name="connsiteY9" fmla="*/ 718710 h 750091"/>
                <a:gd name="connsiteX10" fmla="*/ 321461 w 964394"/>
                <a:gd name="connsiteY10" fmla="*/ 750091 h 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394" h="750091">
                  <a:moveTo>
                    <a:pt x="321459" y="750081"/>
                  </a:moveTo>
                  <a:cubicBezTo>
                    <a:pt x="294019" y="750081"/>
                    <a:pt x="266618" y="739595"/>
                    <a:pt x="245684" y="718700"/>
                  </a:cubicBezTo>
                  <a:lnTo>
                    <a:pt x="31372" y="504388"/>
                  </a:lnTo>
                  <a:cubicBezTo>
                    <a:pt x="-10457" y="462559"/>
                    <a:pt x="-10457" y="394709"/>
                    <a:pt x="31372" y="352836"/>
                  </a:cubicBezTo>
                  <a:cubicBezTo>
                    <a:pt x="73201" y="311007"/>
                    <a:pt x="141051" y="311007"/>
                    <a:pt x="182924" y="352836"/>
                  </a:cubicBezTo>
                  <a:lnTo>
                    <a:pt x="321465" y="491377"/>
                  </a:lnTo>
                  <a:lnTo>
                    <a:pt x="781470" y="31372"/>
                  </a:lnTo>
                  <a:cubicBezTo>
                    <a:pt x="823337" y="-10457"/>
                    <a:pt x="891149" y="-10457"/>
                    <a:pt x="933022" y="31372"/>
                  </a:cubicBezTo>
                  <a:cubicBezTo>
                    <a:pt x="974851" y="73201"/>
                    <a:pt x="974851" y="141051"/>
                    <a:pt x="933022" y="182924"/>
                  </a:cubicBezTo>
                  <a:lnTo>
                    <a:pt x="397236" y="718710"/>
                  </a:lnTo>
                  <a:cubicBezTo>
                    <a:pt x="376303" y="739605"/>
                    <a:pt x="348901" y="750091"/>
                    <a:pt x="321461" y="750091"/>
                  </a:cubicBezTo>
                  <a:close/>
                </a:path>
              </a:pathLst>
            </a:custGeom>
            <a:grpFill/>
            <a:ln w="979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prstClr val="black"/>
                </a:solidFill>
                <a:effectLst/>
                <a:uLnTx/>
                <a:uFillTx/>
              </a:endParaRPr>
            </a:p>
          </p:txBody>
        </p:sp>
      </p:grpSp>
      <p:pic>
        <p:nvPicPr>
          <p:cNvPr id="10" name="Graphic 9" descr="Rocket outline">
            <a:extLst>
              <a:ext uri="{FF2B5EF4-FFF2-40B4-BE49-F238E27FC236}">
                <a16:creationId xmlns:a16="http://schemas.microsoft.com/office/drawing/2014/main" id="{CA24BE50-B06A-4FD6-828C-9F49BB3795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85893" y="2945003"/>
            <a:ext cx="504000" cy="504000"/>
          </a:xfrm>
          <a:prstGeom prst="rect">
            <a:avLst/>
          </a:prstGeom>
        </p:spPr>
      </p:pic>
    </p:spTree>
    <p:extLst>
      <p:ext uri="{BB962C8B-B14F-4D97-AF65-F5344CB8AC3E}">
        <p14:creationId xmlns:p14="http://schemas.microsoft.com/office/powerpoint/2010/main" val="2481865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0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Decisions and Discussion Points</a:t>
            </a:r>
            <a:br>
              <a:rPr lang="en-US"/>
            </a:br>
            <a:r>
              <a:rPr lang="en-US"/>
              <a:t>Data Governance Model</a:t>
            </a:r>
            <a:endParaRPr lang="nl-NL"/>
          </a:p>
        </p:txBody>
      </p:sp>
    </p:spTree>
    <p:extLst>
      <p:ext uri="{BB962C8B-B14F-4D97-AF65-F5344CB8AC3E}">
        <p14:creationId xmlns:p14="http://schemas.microsoft.com/office/powerpoint/2010/main" val="39496344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9FF61-A7A0-4608-B0C7-D307AF36A280}"/>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a:defRPr/>
            </a:pPr>
            <a:r>
              <a:rPr lang="en-US" sz="2600">
                <a:solidFill>
                  <a:srgbClr val="0069B4"/>
                </a:solidFill>
                <a:latin typeface="Calibri Light" panose="020F0302020204030204"/>
              </a:rPr>
              <a:t>The right Data Governance Model is dependent on several organizational requirements </a:t>
            </a:r>
          </a:p>
        </p:txBody>
      </p:sp>
      <p:sp>
        <p:nvSpPr>
          <p:cNvPr id="5" name="Rectangle 4">
            <a:extLst>
              <a:ext uri="{FF2B5EF4-FFF2-40B4-BE49-F238E27FC236}">
                <a16:creationId xmlns:a16="http://schemas.microsoft.com/office/drawing/2014/main" id="{2EEFE2FF-5AD3-41EA-ABED-49F25847EF97}"/>
              </a:ext>
            </a:extLst>
          </p:cNvPr>
          <p:cNvSpPr/>
          <p:nvPr/>
        </p:nvSpPr>
        <p:spPr>
          <a:xfrm>
            <a:off x="576000" y="1912943"/>
            <a:ext cx="3600000" cy="720000"/>
          </a:xfrm>
          <a:prstGeom prst="rect">
            <a:avLst/>
          </a:prstGeom>
          <a:solidFill>
            <a:srgbClr val="0069B4"/>
          </a:solid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bg2"/>
                </a:solidFill>
                <a:effectLst/>
                <a:latin typeface="+mn-lt"/>
              </a:rPr>
              <a:t>Data Governance provides a point of control and decision making but functional areas own selective decisions and activities.</a:t>
            </a:r>
          </a:p>
        </p:txBody>
      </p:sp>
      <p:sp>
        <p:nvSpPr>
          <p:cNvPr id="6" name="Rectangle 5">
            <a:extLst>
              <a:ext uri="{FF2B5EF4-FFF2-40B4-BE49-F238E27FC236}">
                <a16:creationId xmlns:a16="http://schemas.microsoft.com/office/drawing/2014/main" id="{5BB19AC6-932F-4DCF-92C1-EA461D7752B9}"/>
              </a:ext>
            </a:extLst>
          </p:cNvPr>
          <p:cNvSpPr/>
          <p:nvPr/>
        </p:nvSpPr>
        <p:spPr>
          <a:xfrm>
            <a:off x="4296000" y="1912943"/>
            <a:ext cx="3600000" cy="7200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200" b="0" i="0" u="none" strike="noStrike" cap="none" normalizeH="0" baseline="0">
                <a:ln>
                  <a:noFill/>
                </a:ln>
                <a:solidFill>
                  <a:schemeClr val="bg2"/>
                </a:solidFill>
                <a:effectLst/>
                <a:latin typeface="+mn-lt"/>
              </a:rPr>
              <a:t>Responsibility and ownership are shared equally among the different functional areas and the enterprise.</a:t>
            </a:r>
          </a:p>
        </p:txBody>
      </p:sp>
      <p:sp>
        <p:nvSpPr>
          <p:cNvPr id="7" name="Rectangle 6">
            <a:extLst>
              <a:ext uri="{FF2B5EF4-FFF2-40B4-BE49-F238E27FC236}">
                <a16:creationId xmlns:a16="http://schemas.microsoft.com/office/drawing/2014/main" id="{B1E8017E-F048-4004-9E42-53D3263ED981}"/>
              </a:ext>
            </a:extLst>
          </p:cNvPr>
          <p:cNvSpPr/>
          <p:nvPr/>
        </p:nvSpPr>
        <p:spPr>
          <a:xfrm>
            <a:off x="8016000" y="1912943"/>
            <a:ext cx="3600000" cy="7200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200" b="0" i="0" u="none" strike="noStrike" cap="none" normalizeH="0" baseline="0">
                <a:ln>
                  <a:noFill/>
                </a:ln>
                <a:solidFill>
                  <a:schemeClr val="bg2"/>
                </a:solidFill>
                <a:effectLst/>
                <a:latin typeface="+mn-lt"/>
              </a:rPr>
              <a:t>Data Governance provides a single point of control and making, with functional </a:t>
            </a:r>
            <a:r>
              <a:rPr lang="en-US" sz="1200">
                <a:solidFill>
                  <a:schemeClr val="bg2"/>
                </a:solidFill>
              </a:rPr>
              <a:t>areas </a:t>
            </a:r>
            <a:r>
              <a:rPr kumimoji="0" lang="en-US" sz="1200" b="0" i="0" u="none" strike="noStrike" cap="none" normalizeH="0" baseline="0">
                <a:ln>
                  <a:noFill/>
                </a:ln>
                <a:solidFill>
                  <a:schemeClr val="bg2"/>
                </a:solidFill>
                <a:effectLst/>
                <a:latin typeface="+mn-lt"/>
              </a:rPr>
              <a:t>having little or no responsibility.</a:t>
            </a:r>
          </a:p>
        </p:txBody>
      </p:sp>
      <p:sp>
        <p:nvSpPr>
          <p:cNvPr id="18" name="Rectangle 17">
            <a:extLst>
              <a:ext uri="{FF2B5EF4-FFF2-40B4-BE49-F238E27FC236}">
                <a16:creationId xmlns:a16="http://schemas.microsoft.com/office/drawing/2014/main" id="{8CE9CFAD-77BE-4BF3-BC1E-739763E13124}"/>
              </a:ext>
            </a:extLst>
          </p:cNvPr>
          <p:cNvSpPr/>
          <p:nvPr/>
        </p:nvSpPr>
        <p:spPr>
          <a:xfrm>
            <a:off x="57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Federated</a:t>
            </a:r>
          </a:p>
        </p:txBody>
      </p:sp>
      <p:sp>
        <p:nvSpPr>
          <p:cNvPr id="19" name="Rectangle 18">
            <a:extLst>
              <a:ext uri="{FF2B5EF4-FFF2-40B4-BE49-F238E27FC236}">
                <a16:creationId xmlns:a16="http://schemas.microsoft.com/office/drawing/2014/main" id="{2F650BBC-54B4-4DEC-9D06-5CAA3AC76388}"/>
              </a:ext>
            </a:extLst>
          </p:cNvPr>
          <p:cNvSpPr/>
          <p:nvPr/>
        </p:nvSpPr>
        <p:spPr>
          <a:xfrm>
            <a:off x="429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Hybrid</a:t>
            </a:r>
          </a:p>
        </p:txBody>
      </p:sp>
      <p:sp>
        <p:nvSpPr>
          <p:cNvPr id="20" name="Rectangle 19">
            <a:extLst>
              <a:ext uri="{FF2B5EF4-FFF2-40B4-BE49-F238E27FC236}">
                <a16:creationId xmlns:a16="http://schemas.microsoft.com/office/drawing/2014/main" id="{F2D646F5-2AD7-4D33-9838-ECD5AD929EF6}"/>
              </a:ext>
            </a:extLst>
          </p:cNvPr>
          <p:cNvSpPr/>
          <p:nvPr/>
        </p:nvSpPr>
        <p:spPr>
          <a:xfrm>
            <a:off x="801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Centralized</a:t>
            </a:r>
          </a:p>
        </p:txBody>
      </p:sp>
      <p:sp>
        <p:nvSpPr>
          <p:cNvPr id="97" name="Rectangle 96">
            <a:extLst>
              <a:ext uri="{FF2B5EF4-FFF2-40B4-BE49-F238E27FC236}">
                <a16:creationId xmlns:a16="http://schemas.microsoft.com/office/drawing/2014/main" id="{1178A279-A972-4C68-8B7C-3F73696226A2}"/>
              </a:ext>
            </a:extLst>
          </p:cNvPr>
          <p:cNvSpPr/>
          <p:nvPr/>
        </p:nvSpPr>
        <p:spPr>
          <a:xfrm>
            <a:off x="576000" y="2727589"/>
            <a:ext cx="3600000" cy="1260000"/>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a:ln>
                <a:noFill/>
              </a:ln>
              <a:solidFill>
                <a:schemeClr val="bg2"/>
              </a:solidFill>
              <a:effectLst/>
              <a:latin typeface="+mn-lt"/>
            </a:endParaRPr>
          </a:p>
        </p:txBody>
      </p:sp>
      <p:sp>
        <p:nvSpPr>
          <p:cNvPr id="98" name="Rectangle 97">
            <a:extLst>
              <a:ext uri="{FF2B5EF4-FFF2-40B4-BE49-F238E27FC236}">
                <a16:creationId xmlns:a16="http://schemas.microsoft.com/office/drawing/2014/main" id="{26198475-24D8-42D9-9800-385A3D79BC51}"/>
              </a:ext>
            </a:extLst>
          </p:cNvPr>
          <p:cNvSpPr/>
          <p:nvPr/>
        </p:nvSpPr>
        <p:spPr>
          <a:xfrm>
            <a:off x="4296000" y="2727589"/>
            <a:ext cx="3600000"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0" lang="en-US" sz="1200" b="0" i="0" u="none" strike="noStrike" cap="none" normalizeH="0" baseline="0">
              <a:ln>
                <a:noFill/>
              </a:ln>
              <a:solidFill>
                <a:schemeClr val="bg2"/>
              </a:solidFill>
              <a:effectLst/>
              <a:latin typeface="+mn-lt"/>
            </a:endParaRPr>
          </a:p>
        </p:txBody>
      </p:sp>
      <p:sp>
        <p:nvSpPr>
          <p:cNvPr id="99" name="Rectangle 98">
            <a:extLst>
              <a:ext uri="{FF2B5EF4-FFF2-40B4-BE49-F238E27FC236}">
                <a16:creationId xmlns:a16="http://schemas.microsoft.com/office/drawing/2014/main" id="{677454C5-520B-48E5-81D1-CCB3946F1AEC}"/>
              </a:ext>
            </a:extLst>
          </p:cNvPr>
          <p:cNvSpPr/>
          <p:nvPr/>
        </p:nvSpPr>
        <p:spPr>
          <a:xfrm>
            <a:off x="8016000" y="2727589"/>
            <a:ext cx="3600000"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0" lang="en-US" sz="1200" b="0" i="0" u="none" strike="noStrike" cap="none" normalizeH="0" baseline="0">
              <a:ln>
                <a:noFill/>
              </a:ln>
              <a:solidFill>
                <a:schemeClr val="bg2"/>
              </a:solidFill>
              <a:effectLst/>
              <a:latin typeface="+mn-lt"/>
            </a:endParaRPr>
          </a:p>
        </p:txBody>
      </p:sp>
      <p:grpSp>
        <p:nvGrpSpPr>
          <p:cNvPr id="100" name="Group 120">
            <a:extLst>
              <a:ext uri="{FF2B5EF4-FFF2-40B4-BE49-F238E27FC236}">
                <a16:creationId xmlns:a16="http://schemas.microsoft.com/office/drawing/2014/main" id="{3ED6E107-4CC9-4C7F-BC0A-0538D7DADAA0}"/>
              </a:ext>
            </a:extLst>
          </p:cNvPr>
          <p:cNvGrpSpPr>
            <a:grpSpLocks/>
          </p:cNvGrpSpPr>
          <p:nvPr/>
        </p:nvGrpSpPr>
        <p:grpSpPr bwMode="auto">
          <a:xfrm>
            <a:off x="1809885" y="2801845"/>
            <a:ext cx="1132219" cy="1108075"/>
            <a:chOff x="4102107" y="3721100"/>
            <a:chExt cx="1068390" cy="1108075"/>
          </a:xfrm>
        </p:grpSpPr>
        <p:sp>
          <p:nvSpPr>
            <p:cNvPr id="101" name="Line 60">
              <a:extLst>
                <a:ext uri="{FF2B5EF4-FFF2-40B4-BE49-F238E27FC236}">
                  <a16:creationId xmlns:a16="http://schemas.microsoft.com/office/drawing/2014/main" id="{806EFDB5-3314-4DB2-827C-2A0C50D7B265}"/>
                </a:ext>
              </a:extLst>
            </p:cNvPr>
            <p:cNvSpPr>
              <a:spLocks noChangeShapeType="1"/>
            </p:cNvSpPr>
            <p:nvPr/>
          </p:nvSpPr>
          <p:spPr bwMode="gray">
            <a:xfrm>
              <a:off x="4482343" y="3868609"/>
              <a:ext cx="287500"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02" name="Group 61">
              <a:extLst>
                <a:ext uri="{FF2B5EF4-FFF2-40B4-BE49-F238E27FC236}">
                  <a16:creationId xmlns:a16="http://schemas.microsoft.com/office/drawing/2014/main" id="{FE2B045F-2C33-42DD-B6F7-C632CF27707E}"/>
                </a:ext>
              </a:extLst>
            </p:cNvPr>
            <p:cNvGrpSpPr>
              <a:grpSpLocks/>
            </p:cNvGrpSpPr>
            <p:nvPr/>
          </p:nvGrpSpPr>
          <p:grpSpPr bwMode="auto">
            <a:xfrm>
              <a:off x="4102107" y="3721100"/>
              <a:ext cx="1068390" cy="1108075"/>
              <a:chOff x="2586" y="1996"/>
              <a:chExt cx="753" cy="797"/>
            </a:xfrm>
          </p:grpSpPr>
          <p:sp>
            <p:nvSpPr>
              <p:cNvPr id="103" name="Oval 62">
                <a:extLst>
                  <a:ext uri="{FF2B5EF4-FFF2-40B4-BE49-F238E27FC236}">
                    <a16:creationId xmlns:a16="http://schemas.microsoft.com/office/drawing/2014/main" id="{D4EAF01C-D277-46E9-A12F-AFF5F7FBC6BF}"/>
                  </a:ext>
                </a:extLst>
              </p:cNvPr>
              <p:cNvSpPr>
                <a:spLocks noChangeArrowheads="1"/>
              </p:cNvSpPr>
              <p:nvPr/>
            </p:nvSpPr>
            <p:spPr bwMode="gray">
              <a:xfrm>
                <a:off x="2830" y="2257"/>
                <a:ext cx="264" cy="267"/>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100" kern="0">
                    <a:solidFill>
                      <a:srgbClr val="FFFFFF"/>
                    </a:solidFill>
                    <a:latin typeface="Arial"/>
                    <a:cs typeface="Arial" charset="0"/>
                    <a:sym typeface="Arial" pitchFamily="34" charset="0"/>
                  </a:rPr>
                  <a:t>EDO</a:t>
                </a:r>
              </a:p>
            </p:txBody>
          </p:sp>
          <p:sp>
            <p:nvSpPr>
              <p:cNvPr id="104" name="Line 63">
                <a:extLst>
                  <a:ext uri="{FF2B5EF4-FFF2-40B4-BE49-F238E27FC236}">
                    <a16:creationId xmlns:a16="http://schemas.microsoft.com/office/drawing/2014/main" id="{279B8A44-0D48-4854-BA97-74EDAAF242D0}"/>
                  </a:ext>
                </a:extLst>
              </p:cNvPr>
              <p:cNvSpPr>
                <a:spLocks noChangeShapeType="1"/>
              </p:cNvSpPr>
              <p:nvPr/>
            </p:nvSpPr>
            <p:spPr bwMode="gray">
              <a:xfrm rot="2805294" flipV="1">
                <a:off x="3089" y="2210"/>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5" name="Oval 64">
                <a:extLst>
                  <a:ext uri="{FF2B5EF4-FFF2-40B4-BE49-F238E27FC236}">
                    <a16:creationId xmlns:a16="http://schemas.microsoft.com/office/drawing/2014/main" id="{5E8633EE-B523-467F-A909-09EE045E5BB5}"/>
                  </a:ext>
                </a:extLst>
              </p:cNvPr>
              <p:cNvSpPr>
                <a:spLocks noChangeArrowheads="1"/>
              </p:cNvSpPr>
              <p:nvPr/>
            </p:nvSpPr>
            <p:spPr bwMode="gray">
              <a:xfrm>
                <a:off x="2586"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6" name="Oval 65">
                <a:extLst>
                  <a:ext uri="{FF2B5EF4-FFF2-40B4-BE49-F238E27FC236}">
                    <a16:creationId xmlns:a16="http://schemas.microsoft.com/office/drawing/2014/main" id="{173B5BFE-45DD-493A-BC09-D472E1FD23E0}"/>
                  </a:ext>
                </a:extLst>
              </p:cNvPr>
              <p:cNvSpPr>
                <a:spLocks noChangeArrowheads="1"/>
              </p:cNvSpPr>
              <p:nvPr/>
            </p:nvSpPr>
            <p:spPr bwMode="gray">
              <a:xfrm>
                <a:off x="3074"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7" name="Oval 66">
                <a:extLst>
                  <a:ext uri="{FF2B5EF4-FFF2-40B4-BE49-F238E27FC236}">
                    <a16:creationId xmlns:a16="http://schemas.microsoft.com/office/drawing/2014/main" id="{5C01DF96-B49A-4C42-B90A-CC62D1FD5656}"/>
                  </a:ext>
                </a:extLst>
              </p:cNvPr>
              <p:cNvSpPr>
                <a:spLocks noChangeArrowheads="1"/>
              </p:cNvSpPr>
              <p:nvPr/>
            </p:nvSpPr>
            <p:spPr bwMode="gray">
              <a:xfrm>
                <a:off x="3074"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8" name="Oval 67">
                <a:extLst>
                  <a:ext uri="{FF2B5EF4-FFF2-40B4-BE49-F238E27FC236}">
                    <a16:creationId xmlns:a16="http://schemas.microsoft.com/office/drawing/2014/main" id="{319E7081-D994-45CE-A71C-A4821BB158BF}"/>
                  </a:ext>
                </a:extLst>
              </p:cNvPr>
              <p:cNvSpPr>
                <a:spLocks noChangeArrowheads="1"/>
              </p:cNvSpPr>
              <p:nvPr/>
            </p:nvSpPr>
            <p:spPr bwMode="gray">
              <a:xfrm>
                <a:off x="2586"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9" name="Line 68">
                <a:extLst>
                  <a:ext uri="{FF2B5EF4-FFF2-40B4-BE49-F238E27FC236}">
                    <a16:creationId xmlns:a16="http://schemas.microsoft.com/office/drawing/2014/main" id="{761CE4C0-7205-4860-8FC2-A599C810CA3E}"/>
                  </a:ext>
                </a:extLst>
              </p:cNvPr>
              <p:cNvSpPr>
                <a:spLocks noChangeShapeType="1"/>
              </p:cNvSpPr>
              <p:nvPr/>
            </p:nvSpPr>
            <p:spPr bwMode="gray">
              <a:xfrm rot="2805294" flipV="1">
                <a:off x="2827" y="2464"/>
                <a:ext cx="0"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0" name="Line 69">
                <a:extLst>
                  <a:ext uri="{FF2B5EF4-FFF2-40B4-BE49-F238E27FC236}">
                    <a16:creationId xmlns:a16="http://schemas.microsoft.com/office/drawing/2014/main" id="{91FA4CDE-5ADB-4C73-A689-48114E26FD08}"/>
                  </a:ext>
                </a:extLst>
              </p:cNvPr>
              <p:cNvSpPr>
                <a:spLocks noChangeShapeType="1"/>
              </p:cNvSpPr>
              <p:nvPr/>
            </p:nvSpPr>
            <p:spPr bwMode="gray">
              <a:xfrm rot="-2805294" flipH="1" flipV="1">
                <a:off x="2827" y="2205"/>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1" name="Line 70">
                <a:extLst>
                  <a:ext uri="{FF2B5EF4-FFF2-40B4-BE49-F238E27FC236}">
                    <a16:creationId xmlns:a16="http://schemas.microsoft.com/office/drawing/2014/main" id="{85E9858E-7691-4F0D-AA99-02F5CB28C6A7}"/>
                  </a:ext>
                </a:extLst>
              </p:cNvPr>
              <p:cNvSpPr>
                <a:spLocks noChangeShapeType="1"/>
              </p:cNvSpPr>
              <p:nvPr/>
            </p:nvSpPr>
            <p:spPr bwMode="gray">
              <a:xfrm rot="-2805294" flipH="1" flipV="1">
                <a:off x="3081" y="2474"/>
                <a:ext cx="1"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2" name="Line 71">
                <a:extLst>
                  <a:ext uri="{FF2B5EF4-FFF2-40B4-BE49-F238E27FC236}">
                    <a16:creationId xmlns:a16="http://schemas.microsoft.com/office/drawing/2014/main" id="{953A8DE2-848C-4890-BBB8-6210E54C3ED0}"/>
                  </a:ext>
                </a:extLst>
              </p:cNvPr>
              <p:cNvSpPr>
                <a:spLocks noChangeShapeType="1"/>
              </p:cNvSpPr>
              <p:nvPr/>
            </p:nvSpPr>
            <p:spPr bwMode="gray">
              <a:xfrm>
                <a:off x="2866" y="2673"/>
                <a:ext cx="18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3" name="Line 72">
                <a:extLst>
                  <a:ext uri="{FF2B5EF4-FFF2-40B4-BE49-F238E27FC236}">
                    <a16:creationId xmlns:a16="http://schemas.microsoft.com/office/drawing/2014/main" id="{1DEEAC69-DBA6-4CD2-999D-8453A2F17212}"/>
                  </a:ext>
                </a:extLst>
              </p:cNvPr>
              <p:cNvSpPr>
                <a:spLocks noChangeShapeType="1"/>
              </p:cNvSpPr>
              <p:nvPr/>
            </p:nvSpPr>
            <p:spPr bwMode="gray">
              <a:xfrm>
                <a:off x="27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4" name="Line 73">
                <a:extLst>
                  <a:ext uri="{FF2B5EF4-FFF2-40B4-BE49-F238E27FC236}">
                    <a16:creationId xmlns:a16="http://schemas.microsoft.com/office/drawing/2014/main" id="{C5AC0E37-0F72-4147-9D91-103A2AEC1B06}"/>
                  </a:ext>
                </a:extLst>
              </p:cNvPr>
              <p:cNvSpPr>
                <a:spLocks noChangeShapeType="1"/>
              </p:cNvSpPr>
              <p:nvPr/>
            </p:nvSpPr>
            <p:spPr bwMode="gray">
              <a:xfrm>
                <a:off x="32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15" name="Group 122">
            <a:extLst>
              <a:ext uri="{FF2B5EF4-FFF2-40B4-BE49-F238E27FC236}">
                <a16:creationId xmlns:a16="http://schemas.microsoft.com/office/drawing/2014/main" id="{6FB42222-3C4D-4D77-9E2F-8DEB265A66F0}"/>
              </a:ext>
            </a:extLst>
          </p:cNvPr>
          <p:cNvGrpSpPr>
            <a:grpSpLocks/>
          </p:cNvGrpSpPr>
          <p:nvPr/>
        </p:nvGrpSpPr>
        <p:grpSpPr bwMode="auto">
          <a:xfrm>
            <a:off x="9314350" y="2887689"/>
            <a:ext cx="1003300" cy="939800"/>
            <a:chOff x="7359650" y="3533775"/>
            <a:chExt cx="1420813" cy="1258888"/>
          </a:xfrm>
        </p:grpSpPr>
        <p:sp>
          <p:nvSpPr>
            <p:cNvPr id="116" name="Line 58">
              <a:extLst>
                <a:ext uri="{FF2B5EF4-FFF2-40B4-BE49-F238E27FC236}">
                  <a16:creationId xmlns:a16="http://schemas.microsoft.com/office/drawing/2014/main" id="{46E8819F-0E5D-4C03-BC73-8F487CC35F28}"/>
                </a:ext>
              </a:extLst>
            </p:cNvPr>
            <p:cNvSpPr>
              <a:spLocks noChangeShapeType="1"/>
            </p:cNvSpPr>
            <p:nvPr/>
          </p:nvSpPr>
          <p:spPr bwMode="gray">
            <a:xfrm rot="-1945264">
              <a:off x="8369057" y="4563001"/>
              <a:ext cx="2247" cy="18287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17" name="Group 93">
              <a:extLst>
                <a:ext uri="{FF2B5EF4-FFF2-40B4-BE49-F238E27FC236}">
                  <a16:creationId xmlns:a16="http://schemas.microsoft.com/office/drawing/2014/main" id="{33FE5462-C1A7-481F-AE6E-F3AD211D0BED}"/>
                </a:ext>
              </a:extLst>
            </p:cNvPr>
            <p:cNvGrpSpPr>
              <a:grpSpLocks/>
            </p:cNvGrpSpPr>
            <p:nvPr/>
          </p:nvGrpSpPr>
          <p:grpSpPr bwMode="auto">
            <a:xfrm>
              <a:off x="7359650" y="3533775"/>
              <a:ext cx="1420813" cy="1258888"/>
              <a:chOff x="4692" y="1915"/>
              <a:chExt cx="895" cy="793"/>
            </a:xfrm>
          </p:grpSpPr>
          <p:sp>
            <p:nvSpPr>
              <p:cNvPr id="118" name="Oval 94">
                <a:extLst>
                  <a:ext uri="{FF2B5EF4-FFF2-40B4-BE49-F238E27FC236}">
                    <a16:creationId xmlns:a16="http://schemas.microsoft.com/office/drawing/2014/main" id="{D0D905B3-E46B-4E7D-8B80-A95B767F475C}"/>
                  </a:ext>
                </a:extLst>
              </p:cNvPr>
              <p:cNvSpPr>
                <a:spLocks noChangeArrowheads="1"/>
              </p:cNvSpPr>
              <p:nvPr/>
            </p:nvSpPr>
            <p:spPr bwMode="gray">
              <a:xfrm>
                <a:off x="4863" y="2090"/>
                <a:ext cx="535" cy="509"/>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sp>
            <p:nvSpPr>
              <p:cNvPr id="119" name="Oval 95">
                <a:extLst>
                  <a:ext uri="{FF2B5EF4-FFF2-40B4-BE49-F238E27FC236}">
                    <a16:creationId xmlns:a16="http://schemas.microsoft.com/office/drawing/2014/main" id="{8F856006-BAD8-40CF-A356-D9B8F071D137}"/>
                  </a:ext>
                </a:extLst>
              </p:cNvPr>
              <p:cNvSpPr>
                <a:spLocks noChangeArrowheads="1"/>
              </p:cNvSpPr>
              <p:nvPr/>
            </p:nvSpPr>
            <p:spPr bwMode="gray">
              <a:xfrm>
                <a:off x="5086" y="1915"/>
                <a:ext cx="34"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0" name="Line 96">
                <a:extLst>
                  <a:ext uri="{FF2B5EF4-FFF2-40B4-BE49-F238E27FC236}">
                    <a16:creationId xmlns:a16="http://schemas.microsoft.com/office/drawing/2014/main" id="{C9B45D58-1914-43A1-95D4-6EA409285383}"/>
                  </a:ext>
                </a:extLst>
              </p:cNvPr>
              <p:cNvSpPr>
                <a:spLocks noChangeShapeType="1"/>
              </p:cNvSpPr>
              <p:nvPr/>
            </p:nvSpPr>
            <p:spPr bwMode="gray">
              <a:xfrm>
                <a:off x="5103" y="1957"/>
                <a:ext cx="0" cy="118"/>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1" name="Line 97">
                <a:extLst>
                  <a:ext uri="{FF2B5EF4-FFF2-40B4-BE49-F238E27FC236}">
                    <a16:creationId xmlns:a16="http://schemas.microsoft.com/office/drawing/2014/main" id="{5BD17F91-E225-474F-B31B-46AC104F9D29}"/>
                  </a:ext>
                </a:extLst>
              </p:cNvPr>
              <p:cNvSpPr>
                <a:spLocks noChangeShapeType="1"/>
              </p:cNvSpPr>
              <p:nvPr/>
            </p:nvSpPr>
            <p:spPr bwMode="gray">
              <a:xfrm rot="-3398929">
                <a:off x="4795" y="2209"/>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2" name="Line 98">
                <a:extLst>
                  <a:ext uri="{FF2B5EF4-FFF2-40B4-BE49-F238E27FC236}">
                    <a16:creationId xmlns:a16="http://schemas.microsoft.com/office/drawing/2014/main" id="{03E23670-3DB4-4B8E-8C28-9F4D77E45B0C}"/>
                  </a:ext>
                </a:extLst>
              </p:cNvPr>
              <p:cNvSpPr>
                <a:spLocks noChangeShapeType="1"/>
              </p:cNvSpPr>
              <p:nvPr/>
            </p:nvSpPr>
            <p:spPr bwMode="gray">
              <a:xfrm rot="3398929" flipV="1">
                <a:off x="5479" y="2204"/>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3" name="Line 99">
                <a:extLst>
                  <a:ext uri="{FF2B5EF4-FFF2-40B4-BE49-F238E27FC236}">
                    <a16:creationId xmlns:a16="http://schemas.microsoft.com/office/drawing/2014/main" id="{42CB4426-0631-49B7-B990-81BE9F757AE4}"/>
                  </a:ext>
                </a:extLst>
              </p:cNvPr>
              <p:cNvSpPr>
                <a:spLocks noChangeShapeType="1"/>
              </p:cNvSpPr>
              <p:nvPr/>
            </p:nvSpPr>
            <p:spPr bwMode="gray">
              <a:xfrm rot="1945264" flipH="1">
                <a:off x="4933" y="2553"/>
                <a:ext cx="1" cy="11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4" name="Oval 100">
                <a:extLst>
                  <a:ext uri="{FF2B5EF4-FFF2-40B4-BE49-F238E27FC236}">
                    <a16:creationId xmlns:a16="http://schemas.microsoft.com/office/drawing/2014/main" id="{CFB18D81-1A20-4CD9-AAE6-FAFE4C46ED75}"/>
                  </a:ext>
                </a:extLst>
              </p:cNvPr>
              <p:cNvSpPr>
                <a:spLocks noChangeArrowheads="1"/>
              </p:cNvSpPr>
              <p:nvPr/>
            </p:nvSpPr>
            <p:spPr bwMode="gray">
              <a:xfrm>
                <a:off x="5556" y="2219"/>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5" name="Oval 101">
                <a:extLst>
                  <a:ext uri="{FF2B5EF4-FFF2-40B4-BE49-F238E27FC236}">
                    <a16:creationId xmlns:a16="http://schemas.microsoft.com/office/drawing/2014/main" id="{2990ED6E-1231-4FDA-BF50-CA6A88A675A6}"/>
                  </a:ext>
                </a:extLst>
              </p:cNvPr>
              <p:cNvSpPr>
                <a:spLocks noChangeArrowheads="1"/>
              </p:cNvSpPr>
              <p:nvPr/>
            </p:nvSpPr>
            <p:spPr bwMode="gray">
              <a:xfrm>
                <a:off x="5370" y="2683"/>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6" name="Oval 102">
                <a:extLst>
                  <a:ext uri="{FF2B5EF4-FFF2-40B4-BE49-F238E27FC236}">
                    <a16:creationId xmlns:a16="http://schemas.microsoft.com/office/drawing/2014/main" id="{AF92DE82-3634-4657-B737-03563E8FA8F1}"/>
                  </a:ext>
                </a:extLst>
              </p:cNvPr>
              <p:cNvSpPr>
                <a:spLocks noChangeArrowheads="1"/>
              </p:cNvSpPr>
              <p:nvPr/>
            </p:nvSpPr>
            <p:spPr bwMode="gray">
              <a:xfrm>
                <a:off x="4859" y="2666"/>
                <a:ext cx="31" cy="24"/>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7" name="Oval 103">
                <a:extLst>
                  <a:ext uri="{FF2B5EF4-FFF2-40B4-BE49-F238E27FC236}">
                    <a16:creationId xmlns:a16="http://schemas.microsoft.com/office/drawing/2014/main" id="{95508746-5BF3-4A34-90C4-E2F6F65B6D38}"/>
                  </a:ext>
                </a:extLst>
              </p:cNvPr>
              <p:cNvSpPr>
                <a:spLocks noChangeArrowheads="1"/>
              </p:cNvSpPr>
              <p:nvPr/>
            </p:nvSpPr>
            <p:spPr bwMode="gray">
              <a:xfrm>
                <a:off x="4692" y="2222"/>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28" name="Group 121">
            <a:extLst>
              <a:ext uri="{FF2B5EF4-FFF2-40B4-BE49-F238E27FC236}">
                <a16:creationId xmlns:a16="http://schemas.microsoft.com/office/drawing/2014/main" id="{071810D6-E20A-4520-A6FD-8EB216BD1D46}"/>
              </a:ext>
            </a:extLst>
          </p:cNvPr>
          <p:cNvGrpSpPr>
            <a:grpSpLocks/>
          </p:cNvGrpSpPr>
          <p:nvPr/>
        </p:nvGrpSpPr>
        <p:grpSpPr bwMode="auto">
          <a:xfrm>
            <a:off x="5609432" y="2853558"/>
            <a:ext cx="973137" cy="1008063"/>
            <a:chOff x="5821851" y="3740150"/>
            <a:chExt cx="1085362" cy="1063625"/>
          </a:xfrm>
        </p:grpSpPr>
        <p:sp>
          <p:nvSpPr>
            <p:cNvPr id="129" name="Oval 59">
              <a:extLst>
                <a:ext uri="{FF2B5EF4-FFF2-40B4-BE49-F238E27FC236}">
                  <a16:creationId xmlns:a16="http://schemas.microsoft.com/office/drawing/2014/main" id="{D469D4D6-851E-45AE-9A8D-A11CBE736493}"/>
                </a:ext>
              </a:extLst>
            </p:cNvPr>
            <p:cNvSpPr>
              <a:spLocks noChangeArrowheads="1"/>
            </p:cNvSpPr>
            <p:nvPr/>
          </p:nvSpPr>
          <p:spPr bwMode="gray">
            <a:xfrm>
              <a:off x="6098061" y="4028250"/>
              <a:ext cx="532943" cy="519250"/>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grpSp>
          <p:nvGrpSpPr>
            <p:cNvPr id="130" name="Group 105">
              <a:extLst>
                <a:ext uri="{FF2B5EF4-FFF2-40B4-BE49-F238E27FC236}">
                  <a16:creationId xmlns:a16="http://schemas.microsoft.com/office/drawing/2014/main" id="{7C181807-A4AC-4812-938D-72EC7D3D899B}"/>
                </a:ext>
              </a:extLst>
            </p:cNvPr>
            <p:cNvGrpSpPr>
              <a:grpSpLocks/>
            </p:cNvGrpSpPr>
            <p:nvPr/>
          </p:nvGrpSpPr>
          <p:grpSpPr bwMode="auto">
            <a:xfrm>
              <a:off x="5821851" y="3740150"/>
              <a:ext cx="1085362" cy="1063625"/>
              <a:chOff x="3658" y="1981"/>
              <a:chExt cx="749" cy="734"/>
            </a:xfrm>
          </p:grpSpPr>
          <p:sp>
            <p:nvSpPr>
              <p:cNvPr id="131" name="Oval 106">
                <a:extLst>
                  <a:ext uri="{FF2B5EF4-FFF2-40B4-BE49-F238E27FC236}">
                    <a16:creationId xmlns:a16="http://schemas.microsoft.com/office/drawing/2014/main" id="{35938072-B8C4-43FD-8EE9-C411DF5F7612}"/>
                  </a:ext>
                </a:extLst>
              </p:cNvPr>
              <p:cNvSpPr>
                <a:spLocks noChangeArrowheads="1"/>
              </p:cNvSpPr>
              <p:nvPr/>
            </p:nvSpPr>
            <p:spPr bwMode="gray">
              <a:xfrm>
                <a:off x="3658" y="2249"/>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2" name="Oval 107">
                <a:extLst>
                  <a:ext uri="{FF2B5EF4-FFF2-40B4-BE49-F238E27FC236}">
                    <a16:creationId xmlns:a16="http://schemas.microsoft.com/office/drawing/2014/main" id="{D9683D88-D371-4A78-B16C-5909A29D51BE}"/>
                  </a:ext>
                </a:extLst>
              </p:cNvPr>
              <p:cNvSpPr>
                <a:spLocks noChangeArrowheads="1"/>
              </p:cNvSpPr>
              <p:nvPr/>
            </p:nvSpPr>
            <p:spPr bwMode="gray">
              <a:xfrm>
                <a:off x="3998" y="1981"/>
                <a:ext cx="67"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3" name="Oval 108">
                <a:extLst>
                  <a:ext uri="{FF2B5EF4-FFF2-40B4-BE49-F238E27FC236}">
                    <a16:creationId xmlns:a16="http://schemas.microsoft.com/office/drawing/2014/main" id="{43AE7076-A302-456F-B6EA-65C82A63054E}"/>
                  </a:ext>
                </a:extLst>
              </p:cNvPr>
              <p:cNvSpPr>
                <a:spLocks noChangeArrowheads="1"/>
              </p:cNvSpPr>
              <p:nvPr/>
            </p:nvSpPr>
            <p:spPr bwMode="gray">
              <a:xfrm>
                <a:off x="3786" y="2643"/>
                <a:ext cx="62" cy="60"/>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4" name="Oval 109">
                <a:extLst>
                  <a:ext uri="{FF2B5EF4-FFF2-40B4-BE49-F238E27FC236}">
                    <a16:creationId xmlns:a16="http://schemas.microsoft.com/office/drawing/2014/main" id="{210E7028-869E-4385-B8B9-39551DEA1E62}"/>
                  </a:ext>
                </a:extLst>
              </p:cNvPr>
              <p:cNvSpPr>
                <a:spLocks noChangeArrowheads="1"/>
              </p:cNvSpPr>
              <p:nvPr/>
            </p:nvSpPr>
            <p:spPr bwMode="gray">
              <a:xfrm>
                <a:off x="4209" y="2654"/>
                <a:ext cx="66"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5" name="Oval 110">
                <a:extLst>
                  <a:ext uri="{FF2B5EF4-FFF2-40B4-BE49-F238E27FC236}">
                    <a16:creationId xmlns:a16="http://schemas.microsoft.com/office/drawing/2014/main" id="{D055F4FC-64A5-4107-9115-A3463EC87B7F}"/>
                  </a:ext>
                </a:extLst>
              </p:cNvPr>
              <p:cNvSpPr>
                <a:spLocks noChangeArrowheads="1"/>
              </p:cNvSpPr>
              <p:nvPr/>
            </p:nvSpPr>
            <p:spPr bwMode="gray">
              <a:xfrm>
                <a:off x="4343" y="2246"/>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6" name="Line 111">
                <a:extLst>
                  <a:ext uri="{FF2B5EF4-FFF2-40B4-BE49-F238E27FC236}">
                    <a16:creationId xmlns:a16="http://schemas.microsoft.com/office/drawing/2014/main" id="{F916184F-7880-45B7-AB08-36062DA6D79A}"/>
                  </a:ext>
                </a:extLst>
              </p:cNvPr>
              <p:cNvSpPr>
                <a:spLocks noChangeShapeType="1"/>
              </p:cNvSpPr>
              <p:nvPr/>
            </p:nvSpPr>
            <p:spPr bwMode="gray">
              <a:xfrm>
                <a:off x="4029" y="2057"/>
                <a:ext cx="0" cy="10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7" name="Line 112">
                <a:extLst>
                  <a:ext uri="{FF2B5EF4-FFF2-40B4-BE49-F238E27FC236}">
                    <a16:creationId xmlns:a16="http://schemas.microsoft.com/office/drawing/2014/main" id="{FCBC1EF7-647C-4A98-A934-E658474CDD69}"/>
                  </a:ext>
                </a:extLst>
              </p:cNvPr>
              <p:cNvSpPr>
                <a:spLocks noChangeShapeType="1"/>
              </p:cNvSpPr>
              <p:nvPr/>
            </p:nvSpPr>
            <p:spPr bwMode="gray">
              <a:xfrm rot="-1945264">
                <a:off x="4174" y="2529"/>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8" name="Line 113">
                <a:extLst>
                  <a:ext uri="{FF2B5EF4-FFF2-40B4-BE49-F238E27FC236}">
                    <a16:creationId xmlns:a16="http://schemas.microsoft.com/office/drawing/2014/main" id="{138EF92A-32FB-47E7-92EE-144936282D7A}"/>
                  </a:ext>
                </a:extLst>
              </p:cNvPr>
              <p:cNvSpPr>
                <a:spLocks noChangeShapeType="1"/>
              </p:cNvSpPr>
              <p:nvPr/>
            </p:nvSpPr>
            <p:spPr bwMode="gray">
              <a:xfrm rot="-3398929">
                <a:off x="3777" y="2265"/>
                <a:ext cx="0" cy="11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9" name="Line 114">
                <a:extLst>
                  <a:ext uri="{FF2B5EF4-FFF2-40B4-BE49-F238E27FC236}">
                    <a16:creationId xmlns:a16="http://schemas.microsoft.com/office/drawing/2014/main" id="{27ED2567-A91C-4E82-9305-7887837E33ED}"/>
                  </a:ext>
                </a:extLst>
              </p:cNvPr>
              <p:cNvSpPr>
                <a:spLocks noChangeShapeType="1"/>
              </p:cNvSpPr>
              <p:nvPr/>
            </p:nvSpPr>
            <p:spPr bwMode="gray">
              <a:xfrm rot="3398929" flipV="1">
                <a:off x="4282" y="2268"/>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0" name="Line 115">
                <a:extLst>
                  <a:ext uri="{FF2B5EF4-FFF2-40B4-BE49-F238E27FC236}">
                    <a16:creationId xmlns:a16="http://schemas.microsoft.com/office/drawing/2014/main" id="{B1C860AA-70EA-4F05-ACAD-970D6D6CC526}"/>
                  </a:ext>
                </a:extLst>
              </p:cNvPr>
              <p:cNvSpPr>
                <a:spLocks noChangeShapeType="1"/>
              </p:cNvSpPr>
              <p:nvPr/>
            </p:nvSpPr>
            <p:spPr bwMode="gray">
              <a:xfrm rot="1945264" flipH="1">
                <a:off x="3868" y="2522"/>
                <a:ext cx="0"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1" name="Line 116">
                <a:extLst>
                  <a:ext uri="{FF2B5EF4-FFF2-40B4-BE49-F238E27FC236}">
                    <a16:creationId xmlns:a16="http://schemas.microsoft.com/office/drawing/2014/main" id="{FADF46DA-3016-4824-938C-A65D75BDD056}"/>
                  </a:ext>
                </a:extLst>
              </p:cNvPr>
              <p:cNvSpPr>
                <a:spLocks noChangeShapeType="1"/>
              </p:cNvSpPr>
              <p:nvPr/>
            </p:nvSpPr>
            <p:spPr bwMode="gray">
              <a:xfrm>
                <a:off x="3890" y="2680"/>
                <a:ext cx="282" cy="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2" name="Line 117">
                <a:extLst>
                  <a:ext uri="{FF2B5EF4-FFF2-40B4-BE49-F238E27FC236}">
                    <a16:creationId xmlns:a16="http://schemas.microsoft.com/office/drawing/2014/main" id="{344BDE81-93A7-425F-98C5-2E4E337BA622}"/>
                  </a:ext>
                </a:extLst>
              </p:cNvPr>
              <p:cNvSpPr>
                <a:spLocks noChangeShapeType="1"/>
              </p:cNvSpPr>
              <p:nvPr/>
            </p:nvSpPr>
            <p:spPr bwMode="gray">
              <a:xfrm flipV="1">
                <a:off x="4271" y="2362"/>
                <a:ext cx="89"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3" name="Line 118">
                <a:extLst>
                  <a:ext uri="{FF2B5EF4-FFF2-40B4-BE49-F238E27FC236}">
                    <a16:creationId xmlns:a16="http://schemas.microsoft.com/office/drawing/2014/main" id="{1BB99718-733A-4FA6-BD99-A1516AD4A6E1}"/>
                  </a:ext>
                </a:extLst>
              </p:cNvPr>
              <p:cNvSpPr>
                <a:spLocks noChangeShapeType="1"/>
              </p:cNvSpPr>
              <p:nvPr/>
            </p:nvSpPr>
            <p:spPr bwMode="gray">
              <a:xfrm flipH="1" flipV="1">
                <a:off x="3696" y="2338"/>
                <a:ext cx="92"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4" name="Line 119">
                <a:extLst>
                  <a:ext uri="{FF2B5EF4-FFF2-40B4-BE49-F238E27FC236}">
                    <a16:creationId xmlns:a16="http://schemas.microsoft.com/office/drawing/2014/main" id="{C6E40D7F-342A-4C21-B748-547CB2663A75}"/>
                  </a:ext>
                </a:extLst>
              </p:cNvPr>
              <p:cNvSpPr>
                <a:spLocks noChangeShapeType="1"/>
              </p:cNvSpPr>
              <p:nvPr/>
            </p:nvSpPr>
            <p:spPr bwMode="gray">
              <a:xfrm flipV="1">
                <a:off x="3724" y="2045"/>
                <a:ext cx="235"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5" name="Line 120">
                <a:extLst>
                  <a:ext uri="{FF2B5EF4-FFF2-40B4-BE49-F238E27FC236}">
                    <a16:creationId xmlns:a16="http://schemas.microsoft.com/office/drawing/2014/main" id="{994B77AF-0187-46D5-8190-768C9F5D3C5C}"/>
                  </a:ext>
                </a:extLst>
              </p:cNvPr>
              <p:cNvSpPr>
                <a:spLocks noChangeShapeType="1"/>
              </p:cNvSpPr>
              <p:nvPr/>
            </p:nvSpPr>
            <p:spPr bwMode="gray">
              <a:xfrm flipH="1" flipV="1">
                <a:off x="4091" y="2038"/>
                <a:ext cx="237"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sp>
        <p:nvSpPr>
          <p:cNvPr id="149" name="Rectangle 148">
            <a:extLst>
              <a:ext uri="{FF2B5EF4-FFF2-40B4-BE49-F238E27FC236}">
                <a16:creationId xmlns:a16="http://schemas.microsoft.com/office/drawing/2014/main" id="{9D9C048F-EF3A-4772-8B01-A009BF0E8262}"/>
              </a:ext>
            </a:extLst>
          </p:cNvPr>
          <p:cNvSpPr/>
          <p:nvPr/>
        </p:nvSpPr>
        <p:spPr>
          <a:xfrm>
            <a:off x="576000" y="408713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Advantages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50">
                <a:solidFill>
                  <a:srgbClr val="0069B4"/>
                </a:solidFill>
              </a:rPr>
              <a:t>In touch and responsive to local needs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kumimoji="0" lang="en-US" sz="1050" i="0" u="none" strike="noStrike" cap="none" normalizeH="0" baseline="0">
                <a:ln>
                  <a:noFill/>
                </a:ln>
                <a:solidFill>
                  <a:srgbClr val="0069B4"/>
                </a:solidFill>
                <a:effectLst/>
                <a:latin typeface="+mn-lt"/>
              </a:rPr>
              <a:t>No central “overhead” or “oversight”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1" i="0" u="none" strike="noStrike" cap="none" normalizeH="0" baseline="0">
              <a:ln>
                <a:noFill/>
              </a:ln>
              <a:solidFill>
                <a:srgbClr val="0069B4"/>
              </a:solidFill>
              <a:effectLst/>
              <a:latin typeface="+mn-lt"/>
            </a:endParaRPr>
          </a:p>
        </p:txBody>
      </p:sp>
      <p:sp>
        <p:nvSpPr>
          <p:cNvPr id="150" name="Rectangle 149">
            <a:extLst>
              <a:ext uri="{FF2B5EF4-FFF2-40B4-BE49-F238E27FC236}">
                <a16:creationId xmlns:a16="http://schemas.microsoft.com/office/drawing/2014/main" id="{C62A8ECC-881A-4D4E-BE45-6615714B579E}"/>
              </a:ext>
            </a:extLst>
          </p:cNvPr>
          <p:cNvSpPr/>
          <p:nvPr/>
        </p:nvSpPr>
        <p:spPr>
          <a:xfrm>
            <a:off x="4296000" y="408713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Advantages</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Takes into account business term needs of product lines</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Balan</a:t>
            </a:r>
            <a:r>
              <a:rPr lang="en-US" sz="1000">
                <a:solidFill>
                  <a:srgbClr val="0069B4"/>
                </a:solidFill>
              </a:rPr>
              <a:t>ces responsiveness and resilience</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Consistent approach provides cross-company sharing</a:t>
            </a:r>
          </a:p>
        </p:txBody>
      </p:sp>
      <p:sp>
        <p:nvSpPr>
          <p:cNvPr id="151" name="Rectangle 150">
            <a:extLst>
              <a:ext uri="{FF2B5EF4-FFF2-40B4-BE49-F238E27FC236}">
                <a16:creationId xmlns:a16="http://schemas.microsoft.com/office/drawing/2014/main" id="{C9B2A4A7-A41D-4E99-B700-2878361B867C}"/>
              </a:ext>
            </a:extLst>
          </p:cNvPr>
          <p:cNvSpPr/>
          <p:nvPr/>
        </p:nvSpPr>
        <p:spPr>
          <a:xfrm>
            <a:off x="8016000" y="408713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0" lang="en-US" sz="1200" b="1" i="0" u="none" strike="noStrike" cap="none" normalizeH="0" baseline="0">
                <a:ln>
                  <a:noFill/>
                </a:ln>
                <a:solidFill>
                  <a:srgbClr val="0069B4"/>
                </a:solidFill>
                <a:effectLst/>
                <a:latin typeface="+mn-lt"/>
              </a:rPr>
              <a:t>Advantages</a:t>
            </a:r>
            <a:endParaRPr lang="en-US" sz="1200" b="1">
              <a:solidFill>
                <a:srgbClr val="0069B4"/>
              </a:solidFill>
            </a:endParaRPr>
          </a:p>
          <a:p>
            <a:pPr marL="171450" indent="-171450">
              <a:buFont typeface="Arial" panose="020B0604020202020204" pitchFamily="34" charset="0"/>
              <a:buChar char="•"/>
            </a:pPr>
            <a:r>
              <a:rPr lang="en-US" sz="1000">
                <a:solidFill>
                  <a:srgbClr val="0069B4"/>
                </a:solidFill>
              </a:rPr>
              <a:t>Centralized authority</a:t>
            </a:r>
          </a:p>
          <a:p>
            <a:pPr marL="171450" indent="-171450">
              <a:buFont typeface="Arial" panose="020B0604020202020204" pitchFamily="34" charset="0"/>
              <a:buChar char="•"/>
            </a:pPr>
            <a:r>
              <a:rPr kumimoji="0" lang="en-US" sz="1000" i="0" u="none" strike="noStrike" cap="none" normalizeH="0" baseline="0">
                <a:ln>
                  <a:noFill/>
                </a:ln>
                <a:solidFill>
                  <a:srgbClr val="0069B4"/>
                </a:solidFill>
                <a:effectLst/>
                <a:latin typeface="+mn-lt"/>
              </a:rPr>
              <a:t>More eff</a:t>
            </a:r>
            <a:r>
              <a:rPr lang="en-US" sz="1000">
                <a:solidFill>
                  <a:srgbClr val="0069B4"/>
                </a:solidFill>
              </a:rPr>
              <a:t>icient decision making </a:t>
            </a:r>
          </a:p>
          <a:p>
            <a:r>
              <a:rPr kumimoji="0" lang="en-US" sz="1200" b="1" i="0" u="none" strike="noStrike" cap="none" normalizeH="0" baseline="0">
                <a:ln>
                  <a:noFill/>
                </a:ln>
                <a:solidFill>
                  <a:srgbClr val="0069B4"/>
                </a:solidFill>
                <a:effectLst/>
                <a:latin typeface="+mn-lt"/>
              </a:rPr>
              <a:t> </a:t>
            </a:r>
            <a:endParaRPr kumimoji="0" lang="en-US" sz="1200" b="0" i="0" u="none" strike="noStrike" cap="none" normalizeH="0" baseline="0">
              <a:ln>
                <a:noFill/>
              </a:ln>
              <a:solidFill>
                <a:srgbClr val="0069B4"/>
              </a:solidFill>
              <a:effectLst/>
              <a:latin typeface="+mn-lt"/>
            </a:endParaRPr>
          </a:p>
        </p:txBody>
      </p:sp>
      <p:sp>
        <p:nvSpPr>
          <p:cNvPr id="158" name="Rectangle 157">
            <a:extLst>
              <a:ext uri="{FF2B5EF4-FFF2-40B4-BE49-F238E27FC236}">
                <a16:creationId xmlns:a16="http://schemas.microsoft.com/office/drawing/2014/main" id="{16621CD3-FA8C-4E8D-BEF1-C942C721A241}"/>
              </a:ext>
            </a:extLst>
          </p:cNvPr>
          <p:cNvSpPr/>
          <p:nvPr/>
        </p:nvSpPr>
        <p:spPr>
          <a:xfrm>
            <a:off x="576000" y="503126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Challenges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00">
                <a:solidFill>
                  <a:srgbClr val="0069B4"/>
                </a:solidFill>
              </a:rPr>
              <a:t>Business unit’s efficiency depends on localized skills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00">
                <a:solidFill>
                  <a:srgbClr val="0069B4"/>
                </a:solidFill>
              </a:rPr>
              <a:t>Metadata management not simple to address as it can differ widely from one unit to another</a:t>
            </a:r>
          </a:p>
        </p:txBody>
      </p:sp>
      <p:sp>
        <p:nvSpPr>
          <p:cNvPr id="159" name="Rectangle 158">
            <a:extLst>
              <a:ext uri="{FF2B5EF4-FFF2-40B4-BE49-F238E27FC236}">
                <a16:creationId xmlns:a16="http://schemas.microsoft.com/office/drawing/2014/main" id="{27FCD2B2-3574-46A5-92B3-B6EBDFA8F852}"/>
              </a:ext>
            </a:extLst>
          </p:cNvPr>
          <p:cNvSpPr/>
          <p:nvPr/>
        </p:nvSpPr>
        <p:spPr>
          <a:xfrm>
            <a:off x="4291453" y="503126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20000"/>
              </a:spcBef>
              <a:spcAft>
                <a:spcPct val="0"/>
              </a:spcAft>
              <a:buClr>
                <a:schemeClr val="accent1"/>
              </a:buClr>
            </a:pPr>
            <a:r>
              <a:rPr lang="en-US" sz="1200" b="1">
                <a:solidFill>
                  <a:srgbClr val="0069B4"/>
                </a:solidFill>
              </a:rPr>
              <a:t>Challenges</a:t>
            </a:r>
          </a:p>
          <a:p>
            <a:pPr marL="171450" indent="-171450" fontAlgn="base">
              <a:spcBef>
                <a:spcPct val="20000"/>
              </a:spcBef>
              <a:spcAft>
                <a:spcPct val="0"/>
              </a:spcAft>
              <a:buClr>
                <a:schemeClr val="accent1"/>
              </a:buClr>
              <a:buFont typeface="Arial" panose="020B0604020202020204" pitchFamily="34" charset="0"/>
              <a:buChar char="•"/>
            </a:pPr>
            <a:r>
              <a:rPr lang="en-US" sz="1000">
                <a:solidFill>
                  <a:srgbClr val="0069B4"/>
                </a:solidFill>
              </a:rPr>
              <a:t>Moderate disruption during program rollout</a:t>
            </a:r>
          </a:p>
          <a:p>
            <a:pPr marL="171450" indent="-171450" fontAlgn="base">
              <a:spcBef>
                <a:spcPct val="20000"/>
              </a:spcBef>
              <a:spcAft>
                <a:spcPct val="0"/>
              </a:spcAft>
              <a:buClr>
                <a:schemeClr val="accent1"/>
              </a:buClr>
              <a:buFont typeface="Arial" panose="020B0604020202020204" pitchFamily="34" charset="0"/>
              <a:buChar char="•"/>
            </a:pPr>
            <a:r>
              <a:rPr lang="en-US" sz="1000">
                <a:solidFill>
                  <a:srgbClr val="0069B4"/>
                </a:solidFill>
              </a:rPr>
              <a:t>Additional resources required</a:t>
            </a:r>
          </a:p>
          <a:p>
            <a:pPr marL="171450" indent="-171450" fontAlgn="base">
              <a:spcBef>
                <a:spcPct val="20000"/>
              </a:spcBef>
              <a:spcAft>
                <a:spcPct val="0"/>
              </a:spcAft>
              <a:buClr>
                <a:schemeClr val="accent1"/>
              </a:buClr>
              <a:buFont typeface="Arial" panose="020B0604020202020204" pitchFamily="34" charset="0"/>
              <a:buChar char="•"/>
            </a:pPr>
            <a:endParaRPr lang="en-US" sz="1200">
              <a:solidFill>
                <a:srgbClr val="0069B4"/>
              </a:solidFill>
            </a:endParaRPr>
          </a:p>
          <a:p>
            <a:pPr fontAlgn="base">
              <a:spcBef>
                <a:spcPct val="20000"/>
              </a:spcBef>
              <a:spcAft>
                <a:spcPct val="0"/>
              </a:spcAft>
              <a:buClr>
                <a:schemeClr val="accent1"/>
              </a:buClr>
            </a:pPr>
            <a:endParaRPr lang="en-US" sz="1200" b="1">
              <a:solidFill>
                <a:srgbClr val="0069B4"/>
              </a:solidFill>
            </a:endParaRPr>
          </a:p>
        </p:txBody>
      </p:sp>
      <p:sp>
        <p:nvSpPr>
          <p:cNvPr id="160" name="Rectangle 159">
            <a:extLst>
              <a:ext uri="{FF2B5EF4-FFF2-40B4-BE49-F238E27FC236}">
                <a16:creationId xmlns:a16="http://schemas.microsoft.com/office/drawing/2014/main" id="{4784DDCB-F6A2-4D45-82E7-04D80B3C75CD}"/>
              </a:ext>
            </a:extLst>
          </p:cNvPr>
          <p:cNvSpPr/>
          <p:nvPr/>
        </p:nvSpPr>
        <p:spPr>
          <a:xfrm>
            <a:off x="8011453" y="503126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0" lang="en-US" sz="1200" b="1" i="0" u="none" strike="noStrike" cap="none" normalizeH="0" baseline="0">
                <a:ln>
                  <a:noFill/>
                </a:ln>
                <a:solidFill>
                  <a:srgbClr val="0069B4"/>
                </a:solidFill>
                <a:effectLst/>
                <a:latin typeface="+mn-lt"/>
              </a:rPr>
              <a:t>Challenges</a:t>
            </a:r>
            <a:endParaRPr lang="en-US" sz="1200" b="1">
              <a:solidFill>
                <a:srgbClr val="0069B4"/>
              </a:solidFill>
            </a:endParaRPr>
          </a:p>
          <a:p>
            <a:pPr marL="171450" indent="-171450">
              <a:buFont typeface="Arial" panose="020B0604020202020204" pitchFamily="34" charset="0"/>
              <a:buChar char="•"/>
            </a:pPr>
            <a:r>
              <a:rPr lang="en-US" sz="1000">
                <a:solidFill>
                  <a:srgbClr val="0069B4"/>
                </a:solidFill>
              </a:rPr>
              <a:t>More time required to accomplish DG operations</a:t>
            </a:r>
          </a:p>
          <a:p>
            <a:pPr marL="171450" indent="-171450">
              <a:buFont typeface="Arial" panose="020B0604020202020204" pitchFamily="34" charset="0"/>
              <a:buChar char="•"/>
            </a:pPr>
            <a:r>
              <a:rPr lang="en-US" sz="1000">
                <a:solidFill>
                  <a:srgbClr val="0069B4"/>
                </a:solidFill>
              </a:rPr>
              <a:t>Potential loss of oversight of unique/detailed business considerations </a:t>
            </a:r>
            <a:endParaRPr kumimoji="0" lang="en-US" sz="1000" i="0" u="none" strike="noStrike" cap="none" normalizeH="0" baseline="0">
              <a:ln>
                <a:noFill/>
              </a:ln>
              <a:solidFill>
                <a:srgbClr val="0069B4"/>
              </a:solidFill>
              <a:effectLst/>
              <a:latin typeface="+mn-lt"/>
            </a:endParaRPr>
          </a:p>
        </p:txBody>
      </p:sp>
    </p:spTree>
    <p:extLst>
      <p:ext uri="{BB962C8B-B14F-4D97-AF65-F5344CB8AC3E}">
        <p14:creationId xmlns:p14="http://schemas.microsoft.com/office/powerpoint/2010/main" val="96683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9FF61-A7A0-4608-B0C7-D307AF36A280}"/>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a:defRPr/>
            </a:pPr>
            <a:r>
              <a:rPr lang="en-US" sz="2600">
                <a:solidFill>
                  <a:srgbClr val="0069B4"/>
                </a:solidFill>
                <a:latin typeface="Calibri Light" panose="020F0302020204030204"/>
              </a:rPr>
              <a:t>The right Data Governance Model is dependent on several organizational requirements </a:t>
            </a:r>
          </a:p>
        </p:txBody>
      </p:sp>
      <p:sp>
        <p:nvSpPr>
          <p:cNvPr id="5" name="Rectangle 4">
            <a:extLst>
              <a:ext uri="{FF2B5EF4-FFF2-40B4-BE49-F238E27FC236}">
                <a16:creationId xmlns:a16="http://schemas.microsoft.com/office/drawing/2014/main" id="{2EEFE2FF-5AD3-41EA-ABED-49F25847EF97}"/>
              </a:ext>
            </a:extLst>
          </p:cNvPr>
          <p:cNvSpPr/>
          <p:nvPr/>
        </p:nvSpPr>
        <p:spPr>
          <a:xfrm>
            <a:off x="576000" y="1912943"/>
            <a:ext cx="3600000" cy="720000"/>
          </a:xfrm>
          <a:prstGeom prst="rect">
            <a:avLst/>
          </a:prstGeom>
          <a:solidFill>
            <a:srgbClr val="0069B4"/>
          </a:solid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bg2"/>
                </a:solidFill>
                <a:effectLst/>
                <a:latin typeface="+mn-lt"/>
              </a:rPr>
              <a:t>Data Governance provides a point of control and decision making but functional areas own selective decisions and activities.</a:t>
            </a:r>
          </a:p>
        </p:txBody>
      </p:sp>
      <p:sp>
        <p:nvSpPr>
          <p:cNvPr id="6" name="Rectangle 5">
            <a:extLst>
              <a:ext uri="{FF2B5EF4-FFF2-40B4-BE49-F238E27FC236}">
                <a16:creationId xmlns:a16="http://schemas.microsoft.com/office/drawing/2014/main" id="{5BB19AC6-932F-4DCF-92C1-EA461D7752B9}"/>
              </a:ext>
            </a:extLst>
          </p:cNvPr>
          <p:cNvSpPr/>
          <p:nvPr/>
        </p:nvSpPr>
        <p:spPr>
          <a:xfrm>
            <a:off x="4296000" y="1912943"/>
            <a:ext cx="3600000" cy="7200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200" b="0" i="0" u="none" strike="noStrike" cap="none" normalizeH="0" baseline="0">
                <a:ln>
                  <a:noFill/>
                </a:ln>
                <a:solidFill>
                  <a:schemeClr val="bg2"/>
                </a:solidFill>
                <a:effectLst/>
                <a:latin typeface="+mn-lt"/>
              </a:rPr>
              <a:t>Responsibility and ownership are shared equally among the different functional areas and the enterprise.</a:t>
            </a:r>
          </a:p>
        </p:txBody>
      </p:sp>
      <p:sp>
        <p:nvSpPr>
          <p:cNvPr id="7" name="Rectangle 6">
            <a:extLst>
              <a:ext uri="{FF2B5EF4-FFF2-40B4-BE49-F238E27FC236}">
                <a16:creationId xmlns:a16="http://schemas.microsoft.com/office/drawing/2014/main" id="{B1E8017E-F048-4004-9E42-53D3263ED981}"/>
              </a:ext>
            </a:extLst>
          </p:cNvPr>
          <p:cNvSpPr/>
          <p:nvPr/>
        </p:nvSpPr>
        <p:spPr>
          <a:xfrm>
            <a:off x="8016000" y="1912943"/>
            <a:ext cx="3600000" cy="720000"/>
          </a:xfrm>
          <a:prstGeom prst="rect">
            <a:avLst/>
          </a:prstGeom>
          <a:solidFill>
            <a:srgbClr val="0069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1200" b="0" i="0" u="none" strike="noStrike" cap="none" normalizeH="0" baseline="0">
                <a:ln>
                  <a:noFill/>
                </a:ln>
                <a:solidFill>
                  <a:schemeClr val="bg2"/>
                </a:solidFill>
                <a:effectLst/>
                <a:latin typeface="+mn-lt"/>
              </a:rPr>
              <a:t>Data Governance provides a single point of control and making, with functional </a:t>
            </a:r>
            <a:r>
              <a:rPr lang="en-US" sz="1200">
                <a:solidFill>
                  <a:schemeClr val="bg2"/>
                </a:solidFill>
              </a:rPr>
              <a:t>areas </a:t>
            </a:r>
            <a:r>
              <a:rPr kumimoji="0" lang="en-US" sz="1200" b="0" i="0" u="none" strike="noStrike" cap="none" normalizeH="0" baseline="0">
                <a:ln>
                  <a:noFill/>
                </a:ln>
                <a:solidFill>
                  <a:schemeClr val="bg2"/>
                </a:solidFill>
                <a:effectLst/>
                <a:latin typeface="+mn-lt"/>
              </a:rPr>
              <a:t>having little or no responsibility.</a:t>
            </a:r>
          </a:p>
        </p:txBody>
      </p:sp>
      <p:sp>
        <p:nvSpPr>
          <p:cNvPr id="18" name="Rectangle 17">
            <a:extLst>
              <a:ext uri="{FF2B5EF4-FFF2-40B4-BE49-F238E27FC236}">
                <a16:creationId xmlns:a16="http://schemas.microsoft.com/office/drawing/2014/main" id="{8CE9CFAD-77BE-4BF3-BC1E-739763E13124}"/>
              </a:ext>
            </a:extLst>
          </p:cNvPr>
          <p:cNvSpPr/>
          <p:nvPr/>
        </p:nvSpPr>
        <p:spPr>
          <a:xfrm>
            <a:off x="57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Federated</a:t>
            </a:r>
          </a:p>
        </p:txBody>
      </p:sp>
      <p:sp>
        <p:nvSpPr>
          <p:cNvPr id="19" name="Rectangle 18">
            <a:extLst>
              <a:ext uri="{FF2B5EF4-FFF2-40B4-BE49-F238E27FC236}">
                <a16:creationId xmlns:a16="http://schemas.microsoft.com/office/drawing/2014/main" id="{2F650BBC-54B4-4DEC-9D06-5CAA3AC76388}"/>
              </a:ext>
            </a:extLst>
          </p:cNvPr>
          <p:cNvSpPr/>
          <p:nvPr/>
        </p:nvSpPr>
        <p:spPr>
          <a:xfrm>
            <a:off x="429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Hybrid</a:t>
            </a:r>
          </a:p>
        </p:txBody>
      </p:sp>
      <p:sp>
        <p:nvSpPr>
          <p:cNvPr id="20" name="Rectangle 19">
            <a:extLst>
              <a:ext uri="{FF2B5EF4-FFF2-40B4-BE49-F238E27FC236}">
                <a16:creationId xmlns:a16="http://schemas.microsoft.com/office/drawing/2014/main" id="{F2D646F5-2AD7-4D33-9838-ECD5AD929EF6}"/>
              </a:ext>
            </a:extLst>
          </p:cNvPr>
          <p:cNvSpPr/>
          <p:nvPr/>
        </p:nvSpPr>
        <p:spPr>
          <a:xfrm>
            <a:off x="8016000" y="1278295"/>
            <a:ext cx="36000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69B4"/>
                </a:solidFill>
              </a:rPr>
              <a:t>Centralized</a:t>
            </a:r>
          </a:p>
        </p:txBody>
      </p:sp>
      <p:sp>
        <p:nvSpPr>
          <p:cNvPr id="97" name="Rectangle 96">
            <a:extLst>
              <a:ext uri="{FF2B5EF4-FFF2-40B4-BE49-F238E27FC236}">
                <a16:creationId xmlns:a16="http://schemas.microsoft.com/office/drawing/2014/main" id="{1178A279-A972-4C68-8B7C-3F73696226A2}"/>
              </a:ext>
            </a:extLst>
          </p:cNvPr>
          <p:cNvSpPr/>
          <p:nvPr/>
        </p:nvSpPr>
        <p:spPr>
          <a:xfrm>
            <a:off x="576000" y="2727589"/>
            <a:ext cx="3600000" cy="1260000"/>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0" i="0" u="none" strike="noStrike" cap="none" normalizeH="0" baseline="0">
              <a:ln>
                <a:noFill/>
              </a:ln>
              <a:solidFill>
                <a:schemeClr val="bg2"/>
              </a:solidFill>
              <a:effectLst/>
              <a:latin typeface="+mn-lt"/>
            </a:endParaRPr>
          </a:p>
        </p:txBody>
      </p:sp>
      <p:sp>
        <p:nvSpPr>
          <p:cNvPr id="98" name="Rectangle 97">
            <a:extLst>
              <a:ext uri="{FF2B5EF4-FFF2-40B4-BE49-F238E27FC236}">
                <a16:creationId xmlns:a16="http://schemas.microsoft.com/office/drawing/2014/main" id="{26198475-24D8-42D9-9800-385A3D79BC51}"/>
              </a:ext>
            </a:extLst>
          </p:cNvPr>
          <p:cNvSpPr/>
          <p:nvPr/>
        </p:nvSpPr>
        <p:spPr>
          <a:xfrm>
            <a:off x="4296000" y="2727589"/>
            <a:ext cx="3600000"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0" lang="en-US" sz="1200" b="0" i="0" u="none" strike="noStrike" cap="none" normalizeH="0" baseline="0">
              <a:ln>
                <a:noFill/>
              </a:ln>
              <a:solidFill>
                <a:schemeClr val="bg2"/>
              </a:solidFill>
              <a:effectLst/>
              <a:latin typeface="+mn-lt"/>
            </a:endParaRPr>
          </a:p>
        </p:txBody>
      </p:sp>
      <p:sp>
        <p:nvSpPr>
          <p:cNvPr id="99" name="Rectangle 98">
            <a:extLst>
              <a:ext uri="{FF2B5EF4-FFF2-40B4-BE49-F238E27FC236}">
                <a16:creationId xmlns:a16="http://schemas.microsoft.com/office/drawing/2014/main" id="{677454C5-520B-48E5-81D1-CCB3946F1AEC}"/>
              </a:ext>
            </a:extLst>
          </p:cNvPr>
          <p:cNvSpPr/>
          <p:nvPr/>
        </p:nvSpPr>
        <p:spPr>
          <a:xfrm>
            <a:off x="8016000" y="2727589"/>
            <a:ext cx="3600000" cy="12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0" lang="en-US" sz="1200" b="0" i="0" u="none" strike="noStrike" cap="none" normalizeH="0" baseline="0">
              <a:ln>
                <a:noFill/>
              </a:ln>
              <a:solidFill>
                <a:schemeClr val="bg2"/>
              </a:solidFill>
              <a:effectLst/>
              <a:latin typeface="+mn-lt"/>
            </a:endParaRPr>
          </a:p>
        </p:txBody>
      </p:sp>
      <p:grpSp>
        <p:nvGrpSpPr>
          <p:cNvPr id="100" name="Group 120">
            <a:extLst>
              <a:ext uri="{FF2B5EF4-FFF2-40B4-BE49-F238E27FC236}">
                <a16:creationId xmlns:a16="http://schemas.microsoft.com/office/drawing/2014/main" id="{3ED6E107-4CC9-4C7F-BC0A-0538D7DADAA0}"/>
              </a:ext>
            </a:extLst>
          </p:cNvPr>
          <p:cNvGrpSpPr>
            <a:grpSpLocks/>
          </p:cNvGrpSpPr>
          <p:nvPr/>
        </p:nvGrpSpPr>
        <p:grpSpPr bwMode="auto">
          <a:xfrm>
            <a:off x="1809885" y="2801845"/>
            <a:ext cx="1132219" cy="1108075"/>
            <a:chOff x="4102107" y="3721100"/>
            <a:chExt cx="1068390" cy="1108075"/>
          </a:xfrm>
        </p:grpSpPr>
        <p:sp>
          <p:nvSpPr>
            <p:cNvPr id="101" name="Line 60">
              <a:extLst>
                <a:ext uri="{FF2B5EF4-FFF2-40B4-BE49-F238E27FC236}">
                  <a16:creationId xmlns:a16="http://schemas.microsoft.com/office/drawing/2014/main" id="{806EFDB5-3314-4DB2-827C-2A0C50D7B265}"/>
                </a:ext>
              </a:extLst>
            </p:cNvPr>
            <p:cNvSpPr>
              <a:spLocks noChangeShapeType="1"/>
            </p:cNvSpPr>
            <p:nvPr/>
          </p:nvSpPr>
          <p:spPr bwMode="gray">
            <a:xfrm>
              <a:off x="4482343" y="3868609"/>
              <a:ext cx="287500"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02" name="Group 61">
              <a:extLst>
                <a:ext uri="{FF2B5EF4-FFF2-40B4-BE49-F238E27FC236}">
                  <a16:creationId xmlns:a16="http://schemas.microsoft.com/office/drawing/2014/main" id="{FE2B045F-2C33-42DD-B6F7-C632CF27707E}"/>
                </a:ext>
              </a:extLst>
            </p:cNvPr>
            <p:cNvGrpSpPr>
              <a:grpSpLocks/>
            </p:cNvGrpSpPr>
            <p:nvPr/>
          </p:nvGrpSpPr>
          <p:grpSpPr bwMode="auto">
            <a:xfrm>
              <a:off x="4102107" y="3721100"/>
              <a:ext cx="1068390" cy="1108075"/>
              <a:chOff x="2586" y="1996"/>
              <a:chExt cx="753" cy="797"/>
            </a:xfrm>
          </p:grpSpPr>
          <p:sp>
            <p:nvSpPr>
              <p:cNvPr id="103" name="Oval 62">
                <a:extLst>
                  <a:ext uri="{FF2B5EF4-FFF2-40B4-BE49-F238E27FC236}">
                    <a16:creationId xmlns:a16="http://schemas.microsoft.com/office/drawing/2014/main" id="{D4EAF01C-D277-46E9-A12F-AFF5F7FBC6BF}"/>
                  </a:ext>
                </a:extLst>
              </p:cNvPr>
              <p:cNvSpPr>
                <a:spLocks noChangeArrowheads="1"/>
              </p:cNvSpPr>
              <p:nvPr/>
            </p:nvSpPr>
            <p:spPr bwMode="gray">
              <a:xfrm>
                <a:off x="2830" y="2257"/>
                <a:ext cx="264" cy="267"/>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100" kern="0">
                    <a:solidFill>
                      <a:srgbClr val="FFFFFF"/>
                    </a:solidFill>
                    <a:latin typeface="Arial"/>
                    <a:cs typeface="Arial" charset="0"/>
                    <a:sym typeface="Arial" pitchFamily="34" charset="0"/>
                  </a:rPr>
                  <a:t>EDO</a:t>
                </a:r>
              </a:p>
            </p:txBody>
          </p:sp>
          <p:sp>
            <p:nvSpPr>
              <p:cNvPr id="104" name="Line 63">
                <a:extLst>
                  <a:ext uri="{FF2B5EF4-FFF2-40B4-BE49-F238E27FC236}">
                    <a16:creationId xmlns:a16="http://schemas.microsoft.com/office/drawing/2014/main" id="{279B8A44-0D48-4854-BA97-74EDAAF242D0}"/>
                  </a:ext>
                </a:extLst>
              </p:cNvPr>
              <p:cNvSpPr>
                <a:spLocks noChangeShapeType="1"/>
              </p:cNvSpPr>
              <p:nvPr/>
            </p:nvSpPr>
            <p:spPr bwMode="gray">
              <a:xfrm rot="2805294" flipV="1">
                <a:off x="3089" y="2210"/>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5" name="Oval 64">
                <a:extLst>
                  <a:ext uri="{FF2B5EF4-FFF2-40B4-BE49-F238E27FC236}">
                    <a16:creationId xmlns:a16="http://schemas.microsoft.com/office/drawing/2014/main" id="{5E8633EE-B523-467F-A909-09EE045E5BB5}"/>
                  </a:ext>
                </a:extLst>
              </p:cNvPr>
              <p:cNvSpPr>
                <a:spLocks noChangeArrowheads="1"/>
              </p:cNvSpPr>
              <p:nvPr/>
            </p:nvSpPr>
            <p:spPr bwMode="gray">
              <a:xfrm>
                <a:off x="2586"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6" name="Oval 65">
                <a:extLst>
                  <a:ext uri="{FF2B5EF4-FFF2-40B4-BE49-F238E27FC236}">
                    <a16:creationId xmlns:a16="http://schemas.microsoft.com/office/drawing/2014/main" id="{173B5BFE-45DD-493A-BC09-D472E1FD23E0}"/>
                  </a:ext>
                </a:extLst>
              </p:cNvPr>
              <p:cNvSpPr>
                <a:spLocks noChangeArrowheads="1"/>
              </p:cNvSpPr>
              <p:nvPr/>
            </p:nvSpPr>
            <p:spPr bwMode="gray">
              <a:xfrm>
                <a:off x="3074" y="1996"/>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7" name="Oval 66">
                <a:extLst>
                  <a:ext uri="{FF2B5EF4-FFF2-40B4-BE49-F238E27FC236}">
                    <a16:creationId xmlns:a16="http://schemas.microsoft.com/office/drawing/2014/main" id="{5C01DF96-B49A-4C42-B90A-CC62D1FD5656}"/>
                  </a:ext>
                </a:extLst>
              </p:cNvPr>
              <p:cNvSpPr>
                <a:spLocks noChangeArrowheads="1"/>
              </p:cNvSpPr>
              <p:nvPr/>
            </p:nvSpPr>
            <p:spPr bwMode="gray">
              <a:xfrm>
                <a:off x="3074"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8" name="Oval 67">
                <a:extLst>
                  <a:ext uri="{FF2B5EF4-FFF2-40B4-BE49-F238E27FC236}">
                    <a16:creationId xmlns:a16="http://schemas.microsoft.com/office/drawing/2014/main" id="{319E7081-D994-45CE-A71C-A4821BB158BF}"/>
                  </a:ext>
                </a:extLst>
              </p:cNvPr>
              <p:cNvSpPr>
                <a:spLocks noChangeArrowheads="1"/>
              </p:cNvSpPr>
              <p:nvPr/>
            </p:nvSpPr>
            <p:spPr bwMode="gray">
              <a:xfrm>
                <a:off x="2586" y="2528"/>
                <a:ext cx="265" cy="265"/>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09" name="Line 68">
                <a:extLst>
                  <a:ext uri="{FF2B5EF4-FFF2-40B4-BE49-F238E27FC236}">
                    <a16:creationId xmlns:a16="http://schemas.microsoft.com/office/drawing/2014/main" id="{761CE4C0-7205-4860-8FC2-A599C810CA3E}"/>
                  </a:ext>
                </a:extLst>
              </p:cNvPr>
              <p:cNvSpPr>
                <a:spLocks noChangeShapeType="1"/>
              </p:cNvSpPr>
              <p:nvPr/>
            </p:nvSpPr>
            <p:spPr bwMode="gray">
              <a:xfrm rot="2805294" flipV="1">
                <a:off x="2827" y="2464"/>
                <a:ext cx="0"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0" name="Line 69">
                <a:extLst>
                  <a:ext uri="{FF2B5EF4-FFF2-40B4-BE49-F238E27FC236}">
                    <a16:creationId xmlns:a16="http://schemas.microsoft.com/office/drawing/2014/main" id="{91FA4CDE-5ADB-4C73-A689-48114E26FD08}"/>
                  </a:ext>
                </a:extLst>
              </p:cNvPr>
              <p:cNvSpPr>
                <a:spLocks noChangeShapeType="1"/>
              </p:cNvSpPr>
              <p:nvPr/>
            </p:nvSpPr>
            <p:spPr bwMode="gray">
              <a:xfrm rot="-2805294" flipH="1" flipV="1">
                <a:off x="2827" y="2205"/>
                <a:ext cx="1" cy="103"/>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1" name="Line 70">
                <a:extLst>
                  <a:ext uri="{FF2B5EF4-FFF2-40B4-BE49-F238E27FC236}">
                    <a16:creationId xmlns:a16="http://schemas.microsoft.com/office/drawing/2014/main" id="{85E9858E-7691-4F0D-AA99-02F5CB28C6A7}"/>
                  </a:ext>
                </a:extLst>
              </p:cNvPr>
              <p:cNvSpPr>
                <a:spLocks noChangeShapeType="1"/>
              </p:cNvSpPr>
              <p:nvPr/>
            </p:nvSpPr>
            <p:spPr bwMode="gray">
              <a:xfrm rot="-2805294" flipH="1" flipV="1">
                <a:off x="3081" y="2474"/>
                <a:ext cx="1" cy="102"/>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2" name="Line 71">
                <a:extLst>
                  <a:ext uri="{FF2B5EF4-FFF2-40B4-BE49-F238E27FC236}">
                    <a16:creationId xmlns:a16="http://schemas.microsoft.com/office/drawing/2014/main" id="{953A8DE2-848C-4890-BBB8-6210E54C3ED0}"/>
                  </a:ext>
                </a:extLst>
              </p:cNvPr>
              <p:cNvSpPr>
                <a:spLocks noChangeShapeType="1"/>
              </p:cNvSpPr>
              <p:nvPr/>
            </p:nvSpPr>
            <p:spPr bwMode="gray">
              <a:xfrm>
                <a:off x="2866" y="2673"/>
                <a:ext cx="182" cy="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3" name="Line 72">
                <a:extLst>
                  <a:ext uri="{FF2B5EF4-FFF2-40B4-BE49-F238E27FC236}">
                    <a16:creationId xmlns:a16="http://schemas.microsoft.com/office/drawing/2014/main" id="{1DEEAC69-DBA6-4CD2-999D-8453A2F17212}"/>
                  </a:ext>
                </a:extLst>
              </p:cNvPr>
              <p:cNvSpPr>
                <a:spLocks noChangeShapeType="1"/>
              </p:cNvSpPr>
              <p:nvPr/>
            </p:nvSpPr>
            <p:spPr bwMode="gray">
              <a:xfrm>
                <a:off x="27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14" name="Line 73">
                <a:extLst>
                  <a:ext uri="{FF2B5EF4-FFF2-40B4-BE49-F238E27FC236}">
                    <a16:creationId xmlns:a16="http://schemas.microsoft.com/office/drawing/2014/main" id="{C5AC0E37-0F72-4147-9D91-103A2AEC1B06}"/>
                  </a:ext>
                </a:extLst>
              </p:cNvPr>
              <p:cNvSpPr>
                <a:spLocks noChangeShapeType="1"/>
              </p:cNvSpPr>
              <p:nvPr/>
            </p:nvSpPr>
            <p:spPr bwMode="gray">
              <a:xfrm>
                <a:off x="3208" y="2270"/>
                <a:ext cx="0" cy="236"/>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15" name="Group 122">
            <a:extLst>
              <a:ext uri="{FF2B5EF4-FFF2-40B4-BE49-F238E27FC236}">
                <a16:creationId xmlns:a16="http://schemas.microsoft.com/office/drawing/2014/main" id="{6FB42222-3C4D-4D77-9E2F-8DEB265A66F0}"/>
              </a:ext>
            </a:extLst>
          </p:cNvPr>
          <p:cNvGrpSpPr>
            <a:grpSpLocks/>
          </p:cNvGrpSpPr>
          <p:nvPr/>
        </p:nvGrpSpPr>
        <p:grpSpPr bwMode="auto">
          <a:xfrm>
            <a:off x="9314350" y="2887689"/>
            <a:ext cx="1003300" cy="939800"/>
            <a:chOff x="7359650" y="3533775"/>
            <a:chExt cx="1420813" cy="1258888"/>
          </a:xfrm>
        </p:grpSpPr>
        <p:sp>
          <p:nvSpPr>
            <p:cNvPr id="116" name="Line 58">
              <a:extLst>
                <a:ext uri="{FF2B5EF4-FFF2-40B4-BE49-F238E27FC236}">
                  <a16:creationId xmlns:a16="http://schemas.microsoft.com/office/drawing/2014/main" id="{46E8819F-0E5D-4C03-BC73-8F487CC35F28}"/>
                </a:ext>
              </a:extLst>
            </p:cNvPr>
            <p:cNvSpPr>
              <a:spLocks noChangeShapeType="1"/>
            </p:cNvSpPr>
            <p:nvPr/>
          </p:nvSpPr>
          <p:spPr bwMode="gray">
            <a:xfrm rot="-1945264">
              <a:off x="8369057" y="4563001"/>
              <a:ext cx="2247" cy="18287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nvGrpSpPr>
            <p:cNvPr id="117" name="Group 93">
              <a:extLst>
                <a:ext uri="{FF2B5EF4-FFF2-40B4-BE49-F238E27FC236}">
                  <a16:creationId xmlns:a16="http://schemas.microsoft.com/office/drawing/2014/main" id="{33FE5462-C1A7-481F-AE6E-F3AD211D0BED}"/>
                </a:ext>
              </a:extLst>
            </p:cNvPr>
            <p:cNvGrpSpPr>
              <a:grpSpLocks/>
            </p:cNvGrpSpPr>
            <p:nvPr/>
          </p:nvGrpSpPr>
          <p:grpSpPr bwMode="auto">
            <a:xfrm>
              <a:off x="7359650" y="3533775"/>
              <a:ext cx="1420813" cy="1258888"/>
              <a:chOff x="4692" y="1915"/>
              <a:chExt cx="895" cy="793"/>
            </a:xfrm>
          </p:grpSpPr>
          <p:sp>
            <p:nvSpPr>
              <p:cNvPr id="118" name="Oval 94">
                <a:extLst>
                  <a:ext uri="{FF2B5EF4-FFF2-40B4-BE49-F238E27FC236}">
                    <a16:creationId xmlns:a16="http://schemas.microsoft.com/office/drawing/2014/main" id="{D0D905B3-E46B-4E7D-8B80-A95B767F475C}"/>
                  </a:ext>
                </a:extLst>
              </p:cNvPr>
              <p:cNvSpPr>
                <a:spLocks noChangeArrowheads="1"/>
              </p:cNvSpPr>
              <p:nvPr/>
            </p:nvSpPr>
            <p:spPr bwMode="gray">
              <a:xfrm>
                <a:off x="4863" y="2090"/>
                <a:ext cx="535" cy="509"/>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sp>
            <p:nvSpPr>
              <p:cNvPr id="119" name="Oval 95">
                <a:extLst>
                  <a:ext uri="{FF2B5EF4-FFF2-40B4-BE49-F238E27FC236}">
                    <a16:creationId xmlns:a16="http://schemas.microsoft.com/office/drawing/2014/main" id="{8F856006-BAD8-40CF-A356-D9B8F071D137}"/>
                  </a:ext>
                </a:extLst>
              </p:cNvPr>
              <p:cNvSpPr>
                <a:spLocks noChangeArrowheads="1"/>
              </p:cNvSpPr>
              <p:nvPr/>
            </p:nvSpPr>
            <p:spPr bwMode="gray">
              <a:xfrm>
                <a:off x="5086" y="1915"/>
                <a:ext cx="34"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0" name="Line 96">
                <a:extLst>
                  <a:ext uri="{FF2B5EF4-FFF2-40B4-BE49-F238E27FC236}">
                    <a16:creationId xmlns:a16="http://schemas.microsoft.com/office/drawing/2014/main" id="{C9B45D58-1914-43A1-95D4-6EA409285383}"/>
                  </a:ext>
                </a:extLst>
              </p:cNvPr>
              <p:cNvSpPr>
                <a:spLocks noChangeShapeType="1"/>
              </p:cNvSpPr>
              <p:nvPr/>
            </p:nvSpPr>
            <p:spPr bwMode="gray">
              <a:xfrm>
                <a:off x="5103" y="1957"/>
                <a:ext cx="0" cy="118"/>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1" name="Line 97">
                <a:extLst>
                  <a:ext uri="{FF2B5EF4-FFF2-40B4-BE49-F238E27FC236}">
                    <a16:creationId xmlns:a16="http://schemas.microsoft.com/office/drawing/2014/main" id="{5BD17F91-E225-474F-B31B-46AC104F9D29}"/>
                  </a:ext>
                </a:extLst>
              </p:cNvPr>
              <p:cNvSpPr>
                <a:spLocks noChangeShapeType="1"/>
              </p:cNvSpPr>
              <p:nvPr/>
            </p:nvSpPr>
            <p:spPr bwMode="gray">
              <a:xfrm rot="-3398929">
                <a:off x="4795" y="2209"/>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2" name="Line 98">
                <a:extLst>
                  <a:ext uri="{FF2B5EF4-FFF2-40B4-BE49-F238E27FC236}">
                    <a16:creationId xmlns:a16="http://schemas.microsoft.com/office/drawing/2014/main" id="{03E23670-3DB4-4B8E-8C28-9F4D77E45B0C}"/>
                  </a:ext>
                </a:extLst>
              </p:cNvPr>
              <p:cNvSpPr>
                <a:spLocks noChangeShapeType="1"/>
              </p:cNvSpPr>
              <p:nvPr/>
            </p:nvSpPr>
            <p:spPr bwMode="gray">
              <a:xfrm rot="3398929" flipV="1">
                <a:off x="5479" y="2204"/>
                <a:ext cx="1" cy="13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3" name="Line 99">
                <a:extLst>
                  <a:ext uri="{FF2B5EF4-FFF2-40B4-BE49-F238E27FC236}">
                    <a16:creationId xmlns:a16="http://schemas.microsoft.com/office/drawing/2014/main" id="{42CB4426-0631-49B7-B990-81BE9F757AE4}"/>
                  </a:ext>
                </a:extLst>
              </p:cNvPr>
              <p:cNvSpPr>
                <a:spLocks noChangeShapeType="1"/>
              </p:cNvSpPr>
              <p:nvPr/>
            </p:nvSpPr>
            <p:spPr bwMode="gray">
              <a:xfrm rot="1945264" flipH="1">
                <a:off x="4933" y="2553"/>
                <a:ext cx="1" cy="11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4" name="Oval 100">
                <a:extLst>
                  <a:ext uri="{FF2B5EF4-FFF2-40B4-BE49-F238E27FC236}">
                    <a16:creationId xmlns:a16="http://schemas.microsoft.com/office/drawing/2014/main" id="{CFB18D81-1A20-4CD9-AAE6-FAFE4C46ED75}"/>
                  </a:ext>
                </a:extLst>
              </p:cNvPr>
              <p:cNvSpPr>
                <a:spLocks noChangeArrowheads="1"/>
              </p:cNvSpPr>
              <p:nvPr/>
            </p:nvSpPr>
            <p:spPr bwMode="gray">
              <a:xfrm>
                <a:off x="5556" y="2219"/>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5" name="Oval 101">
                <a:extLst>
                  <a:ext uri="{FF2B5EF4-FFF2-40B4-BE49-F238E27FC236}">
                    <a16:creationId xmlns:a16="http://schemas.microsoft.com/office/drawing/2014/main" id="{2990ED6E-1231-4FDA-BF50-CA6A88A675A6}"/>
                  </a:ext>
                </a:extLst>
              </p:cNvPr>
              <p:cNvSpPr>
                <a:spLocks noChangeArrowheads="1"/>
              </p:cNvSpPr>
              <p:nvPr/>
            </p:nvSpPr>
            <p:spPr bwMode="gray">
              <a:xfrm>
                <a:off x="5370" y="2683"/>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6" name="Oval 102">
                <a:extLst>
                  <a:ext uri="{FF2B5EF4-FFF2-40B4-BE49-F238E27FC236}">
                    <a16:creationId xmlns:a16="http://schemas.microsoft.com/office/drawing/2014/main" id="{AF92DE82-3634-4657-B737-03563E8FA8F1}"/>
                  </a:ext>
                </a:extLst>
              </p:cNvPr>
              <p:cNvSpPr>
                <a:spLocks noChangeArrowheads="1"/>
              </p:cNvSpPr>
              <p:nvPr/>
            </p:nvSpPr>
            <p:spPr bwMode="gray">
              <a:xfrm>
                <a:off x="4859" y="2666"/>
                <a:ext cx="31" cy="24"/>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27" name="Oval 103">
                <a:extLst>
                  <a:ext uri="{FF2B5EF4-FFF2-40B4-BE49-F238E27FC236}">
                    <a16:creationId xmlns:a16="http://schemas.microsoft.com/office/drawing/2014/main" id="{95508746-5BF3-4A34-90C4-E2F6F65B6D38}"/>
                  </a:ext>
                </a:extLst>
              </p:cNvPr>
              <p:cNvSpPr>
                <a:spLocks noChangeArrowheads="1"/>
              </p:cNvSpPr>
              <p:nvPr/>
            </p:nvSpPr>
            <p:spPr bwMode="gray">
              <a:xfrm>
                <a:off x="4692" y="2222"/>
                <a:ext cx="31" cy="25"/>
              </a:xfrm>
              <a:prstGeom prst="ellipse">
                <a:avLst/>
              </a:prstGeom>
              <a:solidFill>
                <a:srgbClr val="C0C0C0"/>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grpSp>
        <p:nvGrpSpPr>
          <p:cNvPr id="128" name="Group 121">
            <a:extLst>
              <a:ext uri="{FF2B5EF4-FFF2-40B4-BE49-F238E27FC236}">
                <a16:creationId xmlns:a16="http://schemas.microsoft.com/office/drawing/2014/main" id="{071810D6-E20A-4520-A6FD-8EB216BD1D46}"/>
              </a:ext>
            </a:extLst>
          </p:cNvPr>
          <p:cNvGrpSpPr>
            <a:grpSpLocks/>
          </p:cNvGrpSpPr>
          <p:nvPr/>
        </p:nvGrpSpPr>
        <p:grpSpPr bwMode="auto">
          <a:xfrm>
            <a:off x="5609432" y="2853558"/>
            <a:ext cx="973137" cy="1008063"/>
            <a:chOff x="5821851" y="3740150"/>
            <a:chExt cx="1085362" cy="1063625"/>
          </a:xfrm>
        </p:grpSpPr>
        <p:sp>
          <p:nvSpPr>
            <p:cNvPr id="129" name="Oval 59">
              <a:extLst>
                <a:ext uri="{FF2B5EF4-FFF2-40B4-BE49-F238E27FC236}">
                  <a16:creationId xmlns:a16="http://schemas.microsoft.com/office/drawing/2014/main" id="{D469D4D6-851E-45AE-9A8D-A11CBE736493}"/>
                </a:ext>
              </a:extLst>
            </p:cNvPr>
            <p:cNvSpPr>
              <a:spLocks noChangeArrowheads="1"/>
            </p:cNvSpPr>
            <p:nvPr/>
          </p:nvSpPr>
          <p:spPr bwMode="gray">
            <a:xfrm>
              <a:off x="6098061" y="4028250"/>
              <a:ext cx="532943" cy="519250"/>
            </a:xfrm>
            <a:prstGeom prst="ellipse">
              <a:avLst/>
            </a:prstGeom>
            <a:solidFill>
              <a:srgbClr val="636363"/>
            </a:solidFill>
            <a:ln w="19050">
              <a:solidFill>
                <a:schemeClr val="tx2">
                  <a:lumMod val="25000"/>
                  <a:lumOff val="75000"/>
                </a:schemeClr>
              </a:solidFill>
              <a:round/>
              <a:headEnd/>
              <a:tailEnd/>
            </a:ln>
          </p:spPr>
          <p:txBody>
            <a:bodyPr wrap="none" anchor="ctr"/>
            <a:lstStyle/>
            <a:p>
              <a:pPr algn="ctr" defTabSz="800059">
                <a:defRPr/>
              </a:pPr>
              <a:r>
                <a:rPr lang="en-US" sz="1600" kern="0">
                  <a:solidFill>
                    <a:srgbClr val="FFFFFF"/>
                  </a:solidFill>
                  <a:latin typeface="Arial"/>
                  <a:cs typeface="Arial" charset="0"/>
                  <a:sym typeface="Arial" pitchFamily="34" charset="0"/>
                </a:rPr>
                <a:t>EDO</a:t>
              </a:r>
            </a:p>
          </p:txBody>
        </p:sp>
        <p:grpSp>
          <p:nvGrpSpPr>
            <p:cNvPr id="130" name="Group 105">
              <a:extLst>
                <a:ext uri="{FF2B5EF4-FFF2-40B4-BE49-F238E27FC236}">
                  <a16:creationId xmlns:a16="http://schemas.microsoft.com/office/drawing/2014/main" id="{7C181807-A4AC-4812-938D-72EC7D3D899B}"/>
                </a:ext>
              </a:extLst>
            </p:cNvPr>
            <p:cNvGrpSpPr>
              <a:grpSpLocks/>
            </p:cNvGrpSpPr>
            <p:nvPr/>
          </p:nvGrpSpPr>
          <p:grpSpPr bwMode="auto">
            <a:xfrm>
              <a:off x="5821851" y="3740150"/>
              <a:ext cx="1085362" cy="1063625"/>
              <a:chOff x="3658" y="1981"/>
              <a:chExt cx="749" cy="734"/>
            </a:xfrm>
          </p:grpSpPr>
          <p:sp>
            <p:nvSpPr>
              <p:cNvPr id="131" name="Oval 106">
                <a:extLst>
                  <a:ext uri="{FF2B5EF4-FFF2-40B4-BE49-F238E27FC236}">
                    <a16:creationId xmlns:a16="http://schemas.microsoft.com/office/drawing/2014/main" id="{35938072-B8C4-43FD-8EE9-C411DF5F7612}"/>
                  </a:ext>
                </a:extLst>
              </p:cNvPr>
              <p:cNvSpPr>
                <a:spLocks noChangeArrowheads="1"/>
              </p:cNvSpPr>
              <p:nvPr/>
            </p:nvSpPr>
            <p:spPr bwMode="gray">
              <a:xfrm>
                <a:off x="3658" y="2249"/>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2" name="Oval 107">
                <a:extLst>
                  <a:ext uri="{FF2B5EF4-FFF2-40B4-BE49-F238E27FC236}">
                    <a16:creationId xmlns:a16="http://schemas.microsoft.com/office/drawing/2014/main" id="{D9683D88-D371-4A78-B16C-5909A29D51BE}"/>
                  </a:ext>
                </a:extLst>
              </p:cNvPr>
              <p:cNvSpPr>
                <a:spLocks noChangeArrowheads="1"/>
              </p:cNvSpPr>
              <p:nvPr/>
            </p:nvSpPr>
            <p:spPr bwMode="gray">
              <a:xfrm>
                <a:off x="3998" y="1981"/>
                <a:ext cx="67"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3" name="Oval 108">
                <a:extLst>
                  <a:ext uri="{FF2B5EF4-FFF2-40B4-BE49-F238E27FC236}">
                    <a16:creationId xmlns:a16="http://schemas.microsoft.com/office/drawing/2014/main" id="{43AE7076-A302-456F-B6EA-65C82A63054E}"/>
                  </a:ext>
                </a:extLst>
              </p:cNvPr>
              <p:cNvSpPr>
                <a:spLocks noChangeArrowheads="1"/>
              </p:cNvSpPr>
              <p:nvPr/>
            </p:nvSpPr>
            <p:spPr bwMode="gray">
              <a:xfrm>
                <a:off x="3786" y="2643"/>
                <a:ext cx="62" cy="60"/>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4" name="Oval 109">
                <a:extLst>
                  <a:ext uri="{FF2B5EF4-FFF2-40B4-BE49-F238E27FC236}">
                    <a16:creationId xmlns:a16="http://schemas.microsoft.com/office/drawing/2014/main" id="{210E7028-869E-4385-B8B9-39551DEA1E62}"/>
                  </a:ext>
                </a:extLst>
              </p:cNvPr>
              <p:cNvSpPr>
                <a:spLocks noChangeArrowheads="1"/>
              </p:cNvSpPr>
              <p:nvPr/>
            </p:nvSpPr>
            <p:spPr bwMode="gray">
              <a:xfrm>
                <a:off x="4209" y="2654"/>
                <a:ext cx="66"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5" name="Oval 110">
                <a:extLst>
                  <a:ext uri="{FF2B5EF4-FFF2-40B4-BE49-F238E27FC236}">
                    <a16:creationId xmlns:a16="http://schemas.microsoft.com/office/drawing/2014/main" id="{D055F4FC-64A5-4107-9115-A3463EC87B7F}"/>
                  </a:ext>
                </a:extLst>
              </p:cNvPr>
              <p:cNvSpPr>
                <a:spLocks noChangeArrowheads="1"/>
              </p:cNvSpPr>
              <p:nvPr/>
            </p:nvSpPr>
            <p:spPr bwMode="gray">
              <a:xfrm>
                <a:off x="4343" y="2246"/>
                <a:ext cx="64" cy="61"/>
              </a:xfrm>
              <a:prstGeom prst="ellipse">
                <a:avLst/>
              </a:prstGeom>
              <a:solidFill>
                <a:srgbClr val="FFFFFF">
                  <a:lumMod val="95000"/>
                </a:srgbClr>
              </a:solidFill>
              <a:ln w="19050">
                <a:solidFill>
                  <a:srgbClr val="C0C0C0"/>
                </a:solidFill>
                <a:round/>
                <a:headEnd/>
                <a:tailEn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6" name="Line 111">
                <a:extLst>
                  <a:ext uri="{FF2B5EF4-FFF2-40B4-BE49-F238E27FC236}">
                    <a16:creationId xmlns:a16="http://schemas.microsoft.com/office/drawing/2014/main" id="{F916184F-7880-45B7-AB08-36062DA6D79A}"/>
                  </a:ext>
                </a:extLst>
              </p:cNvPr>
              <p:cNvSpPr>
                <a:spLocks noChangeShapeType="1"/>
              </p:cNvSpPr>
              <p:nvPr/>
            </p:nvSpPr>
            <p:spPr bwMode="gray">
              <a:xfrm>
                <a:off x="4029" y="2057"/>
                <a:ext cx="0" cy="105"/>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7" name="Line 112">
                <a:extLst>
                  <a:ext uri="{FF2B5EF4-FFF2-40B4-BE49-F238E27FC236}">
                    <a16:creationId xmlns:a16="http://schemas.microsoft.com/office/drawing/2014/main" id="{FCBC1EF7-647C-4A98-A934-E658474CDD69}"/>
                  </a:ext>
                </a:extLst>
              </p:cNvPr>
              <p:cNvSpPr>
                <a:spLocks noChangeShapeType="1"/>
              </p:cNvSpPr>
              <p:nvPr/>
            </p:nvSpPr>
            <p:spPr bwMode="gray">
              <a:xfrm rot="-1945264">
                <a:off x="4174" y="2529"/>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8" name="Line 113">
                <a:extLst>
                  <a:ext uri="{FF2B5EF4-FFF2-40B4-BE49-F238E27FC236}">
                    <a16:creationId xmlns:a16="http://schemas.microsoft.com/office/drawing/2014/main" id="{138EF92A-32FB-47E7-92EE-144936282D7A}"/>
                  </a:ext>
                </a:extLst>
              </p:cNvPr>
              <p:cNvSpPr>
                <a:spLocks noChangeShapeType="1"/>
              </p:cNvSpPr>
              <p:nvPr/>
            </p:nvSpPr>
            <p:spPr bwMode="gray">
              <a:xfrm rot="-3398929">
                <a:off x="3777" y="2265"/>
                <a:ext cx="0" cy="110"/>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39" name="Line 114">
                <a:extLst>
                  <a:ext uri="{FF2B5EF4-FFF2-40B4-BE49-F238E27FC236}">
                    <a16:creationId xmlns:a16="http://schemas.microsoft.com/office/drawing/2014/main" id="{27ED2567-A91C-4E82-9305-7887837E33ED}"/>
                  </a:ext>
                </a:extLst>
              </p:cNvPr>
              <p:cNvSpPr>
                <a:spLocks noChangeShapeType="1"/>
              </p:cNvSpPr>
              <p:nvPr/>
            </p:nvSpPr>
            <p:spPr bwMode="gray">
              <a:xfrm rot="3398929" flipV="1">
                <a:off x="4282" y="2268"/>
                <a:ext cx="1"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0" name="Line 115">
                <a:extLst>
                  <a:ext uri="{FF2B5EF4-FFF2-40B4-BE49-F238E27FC236}">
                    <a16:creationId xmlns:a16="http://schemas.microsoft.com/office/drawing/2014/main" id="{B1C860AA-70EA-4F05-ACAD-970D6D6CC526}"/>
                  </a:ext>
                </a:extLst>
              </p:cNvPr>
              <p:cNvSpPr>
                <a:spLocks noChangeShapeType="1"/>
              </p:cNvSpPr>
              <p:nvPr/>
            </p:nvSpPr>
            <p:spPr bwMode="gray">
              <a:xfrm rot="1945264" flipH="1">
                <a:off x="3868" y="2522"/>
                <a:ext cx="0" cy="109"/>
              </a:xfrm>
              <a:prstGeom prst="line">
                <a:avLst/>
              </a:prstGeom>
              <a:noFill/>
              <a:ln w="12700">
                <a:solidFill>
                  <a:srgbClr val="C0C0C0"/>
                </a:solidFill>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1" name="Line 116">
                <a:extLst>
                  <a:ext uri="{FF2B5EF4-FFF2-40B4-BE49-F238E27FC236}">
                    <a16:creationId xmlns:a16="http://schemas.microsoft.com/office/drawing/2014/main" id="{FADF46DA-3016-4824-938C-A65D75BDD056}"/>
                  </a:ext>
                </a:extLst>
              </p:cNvPr>
              <p:cNvSpPr>
                <a:spLocks noChangeShapeType="1"/>
              </p:cNvSpPr>
              <p:nvPr/>
            </p:nvSpPr>
            <p:spPr bwMode="gray">
              <a:xfrm>
                <a:off x="3890" y="2680"/>
                <a:ext cx="282" cy="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2" name="Line 117">
                <a:extLst>
                  <a:ext uri="{FF2B5EF4-FFF2-40B4-BE49-F238E27FC236}">
                    <a16:creationId xmlns:a16="http://schemas.microsoft.com/office/drawing/2014/main" id="{344BDE81-93A7-425F-98C5-2E4E337BA622}"/>
                  </a:ext>
                </a:extLst>
              </p:cNvPr>
              <p:cNvSpPr>
                <a:spLocks noChangeShapeType="1"/>
              </p:cNvSpPr>
              <p:nvPr/>
            </p:nvSpPr>
            <p:spPr bwMode="gray">
              <a:xfrm flipV="1">
                <a:off x="4271" y="2362"/>
                <a:ext cx="89"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3" name="Line 118">
                <a:extLst>
                  <a:ext uri="{FF2B5EF4-FFF2-40B4-BE49-F238E27FC236}">
                    <a16:creationId xmlns:a16="http://schemas.microsoft.com/office/drawing/2014/main" id="{1BB99718-733A-4FA6-BD99-A1516AD4A6E1}"/>
                  </a:ext>
                </a:extLst>
              </p:cNvPr>
              <p:cNvSpPr>
                <a:spLocks noChangeShapeType="1"/>
              </p:cNvSpPr>
              <p:nvPr/>
            </p:nvSpPr>
            <p:spPr bwMode="gray">
              <a:xfrm flipH="1" flipV="1">
                <a:off x="3696" y="2338"/>
                <a:ext cx="92" cy="257"/>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4" name="Line 119">
                <a:extLst>
                  <a:ext uri="{FF2B5EF4-FFF2-40B4-BE49-F238E27FC236}">
                    <a16:creationId xmlns:a16="http://schemas.microsoft.com/office/drawing/2014/main" id="{C6E40D7F-342A-4C21-B748-547CB2663A75}"/>
                  </a:ext>
                </a:extLst>
              </p:cNvPr>
              <p:cNvSpPr>
                <a:spLocks noChangeShapeType="1"/>
              </p:cNvSpPr>
              <p:nvPr/>
            </p:nvSpPr>
            <p:spPr bwMode="gray">
              <a:xfrm flipV="1">
                <a:off x="3724" y="2045"/>
                <a:ext cx="235"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sp>
            <p:nvSpPr>
              <p:cNvPr id="145" name="Line 120">
                <a:extLst>
                  <a:ext uri="{FF2B5EF4-FFF2-40B4-BE49-F238E27FC236}">
                    <a16:creationId xmlns:a16="http://schemas.microsoft.com/office/drawing/2014/main" id="{994B77AF-0187-46D5-8190-768C9F5D3C5C}"/>
                  </a:ext>
                </a:extLst>
              </p:cNvPr>
              <p:cNvSpPr>
                <a:spLocks noChangeShapeType="1"/>
              </p:cNvSpPr>
              <p:nvPr/>
            </p:nvSpPr>
            <p:spPr bwMode="gray">
              <a:xfrm flipH="1" flipV="1">
                <a:off x="4091" y="2038"/>
                <a:ext cx="237" cy="170"/>
              </a:xfrm>
              <a:prstGeom prst="line">
                <a:avLst/>
              </a:prstGeom>
              <a:noFill/>
              <a:ln w="12700">
                <a:solidFill>
                  <a:srgbClr val="C0C0C0"/>
                </a:solidFill>
                <a:prstDash val="dash"/>
                <a:round/>
                <a:headEnd type="triangle" w="med" len="med"/>
                <a:tailEnd type="triangle" w="med" len="med"/>
              </a:ln>
            </p:spPr>
            <p:txBody>
              <a:bodyPr wrap="none" anchor="ctr"/>
              <a:lstStyle/>
              <a:p>
                <a:pPr defTabSz="800059">
                  <a:defRPr/>
                </a:pPr>
                <a:endParaRPr lang="en-US" sz="1600" kern="0">
                  <a:solidFill>
                    <a:sysClr val="windowText" lastClr="000000"/>
                  </a:solidFill>
                  <a:latin typeface="Arial"/>
                  <a:cs typeface="Arial" charset="0"/>
                  <a:sym typeface="Arial" pitchFamily="34" charset="0"/>
                </a:endParaRPr>
              </a:p>
            </p:txBody>
          </p:sp>
        </p:grpSp>
      </p:grpSp>
      <p:sp>
        <p:nvSpPr>
          <p:cNvPr id="149" name="Rectangle 148">
            <a:extLst>
              <a:ext uri="{FF2B5EF4-FFF2-40B4-BE49-F238E27FC236}">
                <a16:creationId xmlns:a16="http://schemas.microsoft.com/office/drawing/2014/main" id="{9D9C048F-EF3A-4772-8B01-A009BF0E8262}"/>
              </a:ext>
            </a:extLst>
          </p:cNvPr>
          <p:cNvSpPr/>
          <p:nvPr/>
        </p:nvSpPr>
        <p:spPr>
          <a:xfrm>
            <a:off x="576000" y="408713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Advantages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50">
                <a:solidFill>
                  <a:srgbClr val="0069B4"/>
                </a:solidFill>
              </a:rPr>
              <a:t>In touch and responsive to local needs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kumimoji="0" lang="en-US" sz="1050" i="0" u="none" strike="noStrike" cap="none" normalizeH="0" baseline="0">
                <a:ln>
                  <a:noFill/>
                </a:ln>
                <a:solidFill>
                  <a:srgbClr val="0069B4"/>
                </a:solidFill>
                <a:effectLst/>
                <a:latin typeface="+mn-lt"/>
              </a:rPr>
              <a:t>No central “overhead” or “oversight”</a:t>
            </a:r>
          </a:p>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200" b="1" i="0" u="none" strike="noStrike" cap="none" normalizeH="0" baseline="0">
              <a:ln>
                <a:noFill/>
              </a:ln>
              <a:solidFill>
                <a:srgbClr val="0069B4"/>
              </a:solidFill>
              <a:effectLst/>
              <a:latin typeface="+mn-lt"/>
            </a:endParaRPr>
          </a:p>
        </p:txBody>
      </p:sp>
      <p:sp>
        <p:nvSpPr>
          <p:cNvPr id="150" name="Rectangle 149">
            <a:extLst>
              <a:ext uri="{FF2B5EF4-FFF2-40B4-BE49-F238E27FC236}">
                <a16:creationId xmlns:a16="http://schemas.microsoft.com/office/drawing/2014/main" id="{C62A8ECC-881A-4D4E-BE45-6615714B579E}"/>
              </a:ext>
            </a:extLst>
          </p:cNvPr>
          <p:cNvSpPr/>
          <p:nvPr/>
        </p:nvSpPr>
        <p:spPr>
          <a:xfrm>
            <a:off x="4296000" y="408713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Advantages</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Takes into account business term needs of product lines</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Balan</a:t>
            </a:r>
            <a:r>
              <a:rPr lang="en-US" sz="1000">
                <a:solidFill>
                  <a:srgbClr val="0069B4"/>
                </a:solidFill>
              </a:rPr>
              <a:t>ces responsiveness and resilience</a:t>
            </a:r>
          </a:p>
          <a:p>
            <a:pPr marL="171450" marR="0" lvl="0" indent="-171450" algn="l" defTabSz="914400" rtl="0" eaLnBrk="1" fontAlgn="base" latinLnBrk="0" hangingPunct="1">
              <a:lnSpc>
                <a:spcPct val="100000"/>
              </a:lnSpc>
              <a:spcAft>
                <a:spcPct val="0"/>
              </a:spcAft>
              <a:buClr>
                <a:schemeClr val="accent1"/>
              </a:buClr>
              <a:buSzTx/>
              <a:buFont typeface="Arial" panose="020B0604020202020204" pitchFamily="34" charset="0"/>
              <a:buChar char="•"/>
              <a:tabLst/>
            </a:pPr>
            <a:r>
              <a:rPr kumimoji="0" lang="en-US" sz="1000" i="0" u="none" strike="noStrike" cap="none" normalizeH="0" baseline="0">
                <a:ln>
                  <a:noFill/>
                </a:ln>
                <a:solidFill>
                  <a:srgbClr val="0069B4"/>
                </a:solidFill>
                <a:effectLst/>
                <a:latin typeface="+mn-lt"/>
              </a:rPr>
              <a:t>Consistent approach provides cross-company sharing</a:t>
            </a:r>
          </a:p>
        </p:txBody>
      </p:sp>
      <p:sp>
        <p:nvSpPr>
          <p:cNvPr id="151" name="Rectangle 150">
            <a:extLst>
              <a:ext uri="{FF2B5EF4-FFF2-40B4-BE49-F238E27FC236}">
                <a16:creationId xmlns:a16="http://schemas.microsoft.com/office/drawing/2014/main" id="{C9B2A4A7-A41D-4E99-B700-2878361B867C}"/>
              </a:ext>
            </a:extLst>
          </p:cNvPr>
          <p:cNvSpPr/>
          <p:nvPr/>
        </p:nvSpPr>
        <p:spPr>
          <a:xfrm>
            <a:off x="8016000" y="408713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0" lang="en-US" sz="1200" b="1" i="0" u="none" strike="noStrike" cap="none" normalizeH="0" baseline="0">
                <a:ln>
                  <a:noFill/>
                </a:ln>
                <a:solidFill>
                  <a:srgbClr val="0069B4"/>
                </a:solidFill>
                <a:effectLst/>
                <a:latin typeface="+mn-lt"/>
              </a:rPr>
              <a:t>Advantages</a:t>
            </a:r>
            <a:endParaRPr lang="en-US" sz="1200" b="1">
              <a:solidFill>
                <a:srgbClr val="0069B4"/>
              </a:solidFill>
            </a:endParaRPr>
          </a:p>
          <a:p>
            <a:pPr marL="171450" indent="-171450">
              <a:buFont typeface="Arial" panose="020B0604020202020204" pitchFamily="34" charset="0"/>
              <a:buChar char="•"/>
            </a:pPr>
            <a:r>
              <a:rPr lang="en-US" sz="1000">
                <a:solidFill>
                  <a:srgbClr val="0069B4"/>
                </a:solidFill>
              </a:rPr>
              <a:t>Centralized authority</a:t>
            </a:r>
          </a:p>
          <a:p>
            <a:pPr marL="171450" indent="-171450">
              <a:buFont typeface="Arial" panose="020B0604020202020204" pitchFamily="34" charset="0"/>
              <a:buChar char="•"/>
            </a:pPr>
            <a:r>
              <a:rPr kumimoji="0" lang="en-US" sz="1000" i="0" u="none" strike="noStrike" cap="none" normalizeH="0" baseline="0">
                <a:ln>
                  <a:noFill/>
                </a:ln>
                <a:solidFill>
                  <a:srgbClr val="0069B4"/>
                </a:solidFill>
                <a:effectLst/>
                <a:latin typeface="+mn-lt"/>
              </a:rPr>
              <a:t>More eff</a:t>
            </a:r>
            <a:r>
              <a:rPr lang="en-US" sz="1000">
                <a:solidFill>
                  <a:srgbClr val="0069B4"/>
                </a:solidFill>
              </a:rPr>
              <a:t>icient decision making </a:t>
            </a:r>
          </a:p>
          <a:p>
            <a:r>
              <a:rPr kumimoji="0" lang="en-US" sz="1200" b="1" i="0" u="none" strike="noStrike" cap="none" normalizeH="0" baseline="0">
                <a:ln>
                  <a:noFill/>
                </a:ln>
                <a:solidFill>
                  <a:srgbClr val="0069B4"/>
                </a:solidFill>
                <a:effectLst/>
                <a:latin typeface="+mn-lt"/>
              </a:rPr>
              <a:t> </a:t>
            </a:r>
            <a:endParaRPr kumimoji="0" lang="en-US" sz="1200" b="0" i="0" u="none" strike="noStrike" cap="none" normalizeH="0" baseline="0">
              <a:ln>
                <a:noFill/>
              </a:ln>
              <a:solidFill>
                <a:srgbClr val="0069B4"/>
              </a:solidFill>
              <a:effectLst/>
              <a:latin typeface="+mn-lt"/>
            </a:endParaRPr>
          </a:p>
        </p:txBody>
      </p:sp>
      <p:sp>
        <p:nvSpPr>
          <p:cNvPr id="158" name="Rectangle 157">
            <a:extLst>
              <a:ext uri="{FF2B5EF4-FFF2-40B4-BE49-F238E27FC236}">
                <a16:creationId xmlns:a16="http://schemas.microsoft.com/office/drawing/2014/main" id="{16621CD3-FA8C-4E8D-BEF1-C942C721A241}"/>
              </a:ext>
            </a:extLst>
          </p:cNvPr>
          <p:cNvSpPr/>
          <p:nvPr/>
        </p:nvSpPr>
        <p:spPr>
          <a:xfrm>
            <a:off x="576000" y="503126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0069B4"/>
                </a:solidFill>
                <a:effectLst/>
                <a:latin typeface="+mn-lt"/>
              </a:rPr>
              <a:t>Challenges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00">
                <a:solidFill>
                  <a:srgbClr val="0069B4"/>
                </a:solidFill>
              </a:rPr>
              <a:t>Business unit’s efficiency depends on localized skills</a:t>
            </a:r>
          </a:p>
          <a:p>
            <a:pPr marL="171450" marR="0" lvl="0" indent="-171450" algn="l" defTabSz="914400" rtl="0" eaLnBrk="1" fontAlgn="base" latinLnBrk="0" hangingPunct="1">
              <a:lnSpc>
                <a:spcPct val="100000"/>
              </a:lnSpc>
              <a:spcBef>
                <a:spcPct val="20000"/>
              </a:spcBef>
              <a:spcAft>
                <a:spcPct val="0"/>
              </a:spcAft>
              <a:buClr>
                <a:schemeClr val="accent1"/>
              </a:buClr>
              <a:buSzTx/>
              <a:buFont typeface="Arial" panose="020B0604020202020204" pitchFamily="34" charset="0"/>
              <a:buChar char="•"/>
              <a:tabLst/>
            </a:pPr>
            <a:r>
              <a:rPr lang="en-US" sz="1000">
                <a:solidFill>
                  <a:srgbClr val="0069B4"/>
                </a:solidFill>
              </a:rPr>
              <a:t>Metadata management not simple to address as it can differ widely from one unit to another</a:t>
            </a:r>
          </a:p>
        </p:txBody>
      </p:sp>
      <p:sp>
        <p:nvSpPr>
          <p:cNvPr id="159" name="Rectangle 158">
            <a:extLst>
              <a:ext uri="{FF2B5EF4-FFF2-40B4-BE49-F238E27FC236}">
                <a16:creationId xmlns:a16="http://schemas.microsoft.com/office/drawing/2014/main" id="{27FCD2B2-3574-46A5-92B3-B6EBDFA8F852}"/>
              </a:ext>
            </a:extLst>
          </p:cNvPr>
          <p:cNvSpPr/>
          <p:nvPr/>
        </p:nvSpPr>
        <p:spPr>
          <a:xfrm>
            <a:off x="4291453" y="5031268"/>
            <a:ext cx="3600000" cy="861533"/>
          </a:xfrm>
          <a:prstGeom prst="rect">
            <a:avLst/>
          </a:prstGeom>
          <a:noFill/>
          <a:ln>
            <a:solidFill>
              <a:srgbClr val="0069B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fontAlgn="base">
              <a:spcBef>
                <a:spcPct val="20000"/>
              </a:spcBef>
              <a:spcAft>
                <a:spcPct val="0"/>
              </a:spcAft>
              <a:buClr>
                <a:schemeClr val="accent1"/>
              </a:buClr>
            </a:pPr>
            <a:r>
              <a:rPr lang="en-US" sz="1200" b="1">
                <a:solidFill>
                  <a:srgbClr val="0069B4"/>
                </a:solidFill>
              </a:rPr>
              <a:t>Challenges</a:t>
            </a:r>
          </a:p>
          <a:p>
            <a:pPr marL="171450" indent="-171450" fontAlgn="base">
              <a:spcBef>
                <a:spcPct val="20000"/>
              </a:spcBef>
              <a:spcAft>
                <a:spcPct val="0"/>
              </a:spcAft>
              <a:buClr>
                <a:schemeClr val="accent1"/>
              </a:buClr>
              <a:buFont typeface="Arial" panose="020B0604020202020204" pitchFamily="34" charset="0"/>
              <a:buChar char="•"/>
            </a:pPr>
            <a:r>
              <a:rPr lang="en-US" sz="1000">
                <a:solidFill>
                  <a:srgbClr val="0069B4"/>
                </a:solidFill>
              </a:rPr>
              <a:t>Moderate disruption during program rollout</a:t>
            </a:r>
          </a:p>
          <a:p>
            <a:pPr marL="171450" indent="-171450" fontAlgn="base">
              <a:spcBef>
                <a:spcPct val="20000"/>
              </a:spcBef>
              <a:spcAft>
                <a:spcPct val="0"/>
              </a:spcAft>
              <a:buClr>
                <a:schemeClr val="accent1"/>
              </a:buClr>
              <a:buFont typeface="Arial" panose="020B0604020202020204" pitchFamily="34" charset="0"/>
              <a:buChar char="•"/>
            </a:pPr>
            <a:r>
              <a:rPr lang="en-US" sz="1000">
                <a:solidFill>
                  <a:srgbClr val="0069B4"/>
                </a:solidFill>
              </a:rPr>
              <a:t>Additional resources required</a:t>
            </a:r>
          </a:p>
          <a:p>
            <a:pPr marL="171450" indent="-171450" fontAlgn="base">
              <a:spcBef>
                <a:spcPct val="20000"/>
              </a:spcBef>
              <a:spcAft>
                <a:spcPct val="0"/>
              </a:spcAft>
              <a:buClr>
                <a:schemeClr val="accent1"/>
              </a:buClr>
              <a:buFont typeface="Arial" panose="020B0604020202020204" pitchFamily="34" charset="0"/>
              <a:buChar char="•"/>
            </a:pPr>
            <a:endParaRPr lang="en-US" sz="1200">
              <a:solidFill>
                <a:srgbClr val="0069B4"/>
              </a:solidFill>
            </a:endParaRPr>
          </a:p>
          <a:p>
            <a:pPr fontAlgn="base">
              <a:spcBef>
                <a:spcPct val="20000"/>
              </a:spcBef>
              <a:spcAft>
                <a:spcPct val="0"/>
              </a:spcAft>
              <a:buClr>
                <a:schemeClr val="accent1"/>
              </a:buClr>
            </a:pPr>
            <a:endParaRPr lang="en-US" sz="1200" b="1">
              <a:solidFill>
                <a:srgbClr val="0069B4"/>
              </a:solidFill>
            </a:endParaRPr>
          </a:p>
        </p:txBody>
      </p:sp>
      <p:sp>
        <p:nvSpPr>
          <p:cNvPr id="160" name="Rectangle 159">
            <a:extLst>
              <a:ext uri="{FF2B5EF4-FFF2-40B4-BE49-F238E27FC236}">
                <a16:creationId xmlns:a16="http://schemas.microsoft.com/office/drawing/2014/main" id="{4784DDCB-F6A2-4D45-82E7-04D80B3C75CD}"/>
              </a:ext>
            </a:extLst>
          </p:cNvPr>
          <p:cNvSpPr/>
          <p:nvPr/>
        </p:nvSpPr>
        <p:spPr>
          <a:xfrm>
            <a:off x="8011453" y="5031268"/>
            <a:ext cx="3600000" cy="861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0" lang="en-US" sz="1200" b="1" i="0" u="none" strike="noStrike" cap="none" normalizeH="0" baseline="0">
                <a:ln>
                  <a:noFill/>
                </a:ln>
                <a:solidFill>
                  <a:srgbClr val="0069B4"/>
                </a:solidFill>
                <a:effectLst/>
                <a:latin typeface="+mn-lt"/>
              </a:rPr>
              <a:t>Challenges</a:t>
            </a:r>
            <a:endParaRPr lang="en-US" sz="1200" b="1">
              <a:solidFill>
                <a:srgbClr val="0069B4"/>
              </a:solidFill>
            </a:endParaRPr>
          </a:p>
          <a:p>
            <a:pPr marL="171450" indent="-171450">
              <a:buFont typeface="Arial" panose="020B0604020202020204" pitchFamily="34" charset="0"/>
              <a:buChar char="•"/>
            </a:pPr>
            <a:r>
              <a:rPr lang="en-US" sz="1000">
                <a:solidFill>
                  <a:srgbClr val="0069B4"/>
                </a:solidFill>
              </a:rPr>
              <a:t>More time required to accomplish DG operations</a:t>
            </a:r>
          </a:p>
          <a:p>
            <a:pPr marL="171450" indent="-171450">
              <a:buFont typeface="Arial" panose="020B0604020202020204" pitchFamily="34" charset="0"/>
              <a:buChar char="•"/>
            </a:pPr>
            <a:r>
              <a:rPr lang="en-US" sz="1000">
                <a:solidFill>
                  <a:srgbClr val="0069B4"/>
                </a:solidFill>
              </a:rPr>
              <a:t>Potential loss of oversight of unique/detailed business considerations </a:t>
            </a:r>
            <a:endParaRPr kumimoji="0" lang="en-US" sz="1000" i="0" u="none" strike="noStrike" cap="none" normalizeH="0" baseline="0">
              <a:ln>
                <a:noFill/>
              </a:ln>
              <a:solidFill>
                <a:srgbClr val="0069B4"/>
              </a:solidFill>
              <a:effectLst/>
              <a:latin typeface="+mn-lt"/>
            </a:endParaRPr>
          </a:p>
        </p:txBody>
      </p:sp>
      <p:sp>
        <p:nvSpPr>
          <p:cNvPr id="64" name="Rectangle 66">
            <a:extLst>
              <a:ext uri="{FF2B5EF4-FFF2-40B4-BE49-F238E27FC236}">
                <a16:creationId xmlns:a16="http://schemas.microsoft.com/office/drawing/2014/main" id="{9C656166-715B-40E8-BA2A-05280B247C2B}"/>
              </a:ext>
            </a:extLst>
          </p:cNvPr>
          <p:cNvSpPr/>
          <p:nvPr/>
        </p:nvSpPr>
        <p:spPr>
          <a:xfrm>
            <a:off x="559069" y="1272733"/>
            <a:ext cx="3660319" cy="49259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8FF5B86-E451-4557-AE4B-68CB317C0A21}"/>
              </a:ext>
            </a:extLst>
          </p:cNvPr>
          <p:cNvSpPr/>
          <p:nvPr/>
        </p:nvSpPr>
        <p:spPr>
          <a:xfrm>
            <a:off x="7959810" y="1272733"/>
            <a:ext cx="3802261" cy="492593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0866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Decisions and Discussion Points</a:t>
            </a:r>
            <a:br>
              <a:rPr lang="en-US"/>
            </a:br>
            <a:r>
              <a:rPr lang="en-US"/>
              <a:t>Data Governance Roles</a:t>
            </a:r>
          </a:p>
        </p:txBody>
      </p:sp>
    </p:spTree>
    <p:extLst>
      <p:ext uri="{BB962C8B-B14F-4D97-AF65-F5344CB8AC3E}">
        <p14:creationId xmlns:p14="http://schemas.microsoft.com/office/powerpoint/2010/main" val="986484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5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685783" rtl="0" eaLnBrk="1" fontAlgn="auto" latinLnBrk="0" hangingPunct="1">
              <a:lnSpc>
                <a:spcPct val="110000"/>
              </a:lnSpc>
              <a:spcBef>
                <a:spcPct val="0"/>
              </a:spcBef>
              <a:spcAft>
                <a:spcPts val="0"/>
              </a:spcAft>
              <a:buClr>
                <a:srgbClr val="666666"/>
              </a:buClr>
              <a:buSzTx/>
              <a:buFontTx/>
              <a:buNone/>
              <a:tabLst/>
              <a:defRPr/>
            </a:pPr>
            <a:r>
              <a:rPr kumimoji="0" lang="en-US" sz="24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Roles &amp; Responsibilities of the Data Owner</a:t>
            </a:r>
          </a:p>
        </p:txBody>
      </p:sp>
      <p:sp>
        <p:nvSpPr>
          <p:cNvPr id="46" name="Rechteck 65">
            <a:extLst>
              <a:ext uri="{FF2B5EF4-FFF2-40B4-BE49-F238E27FC236}">
                <a16:creationId xmlns:a16="http://schemas.microsoft.com/office/drawing/2014/main" id="{6325A245-FDA0-4C02-AD84-14B4BD605971}"/>
              </a:ext>
            </a:extLst>
          </p:cNvPr>
          <p:cNvSpPr/>
          <p:nvPr/>
        </p:nvSpPr>
        <p:spPr>
          <a:xfrm>
            <a:off x="1533957" y="1089068"/>
            <a:ext cx="1402070" cy="4998376"/>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0">
                <a:schemeClr val="tx2">
                  <a:lumMod val="75000"/>
                  <a:lumOff val="25000"/>
                </a:schemeClr>
              </a:gs>
              <a:gs pos="100000">
                <a:srgbClr val="FFFFFF">
                  <a:alpha val="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1" name="Rectangle 14">
            <a:extLst>
              <a:ext uri="{FF2B5EF4-FFF2-40B4-BE49-F238E27FC236}">
                <a16:creationId xmlns:a16="http://schemas.microsoft.com/office/drawing/2014/main" id="{AD416784-F490-46AF-B524-BD7AE0620066}"/>
              </a:ext>
            </a:extLst>
          </p:cNvPr>
          <p:cNvSpPr>
            <a:spLocks noChangeAspect="1" noChangeArrowheads="1"/>
          </p:cNvSpPr>
          <p:nvPr/>
        </p:nvSpPr>
        <p:spPr bwMode="auto">
          <a:xfrm>
            <a:off x="350202" y="2178379"/>
            <a:ext cx="2429884" cy="2407875"/>
          </a:xfrm>
          <a:prstGeom prst="ellipse">
            <a:avLst/>
          </a:prstGeom>
          <a:solidFill>
            <a:schemeClr val="bg2"/>
          </a:solidFill>
          <a:ln w="28575"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2" name="Rectangle 14">
            <a:extLst>
              <a:ext uri="{FF2B5EF4-FFF2-40B4-BE49-F238E27FC236}">
                <a16:creationId xmlns:a16="http://schemas.microsoft.com/office/drawing/2014/main" id="{6B0C9515-1FE9-488D-8935-BD01C28D7631}"/>
              </a:ext>
            </a:extLst>
          </p:cNvPr>
          <p:cNvSpPr>
            <a:spLocks noChangeAspect="1" noChangeArrowheads="1"/>
          </p:cNvSpPr>
          <p:nvPr/>
        </p:nvSpPr>
        <p:spPr bwMode="auto">
          <a:xfrm>
            <a:off x="555635" y="2383814"/>
            <a:ext cx="2023631" cy="2005298"/>
          </a:xfrm>
          <a:prstGeom prst="ellipse">
            <a:avLst/>
          </a:prstGeom>
          <a:solidFill>
            <a:schemeClr val="tx2">
              <a:lumMod val="90000"/>
              <a:lumOff val="10000"/>
            </a:schemeClr>
          </a:solidFill>
          <a:ln w="76200"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Data Owner</a:t>
            </a:r>
            <a:endParaRPr kumimoji="0" lang="en-US" sz="105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61" name="Group 60">
            <a:extLst>
              <a:ext uri="{FF2B5EF4-FFF2-40B4-BE49-F238E27FC236}">
                <a16:creationId xmlns:a16="http://schemas.microsoft.com/office/drawing/2014/main" id="{1C09C10F-37FA-4CDC-BE92-1AD2DD2BF7A5}"/>
              </a:ext>
            </a:extLst>
          </p:cNvPr>
          <p:cNvGrpSpPr>
            <a:grpSpLocks noChangeAspect="1"/>
          </p:cNvGrpSpPr>
          <p:nvPr/>
        </p:nvGrpSpPr>
        <p:grpSpPr>
          <a:xfrm>
            <a:off x="1286929" y="2453222"/>
            <a:ext cx="552311" cy="684543"/>
            <a:chOff x="4881563" y="1509713"/>
            <a:chExt cx="531812" cy="665162"/>
          </a:xfrm>
          <a:solidFill>
            <a:schemeClr val="accent1"/>
          </a:solidFill>
        </p:grpSpPr>
        <p:sp>
          <p:nvSpPr>
            <p:cNvPr id="62" name="Freeform 25">
              <a:extLst>
                <a:ext uri="{FF2B5EF4-FFF2-40B4-BE49-F238E27FC236}">
                  <a16:creationId xmlns:a16="http://schemas.microsoft.com/office/drawing/2014/main" id="{75916BE1-2F58-40B0-94A7-69F823FD2AFA}"/>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26">
              <a:extLst>
                <a:ext uri="{FF2B5EF4-FFF2-40B4-BE49-F238E27FC236}">
                  <a16:creationId xmlns:a16="http://schemas.microsoft.com/office/drawing/2014/main" id="{F9AA0A88-04E5-435F-BE5F-1260E69ED24D}"/>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27">
              <a:extLst>
                <a:ext uri="{FF2B5EF4-FFF2-40B4-BE49-F238E27FC236}">
                  <a16:creationId xmlns:a16="http://schemas.microsoft.com/office/drawing/2014/main" id="{FF2309F1-F197-4FFA-BBE0-9ADA7E489BB2}"/>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28">
              <a:extLst>
                <a:ext uri="{FF2B5EF4-FFF2-40B4-BE49-F238E27FC236}">
                  <a16:creationId xmlns:a16="http://schemas.microsoft.com/office/drawing/2014/main" id="{010FE00D-2FA6-441A-85BE-C93A69DC876B}"/>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29">
              <a:extLst>
                <a:ext uri="{FF2B5EF4-FFF2-40B4-BE49-F238E27FC236}">
                  <a16:creationId xmlns:a16="http://schemas.microsoft.com/office/drawing/2014/main" id="{667A7AB8-E84F-4E67-8541-9A814988FA4B}"/>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30">
              <a:extLst>
                <a:ext uri="{FF2B5EF4-FFF2-40B4-BE49-F238E27FC236}">
                  <a16:creationId xmlns:a16="http://schemas.microsoft.com/office/drawing/2014/main" id="{AEB0427B-A93E-4F78-BEF9-0773A2CBC411}"/>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6F81B60B-1F7D-4B6D-9AB7-005800E6DB54}"/>
              </a:ext>
            </a:extLst>
          </p:cNvPr>
          <p:cNvGrpSpPr/>
          <p:nvPr/>
        </p:nvGrpSpPr>
        <p:grpSpPr>
          <a:xfrm>
            <a:off x="3323981" y="2001606"/>
            <a:ext cx="8234502" cy="1151363"/>
            <a:chOff x="3323981" y="1824020"/>
            <a:chExt cx="8234502" cy="1151363"/>
          </a:xfrm>
        </p:grpSpPr>
        <p:sp>
          <p:nvSpPr>
            <p:cNvPr id="40" name="Rectangle 39">
              <a:extLst>
                <a:ext uri="{FF2B5EF4-FFF2-40B4-BE49-F238E27FC236}">
                  <a16:creationId xmlns:a16="http://schemas.microsoft.com/office/drawing/2014/main" id="{0B0E06F9-3107-4C76-BC80-1B16B169FCEF}"/>
                </a:ext>
              </a:extLst>
            </p:cNvPr>
            <p:cNvSpPr>
              <a:spLocks noChangeArrowheads="1"/>
            </p:cNvSpPr>
            <p:nvPr/>
          </p:nvSpPr>
          <p:spPr bwMode="gray">
            <a:xfrm>
              <a:off x="5907873" y="1824020"/>
              <a:ext cx="5650610" cy="1126462"/>
            </a:xfrm>
            <a:prstGeom prst="rect">
              <a:avLst/>
            </a:prstGeom>
            <a:noFill/>
            <a:ln w="9525" algn="ctr">
              <a:noFill/>
              <a:miter lim="800000"/>
              <a:headEnd/>
              <a:tailEnd/>
            </a:ln>
            <a:effectLst/>
          </p:spPr>
          <p:txBody>
            <a:bodyPr wrap="square" lIns="0" tIns="0" rIns="0" bIns="0" anchor="ctr">
              <a:spAutoFit/>
            </a:bodyPr>
            <a:lstStyle/>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Responsible for the Corporate Function ’s adherence to the AAM Data Strategy and AAM Data Governance Framework </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Oversees data activities of the Lead/ Chief Data Steward(s) within their Corporate Function  and provides guidance as required </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Supports the Executive Data Sponsor and Data Governance Chair with overarching AAM wide data decisions </a:t>
              </a:r>
            </a:p>
          </p:txBody>
        </p:sp>
        <p:cxnSp>
          <p:nvCxnSpPr>
            <p:cNvPr id="50" name="Straight Connector 49">
              <a:extLst>
                <a:ext uri="{FF2B5EF4-FFF2-40B4-BE49-F238E27FC236}">
                  <a16:creationId xmlns:a16="http://schemas.microsoft.com/office/drawing/2014/main" id="{4B539176-B031-4022-96CD-24928968A934}"/>
                </a:ext>
              </a:extLst>
            </p:cNvPr>
            <p:cNvCxnSpPr>
              <a:cxnSpLocks/>
            </p:cNvCxnSpPr>
            <p:nvPr/>
          </p:nvCxnSpPr>
          <p:spPr>
            <a:xfrm>
              <a:off x="3323981" y="2975383"/>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08C2DD6-1AD1-4123-8C58-088C23D35104}"/>
                </a:ext>
              </a:extLst>
            </p:cNvPr>
            <p:cNvSpPr>
              <a:spLocks noChangeArrowheads="1"/>
            </p:cNvSpPr>
            <p:nvPr/>
          </p:nvSpPr>
          <p:spPr bwMode="gray">
            <a:xfrm>
              <a:off x="4028432" y="2242372"/>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1" indent="0" algn="l" defTabSz="1219170" rtl="0" eaLnBrk="1" fontAlgn="base" latinLnBrk="0" hangingPunct="1">
                <a:lnSpc>
                  <a:spcPct val="150000"/>
                </a:lnSpc>
                <a:spcBef>
                  <a:spcPct val="5000"/>
                </a:spcBef>
                <a:spcAft>
                  <a:spcPct val="0"/>
                </a:spcAft>
                <a:buClr>
                  <a:srgbClr val="535353"/>
                </a:buClr>
                <a:buSzTx/>
                <a:buFontTx/>
                <a:buNone/>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Primary Purpose</a:t>
              </a:r>
            </a:p>
          </p:txBody>
        </p:sp>
      </p:grpSp>
      <p:sp>
        <p:nvSpPr>
          <p:cNvPr id="44" name="Rectangle 43">
            <a:extLst>
              <a:ext uri="{FF2B5EF4-FFF2-40B4-BE49-F238E27FC236}">
                <a16:creationId xmlns:a16="http://schemas.microsoft.com/office/drawing/2014/main" id="{14FEA73F-F7DF-4A29-8B99-3BF20510A6BD}"/>
              </a:ext>
            </a:extLst>
          </p:cNvPr>
          <p:cNvSpPr>
            <a:spLocks noChangeArrowheads="1"/>
          </p:cNvSpPr>
          <p:nvPr/>
        </p:nvSpPr>
        <p:spPr bwMode="gray">
          <a:xfrm>
            <a:off x="5907872" y="3195962"/>
            <a:ext cx="5650610" cy="1135696"/>
          </a:xfrm>
          <a:prstGeom prst="rect">
            <a:avLst/>
          </a:prstGeom>
          <a:noFill/>
          <a:ln w="9525" algn="ctr">
            <a:noFill/>
            <a:miter lim="800000"/>
            <a:headEnd/>
            <a:tailEnd/>
          </a:ln>
          <a:effectLst/>
        </p:spPr>
        <p:txBody>
          <a:bodyPr wrap="square" lIns="0" tIns="0" rIns="0" bIns="0" anchor="ctr">
            <a:spAutoFit/>
          </a:bodyPr>
          <a:lstStyle/>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Influential individual with experience gaining consensus on cross Corporate Function  issues</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Deep knowledge of the organization, synergies and sometimes conflicting goals across AAM and Corporate Function </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Strong awareness of data touch points with other Corporate Function </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Strong facilitation and leadership skills</a:t>
            </a:r>
          </a:p>
        </p:txBody>
      </p:sp>
      <p:cxnSp>
        <p:nvCxnSpPr>
          <p:cNvPr id="176" name="Straight Connector 175">
            <a:extLst>
              <a:ext uri="{FF2B5EF4-FFF2-40B4-BE49-F238E27FC236}">
                <a16:creationId xmlns:a16="http://schemas.microsoft.com/office/drawing/2014/main" id="{A2AF76E9-A2D2-47F2-B4DB-D0E06A015E66}"/>
              </a:ext>
            </a:extLst>
          </p:cNvPr>
          <p:cNvCxnSpPr>
            <a:cxnSpLocks/>
          </p:cNvCxnSpPr>
          <p:nvPr/>
        </p:nvCxnSpPr>
        <p:spPr>
          <a:xfrm>
            <a:off x="3323981" y="439683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D3EAA9D-B4E5-4F20-B8C5-7200649A8F16}"/>
              </a:ext>
            </a:extLst>
          </p:cNvPr>
          <p:cNvSpPr>
            <a:spLocks noChangeArrowheads="1"/>
          </p:cNvSpPr>
          <p:nvPr/>
        </p:nvSpPr>
        <p:spPr bwMode="gray">
          <a:xfrm>
            <a:off x="4028432" y="3618931"/>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2" indent="0" algn="l" defTabSz="1219170" rtl="0" eaLnBrk="1" fontAlgn="auto" latinLnBrk="0" hangingPunct="1">
              <a:lnSpc>
                <a:spcPct val="150000"/>
              </a:lnSpc>
              <a:spcBef>
                <a:spcPts val="0"/>
              </a:spcBef>
              <a:spcAft>
                <a:spcPts val="0"/>
              </a:spcAft>
              <a:buClrTx/>
              <a:buSzTx/>
              <a:buFontTx/>
              <a:buNone/>
              <a:tabLst>
                <a:tab pos="690016" algn="l"/>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Competencies / Skills</a:t>
            </a:r>
          </a:p>
        </p:txBody>
      </p:sp>
      <p:sp>
        <p:nvSpPr>
          <p:cNvPr id="146" name="Rectangle 145">
            <a:extLst>
              <a:ext uri="{FF2B5EF4-FFF2-40B4-BE49-F238E27FC236}">
                <a16:creationId xmlns:a16="http://schemas.microsoft.com/office/drawing/2014/main" id="{5F128711-FD76-49B9-8DC7-03681446FC6C}"/>
              </a:ext>
            </a:extLst>
          </p:cNvPr>
          <p:cNvSpPr>
            <a:spLocks noChangeArrowheads="1"/>
          </p:cNvSpPr>
          <p:nvPr/>
        </p:nvSpPr>
        <p:spPr bwMode="gray">
          <a:xfrm>
            <a:off x="5907872" y="4436296"/>
            <a:ext cx="5650610" cy="1320361"/>
          </a:xfrm>
          <a:prstGeom prst="rect">
            <a:avLst/>
          </a:prstGeom>
          <a:noFill/>
          <a:ln w="9525" algn="ctr">
            <a:noFill/>
            <a:miter lim="800000"/>
            <a:headEnd/>
            <a:tailEnd/>
          </a:ln>
          <a:effectLst/>
        </p:spPr>
        <p:txBody>
          <a:bodyPr wrap="square" lIns="0" tIns="0" rIns="0" bIns="0" anchor="ctr">
            <a:spAutoFit/>
          </a:bodyPr>
          <a:lstStyle/>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Sets Corporate Function data strategy and standards</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Accountable for the integrity of data across their Corporate Function </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Represents the Corporate Function  at the AAM level and makes high-impact decisions Promotes a positive AAM- Corporate Function relationship, guiding methods of interaction</a:t>
            </a:r>
          </a:p>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US" sz="1200" b="0" i="0" u="none" strike="noStrike" kern="0" cap="none" spc="0" normalizeH="0" baseline="0" noProof="0">
                <a:ln>
                  <a:noFill/>
                </a:ln>
                <a:solidFill>
                  <a:srgbClr val="535353">
                    <a:lumMod val="75000"/>
                  </a:srgbClr>
                </a:solidFill>
                <a:effectLst/>
                <a:uLnTx/>
                <a:uFillTx/>
                <a:latin typeface="Calibri"/>
                <a:ea typeface="+mn-ea"/>
                <a:cs typeface="+mn-cs"/>
              </a:rPr>
              <a:t>Attends data governance council meetings in person to represent the Corporate Function  and invites Data Stewards as required</a:t>
            </a:r>
          </a:p>
        </p:txBody>
      </p:sp>
      <p:sp>
        <p:nvSpPr>
          <p:cNvPr id="179" name="Rectangle 178">
            <a:extLst>
              <a:ext uri="{FF2B5EF4-FFF2-40B4-BE49-F238E27FC236}">
                <a16:creationId xmlns:a16="http://schemas.microsoft.com/office/drawing/2014/main" id="{21109A81-7560-408B-B274-5C6DDBC8C130}"/>
              </a:ext>
            </a:extLst>
          </p:cNvPr>
          <p:cNvSpPr>
            <a:spLocks noChangeArrowheads="1"/>
          </p:cNvSpPr>
          <p:nvPr/>
        </p:nvSpPr>
        <p:spPr bwMode="gray">
          <a:xfrm>
            <a:off x="4028432" y="4951597"/>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1" indent="0" algn="l" defTabSz="1219170" rtl="0" eaLnBrk="1" fontAlgn="base" latinLnBrk="0" hangingPunct="1">
              <a:lnSpc>
                <a:spcPct val="150000"/>
              </a:lnSpc>
              <a:spcBef>
                <a:spcPct val="5000"/>
              </a:spcBef>
              <a:spcAft>
                <a:spcPct val="0"/>
              </a:spcAft>
              <a:buClr>
                <a:srgbClr val="535353"/>
              </a:buClr>
              <a:buSzTx/>
              <a:buFontTx/>
              <a:buNone/>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Responsibilities</a:t>
            </a:r>
          </a:p>
        </p:txBody>
      </p:sp>
      <p:sp>
        <p:nvSpPr>
          <p:cNvPr id="188" name="Rectangle 187">
            <a:extLst>
              <a:ext uri="{FF2B5EF4-FFF2-40B4-BE49-F238E27FC236}">
                <a16:creationId xmlns:a16="http://schemas.microsoft.com/office/drawing/2014/main" id="{669ACA74-7EA5-4D38-BB2E-70F6E7413F2A}"/>
              </a:ext>
            </a:extLst>
          </p:cNvPr>
          <p:cNvSpPr>
            <a:spLocks noChangeArrowheads="1"/>
          </p:cNvSpPr>
          <p:nvPr/>
        </p:nvSpPr>
        <p:spPr bwMode="gray">
          <a:xfrm>
            <a:off x="5907873" y="1238627"/>
            <a:ext cx="5650610" cy="553998"/>
          </a:xfrm>
          <a:prstGeom prst="rect">
            <a:avLst/>
          </a:prstGeom>
          <a:noFill/>
          <a:ln w="9525" algn="ctr">
            <a:noFill/>
            <a:miter lim="800000"/>
            <a:headEnd/>
            <a:tailEnd/>
          </a:ln>
          <a:effectLst/>
        </p:spPr>
        <p:txBody>
          <a:bodyPr wrap="square" lIns="0" tIns="0" rIns="0" bIns="0" anchor="ctr">
            <a:spAutoFit/>
          </a:bodyPr>
          <a:lstStyle/>
          <a:p>
            <a:pPr marL="87313" marR="0" lvl="2" algn="l"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35353"/>
                </a:solidFill>
                <a:effectLst/>
                <a:uLnTx/>
                <a:uFillTx/>
                <a:latin typeface="Calibri"/>
                <a:ea typeface="ヒラギノ角ゴ Pro W3"/>
                <a:cs typeface="ヒラギノ角ゴ Pro W3"/>
              </a:rPr>
              <a:t>Data Owners are usually heads of corporate functions who are the most responsible for the quality of the data. They </a:t>
            </a:r>
            <a:r>
              <a:rPr kumimoji="0" lang="en-US" altLang="zh-CN" sz="1200" b="0" i="0" u="none" strike="noStrike" kern="0" cap="none" spc="0" normalizeH="0" baseline="0" noProof="0">
                <a:ln>
                  <a:noFill/>
                </a:ln>
                <a:solidFill>
                  <a:srgbClr val="535353"/>
                </a:solidFill>
                <a:effectLst/>
                <a:uLnTx/>
                <a:uFillTx/>
                <a:latin typeface="Calibri"/>
                <a:ea typeface="ヒラギノ角ゴ Pro W3"/>
                <a:cs typeface="ヒラギノ角ゴ Pro W3"/>
              </a:rPr>
              <a:t>are accountable for the definition and quality of the data under their authority and represent departmental and enterprise data interest.</a:t>
            </a:r>
          </a:p>
        </p:txBody>
      </p:sp>
      <p:cxnSp>
        <p:nvCxnSpPr>
          <p:cNvPr id="189" name="Straight Connector 188">
            <a:extLst>
              <a:ext uri="{FF2B5EF4-FFF2-40B4-BE49-F238E27FC236}">
                <a16:creationId xmlns:a16="http://schemas.microsoft.com/office/drawing/2014/main" id="{D3F73B15-B157-48DA-BA69-57C1399FC6C4}"/>
              </a:ext>
            </a:extLst>
          </p:cNvPr>
          <p:cNvCxnSpPr>
            <a:cxnSpLocks/>
          </p:cNvCxnSpPr>
          <p:nvPr/>
        </p:nvCxnSpPr>
        <p:spPr>
          <a:xfrm>
            <a:off x="3323981" y="1898278"/>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42B1B5A2-82DA-41BC-AD05-64C971C4F693}"/>
              </a:ext>
            </a:extLst>
          </p:cNvPr>
          <p:cNvSpPr>
            <a:spLocks noChangeArrowheads="1"/>
          </p:cNvSpPr>
          <p:nvPr/>
        </p:nvSpPr>
        <p:spPr bwMode="gray">
          <a:xfrm>
            <a:off x="4028432" y="1407904"/>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6351" marR="0" lvl="2" indent="0" algn="l" defTabSz="1219170" rtl="0" eaLnBrk="1" fontAlgn="auto" latinLnBrk="0" hangingPunct="1">
              <a:lnSpc>
                <a:spcPct val="100000"/>
              </a:lnSpc>
              <a:spcBef>
                <a:spcPts val="0"/>
              </a:spcBef>
              <a:spcAft>
                <a:spcPts val="0"/>
              </a:spcAft>
              <a:buClrTx/>
              <a:buSzTx/>
              <a:buFontTx/>
              <a:buNone/>
              <a:tabLst/>
              <a:defRPr/>
            </a:pPr>
            <a:r>
              <a:rPr lang="en-US" altLang="zh-CN" sz="1400" b="1" kern="0">
                <a:solidFill>
                  <a:srgbClr val="535353"/>
                </a:solidFill>
                <a:latin typeface="Calibri"/>
                <a:ea typeface="ヒラギノ角ゴ Pro W3"/>
                <a:cs typeface="ヒラギノ角ゴ Pro W3"/>
              </a:rPr>
              <a:t>Description</a:t>
            </a:r>
            <a:r>
              <a:rPr kumimoji="0" lang="en-US" altLang="zh-CN" sz="1400" b="1" i="0" u="none" strike="noStrike" kern="0" cap="none" spc="0" normalizeH="0" baseline="0" noProof="0">
                <a:ln>
                  <a:noFill/>
                </a:ln>
                <a:solidFill>
                  <a:srgbClr val="535353"/>
                </a:solidFill>
                <a:effectLst/>
                <a:uLnTx/>
                <a:uFillTx/>
                <a:latin typeface="Calibri"/>
                <a:ea typeface="ヒラギノ角ゴ Pro W3"/>
                <a:cs typeface="ヒラギノ角ゴ Pro W3"/>
              </a:rPr>
              <a:t> </a:t>
            </a:r>
          </a:p>
        </p:txBody>
      </p:sp>
      <p:pic>
        <p:nvPicPr>
          <p:cNvPr id="33" name="Graphic 32" descr="Scroll outline">
            <a:extLst>
              <a:ext uri="{FF2B5EF4-FFF2-40B4-BE49-F238E27FC236}">
                <a16:creationId xmlns:a16="http://schemas.microsoft.com/office/drawing/2014/main" id="{85DF87C5-D4F1-4C26-B705-77C071E272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8467" y="1058684"/>
            <a:ext cx="738568" cy="738568"/>
          </a:xfrm>
          <a:prstGeom prst="rect">
            <a:avLst/>
          </a:prstGeom>
        </p:spPr>
      </p:pic>
      <p:pic>
        <p:nvPicPr>
          <p:cNvPr id="34" name="Graphic 33" descr="Bullseye with solid fill">
            <a:extLst>
              <a:ext uri="{FF2B5EF4-FFF2-40B4-BE49-F238E27FC236}">
                <a16:creationId xmlns:a16="http://schemas.microsoft.com/office/drawing/2014/main" id="{356C5DA6-2648-4BA2-90FF-E57ADA2FCD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516" y="2175602"/>
            <a:ext cx="778470" cy="778470"/>
          </a:xfrm>
          <a:prstGeom prst="rect">
            <a:avLst/>
          </a:prstGeom>
        </p:spPr>
      </p:pic>
      <p:pic>
        <p:nvPicPr>
          <p:cNvPr id="35" name="Graphic 34" descr="Medal with solid fill">
            <a:extLst>
              <a:ext uri="{FF2B5EF4-FFF2-40B4-BE49-F238E27FC236}">
                <a16:creationId xmlns:a16="http://schemas.microsoft.com/office/drawing/2014/main" id="{AB034D5F-3A12-44CD-8597-D776A03850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01266" y="3397325"/>
            <a:ext cx="732970" cy="732970"/>
          </a:xfrm>
          <a:prstGeom prst="rect">
            <a:avLst/>
          </a:prstGeom>
        </p:spPr>
      </p:pic>
      <p:pic>
        <p:nvPicPr>
          <p:cNvPr id="36" name="Graphic 35" descr="Management with solid fill">
            <a:extLst>
              <a:ext uri="{FF2B5EF4-FFF2-40B4-BE49-F238E27FC236}">
                <a16:creationId xmlns:a16="http://schemas.microsoft.com/office/drawing/2014/main" id="{45B112B5-EA23-4C5D-8A37-3548E0957D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10551" y="4697992"/>
            <a:ext cx="914400" cy="914400"/>
          </a:xfrm>
          <a:prstGeom prst="rect">
            <a:avLst/>
          </a:prstGeom>
        </p:spPr>
      </p:pic>
    </p:spTree>
    <p:extLst>
      <p:ext uri="{BB962C8B-B14F-4D97-AF65-F5344CB8AC3E}">
        <p14:creationId xmlns:p14="http://schemas.microsoft.com/office/powerpoint/2010/main" val="31526150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7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685783" rtl="0" eaLnBrk="1" fontAlgn="auto" latinLnBrk="0" hangingPunct="1">
              <a:lnSpc>
                <a:spcPct val="110000"/>
              </a:lnSpc>
              <a:spcBef>
                <a:spcPct val="0"/>
              </a:spcBef>
              <a:spcAft>
                <a:spcPts val="0"/>
              </a:spcAft>
              <a:buClr>
                <a:srgbClr val="666666"/>
              </a:buClr>
              <a:buSzTx/>
              <a:buFontTx/>
              <a:buNone/>
              <a:tabLst/>
              <a:defRPr/>
            </a:pPr>
            <a:r>
              <a:rPr kumimoji="0" lang="en-US" sz="24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Roles &amp; Responsibilities of the Data Steward</a:t>
            </a:r>
          </a:p>
        </p:txBody>
      </p:sp>
      <p:sp>
        <p:nvSpPr>
          <p:cNvPr id="46" name="Rechteck 65">
            <a:extLst>
              <a:ext uri="{FF2B5EF4-FFF2-40B4-BE49-F238E27FC236}">
                <a16:creationId xmlns:a16="http://schemas.microsoft.com/office/drawing/2014/main" id="{6325A245-FDA0-4C02-AD84-14B4BD605971}"/>
              </a:ext>
            </a:extLst>
          </p:cNvPr>
          <p:cNvSpPr/>
          <p:nvPr/>
        </p:nvSpPr>
        <p:spPr>
          <a:xfrm>
            <a:off x="1533957" y="1089068"/>
            <a:ext cx="1402070" cy="4998376"/>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0">
                <a:schemeClr val="tx2">
                  <a:lumMod val="75000"/>
                  <a:lumOff val="25000"/>
                </a:schemeClr>
              </a:gs>
              <a:gs pos="100000">
                <a:srgbClr val="FFFFFF">
                  <a:alpha val="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1" name="Rectangle 14">
            <a:extLst>
              <a:ext uri="{FF2B5EF4-FFF2-40B4-BE49-F238E27FC236}">
                <a16:creationId xmlns:a16="http://schemas.microsoft.com/office/drawing/2014/main" id="{AD416784-F490-46AF-B524-BD7AE0620066}"/>
              </a:ext>
            </a:extLst>
          </p:cNvPr>
          <p:cNvSpPr>
            <a:spLocks noChangeAspect="1" noChangeArrowheads="1"/>
          </p:cNvSpPr>
          <p:nvPr/>
        </p:nvSpPr>
        <p:spPr bwMode="auto">
          <a:xfrm>
            <a:off x="350202" y="2178379"/>
            <a:ext cx="2429884" cy="2407875"/>
          </a:xfrm>
          <a:prstGeom prst="ellipse">
            <a:avLst/>
          </a:prstGeom>
          <a:solidFill>
            <a:schemeClr val="bg2"/>
          </a:solidFill>
          <a:ln w="28575"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2" name="Rectangle 14">
            <a:extLst>
              <a:ext uri="{FF2B5EF4-FFF2-40B4-BE49-F238E27FC236}">
                <a16:creationId xmlns:a16="http://schemas.microsoft.com/office/drawing/2014/main" id="{6B0C9515-1FE9-488D-8935-BD01C28D7631}"/>
              </a:ext>
            </a:extLst>
          </p:cNvPr>
          <p:cNvSpPr>
            <a:spLocks noChangeAspect="1" noChangeArrowheads="1"/>
          </p:cNvSpPr>
          <p:nvPr/>
        </p:nvSpPr>
        <p:spPr bwMode="auto">
          <a:xfrm>
            <a:off x="555635" y="2383814"/>
            <a:ext cx="2023631" cy="2005298"/>
          </a:xfrm>
          <a:prstGeom prst="ellipse">
            <a:avLst/>
          </a:prstGeom>
          <a:solidFill>
            <a:schemeClr val="tx2">
              <a:lumMod val="90000"/>
              <a:lumOff val="10000"/>
            </a:schemeClr>
          </a:solidFill>
          <a:ln w="76200"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Data Steward</a:t>
            </a:r>
            <a:endParaRPr kumimoji="0" lang="en-US" sz="105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61" name="Group 60">
            <a:extLst>
              <a:ext uri="{FF2B5EF4-FFF2-40B4-BE49-F238E27FC236}">
                <a16:creationId xmlns:a16="http://schemas.microsoft.com/office/drawing/2014/main" id="{1C09C10F-37FA-4CDC-BE92-1AD2DD2BF7A5}"/>
              </a:ext>
            </a:extLst>
          </p:cNvPr>
          <p:cNvGrpSpPr>
            <a:grpSpLocks noChangeAspect="1"/>
          </p:cNvGrpSpPr>
          <p:nvPr/>
        </p:nvGrpSpPr>
        <p:grpSpPr>
          <a:xfrm>
            <a:off x="1286929" y="2453222"/>
            <a:ext cx="552311" cy="684543"/>
            <a:chOff x="4881563" y="1509713"/>
            <a:chExt cx="531812" cy="665162"/>
          </a:xfrm>
          <a:solidFill>
            <a:schemeClr val="accent1"/>
          </a:solidFill>
        </p:grpSpPr>
        <p:sp>
          <p:nvSpPr>
            <p:cNvPr id="62" name="Freeform 25">
              <a:extLst>
                <a:ext uri="{FF2B5EF4-FFF2-40B4-BE49-F238E27FC236}">
                  <a16:creationId xmlns:a16="http://schemas.microsoft.com/office/drawing/2014/main" id="{75916BE1-2F58-40B0-94A7-69F823FD2AFA}"/>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26">
              <a:extLst>
                <a:ext uri="{FF2B5EF4-FFF2-40B4-BE49-F238E27FC236}">
                  <a16:creationId xmlns:a16="http://schemas.microsoft.com/office/drawing/2014/main" id="{F9AA0A88-04E5-435F-BE5F-1260E69ED24D}"/>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27">
              <a:extLst>
                <a:ext uri="{FF2B5EF4-FFF2-40B4-BE49-F238E27FC236}">
                  <a16:creationId xmlns:a16="http://schemas.microsoft.com/office/drawing/2014/main" id="{FF2309F1-F197-4FFA-BBE0-9ADA7E489BB2}"/>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28">
              <a:extLst>
                <a:ext uri="{FF2B5EF4-FFF2-40B4-BE49-F238E27FC236}">
                  <a16:creationId xmlns:a16="http://schemas.microsoft.com/office/drawing/2014/main" id="{010FE00D-2FA6-441A-85BE-C93A69DC876B}"/>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29">
              <a:extLst>
                <a:ext uri="{FF2B5EF4-FFF2-40B4-BE49-F238E27FC236}">
                  <a16:creationId xmlns:a16="http://schemas.microsoft.com/office/drawing/2014/main" id="{667A7AB8-E84F-4E67-8541-9A814988FA4B}"/>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30">
              <a:extLst>
                <a:ext uri="{FF2B5EF4-FFF2-40B4-BE49-F238E27FC236}">
                  <a16:creationId xmlns:a16="http://schemas.microsoft.com/office/drawing/2014/main" id="{AEB0427B-A93E-4F78-BEF9-0773A2CBC411}"/>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40" name="Rectangle 39">
            <a:extLst>
              <a:ext uri="{FF2B5EF4-FFF2-40B4-BE49-F238E27FC236}">
                <a16:creationId xmlns:a16="http://schemas.microsoft.com/office/drawing/2014/main" id="{0B0E06F9-3107-4C76-BC80-1B16B169FCEF}"/>
              </a:ext>
            </a:extLst>
          </p:cNvPr>
          <p:cNvSpPr>
            <a:spLocks noChangeArrowheads="1"/>
          </p:cNvSpPr>
          <p:nvPr/>
        </p:nvSpPr>
        <p:spPr bwMode="gray">
          <a:xfrm>
            <a:off x="5907873" y="2001606"/>
            <a:ext cx="5650610" cy="1126462"/>
          </a:xfrm>
          <a:prstGeom prst="rect">
            <a:avLst/>
          </a:prstGeom>
          <a:noFill/>
          <a:ln w="9525" algn="ctr">
            <a:noFill/>
            <a:miter lim="800000"/>
            <a:headEnd/>
            <a:tailEnd/>
          </a:ln>
          <a:effectLst/>
        </p:spPr>
        <p:txBody>
          <a:bodyPr wrap="square" lIns="0" tIns="0" rIns="0" bIns="0" anchor="ctr">
            <a:spAutoFit/>
          </a:bodyPr>
          <a:lstStyle/>
          <a:p>
            <a:pPr marL="87313" marR="0" lvl="1" indent="-87313" algn="l" defTabSz="1219170" rtl="0" eaLnBrk="1" fontAlgn="base" latinLnBrk="0" hangingPunct="1">
              <a:lnSpc>
                <a:spcPct val="100000"/>
              </a:lnSpc>
              <a:spcBef>
                <a:spcPct val="5000"/>
              </a:spcBef>
              <a:spcAft>
                <a:spcPct val="0"/>
              </a:spcAft>
              <a:buClr>
                <a:srgbClr val="535353"/>
              </a:buClr>
              <a:buSzTx/>
              <a:buFont typeface="Arial" panose="020B0604020202020204" pitchFamily="34" charset="0"/>
              <a:buChar char="•"/>
              <a:tabLst/>
              <a:defRPr/>
            </a:pPr>
            <a:r>
              <a:rPr kumimoji="0" lang="en-GB" sz="1200" b="0" i="0" u="none" strike="noStrike" kern="0" cap="none" spc="0" normalizeH="0" baseline="0" noProof="0">
                <a:ln>
                  <a:noFill/>
                </a:ln>
                <a:solidFill>
                  <a:srgbClr val="535353">
                    <a:lumMod val="75000"/>
                  </a:srgbClr>
                </a:solidFill>
                <a:effectLst/>
                <a:uLnTx/>
                <a:uFillTx/>
                <a:latin typeface="Calibri"/>
                <a:ea typeface="+mn-ea"/>
                <a:cs typeface="+mn-cs"/>
              </a:rPr>
              <a:t>Conducts day-to-day Data Governance activities and manages the daily operation of specified data assets </a:t>
            </a:r>
          </a:p>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Responsible for the data elements within their area including data definitions, lineage, etc. </a:t>
            </a:r>
          </a:p>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Accountable for the proper data entry and maintenance of physical data in source applications</a:t>
            </a:r>
          </a:p>
        </p:txBody>
      </p:sp>
      <p:cxnSp>
        <p:nvCxnSpPr>
          <p:cNvPr id="50" name="Straight Connector 49">
            <a:extLst>
              <a:ext uri="{FF2B5EF4-FFF2-40B4-BE49-F238E27FC236}">
                <a16:creationId xmlns:a16="http://schemas.microsoft.com/office/drawing/2014/main" id="{4B539176-B031-4022-96CD-24928968A934}"/>
              </a:ext>
            </a:extLst>
          </p:cNvPr>
          <p:cNvCxnSpPr>
            <a:cxnSpLocks/>
          </p:cNvCxnSpPr>
          <p:nvPr/>
        </p:nvCxnSpPr>
        <p:spPr>
          <a:xfrm>
            <a:off x="3323981" y="3152969"/>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08C2DD6-1AD1-4123-8C58-088C23D35104}"/>
              </a:ext>
            </a:extLst>
          </p:cNvPr>
          <p:cNvSpPr>
            <a:spLocks noChangeArrowheads="1"/>
          </p:cNvSpPr>
          <p:nvPr/>
        </p:nvSpPr>
        <p:spPr bwMode="gray">
          <a:xfrm>
            <a:off x="4028432" y="2419958"/>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1" indent="0" algn="l" defTabSz="1219170" rtl="0" eaLnBrk="1" fontAlgn="base" latinLnBrk="0" hangingPunct="1">
              <a:lnSpc>
                <a:spcPct val="150000"/>
              </a:lnSpc>
              <a:spcBef>
                <a:spcPct val="5000"/>
              </a:spcBef>
              <a:spcAft>
                <a:spcPct val="0"/>
              </a:spcAft>
              <a:buClr>
                <a:srgbClr val="535353"/>
              </a:buClr>
              <a:buSzTx/>
              <a:buFontTx/>
              <a:buNone/>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Primary Purpose</a:t>
            </a:r>
          </a:p>
        </p:txBody>
      </p:sp>
      <p:sp>
        <p:nvSpPr>
          <p:cNvPr id="44" name="Rectangle 43">
            <a:extLst>
              <a:ext uri="{FF2B5EF4-FFF2-40B4-BE49-F238E27FC236}">
                <a16:creationId xmlns:a16="http://schemas.microsoft.com/office/drawing/2014/main" id="{14FEA73F-F7DF-4A29-8B99-3BF20510A6BD}"/>
              </a:ext>
            </a:extLst>
          </p:cNvPr>
          <p:cNvSpPr>
            <a:spLocks noChangeArrowheads="1"/>
          </p:cNvSpPr>
          <p:nvPr/>
        </p:nvSpPr>
        <p:spPr bwMode="gray">
          <a:xfrm>
            <a:off x="5907872" y="3380628"/>
            <a:ext cx="5650610" cy="766364"/>
          </a:xfrm>
          <a:prstGeom prst="rect">
            <a:avLst/>
          </a:prstGeom>
          <a:noFill/>
          <a:ln w="9525" algn="ctr">
            <a:noFill/>
            <a:miter lim="800000"/>
            <a:headEnd/>
            <a:tailEnd/>
          </a:ln>
          <a:effectLst/>
        </p:spPr>
        <p:txBody>
          <a:bodyPr wrap="square" lIns="0" tIns="0" rIns="0" bIns="0" anchor="ctr">
            <a:spAutoFit/>
          </a:bodyPr>
          <a:lstStyle/>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Minimum Mid-Level </a:t>
            </a:r>
          </a:p>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Experience in leading change within a Corporate Function </a:t>
            </a:r>
          </a:p>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Deep knowledge of internal business processes and applications</a:t>
            </a:r>
          </a:p>
          <a:p>
            <a:pPr marL="87313" lvl="1" indent="-87313" defTabSz="1219170" fontAlgn="base">
              <a:spcBef>
                <a:spcPct val="5000"/>
              </a:spcBef>
              <a:spcAft>
                <a:spcPct val="0"/>
              </a:spcAft>
              <a:buClr>
                <a:srgbClr val="535353"/>
              </a:buClr>
              <a:buFont typeface="Arial" panose="020B0604020202020204" pitchFamily="34" charset="0"/>
              <a:buChar char="•"/>
              <a:defRPr/>
            </a:pPr>
            <a:r>
              <a:rPr lang="en-GB" sz="1200" kern="0">
                <a:solidFill>
                  <a:srgbClr val="535353">
                    <a:lumMod val="75000"/>
                  </a:srgbClr>
                </a:solidFill>
                <a:latin typeface="Calibri"/>
              </a:rPr>
              <a:t>Strong facilitation and communication skills</a:t>
            </a:r>
          </a:p>
        </p:txBody>
      </p:sp>
      <p:cxnSp>
        <p:nvCxnSpPr>
          <p:cNvPr id="176" name="Straight Connector 175">
            <a:extLst>
              <a:ext uri="{FF2B5EF4-FFF2-40B4-BE49-F238E27FC236}">
                <a16:creationId xmlns:a16="http://schemas.microsoft.com/office/drawing/2014/main" id="{A2AF76E9-A2D2-47F2-B4DB-D0E06A015E66}"/>
              </a:ext>
            </a:extLst>
          </p:cNvPr>
          <p:cNvCxnSpPr>
            <a:cxnSpLocks/>
          </p:cNvCxnSpPr>
          <p:nvPr/>
        </p:nvCxnSpPr>
        <p:spPr>
          <a:xfrm>
            <a:off x="3323981" y="439683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4D3EAA9D-B4E5-4F20-B8C5-7200649A8F16}"/>
              </a:ext>
            </a:extLst>
          </p:cNvPr>
          <p:cNvSpPr>
            <a:spLocks noChangeArrowheads="1"/>
          </p:cNvSpPr>
          <p:nvPr/>
        </p:nvSpPr>
        <p:spPr bwMode="gray">
          <a:xfrm>
            <a:off x="4028432" y="3618931"/>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2" indent="0" algn="l" defTabSz="1219170" rtl="0" eaLnBrk="1" fontAlgn="auto" latinLnBrk="0" hangingPunct="1">
              <a:lnSpc>
                <a:spcPct val="150000"/>
              </a:lnSpc>
              <a:spcBef>
                <a:spcPts val="0"/>
              </a:spcBef>
              <a:spcAft>
                <a:spcPts val="0"/>
              </a:spcAft>
              <a:buClrTx/>
              <a:buSzTx/>
              <a:buFontTx/>
              <a:buNone/>
              <a:tabLst>
                <a:tab pos="690016" algn="l"/>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Competencies / Skills</a:t>
            </a:r>
          </a:p>
        </p:txBody>
      </p:sp>
      <p:grpSp>
        <p:nvGrpSpPr>
          <p:cNvPr id="6" name="Group 5">
            <a:extLst>
              <a:ext uri="{FF2B5EF4-FFF2-40B4-BE49-F238E27FC236}">
                <a16:creationId xmlns:a16="http://schemas.microsoft.com/office/drawing/2014/main" id="{E7A38485-406D-4D54-8E0B-6325E71C6540}"/>
              </a:ext>
            </a:extLst>
          </p:cNvPr>
          <p:cNvGrpSpPr/>
          <p:nvPr/>
        </p:nvGrpSpPr>
        <p:grpSpPr>
          <a:xfrm>
            <a:off x="4028432" y="4398062"/>
            <a:ext cx="7530050" cy="1514261"/>
            <a:chOff x="4028432" y="4315865"/>
            <a:chExt cx="7530050" cy="1514261"/>
          </a:xfrm>
        </p:grpSpPr>
        <p:sp>
          <p:nvSpPr>
            <p:cNvPr id="146" name="Rectangle 145">
              <a:extLst>
                <a:ext uri="{FF2B5EF4-FFF2-40B4-BE49-F238E27FC236}">
                  <a16:creationId xmlns:a16="http://schemas.microsoft.com/office/drawing/2014/main" id="{5F128711-FD76-49B9-8DC7-03681446FC6C}"/>
                </a:ext>
              </a:extLst>
            </p:cNvPr>
            <p:cNvSpPr>
              <a:spLocks noChangeArrowheads="1"/>
            </p:cNvSpPr>
            <p:nvPr/>
          </p:nvSpPr>
          <p:spPr bwMode="gray">
            <a:xfrm>
              <a:off x="5907872" y="4315865"/>
              <a:ext cx="5650610" cy="1514261"/>
            </a:xfrm>
            <a:prstGeom prst="rect">
              <a:avLst/>
            </a:prstGeom>
            <a:noFill/>
            <a:ln w="9525" algn="ctr">
              <a:noFill/>
              <a:miter lim="800000"/>
              <a:headEnd/>
              <a:tailEnd/>
            </a:ln>
            <a:effectLst/>
          </p:spPr>
          <p:txBody>
            <a:bodyPr wrap="square" lIns="0" tIns="0" rIns="0" bIns="0" anchor="ctr">
              <a:spAutoFit/>
            </a:bodyPr>
            <a:lstStyle/>
            <a:p>
              <a:pPr marL="87313" marR="0" lvl="1" indent="-87313" defTabSz="1219170" fontAlgn="base">
                <a:lnSpc>
                  <a:spcPct val="100000"/>
                </a:lnSpc>
                <a:spcBef>
                  <a:spcPct val="5000"/>
                </a:spcBef>
                <a:spcAft>
                  <a:spcPct val="0"/>
                </a:spcAft>
                <a:buClr>
                  <a:srgbClr val="535353"/>
                </a:buClr>
                <a:buSzTx/>
                <a:buFont typeface="Arial" panose="020B0604020202020204" pitchFamily="34" charset="0"/>
                <a:buChar char="•"/>
                <a:tabLst>
                  <a:tab pos="690016" algn="l"/>
                </a:tabLst>
                <a:defRPr/>
              </a:pPr>
              <a:r>
                <a:rPr lang="en-GB" sz="1200" kern="0">
                  <a:solidFill>
                    <a:srgbClr val="535353">
                      <a:lumMod val="75000"/>
                    </a:srgbClr>
                  </a:solidFill>
                  <a:latin typeface="Calibri"/>
                </a:rPr>
                <a:t>Executes / implements AAM policies, standards, processes, metrics etc. at the Corporate Function or Subject Area level </a:t>
              </a:r>
            </a:p>
            <a:p>
              <a:pPr marL="87313" lvl="1" indent="-87313" defTabSz="1219170" fontAlgn="base">
                <a:spcBef>
                  <a:spcPct val="5000"/>
                </a:spcBef>
                <a:spcAft>
                  <a:spcPct val="0"/>
                </a:spcAft>
                <a:buClr>
                  <a:srgbClr val="535353"/>
                </a:buClr>
                <a:buFont typeface="Arial" panose="020B0604020202020204" pitchFamily="34" charset="0"/>
                <a:buChar char="•"/>
                <a:tabLst>
                  <a:tab pos="690016" algn="l"/>
                </a:tabLst>
                <a:defRPr/>
              </a:pPr>
              <a:r>
                <a:rPr lang="en-GB" sz="1200" kern="0">
                  <a:solidFill>
                    <a:srgbClr val="535353">
                      <a:lumMod val="75000"/>
                    </a:srgbClr>
                  </a:solidFill>
                  <a:latin typeface="Calibri"/>
                </a:rPr>
                <a:t>Ensure data assets specified within their area are maintained</a:t>
              </a:r>
            </a:p>
            <a:p>
              <a:pPr marL="87313" lvl="1" indent="-87313" defTabSz="1219170" fontAlgn="base">
                <a:spcBef>
                  <a:spcPct val="5000"/>
                </a:spcBef>
                <a:spcAft>
                  <a:spcPct val="0"/>
                </a:spcAft>
                <a:buClr>
                  <a:srgbClr val="535353"/>
                </a:buClr>
                <a:buFont typeface="Arial" panose="020B0604020202020204" pitchFamily="34" charset="0"/>
                <a:buChar char="•"/>
                <a:tabLst>
                  <a:tab pos="690016" algn="l"/>
                </a:tabLst>
                <a:defRPr/>
              </a:pPr>
              <a:r>
                <a:rPr lang="en-GB" sz="1200" kern="0">
                  <a:solidFill>
                    <a:srgbClr val="535353">
                      <a:lumMod val="75000"/>
                    </a:srgbClr>
                  </a:solidFill>
                  <a:latin typeface="Calibri"/>
                </a:rPr>
                <a:t>Maintains data integrity of data by resolving issues that prevent the integration and / or reusability of data</a:t>
              </a:r>
            </a:p>
            <a:p>
              <a:pPr marL="87313" lvl="1" indent="-87313" defTabSz="1219170" fontAlgn="base">
                <a:spcBef>
                  <a:spcPct val="5000"/>
                </a:spcBef>
                <a:spcAft>
                  <a:spcPct val="0"/>
                </a:spcAft>
                <a:buClr>
                  <a:srgbClr val="535353"/>
                </a:buClr>
                <a:buFont typeface="Arial" panose="020B0604020202020204" pitchFamily="34" charset="0"/>
                <a:buChar char="•"/>
                <a:tabLst>
                  <a:tab pos="690016" algn="l"/>
                </a:tabLst>
                <a:defRPr/>
              </a:pPr>
              <a:r>
                <a:rPr lang="en-GB" sz="1200" kern="0">
                  <a:solidFill>
                    <a:srgbClr val="535353">
                      <a:lumMod val="75000"/>
                    </a:srgbClr>
                  </a:solidFill>
                  <a:latin typeface="Calibri"/>
                </a:rPr>
                <a:t>Identifies, prioritizes and escalates issues / challenges to the Lead Data Steward as required</a:t>
              </a:r>
            </a:p>
            <a:p>
              <a:pPr marL="87313" lvl="1" indent="-87313" defTabSz="1219170" fontAlgn="base">
                <a:spcBef>
                  <a:spcPct val="5000"/>
                </a:spcBef>
                <a:spcAft>
                  <a:spcPct val="0"/>
                </a:spcAft>
                <a:buClr>
                  <a:srgbClr val="535353"/>
                </a:buClr>
                <a:buFont typeface="Arial" panose="020B0604020202020204" pitchFamily="34" charset="0"/>
                <a:buChar char="•"/>
                <a:tabLst>
                  <a:tab pos="690016" algn="l"/>
                </a:tabLst>
                <a:defRPr/>
              </a:pPr>
              <a:r>
                <a:rPr lang="en-GB" sz="1200" kern="0">
                  <a:solidFill>
                    <a:srgbClr val="535353">
                      <a:lumMod val="75000"/>
                    </a:srgbClr>
                  </a:solidFill>
                  <a:latin typeface="Calibri"/>
                </a:rPr>
                <a:t>Provides an in-depth understanding of data elements within their area</a:t>
              </a:r>
            </a:p>
          </p:txBody>
        </p:sp>
        <p:sp>
          <p:nvSpPr>
            <p:cNvPr id="179" name="Rectangle 178">
              <a:extLst>
                <a:ext uri="{FF2B5EF4-FFF2-40B4-BE49-F238E27FC236}">
                  <a16:creationId xmlns:a16="http://schemas.microsoft.com/office/drawing/2014/main" id="{21109A81-7560-408B-B274-5C6DDBC8C130}"/>
                </a:ext>
              </a:extLst>
            </p:cNvPr>
            <p:cNvSpPr>
              <a:spLocks noChangeArrowheads="1"/>
            </p:cNvSpPr>
            <p:nvPr/>
          </p:nvSpPr>
          <p:spPr bwMode="gray">
            <a:xfrm>
              <a:off x="4028432" y="4869400"/>
              <a:ext cx="1590992" cy="289759"/>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1" indent="0" algn="l" defTabSz="1219170" rtl="0" eaLnBrk="1" fontAlgn="base" latinLnBrk="0" hangingPunct="1">
                <a:lnSpc>
                  <a:spcPct val="150000"/>
                </a:lnSpc>
                <a:spcBef>
                  <a:spcPct val="5000"/>
                </a:spcBef>
                <a:spcAft>
                  <a:spcPct val="0"/>
                </a:spcAft>
                <a:buClr>
                  <a:srgbClr val="535353"/>
                </a:buClr>
                <a:buSzTx/>
                <a:buFontTx/>
                <a:buNone/>
                <a:tabLst/>
                <a:defRPr/>
              </a:pPr>
              <a:r>
                <a:rPr kumimoji="0" lang="en-US" sz="1400" b="1" i="0" u="none" strike="noStrike" kern="0" cap="none" spc="0" normalizeH="0" baseline="0" noProof="0">
                  <a:ln>
                    <a:noFill/>
                  </a:ln>
                  <a:solidFill>
                    <a:srgbClr val="535353">
                      <a:lumMod val="75000"/>
                    </a:srgbClr>
                  </a:solidFill>
                  <a:effectLst/>
                  <a:uLnTx/>
                  <a:uFillTx/>
                  <a:latin typeface="Calibri"/>
                  <a:ea typeface="+mn-ea"/>
                  <a:cs typeface="+mn-cs"/>
                </a:rPr>
                <a:t>Responsibilities</a:t>
              </a:r>
            </a:p>
          </p:txBody>
        </p:sp>
      </p:grpSp>
      <p:sp>
        <p:nvSpPr>
          <p:cNvPr id="188" name="Rectangle 187">
            <a:extLst>
              <a:ext uri="{FF2B5EF4-FFF2-40B4-BE49-F238E27FC236}">
                <a16:creationId xmlns:a16="http://schemas.microsoft.com/office/drawing/2014/main" id="{669ACA74-7EA5-4D38-BB2E-70F6E7413F2A}"/>
              </a:ext>
            </a:extLst>
          </p:cNvPr>
          <p:cNvSpPr>
            <a:spLocks noChangeArrowheads="1"/>
          </p:cNvSpPr>
          <p:nvPr/>
        </p:nvSpPr>
        <p:spPr bwMode="gray">
          <a:xfrm>
            <a:off x="5907873" y="1243254"/>
            <a:ext cx="5650610" cy="553998"/>
          </a:xfrm>
          <a:prstGeom prst="rect">
            <a:avLst/>
          </a:prstGeom>
          <a:noFill/>
          <a:ln w="9525" algn="ctr">
            <a:noFill/>
            <a:miter lim="800000"/>
            <a:headEnd/>
            <a:tailEnd/>
          </a:ln>
          <a:effectLst/>
        </p:spPr>
        <p:txBody>
          <a:bodyPr wrap="square" lIns="0" tIns="0" rIns="0" bIns="0" anchor="ctr">
            <a:spAutoFit/>
          </a:bodyPr>
          <a:lstStyle/>
          <a:p>
            <a:pPr marL="87313" marR="0" lvl="2" algn="l" defTabSz="1219170"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535353">
                    <a:lumMod val="75000"/>
                  </a:srgbClr>
                </a:solidFill>
                <a:effectLst/>
                <a:uLnTx/>
                <a:uFillTx/>
                <a:latin typeface="Calibri"/>
                <a:ea typeface="+mn-ea"/>
                <a:cs typeface="+mn-cs"/>
              </a:rPr>
              <a:t>A data steward is a business professional, most often recognized as subject matter experts,  who is assigned accountability for the data specifications and data quality of specifically assigned business terms or a subset of data. </a:t>
            </a:r>
          </a:p>
        </p:txBody>
      </p:sp>
      <p:cxnSp>
        <p:nvCxnSpPr>
          <p:cNvPr id="189" name="Straight Connector 188">
            <a:extLst>
              <a:ext uri="{FF2B5EF4-FFF2-40B4-BE49-F238E27FC236}">
                <a16:creationId xmlns:a16="http://schemas.microsoft.com/office/drawing/2014/main" id="{D3F73B15-B157-48DA-BA69-57C1399FC6C4}"/>
              </a:ext>
            </a:extLst>
          </p:cNvPr>
          <p:cNvCxnSpPr>
            <a:cxnSpLocks/>
          </p:cNvCxnSpPr>
          <p:nvPr/>
        </p:nvCxnSpPr>
        <p:spPr>
          <a:xfrm>
            <a:off x="3323981" y="1898278"/>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42B1B5A2-82DA-41BC-AD05-64C971C4F693}"/>
              </a:ext>
            </a:extLst>
          </p:cNvPr>
          <p:cNvSpPr>
            <a:spLocks noChangeArrowheads="1"/>
          </p:cNvSpPr>
          <p:nvPr/>
        </p:nvSpPr>
        <p:spPr bwMode="gray">
          <a:xfrm>
            <a:off x="4028432" y="1407904"/>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6351" marR="0" lvl="2" indent="0" algn="l" defTabSz="1219170" rtl="0" eaLnBrk="1" fontAlgn="auto" latinLnBrk="0" hangingPunct="1">
              <a:lnSpc>
                <a:spcPct val="100000"/>
              </a:lnSpc>
              <a:spcBef>
                <a:spcPts val="0"/>
              </a:spcBef>
              <a:spcAft>
                <a:spcPts val="0"/>
              </a:spcAft>
              <a:buClrTx/>
              <a:buSzTx/>
              <a:buFontTx/>
              <a:buNone/>
              <a:tabLst/>
              <a:defRPr/>
            </a:pPr>
            <a:r>
              <a:rPr lang="en-US" altLang="zh-CN" sz="1400" b="1" kern="0">
                <a:solidFill>
                  <a:srgbClr val="535353"/>
                </a:solidFill>
                <a:latin typeface="Calibri"/>
                <a:ea typeface="ヒラギノ角ゴ Pro W3"/>
                <a:cs typeface="ヒラギノ角ゴ Pro W3"/>
              </a:rPr>
              <a:t>Description</a:t>
            </a:r>
            <a:r>
              <a:rPr kumimoji="0" lang="en-US" altLang="zh-CN" sz="1400" b="1" i="0" u="none" strike="noStrike" kern="0" cap="none" spc="0" normalizeH="0" baseline="0" noProof="0">
                <a:ln>
                  <a:noFill/>
                </a:ln>
                <a:solidFill>
                  <a:srgbClr val="535353"/>
                </a:solidFill>
                <a:effectLst/>
                <a:uLnTx/>
                <a:uFillTx/>
                <a:latin typeface="Calibri"/>
                <a:ea typeface="ヒラギノ角ゴ Pro W3"/>
                <a:cs typeface="ヒラギノ角ゴ Pro W3"/>
              </a:rPr>
              <a:t> </a:t>
            </a:r>
          </a:p>
        </p:txBody>
      </p:sp>
      <p:pic>
        <p:nvPicPr>
          <p:cNvPr id="5" name="Graphic 4" descr="Scroll outline">
            <a:extLst>
              <a:ext uri="{FF2B5EF4-FFF2-40B4-BE49-F238E27FC236}">
                <a16:creationId xmlns:a16="http://schemas.microsoft.com/office/drawing/2014/main" id="{302CCF70-7E34-46CE-8AF1-F43DA65DFB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8467" y="1058684"/>
            <a:ext cx="738568" cy="738568"/>
          </a:xfrm>
          <a:prstGeom prst="rect">
            <a:avLst/>
          </a:prstGeom>
        </p:spPr>
      </p:pic>
      <p:pic>
        <p:nvPicPr>
          <p:cNvPr id="9" name="Graphic 8" descr="Bullseye with solid fill">
            <a:extLst>
              <a:ext uri="{FF2B5EF4-FFF2-40B4-BE49-F238E27FC236}">
                <a16:creationId xmlns:a16="http://schemas.microsoft.com/office/drawing/2014/main" id="{121FAADB-82D1-4617-A64E-0B55E720E1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516" y="2175602"/>
            <a:ext cx="778470" cy="778470"/>
          </a:xfrm>
          <a:prstGeom prst="rect">
            <a:avLst/>
          </a:prstGeom>
        </p:spPr>
      </p:pic>
      <p:pic>
        <p:nvPicPr>
          <p:cNvPr id="11" name="Graphic 10" descr="Medal with solid fill">
            <a:extLst>
              <a:ext uri="{FF2B5EF4-FFF2-40B4-BE49-F238E27FC236}">
                <a16:creationId xmlns:a16="http://schemas.microsoft.com/office/drawing/2014/main" id="{D0C73C70-7A38-4640-9CD9-6BDD0C860E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01266" y="3397325"/>
            <a:ext cx="732970" cy="732970"/>
          </a:xfrm>
          <a:prstGeom prst="rect">
            <a:avLst/>
          </a:prstGeom>
        </p:spPr>
      </p:pic>
      <p:pic>
        <p:nvPicPr>
          <p:cNvPr id="8" name="Graphic 7" descr="Management with solid fill">
            <a:extLst>
              <a:ext uri="{FF2B5EF4-FFF2-40B4-BE49-F238E27FC236}">
                <a16:creationId xmlns:a16="http://schemas.microsoft.com/office/drawing/2014/main" id="{5DFB33AB-BDA6-4DE7-B4B7-987A665B135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10551" y="4697992"/>
            <a:ext cx="914400" cy="914400"/>
          </a:xfrm>
          <a:prstGeom prst="rect">
            <a:avLst/>
          </a:prstGeom>
        </p:spPr>
      </p:pic>
    </p:spTree>
    <p:extLst>
      <p:ext uri="{BB962C8B-B14F-4D97-AF65-F5344CB8AC3E}">
        <p14:creationId xmlns:p14="http://schemas.microsoft.com/office/powerpoint/2010/main" val="159735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685783" rtl="0" eaLnBrk="1" fontAlgn="auto" latinLnBrk="0" hangingPunct="1">
              <a:lnSpc>
                <a:spcPct val="110000"/>
              </a:lnSpc>
              <a:spcBef>
                <a:spcPct val="0"/>
              </a:spcBef>
              <a:spcAft>
                <a:spcPts val="0"/>
              </a:spcAft>
              <a:buClr>
                <a:srgbClr val="666666"/>
              </a:buClr>
              <a:buSzTx/>
              <a:buFontTx/>
              <a:buNone/>
              <a:tabLst/>
              <a:defRPr/>
            </a:pPr>
            <a:r>
              <a:rPr kumimoji="0" lang="en-US" sz="24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What are we asking from you?</a:t>
            </a:r>
          </a:p>
        </p:txBody>
      </p:sp>
      <p:sp>
        <p:nvSpPr>
          <p:cNvPr id="58" name="Left-Right Arrow 57">
            <a:extLst>
              <a:ext uri="{FF2B5EF4-FFF2-40B4-BE49-F238E27FC236}">
                <a16:creationId xmlns:a16="http://schemas.microsoft.com/office/drawing/2014/main" id="{7FC78EC5-8220-40FF-9538-859EE65DE6AA}"/>
              </a:ext>
            </a:extLst>
          </p:cNvPr>
          <p:cNvSpPr/>
          <p:nvPr/>
        </p:nvSpPr>
        <p:spPr>
          <a:xfrm>
            <a:off x="3554292" y="1609234"/>
            <a:ext cx="5877721" cy="362671"/>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Determine Data Owners – by end of July </a:t>
            </a:r>
          </a:p>
        </p:txBody>
      </p:sp>
      <p:cxnSp>
        <p:nvCxnSpPr>
          <p:cNvPr id="59" name="Straight Connector 58">
            <a:extLst>
              <a:ext uri="{FF2B5EF4-FFF2-40B4-BE49-F238E27FC236}">
                <a16:creationId xmlns:a16="http://schemas.microsoft.com/office/drawing/2014/main" id="{06F3B170-5BA1-428C-9974-EC76667B4223}"/>
              </a:ext>
            </a:extLst>
          </p:cNvPr>
          <p:cNvCxnSpPr>
            <a:stCxn id="58" idx="4"/>
            <a:endCxn id="58" idx="6"/>
          </p:cNvCxnSpPr>
          <p:nvPr/>
        </p:nvCxnSpPr>
        <p:spPr>
          <a:xfrm>
            <a:off x="3554292" y="1971905"/>
            <a:ext cx="540000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A2EC713-3E0C-4A45-8E3C-038FD071654F}"/>
              </a:ext>
            </a:extLst>
          </p:cNvPr>
          <p:cNvSpPr/>
          <p:nvPr/>
        </p:nvSpPr>
        <p:spPr>
          <a:xfrm>
            <a:off x="3554292" y="4439503"/>
            <a:ext cx="5874661" cy="868497"/>
          </a:xfrm>
          <a:prstGeom prst="rect">
            <a:avLst/>
          </a:prstGeom>
        </p:spPr>
        <p:txBody>
          <a:bodyPr vert="horz" wrap="square" lIns="37138" tIns="18569" rIns="37138" bIns="18569" rtlCol="0">
            <a:spAutoFit/>
          </a:bodyPr>
          <a:lstStyle/>
          <a:p>
            <a:pPr marL="285750" marR="0" lvl="0" indent="-2857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Stewards are chosen by Data Owners</a:t>
            </a:r>
          </a:p>
          <a:p>
            <a:pPr marL="285750" marR="0" lvl="0" indent="-2857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r>
              <a:rPr lang="en-US" sz="1400">
                <a:solidFill>
                  <a:srgbClr val="000000"/>
                </a:solidFill>
                <a:latin typeface="Calibri" panose="020F0502020204030204"/>
              </a:rPr>
              <a:t>Notify them of their appointment</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a:p>
            <a:pPr marL="285750" indent="-285750">
              <a:buClr>
                <a:srgbClr val="0069B4"/>
              </a:buClr>
              <a:buFont typeface="Wingdings" panose="05000000000000000000" pitchFamily="2" charset="2"/>
              <a:buChar char="§"/>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Make them aware of their roles and responsibilities</a:t>
            </a:r>
            <a:endPar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Left-Right Arrow 53">
            <a:extLst>
              <a:ext uri="{FF2B5EF4-FFF2-40B4-BE49-F238E27FC236}">
                <a16:creationId xmlns:a16="http://schemas.microsoft.com/office/drawing/2014/main" id="{9FA94D9D-42E7-4703-88B7-2BAA7705E9C4}"/>
              </a:ext>
            </a:extLst>
          </p:cNvPr>
          <p:cNvSpPr/>
          <p:nvPr/>
        </p:nvSpPr>
        <p:spPr>
          <a:xfrm>
            <a:off x="3554292" y="4037062"/>
            <a:ext cx="5518143" cy="36210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Choose Data Stewards – by end of August</a:t>
            </a:r>
          </a:p>
        </p:txBody>
      </p:sp>
      <p:cxnSp>
        <p:nvCxnSpPr>
          <p:cNvPr id="55" name="Straight Connector 54">
            <a:extLst>
              <a:ext uri="{FF2B5EF4-FFF2-40B4-BE49-F238E27FC236}">
                <a16:creationId xmlns:a16="http://schemas.microsoft.com/office/drawing/2014/main" id="{3BE28948-F37D-4ADF-8A9E-0B799DC53825}"/>
              </a:ext>
            </a:extLst>
          </p:cNvPr>
          <p:cNvCxnSpPr>
            <a:stCxn id="54" idx="4"/>
            <a:endCxn id="54" idx="6"/>
          </p:cNvCxnSpPr>
          <p:nvPr/>
        </p:nvCxnSpPr>
        <p:spPr>
          <a:xfrm>
            <a:off x="3554292" y="4399166"/>
            <a:ext cx="540000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B33D545-4333-47E4-B541-15DB697EB897}"/>
              </a:ext>
            </a:extLst>
          </p:cNvPr>
          <p:cNvSpPr/>
          <p:nvPr/>
        </p:nvSpPr>
        <p:spPr>
          <a:xfrm>
            <a:off x="1656793" y="1627859"/>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35" name="Oval 34">
            <a:extLst>
              <a:ext uri="{FF2B5EF4-FFF2-40B4-BE49-F238E27FC236}">
                <a16:creationId xmlns:a16="http://schemas.microsoft.com/office/drawing/2014/main" id="{E8F64606-EFA3-4171-862E-95F618F2D408}"/>
              </a:ext>
            </a:extLst>
          </p:cNvPr>
          <p:cNvSpPr/>
          <p:nvPr/>
        </p:nvSpPr>
        <p:spPr>
          <a:xfrm>
            <a:off x="1656793" y="3820999"/>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60" name="Rectangle 59">
            <a:extLst>
              <a:ext uri="{FF2B5EF4-FFF2-40B4-BE49-F238E27FC236}">
                <a16:creationId xmlns:a16="http://schemas.microsoft.com/office/drawing/2014/main" id="{F31887A2-D1E6-4976-A26E-5C26CD9EED94}"/>
              </a:ext>
            </a:extLst>
          </p:cNvPr>
          <p:cNvSpPr/>
          <p:nvPr/>
        </p:nvSpPr>
        <p:spPr>
          <a:xfrm>
            <a:off x="3554292" y="2012330"/>
            <a:ext cx="5874661" cy="868497"/>
          </a:xfrm>
          <a:prstGeom prst="rect">
            <a:avLst/>
          </a:prstGeom>
        </p:spPr>
        <p:txBody>
          <a:bodyPr vert="horz" wrap="square" lIns="37138" tIns="18569" rIns="37138" bIns="18569" rtlCol="0">
            <a:spAutoFit/>
          </a:bodyPr>
          <a:lstStyle/>
          <a:p>
            <a:pPr marL="285750" marR="0" lvl="0" indent="-2857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Determine who our Data Owners are</a:t>
            </a:r>
          </a:p>
          <a:p>
            <a:pPr marL="285750" marR="0" lvl="0" indent="-2857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r>
              <a:rPr lang="en-US" sz="1400">
                <a:solidFill>
                  <a:srgbClr val="000000"/>
                </a:solidFill>
                <a:latin typeface="Calibri" panose="020F0502020204030204"/>
              </a:rPr>
              <a:t>Notify them of our decision</a:t>
            </a:r>
          </a:p>
          <a:p>
            <a:pPr marL="285750" marR="0" lvl="0" indent="-2857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Make them aware of their roles and responsibilities</a:t>
            </a:r>
          </a:p>
          <a:p>
            <a:pPr marL="171450" marR="0" lvl="0" indent="-171450" algn="l" defTabSz="914400" rtl="0" eaLnBrk="1" fontAlgn="auto" latinLnBrk="0" hangingPunct="1">
              <a:lnSpc>
                <a:spcPct val="100000"/>
              </a:lnSpc>
              <a:spcBef>
                <a:spcPts val="0"/>
              </a:spcBef>
              <a:spcAft>
                <a:spcPts val="0"/>
              </a:spcAft>
              <a:buClr>
                <a:srgbClr val="0069B4"/>
              </a:buClr>
              <a:buSzTx/>
              <a:buFont typeface="Wingdings" panose="05000000000000000000" pitchFamily="2" charset="2"/>
              <a:buChar char="§"/>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Graphic 3" descr="Programmer male with solid fill">
            <a:extLst>
              <a:ext uri="{FF2B5EF4-FFF2-40B4-BE49-F238E27FC236}">
                <a16:creationId xmlns:a16="http://schemas.microsoft.com/office/drawing/2014/main" id="{44F3E1A8-5260-411E-B15E-08C17BF937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1125" y="4215331"/>
            <a:ext cx="914400" cy="914400"/>
          </a:xfrm>
          <a:prstGeom prst="rect">
            <a:avLst/>
          </a:prstGeom>
        </p:spPr>
      </p:pic>
      <p:pic>
        <p:nvPicPr>
          <p:cNvPr id="12" name="Graphic 11" descr="Office worker female with solid fill">
            <a:extLst>
              <a:ext uri="{FF2B5EF4-FFF2-40B4-BE49-F238E27FC236}">
                <a16:creationId xmlns:a16="http://schemas.microsoft.com/office/drawing/2014/main" id="{453C27A7-E67B-466D-815F-71627CCB8F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125" y="2022191"/>
            <a:ext cx="914400" cy="914400"/>
          </a:xfrm>
          <a:prstGeom prst="rect">
            <a:avLst/>
          </a:prstGeom>
        </p:spPr>
      </p:pic>
    </p:spTree>
    <p:extLst>
      <p:ext uri="{BB962C8B-B14F-4D97-AF65-F5344CB8AC3E}">
        <p14:creationId xmlns:p14="http://schemas.microsoft.com/office/powerpoint/2010/main" val="41911732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2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9" name="Title 2">
            <a:extLst>
              <a:ext uri="{FF2B5EF4-FFF2-40B4-BE49-F238E27FC236}">
                <a16:creationId xmlns:a16="http://schemas.microsoft.com/office/drawing/2014/main" id="{5089CB7A-2047-4035-85C5-2E8286BB3B85}"/>
              </a:ext>
            </a:extLst>
          </p:cNvPr>
          <p:cNvSpPr>
            <a:spLocks noGrp="1"/>
          </p:cNvSpPr>
          <p:nvPr>
            <p:ph type="ctrTitle"/>
          </p:nvPr>
        </p:nvSpPr>
        <p:spPr>
          <a:xfrm>
            <a:off x="5573027" y="2603828"/>
            <a:ext cx="6177346" cy="900522"/>
          </a:xfrm>
        </p:spPr>
        <p:txBody>
          <a:bodyPr vert="horz"/>
          <a:lstStyle/>
          <a:p>
            <a:r>
              <a:rPr lang="en-US">
                <a:effectLst/>
                <a:latin typeface="Segoe UI" panose="020B0502040204020203" pitchFamily="34" charset="0"/>
              </a:rPr>
              <a:t>Making </a:t>
            </a:r>
            <a:r>
              <a:rPr lang="en-US">
                <a:effectLst/>
                <a:latin typeface="+mn-lt"/>
              </a:rPr>
              <a:t>Data</a:t>
            </a:r>
            <a:r>
              <a:rPr lang="en-US">
                <a:effectLst/>
                <a:latin typeface="Segoe UI" panose="020B0502040204020203" pitchFamily="34" charset="0"/>
              </a:rPr>
              <a:t> Governance Practical</a:t>
            </a:r>
            <a:br>
              <a:rPr lang="en-US">
                <a:effectLst/>
                <a:latin typeface="Arial" panose="020B0604020202020204" pitchFamily="34" charset="0"/>
              </a:rPr>
            </a:br>
            <a:r>
              <a:rPr lang="en-US">
                <a:effectLst/>
                <a:latin typeface="Segoe UI" panose="020B0502040204020203" pitchFamily="34" charset="0"/>
              </a:rPr>
              <a:t>Semantic Layer Proof of Value</a:t>
            </a:r>
            <a:endParaRPr lang="en-US">
              <a:effectLst/>
              <a:latin typeface="Arial" panose="020B0604020202020204" pitchFamily="34" charset="0"/>
            </a:endParaRPr>
          </a:p>
        </p:txBody>
      </p:sp>
    </p:spTree>
    <p:extLst>
      <p:ext uri="{BB962C8B-B14F-4D97-AF65-F5344CB8AC3E}">
        <p14:creationId xmlns:p14="http://schemas.microsoft.com/office/powerpoint/2010/main" val="31142217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a:ln>
                  <a:noFill/>
                </a:ln>
                <a:solidFill>
                  <a:srgbClr val="0069B4"/>
                </a:solidFill>
                <a:effectLst/>
                <a:uLnTx/>
                <a:uFillTx/>
                <a:latin typeface="Calibri Light" panose="020F0302020204030204"/>
                <a:ea typeface="+mj-ea"/>
                <a:cs typeface="+mj-cs"/>
              </a:rPr>
              <a:t>Guiding Coalition: Potential candidates for Data Governance Council</a:t>
            </a:r>
          </a:p>
        </p:txBody>
      </p:sp>
      <p:graphicFrame>
        <p:nvGraphicFramePr>
          <p:cNvPr id="39" name="Table 38">
            <a:extLst>
              <a:ext uri="{FF2B5EF4-FFF2-40B4-BE49-F238E27FC236}">
                <a16:creationId xmlns:a16="http://schemas.microsoft.com/office/drawing/2014/main" id="{09D81E7A-44F6-4274-A112-5B38F0873963}"/>
              </a:ext>
            </a:extLst>
          </p:cNvPr>
          <p:cNvGraphicFramePr>
            <a:graphicFrameLocks noGrp="1"/>
          </p:cNvGraphicFramePr>
          <p:nvPr/>
        </p:nvGraphicFramePr>
        <p:xfrm>
          <a:off x="556451" y="1679669"/>
          <a:ext cx="3246761" cy="4184661"/>
        </p:xfrm>
        <a:graphic>
          <a:graphicData uri="http://schemas.openxmlformats.org/drawingml/2006/table">
            <a:tbl>
              <a:tblPr firstRow="1" bandRow="1">
                <a:tableStyleId>{C4B1156A-380E-4F78-BDF5-A606A8083BF9}</a:tableStyleId>
              </a:tblPr>
              <a:tblGrid>
                <a:gridCol w="1292300">
                  <a:extLst>
                    <a:ext uri="{9D8B030D-6E8A-4147-A177-3AD203B41FA5}">
                      <a16:colId xmlns:a16="http://schemas.microsoft.com/office/drawing/2014/main" val="664324143"/>
                    </a:ext>
                  </a:extLst>
                </a:gridCol>
                <a:gridCol w="1954461">
                  <a:extLst>
                    <a:ext uri="{9D8B030D-6E8A-4147-A177-3AD203B41FA5}">
                      <a16:colId xmlns:a16="http://schemas.microsoft.com/office/drawing/2014/main" val="20001"/>
                    </a:ext>
                  </a:extLst>
                </a:gridCol>
              </a:tblGrid>
              <a:tr h="145822">
                <a:tc>
                  <a:txBody>
                    <a:bodyPr/>
                    <a:lstStyle/>
                    <a:p>
                      <a:pPr algn="l" rtl="0"/>
                      <a:r>
                        <a:rPr lang="en-US" sz="1100">
                          <a:solidFill>
                            <a:schemeClr val="bg1"/>
                          </a:solidFill>
                        </a:rPr>
                        <a:t>Guiding Coalition</a:t>
                      </a:r>
                    </a:p>
                  </a:txBody>
                  <a:tcPr marL="0" marR="0" marT="18000" marB="18000">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100">
                          <a:solidFill>
                            <a:schemeClr val="bg1"/>
                          </a:solidFill>
                        </a:rPr>
                        <a:t>Role</a:t>
                      </a:r>
                    </a:p>
                  </a:txBody>
                  <a:tcPr marL="0" marR="0" marT="18000" marB="1800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Wouter Peters​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Lance Cameron​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CDO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Nicole Sandig​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CTO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Rishi Santokhi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CFO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397829"/>
                  </a:ext>
                </a:extLst>
              </a:tr>
              <a:tr h="119085">
                <a:tc>
                  <a:txBody>
                    <a:bodyPr/>
                    <a:lstStyle/>
                    <a:p>
                      <a:pPr rtl="0"/>
                      <a:r>
                        <a:rPr lang="en-US" sz="1100">
                          <a:solidFill>
                            <a:srgbClr val="000000"/>
                          </a:solidFill>
                          <a:latin typeface="+mn-lt"/>
                        </a:rPr>
                        <a:t>Steve Lempa</a:t>
                      </a:r>
                      <a:endParaRPr lang="en-US" sz="1100"/>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VP portfolio Risk Management</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Stuart Donald​</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Insights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Brunno Maradei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Responsible Investments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r h="206382">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Head of data office​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1766"/>
                  </a:ext>
                </a:extLst>
              </a:tr>
              <a:tr h="119085">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Kim Bormann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Investment Operations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3327"/>
                  </a:ext>
                </a:extLst>
              </a:tr>
              <a:tr h="217119">
                <a:tc>
                  <a:txBody>
                    <a:bodyPr/>
                    <a:lstStyle/>
                    <a:p>
                      <a:pPr rtl="0"/>
                      <a:r>
                        <a:rPr lang="en-US" sz="1100"/>
                        <a:t>Erik den Hartog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European Head of Account Management &amp; Client Servicing</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273261"/>
                  </a:ext>
                </a:extLst>
              </a:tr>
              <a:tr h="217119">
                <a:tc>
                  <a:txBody>
                    <a:bodyPr/>
                    <a:lstStyle/>
                    <a:p>
                      <a:pPr rtl="0"/>
                      <a:r>
                        <a:rPr lang="en-US" sz="1100"/>
                        <a:t>David </a:t>
                      </a:r>
                      <a:r>
                        <a:rPr lang="en-US" sz="1100" err="1"/>
                        <a:t>Hazeldine</a:t>
                      </a:r>
                      <a:endParaRPr lang="en-US" sz="1100"/>
                    </a:p>
                  </a:txBody>
                  <a:tcPr marL="0" marR="0" marT="18000" marB="18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Global DPO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308800"/>
                  </a:ext>
                </a:extLst>
              </a:tr>
              <a:tr h="145822">
                <a:tc>
                  <a:txBody>
                    <a:bodyPr/>
                    <a:lstStyle/>
                    <a:p>
                      <a:pPr rtl="0"/>
                      <a:r>
                        <a:rPr lang="en-US" sz="1100" b="1">
                          <a:solidFill>
                            <a:schemeClr val="bg1"/>
                          </a:solidFill>
                        </a:rPr>
                        <a:t>Optional members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rtl="0"/>
                      <a:endParaRPr lang="en-US" sz="1100" b="0"/>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3273196022"/>
                  </a:ext>
                </a:extLst>
              </a:tr>
              <a:tr h="217119">
                <a:tc>
                  <a:txBody>
                    <a:bodyPr/>
                    <a:lstStyle/>
                    <a:p>
                      <a:pPr rtl="0"/>
                      <a:r>
                        <a:rPr lang="en-US" sz="1100"/>
                        <a:t>Stephan Jones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Multi Asset &amp; Solutions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842347"/>
                  </a:ext>
                </a:extLst>
              </a:tr>
              <a:tr h="119085">
                <a:tc>
                  <a:txBody>
                    <a:bodyPr/>
                    <a:lstStyle/>
                    <a:p>
                      <a:pPr rtl="0"/>
                      <a:r>
                        <a:rPr lang="en-US" sz="1100"/>
                        <a:t>Scott Cote</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Real Assets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5993856"/>
                  </a:ext>
                </a:extLst>
              </a:tr>
              <a:tr h="119085">
                <a:tc>
                  <a:txBody>
                    <a:bodyPr/>
                    <a:lstStyle/>
                    <a:p>
                      <a:pPr rtl="0"/>
                      <a:r>
                        <a:rPr lang="en-US" sz="1100"/>
                        <a:t>Chris Thompson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Client Group</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5334319"/>
                  </a:ext>
                </a:extLst>
              </a:tr>
              <a:tr h="119085">
                <a:tc>
                  <a:txBody>
                    <a:bodyPr/>
                    <a:lstStyle/>
                    <a:p>
                      <a:pPr rtl="0"/>
                      <a:r>
                        <a:rPr lang="en-US" sz="1100"/>
                        <a:t>Stuart Watson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Sr Finance business partner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775797"/>
                  </a:ext>
                </a:extLst>
              </a:tr>
              <a:tr h="119085">
                <a:tc>
                  <a:txBody>
                    <a:bodyPr/>
                    <a:lstStyle/>
                    <a:p>
                      <a:pPr rtl="0"/>
                      <a:r>
                        <a:rPr lang="en-US" sz="1100"/>
                        <a:t>Hiek van der Scheer</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Group CDAO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4316824"/>
                  </a:ext>
                </a:extLst>
              </a:tr>
            </a:tbl>
          </a:graphicData>
        </a:graphic>
      </p:graphicFrame>
      <p:sp>
        <p:nvSpPr>
          <p:cNvPr id="19" name="Rectangle 18">
            <a:extLst>
              <a:ext uri="{FF2B5EF4-FFF2-40B4-BE49-F238E27FC236}">
                <a16:creationId xmlns:a16="http://schemas.microsoft.com/office/drawing/2014/main" id="{B22C7C95-CFFE-4157-8BBC-302392EDBBEF}"/>
              </a:ext>
            </a:extLst>
          </p:cNvPr>
          <p:cNvSpPr/>
          <p:nvPr/>
        </p:nvSpPr>
        <p:spPr>
          <a:xfrm>
            <a:off x="8292130" y="1679669"/>
            <a:ext cx="3222000" cy="4184661"/>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58250A50-AA2E-4AD3-BF32-81B3A727776F}"/>
              </a:ext>
            </a:extLst>
          </p:cNvPr>
          <p:cNvCxnSpPr>
            <a:cxnSpLocks/>
          </p:cNvCxnSpPr>
          <p:nvPr/>
        </p:nvCxnSpPr>
        <p:spPr>
          <a:xfrm>
            <a:off x="10310160"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526410-6125-4C23-AECB-114BEE791923}"/>
              </a:ext>
            </a:extLst>
          </p:cNvPr>
          <p:cNvCxnSpPr>
            <a:cxnSpLocks/>
          </p:cNvCxnSpPr>
          <p:nvPr/>
        </p:nvCxnSpPr>
        <p:spPr>
          <a:xfrm>
            <a:off x="11110161"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5" name="AutoShape 7">
            <a:extLst>
              <a:ext uri="{FF2B5EF4-FFF2-40B4-BE49-F238E27FC236}">
                <a16:creationId xmlns:a16="http://schemas.microsoft.com/office/drawing/2014/main" id="{0CA8A13E-29E7-4882-B5DB-FAA4B44C7FDD}"/>
              </a:ext>
            </a:extLst>
          </p:cNvPr>
          <p:cNvCxnSpPr>
            <a:cxnSpLocks noChangeShapeType="1"/>
          </p:cNvCxnSpPr>
          <p:nvPr/>
        </p:nvCxnSpPr>
        <p:spPr bwMode="auto">
          <a:xfrm rot="5400000" flipH="1" flipV="1">
            <a:off x="8940768" y="2569837"/>
            <a:ext cx="1141600" cy="80116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36" name="AutoShape 9">
            <a:extLst>
              <a:ext uri="{FF2B5EF4-FFF2-40B4-BE49-F238E27FC236}">
                <a16:creationId xmlns:a16="http://schemas.microsoft.com/office/drawing/2014/main" id="{39ADBA3E-08A6-4E7E-BF1B-2A509CE46422}"/>
              </a:ext>
            </a:extLst>
          </p:cNvPr>
          <p:cNvCxnSpPr>
            <a:cxnSpLocks noChangeShapeType="1"/>
          </p:cNvCxnSpPr>
          <p:nvPr/>
        </p:nvCxnSpPr>
        <p:spPr bwMode="auto">
          <a:xfrm rot="16200000" flipV="1">
            <a:off x="9740280" y="2569195"/>
            <a:ext cx="1142377" cy="80116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7" name="Rectangle 4">
            <a:extLst>
              <a:ext uri="{FF2B5EF4-FFF2-40B4-BE49-F238E27FC236}">
                <a16:creationId xmlns:a16="http://schemas.microsoft.com/office/drawing/2014/main" id="{799368A6-0FB5-4065-9F78-4D5E146C415C}"/>
              </a:ext>
            </a:extLst>
          </p:cNvPr>
          <p:cNvSpPr>
            <a:spLocks noChangeArrowheads="1"/>
          </p:cNvSpPr>
          <p:nvPr/>
        </p:nvSpPr>
        <p:spPr bwMode="auto">
          <a:xfrm>
            <a:off x="10350396" y="316902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Owner</a:t>
            </a:r>
          </a:p>
        </p:txBody>
      </p:sp>
      <p:cxnSp>
        <p:nvCxnSpPr>
          <p:cNvPr id="38" name="AutoShape 7">
            <a:extLst>
              <a:ext uri="{FF2B5EF4-FFF2-40B4-BE49-F238E27FC236}">
                <a16:creationId xmlns:a16="http://schemas.microsoft.com/office/drawing/2014/main" id="{43F51701-D847-4788-9FC6-BEB06A8ED6E4}"/>
              </a:ext>
            </a:extLst>
          </p:cNvPr>
          <p:cNvCxnSpPr>
            <a:cxnSpLocks noChangeShapeType="1"/>
            <a:stCxn id="40" idx="1"/>
            <a:endCxn id="37" idx="5"/>
          </p:cNvCxnSpPr>
          <p:nvPr/>
        </p:nvCxnSpPr>
        <p:spPr bwMode="auto">
          <a:xfrm rot="5400000" flipH="1" flipV="1">
            <a:off x="10282331" y="3814406"/>
            <a:ext cx="464342" cy="39283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40" name="Rectangle 3">
            <a:extLst>
              <a:ext uri="{FF2B5EF4-FFF2-40B4-BE49-F238E27FC236}">
                <a16:creationId xmlns:a16="http://schemas.microsoft.com/office/drawing/2014/main" id="{D6A4336E-BBDB-4B06-B7C0-D5AC8D42516F}"/>
              </a:ext>
            </a:extLst>
          </p:cNvPr>
          <p:cNvSpPr>
            <a:spLocks noChangeArrowheads="1"/>
          </p:cNvSpPr>
          <p:nvPr/>
        </p:nvSpPr>
        <p:spPr bwMode="auto">
          <a:xfrm>
            <a:off x="9957565"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Steward</a:t>
            </a:r>
          </a:p>
        </p:txBody>
      </p:sp>
      <p:sp>
        <p:nvSpPr>
          <p:cNvPr id="41" name="Rectangle 5">
            <a:extLst>
              <a:ext uri="{FF2B5EF4-FFF2-40B4-BE49-F238E27FC236}">
                <a16:creationId xmlns:a16="http://schemas.microsoft.com/office/drawing/2014/main" id="{CD3CB7EA-3A22-4337-BE27-37E17CAFCC9F}"/>
              </a:ext>
            </a:extLst>
          </p:cNvPr>
          <p:cNvSpPr>
            <a:spLocks noChangeArrowheads="1"/>
          </p:cNvSpPr>
          <p:nvPr/>
        </p:nvSpPr>
        <p:spPr bwMode="auto">
          <a:xfrm>
            <a:off x="9488469" y="1818236"/>
            <a:ext cx="864000"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solidFill>
                  <a:prstClr val="white"/>
                </a:solidFill>
                <a:effectLst/>
                <a:uLnTx/>
                <a:uFillTx/>
                <a:latin typeface="Calibri" panose="020F0502020204030204"/>
                <a:ea typeface="+mn-ea"/>
                <a:cs typeface="+mn-cs"/>
              </a:rPr>
              <a:t>Data Governance council</a:t>
            </a:r>
          </a:p>
        </p:txBody>
      </p:sp>
      <p:sp>
        <p:nvSpPr>
          <p:cNvPr id="42" name="Rectangle 3">
            <a:extLst>
              <a:ext uri="{FF2B5EF4-FFF2-40B4-BE49-F238E27FC236}">
                <a16:creationId xmlns:a16="http://schemas.microsoft.com/office/drawing/2014/main" id="{DD68DE72-C711-4F77-A902-229060EAAADB}"/>
              </a:ext>
            </a:extLst>
          </p:cNvPr>
          <p:cNvSpPr>
            <a:spLocks noChangeArrowheads="1"/>
          </p:cNvSpPr>
          <p:nvPr/>
        </p:nvSpPr>
        <p:spPr bwMode="auto">
          <a:xfrm>
            <a:off x="10746046"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Steward</a:t>
            </a:r>
          </a:p>
        </p:txBody>
      </p:sp>
      <p:cxnSp>
        <p:nvCxnSpPr>
          <p:cNvPr id="43" name="Elbow Connector 128">
            <a:extLst>
              <a:ext uri="{FF2B5EF4-FFF2-40B4-BE49-F238E27FC236}">
                <a16:creationId xmlns:a16="http://schemas.microsoft.com/office/drawing/2014/main" id="{1EDB7D8C-E8E9-49B0-B8DA-8C8C68AF5D51}"/>
              </a:ext>
            </a:extLst>
          </p:cNvPr>
          <p:cNvCxnSpPr>
            <a:cxnSpLocks/>
            <a:stCxn id="37" idx="5"/>
            <a:endCxn id="42" idx="1"/>
          </p:cNvCxnSpPr>
          <p:nvPr/>
        </p:nvCxnSpPr>
        <p:spPr>
          <a:xfrm rot="16200000" flipH="1">
            <a:off x="10676572" y="3812997"/>
            <a:ext cx="464342" cy="395649"/>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51" name="Rectangle 3">
            <a:extLst>
              <a:ext uri="{FF2B5EF4-FFF2-40B4-BE49-F238E27FC236}">
                <a16:creationId xmlns:a16="http://schemas.microsoft.com/office/drawing/2014/main" id="{70996599-2AB6-45A8-A27C-1275B3464C01}"/>
              </a:ext>
            </a:extLst>
          </p:cNvPr>
          <p:cNvSpPr>
            <a:spLocks noChangeArrowheads="1"/>
          </p:cNvSpPr>
          <p:nvPr/>
        </p:nvSpPr>
        <p:spPr bwMode="auto">
          <a:xfrm>
            <a:off x="9957565"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a:ln>
                  <a:noFill/>
                </a:ln>
                <a:solidFill>
                  <a:prstClr val="white"/>
                </a:solidFill>
                <a:effectLst/>
                <a:uLnTx/>
                <a:uFillTx/>
                <a:latin typeface="Calibri Light" panose="020F0302020204030204"/>
                <a:ea typeface="+mn-ea"/>
                <a:cs typeface="+mn-cs"/>
              </a:rPr>
              <a:t>Data Custodian</a:t>
            </a:r>
          </a:p>
        </p:txBody>
      </p:sp>
      <p:sp>
        <p:nvSpPr>
          <p:cNvPr id="52" name="Rectangle 3">
            <a:extLst>
              <a:ext uri="{FF2B5EF4-FFF2-40B4-BE49-F238E27FC236}">
                <a16:creationId xmlns:a16="http://schemas.microsoft.com/office/drawing/2014/main" id="{B3100300-9E8C-4629-92B7-26D1872DB5E4}"/>
              </a:ext>
            </a:extLst>
          </p:cNvPr>
          <p:cNvSpPr>
            <a:spLocks noChangeArrowheads="1"/>
          </p:cNvSpPr>
          <p:nvPr/>
        </p:nvSpPr>
        <p:spPr bwMode="auto">
          <a:xfrm>
            <a:off x="10746046"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a:ln>
                  <a:noFill/>
                </a:ln>
                <a:solidFill>
                  <a:prstClr val="white"/>
                </a:solidFill>
                <a:effectLst/>
                <a:uLnTx/>
                <a:uFillTx/>
                <a:latin typeface="Calibri Light" panose="020F0302020204030204"/>
                <a:ea typeface="+mn-ea"/>
                <a:cs typeface="+mn-cs"/>
              </a:rPr>
              <a:t>Data Custodian</a:t>
            </a:r>
          </a:p>
        </p:txBody>
      </p:sp>
      <p:cxnSp>
        <p:nvCxnSpPr>
          <p:cNvPr id="74" name="Straight Connector 73">
            <a:extLst>
              <a:ext uri="{FF2B5EF4-FFF2-40B4-BE49-F238E27FC236}">
                <a16:creationId xmlns:a16="http://schemas.microsoft.com/office/drawing/2014/main" id="{77D9C487-053D-490B-9A60-52A114F9E8D5}"/>
              </a:ext>
            </a:extLst>
          </p:cNvPr>
          <p:cNvCxnSpPr>
            <a:cxnSpLocks/>
          </p:cNvCxnSpPr>
          <p:nvPr/>
        </p:nvCxnSpPr>
        <p:spPr>
          <a:xfrm>
            <a:off x="8692095"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9B17C2-69BC-4489-830C-8BFA4A30484F}"/>
              </a:ext>
            </a:extLst>
          </p:cNvPr>
          <p:cNvCxnSpPr>
            <a:cxnSpLocks/>
          </p:cNvCxnSpPr>
          <p:nvPr/>
        </p:nvCxnSpPr>
        <p:spPr>
          <a:xfrm>
            <a:off x="9492096" y="4656906"/>
            <a:ext cx="0" cy="496161"/>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7BF54899-720F-43B3-9B6C-B499C555A438}"/>
              </a:ext>
            </a:extLst>
          </p:cNvPr>
          <p:cNvSpPr>
            <a:spLocks noChangeArrowheads="1"/>
          </p:cNvSpPr>
          <p:nvPr/>
        </p:nvSpPr>
        <p:spPr bwMode="auto">
          <a:xfrm>
            <a:off x="8732332" y="316902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Owner</a:t>
            </a:r>
          </a:p>
        </p:txBody>
      </p:sp>
      <p:cxnSp>
        <p:nvCxnSpPr>
          <p:cNvPr id="77" name="AutoShape 7">
            <a:extLst>
              <a:ext uri="{FF2B5EF4-FFF2-40B4-BE49-F238E27FC236}">
                <a16:creationId xmlns:a16="http://schemas.microsoft.com/office/drawing/2014/main" id="{B7F93940-091F-4F3B-9EB8-62FE4325A5DC}"/>
              </a:ext>
            </a:extLst>
          </p:cNvPr>
          <p:cNvCxnSpPr>
            <a:cxnSpLocks noChangeShapeType="1"/>
            <a:stCxn id="78" idx="1"/>
            <a:endCxn id="76" idx="5"/>
          </p:cNvCxnSpPr>
          <p:nvPr/>
        </p:nvCxnSpPr>
        <p:spPr bwMode="auto">
          <a:xfrm rot="5400000" flipH="1" flipV="1">
            <a:off x="8664267" y="3814406"/>
            <a:ext cx="464342" cy="39283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78" name="Rectangle 3">
            <a:extLst>
              <a:ext uri="{FF2B5EF4-FFF2-40B4-BE49-F238E27FC236}">
                <a16:creationId xmlns:a16="http://schemas.microsoft.com/office/drawing/2014/main" id="{2396E09C-0432-4874-ADEB-57D5D375D801}"/>
              </a:ext>
            </a:extLst>
          </p:cNvPr>
          <p:cNvSpPr>
            <a:spLocks noChangeArrowheads="1"/>
          </p:cNvSpPr>
          <p:nvPr/>
        </p:nvSpPr>
        <p:spPr bwMode="auto">
          <a:xfrm>
            <a:off x="8339500"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Steward</a:t>
            </a:r>
          </a:p>
        </p:txBody>
      </p:sp>
      <p:sp>
        <p:nvSpPr>
          <p:cNvPr id="79" name="Rectangle 3">
            <a:extLst>
              <a:ext uri="{FF2B5EF4-FFF2-40B4-BE49-F238E27FC236}">
                <a16:creationId xmlns:a16="http://schemas.microsoft.com/office/drawing/2014/main" id="{8E243C19-B5AA-4A25-949E-F9D13CFFA8D8}"/>
              </a:ext>
            </a:extLst>
          </p:cNvPr>
          <p:cNvSpPr>
            <a:spLocks noChangeArrowheads="1"/>
          </p:cNvSpPr>
          <p:nvPr/>
        </p:nvSpPr>
        <p:spPr bwMode="auto">
          <a:xfrm>
            <a:off x="9127981" y="4242993"/>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a:ln>
                  <a:noFill/>
                </a:ln>
                <a:solidFill>
                  <a:prstClr val="white"/>
                </a:solidFill>
                <a:effectLst/>
                <a:uLnTx/>
                <a:uFillTx/>
                <a:latin typeface="Calibri Light" panose="020F0302020204030204"/>
                <a:ea typeface="+mn-ea"/>
                <a:cs typeface="+mn-cs"/>
              </a:rPr>
              <a:t>Data Steward</a:t>
            </a:r>
          </a:p>
        </p:txBody>
      </p:sp>
      <p:cxnSp>
        <p:nvCxnSpPr>
          <p:cNvPr id="99" name="Elbow Connector 128">
            <a:extLst>
              <a:ext uri="{FF2B5EF4-FFF2-40B4-BE49-F238E27FC236}">
                <a16:creationId xmlns:a16="http://schemas.microsoft.com/office/drawing/2014/main" id="{336A58B4-6AA6-4B4C-90CF-FD0A90252F7D}"/>
              </a:ext>
            </a:extLst>
          </p:cNvPr>
          <p:cNvCxnSpPr>
            <a:cxnSpLocks/>
            <a:stCxn id="76" idx="5"/>
            <a:endCxn id="79" idx="1"/>
          </p:cNvCxnSpPr>
          <p:nvPr/>
        </p:nvCxnSpPr>
        <p:spPr>
          <a:xfrm rot="16200000" flipH="1">
            <a:off x="9058507" y="3812997"/>
            <a:ext cx="464342" cy="395649"/>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100" name="Rectangle 3">
            <a:extLst>
              <a:ext uri="{FF2B5EF4-FFF2-40B4-BE49-F238E27FC236}">
                <a16:creationId xmlns:a16="http://schemas.microsoft.com/office/drawing/2014/main" id="{A5BA80F0-BD02-4E85-91FD-1C0DB00A0A4C}"/>
              </a:ext>
            </a:extLst>
          </p:cNvPr>
          <p:cNvSpPr>
            <a:spLocks noChangeArrowheads="1"/>
          </p:cNvSpPr>
          <p:nvPr/>
        </p:nvSpPr>
        <p:spPr bwMode="auto">
          <a:xfrm>
            <a:off x="8339500"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a:ln>
                  <a:noFill/>
                </a:ln>
                <a:solidFill>
                  <a:prstClr val="white"/>
                </a:solidFill>
                <a:effectLst/>
                <a:uLnTx/>
                <a:uFillTx/>
                <a:latin typeface="Calibri Light" panose="020F0302020204030204"/>
                <a:ea typeface="+mn-ea"/>
                <a:cs typeface="+mn-cs"/>
              </a:rPr>
              <a:t>Data Custodian</a:t>
            </a:r>
          </a:p>
        </p:txBody>
      </p:sp>
      <p:sp>
        <p:nvSpPr>
          <p:cNvPr id="101" name="Rectangle 3">
            <a:extLst>
              <a:ext uri="{FF2B5EF4-FFF2-40B4-BE49-F238E27FC236}">
                <a16:creationId xmlns:a16="http://schemas.microsoft.com/office/drawing/2014/main" id="{9B46E8DA-ED3A-45FE-89E4-53F95573E81F}"/>
              </a:ext>
            </a:extLst>
          </p:cNvPr>
          <p:cNvSpPr>
            <a:spLocks noChangeArrowheads="1"/>
          </p:cNvSpPr>
          <p:nvPr/>
        </p:nvSpPr>
        <p:spPr bwMode="auto">
          <a:xfrm>
            <a:off x="9127981" y="5027967"/>
            <a:ext cx="721044" cy="609624"/>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a:ln>
                  <a:noFill/>
                </a:ln>
                <a:solidFill>
                  <a:prstClr val="white"/>
                </a:solidFill>
                <a:effectLst/>
                <a:uLnTx/>
                <a:uFillTx/>
                <a:latin typeface="Calibri Light" panose="020F0302020204030204"/>
                <a:ea typeface="+mn-ea"/>
                <a:cs typeface="+mn-cs"/>
              </a:rPr>
              <a:t>Data Custodian</a:t>
            </a:r>
          </a:p>
        </p:txBody>
      </p:sp>
      <p:pic>
        <p:nvPicPr>
          <p:cNvPr id="1030" name="Picture 6" descr="De bronafbeelding bekijken">
            <a:extLst>
              <a:ext uri="{FF2B5EF4-FFF2-40B4-BE49-F238E27FC236}">
                <a16:creationId xmlns:a16="http://schemas.microsoft.com/office/drawing/2014/main" id="{B4BC2221-BA79-4B58-AF82-36AA040D6C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8976" y="1679669"/>
            <a:ext cx="3220360" cy="4184660"/>
          </a:xfrm>
          <a:prstGeom prst="rect">
            <a:avLst/>
          </a:prstGeom>
          <a:noFill/>
          <a:ln w="19050">
            <a:solidFill>
              <a:srgbClr val="00355A"/>
            </a:solidFill>
          </a:ln>
          <a:extLst>
            <a:ext uri="{909E8E84-426E-40DD-AFC4-6F175D3DCCD1}">
              <a14:hiddenFill xmlns:a14="http://schemas.microsoft.com/office/drawing/2010/main">
                <a:solidFill>
                  <a:srgbClr val="FFFFFF"/>
                </a:solidFill>
              </a14:hiddenFill>
            </a:ext>
          </a:extLst>
        </p:spPr>
      </p:pic>
      <p:sp>
        <p:nvSpPr>
          <p:cNvPr id="102" name="Right Arrow 19">
            <a:extLst>
              <a:ext uri="{FF2B5EF4-FFF2-40B4-BE49-F238E27FC236}">
                <a16:creationId xmlns:a16="http://schemas.microsoft.com/office/drawing/2014/main" id="{FE01A898-EEF1-44C8-A278-435F95FE938F}"/>
              </a:ext>
            </a:extLst>
          </p:cNvPr>
          <p:cNvSpPr/>
          <p:nvPr/>
        </p:nvSpPr>
        <p:spPr>
          <a:xfrm>
            <a:off x="3883844" y="3063062"/>
            <a:ext cx="474501"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A5F67E1F-6606-431C-A65D-346FC037F115}"/>
              </a:ext>
            </a:extLst>
          </p:cNvPr>
          <p:cNvSpPr/>
          <p:nvPr/>
        </p:nvSpPr>
        <p:spPr>
          <a:xfrm>
            <a:off x="556451" y="993668"/>
            <a:ext cx="3246761" cy="5400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b="1" i="0" u="none" strike="noStrike" cap="none" normalizeH="0" baseline="0">
                <a:ln>
                  <a:noFill/>
                </a:ln>
                <a:solidFill>
                  <a:srgbClr val="0069B4"/>
                </a:solidFill>
                <a:effectLst/>
                <a:latin typeface="+mn-lt"/>
              </a:rPr>
              <a:t>Guiding Coalition</a:t>
            </a:r>
          </a:p>
        </p:txBody>
      </p:sp>
      <p:sp>
        <p:nvSpPr>
          <p:cNvPr id="105" name="Rectangle 104">
            <a:extLst>
              <a:ext uri="{FF2B5EF4-FFF2-40B4-BE49-F238E27FC236}">
                <a16:creationId xmlns:a16="http://schemas.microsoft.com/office/drawing/2014/main" id="{883C8C40-29C6-42AD-88B7-C80DF500A969}"/>
              </a:ext>
            </a:extLst>
          </p:cNvPr>
          <p:cNvSpPr/>
          <p:nvPr/>
        </p:nvSpPr>
        <p:spPr>
          <a:xfrm>
            <a:off x="4412575" y="993669"/>
            <a:ext cx="3246761" cy="53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b="1" i="0" u="none" strike="noStrike" cap="none" normalizeH="0" baseline="0">
                <a:ln>
                  <a:noFill/>
                </a:ln>
                <a:solidFill>
                  <a:srgbClr val="0069B4"/>
                </a:solidFill>
                <a:effectLst/>
                <a:latin typeface="+mn-lt"/>
              </a:rPr>
              <a:t>Conceptual Data Model &amp; </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b="1" i="0" u="none" strike="noStrike" cap="none" normalizeH="0" baseline="0">
                <a:ln>
                  <a:noFill/>
                </a:ln>
                <a:solidFill>
                  <a:srgbClr val="0069B4"/>
                </a:solidFill>
                <a:effectLst/>
                <a:latin typeface="+mn-lt"/>
              </a:rPr>
              <a:t>Data Domains</a:t>
            </a:r>
          </a:p>
        </p:txBody>
      </p:sp>
      <p:sp>
        <p:nvSpPr>
          <p:cNvPr id="106" name="Rectangle 105">
            <a:extLst>
              <a:ext uri="{FF2B5EF4-FFF2-40B4-BE49-F238E27FC236}">
                <a16:creationId xmlns:a16="http://schemas.microsoft.com/office/drawing/2014/main" id="{14D52F81-DF05-452F-998C-3DEAF4458757}"/>
              </a:ext>
            </a:extLst>
          </p:cNvPr>
          <p:cNvSpPr/>
          <p:nvPr/>
        </p:nvSpPr>
        <p:spPr>
          <a:xfrm>
            <a:off x="8292131" y="993669"/>
            <a:ext cx="3222000" cy="5367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b="1" i="0" u="none" strike="noStrike" cap="none" normalizeH="0" baseline="0">
                <a:ln>
                  <a:noFill/>
                </a:ln>
                <a:solidFill>
                  <a:srgbClr val="0069B4"/>
                </a:solidFill>
                <a:effectLst/>
                <a:latin typeface="+mn-lt"/>
              </a:rPr>
              <a:t>Data Governance Council</a:t>
            </a:r>
          </a:p>
        </p:txBody>
      </p:sp>
      <p:sp>
        <p:nvSpPr>
          <p:cNvPr id="107" name="Right Arrow 19">
            <a:extLst>
              <a:ext uri="{FF2B5EF4-FFF2-40B4-BE49-F238E27FC236}">
                <a16:creationId xmlns:a16="http://schemas.microsoft.com/office/drawing/2014/main" id="{9CB8FB6B-CA7F-4200-8A4C-B0C6CBB98032}"/>
              </a:ext>
            </a:extLst>
          </p:cNvPr>
          <p:cNvSpPr/>
          <p:nvPr/>
        </p:nvSpPr>
        <p:spPr>
          <a:xfrm>
            <a:off x="7738482" y="3063062"/>
            <a:ext cx="474501"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prstClr val="white"/>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B8CB32FB-B0E4-4033-9411-6C3C9358EC97}"/>
              </a:ext>
            </a:extLst>
          </p:cNvPr>
          <p:cNvCxnSpPr>
            <a:cxnSpLocks/>
          </p:cNvCxnSpPr>
          <p:nvPr/>
        </p:nvCxnSpPr>
        <p:spPr>
          <a:xfrm>
            <a:off x="556451" y="1533668"/>
            <a:ext cx="32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096396A6-ED1D-46E8-BADF-770F26ABEAE2}"/>
              </a:ext>
            </a:extLst>
          </p:cNvPr>
          <p:cNvCxnSpPr>
            <a:cxnSpLocks/>
          </p:cNvCxnSpPr>
          <p:nvPr/>
        </p:nvCxnSpPr>
        <p:spPr>
          <a:xfrm>
            <a:off x="4412575" y="1530416"/>
            <a:ext cx="3247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C5AF2298-D05C-4F08-A5CD-7E95C148D41F}"/>
              </a:ext>
            </a:extLst>
          </p:cNvPr>
          <p:cNvCxnSpPr>
            <a:cxnSpLocks/>
          </p:cNvCxnSpPr>
          <p:nvPr/>
        </p:nvCxnSpPr>
        <p:spPr>
          <a:xfrm>
            <a:off x="8292131" y="1530416"/>
            <a:ext cx="322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750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Object 42" hidden="1">
            <a:extLst>
              <a:ext uri="{FF2B5EF4-FFF2-40B4-BE49-F238E27FC236}">
                <a16:creationId xmlns:a16="http://schemas.microsoft.com/office/drawing/2014/main" id="{EF56EAE0-F8E0-4658-AC05-317777EA6933}"/>
              </a:ext>
            </a:extLst>
          </p:cNvPr>
          <p:cNvGraphicFramePr>
            <a:graphicFrameLocks noChangeAspect="1"/>
          </p:cNvGraphicFramePr>
          <p:nvPr>
            <p:custDataLst>
              <p:tags r:id="rId2"/>
            </p:custDataLst>
            <p:extLst>
              <p:ext uri="{D42A27DB-BD31-4B8C-83A1-F6EECF244321}">
                <p14:modId xmlns:p14="http://schemas.microsoft.com/office/powerpoint/2010/main" val="3329174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5" name="think-cell Slide" r:id="rId4" imgW="592" imgH="595" progId="TCLayout.ActiveDocument.1">
                  <p:embed/>
                </p:oleObj>
              </mc:Choice>
              <mc:Fallback>
                <p:oleObj name="think-cell Slide" r:id="rId4" imgW="592" imgH="595" progId="TCLayout.ActiveDocument.1">
                  <p:embed/>
                  <p:pic>
                    <p:nvPicPr>
                      <p:cNvPr id="43" name="Object 42" hidden="1">
                        <a:extLst>
                          <a:ext uri="{FF2B5EF4-FFF2-40B4-BE49-F238E27FC236}">
                            <a16:creationId xmlns:a16="http://schemas.microsoft.com/office/drawing/2014/main" id="{EF56EAE0-F8E0-4658-AC05-317777EA69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Subtitle 1">
            <a:extLst>
              <a:ext uri="{FF2B5EF4-FFF2-40B4-BE49-F238E27FC236}">
                <a16:creationId xmlns:a16="http://schemas.microsoft.com/office/drawing/2014/main" id="{00956CED-4137-482C-A509-6A8B781E3BC9}"/>
              </a:ext>
            </a:extLst>
          </p:cNvPr>
          <p:cNvSpPr>
            <a:spLocks noGrp="1"/>
          </p:cNvSpPr>
          <p:nvPr>
            <p:ph type="subTitle" idx="1"/>
          </p:nvPr>
        </p:nvSpPr>
        <p:spPr/>
        <p:txBody>
          <a:bodyPr/>
          <a:lstStyle/>
          <a:p>
            <a:r>
              <a:rPr lang="en-US"/>
              <a:t>We propose the following step-by-step approach to carve up the organization in Data Domains according to a robust Data Domain Model and consequently assign suitable Data Owners from the business to each of the identified Data Domains.</a:t>
            </a:r>
          </a:p>
        </p:txBody>
      </p:sp>
      <p:sp>
        <p:nvSpPr>
          <p:cNvPr id="3" name="Title 2">
            <a:extLst>
              <a:ext uri="{FF2B5EF4-FFF2-40B4-BE49-F238E27FC236}">
                <a16:creationId xmlns:a16="http://schemas.microsoft.com/office/drawing/2014/main" id="{7B2916E5-52B5-4D76-B7B0-D05ED230D23C}"/>
              </a:ext>
            </a:extLst>
          </p:cNvPr>
          <p:cNvSpPr>
            <a:spLocks noGrp="1"/>
          </p:cNvSpPr>
          <p:nvPr>
            <p:ph type="ctrTitle"/>
          </p:nvPr>
        </p:nvSpPr>
        <p:spPr/>
        <p:txBody>
          <a:bodyPr vert="horz"/>
          <a:lstStyle/>
          <a:p>
            <a:r>
              <a:rPr lang="en-US"/>
              <a:t>Data Domain Model Approach and Approval process</a:t>
            </a:r>
          </a:p>
        </p:txBody>
      </p:sp>
      <p:sp>
        <p:nvSpPr>
          <p:cNvPr id="5" name="Text Placeholder 4">
            <a:extLst>
              <a:ext uri="{FF2B5EF4-FFF2-40B4-BE49-F238E27FC236}">
                <a16:creationId xmlns:a16="http://schemas.microsoft.com/office/drawing/2014/main" id="{2F5D1675-D4FA-4CC5-BFF8-8003A9563BA9}"/>
              </a:ext>
            </a:extLst>
          </p:cNvPr>
          <p:cNvSpPr>
            <a:spLocks noGrp="1"/>
          </p:cNvSpPr>
          <p:nvPr>
            <p:ph type="body" sz="quarter" idx="17"/>
          </p:nvPr>
        </p:nvSpPr>
        <p:spPr/>
        <p:txBody>
          <a:bodyPr/>
          <a:lstStyle/>
          <a:p>
            <a:endParaRPr lang="en-US"/>
          </a:p>
        </p:txBody>
      </p:sp>
      <p:grpSp>
        <p:nvGrpSpPr>
          <p:cNvPr id="50" name="Group 49">
            <a:extLst>
              <a:ext uri="{FF2B5EF4-FFF2-40B4-BE49-F238E27FC236}">
                <a16:creationId xmlns:a16="http://schemas.microsoft.com/office/drawing/2014/main" id="{54131266-8C5F-4C17-96C1-56645EE52DEA}"/>
              </a:ext>
            </a:extLst>
          </p:cNvPr>
          <p:cNvGrpSpPr/>
          <p:nvPr/>
        </p:nvGrpSpPr>
        <p:grpSpPr>
          <a:xfrm>
            <a:off x="1349353" y="1687880"/>
            <a:ext cx="9493294" cy="1386827"/>
            <a:chOff x="1393960" y="1516430"/>
            <a:chExt cx="9493294" cy="1386827"/>
          </a:xfrm>
        </p:grpSpPr>
        <p:grpSp>
          <p:nvGrpSpPr>
            <p:cNvPr id="6" name="Group 6">
              <a:extLst>
                <a:ext uri="{FF2B5EF4-FFF2-40B4-BE49-F238E27FC236}">
                  <a16:creationId xmlns:a16="http://schemas.microsoft.com/office/drawing/2014/main" id="{182F6319-A2F4-448D-9E9F-2A451231638F}"/>
                </a:ext>
              </a:extLst>
            </p:cNvPr>
            <p:cNvGrpSpPr/>
            <p:nvPr/>
          </p:nvGrpSpPr>
          <p:grpSpPr>
            <a:xfrm>
              <a:off x="1589934" y="1516430"/>
              <a:ext cx="1797382" cy="1386827"/>
              <a:chOff x="1009650" y="2102584"/>
              <a:chExt cx="3678465" cy="2838234"/>
            </a:xfrm>
            <a:solidFill>
              <a:schemeClr val="accent1"/>
            </a:solidFill>
          </p:grpSpPr>
          <p:sp>
            <p:nvSpPr>
              <p:cNvPr id="7" name="Block Arc 3">
                <a:extLst>
                  <a:ext uri="{FF2B5EF4-FFF2-40B4-BE49-F238E27FC236}">
                    <a16:creationId xmlns:a16="http://schemas.microsoft.com/office/drawing/2014/main" id="{55148BAA-EA48-4BFF-9001-8A8F163C260C}"/>
                  </a:ext>
                </a:extLst>
              </p:cNvPr>
              <p:cNvSpPr/>
              <p:nvPr/>
            </p:nvSpPr>
            <p:spPr>
              <a:xfrm>
                <a:off x="1009650" y="2102584"/>
                <a:ext cx="2838234" cy="2838234"/>
              </a:xfrm>
              <a:prstGeom prst="blockArc">
                <a:avLst>
                  <a:gd name="adj1" fmla="val 21570102"/>
                  <a:gd name="adj2" fmla="val 17581411"/>
                  <a:gd name="adj3" fmla="val 1058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sp>
            <p:nvSpPr>
              <p:cNvPr id="8" name="Arrow: Right 5">
                <a:extLst>
                  <a:ext uri="{FF2B5EF4-FFF2-40B4-BE49-F238E27FC236}">
                    <a16:creationId xmlns:a16="http://schemas.microsoft.com/office/drawing/2014/main" id="{459EB401-7A9C-4850-A265-27ABDEA3B1A8}"/>
                  </a:ext>
                </a:extLst>
              </p:cNvPr>
              <p:cNvSpPr/>
              <p:nvPr/>
            </p:nvSpPr>
            <p:spPr>
              <a:xfrm>
                <a:off x="3541486" y="3216901"/>
                <a:ext cx="1146629" cy="609600"/>
              </a:xfrm>
              <a:prstGeom prst="rightArrow">
                <a:avLst>
                  <a:gd name="adj1" fmla="val 50000"/>
                  <a:gd name="adj2" fmla="val 7381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grpSp>
        <p:grpSp>
          <p:nvGrpSpPr>
            <p:cNvPr id="9" name="Group 9">
              <a:extLst>
                <a:ext uri="{FF2B5EF4-FFF2-40B4-BE49-F238E27FC236}">
                  <a16:creationId xmlns:a16="http://schemas.microsoft.com/office/drawing/2014/main" id="{1948D921-780A-440E-A728-23668BAFB0EC}"/>
                </a:ext>
              </a:extLst>
            </p:cNvPr>
            <p:cNvGrpSpPr/>
            <p:nvPr/>
          </p:nvGrpSpPr>
          <p:grpSpPr>
            <a:xfrm>
              <a:off x="4187991" y="1516430"/>
              <a:ext cx="1797382" cy="1386827"/>
              <a:chOff x="1009650" y="2102584"/>
              <a:chExt cx="3678465" cy="2838234"/>
            </a:xfrm>
            <a:solidFill>
              <a:schemeClr val="accent1">
                <a:lumMod val="40000"/>
                <a:lumOff val="60000"/>
              </a:schemeClr>
            </a:solidFill>
          </p:grpSpPr>
          <p:sp>
            <p:nvSpPr>
              <p:cNvPr id="10" name="Block Arc 10">
                <a:extLst>
                  <a:ext uri="{FF2B5EF4-FFF2-40B4-BE49-F238E27FC236}">
                    <a16:creationId xmlns:a16="http://schemas.microsoft.com/office/drawing/2014/main" id="{E744C39D-76B6-4FDD-8738-8DE9365C1D6E}"/>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sp>
            <p:nvSpPr>
              <p:cNvPr id="11" name="Arrow: Right 11">
                <a:extLst>
                  <a:ext uri="{FF2B5EF4-FFF2-40B4-BE49-F238E27FC236}">
                    <a16:creationId xmlns:a16="http://schemas.microsoft.com/office/drawing/2014/main" id="{8C779BC9-286F-4107-8C75-B739C9830313}"/>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grpSp>
        <p:grpSp>
          <p:nvGrpSpPr>
            <p:cNvPr id="12" name="Group 12">
              <a:extLst>
                <a:ext uri="{FF2B5EF4-FFF2-40B4-BE49-F238E27FC236}">
                  <a16:creationId xmlns:a16="http://schemas.microsoft.com/office/drawing/2014/main" id="{235DB1A7-F479-4C10-9857-D04F6ED74024}"/>
                </a:ext>
              </a:extLst>
            </p:cNvPr>
            <p:cNvGrpSpPr/>
            <p:nvPr/>
          </p:nvGrpSpPr>
          <p:grpSpPr>
            <a:xfrm>
              <a:off x="6698962" y="1516430"/>
              <a:ext cx="1797382" cy="1386827"/>
              <a:chOff x="1009650" y="2102584"/>
              <a:chExt cx="3678465" cy="2838234"/>
            </a:xfrm>
            <a:solidFill>
              <a:schemeClr val="accent1">
                <a:lumMod val="60000"/>
                <a:lumOff val="40000"/>
              </a:schemeClr>
            </a:solidFill>
          </p:grpSpPr>
          <p:sp>
            <p:nvSpPr>
              <p:cNvPr id="13" name="Block Arc 13">
                <a:extLst>
                  <a:ext uri="{FF2B5EF4-FFF2-40B4-BE49-F238E27FC236}">
                    <a16:creationId xmlns:a16="http://schemas.microsoft.com/office/drawing/2014/main" id="{668F6EB9-8656-47A6-A2F5-D2A06C296A32}"/>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sp>
            <p:nvSpPr>
              <p:cNvPr id="14" name="Arrow: Right 14">
                <a:extLst>
                  <a:ext uri="{FF2B5EF4-FFF2-40B4-BE49-F238E27FC236}">
                    <a16:creationId xmlns:a16="http://schemas.microsoft.com/office/drawing/2014/main" id="{219B97D2-9AFB-4D39-AADF-5C700487B147}"/>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grpSp>
        <p:sp>
          <p:nvSpPr>
            <p:cNvPr id="15" name="Block Arc 16">
              <a:extLst>
                <a:ext uri="{FF2B5EF4-FFF2-40B4-BE49-F238E27FC236}">
                  <a16:creationId xmlns:a16="http://schemas.microsoft.com/office/drawing/2014/main" id="{178BF8F0-9AF2-4994-AA1B-DFD2767C6735}"/>
                </a:ext>
              </a:extLst>
            </p:cNvPr>
            <p:cNvSpPr/>
            <p:nvPr/>
          </p:nvSpPr>
          <p:spPr>
            <a:xfrm>
              <a:off x="9326049" y="1516430"/>
              <a:ext cx="1386826" cy="1386827"/>
            </a:xfrm>
            <a:prstGeom prst="blockArc">
              <a:avLst>
                <a:gd name="adj1" fmla="val 17592716"/>
                <a:gd name="adj2" fmla="val 17581411"/>
                <a:gd name="adj3" fmla="val 1058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chemeClr val="accent1"/>
                </a:solidFill>
                <a:effectLst/>
                <a:uLnTx/>
                <a:uFillTx/>
                <a:ea typeface="+mn-ea"/>
                <a:cs typeface="+mn-cs"/>
              </a:endParaRPr>
            </a:p>
          </p:txBody>
        </p:sp>
        <p:sp>
          <p:nvSpPr>
            <p:cNvPr id="16" name="TextBox 18">
              <a:extLst>
                <a:ext uri="{FF2B5EF4-FFF2-40B4-BE49-F238E27FC236}">
                  <a16:creationId xmlns:a16="http://schemas.microsoft.com/office/drawing/2014/main" id="{89F52E88-120F-4282-BA7F-59264FBC1330}"/>
                </a:ext>
              </a:extLst>
            </p:cNvPr>
            <p:cNvSpPr txBox="1"/>
            <p:nvPr/>
          </p:nvSpPr>
          <p:spPr>
            <a:xfrm>
              <a:off x="1393960" y="1516430"/>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a:ln>
                    <a:noFill/>
                  </a:ln>
                  <a:solidFill>
                    <a:schemeClr val="accent1">
                      <a:lumMod val="20000"/>
                      <a:lumOff val="80000"/>
                    </a:schemeClr>
                  </a:solidFill>
                  <a:effectLst/>
                  <a:uLnTx/>
                  <a:uFillTx/>
                  <a:ea typeface="+mn-ea"/>
                  <a:cs typeface="+mn-cs"/>
                </a:rPr>
                <a:t>1</a:t>
              </a:r>
              <a:endParaRPr kumimoji="0" lang="en-US" sz="8000" b="1" i="0" u="none" strike="noStrike" kern="1200" cap="none" spc="0" normalizeH="0" baseline="0">
                <a:ln>
                  <a:noFill/>
                </a:ln>
                <a:solidFill>
                  <a:schemeClr val="accent1">
                    <a:lumMod val="20000"/>
                    <a:lumOff val="80000"/>
                  </a:schemeClr>
                </a:solidFill>
                <a:effectLst/>
                <a:uLnTx/>
                <a:uFillTx/>
                <a:ea typeface="Noto Sans" panose="020B0502040504020204" pitchFamily="34"/>
                <a:cs typeface="Noto Sans" panose="020B0502040504020204" pitchFamily="34"/>
              </a:endParaRPr>
            </a:p>
          </p:txBody>
        </p:sp>
        <p:sp>
          <p:nvSpPr>
            <p:cNvPr id="17" name="TextBox 19">
              <a:extLst>
                <a:ext uri="{FF2B5EF4-FFF2-40B4-BE49-F238E27FC236}">
                  <a16:creationId xmlns:a16="http://schemas.microsoft.com/office/drawing/2014/main" id="{E548C08F-7B88-4E8C-AD18-ECDC5749B02F}"/>
                </a:ext>
              </a:extLst>
            </p:cNvPr>
            <p:cNvSpPr txBox="1"/>
            <p:nvPr/>
          </p:nvSpPr>
          <p:spPr>
            <a:xfrm>
              <a:off x="4021046" y="1516430"/>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a:ln>
                    <a:noFill/>
                  </a:ln>
                  <a:solidFill>
                    <a:schemeClr val="accent1">
                      <a:lumMod val="40000"/>
                      <a:lumOff val="60000"/>
                    </a:schemeClr>
                  </a:solidFill>
                  <a:effectLst/>
                  <a:uLnTx/>
                  <a:uFillTx/>
                  <a:ea typeface="+mn-ea"/>
                  <a:cs typeface="+mn-cs"/>
                </a:rPr>
                <a:t>2</a:t>
              </a:r>
              <a:endParaRPr kumimoji="0" lang="en-US" sz="8000" b="1" i="0" u="none" strike="noStrike" kern="1200" cap="none" spc="0" normalizeH="0" baseline="0">
                <a:ln>
                  <a:noFill/>
                </a:ln>
                <a:solidFill>
                  <a:schemeClr val="accent1">
                    <a:lumMod val="40000"/>
                    <a:lumOff val="60000"/>
                  </a:schemeClr>
                </a:solidFill>
                <a:effectLst/>
                <a:uLnTx/>
                <a:uFillTx/>
                <a:ea typeface="Noto Sans" panose="020B0502040504020204" pitchFamily="34"/>
                <a:cs typeface="Noto Sans" panose="020B0502040504020204" pitchFamily="34"/>
              </a:endParaRPr>
            </a:p>
          </p:txBody>
        </p:sp>
        <p:sp>
          <p:nvSpPr>
            <p:cNvPr id="18" name="TextBox 20">
              <a:extLst>
                <a:ext uri="{FF2B5EF4-FFF2-40B4-BE49-F238E27FC236}">
                  <a16:creationId xmlns:a16="http://schemas.microsoft.com/office/drawing/2014/main" id="{256B5966-4D7B-4942-8B4C-37A3915AA712}"/>
                </a:ext>
              </a:extLst>
            </p:cNvPr>
            <p:cNvSpPr txBox="1">
              <a:spLocks/>
            </p:cNvSpPr>
            <p:nvPr/>
          </p:nvSpPr>
          <p:spPr>
            <a:xfrm>
              <a:off x="6596390" y="1516430"/>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a:ln>
                    <a:noFill/>
                  </a:ln>
                  <a:solidFill>
                    <a:schemeClr val="accent1">
                      <a:lumMod val="60000"/>
                      <a:lumOff val="40000"/>
                    </a:schemeClr>
                  </a:solidFill>
                  <a:effectLst/>
                  <a:uLnTx/>
                  <a:uFillTx/>
                  <a:ea typeface="+mn-ea"/>
                  <a:cs typeface="+mn-cs"/>
                </a:rPr>
                <a:t>3</a:t>
              </a:r>
              <a:endParaRPr kumimoji="0" lang="en-US" sz="8000" b="1" i="0" u="none" strike="noStrike" kern="1200" cap="none" spc="0" normalizeH="0" baseline="0">
                <a:ln>
                  <a:noFill/>
                </a:ln>
                <a:solidFill>
                  <a:schemeClr val="accent1">
                    <a:lumMod val="60000"/>
                    <a:lumOff val="40000"/>
                  </a:schemeClr>
                </a:solidFill>
                <a:effectLst/>
                <a:uLnTx/>
                <a:uFillTx/>
                <a:ea typeface="Noto Sans" panose="020B0502040504020204" pitchFamily="34"/>
                <a:cs typeface="Noto Sans" panose="020B0502040504020204" pitchFamily="34"/>
              </a:endParaRPr>
            </a:p>
          </p:txBody>
        </p:sp>
        <p:sp>
          <p:nvSpPr>
            <p:cNvPr id="19" name="TextBox 21">
              <a:extLst>
                <a:ext uri="{FF2B5EF4-FFF2-40B4-BE49-F238E27FC236}">
                  <a16:creationId xmlns:a16="http://schemas.microsoft.com/office/drawing/2014/main" id="{A24440EC-E2D5-42A9-BEEF-DEB70A0E86DE}"/>
                </a:ext>
              </a:extLst>
            </p:cNvPr>
            <p:cNvSpPr txBox="1"/>
            <p:nvPr/>
          </p:nvSpPr>
          <p:spPr>
            <a:xfrm>
              <a:off x="9119299" y="1516430"/>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a:ln>
                    <a:noFill/>
                  </a:ln>
                  <a:solidFill>
                    <a:schemeClr val="accent1">
                      <a:lumMod val="75000"/>
                    </a:schemeClr>
                  </a:solidFill>
                  <a:effectLst/>
                  <a:uLnTx/>
                  <a:uFillTx/>
                  <a:ea typeface="+mn-ea"/>
                  <a:cs typeface="+mn-cs"/>
                </a:rPr>
                <a:t>4</a:t>
              </a:r>
              <a:endParaRPr kumimoji="0" lang="en-US" sz="8000" b="1" i="0" u="none" strike="noStrike" kern="1200" cap="none" spc="0" normalizeH="0" baseline="0">
                <a:ln>
                  <a:noFill/>
                </a:ln>
                <a:solidFill>
                  <a:schemeClr val="accent1">
                    <a:lumMod val="75000"/>
                  </a:schemeClr>
                </a:solidFill>
                <a:effectLst/>
                <a:uLnTx/>
                <a:uFillTx/>
                <a:ea typeface="Noto Sans" panose="020B0502040504020204" pitchFamily="34"/>
                <a:cs typeface="Noto Sans" panose="020B0502040504020204" pitchFamily="34"/>
              </a:endParaRPr>
            </a:p>
          </p:txBody>
        </p:sp>
      </p:grpSp>
      <p:sp>
        <p:nvSpPr>
          <p:cNvPr id="20" name="Rechteck 26">
            <a:extLst>
              <a:ext uri="{FF2B5EF4-FFF2-40B4-BE49-F238E27FC236}">
                <a16:creationId xmlns:a16="http://schemas.microsoft.com/office/drawing/2014/main" id="{487F8972-FE96-4B40-87BD-BF709E9F58D2}"/>
              </a:ext>
            </a:extLst>
          </p:cNvPr>
          <p:cNvSpPr/>
          <p:nvPr/>
        </p:nvSpPr>
        <p:spPr>
          <a:xfrm>
            <a:off x="1430425" y="4682074"/>
            <a:ext cx="1638077" cy="965567"/>
          </a:xfrm>
          <a:prstGeom prst="rect">
            <a:avLst/>
          </a:prstGeom>
        </p:spPr>
        <p:txBody>
          <a:bodyPr lIns="0" tIns="0" rIns="0" bIns="0">
            <a:noAutofit/>
          </a:bodyPr>
          <a:lstStyle/>
          <a:p>
            <a:pPr algn="ctr">
              <a:lnSpc>
                <a:spcPct val="110000"/>
              </a:lnSpc>
              <a:spcBef>
                <a:spcPts val="600"/>
              </a:spcBef>
              <a:buClr>
                <a:schemeClr val="accent1"/>
              </a:buClr>
            </a:pPr>
            <a:r>
              <a:rPr lang="en-US" sz="1200" b="1">
                <a:solidFill>
                  <a:schemeClr val="accent1"/>
                </a:solidFill>
              </a:rPr>
              <a:t>Create Data Model</a:t>
            </a:r>
          </a:p>
          <a:p>
            <a:pPr>
              <a:lnSpc>
                <a:spcPct val="110000"/>
              </a:lnSpc>
              <a:spcBef>
                <a:spcPts val="600"/>
              </a:spcBef>
              <a:buClr>
                <a:schemeClr val="accent1"/>
              </a:buClr>
            </a:pPr>
            <a:r>
              <a:rPr lang="en-US" sz="1200">
                <a:solidFill>
                  <a:schemeClr val="accent1"/>
                </a:solidFill>
              </a:rPr>
              <a:t>Create relational Data Domain Model</a:t>
            </a:r>
          </a:p>
        </p:txBody>
      </p:sp>
      <p:sp>
        <p:nvSpPr>
          <p:cNvPr id="21" name="Rechteck 27">
            <a:extLst>
              <a:ext uri="{FF2B5EF4-FFF2-40B4-BE49-F238E27FC236}">
                <a16:creationId xmlns:a16="http://schemas.microsoft.com/office/drawing/2014/main" id="{28871224-96E1-4527-B0FA-F9C71CCA759F}"/>
              </a:ext>
            </a:extLst>
          </p:cNvPr>
          <p:cNvSpPr/>
          <p:nvPr/>
        </p:nvSpPr>
        <p:spPr>
          <a:xfrm>
            <a:off x="4020681" y="4682074"/>
            <a:ext cx="1638077" cy="965567"/>
          </a:xfrm>
          <a:prstGeom prst="rect">
            <a:avLst/>
          </a:prstGeom>
        </p:spPr>
        <p:txBody>
          <a:bodyPr lIns="0" tIns="0" rIns="0" bIns="0">
            <a:noAutofit/>
          </a:bodyPr>
          <a:lstStyle/>
          <a:p>
            <a:pPr algn="ctr">
              <a:lnSpc>
                <a:spcPct val="110000"/>
              </a:lnSpc>
              <a:spcBef>
                <a:spcPts val="600"/>
              </a:spcBef>
              <a:buClr>
                <a:schemeClr val="accent1"/>
              </a:buClr>
            </a:pPr>
            <a:r>
              <a:rPr lang="en-US" sz="1200" b="1">
                <a:solidFill>
                  <a:schemeClr val="accent1"/>
                </a:solidFill>
              </a:rPr>
              <a:t>Validate Data Model</a:t>
            </a:r>
          </a:p>
          <a:p>
            <a:pPr>
              <a:lnSpc>
                <a:spcPct val="110000"/>
              </a:lnSpc>
              <a:spcBef>
                <a:spcPts val="600"/>
              </a:spcBef>
              <a:buClr>
                <a:schemeClr val="accent1"/>
              </a:buClr>
            </a:pPr>
            <a:r>
              <a:rPr lang="en-US" sz="1200">
                <a:solidFill>
                  <a:schemeClr val="accent1"/>
                </a:solidFill>
              </a:rPr>
              <a:t>Validate the model with business SMR’s</a:t>
            </a:r>
          </a:p>
        </p:txBody>
      </p:sp>
      <p:sp>
        <p:nvSpPr>
          <p:cNvPr id="22" name="Rechteck 28">
            <a:extLst>
              <a:ext uri="{FF2B5EF4-FFF2-40B4-BE49-F238E27FC236}">
                <a16:creationId xmlns:a16="http://schemas.microsoft.com/office/drawing/2014/main" id="{6208C621-6E04-456A-BBBD-556914954D91}"/>
              </a:ext>
            </a:extLst>
          </p:cNvPr>
          <p:cNvSpPr/>
          <p:nvPr/>
        </p:nvSpPr>
        <p:spPr>
          <a:xfrm>
            <a:off x="6610937" y="4682074"/>
            <a:ext cx="1638077" cy="965567"/>
          </a:xfrm>
          <a:prstGeom prst="rect">
            <a:avLst/>
          </a:prstGeom>
        </p:spPr>
        <p:txBody>
          <a:bodyPr lIns="0" tIns="0" rIns="0" bIns="0">
            <a:noAutofit/>
          </a:bodyPr>
          <a:lstStyle/>
          <a:p>
            <a:pPr algn="ctr">
              <a:lnSpc>
                <a:spcPct val="110000"/>
              </a:lnSpc>
              <a:spcBef>
                <a:spcPts val="600"/>
              </a:spcBef>
              <a:buClr>
                <a:schemeClr val="accent1"/>
              </a:buClr>
            </a:pPr>
            <a:r>
              <a:rPr lang="en-US" sz="1200" b="1">
                <a:solidFill>
                  <a:schemeClr val="accent1"/>
                </a:solidFill>
              </a:rPr>
              <a:t>Identify Data Owners</a:t>
            </a:r>
          </a:p>
          <a:p>
            <a:pPr>
              <a:lnSpc>
                <a:spcPct val="110000"/>
              </a:lnSpc>
              <a:spcBef>
                <a:spcPts val="600"/>
              </a:spcBef>
              <a:buClr>
                <a:schemeClr val="accent1"/>
              </a:buClr>
            </a:pPr>
            <a:r>
              <a:rPr lang="en-US" sz="1200">
                <a:solidFill>
                  <a:schemeClr val="accent1"/>
                </a:solidFill>
              </a:rPr>
              <a:t>Identify candidate Data Owners based on Data Domains with Guiding Coalition</a:t>
            </a:r>
          </a:p>
        </p:txBody>
      </p:sp>
      <p:sp>
        <p:nvSpPr>
          <p:cNvPr id="23" name="Rechteck 29">
            <a:extLst>
              <a:ext uri="{FF2B5EF4-FFF2-40B4-BE49-F238E27FC236}">
                <a16:creationId xmlns:a16="http://schemas.microsoft.com/office/drawing/2014/main" id="{52E2D0D6-04FF-42FE-8365-C24EA131C8B4}"/>
              </a:ext>
            </a:extLst>
          </p:cNvPr>
          <p:cNvSpPr/>
          <p:nvPr/>
        </p:nvSpPr>
        <p:spPr>
          <a:xfrm>
            <a:off x="9201193" y="4682074"/>
            <a:ext cx="1638077" cy="979899"/>
          </a:xfrm>
          <a:prstGeom prst="rect">
            <a:avLst/>
          </a:prstGeom>
        </p:spPr>
        <p:txBody>
          <a:bodyPr lIns="0" tIns="0" rIns="0" bIns="0">
            <a:noAutofit/>
          </a:bodyPr>
          <a:lstStyle/>
          <a:p>
            <a:pPr algn="ctr">
              <a:lnSpc>
                <a:spcPct val="110000"/>
              </a:lnSpc>
              <a:spcBef>
                <a:spcPts val="600"/>
              </a:spcBef>
              <a:buClr>
                <a:schemeClr val="accent1"/>
              </a:buClr>
            </a:pPr>
            <a:r>
              <a:rPr lang="en-US" sz="1200" b="1">
                <a:solidFill>
                  <a:schemeClr val="accent1"/>
                </a:solidFill>
              </a:rPr>
              <a:t>Assign Data Ownership</a:t>
            </a:r>
          </a:p>
          <a:p>
            <a:pPr>
              <a:lnSpc>
                <a:spcPct val="110000"/>
              </a:lnSpc>
              <a:spcBef>
                <a:spcPts val="600"/>
              </a:spcBef>
              <a:buClr>
                <a:schemeClr val="accent1"/>
              </a:buClr>
            </a:pPr>
            <a:r>
              <a:rPr lang="en-US" sz="1200">
                <a:solidFill>
                  <a:schemeClr val="accent1"/>
                </a:solidFill>
              </a:rPr>
              <a:t>Assign Data Ownership to Data Domains and establish responsibilities</a:t>
            </a:r>
          </a:p>
        </p:txBody>
      </p:sp>
      <p:sp>
        <p:nvSpPr>
          <p:cNvPr id="51" name="Rectangle 50">
            <a:extLst>
              <a:ext uri="{FF2B5EF4-FFF2-40B4-BE49-F238E27FC236}">
                <a16:creationId xmlns:a16="http://schemas.microsoft.com/office/drawing/2014/main" id="{B72ABC7C-D85E-4180-A743-152D6130C24E}"/>
              </a:ext>
            </a:extLst>
          </p:cNvPr>
          <p:cNvSpPr/>
          <p:nvPr/>
        </p:nvSpPr>
        <p:spPr>
          <a:xfrm>
            <a:off x="1463599" y="3110594"/>
            <a:ext cx="1539462" cy="1539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9F0E2B9-727A-4257-B5EA-07527329C9CA}"/>
              </a:ext>
            </a:extLst>
          </p:cNvPr>
          <p:cNvSpPr/>
          <p:nvPr/>
        </p:nvSpPr>
        <p:spPr>
          <a:xfrm>
            <a:off x="4067066" y="3108659"/>
            <a:ext cx="1539462" cy="1539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4216112-9D77-4982-B2A4-5A2C6DCAC68B}"/>
              </a:ext>
            </a:extLst>
          </p:cNvPr>
          <p:cNvSpPr/>
          <p:nvPr/>
        </p:nvSpPr>
        <p:spPr>
          <a:xfrm>
            <a:off x="9250500" y="3108659"/>
            <a:ext cx="1539462" cy="1539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711CE98-5160-4797-A461-59BD2A2621CD}"/>
              </a:ext>
            </a:extLst>
          </p:cNvPr>
          <p:cNvSpPr/>
          <p:nvPr/>
        </p:nvSpPr>
        <p:spPr>
          <a:xfrm>
            <a:off x="6670533" y="3108659"/>
            <a:ext cx="1539462" cy="15394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5B4118E8-C712-4C86-97BF-33D1CCB1A407}"/>
              </a:ext>
            </a:extLst>
          </p:cNvPr>
          <p:cNvPicPr>
            <a:picLocks noChangeAspect="1"/>
          </p:cNvPicPr>
          <p:nvPr/>
        </p:nvPicPr>
        <p:blipFill rotWithShape="1">
          <a:blip r:embed="rId6"/>
          <a:srcRect b="7926"/>
          <a:stretch/>
        </p:blipFill>
        <p:spPr>
          <a:xfrm>
            <a:off x="4108555" y="3144645"/>
            <a:ext cx="1456485" cy="1467490"/>
          </a:xfrm>
          <a:prstGeom prst="rect">
            <a:avLst/>
          </a:prstGeom>
        </p:spPr>
      </p:pic>
      <p:grpSp>
        <p:nvGrpSpPr>
          <p:cNvPr id="82" name="Group 81">
            <a:extLst>
              <a:ext uri="{FF2B5EF4-FFF2-40B4-BE49-F238E27FC236}">
                <a16:creationId xmlns:a16="http://schemas.microsoft.com/office/drawing/2014/main" id="{27C8CC2C-EF74-4041-803A-B49E56DC23F1}"/>
              </a:ext>
            </a:extLst>
          </p:cNvPr>
          <p:cNvGrpSpPr/>
          <p:nvPr/>
        </p:nvGrpSpPr>
        <p:grpSpPr>
          <a:xfrm>
            <a:off x="6826652" y="3129059"/>
            <a:ext cx="1227224" cy="1498663"/>
            <a:chOff x="9395949" y="2945217"/>
            <a:chExt cx="1227224" cy="1498663"/>
          </a:xfrm>
        </p:grpSpPr>
        <p:cxnSp>
          <p:nvCxnSpPr>
            <p:cNvPr id="61" name="Straight Connector 60">
              <a:extLst>
                <a:ext uri="{FF2B5EF4-FFF2-40B4-BE49-F238E27FC236}">
                  <a16:creationId xmlns:a16="http://schemas.microsoft.com/office/drawing/2014/main" id="{5AE8136F-7ED2-49BB-BDD9-0F352B5BA47B}"/>
                </a:ext>
              </a:extLst>
            </p:cNvPr>
            <p:cNvCxnSpPr>
              <a:cxnSpLocks/>
            </p:cNvCxnSpPr>
            <p:nvPr/>
          </p:nvCxnSpPr>
          <p:spPr>
            <a:xfrm>
              <a:off x="10169210" y="4059072"/>
              <a:ext cx="0" cy="194687"/>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49C83D-41FB-4F83-BEF4-FFF8885F9065}"/>
                </a:ext>
              </a:extLst>
            </p:cNvPr>
            <p:cNvCxnSpPr>
              <a:cxnSpLocks/>
            </p:cNvCxnSpPr>
            <p:nvPr/>
          </p:nvCxnSpPr>
          <p:spPr>
            <a:xfrm>
              <a:off x="10483119" y="4059072"/>
              <a:ext cx="0" cy="194687"/>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63" name="AutoShape 7">
              <a:extLst>
                <a:ext uri="{FF2B5EF4-FFF2-40B4-BE49-F238E27FC236}">
                  <a16:creationId xmlns:a16="http://schemas.microsoft.com/office/drawing/2014/main" id="{C3BDA1B6-2964-4063-A04D-864344AA32A9}"/>
                </a:ext>
              </a:extLst>
            </p:cNvPr>
            <p:cNvCxnSpPr>
              <a:cxnSpLocks noChangeShapeType="1"/>
            </p:cNvCxnSpPr>
            <p:nvPr/>
          </p:nvCxnSpPr>
          <p:spPr bwMode="auto">
            <a:xfrm rot="5400000" flipH="1" flipV="1">
              <a:off x="9631879" y="3240135"/>
              <a:ext cx="447948" cy="314364"/>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64" name="AutoShape 9">
              <a:extLst>
                <a:ext uri="{FF2B5EF4-FFF2-40B4-BE49-F238E27FC236}">
                  <a16:creationId xmlns:a16="http://schemas.microsoft.com/office/drawing/2014/main" id="{64313D15-4F58-4A13-BAE3-B6DD077DE892}"/>
                </a:ext>
              </a:extLst>
            </p:cNvPr>
            <p:cNvCxnSpPr>
              <a:cxnSpLocks noChangeShapeType="1"/>
            </p:cNvCxnSpPr>
            <p:nvPr/>
          </p:nvCxnSpPr>
          <p:spPr bwMode="auto">
            <a:xfrm rot="16200000" flipV="1">
              <a:off x="9945596" y="3239883"/>
              <a:ext cx="448253" cy="314364"/>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65" name="Rectangle 4">
              <a:extLst>
                <a:ext uri="{FF2B5EF4-FFF2-40B4-BE49-F238E27FC236}">
                  <a16:creationId xmlns:a16="http://schemas.microsoft.com/office/drawing/2014/main" id="{5EFF93E4-A7A1-43F2-8FF2-034C6AE53122}"/>
                </a:ext>
              </a:extLst>
            </p:cNvPr>
            <p:cNvSpPr>
              <a:spLocks noChangeArrowheads="1"/>
            </p:cNvSpPr>
            <p:nvPr/>
          </p:nvSpPr>
          <p:spPr bwMode="auto">
            <a:xfrm>
              <a:off x="10184998" y="3475249"/>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66" name="AutoShape 7">
              <a:extLst>
                <a:ext uri="{FF2B5EF4-FFF2-40B4-BE49-F238E27FC236}">
                  <a16:creationId xmlns:a16="http://schemas.microsoft.com/office/drawing/2014/main" id="{FCCE157E-7E48-4366-8E46-EA8B93ED5A01}"/>
                </a:ext>
              </a:extLst>
            </p:cNvPr>
            <p:cNvCxnSpPr>
              <a:cxnSpLocks noChangeShapeType="1"/>
              <a:stCxn id="67" idx="1"/>
              <a:endCxn id="65" idx="5"/>
            </p:cNvCxnSpPr>
            <p:nvPr/>
          </p:nvCxnSpPr>
          <p:spPr bwMode="auto">
            <a:xfrm rot="5400000" flipH="1" flipV="1">
              <a:off x="10158290" y="3728487"/>
              <a:ext cx="182201" cy="15414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67" name="Rectangle 3">
              <a:extLst>
                <a:ext uri="{FF2B5EF4-FFF2-40B4-BE49-F238E27FC236}">
                  <a16:creationId xmlns:a16="http://schemas.microsoft.com/office/drawing/2014/main" id="{1683480A-221E-431E-8DE4-E6BDCBBF4CA5}"/>
                </a:ext>
              </a:extLst>
            </p:cNvPr>
            <p:cNvSpPr>
              <a:spLocks noChangeArrowheads="1"/>
            </p:cNvSpPr>
            <p:nvPr/>
          </p:nvSpPr>
          <p:spPr bwMode="auto">
            <a:xfrm>
              <a:off x="10030856" y="3896658"/>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68" name="Rectangle 5">
              <a:extLst>
                <a:ext uri="{FF2B5EF4-FFF2-40B4-BE49-F238E27FC236}">
                  <a16:creationId xmlns:a16="http://schemas.microsoft.com/office/drawing/2014/main" id="{E9A87AA5-4CA8-4885-8236-B2563AD0A893}"/>
                </a:ext>
              </a:extLst>
            </p:cNvPr>
            <p:cNvSpPr>
              <a:spLocks noChangeArrowheads="1"/>
            </p:cNvSpPr>
            <p:nvPr/>
          </p:nvSpPr>
          <p:spPr bwMode="auto">
            <a:xfrm>
              <a:off x="9846789" y="2945217"/>
              <a:ext cx="339022"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prstClr val="white"/>
                  </a:solidFill>
                  <a:effectLst/>
                  <a:uLnTx/>
                  <a:uFillTx/>
                  <a:latin typeface="Calibri" panose="020F0502020204030204"/>
                  <a:ea typeface="+mn-ea"/>
                  <a:cs typeface="+mn-cs"/>
                </a:rPr>
                <a:t>Data Governance council</a:t>
              </a:r>
            </a:p>
          </p:txBody>
        </p:sp>
        <p:sp>
          <p:nvSpPr>
            <p:cNvPr id="69" name="Rectangle 3">
              <a:extLst>
                <a:ext uri="{FF2B5EF4-FFF2-40B4-BE49-F238E27FC236}">
                  <a16:creationId xmlns:a16="http://schemas.microsoft.com/office/drawing/2014/main" id="{0D048088-8FDB-4908-8DB0-03238CB2E74A}"/>
                </a:ext>
              </a:extLst>
            </p:cNvPr>
            <p:cNvSpPr>
              <a:spLocks noChangeArrowheads="1"/>
            </p:cNvSpPr>
            <p:nvPr/>
          </p:nvSpPr>
          <p:spPr bwMode="auto">
            <a:xfrm>
              <a:off x="10340245" y="3896658"/>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70" name="Elbow Connector 128">
              <a:extLst>
                <a:ext uri="{FF2B5EF4-FFF2-40B4-BE49-F238E27FC236}">
                  <a16:creationId xmlns:a16="http://schemas.microsoft.com/office/drawing/2014/main" id="{69D23D50-256C-4DCA-AD3B-200C5F39B983}"/>
                </a:ext>
              </a:extLst>
            </p:cNvPr>
            <p:cNvCxnSpPr>
              <a:cxnSpLocks/>
              <a:stCxn id="65" idx="5"/>
              <a:endCxn id="69" idx="1"/>
            </p:cNvCxnSpPr>
            <p:nvPr/>
          </p:nvCxnSpPr>
          <p:spPr>
            <a:xfrm rot="16200000" flipH="1">
              <a:off x="10312985" y="3727934"/>
              <a:ext cx="182201" cy="15524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71" name="Rectangle 3">
              <a:extLst>
                <a:ext uri="{FF2B5EF4-FFF2-40B4-BE49-F238E27FC236}">
                  <a16:creationId xmlns:a16="http://schemas.microsoft.com/office/drawing/2014/main" id="{01F86105-85FF-4940-A141-6E3506CE5BCB}"/>
                </a:ext>
              </a:extLst>
            </p:cNvPr>
            <p:cNvSpPr>
              <a:spLocks noChangeArrowheads="1"/>
            </p:cNvSpPr>
            <p:nvPr/>
          </p:nvSpPr>
          <p:spPr bwMode="auto">
            <a:xfrm>
              <a:off x="10030856" y="4204672"/>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400" kern="0">
                  <a:solidFill>
                    <a:prstClr val="white"/>
                  </a:solidFill>
                  <a:latin typeface="Calibri Light" panose="020F0302020204030204"/>
                </a:rPr>
                <a:t>Data Custodian</a:t>
              </a:r>
            </a:p>
          </p:txBody>
        </p:sp>
        <p:sp>
          <p:nvSpPr>
            <p:cNvPr id="72" name="Rectangle 3">
              <a:extLst>
                <a:ext uri="{FF2B5EF4-FFF2-40B4-BE49-F238E27FC236}">
                  <a16:creationId xmlns:a16="http://schemas.microsoft.com/office/drawing/2014/main" id="{1D16CB3F-B7A4-4FDC-84A7-0AAE1BA9B909}"/>
                </a:ext>
              </a:extLst>
            </p:cNvPr>
            <p:cNvSpPr>
              <a:spLocks noChangeArrowheads="1"/>
            </p:cNvSpPr>
            <p:nvPr/>
          </p:nvSpPr>
          <p:spPr bwMode="auto">
            <a:xfrm>
              <a:off x="10340245" y="4204672"/>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400" kern="0">
                  <a:solidFill>
                    <a:prstClr val="white"/>
                  </a:solidFill>
                  <a:latin typeface="Calibri Light" panose="020F0302020204030204"/>
                </a:rPr>
                <a:t>Data Custodian</a:t>
              </a:r>
            </a:p>
          </p:txBody>
        </p:sp>
        <p:cxnSp>
          <p:nvCxnSpPr>
            <p:cNvPr id="73" name="Straight Connector 72">
              <a:extLst>
                <a:ext uri="{FF2B5EF4-FFF2-40B4-BE49-F238E27FC236}">
                  <a16:creationId xmlns:a16="http://schemas.microsoft.com/office/drawing/2014/main" id="{30833AA8-80D4-4EB5-865A-2670C0F295F3}"/>
                </a:ext>
              </a:extLst>
            </p:cNvPr>
            <p:cNvCxnSpPr>
              <a:cxnSpLocks/>
            </p:cNvCxnSpPr>
            <p:nvPr/>
          </p:nvCxnSpPr>
          <p:spPr>
            <a:xfrm>
              <a:off x="9534303" y="4059072"/>
              <a:ext cx="0" cy="194687"/>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FFE778C-DE14-4DED-A35E-744810A812DA}"/>
                </a:ext>
              </a:extLst>
            </p:cNvPr>
            <p:cNvCxnSpPr>
              <a:cxnSpLocks/>
            </p:cNvCxnSpPr>
            <p:nvPr/>
          </p:nvCxnSpPr>
          <p:spPr>
            <a:xfrm>
              <a:off x="9848212" y="4059072"/>
              <a:ext cx="0" cy="194687"/>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75" name="Rectangle 4">
              <a:extLst>
                <a:ext uri="{FF2B5EF4-FFF2-40B4-BE49-F238E27FC236}">
                  <a16:creationId xmlns:a16="http://schemas.microsoft.com/office/drawing/2014/main" id="{2BD393BF-9E2B-40DD-83D3-A2FA1B5CD1A4}"/>
                </a:ext>
              </a:extLst>
            </p:cNvPr>
            <p:cNvSpPr>
              <a:spLocks noChangeArrowheads="1"/>
            </p:cNvSpPr>
            <p:nvPr/>
          </p:nvSpPr>
          <p:spPr bwMode="auto">
            <a:xfrm>
              <a:off x="9550091" y="3475249"/>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76" name="AutoShape 7">
              <a:extLst>
                <a:ext uri="{FF2B5EF4-FFF2-40B4-BE49-F238E27FC236}">
                  <a16:creationId xmlns:a16="http://schemas.microsoft.com/office/drawing/2014/main" id="{B64C0770-54DA-47E8-B117-6070892D3925}"/>
                </a:ext>
              </a:extLst>
            </p:cNvPr>
            <p:cNvCxnSpPr>
              <a:cxnSpLocks noChangeShapeType="1"/>
              <a:stCxn id="77" idx="1"/>
              <a:endCxn id="75" idx="5"/>
            </p:cNvCxnSpPr>
            <p:nvPr/>
          </p:nvCxnSpPr>
          <p:spPr bwMode="auto">
            <a:xfrm rot="5400000" flipH="1" flipV="1">
              <a:off x="9523384" y="3728487"/>
              <a:ext cx="182201" cy="154142"/>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77" name="Rectangle 3">
              <a:extLst>
                <a:ext uri="{FF2B5EF4-FFF2-40B4-BE49-F238E27FC236}">
                  <a16:creationId xmlns:a16="http://schemas.microsoft.com/office/drawing/2014/main" id="{D0B9F881-8012-4D79-A23C-74B59CE8B598}"/>
                </a:ext>
              </a:extLst>
            </p:cNvPr>
            <p:cNvSpPr>
              <a:spLocks noChangeArrowheads="1"/>
            </p:cNvSpPr>
            <p:nvPr/>
          </p:nvSpPr>
          <p:spPr bwMode="auto">
            <a:xfrm>
              <a:off x="9395949" y="3896658"/>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78" name="Rectangle 3">
              <a:extLst>
                <a:ext uri="{FF2B5EF4-FFF2-40B4-BE49-F238E27FC236}">
                  <a16:creationId xmlns:a16="http://schemas.microsoft.com/office/drawing/2014/main" id="{05831A2B-809A-473B-9E6B-27BE7F493B3A}"/>
                </a:ext>
              </a:extLst>
            </p:cNvPr>
            <p:cNvSpPr>
              <a:spLocks noChangeArrowheads="1"/>
            </p:cNvSpPr>
            <p:nvPr/>
          </p:nvSpPr>
          <p:spPr bwMode="auto">
            <a:xfrm>
              <a:off x="9705339" y="3896658"/>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79" name="Elbow Connector 128">
              <a:extLst>
                <a:ext uri="{FF2B5EF4-FFF2-40B4-BE49-F238E27FC236}">
                  <a16:creationId xmlns:a16="http://schemas.microsoft.com/office/drawing/2014/main" id="{57A9A84B-F393-4EDA-8FFA-F48E0BB1D738}"/>
                </a:ext>
              </a:extLst>
            </p:cNvPr>
            <p:cNvCxnSpPr>
              <a:cxnSpLocks/>
              <a:stCxn id="75" idx="5"/>
              <a:endCxn id="78" idx="1"/>
            </p:cNvCxnSpPr>
            <p:nvPr/>
          </p:nvCxnSpPr>
          <p:spPr>
            <a:xfrm rot="16200000" flipH="1">
              <a:off x="9678078" y="3727934"/>
              <a:ext cx="182201" cy="15524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80" name="Rectangle 3">
              <a:extLst>
                <a:ext uri="{FF2B5EF4-FFF2-40B4-BE49-F238E27FC236}">
                  <a16:creationId xmlns:a16="http://schemas.microsoft.com/office/drawing/2014/main" id="{A72F398F-D97E-417E-AF5A-AF88DAE6C76B}"/>
                </a:ext>
              </a:extLst>
            </p:cNvPr>
            <p:cNvSpPr>
              <a:spLocks noChangeArrowheads="1"/>
            </p:cNvSpPr>
            <p:nvPr/>
          </p:nvSpPr>
          <p:spPr bwMode="auto">
            <a:xfrm>
              <a:off x="9395949" y="4204672"/>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81" name="Rectangle 3">
              <a:extLst>
                <a:ext uri="{FF2B5EF4-FFF2-40B4-BE49-F238E27FC236}">
                  <a16:creationId xmlns:a16="http://schemas.microsoft.com/office/drawing/2014/main" id="{1A63AED7-FCBC-49B0-AEF3-FE8B22BEA893}"/>
                </a:ext>
              </a:extLst>
            </p:cNvPr>
            <p:cNvSpPr>
              <a:spLocks noChangeArrowheads="1"/>
            </p:cNvSpPr>
            <p:nvPr/>
          </p:nvSpPr>
          <p:spPr bwMode="auto">
            <a:xfrm>
              <a:off x="9705339" y="4204672"/>
              <a:ext cx="282928" cy="239208"/>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36000" tIns="0" rIns="36000" bIns="0" anchor="ctr"/>
            <a:lstStyle/>
            <a:p>
              <a:pPr algn="ctr" defTabSz="913943" eaLnBrk="0" hangingPunct="0"/>
              <a:r>
                <a:rPr lang="en-US" sz="400" kern="0">
                  <a:solidFill>
                    <a:prstClr val="white"/>
                  </a:solidFill>
                  <a:latin typeface="Calibri Light" panose="020F0302020204030204"/>
                </a:rPr>
                <a:t>Data Custodian</a:t>
              </a:r>
            </a:p>
          </p:txBody>
        </p:sp>
      </p:grpSp>
      <p:grpSp>
        <p:nvGrpSpPr>
          <p:cNvPr id="88" name="Group 87">
            <a:extLst>
              <a:ext uri="{FF2B5EF4-FFF2-40B4-BE49-F238E27FC236}">
                <a16:creationId xmlns:a16="http://schemas.microsoft.com/office/drawing/2014/main" id="{7F745E33-17DD-41EA-B5ED-AEA90DF26F66}"/>
              </a:ext>
            </a:extLst>
          </p:cNvPr>
          <p:cNvGrpSpPr/>
          <p:nvPr/>
        </p:nvGrpSpPr>
        <p:grpSpPr>
          <a:xfrm>
            <a:off x="1642684" y="3146580"/>
            <a:ext cx="1181292" cy="1467490"/>
            <a:chOff x="3443096" y="3198689"/>
            <a:chExt cx="1181292" cy="1467490"/>
          </a:xfrm>
        </p:grpSpPr>
        <p:pic>
          <p:nvPicPr>
            <p:cNvPr id="85" name="Picture 84">
              <a:extLst>
                <a:ext uri="{FF2B5EF4-FFF2-40B4-BE49-F238E27FC236}">
                  <a16:creationId xmlns:a16="http://schemas.microsoft.com/office/drawing/2014/main" id="{BD712CA8-8F85-4D91-9715-42B4B09D04BC}"/>
                </a:ext>
              </a:extLst>
            </p:cNvPr>
            <p:cNvPicPr>
              <a:picLocks noChangeAspect="1"/>
            </p:cNvPicPr>
            <p:nvPr/>
          </p:nvPicPr>
          <p:blipFill rotWithShape="1">
            <a:blip r:embed="rId6"/>
            <a:srcRect l="32915" r="51919" b="7926"/>
            <a:stretch/>
          </p:blipFill>
          <p:spPr>
            <a:xfrm>
              <a:off x="3922493" y="3198689"/>
              <a:ext cx="220891" cy="1467490"/>
            </a:xfrm>
            <a:prstGeom prst="rect">
              <a:avLst/>
            </a:prstGeom>
          </p:spPr>
        </p:pic>
        <p:pic>
          <p:nvPicPr>
            <p:cNvPr id="86" name="Picture 85">
              <a:extLst>
                <a:ext uri="{FF2B5EF4-FFF2-40B4-BE49-F238E27FC236}">
                  <a16:creationId xmlns:a16="http://schemas.microsoft.com/office/drawing/2014/main" id="{498E7F3C-C1FC-4F48-B467-82C2DC6AE2C6}"/>
                </a:ext>
              </a:extLst>
            </p:cNvPr>
            <p:cNvPicPr>
              <a:picLocks noChangeAspect="1"/>
            </p:cNvPicPr>
            <p:nvPr/>
          </p:nvPicPr>
          <p:blipFill rotWithShape="1">
            <a:blip r:embed="rId6"/>
            <a:srcRect l="927" t="-63" r="85774" b="7988"/>
            <a:stretch/>
          </p:blipFill>
          <p:spPr>
            <a:xfrm>
              <a:off x="3443096" y="3198689"/>
              <a:ext cx="193695" cy="1467490"/>
            </a:xfrm>
            <a:prstGeom prst="rect">
              <a:avLst/>
            </a:prstGeom>
          </p:spPr>
        </p:pic>
        <p:pic>
          <p:nvPicPr>
            <p:cNvPr id="87" name="Picture 86">
              <a:extLst>
                <a:ext uri="{FF2B5EF4-FFF2-40B4-BE49-F238E27FC236}">
                  <a16:creationId xmlns:a16="http://schemas.microsoft.com/office/drawing/2014/main" id="{1F4381C4-6272-4AA6-964C-22377B84C07F}"/>
                </a:ext>
              </a:extLst>
            </p:cNvPr>
            <p:cNvPicPr>
              <a:picLocks noChangeAspect="1"/>
            </p:cNvPicPr>
            <p:nvPr/>
          </p:nvPicPr>
          <p:blipFill rotWithShape="1">
            <a:blip r:embed="rId6"/>
            <a:srcRect l="67372" r="18895" b="7926"/>
            <a:stretch/>
          </p:blipFill>
          <p:spPr>
            <a:xfrm>
              <a:off x="4424363" y="3198689"/>
              <a:ext cx="200025" cy="1467490"/>
            </a:xfrm>
            <a:prstGeom prst="rect">
              <a:avLst/>
            </a:prstGeom>
          </p:spPr>
        </p:pic>
      </p:grpSp>
      <p:pic>
        <p:nvPicPr>
          <p:cNvPr id="91" name="Picture 90">
            <a:extLst>
              <a:ext uri="{FF2B5EF4-FFF2-40B4-BE49-F238E27FC236}">
                <a16:creationId xmlns:a16="http://schemas.microsoft.com/office/drawing/2014/main" id="{07E6DCFB-E689-4DE1-9FD1-5883D3D72CE1}"/>
              </a:ext>
            </a:extLst>
          </p:cNvPr>
          <p:cNvPicPr>
            <a:picLocks noChangeAspect="1"/>
          </p:cNvPicPr>
          <p:nvPr/>
        </p:nvPicPr>
        <p:blipFill>
          <a:blip r:embed="rId7"/>
          <a:stretch>
            <a:fillRect/>
          </a:stretch>
        </p:blipFill>
        <p:spPr>
          <a:xfrm>
            <a:off x="9282503" y="3510298"/>
            <a:ext cx="1475457" cy="736184"/>
          </a:xfrm>
          <a:prstGeom prst="rect">
            <a:avLst/>
          </a:prstGeom>
        </p:spPr>
      </p:pic>
    </p:spTree>
    <p:extLst>
      <p:ext uri="{BB962C8B-B14F-4D97-AF65-F5344CB8AC3E}">
        <p14:creationId xmlns:p14="http://schemas.microsoft.com/office/powerpoint/2010/main" val="40221414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516106EA-19F8-4591-B2A4-A42A096C1D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5" name="think-cell Slide" r:id="rId4" imgW="592" imgH="595" progId="TCLayout.ActiveDocument.1">
                  <p:embed/>
                </p:oleObj>
              </mc:Choice>
              <mc:Fallback>
                <p:oleObj name="think-cell Slide" r:id="rId4" imgW="592" imgH="595" progId="TCLayout.ActiveDocument.1">
                  <p:embed/>
                  <p:pic>
                    <p:nvPicPr>
                      <p:cNvPr id="16" name="Object 15" hidden="1">
                        <a:extLst>
                          <a:ext uri="{FF2B5EF4-FFF2-40B4-BE49-F238E27FC236}">
                            <a16:creationId xmlns:a16="http://schemas.microsoft.com/office/drawing/2014/main" id="{516106EA-19F8-4591-B2A4-A42A096C1D7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5081169-C2FA-4E70-B7AB-CFAD34BFFE52}"/>
              </a:ext>
            </a:extLst>
          </p:cNvPr>
          <p:cNvSpPr>
            <a:spLocks noGrp="1"/>
          </p:cNvSpPr>
          <p:nvPr>
            <p:ph type="ctrTitle"/>
          </p:nvPr>
        </p:nvSpPr>
        <p:spPr>
          <a:xfrm>
            <a:off x="576000" y="368300"/>
            <a:ext cx="11040000" cy="360000"/>
          </a:xfrm>
        </p:spPr>
        <p:txBody>
          <a:bodyPr vert="horz"/>
          <a:lstStyle/>
          <a:p>
            <a:r>
              <a:rPr lang="en-US"/>
              <a:t>High Level Data Flow in Aegon Asset Management’s Data Landscape</a:t>
            </a:r>
          </a:p>
        </p:txBody>
      </p:sp>
      <p:grpSp>
        <p:nvGrpSpPr>
          <p:cNvPr id="15" name="Group 14">
            <a:extLst>
              <a:ext uri="{FF2B5EF4-FFF2-40B4-BE49-F238E27FC236}">
                <a16:creationId xmlns:a16="http://schemas.microsoft.com/office/drawing/2014/main" id="{80C48879-6F6C-4DBA-8DC0-D56974AE16F8}"/>
              </a:ext>
            </a:extLst>
          </p:cNvPr>
          <p:cNvGrpSpPr/>
          <p:nvPr/>
        </p:nvGrpSpPr>
        <p:grpSpPr>
          <a:xfrm>
            <a:off x="2671002" y="1254019"/>
            <a:ext cx="8187498" cy="4730963"/>
            <a:chOff x="2671002" y="1254019"/>
            <a:chExt cx="8187498" cy="4730963"/>
          </a:xfrm>
        </p:grpSpPr>
        <p:sp>
          <p:nvSpPr>
            <p:cNvPr id="61" name="Freeform 989">
              <a:extLst>
                <a:ext uri="{FF2B5EF4-FFF2-40B4-BE49-F238E27FC236}">
                  <a16:creationId xmlns:a16="http://schemas.microsoft.com/office/drawing/2014/main" id="{7CF61B99-E17D-4208-B739-15FC1C9F06C1}"/>
                </a:ext>
              </a:extLst>
            </p:cNvPr>
            <p:cNvSpPr>
              <a:spLocks noChangeAspect="1" noChangeArrowheads="1"/>
            </p:cNvSpPr>
            <p:nvPr/>
          </p:nvSpPr>
          <p:spPr bwMode="auto">
            <a:xfrm>
              <a:off x="8940696" y="1741809"/>
              <a:ext cx="777831" cy="757531"/>
            </a:xfrm>
            <a:custGeom>
              <a:avLst/>
              <a:gdLst>
                <a:gd name="T0" fmla="*/ 171691 w 285390"/>
                <a:gd name="T1" fmla="*/ 252699 h 274274"/>
                <a:gd name="T2" fmla="*/ 26865 w 285390"/>
                <a:gd name="T3" fmla="*/ 243530 h 274274"/>
                <a:gd name="T4" fmla="*/ 22281 w 285390"/>
                <a:gd name="T5" fmla="*/ 248115 h 274274"/>
                <a:gd name="T6" fmla="*/ 153837 w 285390"/>
                <a:gd name="T7" fmla="*/ 247328 h 274274"/>
                <a:gd name="T8" fmla="*/ 172659 w 285390"/>
                <a:gd name="T9" fmla="*/ 228394 h 274274"/>
                <a:gd name="T10" fmla="*/ 27510 w 285390"/>
                <a:gd name="T11" fmla="*/ 266261 h 274274"/>
                <a:gd name="T12" fmla="*/ 27510 w 285390"/>
                <a:gd name="T13" fmla="*/ 219655 h 274274"/>
                <a:gd name="T14" fmla="*/ 172659 w 285390"/>
                <a:gd name="T15" fmla="*/ 219655 h 274274"/>
                <a:gd name="T16" fmla="*/ 145510 w 285390"/>
                <a:gd name="T17" fmla="*/ 251697 h 274274"/>
                <a:gd name="T18" fmla="*/ 0 w 285390"/>
                <a:gd name="T19" fmla="*/ 247328 h 274274"/>
                <a:gd name="T20" fmla="*/ 167064 w 285390"/>
                <a:gd name="T21" fmla="*/ 122561 h 274274"/>
                <a:gd name="T22" fmla="*/ 149274 w 285390"/>
                <a:gd name="T23" fmla="*/ 131729 h 274274"/>
                <a:gd name="T24" fmla="*/ 60150 w 285390"/>
                <a:gd name="T25" fmla="*/ 122561 h 274274"/>
                <a:gd name="T26" fmla="*/ 77940 w 285390"/>
                <a:gd name="T27" fmla="*/ 131729 h 274274"/>
                <a:gd name="T28" fmla="*/ 60150 w 285390"/>
                <a:gd name="T29" fmla="*/ 122561 h 274274"/>
                <a:gd name="T30" fmla="*/ 121075 w 285390"/>
                <a:gd name="T31" fmla="*/ 97109 h 274274"/>
                <a:gd name="T32" fmla="*/ 124318 w 285390"/>
                <a:gd name="T33" fmla="*/ 110883 h 274274"/>
                <a:gd name="T34" fmla="*/ 105940 w 285390"/>
                <a:gd name="T35" fmla="*/ 112333 h 274274"/>
                <a:gd name="T36" fmla="*/ 127921 w 285390"/>
                <a:gd name="T37" fmla="*/ 127557 h 274274"/>
                <a:gd name="T38" fmla="*/ 116390 w 285390"/>
                <a:gd name="T39" fmla="*/ 154743 h 274274"/>
                <a:gd name="T40" fmla="*/ 111345 w 285390"/>
                <a:gd name="T41" fmla="*/ 161992 h 274274"/>
                <a:gd name="T42" fmla="*/ 95851 w 285390"/>
                <a:gd name="T43" fmla="*/ 143143 h 274274"/>
                <a:gd name="T44" fmla="*/ 112787 w 285390"/>
                <a:gd name="T45" fmla="*/ 146406 h 274274"/>
                <a:gd name="T46" fmla="*/ 121075 w 285390"/>
                <a:gd name="T47" fmla="*/ 132995 h 274274"/>
                <a:gd name="T48" fmla="*/ 97292 w 285390"/>
                <a:gd name="T49" fmla="*/ 111608 h 274274"/>
                <a:gd name="T50" fmla="*/ 112426 w 285390"/>
                <a:gd name="T51" fmla="*/ 93485 h 274274"/>
                <a:gd name="T52" fmla="*/ 37314 w 285390"/>
                <a:gd name="T53" fmla="*/ 106237 h 274274"/>
                <a:gd name="T54" fmla="*/ 152504 w 285390"/>
                <a:gd name="T55" fmla="*/ 167648 h 274274"/>
                <a:gd name="T56" fmla="*/ 178141 w 285390"/>
                <a:gd name="T57" fmla="*/ 97205 h 274274"/>
                <a:gd name="T58" fmla="*/ 56091 w 285390"/>
                <a:gd name="T59" fmla="*/ 74810 h 274274"/>
                <a:gd name="T60" fmla="*/ 182836 w 285390"/>
                <a:gd name="T61" fmla="*/ 80228 h 274274"/>
                <a:gd name="T62" fmla="*/ 199086 w 285390"/>
                <a:gd name="T63" fmla="*/ 97928 h 274274"/>
                <a:gd name="T64" fmla="*/ 183919 w 285390"/>
                <a:gd name="T65" fmla="*/ 153920 h 274274"/>
                <a:gd name="T66" fmla="*/ 56091 w 285390"/>
                <a:gd name="T67" fmla="*/ 176318 h 274274"/>
                <a:gd name="T68" fmla="*/ 28647 w 285390"/>
                <a:gd name="T69" fmla="*/ 148863 h 274274"/>
                <a:gd name="T70" fmla="*/ 51757 w 285390"/>
                <a:gd name="T71" fmla="*/ 79144 h 274274"/>
                <a:gd name="T72" fmla="*/ 8659 w 285390"/>
                <a:gd name="T73" fmla="*/ 73486 h 274274"/>
                <a:gd name="T74" fmla="*/ 178233 w 285390"/>
                <a:gd name="T75" fmla="*/ 196323 h 274274"/>
                <a:gd name="T76" fmla="*/ 27421 w 285390"/>
                <a:gd name="T77" fmla="*/ 54754 h 274274"/>
                <a:gd name="T78" fmla="*/ 286110 w 285390"/>
                <a:gd name="T79" fmla="*/ 4323 h 274274"/>
                <a:gd name="T80" fmla="*/ 210344 w 285390"/>
                <a:gd name="T81" fmla="*/ 179393 h 274274"/>
                <a:gd name="T82" fmla="*/ 0 w 285390"/>
                <a:gd name="T83" fmla="*/ 177592 h 274274"/>
                <a:gd name="T84" fmla="*/ 232713 w 285390"/>
                <a:gd name="T85" fmla="*/ 46109 h 274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85390" h="274274">
                  <a:moveTo>
                    <a:pt x="171259" y="242887"/>
                  </a:moveTo>
                  <a:cubicBezTo>
                    <a:pt x="173926" y="242887"/>
                    <a:pt x="175831" y="245173"/>
                    <a:pt x="175831" y="247459"/>
                  </a:cubicBezTo>
                  <a:cubicBezTo>
                    <a:pt x="175831" y="250126"/>
                    <a:pt x="173926" y="252031"/>
                    <a:pt x="171259" y="252031"/>
                  </a:cubicBezTo>
                  <a:cubicBezTo>
                    <a:pt x="168592" y="252031"/>
                    <a:pt x="166687" y="250126"/>
                    <a:pt x="166687" y="247459"/>
                  </a:cubicBezTo>
                  <a:cubicBezTo>
                    <a:pt x="166687" y="245173"/>
                    <a:pt x="168592" y="242887"/>
                    <a:pt x="171259" y="242887"/>
                  </a:cubicBezTo>
                  <a:close/>
                  <a:moveTo>
                    <a:pt x="26797" y="242887"/>
                  </a:moveTo>
                  <a:cubicBezTo>
                    <a:pt x="29464" y="242887"/>
                    <a:pt x="31369" y="245173"/>
                    <a:pt x="31369" y="247459"/>
                  </a:cubicBezTo>
                  <a:cubicBezTo>
                    <a:pt x="31369" y="250126"/>
                    <a:pt x="29464" y="252031"/>
                    <a:pt x="26797" y="252031"/>
                  </a:cubicBezTo>
                  <a:cubicBezTo>
                    <a:pt x="24511" y="252031"/>
                    <a:pt x="22225" y="250126"/>
                    <a:pt x="22225" y="247459"/>
                  </a:cubicBezTo>
                  <a:cubicBezTo>
                    <a:pt x="22225" y="245173"/>
                    <a:pt x="24511" y="242887"/>
                    <a:pt x="26797" y="242887"/>
                  </a:cubicBezTo>
                  <a:close/>
                  <a:moveTo>
                    <a:pt x="172224" y="227791"/>
                  </a:moveTo>
                  <a:cubicBezTo>
                    <a:pt x="161753" y="227791"/>
                    <a:pt x="153449" y="236506"/>
                    <a:pt x="153449" y="246675"/>
                  </a:cubicBezTo>
                  <a:cubicBezTo>
                    <a:pt x="153449" y="257206"/>
                    <a:pt x="161753" y="265558"/>
                    <a:pt x="172224" y="265558"/>
                  </a:cubicBezTo>
                  <a:cubicBezTo>
                    <a:pt x="182694" y="265558"/>
                    <a:pt x="190999" y="257206"/>
                    <a:pt x="190999" y="246675"/>
                  </a:cubicBezTo>
                  <a:cubicBezTo>
                    <a:pt x="190999" y="236506"/>
                    <a:pt x="182694" y="227791"/>
                    <a:pt x="172224" y="227791"/>
                  </a:cubicBezTo>
                  <a:close/>
                  <a:moveTo>
                    <a:pt x="27440" y="227791"/>
                  </a:moveTo>
                  <a:cubicBezTo>
                    <a:pt x="16970" y="227791"/>
                    <a:pt x="8665" y="236506"/>
                    <a:pt x="8665" y="246675"/>
                  </a:cubicBezTo>
                  <a:cubicBezTo>
                    <a:pt x="8665" y="257206"/>
                    <a:pt x="16970" y="265558"/>
                    <a:pt x="27440" y="265558"/>
                  </a:cubicBezTo>
                  <a:cubicBezTo>
                    <a:pt x="37911" y="265558"/>
                    <a:pt x="46215" y="257206"/>
                    <a:pt x="46215" y="246675"/>
                  </a:cubicBezTo>
                  <a:cubicBezTo>
                    <a:pt x="46215" y="236506"/>
                    <a:pt x="37911" y="227791"/>
                    <a:pt x="27440" y="227791"/>
                  </a:cubicBezTo>
                  <a:close/>
                  <a:moveTo>
                    <a:pt x="27440" y="219075"/>
                  </a:moveTo>
                  <a:cubicBezTo>
                    <a:pt x="41160" y="219075"/>
                    <a:pt x="52353" y="229243"/>
                    <a:pt x="54519" y="242317"/>
                  </a:cubicBezTo>
                  <a:lnTo>
                    <a:pt x="145144" y="242317"/>
                  </a:lnTo>
                  <a:cubicBezTo>
                    <a:pt x="147311" y="229243"/>
                    <a:pt x="158504" y="219075"/>
                    <a:pt x="172224" y="219075"/>
                  </a:cubicBezTo>
                  <a:cubicBezTo>
                    <a:pt x="187388" y="219075"/>
                    <a:pt x="199664" y="231422"/>
                    <a:pt x="199664" y="246675"/>
                  </a:cubicBezTo>
                  <a:cubicBezTo>
                    <a:pt x="199664" y="261927"/>
                    <a:pt x="187388" y="274274"/>
                    <a:pt x="172224" y="274274"/>
                  </a:cubicBezTo>
                  <a:cubicBezTo>
                    <a:pt x="158504" y="274274"/>
                    <a:pt x="147311" y="264469"/>
                    <a:pt x="145144" y="251032"/>
                  </a:cubicBezTo>
                  <a:lnTo>
                    <a:pt x="54519" y="251032"/>
                  </a:lnTo>
                  <a:cubicBezTo>
                    <a:pt x="52353" y="264469"/>
                    <a:pt x="41160" y="274274"/>
                    <a:pt x="27440" y="274274"/>
                  </a:cubicBezTo>
                  <a:cubicBezTo>
                    <a:pt x="12276" y="274274"/>
                    <a:pt x="0" y="261927"/>
                    <a:pt x="0" y="246675"/>
                  </a:cubicBezTo>
                  <a:cubicBezTo>
                    <a:pt x="0" y="231422"/>
                    <a:pt x="12276" y="219075"/>
                    <a:pt x="27440" y="219075"/>
                  </a:cubicBezTo>
                  <a:close/>
                  <a:moveTo>
                    <a:pt x="148898" y="122237"/>
                  </a:moveTo>
                  <a:lnTo>
                    <a:pt x="166644" y="122237"/>
                  </a:lnTo>
                  <a:cubicBezTo>
                    <a:pt x="169232" y="122237"/>
                    <a:pt x="171080" y="124142"/>
                    <a:pt x="171080" y="126809"/>
                  </a:cubicBezTo>
                  <a:cubicBezTo>
                    <a:pt x="171080" y="129095"/>
                    <a:pt x="169232" y="131381"/>
                    <a:pt x="166644" y="131381"/>
                  </a:cubicBezTo>
                  <a:lnTo>
                    <a:pt x="148898" y="131381"/>
                  </a:lnTo>
                  <a:cubicBezTo>
                    <a:pt x="146680" y="131381"/>
                    <a:pt x="144462" y="129095"/>
                    <a:pt x="144462" y="126809"/>
                  </a:cubicBezTo>
                  <a:cubicBezTo>
                    <a:pt x="144462" y="124142"/>
                    <a:pt x="146680" y="122237"/>
                    <a:pt x="148898" y="122237"/>
                  </a:cubicBezTo>
                  <a:close/>
                  <a:moveTo>
                    <a:pt x="59998" y="122237"/>
                  </a:moveTo>
                  <a:lnTo>
                    <a:pt x="77744" y="122237"/>
                  </a:lnTo>
                  <a:cubicBezTo>
                    <a:pt x="79962" y="122237"/>
                    <a:pt x="82180" y="124142"/>
                    <a:pt x="82180" y="126809"/>
                  </a:cubicBezTo>
                  <a:cubicBezTo>
                    <a:pt x="82180" y="129095"/>
                    <a:pt x="79962" y="131381"/>
                    <a:pt x="77744" y="131381"/>
                  </a:cubicBezTo>
                  <a:lnTo>
                    <a:pt x="59998" y="131381"/>
                  </a:lnTo>
                  <a:cubicBezTo>
                    <a:pt x="57410" y="131381"/>
                    <a:pt x="55562" y="129095"/>
                    <a:pt x="55562" y="126809"/>
                  </a:cubicBezTo>
                  <a:cubicBezTo>
                    <a:pt x="55562" y="124142"/>
                    <a:pt x="57410" y="122237"/>
                    <a:pt x="59998" y="122237"/>
                  </a:cubicBezTo>
                  <a:close/>
                  <a:moveTo>
                    <a:pt x="117175" y="89261"/>
                  </a:moveTo>
                  <a:cubicBezTo>
                    <a:pt x="119332" y="89623"/>
                    <a:pt x="121129" y="91430"/>
                    <a:pt x="120770" y="93961"/>
                  </a:cubicBezTo>
                  <a:lnTo>
                    <a:pt x="120770" y="96853"/>
                  </a:lnTo>
                  <a:cubicBezTo>
                    <a:pt x="126161" y="98661"/>
                    <a:pt x="130475" y="102637"/>
                    <a:pt x="132272" y="108060"/>
                  </a:cubicBezTo>
                  <a:cubicBezTo>
                    <a:pt x="132991" y="110229"/>
                    <a:pt x="131553" y="112760"/>
                    <a:pt x="129396" y="113483"/>
                  </a:cubicBezTo>
                  <a:cubicBezTo>
                    <a:pt x="127240" y="114206"/>
                    <a:pt x="124724" y="113121"/>
                    <a:pt x="124005" y="110590"/>
                  </a:cubicBezTo>
                  <a:cubicBezTo>
                    <a:pt x="122926" y="107337"/>
                    <a:pt x="119692" y="105168"/>
                    <a:pt x="115738" y="104806"/>
                  </a:cubicBezTo>
                  <a:cubicBezTo>
                    <a:pt x="113222" y="104445"/>
                    <a:pt x="110706" y="105168"/>
                    <a:pt x="108908" y="106614"/>
                  </a:cubicBezTo>
                  <a:cubicBezTo>
                    <a:pt x="106752" y="108060"/>
                    <a:pt x="106033" y="109867"/>
                    <a:pt x="105674" y="112037"/>
                  </a:cubicBezTo>
                  <a:cubicBezTo>
                    <a:pt x="105674" y="113844"/>
                    <a:pt x="105674" y="116375"/>
                    <a:pt x="107111" y="117821"/>
                  </a:cubicBezTo>
                  <a:cubicBezTo>
                    <a:pt x="108549" y="119628"/>
                    <a:pt x="111065" y="120713"/>
                    <a:pt x="114300" y="121074"/>
                  </a:cubicBezTo>
                  <a:cubicBezTo>
                    <a:pt x="121489" y="121436"/>
                    <a:pt x="125442" y="124690"/>
                    <a:pt x="127599" y="127220"/>
                  </a:cubicBezTo>
                  <a:cubicBezTo>
                    <a:pt x="130115" y="130112"/>
                    <a:pt x="131553" y="134450"/>
                    <a:pt x="131193" y="139150"/>
                  </a:cubicBezTo>
                  <a:cubicBezTo>
                    <a:pt x="130475" y="143850"/>
                    <a:pt x="128318" y="147826"/>
                    <a:pt x="124724" y="150718"/>
                  </a:cubicBezTo>
                  <a:cubicBezTo>
                    <a:pt x="122208" y="152888"/>
                    <a:pt x="119332" y="153972"/>
                    <a:pt x="116097" y="154334"/>
                  </a:cubicBezTo>
                  <a:lnTo>
                    <a:pt x="115738" y="157587"/>
                  </a:lnTo>
                  <a:cubicBezTo>
                    <a:pt x="115738" y="159756"/>
                    <a:pt x="113581" y="161564"/>
                    <a:pt x="111425" y="161564"/>
                  </a:cubicBezTo>
                  <a:lnTo>
                    <a:pt x="111065" y="161564"/>
                  </a:lnTo>
                  <a:cubicBezTo>
                    <a:pt x="108549" y="161202"/>
                    <a:pt x="106752" y="159033"/>
                    <a:pt x="107111" y="156503"/>
                  </a:cubicBezTo>
                  <a:lnTo>
                    <a:pt x="107471" y="153611"/>
                  </a:lnTo>
                  <a:cubicBezTo>
                    <a:pt x="102079" y="151803"/>
                    <a:pt x="97766" y="147826"/>
                    <a:pt x="95609" y="142765"/>
                  </a:cubicBezTo>
                  <a:cubicBezTo>
                    <a:pt x="95250" y="140235"/>
                    <a:pt x="96328" y="137704"/>
                    <a:pt x="98485" y="136981"/>
                  </a:cubicBezTo>
                  <a:cubicBezTo>
                    <a:pt x="100642" y="136258"/>
                    <a:pt x="103158" y="137343"/>
                    <a:pt x="103876" y="139873"/>
                  </a:cubicBezTo>
                  <a:cubicBezTo>
                    <a:pt x="104955" y="143127"/>
                    <a:pt x="108549" y="145657"/>
                    <a:pt x="112503" y="146019"/>
                  </a:cubicBezTo>
                  <a:cubicBezTo>
                    <a:pt x="115019" y="146380"/>
                    <a:pt x="117535" y="145296"/>
                    <a:pt x="119332" y="143850"/>
                  </a:cubicBezTo>
                  <a:cubicBezTo>
                    <a:pt x="121129" y="142765"/>
                    <a:pt x="122208" y="140596"/>
                    <a:pt x="122208" y="138427"/>
                  </a:cubicBezTo>
                  <a:cubicBezTo>
                    <a:pt x="122567" y="136981"/>
                    <a:pt x="122208" y="134450"/>
                    <a:pt x="120770" y="132643"/>
                  </a:cubicBezTo>
                  <a:cubicBezTo>
                    <a:pt x="119332" y="130835"/>
                    <a:pt x="117175" y="129751"/>
                    <a:pt x="113581" y="129751"/>
                  </a:cubicBezTo>
                  <a:cubicBezTo>
                    <a:pt x="106392" y="129028"/>
                    <a:pt x="102439" y="126136"/>
                    <a:pt x="100642" y="123605"/>
                  </a:cubicBezTo>
                  <a:cubicBezTo>
                    <a:pt x="97766" y="120351"/>
                    <a:pt x="96688" y="116013"/>
                    <a:pt x="97047" y="111313"/>
                  </a:cubicBezTo>
                  <a:cubicBezTo>
                    <a:pt x="97407" y="106614"/>
                    <a:pt x="99563" y="102637"/>
                    <a:pt x="103517" y="99745"/>
                  </a:cubicBezTo>
                  <a:cubicBezTo>
                    <a:pt x="106033" y="97938"/>
                    <a:pt x="108908" y="96853"/>
                    <a:pt x="112143" y="96130"/>
                  </a:cubicBezTo>
                  <a:lnTo>
                    <a:pt x="112143" y="93238"/>
                  </a:lnTo>
                  <a:cubicBezTo>
                    <a:pt x="112503" y="90707"/>
                    <a:pt x="114659" y="88900"/>
                    <a:pt x="117175" y="89261"/>
                  </a:cubicBezTo>
                  <a:close/>
                  <a:moveTo>
                    <a:pt x="60272" y="83619"/>
                  </a:moveTo>
                  <a:cubicBezTo>
                    <a:pt x="58471" y="95148"/>
                    <a:pt x="48746" y="104515"/>
                    <a:pt x="37220" y="105957"/>
                  </a:cubicBezTo>
                  <a:lnTo>
                    <a:pt x="37220" y="144507"/>
                  </a:lnTo>
                  <a:cubicBezTo>
                    <a:pt x="48746" y="146309"/>
                    <a:pt x="58471" y="155316"/>
                    <a:pt x="60272" y="167205"/>
                  </a:cubicBezTo>
                  <a:lnTo>
                    <a:pt x="152120" y="167205"/>
                  </a:lnTo>
                  <a:cubicBezTo>
                    <a:pt x="156442" y="154956"/>
                    <a:pt x="167248" y="146309"/>
                    <a:pt x="180215" y="145228"/>
                  </a:cubicBezTo>
                  <a:lnTo>
                    <a:pt x="189580" y="104155"/>
                  </a:lnTo>
                  <a:cubicBezTo>
                    <a:pt x="184897" y="103074"/>
                    <a:pt x="180575" y="100552"/>
                    <a:pt x="177693" y="96949"/>
                  </a:cubicBezTo>
                  <a:cubicBezTo>
                    <a:pt x="174812" y="92986"/>
                    <a:pt x="173011" y="88303"/>
                    <a:pt x="173371" y="83619"/>
                  </a:cubicBezTo>
                  <a:lnTo>
                    <a:pt x="60272" y="83619"/>
                  </a:lnTo>
                  <a:close/>
                  <a:moveTo>
                    <a:pt x="55949" y="74612"/>
                  </a:moveTo>
                  <a:lnTo>
                    <a:pt x="178414" y="74612"/>
                  </a:lnTo>
                  <a:cubicBezTo>
                    <a:pt x="179494" y="74612"/>
                    <a:pt x="180575" y="75332"/>
                    <a:pt x="181655" y="76413"/>
                  </a:cubicBezTo>
                  <a:cubicBezTo>
                    <a:pt x="182376" y="77494"/>
                    <a:pt x="182736" y="78935"/>
                    <a:pt x="182376" y="80016"/>
                  </a:cubicBezTo>
                  <a:cubicBezTo>
                    <a:pt x="181295" y="84700"/>
                    <a:pt x="182016" y="88663"/>
                    <a:pt x="184537" y="91545"/>
                  </a:cubicBezTo>
                  <a:cubicBezTo>
                    <a:pt x="186698" y="94427"/>
                    <a:pt x="190300" y="95869"/>
                    <a:pt x="194982" y="95869"/>
                  </a:cubicBezTo>
                  <a:cubicBezTo>
                    <a:pt x="196423" y="95869"/>
                    <a:pt x="197504" y="96589"/>
                    <a:pt x="198584" y="97670"/>
                  </a:cubicBezTo>
                  <a:cubicBezTo>
                    <a:pt x="199305" y="98751"/>
                    <a:pt x="199665" y="100192"/>
                    <a:pt x="199305" y="101633"/>
                  </a:cubicBezTo>
                  <a:lnTo>
                    <a:pt x="187779" y="150272"/>
                  </a:lnTo>
                  <a:cubicBezTo>
                    <a:pt x="187418" y="152434"/>
                    <a:pt x="185617" y="153514"/>
                    <a:pt x="183456" y="153514"/>
                  </a:cubicBezTo>
                  <a:cubicBezTo>
                    <a:pt x="171930" y="153514"/>
                    <a:pt x="162205" y="161441"/>
                    <a:pt x="159684" y="172609"/>
                  </a:cubicBezTo>
                  <a:cubicBezTo>
                    <a:pt x="159324" y="174411"/>
                    <a:pt x="157523" y="175852"/>
                    <a:pt x="155362" y="175852"/>
                  </a:cubicBezTo>
                  <a:lnTo>
                    <a:pt x="55949" y="175852"/>
                  </a:lnTo>
                  <a:cubicBezTo>
                    <a:pt x="53788" y="175852"/>
                    <a:pt x="51627" y="173690"/>
                    <a:pt x="51627" y="171529"/>
                  </a:cubicBezTo>
                  <a:cubicBezTo>
                    <a:pt x="51627" y="161080"/>
                    <a:pt x="43343" y="152794"/>
                    <a:pt x="33257" y="152794"/>
                  </a:cubicBezTo>
                  <a:cubicBezTo>
                    <a:pt x="30376" y="152794"/>
                    <a:pt x="28575" y="150632"/>
                    <a:pt x="28575" y="148470"/>
                  </a:cubicBezTo>
                  <a:lnTo>
                    <a:pt x="28575" y="101993"/>
                  </a:lnTo>
                  <a:cubicBezTo>
                    <a:pt x="28575" y="99832"/>
                    <a:pt x="30376" y="98030"/>
                    <a:pt x="33257" y="98030"/>
                  </a:cubicBezTo>
                  <a:cubicBezTo>
                    <a:pt x="43343" y="98030"/>
                    <a:pt x="51627" y="89384"/>
                    <a:pt x="51627" y="78935"/>
                  </a:cubicBezTo>
                  <a:cubicBezTo>
                    <a:pt x="51627" y="76774"/>
                    <a:pt x="53788" y="74612"/>
                    <a:pt x="55949" y="74612"/>
                  </a:cubicBezTo>
                  <a:close/>
                  <a:moveTo>
                    <a:pt x="27351" y="54610"/>
                  </a:moveTo>
                  <a:cubicBezTo>
                    <a:pt x="16915" y="54610"/>
                    <a:pt x="8637" y="63232"/>
                    <a:pt x="8637" y="73292"/>
                  </a:cubicBezTo>
                  <a:lnTo>
                    <a:pt x="8637" y="177123"/>
                  </a:lnTo>
                  <a:cubicBezTo>
                    <a:pt x="8637" y="187183"/>
                    <a:pt x="16915" y="195805"/>
                    <a:pt x="27351" y="195805"/>
                  </a:cubicBezTo>
                  <a:lnTo>
                    <a:pt x="177784" y="195805"/>
                  </a:lnTo>
                  <a:cubicBezTo>
                    <a:pt x="189300" y="195805"/>
                    <a:pt x="198657" y="187901"/>
                    <a:pt x="201537" y="176764"/>
                  </a:cubicBezTo>
                  <a:lnTo>
                    <a:pt x="230327" y="54610"/>
                  </a:lnTo>
                  <a:lnTo>
                    <a:pt x="27351" y="54610"/>
                  </a:lnTo>
                  <a:close/>
                  <a:moveTo>
                    <a:pt x="246522" y="0"/>
                  </a:moveTo>
                  <a:lnTo>
                    <a:pt x="281071" y="0"/>
                  </a:lnTo>
                  <a:cubicBezTo>
                    <a:pt x="283591" y="0"/>
                    <a:pt x="285390" y="1796"/>
                    <a:pt x="285390" y="4311"/>
                  </a:cubicBezTo>
                  <a:cubicBezTo>
                    <a:pt x="285390" y="6826"/>
                    <a:pt x="283591" y="8622"/>
                    <a:pt x="281071" y="8622"/>
                  </a:cubicBezTo>
                  <a:lnTo>
                    <a:pt x="249761" y="8622"/>
                  </a:lnTo>
                  <a:lnTo>
                    <a:pt x="209814" y="178919"/>
                  </a:lnTo>
                  <a:cubicBezTo>
                    <a:pt x="206575" y="194009"/>
                    <a:pt x="193259" y="204428"/>
                    <a:pt x="177784" y="204428"/>
                  </a:cubicBezTo>
                  <a:lnTo>
                    <a:pt x="27351" y="204428"/>
                  </a:lnTo>
                  <a:cubicBezTo>
                    <a:pt x="12236" y="204428"/>
                    <a:pt x="0" y="192213"/>
                    <a:pt x="0" y="177123"/>
                  </a:cubicBezTo>
                  <a:lnTo>
                    <a:pt x="0" y="73292"/>
                  </a:lnTo>
                  <a:cubicBezTo>
                    <a:pt x="0" y="58562"/>
                    <a:pt x="12236" y="45987"/>
                    <a:pt x="27351" y="45987"/>
                  </a:cubicBezTo>
                  <a:lnTo>
                    <a:pt x="232127" y="45987"/>
                  </a:lnTo>
                  <a:lnTo>
                    <a:pt x="242204" y="3593"/>
                  </a:lnTo>
                  <a:cubicBezTo>
                    <a:pt x="242923" y="1437"/>
                    <a:pt x="244723" y="0"/>
                    <a:pt x="246522" y="0"/>
                  </a:cubicBezTo>
                  <a:close/>
                </a:path>
              </a:pathLst>
            </a:custGeom>
            <a:solidFill>
              <a:schemeClr val="bg1"/>
            </a:solidFill>
            <a:ln>
              <a:noFill/>
            </a:ln>
            <a:effectLst/>
          </p:spPr>
          <p:txBody>
            <a:bodyPr anchor="ctr"/>
            <a:lstStyle/>
            <a:p>
              <a:pPr>
                <a:defRPr/>
              </a:pPr>
              <a:endParaRPr lang="en-US" sz="732">
                <a:solidFill>
                  <a:srgbClr val="737572"/>
                </a:solidFill>
                <a:latin typeface="EYInterstate Light" panose="02000506000000020004" pitchFamily="2" charset="0"/>
                <a:sym typeface="EYInterstate Light" panose="02000506000000020004" pitchFamily="2" charset="0"/>
              </a:endParaRPr>
            </a:p>
          </p:txBody>
        </p:sp>
        <p:pic>
          <p:nvPicPr>
            <p:cNvPr id="86" name="Graphic 85" descr="Target Audience with solid fill">
              <a:extLst>
                <a:ext uri="{FF2B5EF4-FFF2-40B4-BE49-F238E27FC236}">
                  <a16:creationId xmlns:a16="http://schemas.microsoft.com/office/drawing/2014/main" id="{F61007EC-44E1-4472-A991-E877529F70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27416" y="1965334"/>
              <a:ext cx="1131084" cy="1131084"/>
            </a:xfrm>
            <a:prstGeom prst="rect">
              <a:avLst/>
            </a:prstGeom>
          </p:spPr>
        </p:pic>
        <p:sp>
          <p:nvSpPr>
            <p:cNvPr id="55" name="Right Arrow Callout 3">
              <a:extLst>
                <a:ext uri="{FF2B5EF4-FFF2-40B4-BE49-F238E27FC236}">
                  <a16:creationId xmlns:a16="http://schemas.microsoft.com/office/drawing/2014/main" id="{9AE5CD19-531D-4DE3-B688-32606B16F100}"/>
                </a:ext>
              </a:extLst>
            </p:cNvPr>
            <p:cNvSpPr/>
            <p:nvPr/>
          </p:nvSpPr>
          <p:spPr>
            <a:xfrm rot="10800000" flipH="1">
              <a:off x="2671003" y="1690821"/>
              <a:ext cx="2490739" cy="2148010"/>
            </a:xfrm>
            <a:prstGeom prst="rightArrowCallout">
              <a:avLst>
                <a:gd name="adj1" fmla="val 50000"/>
                <a:gd name="adj2" fmla="val 14426"/>
                <a:gd name="adj3" fmla="val 15009"/>
                <a:gd name="adj4" fmla="val 87066"/>
              </a:avLst>
            </a:prstGeom>
            <a:solidFill>
              <a:schemeClr val="accent1"/>
            </a:solidFill>
            <a:ln w="95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sp>
          <p:nvSpPr>
            <p:cNvPr id="56" name="Right Arrow 1">
              <a:extLst>
                <a:ext uri="{FF2B5EF4-FFF2-40B4-BE49-F238E27FC236}">
                  <a16:creationId xmlns:a16="http://schemas.microsoft.com/office/drawing/2014/main" id="{03B5CCF1-C8BC-42B4-BF92-C68FE06CE17C}"/>
                </a:ext>
              </a:extLst>
            </p:cNvPr>
            <p:cNvSpPr/>
            <p:nvPr/>
          </p:nvSpPr>
          <p:spPr>
            <a:xfrm rot="10800000" flipH="1">
              <a:off x="6958621" y="1254019"/>
              <a:ext cx="2562377" cy="3021622"/>
            </a:xfrm>
            <a:prstGeom prst="rightArrow">
              <a:avLst>
                <a:gd name="adj1" fmla="val 71160"/>
                <a:gd name="adj2" fmla="val 40993"/>
              </a:avLst>
            </a:prstGeom>
            <a:solidFill>
              <a:schemeClr val="accent1"/>
            </a:solidFill>
            <a:ln w="9525" cap="flat" cmpd="sng" algn="ctr">
              <a:solidFill>
                <a:srgbClr val="C4C4C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sp>
          <p:nvSpPr>
            <p:cNvPr id="57" name="Right Arrow Callout 3">
              <a:extLst>
                <a:ext uri="{FF2B5EF4-FFF2-40B4-BE49-F238E27FC236}">
                  <a16:creationId xmlns:a16="http://schemas.microsoft.com/office/drawing/2014/main" id="{150216B0-A728-4B62-B877-5FE5A32CE5C4}"/>
                </a:ext>
              </a:extLst>
            </p:cNvPr>
            <p:cNvSpPr/>
            <p:nvPr/>
          </p:nvSpPr>
          <p:spPr>
            <a:xfrm rot="10800000" flipH="1">
              <a:off x="4840803" y="1690821"/>
              <a:ext cx="2431667" cy="2148010"/>
            </a:xfrm>
            <a:prstGeom prst="rightArrowCallout">
              <a:avLst>
                <a:gd name="adj1" fmla="val 50000"/>
                <a:gd name="adj2" fmla="val 14426"/>
                <a:gd name="adj3" fmla="val 15009"/>
                <a:gd name="adj4" fmla="val 87066"/>
              </a:avLst>
            </a:prstGeom>
            <a:solidFill>
              <a:schemeClr val="accent1"/>
            </a:solidFill>
            <a:ln w="95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sp>
          <p:nvSpPr>
            <p:cNvPr id="58" name="Down Arrow Callout 4">
              <a:extLst>
                <a:ext uri="{FF2B5EF4-FFF2-40B4-BE49-F238E27FC236}">
                  <a16:creationId xmlns:a16="http://schemas.microsoft.com/office/drawing/2014/main" id="{50BB65F1-1159-48C2-9474-EA41F9EE9637}"/>
                </a:ext>
              </a:extLst>
            </p:cNvPr>
            <p:cNvSpPr/>
            <p:nvPr/>
          </p:nvSpPr>
          <p:spPr>
            <a:xfrm rot="10800000" flipH="1">
              <a:off x="4825368" y="3485934"/>
              <a:ext cx="2150171" cy="2499048"/>
            </a:xfrm>
            <a:prstGeom prst="downArrowCallout">
              <a:avLst>
                <a:gd name="adj1" fmla="val 50000"/>
                <a:gd name="adj2" fmla="val 14600"/>
                <a:gd name="adj3" fmla="val 16145"/>
                <a:gd name="adj4" fmla="val 89520"/>
              </a:avLst>
            </a:prstGeom>
            <a:solidFill>
              <a:schemeClr val="accent1"/>
            </a:solidFill>
            <a:ln w="9525" cap="flat" cmpd="sng" algn="ctr">
              <a:solidFill>
                <a:srgbClr val="C4C4C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sp>
          <p:nvSpPr>
            <p:cNvPr id="59" name="Right Arrow Callout 6">
              <a:extLst>
                <a:ext uri="{FF2B5EF4-FFF2-40B4-BE49-F238E27FC236}">
                  <a16:creationId xmlns:a16="http://schemas.microsoft.com/office/drawing/2014/main" id="{9713769D-9D54-45E1-A23B-2DCEA170043C}"/>
                </a:ext>
              </a:extLst>
            </p:cNvPr>
            <p:cNvSpPr/>
            <p:nvPr/>
          </p:nvSpPr>
          <p:spPr>
            <a:xfrm rot="10800000" flipH="1">
              <a:off x="2671003" y="3836972"/>
              <a:ext cx="2490740" cy="2148010"/>
            </a:xfrm>
            <a:prstGeom prst="rightArrowCallout">
              <a:avLst>
                <a:gd name="adj1" fmla="val 50000"/>
                <a:gd name="adj2" fmla="val 14426"/>
                <a:gd name="adj3" fmla="val 15009"/>
                <a:gd name="adj4" fmla="val 87066"/>
              </a:avLst>
            </a:prstGeom>
            <a:solidFill>
              <a:schemeClr val="accent1"/>
            </a:solidFill>
            <a:ln w="9525" cap="flat" cmpd="sng" algn="ctr">
              <a:solidFill>
                <a:srgbClr val="C4C4CD"/>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grpSp>
          <p:nvGrpSpPr>
            <p:cNvPr id="8" name="Group 7">
              <a:extLst>
                <a:ext uri="{FF2B5EF4-FFF2-40B4-BE49-F238E27FC236}">
                  <a16:creationId xmlns:a16="http://schemas.microsoft.com/office/drawing/2014/main" id="{93300FE1-AC3C-408E-85CA-02AC5010939E}"/>
                </a:ext>
              </a:extLst>
            </p:cNvPr>
            <p:cNvGrpSpPr/>
            <p:nvPr/>
          </p:nvGrpSpPr>
          <p:grpSpPr>
            <a:xfrm rot="10800000">
              <a:off x="7635552" y="2039185"/>
              <a:ext cx="790796" cy="1510784"/>
              <a:chOff x="7635552" y="1848685"/>
              <a:chExt cx="790796" cy="1510784"/>
            </a:xfrm>
          </p:grpSpPr>
          <p:sp>
            <p:nvSpPr>
              <p:cNvPr id="62" name="Freeform 1027">
                <a:extLst>
                  <a:ext uri="{FF2B5EF4-FFF2-40B4-BE49-F238E27FC236}">
                    <a16:creationId xmlns:a16="http://schemas.microsoft.com/office/drawing/2014/main" id="{98A56483-7007-42EA-AB19-D3F8D9BFE63D}"/>
                  </a:ext>
                </a:extLst>
              </p:cNvPr>
              <p:cNvSpPr>
                <a:spLocks noChangeAspect="1" noChangeArrowheads="1"/>
              </p:cNvSpPr>
              <p:nvPr/>
            </p:nvSpPr>
            <p:spPr bwMode="auto">
              <a:xfrm rot="10800000" flipH="1">
                <a:off x="7635552" y="2558149"/>
                <a:ext cx="790796" cy="801320"/>
              </a:xfrm>
              <a:custGeom>
                <a:avLst/>
                <a:gdLst>
                  <a:gd name="T0" fmla="*/ 110272 w 290153"/>
                  <a:gd name="T1" fmla="*/ 199925 h 290151"/>
                  <a:gd name="T2" fmla="*/ 98327 w 290153"/>
                  <a:gd name="T3" fmla="*/ 182055 h 290151"/>
                  <a:gd name="T4" fmla="*/ 158777 w 290153"/>
                  <a:gd name="T5" fmla="*/ 132455 h 290151"/>
                  <a:gd name="T6" fmla="*/ 126221 w 290153"/>
                  <a:gd name="T7" fmla="*/ 103005 h 290151"/>
                  <a:gd name="T8" fmla="*/ 61680 w 290153"/>
                  <a:gd name="T9" fmla="*/ 158785 h 290151"/>
                  <a:gd name="T10" fmla="*/ 135596 w 290153"/>
                  <a:gd name="T11" fmla="*/ 89329 h 290151"/>
                  <a:gd name="T12" fmla="*/ 97753 w 290153"/>
                  <a:gd name="T13" fmla="*/ 63094 h 290151"/>
                  <a:gd name="T14" fmla="*/ 66617 w 290153"/>
                  <a:gd name="T15" fmla="*/ 53373 h 290151"/>
                  <a:gd name="T16" fmla="*/ 58652 w 290153"/>
                  <a:gd name="T17" fmla="*/ 80376 h 290151"/>
                  <a:gd name="T18" fmla="*/ 26430 w 290153"/>
                  <a:gd name="T19" fmla="*/ 87216 h 290151"/>
                  <a:gd name="T20" fmla="*/ 32947 w 290153"/>
                  <a:gd name="T21" fmla="*/ 114579 h 290151"/>
                  <a:gd name="T22" fmla="*/ 9051 w 290153"/>
                  <a:gd name="T23" fmla="*/ 136542 h 290151"/>
                  <a:gd name="T24" fmla="*/ 28240 w 290153"/>
                  <a:gd name="T25" fmla="*/ 157063 h 290151"/>
                  <a:gd name="T26" fmla="*/ 18465 w 290153"/>
                  <a:gd name="T27" fmla="*/ 188026 h 290151"/>
                  <a:gd name="T28" fmla="*/ 45618 w 290153"/>
                  <a:gd name="T29" fmla="*/ 196308 h 290151"/>
                  <a:gd name="T30" fmla="*/ 52859 w 290153"/>
                  <a:gd name="T31" fmla="*/ 227990 h 290151"/>
                  <a:gd name="T32" fmla="*/ 78564 w 290153"/>
                  <a:gd name="T33" fmla="*/ 221149 h 290151"/>
                  <a:gd name="T34" fmla="*/ 101373 w 290153"/>
                  <a:gd name="T35" fmla="*/ 244552 h 290151"/>
                  <a:gd name="T36" fmla="*/ 119114 w 290153"/>
                  <a:gd name="T37" fmla="*/ 230510 h 290151"/>
                  <a:gd name="T38" fmla="*/ 153147 w 290153"/>
                  <a:gd name="T39" fmla="*/ 235551 h 290151"/>
                  <a:gd name="T40" fmla="*/ 161111 w 290153"/>
                  <a:gd name="T41" fmla="*/ 214669 h 290151"/>
                  <a:gd name="T42" fmla="*/ 192971 w 290153"/>
                  <a:gd name="T43" fmla="*/ 202068 h 290151"/>
                  <a:gd name="T44" fmla="*/ 189351 w 290153"/>
                  <a:gd name="T45" fmla="*/ 180106 h 290151"/>
                  <a:gd name="T46" fmla="*/ 211074 w 290153"/>
                  <a:gd name="T47" fmla="*/ 153103 h 290151"/>
                  <a:gd name="T48" fmla="*/ 196592 w 290153"/>
                  <a:gd name="T49" fmla="*/ 135822 h 290151"/>
                  <a:gd name="T50" fmla="*/ 202022 w 290153"/>
                  <a:gd name="T51" fmla="*/ 101979 h 290151"/>
                  <a:gd name="T52" fmla="*/ 192971 w 290153"/>
                  <a:gd name="T53" fmla="*/ 86857 h 290151"/>
                  <a:gd name="T54" fmla="*/ 161111 w 290153"/>
                  <a:gd name="T55" fmla="*/ 74616 h 290151"/>
                  <a:gd name="T56" fmla="*/ 154232 w 290153"/>
                  <a:gd name="T57" fmla="*/ 53373 h 290151"/>
                  <a:gd name="T58" fmla="*/ 122734 w 290153"/>
                  <a:gd name="T59" fmla="*/ 63094 h 290151"/>
                  <a:gd name="T60" fmla="*/ 102460 w 290153"/>
                  <a:gd name="T61" fmla="*/ 43652 h 290151"/>
                  <a:gd name="T62" fmla="*/ 128165 w 290153"/>
                  <a:gd name="T63" fmla="*/ 54813 h 290151"/>
                  <a:gd name="T64" fmla="*/ 172697 w 290153"/>
                  <a:gd name="T65" fmla="*/ 53373 h 290151"/>
                  <a:gd name="T66" fmla="*/ 179576 w 290153"/>
                  <a:gd name="T67" fmla="*/ 84696 h 290151"/>
                  <a:gd name="T68" fmla="*/ 209987 w 290153"/>
                  <a:gd name="T69" fmla="*/ 96578 h 290151"/>
                  <a:gd name="T70" fmla="*/ 211074 w 290153"/>
                  <a:gd name="T71" fmla="*/ 127181 h 290151"/>
                  <a:gd name="T72" fmla="*/ 200212 w 290153"/>
                  <a:gd name="T73" fmla="*/ 162103 h 290151"/>
                  <a:gd name="T74" fmla="*/ 202022 w 290153"/>
                  <a:gd name="T75" fmla="*/ 206028 h 290151"/>
                  <a:gd name="T76" fmla="*/ 170524 w 290153"/>
                  <a:gd name="T77" fmla="*/ 213229 h 290151"/>
                  <a:gd name="T78" fmla="*/ 158577 w 290153"/>
                  <a:gd name="T79" fmla="*/ 243472 h 290151"/>
                  <a:gd name="T80" fmla="*/ 128165 w 290153"/>
                  <a:gd name="T81" fmla="*/ 244552 h 290151"/>
                  <a:gd name="T82" fmla="*/ 92685 w 290153"/>
                  <a:gd name="T83" fmla="*/ 234111 h 290151"/>
                  <a:gd name="T84" fmla="*/ 48514 w 290153"/>
                  <a:gd name="T85" fmla="*/ 235551 h 290151"/>
                  <a:gd name="T86" fmla="*/ 32222 w 290153"/>
                  <a:gd name="T87" fmla="*/ 209628 h 290151"/>
                  <a:gd name="T88" fmla="*/ 23533 w 290153"/>
                  <a:gd name="T89" fmla="*/ 174345 h 290151"/>
                  <a:gd name="T90" fmla="*/ 0 w 290153"/>
                  <a:gd name="T91" fmla="*/ 136542 h 290151"/>
                  <a:gd name="T92" fmla="*/ 14482 w 290153"/>
                  <a:gd name="T93" fmla="*/ 109899 h 290151"/>
                  <a:gd name="T94" fmla="*/ 24619 w 290153"/>
                  <a:gd name="T95" fmla="*/ 78577 h 290151"/>
                  <a:gd name="T96" fmla="*/ 44895 w 290153"/>
                  <a:gd name="T97" fmla="*/ 66695 h 290151"/>
                  <a:gd name="T98" fmla="*/ 75305 w 290153"/>
                  <a:gd name="T99" fmla="*/ 49412 h 290151"/>
                  <a:gd name="T100" fmla="*/ 102460 w 290153"/>
                  <a:gd name="T101" fmla="*/ 35012 h 290151"/>
                  <a:gd name="T102" fmla="*/ 232075 w 290153"/>
                  <a:gd name="T103" fmla="*/ 15195 h 290151"/>
                  <a:gd name="T104" fmla="*/ 289431 w 290153"/>
                  <a:gd name="T105" fmla="*/ 60057 h 290151"/>
                  <a:gd name="T106" fmla="*/ 51711 w 290153"/>
                  <a:gd name="T107" fmla="*/ 290873 h 290151"/>
                  <a:gd name="T108" fmla="*/ 56401 w 290153"/>
                  <a:gd name="T109" fmla="*/ 257228 h 290151"/>
                  <a:gd name="T110" fmla="*/ 227746 w 290153"/>
                  <a:gd name="T111" fmla="*/ 67653 h 290151"/>
                  <a:gd name="T112" fmla="*/ 56401 w 290153"/>
                  <a:gd name="T113" fmla="*/ 34007 h 290151"/>
                  <a:gd name="T114" fmla="*/ 51711 w 290153"/>
                  <a:gd name="T115" fmla="*/ 0 h 2901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0153" h="290151">
                    <a:moveTo>
                      <a:pt x="158383" y="132126"/>
                    </a:moveTo>
                    <a:cubicBezTo>
                      <a:pt x="160911" y="131762"/>
                      <a:pt x="163077" y="133217"/>
                      <a:pt x="163438" y="135764"/>
                    </a:cubicBezTo>
                    <a:cubicBezTo>
                      <a:pt x="166327" y="153227"/>
                      <a:pt x="160550" y="171053"/>
                      <a:pt x="148273" y="183422"/>
                    </a:cubicBezTo>
                    <a:cubicBezTo>
                      <a:pt x="137802" y="193609"/>
                      <a:pt x="124081" y="199429"/>
                      <a:pt x="109999" y="199429"/>
                    </a:cubicBezTo>
                    <a:cubicBezTo>
                      <a:pt x="102777" y="199429"/>
                      <a:pt x="95917" y="197974"/>
                      <a:pt x="89056" y="195064"/>
                    </a:cubicBezTo>
                    <a:lnTo>
                      <a:pt x="85084" y="201248"/>
                    </a:lnTo>
                    <a:lnTo>
                      <a:pt x="74613" y="179784"/>
                    </a:lnTo>
                    <a:lnTo>
                      <a:pt x="98083" y="181603"/>
                    </a:lnTo>
                    <a:lnTo>
                      <a:pt x="94111" y="187424"/>
                    </a:lnTo>
                    <a:cubicBezTo>
                      <a:pt x="110721" y="193609"/>
                      <a:pt x="129136" y="189607"/>
                      <a:pt x="142135" y="177238"/>
                    </a:cubicBezTo>
                    <a:cubicBezTo>
                      <a:pt x="152245" y="166687"/>
                      <a:pt x="157300" y="151771"/>
                      <a:pt x="154772" y="137219"/>
                    </a:cubicBezTo>
                    <a:cubicBezTo>
                      <a:pt x="154411" y="134673"/>
                      <a:pt x="155856" y="132490"/>
                      <a:pt x="158383" y="132126"/>
                    </a:cubicBezTo>
                    <a:close/>
                    <a:moveTo>
                      <a:pt x="135260" y="89107"/>
                    </a:moveTo>
                    <a:lnTo>
                      <a:pt x="145690" y="110646"/>
                    </a:lnTo>
                    <a:lnTo>
                      <a:pt x="122312" y="108851"/>
                    </a:lnTo>
                    <a:lnTo>
                      <a:pt x="125909" y="102749"/>
                    </a:lnTo>
                    <a:cubicBezTo>
                      <a:pt x="109724" y="97005"/>
                      <a:pt x="91021" y="100954"/>
                      <a:pt x="78432" y="112800"/>
                    </a:cubicBezTo>
                    <a:cubicBezTo>
                      <a:pt x="68002" y="123570"/>
                      <a:pt x="63326" y="138647"/>
                      <a:pt x="65844" y="153006"/>
                    </a:cubicBezTo>
                    <a:cubicBezTo>
                      <a:pt x="66204" y="155519"/>
                      <a:pt x="64405" y="157673"/>
                      <a:pt x="62247" y="158032"/>
                    </a:cubicBezTo>
                    <a:cubicBezTo>
                      <a:pt x="61888" y="158391"/>
                      <a:pt x="61888" y="158391"/>
                      <a:pt x="61528" y="158391"/>
                    </a:cubicBezTo>
                    <a:cubicBezTo>
                      <a:pt x="59370" y="158391"/>
                      <a:pt x="57572" y="156955"/>
                      <a:pt x="57212" y="154442"/>
                    </a:cubicBezTo>
                    <a:cubicBezTo>
                      <a:pt x="53975" y="137211"/>
                      <a:pt x="59730" y="119262"/>
                      <a:pt x="72318" y="107056"/>
                    </a:cubicBezTo>
                    <a:cubicBezTo>
                      <a:pt x="88143" y="91620"/>
                      <a:pt x="111162" y="87312"/>
                      <a:pt x="130944" y="95569"/>
                    </a:cubicBezTo>
                    <a:lnTo>
                      <a:pt x="135260" y="89107"/>
                    </a:lnTo>
                    <a:close/>
                    <a:moveTo>
                      <a:pt x="102206" y="43544"/>
                    </a:moveTo>
                    <a:cubicBezTo>
                      <a:pt x="101483" y="43544"/>
                      <a:pt x="101122" y="43903"/>
                      <a:pt x="101122" y="44622"/>
                    </a:cubicBezTo>
                    <a:lnTo>
                      <a:pt x="101122" y="58628"/>
                    </a:lnTo>
                    <a:cubicBezTo>
                      <a:pt x="101122" y="60783"/>
                      <a:pt x="99678" y="62578"/>
                      <a:pt x="97511" y="62938"/>
                    </a:cubicBezTo>
                    <a:cubicBezTo>
                      <a:pt x="91732" y="63656"/>
                      <a:pt x="85593" y="65452"/>
                      <a:pt x="80175" y="67606"/>
                    </a:cubicBezTo>
                    <a:cubicBezTo>
                      <a:pt x="78009" y="68325"/>
                      <a:pt x="75842" y="67606"/>
                      <a:pt x="74758" y="65452"/>
                    </a:cubicBezTo>
                    <a:lnTo>
                      <a:pt x="67535" y="53241"/>
                    </a:lnTo>
                    <a:cubicBezTo>
                      <a:pt x="67174" y="52882"/>
                      <a:pt x="66813" y="52882"/>
                      <a:pt x="66452" y="53241"/>
                    </a:cubicBezTo>
                    <a:lnTo>
                      <a:pt x="52728" y="60783"/>
                    </a:lnTo>
                    <a:cubicBezTo>
                      <a:pt x="52367" y="61142"/>
                      <a:pt x="52006" y="61860"/>
                      <a:pt x="52367" y="62219"/>
                    </a:cubicBezTo>
                    <a:lnTo>
                      <a:pt x="59590" y="74430"/>
                    </a:lnTo>
                    <a:cubicBezTo>
                      <a:pt x="60312" y="76226"/>
                      <a:pt x="59951" y="78740"/>
                      <a:pt x="58506" y="80176"/>
                    </a:cubicBezTo>
                    <a:cubicBezTo>
                      <a:pt x="53811" y="83768"/>
                      <a:pt x="49478" y="88078"/>
                      <a:pt x="45505" y="92747"/>
                    </a:cubicBezTo>
                    <a:cubicBezTo>
                      <a:pt x="44060" y="94542"/>
                      <a:pt x="41893" y="94902"/>
                      <a:pt x="40088" y="93824"/>
                    </a:cubicBezTo>
                    <a:lnTo>
                      <a:pt x="27447" y="86641"/>
                    </a:lnTo>
                    <a:cubicBezTo>
                      <a:pt x="27086" y="86282"/>
                      <a:pt x="26725" y="86641"/>
                      <a:pt x="26364" y="87000"/>
                    </a:cubicBezTo>
                    <a:lnTo>
                      <a:pt x="18419" y="100648"/>
                    </a:lnTo>
                    <a:cubicBezTo>
                      <a:pt x="18419" y="101007"/>
                      <a:pt x="18419" y="101725"/>
                      <a:pt x="18780" y="101725"/>
                    </a:cubicBezTo>
                    <a:lnTo>
                      <a:pt x="31059" y="108908"/>
                    </a:lnTo>
                    <a:cubicBezTo>
                      <a:pt x="32865" y="109985"/>
                      <a:pt x="33948" y="112499"/>
                      <a:pt x="32865" y="114295"/>
                    </a:cubicBezTo>
                    <a:cubicBezTo>
                      <a:pt x="30698" y="120041"/>
                      <a:pt x="29253" y="125788"/>
                      <a:pt x="28170" y="131893"/>
                    </a:cubicBezTo>
                    <a:cubicBezTo>
                      <a:pt x="28170" y="134048"/>
                      <a:pt x="26003" y="135484"/>
                      <a:pt x="23836" y="135484"/>
                    </a:cubicBezTo>
                    <a:lnTo>
                      <a:pt x="9751" y="135484"/>
                    </a:lnTo>
                    <a:cubicBezTo>
                      <a:pt x="9390" y="135484"/>
                      <a:pt x="9029" y="135843"/>
                      <a:pt x="9029" y="136203"/>
                    </a:cubicBezTo>
                    <a:lnTo>
                      <a:pt x="9029" y="152005"/>
                    </a:lnTo>
                    <a:cubicBezTo>
                      <a:pt x="9029" y="152364"/>
                      <a:pt x="9390" y="152723"/>
                      <a:pt x="9751" y="152723"/>
                    </a:cubicBezTo>
                    <a:lnTo>
                      <a:pt x="23836" y="152723"/>
                    </a:lnTo>
                    <a:cubicBezTo>
                      <a:pt x="26003" y="152723"/>
                      <a:pt x="28170" y="154519"/>
                      <a:pt x="28170" y="156673"/>
                    </a:cubicBezTo>
                    <a:cubicBezTo>
                      <a:pt x="29253" y="162420"/>
                      <a:pt x="30698" y="168525"/>
                      <a:pt x="32865" y="173912"/>
                    </a:cubicBezTo>
                    <a:cubicBezTo>
                      <a:pt x="33948" y="176067"/>
                      <a:pt x="32865" y="178581"/>
                      <a:pt x="31059" y="179658"/>
                    </a:cubicBezTo>
                    <a:lnTo>
                      <a:pt x="18780" y="186482"/>
                    </a:lnTo>
                    <a:cubicBezTo>
                      <a:pt x="18419" y="186841"/>
                      <a:pt x="18419" y="187200"/>
                      <a:pt x="18419" y="187559"/>
                    </a:cubicBezTo>
                    <a:lnTo>
                      <a:pt x="26364" y="201566"/>
                    </a:lnTo>
                    <a:cubicBezTo>
                      <a:pt x="26725" y="201925"/>
                      <a:pt x="27086" y="201925"/>
                      <a:pt x="27447" y="201566"/>
                    </a:cubicBezTo>
                    <a:lnTo>
                      <a:pt x="40088" y="194742"/>
                    </a:lnTo>
                    <a:cubicBezTo>
                      <a:pt x="41893" y="193665"/>
                      <a:pt x="44060" y="194024"/>
                      <a:pt x="45505" y="195820"/>
                    </a:cubicBezTo>
                    <a:cubicBezTo>
                      <a:pt x="49478" y="200488"/>
                      <a:pt x="53811" y="204798"/>
                      <a:pt x="58506" y="208390"/>
                    </a:cubicBezTo>
                    <a:cubicBezTo>
                      <a:pt x="59951" y="209826"/>
                      <a:pt x="60312" y="212340"/>
                      <a:pt x="59590" y="214136"/>
                    </a:cubicBezTo>
                    <a:lnTo>
                      <a:pt x="52367" y="226347"/>
                    </a:lnTo>
                    <a:cubicBezTo>
                      <a:pt x="52006" y="226706"/>
                      <a:pt x="52367" y="227065"/>
                      <a:pt x="52728" y="227424"/>
                    </a:cubicBezTo>
                    <a:lnTo>
                      <a:pt x="66452" y="235325"/>
                    </a:lnTo>
                    <a:cubicBezTo>
                      <a:pt x="66813" y="235684"/>
                      <a:pt x="67174" y="235325"/>
                      <a:pt x="67535" y="234966"/>
                    </a:cubicBezTo>
                    <a:lnTo>
                      <a:pt x="74758" y="222755"/>
                    </a:lnTo>
                    <a:cubicBezTo>
                      <a:pt x="75480" y="221319"/>
                      <a:pt x="76925" y="220600"/>
                      <a:pt x="78370" y="220600"/>
                    </a:cubicBezTo>
                    <a:cubicBezTo>
                      <a:pt x="78731" y="220600"/>
                      <a:pt x="79453" y="220600"/>
                      <a:pt x="80175" y="220959"/>
                    </a:cubicBezTo>
                    <a:cubicBezTo>
                      <a:pt x="85593" y="223114"/>
                      <a:pt x="91732" y="224551"/>
                      <a:pt x="97511" y="225269"/>
                    </a:cubicBezTo>
                    <a:cubicBezTo>
                      <a:pt x="99678" y="225987"/>
                      <a:pt x="101122" y="227783"/>
                      <a:pt x="101122" y="229938"/>
                    </a:cubicBezTo>
                    <a:lnTo>
                      <a:pt x="101122" y="243944"/>
                    </a:lnTo>
                    <a:cubicBezTo>
                      <a:pt x="101122" y="244303"/>
                      <a:pt x="101483" y="245022"/>
                      <a:pt x="102206" y="245022"/>
                    </a:cubicBezTo>
                    <a:lnTo>
                      <a:pt x="118096" y="245022"/>
                    </a:lnTo>
                    <a:cubicBezTo>
                      <a:pt x="118457" y="245022"/>
                      <a:pt x="118819" y="244303"/>
                      <a:pt x="118819" y="243944"/>
                    </a:cubicBezTo>
                    <a:lnTo>
                      <a:pt x="118819" y="229938"/>
                    </a:lnTo>
                    <a:cubicBezTo>
                      <a:pt x="118819" y="227783"/>
                      <a:pt x="120624" y="225987"/>
                      <a:pt x="122430" y="225269"/>
                    </a:cubicBezTo>
                    <a:cubicBezTo>
                      <a:pt x="128570" y="224551"/>
                      <a:pt x="134348" y="223114"/>
                      <a:pt x="140126" y="220959"/>
                    </a:cubicBezTo>
                    <a:cubicBezTo>
                      <a:pt x="142293" y="220241"/>
                      <a:pt x="144460" y="220959"/>
                      <a:pt x="145544" y="222755"/>
                    </a:cubicBezTo>
                    <a:lnTo>
                      <a:pt x="152767" y="234966"/>
                    </a:lnTo>
                    <a:cubicBezTo>
                      <a:pt x="153128" y="235325"/>
                      <a:pt x="153489" y="235684"/>
                      <a:pt x="153850" y="235325"/>
                    </a:cubicBezTo>
                    <a:lnTo>
                      <a:pt x="167574" y="227424"/>
                    </a:lnTo>
                    <a:cubicBezTo>
                      <a:pt x="167935" y="227065"/>
                      <a:pt x="167935" y="226706"/>
                      <a:pt x="167935" y="226347"/>
                    </a:cubicBezTo>
                    <a:lnTo>
                      <a:pt x="160712" y="214136"/>
                    </a:lnTo>
                    <a:cubicBezTo>
                      <a:pt x="159629" y="212340"/>
                      <a:pt x="160351" y="209826"/>
                      <a:pt x="161795" y="208390"/>
                    </a:cubicBezTo>
                    <a:cubicBezTo>
                      <a:pt x="166490" y="204798"/>
                      <a:pt x="170824" y="200488"/>
                      <a:pt x="174436" y="195820"/>
                    </a:cubicBezTo>
                    <a:cubicBezTo>
                      <a:pt x="176241" y="194024"/>
                      <a:pt x="178408" y="193665"/>
                      <a:pt x="180214" y="194742"/>
                    </a:cubicBezTo>
                    <a:lnTo>
                      <a:pt x="192493" y="201566"/>
                    </a:lnTo>
                    <a:cubicBezTo>
                      <a:pt x="193216" y="201925"/>
                      <a:pt x="193577" y="201925"/>
                      <a:pt x="193938" y="201566"/>
                    </a:cubicBezTo>
                    <a:lnTo>
                      <a:pt x="201883" y="187559"/>
                    </a:lnTo>
                    <a:cubicBezTo>
                      <a:pt x="201883" y="187200"/>
                      <a:pt x="201883" y="186841"/>
                      <a:pt x="201522" y="186482"/>
                    </a:cubicBezTo>
                    <a:lnTo>
                      <a:pt x="188882" y="179658"/>
                    </a:lnTo>
                    <a:cubicBezTo>
                      <a:pt x="187076" y="178581"/>
                      <a:pt x="186354" y="176067"/>
                      <a:pt x="187076" y="173912"/>
                    </a:cubicBezTo>
                    <a:cubicBezTo>
                      <a:pt x="189604" y="168525"/>
                      <a:pt x="191049" y="162420"/>
                      <a:pt x="192132" y="156673"/>
                    </a:cubicBezTo>
                    <a:cubicBezTo>
                      <a:pt x="192132" y="154519"/>
                      <a:pt x="194299" y="152723"/>
                      <a:pt x="196105" y="152723"/>
                    </a:cubicBezTo>
                    <a:lnTo>
                      <a:pt x="210551" y="152723"/>
                    </a:lnTo>
                    <a:cubicBezTo>
                      <a:pt x="210912" y="152723"/>
                      <a:pt x="211273" y="152364"/>
                      <a:pt x="211273" y="152005"/>
                    </a:cubicBezTo>
                    <a:lnTo>
                      <a:pt x="211273" y="136203"/>
                    </a:lnTo>
                    <a:cubicBezTo>
                      <a:pt x="211273" y="135843"/>
                      <a:pt x="210912" y="135484"/>
                      <a:pt x="210551" y="135484"/>
                    </a:cubicBezTo>
                    <a:lnTo>
                      <a:pt x="196105" y="135484"/>
                    </a:lnTo>
                    <a:cubicBezTo>
                      <a:pt x="194299" y="135484"/>
                      <a:pt x="192132" y="134048"/>
                      <a:pt x="192132" y="131893"/>
                    </a:cubicBezTo>
                    <a:cubicBezTo>
                      <a:pt x="191049" y="125788"/>
                      <a:pt x="189604" y="120041"/>
                      <a:pt x="187076" y="114295"/>
                    </a:cubicBezTo>
                    <a:cubicBezTo>
                      <a:pt x="186354" y="112499"/>
                      <a:pt x="187076" y="109985"/>
                      <a:pt x="188882" y="108908"/>
                    </a:cubicBezTo>
                    <a:lnTo>
                      <a:pt x="201522" y="101725"/>
                    </a:lnTo>
                    <a:cubicBezTo>
                      <a:pt x="201883" y="101725"/>
                      <a:pt x="201883" y="101366"/>
                      <a:pt x="201883" y="100648"/>
                    </a:cubicBezTo>
                    <a:lnTo>
                      <a:pt x="193938" y="87000"/>
                    </a:lnTo>
                    <a:cubicBezTo>
                      <a:pt x="193577" y="87000"/>
                      <a:pt x="193577" y="86641"/>
                      <a:pt x="193216" y="86641"/>
                    </a:cubicBezTo>
                    <a:cubicBezTo>
                      <a:pt x="193216" y="86641"/>
                      <a:pt x="192854" y="86641"/>
                      <a:pt x="192493" y="86641"/>
                    </a:cubicBezTo>
                    <a:lnTo>
                      <a:pt x="180214" y="93824"/>
                    </a:lnTo>
                    <a:cubicBezTo>
                      <a:pt x="178408" y="94902"/>
                      <a:pt x="176241" y="94542"/>
                      <a:pt x="174436" y="92747"/>
                    </a:cubicBezTo>
                    <a:cubicBezTo>
                      <a:pt x="170824" y="88078"/>
                      <a:pt x="166490" y="83768"/>
                      <a:pt x="161795" y="80176"/>
                    </a:cubicBezTo>
                    <a:cubicBezTo>
                      <a:pt x="160351" y="78740"/>
                      <a:pt x="159629" y="76226"/>
                      <a:pt x="160712" y="74430"/>
                    </a:cubicBezTo>
                    <a:lnTo>
                      <a:pt x="167935" y="62219"/>
                    </a:lnTo>
                    <a:cubicBezTo>
                      <a:pt x="167935" y="61860"/>
                      <a:pt x="167935" y="61501"/>
                      <a:pt x="167935" y="61501"/>
                    </a:cubicBezTo>
                    <a:cubicBezTo>
                      <a:pt x="167935" y="61142"/>
                      <a:pt x="167935" y="61142"/>
                      <a:pt x="167574" y="60783"/>
                    </a:cubicBezTo>
                    <a:lnTo>
                      <a:pt x="153850" y="53241"/>
                    </a:lnTo>
                    <a:cubicBezTo>
                      <a:pt x="153489" y="52882"/>
                      <a:pt x="153128" y="52882"/>
                      <a:pt x="152767" y="53241"/>
                    </a:cubicBezTo>
                    <a:lnTo>
                      <a:pt x="145544" y="65452"/>
                    </a:lnTo>
                    <a:cubicBezTo>
                      <a:pt x="144460" y="67606"/>
                      <a:pt x="142293" y="68325"/>
                      <a:pt x="140126" y="67606"/>
                    </a:cubicBezTo>
                    <a:cubicBezTo>
                      <a:pt x="134348" y="65452"/>
                      <a:pt x="128570" y="63656"/>
                      <a:pt x="122430" y="62938"/>
                    </a:cubicBezTo>
                    <a:cubicBezTo>
                      <a:pt x="120624" y="62578"/>
                      <a:pt x="118819" y="60783"/>
                      <a:pt x="118819" y="58628"/>
                    </a:cubicBezTo>
                    <a:lnTo>
                      <a:pt x="118819" y="44622"/>
                    </a:lnTo>
                    <a:cubicBezTo>
                      <a:pt x="118819" y="43903"/>
                      <a:pt x="118457" y="43544"/>
                      <a:pt x="118096" y="43544"/>
                    </a:cubicBezTo>
                    <a:lnTo>
                      <a:pt x="102206" y="43544"/>
                    </a:lnTo>
                    <a:close/>
                    <a:moveTo>
                      <a:pt x="102206" y="34925"/>
                    </a:moveTo>
                    <a:lnTo>
                      <a:pt x="118096" y="34925"/>
                    </a:lnTo>
                    <a:cubicBezTo>
                      <a:pt x="123152" y="34925"/>
                      <a:pt x="127847" y="39234"/>
                      <a:pt x="127847" y="44622"/>
                    </a:cubicBezTo>
                    <a:lnTo>
                      <a:pt x="127847" y="54677"/>
                    </a:lnTo>
                    <a:cubicBezTo>
                      <a:pt x="131820" y="55755"/>
                      <a:pt x="135793" y="56832"/>
                      <a:pt x="139765" y="58269"/>
                    </a:cubicBezTo>
                    <a:lnTo>
                      <a:pt x="145183" y="49290"/>
                    </a:lnTo>
                    <a:cubicBezTo>
                      <a:pt x="147711" y="44622"/>
                      <a:pt x="153489" y="42826"/>
                      <a:pt x="158184" y="45699"/>
                    </a:cubicBezTo>
                    <a:lnTo>
                      <a:pt x="172269" y="53241"/>
                    </a:lnTo>
                    <a:cubicBezTo>
                      <a:pt x="174075" y="54677"/>
                      <a:pt x="175880" y="56832"/>
                      <a:pt x="176603" y="59346"/>
                    </a:cubicBezTo>
                    <a:cubicBezTo>
                      <a:pt x="176964" y="61860"/>
                      <a:pt x="176603" y="64374"/>
                      <a:pt x="175519" y="66529"/>
                    </a:cubicBezTo>
                    <a:lnTo>
                      <a:pt x="170463" y="75507"/>
                    </a:lnTo>
                    <a:cubicBezTo>
                      <a:pt x="173352" y="78381"/>
                      <a:pt x="176241" y="81254"/>
                      <a:pt x="179131" y="84486"/>
                    </a:cubicBezTo>
                    <a:lnTo>
                      <a:pt x="188159" y="79099"/>
                    </a:lnTo>
                    <a:cubicBezTo>
                      <a:pt x="190687" y="78021"/>
                      <a:pt x="193216" y="77662"/>
                      <a:pt x="195744" y="78381"/>
                    </a:cubicBezTo>
                    <a:cubicBezTo>
                      <a:pt x="198272" y="78740"/>
                      <a:pt x="200077" y="80535"/>
                      <a:pt x="201522" y="82690"/>
                    </a:cubicBezTo>
                    <a:lnTo>
                      <a:pt x="209467" y="96338"/>
                    </a:lnTo>
                    <a:cubicBezTo>
                      <a:pt x="211995" y="101007"/>
                      <a:pt x="210551" y="107112"/>
                      <a:pt x="205856" y="109626"/>
                    </a:cubicBezTo>
                    <a:lnTo>
                      <a:pt x="196827" y="114654"/>
                    </a:lnTo>
                    <a:cubicBezTo>
                      <a:pt x="198272" y="118605"/>
                      <a:pt x="199355" y="122555"/>
                      <a:pt x="199716" y="126865"/>
                    </a:cubicBezTo>
                    <a:lnTo>
                      <a:pt x="210551" y="126865"/>
                    </a:lnTo>
                    <a:cubicBezTo>
                      <a:pt x="215968" y="126865"/>
                      <a:pt x="220302" y="130815"/>
                      <a:pt x="220302" y="136203"/>
                    </a:cubicBezTo>
                    <a:lnTo>
                      <a:pt x="220302" y="152005"/>
                    </a:lnTo>
                    <a:cubicBezTo>
                      <a:pt x="220302" y="157392"/>
                      <a:pt x="215968" y="161701"/>
                      <a:pt x="210551" y="161701"/>
                    </a:cubicBezTo>
                    <a:lnTo>
                      <a:pt x="199716" y="161701"/>
                    </a:lnTo>
                    <a:cubicBezTo>
                      <a:pt x="199355" y="165652"/>
                      <a:pt x="198272" y="169602"/>
                      <a:pt x="196827" y="173912"/>
                    </a:cubicBezTo>
                    <a:lnTo>
                      <a:pt x="205856" y="178940"/>
                    </a:lnTo>
                    <a:cubicBezTo>
                      <a:pt x="210551" y="181454"/>
                      <a:pt x="211995" y="187559"/>
                      <a:pt x="209467" y="192228"/>
                    </a:cubicBezTo>
                    <a:lnTo>
                      <a:pt x="201522" y="205516"/>
                    </a:lnTo>
                    <a:cubicBezTo>
                      <a:pt x="200077" y="208030"/>
                      <a:pt x="198272" y="209467"/>
                      <a:pt x="195744" y="210185"/>
                    </a:cubicBezTo>
                    <a:cubicBezTo>
                      <a:pt x="193216" y="210904"/>
                      <a:pt x="190687" y="210544"/>
                      <a:pt x="188159" y="209108"/>
                    </a:cubicBezTo>
                    <a:lnTo>
                      <a:pt x="179131" y="204080"/>
                    </a:lnTo>
                    <a:cubicBezTo>
                      <a:pt x="176241" y="206953"/>
                      <a:pt x="173352" y="210185"/>
                      <a:pt x="170102" y="212699"/>
                    </a:cubicBezTo>
                    <a:lnTo>
                      <a:pt x="175519" y="222037"/>
                    </a:lnTo>
                    <a:cubicBezTo>
                      <a:pt x="176603" y="224192"/>
                      <a:pt x="176964" y="226706"/>
                      <a:pt x="176603" y="229220"/>
                    </a:cubicBezTo>
                    <a:cubicBezTo>
                      <a:pt x="175880" y="231734"/>
                      <a:pt x="174075" y="233888"/>
                      <a:pt x="172269" y="234966"/>
                    </a:cubicBezTo>
                    <a:lnTo>
                      <a:pt x="158184" y="242867"/>
                    </a:lnTo>
                    <a:cubicBezTo>
                      <a:pt x="153489" y="245381"/>
                      <a:pt x="147711" y="243944"/>
                      <a:pt x="145183" y="239276"/>
                    </a:cubicBezTo>
                    <a:lnTo>
                      <a:pt x="139765" y="230297"/>
                    </a:lnTo>
                    <a:cubicBezTo>
                      <a:pt x="135793" y="231734"/>
                      <a:pt x="131820" y="232811"/>
                      <a:pt x="127847" y="233529"/>
                    </a:cubicBezTo>
                    <a:lnTo>
                      <a:pt x="127847" y="243944"/>
                    </a:lnTo>
                    <a:cubicBezTo>
                      <a:pt x="127847" y="249331"/>
                      <a:pt x="123152" y="253641"/>
                      <a:pt x="118096" y="253641"/>
                    </a:cubicBezTo>
                    <a:lnTo>
                      <a:pt x="102206" y="253641"/>
                    </a:lnTo>
                    <a:cubicBezTo>
                      <a:pt x="96788" y="253641"/>
                      <a:pt x="92455" y="249331"/>
                      <a:pt x="92455" y="243944"/>
                    </a:cubicBezTo>
                    <a:lnTo>
                      <a:pt x="92455" y="233529"/>
                    </a:lnTo>
                    <a:cubicBezTo>
                      <a:pt x="88482" y="232811"/>
                      <a:pt x="84509" y="231734"/>
                      <a:pt x="80537" y="230297"/>
                    </a:cubicBezTo>
                    <a:lnTo>
                      <a:pt x="75119" y="239276"/>
                    </a:lnTo>
                    <a:cubicBezTo>
                      <a:pt x="72591" y="243944"/>
                      <a:pt x="66813" y="245381"/>
                      <a:pt x="62118" y="242867"/>
                    </a:cubicBezTo>
                    <a:lnTo>
                      <a:pt x="48394" y="234966"/>
                    </a:lnTo>
                    <a:cubicBezTo>
                      <a:pt x="43699" y="232452"/>
                      <a:pt x="41893" y="226706"/>
                      <a:pt x="44783" y="222037"/>
                    </a:cubicBezTo>
                    <a:lnTo>
                      <a:pt x="49839" y="212699"/>
                    </a:lnTo>
                    <a:cubicBezTo>
                      <a:pt x="46950" y="210185"/>
                      <a:pt x="44060" y="206953"/>
                      <a:pt x="41171" y="204080"/>
                    </a:cubicBezTo>
                    <a:lnTo>
                      <a:pt x="32142" y="209108"/>
                    </a:lnTo>
                    <a:cubicBezTo>
                      <a:pt x="27447" y="211981"/>
                      <a:pt x="21308" y="210185"/>
                      <a:pt x="18780" y="205516"/>
                    </a:cubicBezTo>
                    <a:lnTo>
                      <a:pt x="10835" y="192228"/>
                    </a:lnTo>
                    <a:cubicBezTo>
                      <a:pt x="8306" y="187559"/>
                      <a:pt x="9751" y="181454"/>
                      <a:pt x="14446" y="178940"/>
                    </a:cubicBezTo>
                    <a:lnTo>
                      <a:pt x="23475" y="173912"/>
                    </a:lnTo>
                    <a:cubicBezTo>
                      <a:pt x="22030" y="169602"/>
                      <a:pt x="20947" y="165652"/>
                      <a:pt x="20224" y="161701"/>
                    </a:cubicBezTo>
                    <a:lnTo>
                      <a:pt x="9751" y="161701"/>
                    </a:lnTo>
                    <a:cubicBezTo>
                      <a:pt x="4695" y="161701"/>
                      <a:pt x="0" y="157392"/>
                      <a:pt x="0" y="152005"/>
                    </a:cubicBezTo>
                    <a:lnTo>
                      <a:pt x="0" y="136203"/>
                    </a:lnTo>
                    <a:cubicBezTo>
                      <a:pt x="0" y="130815"/>
                      <a:pt x="4695" y="126865"/>
                      <a:pt x="9751" y="126865"/>
                    </a:cubicBezTo>
                    <a:lnTo>
                      <a:pt x="20224" y="126865"/>
                    </a:lnTo>
                    <a:cubicBezTo>
                      <a:pt x="20947" y="122555"/>
                      <a:pt x="22030" y="118605"/>
                      <a:pt x="23475" y="114654"/>
                    </a:cubicBezTo>
                    <a:lnTo>
                      <a:pt x="14446" y="109626"/>
                    </a:lnTo>
                    <a:cubicBezTo>
                      <a:pt x="12279" y="108190"/>
                      <a:pt x="10835" y="106035"/>
                      <a:pt x="9751" y="103521"/>
                    </a:cubicBezTo>
                    <a:cubicBezTo>
                      <a:pt x="9029" y="101366"/>
                      <a:pt x="9390" y="98493"/>
                      <a:pt x="10835" y="96338"/>
                    </a:cubicBezTo>
                    <a:lnTo>
                      <a:pt x="18780" y="82690"/>
                    </a:lnTo>
                    <a:cubicBezTo>
                      <a:pt x="19863" y="80535"/>
                      <a:pt x="22030" y="78740"/>
                      <a:pt x="24558" y="78381"/>
                    </a:cubicBezTo>
                    <a:cubicBezTo>
                      <a:pt x="27086" y="77662"/>
                      <a:pt x="29614" y="78021"/>
                      <a:pt x="32142" y="79099"/>
                    </a:cubicBezTo>
                    <a:lnTo>
                      <a:pt x="41171" y="84486"/>
                    </a:lnTo>
                    <a:cubicBezTo>
                      <a:pt x="44060" y="81254"/>
                      <a:pt x="46950" y="78381"/>
                      <a:pt x="49839" y="75507"/>
                    </a:cubicBezTo>
                    <a:lnTo>
                      <a:pt x="44783" y="66529"/>
                    </a:lnTo>
                    <a:cubicBezTo>
                      <a:pt x="43338" y="64374"/>
                      <a:pt x="42977" y="61860"/>
                      <a:pt x="43699" y="59346"/>
                    </a:cubicBezTo>
                    <a:cubicBezTo>
                      <a:pt x="44422" y="56832"/>
                      <a:pt x="45866" y="54677"/>
                      <a:pt x="48394" y="53241"/>
                    </a:cubicBezTo>
                    <a:lnTo>
                      <a:pt x="62118" y="45699"/>
                    </a:lnTo>
                    <a:cubicBezTo>
                      <a:pt x="66813" y="42826"/>
                      <a:pt x="72591" y="44622"/>
                      <a:pt x="75119" y="49290"/>
                    </a:cubicBezTo>
                    <a:lnTo>
                      <a:pt x="80537" y="58269"/>
                    </a:lnTo>
                    <a:cubicBezTo>
                      <a:pt x="84509" y="56832"/>
                      <a:pt x="88482" y="55755"/>
                      <a:pt x="92455" y="54677"/>
                    </a:cubicBezTo>
                    <a:lnTo>
                      <a:pt x="92455" y="44622"/>
                    </a:lnTo>
                    <a:cubicBezTo>
                      <a:pt x="92455" y="39234"/>
                      <a:pt x="96788" y="34925"/>
                      <a:pt x="102206" y="34925"/>
                    </a:cubicBezTo>
                    <a:close/>
                    <a:moveTo>
                      <a:pt x="231500" y="15157"/>
                    </a:moveTo>
                    <a:lnTo>
                      <a:pt x="231500" y="58824"/>
                    </a:lnTo>
                    <a:lnTo>
                      <a:pt x="275040" y="58824"/>
                    </a:lnTo>
                    <a:lnTo>
                      <a:pt x="231500" y="15157"/>
                    </a:lnTo>
                    <a:close/>
                    <a:moveTo>
                      <a:pt x="51583" y="0"/>
                    </a:moveTo>
                    <a:lnTo>
                      <a:pt x="227182" y="0"/>
                    </a:lnTo>
                    <a:cubicBezTo>
                      <a:pt x="228262" y="0"/>
                      <a:pt x="229341" y="361"/>
                      <a:pt x="230421" y="1443"/>
                    </a:cubicBezTo>
                    <a:lnTo>
                      <a:pt x="288714" y="59907"/>
                    </a:lnTo>
                    <a:cubicBezTo>
                      <a:pt x="289433" y="60989"/>
                      <a:pt x="290153" y="61711"/>
                      <a:pt x="290153" y="63155"/>
                    </a:cubicBezTo>
                    <a:lnTo>
                      <a:pt x="290153" y="285821"/>
                    </a:lnTo>
                    <a:cubicBezTo>
                      <a:pt x="290153" y="288347"/>
                      <a:pt x="287994" y="290151"/>
                      <a:pt x="285475" y="290151"/>
                    </a:cubicBezTo>
                    <a:lnTo>
                      <a:pt x="51583" y="290151"/>
                    </a:lnTo>
                    <a:cubicBezTo>
                      <a:pt x="49424" y="290151"/>
                      <a:pt x="47625" y="288347"/>
                      <a:pt x="47625" y="285821"/>
                    </a:cubicBezTo>
                    <a:lnTo>
                      <a:pt x="47625" y="256589"/>
                    </a:lnTo>
                    <a:cubicBezTo>
                      <a:pt x="47625" y="254063"/>
                      <a:pt x="49424" y="252258"/>
                      <a:pt x="51583" y="252258"/>
                    </a:cubicBezTo>
                    <a:cubicBezTo>
                      <a:pt x="54102" y="252258"/>
                      <a:pt x="56261" y="254063"/>
                      <a:pt x="56261" y="256589"/>
                    </a:cubicBezTo>
                    <a:lnTo>
                      <a:pt x="56261" y="281490"/>
                    </a:lnTo>
                    <a:lnTo>
                      <a:pt x="281157" y="281490"/>
                    </a:lnTo>
                    <a:lnTo>
                      <a:pt x="281157" y="67485"/>
                    </a:lnTo>
                    <a:lnTo>
                      <a:pt x="227182" y="67485"/>
                    </a:lnTo>
                    <a:cubicBezTo>
                      <a:pt x="224663" y="67485"/>
                      <a:pt x="222504" y="65320"/>
                      <a:pt x="222504" y="63155"/>
                    </a:cubicBezTo>
                    <a:lnTo>
                      <a:pt x="222504" y="9022"/>
                    </a:lnTo>
                    <a:lnTo>
                      <a:pt x="56261" y="9022"/>
                    </a:lnTo>
                    <a:lnTo>
                      <a:pt x="56261" y="33923"/>
                    </a:lnTo>
                    <a:cubicBezTo>
                      <a:pt x="56261" y="36088"/>
                      <a:pt x="54102" y="38254"/>
                      <a:pt x="51583" y="38254"/>
                    </a:cubicBezTo>
                    <a:cubicBezTo>
                      <a:pt x="49424" y="38254"/>
                      <a:pt x="47625" y="36088"/>
                      <a:pt x="47625" y="33923"/>
                    </a:cubicBezTo>
                    <a:lnTo>
                      <a:pt x="47625" y="4330"/>
                    </a:lnTo>
                    <a:cubicBezTo>
                      <a:pt x="47625" y="1804"/>
                      <a:pt x="49424" y="0"/>
                      <a:pt x="51583" y="0"/>
                    </a:cubicBezTo>
                    <a:close/>
                  </a:path>
                </a:pathLst>
              </a:custGeom>
              <a:solidFill>
                <a:schemeClr val="bg1"/>
              </a:solidFill>
              <a:ln>
                <a:noFill/>
              </a:ln>
              <a:effectLst/>
            </p:spPr>
            <p:txBody>
              <a:bodyPr anchor="ctr"/>
              <a:lstStyle/>
              <a:p>
                <a:pPr>
                  <a:defRPr/>
                </a:pPr>
                <a:endParaRPr lang="en-US" sz="732">
                  <a:solidFill>
                    <a:srgbClr val="737572"/>
                  </a:solidFill>
                  <a:latin typeface="EYInterstate Light" panose="02000506000000020004" pitchFamily="2" charset="0"/>
                  <a:sym typeface="EYInterstate Light" panose="02000506000000020004" pitchFamily="2" charset="0"/>
                </a:endParaRPr>
              </a:p>
            </p:txBody>
          </p:sp>
          <p:sp>
            <p:nvSpPr>
              <p:cNvPr id="65" name="TextBox 64">
                <a:extLst>
                  <a:ext uri="{FF2B5EF4-FFF2-40B4-BE49-F238E27FC236}">
                    <a16:creationId xmlns:a16="http://schemas.microsoft.com/office/drawing/2014/main" id="{1FFB2A35-CC84-44E5-AC95-B763BDDD1324}"/>
                  </a:ext>
                </a:extLst>
              </p:cNvPr>
              <p:cNvSpPr txBox="1"/>
              <p:nvPr/>
            </p:nvSpPr>
            <p:spPr>
              <a:xfrm rot="10800000" flipH="1">
                <a:off x="7751057" y="1848685"/>
                <a:ext cx="675290" cy="553998"/>
              </a:xfrm>
              <a:prstGeom prst="rect">
                <a:avLst/>
              </a:prstGeom>
              <a:solidFill>
                <a:schemeClr val="accent1"/>
              </a:solidFill>
            </p:spPr>
            <p:txBody>
              <a:bodyPr wrap="square" lIns="0" tIns="0" rIns="0" bIns="0" rtlCol="0">
                <a:spAutoFit/>
              </a:bodyPr>
              <a:lstStyle/>
              <a:p>
                <a:pPr algn="ctr"/>
                <a:r>
                  <a:rPr lang="en-US" sz="1200">
                    <a:solidFill>
                      <a:schemeClr val="bg1"/>
                    </a:solidFill>
                  </a:rPr>
                  <a:t>Analytics Reporting &amp; APIs</a:t>
                </a:r>
              </a:p>
            </p:txBody>
          </p:sp>
        </p:grpSp>
        <p:sp>
          <p:nvSpPr>
            <p:cNvPr id="66" name="Down Arrow Callout 4">
              <a:extLst>
                <a:ext uri="{FF2B5EF4-FFF2-40B4-BE49-F238E27FC236}">
                  <a16:creationId xmlns:a16="http://schemas.microsoft.com/office/drawing/2014/main" id="{763FCE44-FA62-4459-926A-59F0834CE8C6}"/>
                </a:ext>
              </a:extLst>
            </p:cNvPr>
            <p:cNvSpPr/>
            <p:nvPr/>
          </p:nvSpPr>
          <p:spPr>
            <a:xfrm rot="10800000" flipH="1">
              <a:off x="2671002" y="3498636"/>
              <a:ext cx="2166837" cy="2388584"/>
            </a:xfrm>
            <a:prstGeom prst="downArrowCallout">
              <a:avLst>
                <a:gd name="adj1" fmla="val 50000"/>
                <a:gd name="adj2" fmla="val 14600"/>
                <a:gd name="adj3" fmla="val 16145"/>
                <a:gd name="adj4" fmla="val 89520"/>
              </a:avLst>
            </a:prstGeom>
            <a:solidFill>
              <a:schemeClr val="accent1"/>
            </a:solidFill>
            <a:ln w="95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9008" tIns="247521" rIns="99008" bIns="247521" rtlCol="0" anchor="b" anchorCtr="0"/>
            <a:lstStyle/>
            <a:p>
              <a:pPr algn="ctr">
                <a:defRPr/>
              </a:pPr>
              <a:endParaRPr lang="en-US" sz="1732">
                <a:solidFill>
                  <a:srgbClr val="FFFFFF"/>
                </a:solidFill>
                <a:latin typeface="EYInterstate Light" panose="02000506000000020004" pitchFamily="2" charset="0"/>
                <a:sym typeface="EYInterstate Light" panose="02000506000000020004" pitchFamily="2" charset="0"/>
              </a:endParaRPr>
            </a:p>
          </p:txBody>
        </p:sp>
        <p:grpSp>
          <p:nvGrpSpPr>
            <p:cNvPr id="69" name="Group 68">
              <a:extLst>
                <a:ext uri="{FF2B5EF4-FFF2-40B4-BE49-F238E27FC236}">
                  <a16:creationId xmlns:a16="http://schemas.microsoft.com/office/drawing/2014/main" id="{D87DD2E8-863C-437F-9261-7DC3AFD3C060}"/>
                </a:ext>
              </a:extLst>
            </p:cNvPr>
            <p:cNvGrpSpPr/>
            <p:nvPr/>
          </p:nvGrpSpPr>
          <p:grpSpPr>
            <a:xfrm rot="10800000" flipH="1">
              <a:off x="3452569" y="3507153"/>
              <a:ext cx="622434" cy="324000"/>
              <a:chOff x="1383617" y="3482982"/>
              <a:chExt cx="622434" cy="324000"/>
            </a:xfrm>
            <a:solidFill>
              <a:schemeClr val="accent1"/>
            </a:solidFill>
          </p:grpSpPr>
          <p:cxnSp>
            <p:nvCxnSpPr>
              <p:cNvPr id="80" name="Straight Connector 79">
                <a:extLst>
                  <a:ext uri="{FF2B5EF4-FFF2-40B4-BE49-F238E27FC236}">
                    <a16:creationId xmlns:a16="http://schemas.microsoft.com/office/drawing/2014/main" id="{1ED9195C-4683-4BD3-A64E-821D79976483}"/>
                  </a:ext>
                </a:extLst>
              </p:cNvPr>
              <p:cNvCxnSpPr>
                <a:cxnSpLocks/>
              </p:cNvCxnSpPr>
              <p:nvPr/>
            </p:nvCxnSpPr>
            <p:spPr>
              <a:xfrm flipV="1">
                <a:off x="1682051" y="3483981"/>
                <a:ext cx="324000" cy="32064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3743DEE-E5E1-4106-888B-D7D10C7E01DF}"/>
                  </a:ext>
                </a:extLst>
              </p:cNvPr>
              <p:cNvCxnSpPr>
                <a:cxnSpLocks/>
              </p:cNvCxnSpPr>
              <p:nvPr/>
            </p:nvCxnSpPr>
            <p:spPr>
              <a:xfrm flipH="1" flipV="1">
                <a:off x="1383617" y="3482982"/>
                <a:ext cx="288000" cy="3240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BC95E737-24F4-4E15-8924-B8E9FA1F5CE9}"/>
                </a:ext>
              </a:extLst>
            </p:cNvPr>
            <p:cNvGrpSpPr/>
            <p:nvPr/>
          </p:nvGrpSpPr>
          <p:grpSpPr>
            <a:xfrm rot="16200000" flipH="1">
              <a:off x="6811585" y="2594958"/>
              <a:ext cx="609735" cy="324000"/>
              <a:chOff x="1383617" y="3482982"/>
              <a:chExt cx="609735" cy="324000"/>
            </a:xfrm>
            <a:solidFill>
              <a:schemeClr val="accent1"/>
            </a:solidFill>
          </p:grpSpPr>
          <p:cxnSp>
            <p:nvCxnSpPr>
              <p:cNvPr id="78" name="Straight Connector 77">
                <a:extLst>
                  <a:ext uri="{FF2B5EF4-FFF2-40B4-BE49-F238E27FC236}">
                    <a16:creationId xmlns:a16="http://schemas.microsoft.com/office/drawing/2014/main" id="{C0F022DF-B5EC-42FF-9A73-B19DE097DA78}"/>
                  </a:ext>
                </a:extLst>
              </p:cNvPr>
              <p:cNvCxnSpPr>
                <a:cxnSpLocks/>
              </p:cNvCxnSpPr>
              <p:nvPr/>
            </p:nvCxnSpPr>
            <p:spPr>
              <a:xfrm flipV="1">
                <a:off x="1669352" y="3483981"/>
                <a:ext cx="324000" cy="32064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8FF05E1-3406-441F-8E8F-096ECF9B3A67}"/>
                  </a:ext>
                </a:extLst>
              </p:cNvPr>
              <p:cNvCxnSpPr>
                <a:cxnSpLocks/>
              </p:cNvCxnSpPr>
              <p:nvPr/>
            </p:nvCxnSpPr>
            <p:spPr>
              <a:xfrm flipH="1" flipV="1">
                <a:off x="1383617" y="3482982"/>
                <a:ext cx="288000" cy="3240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a:extLst>
                <a:ext uri="{FF2B5EF4-FFF2-40B4-BE49-F238E27FC236}">
                  <a16:creationId xmlns:a16="http://schemas.microsoft.com/office/drawing/2014/main" id="{0FA1AD7F-87E6-4920-85E1-5B9CE1B94CD1}"/>
                </a:ext>
              </a:extLst>
            </p:cNvPr>
            <p:cNvCxnSpPr>
              <a:cxnSpLocks/>
            </p:cNvCxnSpPr>
            <p:nvPr/>
          </p:nvCxnSpPr>
          <p:spPr>
            <a:xfrm rot="10800000" flipH="1">
              <a:off x="4837839" y="3062454"/>
              <a:ext cx="0" cy="756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D4846F5-2036-4AFB-9AD5-E3CDDE9AA1F0}"/>
                </a:ext>
              </a:extLst>
            </p:cNvPr>
            <p:cNvCxnSpPr>
              <a:cxnSpLocks/>
            </p:cNvCxnSpPr>
            <p:nvPr/>
          </p:nvCxnSpPr>
          <p:spPr>
            <a:xfrm rot="10800000" flipH="1">
              <a:off x="4837839" y="1705621"/>
              <a:ext cx="0" cy="756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57B8648-82F3-4841-A596-DC4C6146A169}"/>
                </a:ext>
              </a:extLst>
            </p:cNvPr>
            <p:cNvGrpSpPr/>
            <p:nvPr/>
          </p:nvGrpSpPr>
          <p:grpSpPr>
            <a:xfrm rot="10800000">
              <a:off x="2857013" y="4355266"/>
              <a:ext cx="1881284" cy="1264180"/>
              <a:chOff x="2857013" y="4355266"/>
              <a:chExt cx="1881284" cy="1264180"/>
            </a:xfrm>
          </p:grpSpPr>
          <p:sp>
            <p:nvSpPr>
              <p:cNvPr id="68" name="TextBox 67">
                <a:extLst>
                  <a:ext uri="{FF2B5EF4-FFF2-40B4-BE49-F238E27FC236}">
                    <a16:creationId xmlns:a16="http://schemas.microsoft.com/office/drawing/2014/main" id="{66216AF9-6E16-4C02-8960-DB7D6771F960}"/>
                  </a:ext>
                </a:extLst>
              </p:cNvPr>
              <p:cNvSpPr txBox="1"/>
              <p:nvPr/>
            </p:nvSpPr>
            <p:spPr>
              <a:xfrm rot="10800000" flipH="1">
                <a:off x="2857013" y="4355266"/>
                <a:ext cx="1881284" cy="184666"/>
              </a:xfrm>
              <a:prstGeom prst="rect">
                <a:avLst/>
              </a:prstGeom>
              <a:solidFill>
                <a:schemeClr val="accent1"/>
              </a:solidFill>
            </p:spPr>
            <p:txBody>
              <a:bodyPr wrap="none" lIns="0" tIns="0" rIns="0" bIns="0" rtlCol="0">
                <a:spAutoFit/>
              </a:bodyPr>
              <a:lstStyle/>
              <a:p>
                <a:pPr algn="ctr"/>
                <a:r>
                  <a:rPr lang="en-US" sz="1200">
                    <a:solidFill>
                      <a:schemeClr val="bg1"/>
                    </a:solidFill>
                  </a:rPr>
                  <a:t>Blackrock Aladdin Operational</a:t>
                </a:r>
              </a:p>
            </p:txBody>
          </p:sp>
          <p:pic>
            <p:nvPicPr>
              <p:cNvPr id="88" name="Graphic 87" descr="Circles with arrows with solid fill">
                <a:extLst>
                  <a:ext uri="{FF2B5EF4-FFF2-40B4-BE49-F238E27FC236}">
                    <a16:creationId xmlns:a16="http://schemas.microsoft.com/office/drawing/2014/main" id="{5A143C67-6350-44BF-8BB4-5DA4B65C2C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flipH="1">
                <a:off x="3348258" y="4705046"/>
                <a:ext cx="914400" cy="914400"/>
              </a:xfrm>
              <a:prstGeom prst="rect">
                <a:avLst/>
              </a:prstGeom>
            </p:spPr>
          </p:pic>
        </p:grpSp>
        <p:grpSp>
          <p:nvGrpSpPr>
            <p:cNvPr id="7" name="Group 6">
              <a:extLst>
                <a:ext uri="{FF2B5EF4-FFF2-40B4-BE49-F238E27FC236}">
                  <a16:creationId xmlns:a16="http://schemas.microsoft.com/office/drawing/2014/main" id="{5DF59F2A-8FCA-4DA0-9121-FAE828A17D60}"/>
                </a:ext>
              </a:extLst>
            </p:cNvPr>
            <p:cNvGrpSpPr/>
            <p:nvPr/>
          </p:nvGrpSpPr>
          <p:grpSpPr>
            <a:xfrm rot="10800000">
              <a:off x="4959059" y="4393366"/>
              <a:ext cx="1895520" cy="1226080"/>
              <a:chOff x="4959059" y="4393366"/>
              <a:chExt cx="1895520" cy="1226080"/>
            </a:xfrm>
          </p:grpSpPr>
          <p:sp>
            <p:nvSpPr>
              <p:cNvPr id="63" name="TextBox 62">
                <a:extLst>
                  <a:ext uri="{FF2B5EF4-FFF2-40B4-BE49-F238E27FC236}">
                    <a16:creationId xmlns:a16="http://schemas.microsoft.com/office/drawing/2014/main" id="{CA88D48E-3251-495B-B8DD-7E46CFA95A45}"/>
                  </a:ext>
                </a:extLst>
              </p:cNvPr>
              <p:cNvSpPr txBox="1"/>
              <p:nvPr/>
            </p:nvSpPr>
            <p:spPr>
              <a:xfrm rot="10800000" flipH="1">
                <a:off x="4959059" y="4393366"/>
                <a:ext cx="1895520" cy="184666"/>
              </a:xfrm>
              <a:prstGeom prst="rect">
                <a:avLst/>
              </a:prstGeom>
              <a:solidFill>
                <a:schemeClr val="accent1"/>
              </a:solidFill>
            </p:spPr>
            <p:txBody>
              <a:bodyPr wrap="none" lIns="0" tIns="0" rIns="0" bIns="0" rtlCol="0">
                <a:spAutoFit/>
              </a:bodyPr>
              <a:lstStyle/>
              <a:p>
                <a:pPr algn="ctr"/>
                <a:r>
                  <a:rPr lang="en-US" sz="1200">
                    <a:solidFill>
                      <a:schemeClr val="bg1"/>
                    </a:solidFill>
                  </a:rPr>
                  <a:t>Aladdin Operational Reporting</a:t>
                </a:r>
              </a:p>
            </p:txBody>
          </p:sp>
          <p:pic>
            <p:nvPicPr>
              <p:cNvPr id="90" name="Graphic 89" descr="Document with solid fill">
                <a:extLst>
                  <a:ext uri="{FF2B5EF4-FFF2-40B4-BE49-F238E27FC236}">
                    <a16:creationId xmlns:a16="http://schemas.microsoft.com/office/drawing/2014/main" id="{BBDA9938-43CB-4857-98CB-C6AA708A49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flipH="1">
                <a:off x="5461030" y="4705046"/>
                <a:ext cx="914400" cy="914400"/>
              </a:xfrm>
              <a:prstGeom prst="rect">
                <a:avLst/>
              </a:prstGeom>
            </p:spPr>
          </p:pic>
        </p:grpSp>
        <p:grpSp>
          <p:nvGrpSpPr>
            <p:cNvPr id="9" name="Group 8">
              <a:extLst>
                <a:ext uri="{FF2B5EF4-FFF2-40B4-BE49-F238E27FC236}">
                  <a16:creationId xmlns:a16="http://schemas.microsoft.com/office/drawing/2014/main" id="{0FD55736-D37F-419B-8AA6-C7FCCD3DBD00}"/>
                </a:ext>
              </a:extLst>
            </p:cNvPr>
            <p:cNvGrpSpPr/>
            <p:nvPr/>
          </p:nvGrpSpPr>
          <p:grpSpPr>
            <a:xfrm rot="10800000">
              <a:off x="4873036" y="2091017"/>
              <a:ext cx="2072619" cy="1268452"/>
              <a:chOff x="4873036" y="2091017"/>
              <a:chExt cx="2072619" cy="1268452"/>
            </a:xfrm>
          </p:grpSpPr>
          <p:sp>
            <p:nvSpPr>
              <p:cNvPr id="64" name="TextBox 63">
                <a:extLst>
                  <a:ext uri="{FF2B5EF4-FFF2-40B4-BE49-F238E27FC236}">
                    <a16:creationId xmlns:a16="http://schemas.microsoft.com/office/drawing/2014/main" id="{4E164BAB-8D3F-4522-9F68-70742DDA9DA5}"/>
                  </a:ext>
                </a:extLst>
              </p:cNvPr>
              <p:cNvSpPr txBox="1"/>
              <p:nvPr/>
            </p:nvSpPr>
            <p:spPr>
              <a:xfrm rot="10800000" flipH="1">
                <a:off x="4873036" y="2091017"/>
                <a:ext cx="2072619" cy="184666"/>
              </a:xfrm>
              <a:prstGeom prst="rect">
                <a:avLst/>
              </a:prstGeom>
              <a:solidFill>
                <a:schemeClr val="accent1"/>
              </a:solidFill>
            </p:spPr>
            <p:txBody>
              <a:bodyPr wrap="none" lIns="0" tIns="0" rIns="0" bIns="0" rtlCol="0">
                <a:spAutoFit/>
              </a:bodyPr>
              <a:lstStyle/>
              <a:p>
                <a:pPr algn="ctr"/>
                <a:r>
                  <a:rPr lang="en-US" sz="1200">
                    <a:solidFill>
                      <a:schemeClr val="bg1"/>
                    </a:solidFill>
                  </a:rPr>
                  <a:t>Semantic Data Layer  (Snowflake)</a:t>
                </a:r>
              </a:p>
            </p:txBody>
          </p:sp>
          <p:pic>
            <p:nvPicPr>
              <p:cNvPr id="92" name="Graphic 91" descr="Layers Design with solid fill">
                <a:extLst>
                  <a:ext uri="{FF2B5EF4-FFF2-40B4-BE49-F238E27FC236}">
                    <a16:creationId xmlns:a16="http://schemas.microsoft.com/office/drawing/2014/main" id="{2375969C-E28E-487B-A02E-87F67E2C14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flipH="1">
                <a:off x="5461030" y="2445069"/>
                <a:ext cx="914400" cy="914400"/>
              </a:xfrm>
              <a:prstGeom prst="rect">
                <a:avLst/>
              </a:prstGeom>
            </p:spPr>
          </p:pic>
        </p:grpSp>
        <p:grpSp>
          <p:nvGrpSpPr>
            <p:cNvPr id="5" name="Group 4">
              <a:extLst>
                <a:ext uri="{FF2B5EF4-FFF2-40B4-BE49-F238E27FC236}">
                  <a16:creationId xmlns:a16="http://schemas.microsoft.com/office/drawing/2014/main" id="{93FA2F8F-AF61-4264-A266-3AF74A60E17E}"/>
                </a:ext>
              </a:extLst>
            </p:cNvPr>
            <p:cNvGrpSpPr/>
            <p:nvPr/>
          </p:nvGrpSpPr>
          <p:grpSpPr>
            <a:xfrm rot="10800000">
              <a:off x="2775102" y="2091017"/>
              <a:ext cx="1963358" cy="1268452"/>
              <a:chOff x="2775102" y="2091017"/>
              <a:chExt cx="1963358" cy="1268452"/>
            </a:xfrm>
          </p:grpSpPr>
          <p:sp>
            <p:nvSpPr>
              <p:cNvPr id="75" name="TextBox 74">
                <a:extLst>
                  <a:ext uri="{FF2B5EF4-FFF2-40B4-BE49-F238E27FC236}">
                    <a16:creationId xmlns:a16="http://schemas.microsoft.com/office/drawing/2014/main" id="{71C80D31-9B4C-404F-9AA6-01536B91EC0A}"/>
                  </a:ext>
                </a:extLst>
              </p:cNvPr>
              <p:cNvSpPr txBox="1"/>
              <p:nvPr/>
            </p:nvSpPr>
            <p:spPr>
              <a:xfrm rot="10800000" flipH="1">
                <a:off x="2775102" y="2091017"/>
                <a:ext cx="1963358" cy="184666"/>
              </a:xfrm>
              <a:prstGeom prst="rect">
                <a:avLst/>
              </a:prstGeom>
              <a:solidFill>
                <a:schemeClr val="accent1"/>
              </a:solidFill>
            </p:spPr>
            <p:txBody>
              <a:bodyPr wrap="none" lIns="0" tIns="0" rIns="0" bIns="0" rtlCol="0">
                <a:spAutoFit/>
              </a:bodyPr>
              <a:lstStyle/>
              <a:p>
                <a:pPr algn="ctr"/>
                <a:r>
                  <a:rPr lang="en-US" sz="1200">
                    <a:solidFill>
                      <a:schemeClr val="bg1"/>
                    </a:solidFill>
                  </a:rPr>
                  <a:t>Aladdin Data Cloud (Snowflake)</a:t>
                </a:r>
              </a:p>
            </p:txBody>
          </p:sp>
          <p:pic>
            <p:nvPicPr>
              <p:cNvPr id="94" name="Graphic 93" descr="Upload with solid fill">
                <a:extLst>
                  <a:ext uri="{FF2B5EF4-FFF2-40B4-BE49-F238E27FC236}">
                    <a16:creationId xmlns:a16="http://schemas.microsoft.com/office/drawing/2014/main" id="{58175317-B809-4C08-8510-62ACA839F7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flipH="1">
                <a:off x="3348258" y="2445069"/>
                <a:ext cx="914400" cy="914400"/>
              </a:xfrm>
              <a:prstGeom prst="rect">
                <a:avLst/>
              </a:prstGeom>
            </p:spPr>
          </p:pic>
        </p:grpSp>
        <p:grpSp>
          <p:nvGrpSpPr>
            <p:cNvPr id="40" name="Group 39">
              <a:extLst>
                <a:ext uri="{FF2B5EF4-FFF2-40B4-BE49-F238E27FC236}">
                  <a16:creationId xmlns:a16="http://schemas.microsoft.com/office/drawing/2014/main" id="{C7892A57-F01B-4FB9-82EB-9D7B6429266D}"/>
                </a:ext>
              </a:extLst>
            </p:cNvPr>
            <p:cNvGrpSpPr/>
            <p:nvPr/>
          </p:nvGrpSpPr>
          <p:grpSpPr>
            <a:xfrm rot="16200000" flipH="1">
              <a:off x="4679700" y="2594959"/>
              <a:ext cx="609735" cy="324000"/>
              <a:chOff x="1383617" y="3482982"/>
              <a:chExt cx="609735" cy="324000"/>
            </a:xfrm>
            <a:solidFill>
              <a:schemeClr val="accent1"/>
            </a:solidFill>
          </p:grpSpPr>
          <p:cxnSp>
            <p:nvCxnSpPr>
              <p:cNvPr id="41" name="Straight Connector 40">
                <a:extLst>
                  <a:ext uri="{FF2B5EF4-FFF2-40B4-BE49-F238E27FC236}">
                    <a16:creationId xmlns:a16="http://schemas.microsoft.com/office/drawing/2014/main" id="{9D87D31C-3EFD-45F6-9439-BEAAE1FC797B}"/>
                  </a:ext>
                </a:extLst>
              </p:cNvPr>
              <p:cNvCxnSpPr>
                <a:cxnSpLocks/>
              </p:cNvCxnSpPr>
              <p:nvPr/>
            </p:nvCxnSpPr>
            <p:spPr>
              <a:xfrm flipV="1">
                <a:off x="1669352" y="3483981"/>
                <a:ext cx="324000" cy="32064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57EBE5B-0AA0-4B5B-B8A7-37FE6E1B1E59}"/>
                  </a:ext>
                </a:extLst>
              </p:cNvPr>
              <p:cNvCxnSpPr>
                <a:cxnSpLocks/>
              </p:cNvCxnSpPr>
              <p:nvPr/>
            </p:nvCxnSpPr>
            <p:spPr>
              <a:xfrm flipH="1" flipV="1">
                <a:off x="1383617" y="3482982"/>
                <a:ext cx="288000" cy="32400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B698ABE8-0E75-446D-8353-87669DE9E509}"/>
                </a:ext>
              </a:extLst>
            </p:cNvPr>
            <p:cNvSpPr/>
            <p:nvPr/>
          </p:nvSpPr>
          <p:spPr>
            <a:xfrm>
              <a:off x="9718527" y="2970554"/>
              <a:ext cx="1139973" cy="4864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rPr>
                <a:t>End-user</a:t>
              </a:r>
            </a:p>
          </p:txBody>
        </p:sp>
      </p:grpSp>
    </p:spTree>
    <p:extLst>
      <p:ext uri="{BB962C8B-B14F-4D97-AF65-F5344CB8AC3E}">
        <p14:creationId xmlns:p14="http://schemas.microsoft.com/office/powerpoint/2010/main" val="25567773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74DD80B-406A-416D-AC13-EA17A38EDF01}"/>
              </a:ext>
            </a:extLst>
          </p:cNvPr>
          <p:cNvGraphicFramePr>
            <a:graphicFrameLocks noChangeAspect="1"/>
          </p:cNvGraphicFramePr>
          <p:nvPr>
            <p:custDataLst>
              <p:tags r:id="rId2"/>
            </p:custDataLst>
          </p:nvPr>
        </p:nvGraphicFramePr>
        <p:xfrm>
          <a:off x="4761" y="3372"/>
          <a:ext cx="1587" cy="1587"/>
        </p:xfrm>
        <a:graphic>
          <a:graphicData uri="http://schemas.openxmlformats.org/presentationml/2006/ole">
            <mc:AlternateContent xmlns:mc="http://schemas.openxmlformats.org/markup-compatibility/2006">
              <mc:Choice xmlns:v="urn:schemas-microsoft-com:vml" Requires="v">
                <p:oleObj spid="_x0000_s106499" name="think-cell Slide" r:id="rId4" imgW="592" imgH="595" progId="TCLayout.ActiveDocument.1">
                  <p:embed/>
                </p:oleObj>
              </mc:Choice>
              <mc:Fallback>
                <p:oleObj name="think-cell Slide" r:id="rId4" imgW="592" imgH="595" progId="TCLayout.ActiveDocument.1">
                  <p:embed/>
                  <p:pic>
                    <p:nvPicPr>
                      <p:cNvPr id="6" name="Object 5" hidden="1">
                        <a:extLst>
                          <a:ext uri="{FF2B5EF4-FFF2-40B4-BE49-F238E27FC236}">
                            <a16:creationId xmlns:a16="http://schemas.microsoft.com/office/drawing/2014/main" id="{D74DD80B-406A-416D-AC13-EA17A38EDF01}"/>
                          </a:ext>
                        </a:extLst>
                      </p:cNvPr>
                      <p:cNvPicPr/>
                      <p:nvPr/>
                    </p:nvPicPr>
                    <p:blipFill>
                      <a:blip r:embed="rId5"/>
                      <a:stretch>
                        <a:fillRect/>
                      </a:stretch>
                    </p:blipFill>
                    <p:spPr>
                      <a:xfrm>
                        <a:off x="4761" y="3372"/>
                        <a:ext cx="1587" cy="1587"/>
                      </a:xfrm>
                      <a:prstGeom prst="rect">
                        <a:avLst/>
                      </a:prstGeom>
                    </p:spPr>
                  </p:pic>
                </p:oleObj>
              </mc:Fallback>
            </mc:AlternateContent>
          </a:graphicData>
        </a:graphic>
      </p:graphicFrame>
      <p:cxnSp>
        <p:nvCxnSpPr>
          <p:cNvPr id="136" name="Straight Arrow Connector 135">
            <a:extLst>
              <a:ext uri="{FF2B5EF4-FFF2-40B4-BE49-F238E27FC236}">
                <a16:creationId xmlns:a16="http://schemas.microsoft.com/office/drawing/2014/main" id="{DCF2335D-6DC0-4DE1-85A8-004B9EE6CAA3}"/>
              </a:ext>
            </a:extLst>
          </p:cNvPr>
          <p:cNvCxnSpPr>
            <a:cxnSpLocks/>
          </p:cNvCxnSpPr>
          <p:nvPr/>
        </p:nvCxnSpPr>
        <p:spPr>
          <a:xfrm flipH="1" flipV="1">
            <a:off x="6642650" y="5145572"/>
            <a:ext cx="1353" cy="287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FAE6FB1-6CEB-4379-9AEA-CCED7FCDA83D}"/>
              </a:ext>
            </a:extLst>
          </p:cNvPr>
          <p:cNvCxnSpPr>
            <a:cxnSpLocks/>
          </p:cNvCxnSpPr>
          <p:nvPr/>
        </p:nvCxnSpPr>
        <p:spPr>
          <a:xfrm flipH="1" flipV="1">
            <a:off x="6099678" y="5145572"/>
            <a:ext cx="1353" cy="2878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D037A6ED-124F-45A9-81CF-399740405718}"/>
              </a:ext>
            </a:extLst>
          </p:cNvPr>
          <p:cNvSpPr/>
          <p:nvPr/>
        </p:nvSpPr>
        <p:spPr>
          <a:xfrm>
            <a:off x="3530006" y="2362754"/>
            <a:ext cx="5652066" cy="2769578"/>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3943"/>
            <a:r>
              <a:rPr lang="en-US" sz="1199" b="1">
                <a:solidFill>
                  <a:srgbClr val="000000"/>
                </a:solidFill>
                <a:latin typeface="Calibri" panose="020F0502020204030204"/>
              </a:rPr>
              <a:t>ETL</a:t>
            </a:r>
          </a:p>
        </p:txBody>
      </p:sp>
      <p:sp>
        <p:nvSpPr>
          <p:cNvPr id="36" name="Rectangle 35">
            <a:extLst>
              <a:ext uri="{FF2B5EF4-FFF2-40B4-BE49-F238E27FC236}">
                <a16:creationId xmlns:a16="http://schemas.microsoft.com/office/drawing/2014/main" id="{ADBFF8E9-0747-4739-97BB-CBE4753325FF}"/>
              </a:ext>
            </a:extLst>
          </p:cNvPr>
          <p:cNvSpPr/>
          <p:nvPr/>
        </p:nvSpPr>
        <p:spPr>
          <a:xfrm>
            <a:off x="576000" y="1220350"/>
            <a:ext cx="11028881" cy="554066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3943"/>
            <a:r>
              <a:rPr lang="en-US" sz="1799" b="1">
                <a:solidFill>
                  <a:srgbClr val="000000"/>
                </a:solidFill>
                <a:latin typeface="Calibri" panose="020F0502020204030204"/>
              </a:rPr>
              <a:t>RAFT</a:t>
            </a:r>
            <a:r>
              <a:rPr lang="en-US" sz="1799">
                <a:solidFill>
                  <a:srgbClr val="000000"/>
                </a:solidFill>
                <a:latin typeface="Calibri" panose="020F0502020204030204"/>
              </a:rPr>
              <a:t> </a:t>
            </a:r>
          </a:p>
        </p:txBody>
      </p:sp>
      <p:sp>
        <p:nvSpPr>
          <p:cNvPr id="37" name="Title 36">
            <a:extLst>
              <a:ext uri="{FF2B5EF4-FFF2-40B4-BE49-F238E27FC236}">
                <a16:creationId xmlns:a16="http://schemas.microsoft.com/office/drawing/2014/main" id="{C5C0284F-8B02-4C82-B57F-0137795DA4F7}"/>
              </a:ext>
            </a:extLst>
          </p:cNvPr>
          <p:cNvSpPr>
            <a:spLocks noGrp="1"/>
          </p:cNvSpPr>
          <p:nvPr>
            <p:ph type="ctrTitle"/>
          </p:nvPr>
        </p:nvSpPr>
        <p:spPr/>
        <p:txBody>
          <a:bodyPr vert="horz"/>
          <a:lstStyle/>
          <a:p>
            <a:r>
              <a:rPr lang="en-US"/>
              <a:t>Detailed Plan and Role Distribution for Semantic Data Layer Development</a:t>
            </a:r>
          </a:p>
        </p:txBody>
      </p:sp>
      <p:sp>
        <p:nvSpPr>
          <p:cNvPr id="52" name="Rectangle 51">
            <a:extLst>
              <a:ext uri="{FF2B5EF4-FFF2-40B4-BE49-F238E27FC236}">
                <a16:creationId xmlns:a16="http://schemas.microsoft.com/office/drawing/2014/main" id="{A164529F-A699-402E-9BA3-A8D1CEA9EEAB}"/>
              </a:ext>
            </a:extLst>
          </p:cNvPr>
          <p:cNvSpPr/>
          <p:nvPr/>
        </p:nvSpPr>
        <p:spPr>
          <a:xfrm>
            <a:off x="1908807" y="1770067"/>
            <a:ext cx="1500509" cy="335274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3943"/>
            <a:r>
              <a:rPr lang="en-US" sz="1199" b="1">
                <a:solidFill>
                  <a:srgbClr val="000000"/>
                </a:solidFill>
                <a:latin typeface="Calibri" panose="020F0502020204030204"/>
              </a:rPr>
              <a:t>Data Requirements</a:t>
            </a:r>
          </a:p>
        </p:txBody>
      </p:sp>
      <p:sp>
        <p:nvSpPr>
          <p:cNvPr id="78" name="Rectangle 77">
            <a:extLst>
              <a:ext uri="{FF2B5EF4-FFF2-40B4-BE49-F238E27FC236}">
                <a16:creationId xmlns:a16="http://schemas.microsoft.com/office/drawing/2014/main" id="{3272FC5F-EE95-4D61-BDA7-F84C68EE2BC2}"/>
              </a:ext>
            </a:extLst>
          </p:cNvPr>
          <p:cNvSpPr/>
          <p:nvPr/>
        </p:nvSpPr>
        <p:spPr>
          <a:xfrm>
            <a:off x="576001" y="5607791"/>
            <a:ext cx="9834089" cy="49384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943"/>
            <a:r>
              <a:rPr lang="en-US" sz="1199" b="1">
                <a:solidFill>
                  <a:srgbClr val="000000"/>
                </a:solidFill>
                <a:latin typeface="Calibri" panose="020F0502020204030204"/>
              </a:rPr>
              <a:t>Data </a:t>
            </a:r>
          </a:p>
          <a:p>
            <a:pPr defTabSz="913943"/>
            <a:r>
              <a:rPr lang="en-US" sz="1199" b="1">
                <a:solidFill>
                  <a:srgbClr val="000000"/>
                </a:solidFill>
                <a:latin typeface="Calibri" panose="020F0502020204030204"/>
              </a:rPr>
              <a:t>Management </a:t>
            </a:r>
          </a:p>
          <a:p>
            <a:pPr defTabSz="913943"/>
            <a:r>
              <a:rPr lang="en-US" sz="1199" b="1">
                <a:solidFill>
                  <a:srgbClr val="000000"/>
                </a:solidFill>
                <a:latin typeface="Calibri" panose="020F0502020204030204"/>
              </a:rPr>
              <a:t>Framework</a:t>
            </a:r>
          </a:p>
        </p:txBody>
      </p:sp>
      <p:grpSp>
        <p:nvGrpSpPr>
          <p:cNvPr id="110" name="Group 109">
            <a:extLst>
              <a:ext uri="{FF2B5EF4-FFF2-40B4-BE49-F238E27FC236}">
                <a16:creationId xmlns:a16="http://schemas.microsoft.com/office/drawing/2014/main" id="{1ADA09F6-4E8C-4666-A96D-1D9692944E84}"/>
              </a:ext>
            </a:extLst>
          </p:cNvPr>
          <p:cNvGrpSpPr/>
          <p:nvPr/>
        </p:nvGrpSpPr>
        <p:grpSpPr>
          <a:xfrm>
            <a:off x="5832561" y="1765261"/>
            <a:ext cx="1090674" cy="3357550"/>
            <a:chOff x="5246058" y="1764394"/>
            <a:chExt cx="1091242" cy="3359299"/>
          </a:xfrm>
        </p:grpSpPr>
        <p:sp>
          <p:nvSpPr>
            <p:cNvPr id="82" name="Rectangle 81">
              <a:extLst>
                <a:ext uri="{FF2B5EF4-FFF2-40B4-BE49-F238E27FC236}">
                  <a16:creationId xmlns:a16="http://schemas.microsoft.com/office/drawing/2014/main" id="{9B75028D-5525-4DC3-A125-B9BD11C24B7A}"/>
                </a:ext>
              </a:extLst>
            </p:cNvPr>
            <p:cNvSpPr/>
            <p:nvPr/>
          </p:nvSpPr>
          <p:spPr>
            <a:xfrm rot="16200000">
              <a:off x="4411071" y="3197187"/>
              <a:ext cx="2761218" cy="1091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66769"/>
              <a:r>
                <a:rPr lang="en-US" sz="1199">
                  <a:solidFill>
                    <a:prstClr val="white"/>
                  </a:solidFill>
                  <a:latin typeface="Calibri" panose="020F0502020204030204"/>
                </a:rPr>
                <a:t>Semantic Data Layer (Snowflake)</a:t>
              </a:r>
            </a:p>
          </p:txBody>
        </p:sp>
        <p:sp>
          <p:nvSpPr>
            <p:cNvPr id="83" name="Rectangle 82">
              <a:extLst>
                <a:ext uri="{FF2B5EF4-FFF2-40B4-BE49-F238E27FC236}">
                  <a16:creationId xmlns:a16="http://schemas.microsoft.com/office/drawing/2014/main" id="{E085A275-8529-4E91-82CE-FE5E52107379}"/>
                </a:ext>
              </a:extLst>
            </p:cNvPr>
            <p:cNvSpPr/>
            <p:nvPr/>
          </p:nvSpPr>
          <p:spPr>
            <a:xfrm>
              <a:off x="5246058" y="1764394"/>
              <a:ext cx="1091242" cy="335929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3943"/>
              <a:r>
                <a:rPr lang="en-US" sz="1199" b="1">
                  <a:solidFill>
                    <a:srgbClr val="000000"/>
                  </a:solidFill>
                  <a:latin typeface="Calibri" panose="020F0502020204030204"/>
                </a:rPr>
                <a:t>Data Modelling</a:t>
              </a:r>
            </a:p>
          </p:txBody>
        </p:sp>
      </p:grpSp>
      <p:cxnSp>
        <p:nvCxnSpPr>
          <p:cNvPr id="84" name="Straight Arrow Connector 83">
            <a:extLst>
              <a:ext uri="{FF2B5EF4-FFF2-40B4-BE49-F238E27FC236}">
                <a16:creationId xmlns:a16="http://schemas.microsoft.com/office/drawing/2014/main" id="{0EFE54C8-3A2E-4845-BAFA-91450DAD58CE}"/>
              </a:ext>
            </a:extLst>
          </p:cNvPr>
          <p:cNvCxnSpPr>
            <a:cxnSpLocks/>
          </p:cNvCxnSpPr>
          <p:nvPr/>
        </p:nvCxnSpPr>
        <p:spPr>
          <a:xfrm>
            <a:off x="10437156" y="2522178"/>
            <a:ext cx="323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A8F7B351-43E3-435A-AFFA-415D6893A1A5}"/>
              </a:ext>
            </a:extLst>
          </p:cNvPr>
          <p:cNvSpPr/>
          <p:nvPr/>
        </p:nvSpPr>
        <p:spPr>
          <a:xfrm rot="16200000">
            <a:off x="9284205" y="2425030"/>
            <a:ext cx="1215226" cy="109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6769"/>
            <a:r>
              <a:rPr lang="en-US" sz="1199">
                <a:solidFill>
                  <a:prstClr val="white"/>
                </a:solidFill>
                <a:latin typeface="Calibri" panose="020F0502020204030204"/>
              </a:rPr>
              <a:t>Legacy reporting environment</a:t>
            </a:r>
          </a:p>
        </p:txBody>
      </p:sp>
      <p:sp>
        <p:nvSpPr>
          <p:cNvPr id="89" name="Rectangle 88">
            <a:extLst>
              <a:ext uri="{FF2B5EF4-FFF2-40B4-BE49-F238E27FC236}">
                <a16:creationId xmlns:a16="http://schemas.microsoft.com/office/drawing/2014/main" id="{08D27F10-AEB2-4A47-8797-BA0F7F565D6A}"/>
              </a:ext>
            </a:extLst>
          </p:cNvPr>
          <p:cNvSpPr/>
          <p:nvPr/>
        </p:nvSpPr>
        <p:spPr>
          <a:xfrm>
            <a:off x="9346479" y="1765261"/>
            <a:ext cx="1090674" cy="33575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913943"/>
            <a:r>
              <a:rPr lang="en-US" sz="1199" b="1">
                <a:solidFill>
                  <a:srgbClr val="000000"/>
                </a:solidFill>
                <a:latin typeface="Calibri" panose="020F0502020204030204"/>
              </a:rPr>
              <a:t>Gathering Reporting/ Data Requirements</a:t>
            </a:r>
          </a:p>
        </p:txBody>
      </p:sp>
      <p:sp>
        <p:nvSpPr>
          <p:cNvPr id="91" name="Rectangle 90">
            <a:extLst>
              <a:ext uri="{FF2B5EF4-FFF2-40B4-BE49-F238E27FC236}">
                <a16:creationId xmlns:a16="http://schemas.microsoft.com/office/drawing/2014/main" id="{0E561B9B-ED76-4AC5-9BD7-7A22FADACA17}"/>
              </a:ext>
            </a:extLst>
          </p:cNvPr>
          <p:cNvSpPr/>
          <p:nvPr/>
        </p:nvSpPr>
        <p:spPr>
          <a:xfrm rot="16200000">
            <a:off x="9283735" y="3969390"/>
            <a:ext cx="1216167" cy="1090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6769"/>
            <a:r>
              <a:rPr lang="en-US" sz="1199">
                <a:solidFill>
                  <a:prstClr val="white"/>
                </a:solidFill>
                <a:latin typeface="Calibri" panose="020F0502020204030204"/>
              </a:rPr>
              <a:t>Self Service BI</a:t>
            </a:r>
          </a:p>
        </p:txBody>
      </p:sp>
      <p:cxnSp>
        <p:nvCxnSpPr>
          <p:cNvPr id="103" name="Straight Arrow Connector 102">
            <a:extLst>
              <a:ext uri="{FF2B5EF4-FFF2-40B4-BE49-F238E27FC236}">
                <a16:creationId xmlns:a16="http://schemas.microsoft.com/office/drawing/2014/main" id="{938DCFF9-86FA-4CC0-92F5-9FEA4E7E1D19}"/>
              </a:ext>
            </a:extLst>
          </p:cNvPr>
          <p:cNvCxnSpPr>
            <a:cxnSpLocks/>
          </p:cNvCxnSpPr>
          <p:nvPr/>
        </p:nvCxnSpPr>
        <p:spPr>
          <a:xfrm>
            <a:off x="10437156" y="3289688"/>
            <a:ext cx="32383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70B61418-B867-4BFE-86D7-F361265B1909}"/>
              </a:ext>
            </a:extLst>
          </p:cNvPr>
          <p:cNvGrpSpPr/>
          <p:nvPr/>
        </p:nvGrpSpPr>
        <p:grpSpPr>
          <a:xfrm>
            <a:off x="10633387" y="1762993"/>
            <a:ext cx="971494" cy="1842949"/>
            <a:chOff x="10499225" y="1762125"/>
            <a:chExt cx="972000" cy="1843909"/>
          </a:xfrm>
        </p:grpSpPr>
        <p:grpSp>
          <p:nvGrpSpPr>
            <p:cNvPr id="96" name="Group 95">
              <a:extLst>
                <a:ext uri="{FF2B5EF4-FFF2-40B4-BE49-F238E27FC236}">
                  <a16:creationId xmlns:a16="http://schemas.microsoft.com/office/drawing/2014/main" id="{3F869C97-A47A-4FE7-AD01-B9C2F962188A}"/>
                </a:ext>
              </a:extLst>
            </p:cNvPr>
            <p:cNvGrpSpPr/>
            <p:nvPr/>
          </p:nvGrpSpPr>
          <p:grpSpPr>
            <a:xfrm>
              <a:off x="10499225" y="1958902"/>
              <a:ext cx="972000" cy="1647132"/>
              <a:chOff x="33645" y="2322853"/>
              <a:chExt cx="1350578" cy="1848203"/>
            </a:xfrm>
          </p:grpSpPr>
          <p:pic>
            <p:nvPicPr>
              <p:cNvPr id="97" name="Graphic 96" descr="Group of men with solid fill">
                <a:extLst>
                  <a:ext uri="{FF2B5EF4-FFF2-40B4-BE49-F238E27FC236}">
                    <a16:creationId xmlns:a16="http://schemas.microsoft.com/office/drawing/2014/main" id="{B49A1039-3C9B-43CA-AE92-C1ED403CB7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820" y="2617195"/>
                <a:ext cx="660229" cy="634735"/>
              </a:xfrm>
              <a:prstGeom prst="rect">
                <a:avLst/>
              </a:prstGeom>
            </p:spPr>
          </p:pic>
          <p:sp>
            <p:nvSpPr>
              <p:cNvPr id="98" name="Rectangle 97">
                <a:extLst>
                  <a:ext uri="{FF2B5EF4-FFF2-40B4-BE49-F238E27FC236}">
                    <a16:creationId xmlns:a16="http://schemas.microsoft.com/office/drawing/2014/main" id="{7E3C528A-6642-4403-A4D3-F17CDF822ACE}"/>
                  </a:ext>
                </a:extLst>
              </p:cNvPr>
              <p:cNvSpPr/>
              <p:nvPr/>
            </p:nvSpPr>
            <p:spPr>
              <a:xfrm>
                <a:off x="33645" y="2322853"/>
                <a:ext cx="1350578" cy="3357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6769"/>
                <a:r>
                  <a:rPr lang="en-US" sz="1199" b="1">
                    <a:solidFill>
                      <a:srgbClr val="000000"/>
                    </a:solidFill>
                    <a:latin typeface="Calibri" panose="020F0502020204030204"/>
                  </a:rPr>
                  <a:t>ABOR Consumers</a:t>
                </a:r>
              </a:p>
            </p:txBody>
          </p:sp>
          <p:pic>
            <p:nvPicPr>
              <p:cNvPr id="105" name="Graphic 104" descr="Group of men with solid fill">
                <a:extLst>
                  <a:ext uri="{FF2B5EF4-FFF2-40B4-BE49-F238E27FC236}">
                    <a16:creationId xmlns:a16="http://schemas.microsoft.com/office/drawing/2014/main" id="{BDAE6737-C3DA-4F88-97F5-A057280E71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821" y="3536320"/>
                <a:ext cx="660228" cy="634736"/>
              </a:xfrm>
              <a:prstGeom prst="rect">
                <a:avLst/>
              </a:prstGeom>
            </p:spPr>
          </p:pic>
        </p:grpSp>
        <p:sp>
          <p:nvSpPr>
            <p:cNvPr id="101" name="Rectangle 100">
              <a:extLst>
                <a:ext uri="{FF2B5EF4-FFF2-40B4-BE49-F238E27FC236}">
                  <a16:creationId xmlns:a16="http://schemas.microsoft.com/office/drawing/2014/main" id="{5F6E192F-03ED-489B-B2ED-5678B01CC3FB}"/>
                </a:ext>
              </a:extLst>
            </p:cNvPr>
            <p:cNvSpPr/>
            <p:nvPr/>
          </p:nvSpPr>
          <p:spPr>
            <a:xfrm>
              <a:off x="10499225" y="2795255"/>
              <a:ext cx="972000" cy="2992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6769"/>
              <a:r>
                <a:rPr lang="en-US" sz="1199" b="1">
                  <a:solidFill>
                    <a:srgbClr val="000000"/>
                  </a:solidFill>
                  <a:latin typeface="Calibri" panose="020F0502020204030204"/>
                </a:rPr>
                <a:t>IBOR Consumers</a:t>
              </a:r>
            </a:p>
          </p:txBody>
        </p:sp>
        <p:sp>
          <p:nvSpPr>
            <p:cNvPr id="104" name="Rectangle 103">
              <a:extLst>
                <a:ext uri="{FF2B5EF4-FFF2-40B4-BE49-F238E27FC236}">
                  <a16:creationId xmlns:a16="http://schemas.microsoft.com/office/drawing/2014/main" id="{D8E0E820-0747-4368-820C-6E08DABA216B}"/>
                </a:ext>
              </a:extLst>
            </p:cNvPr>
            <p:cNvSpPr/>
            <p:nvPr/>
          </p:nvSpPr>
          <p:spPr>
            <a:xfrm>
              <a:off x="10623436" y="1762125"/>
              <a:ext cx="723579" cy="181962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3943"/>
              <a:endParaRPr lang="en-US" sz="1199" b="1">
                <a:solidFill>
                  <a:srgbClr val="000000"/>
                </a:solidFill>
                <a:latin typeface="Calibri" panose="020F0502020204030204"/>
              </a:endParaRPr>
            </a:p>
          </p:txBody>
        </p:sp>
      </p:grpSp>
      <p:cxnSp>
        <p:nvCxnSpPr>
          <p:cNvPr id="106" name="Elbow Connector 105">
            <a:extLst>
              <a:ext uri="{FF2B5EF4-FFF2-40B4-BE49-F238E27FC236}">
                <a16:creationId xmlns:a16="http://schemas.microsoft.com/office/drawing/2014/main" id="{CDDC24FA-FB10-48D0-B8CE-FD27CD18D5EA}"/>
              </a:ext>
            </a:extLst>
          </p:cNvPr>
          <p:cNvCxnSpPr>
            <a:cxnSpLocks/>
            <a:stCxn id="91" idx="2"/>
            <a:endCxn id="104" idx="2"/>
          </p:cNvCxnSpPr>
          <p:nvPr/>
        </p:nvCxnSpPr>
        <p:spPr>
          <a:xfrm flipV="1">
            <a:off x="10437156" y="3581673"/>
            <a:ext cx="681979" cy="93305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F38380C-4ABB-45FD-9B28-E6785FEE8AE1}"/>
              </a:ext>
            </a:extLst>
          </p:cNvPr>
          <p:cNvCxnSpPr>
            <a:cxnSpLocks/>
          </p:cNvCxnSpPr>
          <p:nvPr/>
        </p:nvCxnSpPr>
        <p:spPr>
          <a:xfrm>
            <a:off x="6935930" y="2970367"/>
            <a:ext cx="24107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2943D2DF-7642-495D-AD6F-0B1C84C06168}"/>
              </a:ext>
            </a:extLst>
          </p:cNvPr>
          <p:cNvCxnSpPr>
            <a:cxnSpLocks/>
          </p:cNvCxnSpPr>
          <p:nvPr/>
        </p:nvCxnSpPr>
        <p:spPr>
          <a:xfrm rot="5400000" flipH="1" flipV="1">
            <a:off x="6275439" y="-1847038"/>
            <a:ext cx="12693" cy="7232755"/>
          </a:xfrm>
          <a:prstGeom prst="bentConnector3">
            <a:avLst>
              <a:gd name="adj1" fmla="val 1800000"/>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0FE9A3F-C3B2-4C9F-8B43-09255E7C0E5C}"/>
              </a:ext>
            </a:extLst>
          </p:cNvPr>
          <p:cNvSpPr txBox="1"/>
          <p:nvPr/>
        </p:nvSpPr>
        <p:spPr>
          <a:xfrm>
            <a:off x="3232061" y="1245571"/>
            <a:ext cx="6099449" cy="276855"/>
          </a:xfrm>
          <a:prstGeom prst="rect">
            <a:avLst/>
          </a:prstGeom>
          <a:noFill/>
        </p:spPr>
        <p:txBody>
          <a:bodyPr wrap="square">
            <a:spAutoFit/>
          </a:bodyPr>
          <a:lstStyle/>
          <a:p>
            <a:pPr algn="ctr" defTabSz="566769"/>
            <a:r>
              <a:rPr lang="en-US" sz="1199" b="1">
                <a:solidFill>
                  <a:srgbClr val="000000"/>
                </a:solidFill>
                <a:latin typeface="Calibri" panose="020F0502020204030204"/>
              </a:rPr>
              <a:t>Data element dictionary</a:t>
            </a:r>
          </a:p>
        </p:txBody>
      </p:sp>
      <p:pic>
        <p:nvPicPr>
          <p:cNvPr id="10" name="Graphic 9" descr="Flowchart with solid fill">
            <a:extLst>
              <a:ext uri="{FF2B5EF4-FFF2-40B4-BE49-F238E27FC236}">
                <a16:creationId xmlns:a16="http://schemas.microsoft.com/office/drawing/2014/main" id="{B669C8B5-9386-4E27-ABCC-4DF38911B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0842" y="1885538"/>
            <a:ext cx="503738" cy="503738"/>
          </a:xfrm>
          <a:prstGeom prst="rect">
            <a:avLst/>
          </a:prstGeom>
        </p:spPr>
      </p:pic>
      <p:sp>
        <p:nvSpPr>
          <p:cNvPr id="55" name="Rounded Rectangular Callout 13">
            <a:extLst>
              <a:ext uri="{FF2B5EF4-FFF2-40B4-BE49-F238E27FC236}">
                <a16:creationId xmlns:a16="http://schemas.microsoft.com/office/drawing/2014/main" id="{C50CE518-91B6-48B8-9A94-E164312A0992}"/>
              </a:ext>
            </a:extLst>
          </p:cNvPr>
          <p:cNvSpPr/>
          <p:nvPr/>
        </p:nvSpPr>
        <p:spPr>
          <a:xfrm>
            <a:off x="4344307" y="6297077"/>
            <a:ext cx="694963" cy="399842"/>
          </a:xfrm>
          <a:prstGeom prst="wedgeRoundRectCallout">
            <a:avLst>
              <a:gd name="adj1" fmla="val -9874"/>
              <a:gd name="adj2" fmla="val -101785"/>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Data Owners</a:t>
            </a:r>
          </a:p>
        </p:txBody>
      </p:sp>
      <p:sp>
        <p:nvSpPr>
          <p:cNvPr id="57" name="Rounded Rectangular Callout 13">
            <a:extLst>
              <a:ext uri="{FF2B5EF4-FFF2-40B4-BE49-F238E27FC236}">
                <a16:creationId xmlns:a16="http://schemas.microsoft.com/office/drawing/2014/main" id="{4FE5C237-A127-415F-AEBE-8E751DAD2904}"/>
              </a:ext>
            </a:extLst>
          </p:cNvPr>
          <p:cNvSpPr/>
          <p:nvPr/>
        </p:nvSpPr>
        <p:spPr>
          <a:xfrm>
            <a:off x="6972568" y="6297077"/>
            <a:ext cx="694963" cy="399842"/>
          </a:xfrm>
          <a:prstGeom prst="wedgeRoundRectCallout">
            <a:avLst>
              <a:gd name="adj1" fmla="val 7934"/>
              <a:gd name="adj2" fmla="val -99404"/>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Data Officers</a:t>
            </a:r>
          </a:p>
        </p:txBody>
      </p:sp>
      <p:sp>
        <p:nvSpPr>
          <p:cNvPr id="58" name="Rounded Rectangular Callout 13">
            <a:extLst>
              <a:ext uri="{FF2B5EF4-FFF2-40B4-BE49-F238E27FC236}">
                <a16:creationId xmlns:a16="http://schemas.microsoft.com/office/drawing/2014/main" id="{187841D6-23D6-4CFF-AC75-E47694FE300D}"/>
              </a:ext>
            </a:extLst>
          </p:cNvPr>
          <p:cNvSpPr/>
          <p:nvPr/>
        </p:nvSpPr>
        <p:spPr>
          <a:xfrm>
            <a:off x="5658437" y="6297077"/>
            <a:ext cx="694963" cy="399842"/>
          </a:xfrm>
          <a:prstGeom prst="wedgeRoundRectCallout">
            <a:avLst>
              <a:gd name="adj1" fmla="val -9874"/>
              <a:gd name="adj2" fmla="val -101785"/>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Data Stewards</a:t>
            </a:r>
          </a:p>
        </p:txBody>
      </p:sp>
      <p:pic>
        <p:nvPicPr>
          <p:cNvPr id="62" name="Graphic 61" descr="User with solid fill">
            <a:extLst>
              <a:ext uri="{FF2B5EF4-FFF2-40B4-BE49-F238E27FC236}">
                <a16:creationId xmlns:a16="http://schemas.microsoft.com/office/drawing/2014/main" id="{72170CEB-D470-4596-BABA-10E675AA82F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30148" y="6290630"/>
            <a:ext cx="215888" cy="215888"/>
          </a:xfrm>
          <a:prstGeom prst="rect">
            <a:avLst/>
          </a:prstGeom>
        </p:spPr>
      </p:pic>
      <p:pic>
        <p:nvPicPr>
          <p:cNvPr id="63" name="Graphic 62" descr="User with solid fill">
            <a:extLst>
              <a:ext uri="{FF2B5EF4-FFF2-40B4-BE49-F238E27FC236}">
                <a16:creationId xmlns:a16="http://schemas.microsoft.com/office/drawing/2014/main" id="{998F3791-06ED-4371-8B0D-4C061954B39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8917" y="6290630"/>
            <a:ext cx="215888" cy="215888"/>
          </a:xfrm>
          <a:prstGeom prst="rect">
            <a:avLst/>
          </a:prstGeom>
        </p:spPr>
      </p:pic>
      <p:pic>
        <p:nvPicPr>
          <p:cNvPr id="64" name="Graphic 63" descr="User with solid fill">
            <a:extLst>
              <a:ext uri="{FF2B5EF4-FFF2-40B4-BE49-F238E27FC236}">
                <a16:creationId xmlns:a16="http://schemas.microsoft.com/office/drawing/2014/main" id="{9EFD7569-015B-41B5-9679-E41110CD02E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58165" y="6290630"/>
            <a:ext cx="215888" cy="215888"/>
          </a:xfrm>
          <a:prstGeom prst="rect">
            <a:avLst/>
          </a:prstGeom>
        </p:spPr>
      </p:pic>
      <p:grpSp>
        <p:nvGrpSpPr>
          <p:cNvPr id="66" name="Group 65">
            <a:extLst>
              <a:ext uri="{FF2B5EF4-FFF2-40B4-BE49-F238E27FC236}">
                <a16:creationId xmlns:a16="http://schemas.microsoft.com/office/drawing/2014/main" id="{F8010316-2ED9-44A5-BE98-D2D6E6BB271C}"/>
              </a:ext>
            </a:extLst>
          </p:cNvPr>
          <p:cNvGrpSpPr/>
          <p:nvPr/>
        </p:nvGrpSpPr>
        <p:grpSpPr>
          <a:xfrm>
            <a:off x="7101353" y="1651125"/>
            <a:ext cx="999585" cy="496674"/>
            <a:chOff x="7105051" y="2259798"/>
            <a:chExt cx="1000106" cy="496933"/>
          </a:xfrm>
        </p:grpSpPr>
        <p:sp>
          <p:nvSpPr>
            <p:cNvPr id="14" name="Rounded Rectangular Callout 13">
              <a:extLst>
                <a:ext uri="{FF2B5EF4-FFF2-40B4-BE49-F238E27FC236}">
                  <a16:creationId xmlns:a16="http://schemas.microsoft.com/office/drawing/2014/main" id="{C3C90222-1063-415F-A3B3-22BC6FA8356B}"/>
                </a:ext>
              </a:extLst>
            </p:cNvPr>
            <p:cNvSpPr/>
            <p:nvPr/>
          </p:nvSpPr>
          <p:spPr>
            <a:xfrm>
              <a:off x="7179424" y="2356681"/>
              <a:ext cx="925733" cy="400050"/>
            </a:xfrm>
            <a:prstGeom prst="wedgeRoundRectCallout">
              <a:avLst>
                <a:gd name="adj1" fmla="val -112614"/>
                <a:gd name="adj2" fmla="val 43453"/>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Logica/Physical Data </a:t>
              </a:r>
              <a:r>
                <a:rPr lang="en-US" sz="999" err="1">
                  <a:solidFill>
                    <a:srgbClr val="000000"/>
                  </a:solidFill>
                  <a:latin typeface="Calibri" panose="020F0502020204030204"/>
                </a:rPr>
                <a:t>Modeller</a:t>
              </a:r>
              <a:endParaRPr lang="en-US" sz="999">
                <a:solidFill>
                  <a:srgbClr val="000000"/>
                </a:solidFill>
                <a:latin typeface="Calibri" panose="020F0502020204030204"/>
              </a:endParaRPr>
            </a:p>
          </p:txBody>
        </p:sp>
        <p:pic>
          <p:nvPicPr>
            <p:cNvPr id="65" name="Graphic 64" descr="User with solid fill">
              <a:extLst>
                <a:ext uri="{FF2B5EF4-FFF2-40B4-BE49-F238E27FC236}">
                  <a16:creationId xmlns:a16="http://schemas.microsoft.com/office/drawing/2014/main" id="{8219DB5A-C5EC-44BF-B572-E119990BB342}"/>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05051" y="2259798"/>
              <a:ext cx="216000" cy="216000"/>
            </a:xfrm>
            <a:prstGeom prst="rect">
              <a:avLst/>
            </a:prstGeom>
          </p:spPr>
        </p:pic>
      </p:grpSp>
      <p:sp>
        <p:nvSpPr>
          <p:cNvPr id="77" name="Rounded Rectangular Callout 13">
            <a:extLst>
              <a:ext uri="{FF2B5EF4-FFF2-40B4-BE49-F238E27FC236}">
                <a16:creationId xmlns:a16="http://schemas.microsoft.com/office/drawing/2014/main" id="{DBD0C8DE-1C69-417C-85FC-6D36F2769D38}"/>
              </a:ext>
            </a:extLst>
          </p:cNvPr>
          <p:cNvSpPr/>
          <p:nvPr/>
        </p:nvSpPr>
        <p:spPr>
          <a:xfrm>
            <a:off x="588801" y="818082"/>
            <a:ext cx="1930786" cy="253561"/>
          </a:xfrm>
          <a:prstGeom prst="wedgeRoundRectCallout">
            <a:avLst>
              <a:gd name="adj1" fmla="val -32299"/>
              <a:gd name="adj2" fmla="val 130214"/>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Technical Project Manager</a:t>
            </a:r>
          </a:p>
        </p:txBody>
      </p:sp>
      <p:pic>
        <p:nvPicPr>
          <p:cNvPr id="79" name="Graphic 78" descr="User with solid fill">
            <a:extLst>
              <a:ext uri="{FF2B5EF4-FFF2-40B4-BE49-F238E27FC236}">
                <a16:creationId xmlns:a16="http://schemas.microsoft.com/office/drawing/2014/main" id="{22CA997E-E7F7-4DFF-89E6-80F5BDEC46C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800" y="826667"/>
            <a:ext cx="215888" cy="215888"/>
          </a:xfrm>
          <a:prstGeom prst="rect">
            <a:avLst/>
          </a:prstGeom>
        </p:spPr>
      </p:pic>
      <p:pic>
        <p:nvPicPr>
          <p:cNvPr id="90" name="Graphic 89" descr="User with solid fill">
            <a:extLst>
              <a:ext uri="{FF2B5EF4-FFF2-40B4-BE49-F238E27FC236}">
                <a16:creationId xmlns:a16="http://schemas.microsoft.com/office/drawing/2014/main" id="{FF9BD808-4AF4-4FCA-8F3B-A4CFDC25946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52784" y="1777044"/>
            <a:ext cx="215888" cy="215888"/>
          </a:xfrm>
          <a:prstGeom prst="rect">
            <a:avLst/>
          </a:prstGeom>
        </p:spPr>
      </p:pic>
      <p:pic>
        <p:nvPicPr>
          <p:cNvPr id="123" name="Graphic 122" descr="User with solid fill">
            <a:extLst>
              <a:ext uri="{FF2B5EF4-FFF2-40B4-BE49-F238E27FC236}">
                <a16:creationId xmlns:a16="http://schemas.microsoft.com/office/drawing/2014/main" id="{255B2522-8EDE-47E6-A6E9-664097BF447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30628" y="1876402"/>
            <a:ext cx="215888" cy="215888"/>
          </a:xfrm>
          <a:prstGeom prst="rect">
            <a:avLst/>
          </a:prstGeom>
        </p:spPr>
      </p:pic>
      <p:grpSp>
        <p:nvGrpSpPr>
          <p:cNvPr id="181" name="Group 180">
            <a:extLst>
              <a:ext uri="{FF2B5EF4-FFF2-40B4-BE49-F238E27FC236}">
                <a16:creationId xmlns:a16="http://schemas.microsoft.com/office/drawing/2014/main" id="{50337B02-577E-4ABA-A4D0-C6188110E175}"/>
              </a:ext>
            </a:extLst>
          </p:cNvPr>
          <p:cNvGrpSpPr/>
          <p:nvPr/>
        </p:nvGrpSpPr>
        <p:grpSpPr>
          <a:xfrm>
            <a:off x="7144702" y="4101290"/>
            <a:ext cx="725948" cy="408133"/>
            <a:chOff x="7148423" y="3018248"/>
            <a:chExt cx="726326" cy="408346"/>
          </a:xfrm>
        </p:grpSpPr>
        <p:sp>
          <p:nvSpPr>
            <p:cNvPr id="95" name="Rounded Rectangular Callout 13">
              <a:extLst>
                <a:ext uri="{FF2B5EF4-FFF2-40B4-BE49-F238E27FC236}">
                  <a16:creationId xmlns:a16="http://schemas.microsoft.com/office/drawing/2014/main" id="{3CCAD142-5C06-4AC4-B3A0-A1D80F5C7B75}"/>
                </a:ext>
              </a:extLst>
            </p:cNvPr>
            <p:cNvSpPr/>
            <p:nvPr/>
          </p:nvSpPr>
          <p:spPr>
            <a:xfrm>
              <a:off x="7179424" y="3026544"/>
              <a:ext cx="695325" cy="400050"/>
            </a:xfrm>
            <a:prstGeom prst="wedgeRoundRectCallout">
              <a:avLst>
                <a:gd name="adj1" fmla="val -112614"/>
                <a:gd name="adj2" fmla="val 43453"/>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7944" tIns="107944" rIns="0" bIns="107944" rtlCol="0" anchor="ctr"/>
            <a:lstStyle/>
            <a:p>
              <a:pPr algn="ctr" defTabSz="913943"/>
              <a:r>
                <a:rPr lang="en-US" sz="999">
                  <a:solidFill>
                    <a:srgbClr val="000000"/>
                  </a:solidFill>
                  <a:latin typeface="Calibri" panose="020F0502020204030204"/>
                </a:rPr>
                <a:t>Snowflake/ETL Developer</a:t>
              </a:r>
            </a:p>
          </p:txBody>
        </p:sp>
        <p:pic>
          <p:nvPicPr>
            <p:cNvPr id="127" name="Graphic 126" descr="User with solid fill">
              <a:extLst>
                <a:ext uri="{FF2B5EF4-FFF2-40B4-BE49-F238E27FC236}">
                  <a16:creationId xmlns:a16="http://schemas.microsoft.com/office/drawing/2014/main" id="{D1CC0BB3-C01D-41DB-8FD2-89B2F75167D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8423" y="3018248"/>
              <a:ext cx="216000" cy="216000"/>
            </a:xfrm>
            <a:prstGeom prst="rect">
              <a:avLst/>
            </a:prstGeom>
          </p:spPr>
        </p:pic>
      </p:grpSp>
      <p:grpSp>
        <p:nvGrpSpPr>
          <p:cNvPr id="38" name="Group 37">
            <a:extLst>
              <a:ext uri="{FF2B5EF4-FFF2-40B4-BE49-F238E27FC236}">
                <a16:creationId xmlns:a16="http://schemas.microsoft.com/office/drawing/2014/main" id="{2D4E0658-FC39-4D65-A984-79DB03392E84}"/>
              </a:ext>
            </a:extLst>
          </p:cNvPr>
          <p:cNvGrpSpPr/>
          <p:nvPr/>
        </p:nvGrpSpPr>
        <p:grpSpPr>
          <a:xfrm>
            <a:off x="7144702" y="2532401"/>
            <a:ext cx="725948" cy="399842"/>
            <a:chOff x="7148423" y="2335390"/>
            <a:chExt cx="726326" cy="400050"/>
          </a:xfrm>
        </p:grpSpPr>
        <p:sp>
          <p:nvSpPr>
            <p:cNvPr id="179" name="Rounded Rectangular Callout 13">
              <a:extLst>
                <a:ext uri="{FF2B5EF4-FFF2-40B4-BE49-F238E27FC236}">
                  <a16:creationId xmlns:a16="http://schemas.microsoft.com/office/drawing/2014/main" id="{F8852DC2-3A49-494F-9688-ECC71DA0BBE7}"/>
                </a:ext>
              </a:extLst>
            </p:cNvPr>
            <p:cNvSpPr/>
            <p:nvPr/>
          </p:nvSpPr>
          <p:spPr>
            <a:xfrm>
              <a:off x="7179424" y="2335390"/>
              <a:ext cx="695325" cy="400050"/>
            </a:xfrm>
            <a:prstGeom prst="wedgeRoundRectCallout">
              <a:avLst>
                <a:gd name="adj1" fmla="val -112614"/>
                <a:gd name="adj2" fmla="val 43453"/>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Product Owner</a:t>
              </a:r>
            </a:p>
          </p:txBody>
        </p:sp>
        <p:pic>
          <p:nvPicPr>
            <p:cNvPr id="180" name="Graphic 179" descr="User with solid fill">
              <a:extLst>
                <a:ext uri="{FF2B5EF4-FFF2-40B4-BE49-F238E27FC236}">
                  <a16:creationId xmlns:a16="http://schemas.microsoft.com/office/drawing/2014/main" id="{8A80B088-1210-4191-B8AA-91727D484CD9}"/>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8423" y="2360378"/>
              <a:ext cx="216000" cy="216000"/>
            </a:xfrm>
            <a:prstGeom prst="rect">
              <a:avLst/>
            </a:prstGeom>
          </p:spPr>
        </p:pic>
      </p:grpSp>
      <p:grpSp>
        <p:nvGrpSpPr>
          <p:cNvPr id="68" name="Group 67">
            <a:extLst>
              <a:ext uri="{FF2B5EF4-FFF2-40B4-BE49-F238E27FC236}">
                <a16:creationId xmlns:a16="http://schemas.microsoft.com/office/drawing/2014/main" id="{4E95EAEC-D1AD-4767-B5FA-7C2D087FAB3C}"/>
              </a:ext>
            </a:extLst>
          </p:cNvPr>
          <p:cNvGrpSpPr/>
          <p:nvPr/>
        </p:nvGrpSpPr>
        <p:grpSpPr>
          <a:xfrm>
            <a:off x="7144702" y="3316845"/>
            <a:ext cx="725948" cy="399842"/>
            <a:chOff x="7148423" y="3600186"/>
            <a:chExt cx="726326" cy="400050"/>
          </a:xfrm>
        </p:grpSpPr>
        <p:sp>
          <p:nvSpPr>
            <p:cNvPr id="108" name="Rounded Rectangular Callout 13">
              <a:extLst>
                <a:ext uri="{FF2B5EF4-FFF2-40B4-BE49-F238E27FC236}">
                  <a16:creationId xmlns:a16="http://schemas.microsoft.com/office/drawing/2014/main" id="{58158BB4-59E0-472F-BA32-91395008DDCC}"/>
                </a:ext>
              </a:extLst>
            </p:cNvPr>
            <p:cNvSpPr/>
            <p:nvPr/>
          </p:nvSpPr>
          <p:spPr>
            <a:xfrm>
              <a:off x="7179424" y="3600186"/>
              <a:ext cx="695325" cy="400050"/>
            </a:xfrm>
            <a:prstGeom prst="wedgeRoundRectCallout">
              <a:avLst>
                <a:gd name="adj1" fmla="val -112614"/>
                <a:gd name="adj2" fmla="val 43453"/>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Solution data Architect</a:t>
              </a:r>
            </a:p>
          </p:txBody>
        </p:sp>
        <p:pic>
          <p:nvPicPr>
            <p:cNvPr id="128" name="Graphic 127" descr="User with solid fill">
              <a:extLst>
                <a:ext uri="{FF2B5EF4-FFF2-40B4-BE49-F238E27FC236}">
                  <a16:creationId xmlns:a16="http://schemas.microsoft.com/office/drawing/2014/main" id="{94C88848-2A4E-48A2-A46C-3CC01AB2A9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48423" y="3603332"/>
              <a:ext cx="216000" cy="216000"/>
            </a:xfrm>
            <a:prstGeom prst="rect">
              <a:avLst/>
            </a:prstGeom>
          </p:spPr>
        </p:pic>
      </p:grpSp>
      <p:grpSp>
        <p:nvGrpSpPr>
          <p:cNvPr id="69" name="Group 68">
            <a:extLst>
              <a:ext uri="{FF2B5EF4-FFF2-40B4-BE49-F238E27FC236}">
                <a16:creationId xmlns:a16="http://schemas.microsoft.com/office/drawing/2014/main" id="{C9499118-5F0B-4DA6-B8B3-B33F2C4EFA60}"/>
              </a:ext>
            </a:extLst>
          </p:cNvPr>
          <p:cNvGrpSpPr/>
          <p:nvPr/>
        </p:nvGrpSpPr>
        <p:grpSpPr>
          <a:xfrm>
            <a:off x="7144702" y="4894026"/>
            <a:ext cx="725948" cy="407207"/>
            <a:chOff x="7148423" y="4078099"/>
            <a:chExt cx="726326" cy="407419"/>
          </a:xfrm>
        </p:grpSpPr>
        <p:sp>
          <p:nvSpPr>
            <p:cNvPr id="126" name="Rounded Rectangular Callout 13">
              <a:extLst>
                <a:ext uri="{FF2B5EF4-FFF2-40B4-BE49-F238E27FC236}">
                  <a16:creationId xmlns:a16="http://schemas.microsoft.com/office/drawing/2014/main" id="{83D66D49-AA4D-43F9-BB00-AAAA32F395F3}"/>
                </a:ext>
              </a:extLst>
            </p:cNvPr>
            <p:cNvSpPr/>
            <p:nvPr/>
          </p:nvSpPr>
          <p:spPr>
            <a:xfrm>
              <a:off x="7179424" y="4085468"/>
              <a:ext cx="695325" cy="400050"/>
            </a:xfrm>
            <a:prstGeom prst="wedgeRoundRectCallout">
              <a:avLst>
                <a:gd name="adj1" fmla="val -112614"/>
                <a:gd name="adj2" fmla="val 43453"/>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Collibra expert</a:t>
              </a:r>
            </a:p>
          </p:txBody>
        </p:sp>
        <p:pic>
          <p:nvPicPr>
            <p:cNvPr id="129" name="Graphic 128" descr="User with solid fill">
              <a:extLst>
                <a:ext uri="{FF2B5EF4-FFF2-40B4-BE49-F238E27FC236}">
                  <a16:creationId xmlns:a16="http://schemas.microsoft.com/office/drawing/2014/main" id="{C89E0F5B-341A-42B0-8E8E-B6E3D42E295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148423" y="4078099"/>
              <a:ext cx="216000" cy="216000"/>
            </a:xfrm>
            <a:prstGeom prst="rect">
              <a:avLst/>
            </a:prstGeom>
          </p:spPr>
        </p:pic>
      </p:grpSp>
      <p:pic>
        <p:nvPicPr>
          <p:cNvPr id="141" name="Graphic 140" descr="User with solid fill">
            <a:extLst>
              <a:ext uri="{FF2B5EF4-FFF2-40B4-BE49-F238E27FC236}">
                <a16:creationId xmlns:a16="http://schemas.microsoft.com/office/drawing/2014/main" id="{C27E4BC3-CD00-44B5-A601-218BD5A85FA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4306" y="1669388"/>
            <a:ext cx="215888" cy="215888"/>
          </a:xfrm>
          <a:prstGeom prst="rect">
            <a:avLst/>
          </a:prstGeom>
        </p:spPr>
      </p:pic>
      <p:pic>
        <p:nvPicPr>
          <p:cNvPr id="142" name="Graphic 141" descr="User with solid fill">
            <a:extLst>
              <a:ext uri="{FF2B5EF4-FFF2-40B4-BE49-F238E27FC236}">
                <a16:creationId xmlns:a16="http://schemas.microsoft.com/office/drawing/2014/main" id="{0D61AD27-C9F9-45C9-AD60-FA2ABCB78C5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5816" y="1669388"/>
            <a:ext cx="215888" cy="215888"/>
          </a:xfrm>
          <a:prstGeom prst="rect">
            <a:avLst/>
          </a:prstGeom>
        </p:spPr>
      </p:pic>
      <p:pic>
        <p:nvPicPr>
          <p:cNvPr id="143" name="Graphic 142" descr="User with solid fill">
            <a:extLst>
              <a:ext uri="{FF2B5EF4-FFF2-40B4-BE49-F238E27FC236}">
                <a16:creationId xmlns:a16="http://schemas.microsoft.com/office/drawing/2014/main" id="{9E2691C8-9D86-4455-B0BE-9E5AF942BFE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4306" y="1512904"/>
            <a:ext cx="215888" cy="215888"/>
          </a:xfrm>
          <a:prstGeom prst="rect">
            <a:avLst/>
          </a:prstGeom>
        </p:spPr>
      </p:pic>
      <p:sp>
        <p:nvSpPr>
          <p:cNvPr id="144" name="Rounded Rectangular Callout 13">
            <a:extLst>
              <a:ext uri="{FF2B5EF4-FFF2-40B4-BE49-F238E27FC236}">
                <a16:creationId xmlns:a16="http://schemas.microsoft.com/office/drawing/2014/main" id="{108FC71A-8FD7-4F04-9543-F73C4970CB05}"/>
              </a:ext>
            </a:extLst>
          </p:cNvPr>
          <p:cNvSpPr/>
          <p:nvPr/>
        </p:nvSpPr>
        <p:spPr>
          <a:xfrm>
            <a:off x="8487109" y="1522425"/>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Business data Analysts</a:t>
            </a:r>
          </a:p>
        </p:txBody>
      </p:sp>
      <p:pic>
        <p:nvPicPr>
          <p:cNvPr id="145" name="Graphic 144" descr="User with solid fill">
            <a:extLst>
              <a:ext uri="{FF2B5EF4-FFF2-40B4-BE49-F238E27FC236}">
                <a16:creationId xmlns:a16="http://schemas.microsoft.com/office/drawing/2014/main" id="{5B73F70A-2E5C-49DD-B90D-FD327526778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5816" y="1512904"/>
            <a:ext cx="215888" cy="215888"/>
          </a:xfrm>
          <a:prstGeom prst="rect">
            <a:avLst/>
          </a:prstGeom>
        </p:spPr>
      </p:pic>
      <p:pic>
        <p:nvPicPr>
          <p:cNvPr id="152" name="Graphic 151" descr="User with solid fill">
            <a:extLst>
              <a:ext uri="{FF2B5EF4-FFF2-40B4-BE49-F238E27FC236}">
                <a16:creationId xmlns:a16="http://schemas.microsoft.com/office/drawing/2014/main" id="{E94704C9-51EF-4D7E-B397-466C02AAE7C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52784" y="2215210"/>
            <a:ext cx="215888" cy="215888"/>
          </a:xfrm>
          <a:prstGeom prst="rect">
            <a:avLst/>
          </a:prstGeom>
        </p:spPr>
      </p:pic>
      <p:pic>
        <p:nvPicPr>
          <p:cNvPr id="153" name="Graphic 152" descr="User with solid fill">
            <a:extLst>
              <a:ext uri="{FF2B5EF4-FFF2-40B4-BE49-F238E27FC236}">
                <a16:creationId xmlns:a16="http://schemas.microsoft.com/office/drawing/2014/main" id="{DAD102AA-F6FC-4008-982C-71F84F908D3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4306" y="2107554"/>
            <a:ext cx="215888" cy="215888"/>
          </a:xfrm>
          <a:prstGeom prst="rect">
            <a:avLst/>
          </a:prstGeom>
        </p:spPr>
      </p:pic>
      <p:pic>
        <p:nvPicPr>
          <p:cNvPr id="154" name="Graphic 153" descr="User with solid fill">
            <a:extLst>
              <a:ext uri="{FF2B5EF4-FFF2-40B4-BE49-F238E27FC236}">
                <a16:creationId xmlns:a16="http://schemas.microsoft.com/office/drawing/2014/main" id="{89409D44-B1C8-4ADD-821A-4C5AF9D1A18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5816" y="2107554"/>
            <a:ext cx="215888" cy="215888"/>
          </a:xfrm>
          <a:prstGeom prst="rect">
            <a:avLst/>
          </a:prstGeom>
        </p:spPr>
      </p:pic>
      <p:pic>
        <p:nvPicPr>
          <p:cNvPr id="155" name="Graphic 154" descr="User with solid fill">
            <a:extLst>
              <a:ext uri="{FF2B5EF4-FFF2-40B4-BE49-F238E27FC236}">
                <a16:creationId xmlns:a16="http://schemas.microsoft.com/office/drawing/2014/main" id="{B0FF37D2-CBDD-479D-BF15-991CC5A1701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4306" y="1951070"/>
            <a:ext cx="215888" cy="215888"/>
          </a:xfrm>
          <a:prstGeom prst="rect">
            <a:avLst/>
          </a:prstGeom>
        </p:spPr>
      </p:pic>
      <p:sp>
        <p:nvSpPr>
          <p:cNvPr id="156" name="Rounded Rectangular Callout 13">
            <a:extLst>
              <a:ext uri="{FF2B5EF4-FFF2-40B4-BE49-F238E27FC236}">
                <a16:creationId xmlns:a16="http://schemas.microsoft.com/office/drawing/2014/main" id="{753FD8F1-03CF-47BA-897F-37BA76C0CF43}"/>
              </a:ext>
            </a:extLst>
          </p:cNvPr>
          <p:cNvSpPr/>
          <p:nvPr/>
        </p:nvSpPr>
        <p:spPr>
          <a:xfrm>
            <a:off x="8487109" y="1960591"/>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SME’s</a:t>
            </a:r>
          </a:p>
        </p:txBody>
      </p:sp>
      <p:pic>
        <p:nvPicPr>
          <p:cNvPr id="157" name="Graphic 156" descr="User with solid fill">
            <a:extLst>
              <a:ext uri="{FF2B5EF4-FFF2-40B4-BE49-F238E27FC236}">
                <a16:creationId xmlns:a16="http://schemas.microsoft.com/office/drawing/2014/main" id="{11083EDF-77D2-46F9-876C-9ADC32BF582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65816" y="1951070"/>
            <a:ext cx="215888" cy="215888"/>
          </a:xfrm>
          <a:prstGeom prst="rect">
            <a:avLst/>
          </a:prstGeom>
        </p:spPr>
      </p:pic>
      <p:pic>
        <p:nvPicPr>
          <p:cNvPr id="165" name="Graphic 164" descr="User with solid fill">
            <a:extLst>
              <a:ext uri="{FF2B5EF4-FFF2-40B4-BE49-F238E27FC236}">
                <a16:creationId xmlns:a16="http://schemas.microsoft.com/office/drawing/2014/main" id="{E4087D3A-9D21-4C22-8DF8-4F10EFFBCF7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4365" y="1777044"/>
            <a:ext cx="215888" cy="215888"/>
          </a:xfrm>
          <a:prstGeom prst="rect">
            <a:avLst/>
          </a:prstGeom>
        </p:spPr>
      </p:pic>
      <p:pic>
        <p:nvPicPr>
          <p:cNvPr id="166" name="Graphic 165" descr="User with solid fill">
            <a:extLst>
              <a:ext uri="{FF2B5EF4-FFF2-40B4-BE49-F238E27FC236}">
                <a16:creationId xmlns:a16="http://schemas.microsoft.com/office/drawing/2014/main" id="{619C7B2C-3BC4-452B-8E23-BB01B5F6550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5887" y="1669388"/>
            <a:ext cx="215888" cy="215888"/>
          </a:xfrm>
          <a:prstGeom prst="rect">
            <a:avLst/>
          </a:prstGeom>
        </p:spPr>
      </p:pic>
      <p:pic>
        <p:nvPicPr>
          <p:cNvPr id="167" name="Graphic 166" descr="User with solid fill">
            <a:extLst>
              <a:ext uri="{FF2B5EF4-FFF2-40B4-BE49-F238E27FC236}">
                <a16:creationId xmlns:a16="http://schemas.microsoft.com/office/drawing/2014/main" id="{89AEB408-A51F-4CA8-B048-D762C59B664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1669388"/>
            <a:ext cx="215888" cy="215888"/>
          </a:xfrm>
          <a:prstGeom prst="rect">
            <a:avLst/>
          </a:prstGeom>
        </p:spPr>
      </p:pic>
      <p:pic>
        <p:nvPicPr>
          <p:cNvPr id="168" name="Graphic 167" descr="User with solid fill">
            <a:extLst>
              <a:ext uri="{FF2B5EF4-FFF2-40B4-BE49-F238E27FC236}">
                <a16:creationId xmlns:a16="http://schemas.microsoft.com/office/drawing/2014/main" id="{623D2D14-0930-4EB6-942A-A81DFCC7342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5887" y="1512904"/>
            <a:ext cx="215888" cy="215888"/>
          </a:xfrm>
          <a:prstGeom prst="rect">
            <a:avLst/>
          </a:prstGeom>
        </p:spPr>
      </p:pic>
      <p:sp>
        <p:nvSpPr>
          <p:cNvPr id="169" name="Rounded Rectangular Callout 13">
            <a:extLst>
              <a:ext uri="{FF2B5EF4-FFF2-40B4-BE49-F238E27FC236}">
                <a16:creationId xmlns:a16="http://schemas.microsoft.com/office/drawing/2014/main" id="{C68678F6-993B-4979-866A-30CCC19C855D}"/>
              </a:ext>
            </a:extLst>
          </p:cNvPr>
          <p:cNvSpPr/>
          <p:nvPr/>
        </p:nvSpPr>
        <p:spPr>
          <a:xfrm>
            <a:off x="958690" y="1522425"/>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Business data Analysts</a:t>
            </a:r>
          </a:p>
        </p:txBody>
      </p:sp>
      <p:pic>
        <p:nvPicPr>
          <p:cNvPr id="170" name="Graphic 169" descr="User with solid fill">
            <a:extLst>
              <a:ext uri="{FF2B5EF4-FFF2-40B4-BE49-F238E27FC236}">
                <a16:creationId xmlns:a16="http://schemas.microsoft.com/office/drawing/2014/main" id="{D4D6EB0A-0D2B-44A3-B093-135718A435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1512904"/>
            <a:ext cx="215888" cy="215888"/>
          </a:xfrm>
          <a:prstGeom prst="rect">
            <a:avLst/>
          </a:prstGeom>
        </p:spPr>
      </p:pic>
      <p:pic>
        <p:nvPicPr>
          <p:cNvPr id="171" name="Graphic 170" descr="User with solid fill">
            <a:extLst>
              <a:ext uri="{FF2B5EF4-FFF2-40B4-BE49-F238E27FC236}">
                <a16:creationId xmlns:a16="http://schemas.microsoft.com/office/drawing/2014/main" id="{ACF0321F-E7B7-4C27-A0BD-61C16D8C3AE0}"/>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4365" y="2215210"/>
            <a:ext cx="215888" cy="215888"/>
          </a:xfrm>
          <a:prstGeom prst="rect">
            <a:avLst/>
          </a:prstGeom>
        </p:spPr>
      </p:pic>
      <p:pic>
        <p:nvPicPr>
          <p:cNvPr id="172" name="Graphic 171" descr="User with solid fill">
            <a:extLst>
              <a:ext uri="{FF2B5EF4-FFF2-40B4-BE49-F238E27FC236}">
                <a16:creationId xmlns:a16="http://schemas.microsoft.com/office/drawing/2014/main" id="{30BE5825-2B6A-4982-AF54-FD975448BC0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5887" y="2107554"/>
            <a:ext cx="215888" cy="215888"/>
          </a:xfrm>
          <a:prstGeom prst="rect">
            <a:avLst/>
          </a:prstGeom>
        </p:spPr>
      </p:pic>
      <p:pic>
        <p:nvPicPr>
          <p:cNvPr id="173" name="Graphic 172" descr="User with solid fill">
            <a:extLst>
              <a:ext uri="{FF2B5EF4-FFF2-40B4-BE49-F238E27FC236}">
                <a16:creationId xmlns:a16="http://schemas.microsoft.com/office/drawing/2014/main" id="{373184E6-59F2-4853-B619-59D0D570842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2107554"/>
            <a:ext cx="215888" cy="215888"/>
          </a:xfrm>
          <a:prstGeom prst="rect">
            <a:avLst/>
          </a:prstGeom>
        </p:spPr>
      </p:pic>
      <p:pic>
        <p:nvPicPr>
          <p:cNvPr id="174" name="Graphic 173" descr="User with solid fill">
            <a:extLst>
              <a:ext uri="{FF2B5EF4-FFF2-40B4-BE49-F238E27FC236}">
                <a16:creationId xmlns:a16="http://schemas.microsoft.com/office/drawing/2014/main" id="{09B2F023-2E17-447C-8B2A-215DE5269C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5887" y="1951070"/>
            <a:ext cx="215888" cy="215888"/>
          </a:xfrm>
          <a:prstGeom prst="rect">
            <a:avLst/>
          </a:prstGeom>
        </p:spPr>
      </p:pic>
      <p:sp>
        <p:nvSpPr>
          <p:cNvPr id="175" name="Rounded Rectangular Callout 13">
            <a:extLst>
              <a:ext uri="{FF2B5EF4-FFF2-40B4-BE49-F238E27FC236}">
                <a16:creationId xmlns:a16="http://schemas.microsoft.com/office/drawing/2014/main" id="{E250D6AD-4107-42F6-987B-C4317AF42D4F}"/>
              </a:ext>
            </a:extLst>
          </p:cNvPr>
          <p:cNvSpPr/>
          <p:nvPr/>
        </p:nvSpPr>
        <p:spPr>
          <a:xfrm>
            <a:off x="958690" y="1960591"/>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SME’s</a:t>
            </a:r>
          </a:p>
        </p:txBody>
      </p:sp>
      <p:pic>
        <p:nvPicPr>
          <p:cNvPr id="176" name="Graphic 175" descr="User with solid fill">
            <a:extLst>
              <a:ext uri="{FF2B5EF4-FFF2-40B4-BE49-F238E27FC236}">
                <a16:creationId xmlns:a16="http://schemas.microsoft.com/office/drawing/2014/main" id="{B5F44A09-408F-456D-A2C1-93B6F5D064E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1951070"/>
            <a:ext cx="215888" cy="215888"/>
          </a:xfrm>
          <a:prstGeom prst="rect">
            <a:avLst/>
          </a:prstGeom>
        </p:spPr>
      </p:pic>
      <p:pic>
        <p:nvPicPr>
          <p:cNvPr id="199" name="Graphic 198" descr="User with solid fill">
            <a:extLst>
              <a:ext uri="{FF2B5EF4-FFF2-40B4-BE49-F238E27FC236}">
                <a16:creationId xmlns:a16="http://schemas.microsoft.com/office/drawing/2014/main" id="{D8B4A533-B497-4D2C-8584-BA63C048D97F}"/>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46612" y="1649037"/>
            <a:ext cx="215888" cy="215888"/>
          </a:xfrm>
          <a:prstGeom prst="rect">
            <a:avLst/>
          </a:prstGeom>
        </p:spPr>
      </p:pic>
      <p:pic>
        <p:nvPicPr>
          <p:cNvPr id="200" name="Graphic 199" descr="User with solid fill">
            <a:extLst>
              <a:ext uri="{FF2B5EF4-FFF2-40B4-BE49-F238E27FC236}">
                <a16:creationId xmlns:a16="http://schemas.microsoft.com/office/drawing/2014/main" id="{7A4AD560-288A-4798-8A6A-AE92ACD8FEA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46612" y="2087203"/>
            <a:ext cx="215888" cy="215888"/>
          </a:xfrm>
          <a:prstGeom prst="rect">
            <a:avLst/>
          </a:prstGeom>
        </p:spPr>
      </p:pic>
      <p:pic>
        <p:nvPicPr>
          <p:cNvPr id="201" name="Graphic 200" descr="User with solid fill">
            <a:extLst>
              <a:ext uri="{FF2B5EF4-FFF2-40B4-BE49-F238E27FC236}">
                <a16:creationId xmlns:a16="http://schemas.microsoft.com/office/drawing/2014/main" id="{C9EF5D5E-BD48-4B1B-8E3B-C8F2A68CD70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88133" y="1979547"/>
            <a:ext cx="215888" cy="215888"/>
          </a:xfrm>
          <a:prstGeom prst="rect">
            <a:avLst/>
          </a:prstGeom>
        </p:spPr>
      </p:pic>
      <p:pic>
        <p:nvPicPr>
          <p:cNvPr id="203" name="Graphic 202" descr="User with solid fill">
            <a:extLst>
              <a:ext uri="{FF2B5EF4-FFF2-40B4-BE49-F238E27FC236}">
                <a16:creationId xmlns:a16="http://schemas.microsoft.com/office/drawing/2014/main" id="{6B6B7D9C-ED5C-456D-A8D0-81E225CECE5D}"/>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88133" y="1823062"/>
            <a:ext cx="215888" cy="215888"/>
          </a:xfrm>
          <a:prstGeom prst="rect">
            <a:avLst/>
          </a:prstGeom>
        </p:spPr>
      </p:pic>
      <p:sp>
        <p:nvSpPr>
          <p:cNvPr id="208" name="Rounded Rectangular Callout 13">
            <a:extLst>
              <a:ext uri="{FF2B5EF4-FFF2-40B4-BE49-F238E27FC236}">
                <a16:creationId xmlns:a16="http://schemas.microsoft.com/office/drawing/2014/main" id="{561035C4-889A-41B0-B322-82371ABBA654}"/>
              </a:ext>
            </a:extLst>
          </p:cNvPr>
          <p:cNvSpPr/>
          <p:nvPr/>
        </p:nvSpPr>
        <p:spPr>
          <a:xfrm>
            <a:off x="958690" y="4414155"/>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BRS SME’s</a:t>
            </a:r>
          </a:p>
        </p:txBody>
      </p:sp>
      <p:pic>
        <p:nvPicPr>
          <p:cNvPr id="209" name="Graphic 208" descr="User with solid fill">
            <a:extLst>
              <a:ext uri="{FF2B5EF4-FFF2-40B4-BE49-F238E27FC236}">
                <a16:creationId xmlns:a16="http://schemas.microsoft.com/office/drawing/2014/main" id="{EBC57524-175D-4E6E-8008-9DD9A919176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4352407"/>
            <a:ext cx="215888" cy="215888"/>
          </a:xfrm>
          <a:prstGeom prst="rect">
            <a:avLst/>
          </a:prstGeom>
        </p:spPr>
      </p:pic>
      <p:cxnSp>
        <p:nvCxnSpPr>
          <p:cNvPr id="117" name="Straight Arrow Connector 116">
            <a:extLst>
              <a:ext uri="{FF2B5EF4-FFF2-40B4-BE49-F238E27FC236}">
                <a16:creationId xmlns:a16="http://schemas.microsoft.com/office/drawing/2014/main" id="{E54BEF91-768E-4FDB-A45B-409E315595B6}"/>
              </a:ext>
            </a:extLst>
          </p:cNvPr>
          <p:cNvCxnSpPr>
            <a:cxnSpLocks/>
          </p:cNvCxnSpPr>
          <p:nvPr/>
        </p:nvCxnSpPr>
        <p:spPr>
          <a:xfrm>
            <a:off x="6935930" y="4518872"/>
            <a:ext cx="241074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9" name="Rounded Rectangular Callout 13">
            <a:extLst>
              <a:ext uri="{FF2B5EF4-FFF2-40B4-BE49-F238E27FC236}">
                <a16:creationId xmlns:a16="http://schemas.microsoft.com/office/drawing/2014/main" id="{E63637A5-5916-4662-B7BD-8A10C1B02AA3}"/>
              </a:ext>
            </a:extLst>
          </p:cNvPr>
          <p:cNvSpPr/>
          <p:nvPr/>
        </p:nvSpPr>
        <p:spPr>
          <a:xfrm>
            <a:off x="958690" y="4797454"/>
            <a:ext cx="694963" cy="399842"/>
          </a:xfrm>
          <a:prstGeom prst="wedgeRoundRectCallout">
            <a:avLst>
              <a:gd name="adj1" fmla="val 106564"/>
              <a:gd name="adj2" fmla="val 38691"/>
              <a:gd name="adj3" fmla="val 16667"/>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5981" tIns="107944" rIns="35981" bIns="107944" rtlCol="0" anchor="ctr"/>
          <a:lstStyle/>
          <a:p>
            <a:pPr algn="ctr" defTabSz="913943"/>
            <a:r>
              <a:rPr lang="en-US" sz="999">
                <a:solidFill>
                  <a:srgbClr val="000000"/>
                </a:solidFill>
                <a:latin typeface="Calibri" panose="020F0502020204030204"/>
              </a:rPr>
              <a:t>Aladdin data expert</a:t>
            </a:r>
          </a:p>
        </p:txBody>
      </p:sp>
      <p:pic>
        <p:nvPicPr>
          <p:cNvPr id="121" name="Graphic 120" descr="User with solid fill">
            <a:extLst>
              <a:ext uri="{FF2B5EF4-FFF2-40B4-BE49-F238E27FC236}">
                <a16:creationId xmlns:a16="http://schemas.microsoft.com/office/drawing/2014/main" id="{A985D2D3-DE0D-4D01-A818-793D8FACA6F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7398" y="4787933"/>
            <a:ext cx="215888" cy="215888"/>
          </a:xfrm>
          <a:prstGeom prst="rect">
            <a:avLst/>
          </a:prstGeom>
        </p:spPr>
      </p:pic>
      <p:sp>
        <p:nvSpPr>
          <p:cNvPr id="124" name="Rectangle 123">
            <a:extLst>
              <a:ext uri="{FF2B5EF4-FFF2-40B4-BE49-F238E27FC236}">
                <a16:creationId xmlns:a16="http://schemas.microsoft.com/office/drawing/2014/main" id="{B55370BB-A87C-42E5-8D4C-4A350DC0DA97}"/>
              </a:ext>
            </a:extLst>
          </p:cNvPr>
          <p:cNvSpPr/>
          <p:nvPr/>
        </p:nvSpPr>
        <p:spPr>
          <a:xfrm>
            <a:off x="1900251" y="5614064"/>
            <a:ext cx="8509839" cy="481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66769"/>
            <a:r>
              <a:rPr lang="en-US" sz="1199">
                <a:solidFill>
                  <a:prstClr val="white"/>
                </a:solidFill>
                <a:latin typeface="Calibri" panose="020F0502020204030204"/>
              </a:rPr>
              <a:t>Data Quality			 Metadata Management 			Data Lineage		Data Ownership</a:t>
            </a:r>
          </a:p>
        </p:txBody>
      </p:sp>
      <p:sp>
        <p:nvSpPr>
          <p:cNvPr id="26" name="Rectangle 25">
            <a:extLst>
              <a:ext uri="{FF2B5EF4-FFF2-40B4-BE49-F238E27FC236}">
                <a16:creationId xmlns:a16="http://schemas.microsoft.com/office/drawing/2014/main" id="{CB8F211C-FFA1-43F8-B872-780E811F0F38}"/>
              </a:ext>
            </a:extLst>
          </p:cNvPr>
          <p:cNvSpPr/>
          <p:nvPr/>
        </p:nvSpPr>
        <p:spPr>
          <a:xfrm>
            <a:off x="5828581" y="5296086"/>
            <a:ext cx="543547" cy="24611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43"/>
            <a:r>
              <a:rPr lang="en-US" sz="800">
                <a:solidFill>
                  <a:prstClr val="white"/>
                </a:solidFill>
                <a:latin typeface="Calibri" panose="020F0502020204030204"/>
              </a:rPr>
              <a:t>Collibra</a:t>
            </a:r>
          </a:p>
        </p:txBody>
      </p:sp>
      <p:sp>
        <p:nvSpPr>
          <p:cNvPr id="132" name="Rectangle 131">
            <a:extLst>
              <a:ext uri="{FF2B5EF4-FFF2-40B4-BE49-F238E27FC236}">
                <a16:creationId xmlns:a16="http://schemas.microsoft.com/office/drawing/2014/main" id="{B4F248AE-8C26-4A7E-B8F2-066762DC2B4B}"/>
              </a:ext>
            </a:extLst>
          </p:cNvPr>
          <p:cNvSpPr/>
          <p:nvPr/>
        </p:nvSpPr>
        <p:spPr>
          <a:xfrm>
            <a:off x="6363420" y="5296084"/>
            <a:ext cx="559815" cy="246112"/>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3943"/>
            <a:r>
              <a:rPr lang="en-US" sz="800">
                <a:solidFill>
                  <a:prstClr val="white"/>
                </a:solidFill>
                <a:latin typeface="Calibri" panose="020F0502020204030204"/>
              </a:rPr>
              <a:t>Collibra data catalog</a:t>
            </a:r>
          </a:p>
        </p:txBody>
      </p:sp>
      <p:cxnSp>
        <p:nvCxnSpPr>
          <p:cNvPr id="99" name="Straight Arrow Connector 98">
            <a:extLst>
              <a:ext uri="{FF2B5EF4-FFF2-40B4-BE49-F238E27FC236}">
                <a16:creationId xmlns:a16="http://schemas.microsoft.com/office/drawing/2014/main" id="{AFF01891-556E-488B-80BA-BCF3A69A7D1D}"/>
              </a:ext>
            </a:extLst>
          </p:cNvPr>
          <p:cNvCxnSpPr>
            <a:cxnSpLocks/>
          </p:cNvCxnSpPr>
          <p:nvPr/>
        </p:nvCxnSpPr>
        <p:spPr>
          <a:xfrm>
            <a:off x="2076509" y="4518872"/>
            <a:ext cx="37420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D37B8F-CAAA-4778-BADD-5BF1A6103B17}"/>
              </a:ext>
            </a:extLst>
          </p:cNvPr>
          <p:cNvCxnSpPr>
            <a:cxnSpLocks/>
          </p:cNvCxnSpPr>
          <p:nvPr/>
        </p:nvCxnSpPr>
        <p:spPr>
          <a:xfrm>
            <a:off x="2076509" y="2970367"/>
            <a:ext cx="37420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C2836E6-5633-4F5E-A086-24802DEEE8B0}"/>
              </a:ext>
            </a:extLst>
          </p:cNvPr>
          <p:cNvSpPr/>
          <p:nvPr/>
        </p:nvSpPr>
        <p:spPr>
          <a:xfrm>
            <a:off x="1908806" y="2371310"/>
            <a:ext cx="1500510" cy="1349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66769"/>
            <a:r>
              <a:rPr lang="en-US" sz="1199">
                <a:solidFill>
                  <a:prstClr val="white"/>
                </a:solidFill>
                <a:latin typeface="Calibri" panose="020F0502020204030204"/>
              </a:rPr>
              <a:t>Clearwater</a:t>
            </a:r>
          </a:p>
          <a:p>
            <a:pPr algn="ctr" defTabSz="566769"/>
            <a:r>
              <a:rPr lang="en-US" sz="1199">
                <a:solidFill>
                  <a:prstClr val="white"/>
                </a:solidFill>
                <a:latin typeface="Calibri" panose="020F0502020204030204"/>
              </a:rPr>
              <a:t>ABOR</a:t>
            </a:r>
          </a:p>
        </p:txBody>
      </p:sp>
      <p:sp>
        <p:nvSpPr>
          <p:cNvPr id="107" name="Rectangle 106">
            <a:extLst>
              <a:ext uri="{FF2B5EF4-FFF2-40B4-BE49-F238E27FC236}">
                <a16:creationId xmlns:a16="http://schemas.microsoft.com/office/drawing/2014/main" id="{ED9A4F11-A5D6-4458-8C04-7F0262DB712D}"/>
              </a:ext>
            </a:extLst>
          </p:cNvPr>
          <p:cNvSpPr/>
          <p:nvPr/>
        </p:nvSpPr>
        <p:spPr>
          <a:xfrm>
            <a:off x="1908807" y="3773514"/>
            <a:ext cx="1500509" cy="1349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66769"/>
            <a:r>
              <a:rPr lang="en-US" sz="1199">
                <a:solidFill>
                  <a:prstClr val="white"/>
                </a:solidFill>
                <a:latin typeface="Calibri" panose="020F0502020204030204"/>
              </a:rPr>
              <a:t>Aladdin Data Cloud</a:t>
            </a:r>
          </a:p>
          <a:p>
            <a:pPr algn="ctr" defTabSz="566769"/>
            <a:r>
              <a:rPr lang="en-US" sz="1199">
                <a:solidFill>
                  <a:prstClr val="white"/>
                </a:solidFill>
                <a:latin typeface="Calibri" panose="020F0502020204030204"/>
              </a:rPr>
              <a:t>IBOR4</a:t>
            </a:r>
          </a:p>
        </p:txBody>
      </p:sp>
    </p:spTree>
    <p:extLst>
      <p:ext uri="{BB962C8B-B14F-4D97-AF65-F5344CB8AC3E}">
        <p14:creationId xmlns:p14="http://schemas.microsoft.com/office/powerpoint/2010/main" val="4517005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685783" rtl="0" eaLnBrk="1" fontAlgn="auto" latinLnBrk="0" hangingPunct="1">
              <a:lnSpc>
                <a:spcPct val="110000"/>
              </a:lnSpc>
              <a:spcBef>
                <a:spcPct val="0"/>
              </a:spcBef>
              <a:spcAft>
                <a:spcPts val="0"/>
              </a:spcAft>
              <a:buClr>
                <a:srgbClr val="666666"/>
              </a:buClr>
              <a:buSzTx/>
              <a:buFontTx/>
              <a:buNone/>
              <a:tabLst/>
              <a:defRPr/>
            </a:pPr>
            <a:r>
              <a:rPr kumimoji="0" lang="en-US" sz="24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Data Governance Progress so far on the Semantic Data Layer development</a:t>
            </a:r>
          </a:p>
        </p:txBody>
      </p:sp>
      <p:sp>
        <p:nvSpPr>
          <p:cNvPr id="37" name="Rectangle 36">
            <a:extLst>
              <a:ext uri="{FF2B5EF4-FFF2-40B4-BE49-F238E27FC236}">
                <a16:creationId xmlns:a16="http://schemas.microsoft.com/office/drawing/2014/main" id="{2E81FA10-BA3D-489A-95C7-ADADE16C3A05}"/>
              </a:ext>
            </a:extLst>
          </p:cNvPr>
          <p:cNvSpPr>
            <a:spLocks noChangeArrowheads="1"/>
          </p:cNvSpPr>
          <p:nvPr/>
        </p:nvSpPr>
        <p:spPr bwMode="gray">
          <a:xfrm>
            <a:off x="556452" y="801165"/>
            <a:ext cx="10958400" cy="664797"/>
          </a:xfrm>
          <a:prstGeom prst="rect">
            <a:avLst/>
          </a:prstGeom>
          <a:noFill/>
          <a:ln w="9525" algn="ctr">
            <a:noFill/>
            <a:miter lim="800000"/>
            <a:headEnd/>
            <a:tailEnd/>
          </a:ln>
          <a:effectLst/>
        </p:spPr>
        <p:txBody>
          <a:bodyPr wrap="square" lIns="0" tIns="0" rIns="0" bIns="0" anchor="ctr">
            <a:spAutoFit/>
          </a:bodyPr>
          <a:lstStyle/>
          <a:p>
            <a:pPr>
              <a:lnSpc>
                <a:spcPct val="90000"/>
              </a:lnSpc>
              <a:spcBef>
                <a:spcPct val="20000"/>
              </a:spcBef>
              <a:buClr>
                <a:srgbClr val="001F5B">
                  <a:lumMod val="90000"/>
                  <a:lumOff val="10000"/>
                </a:srgbClr>
              </a:buClr>
              <a:buSzPct val="75000"/>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Calibri"/>
              </a:rPr>
              <a:t>The figure below represents the initial attempt to increase the Data Literacy within Aegon Asset Management as a whole and is specifically geared </a:t>
            </a:r>
            <a:r>
              <a:rPr lang="en-US" sz="1200"/>
              <a:t>In order to make progress on the development of the Semantic Data Layer. The Data Governance Office has delivered a set of Data Governance Principles, Standards and Procedures to the Architecture team. Furthermore, the Data Governance Office has drafted an interdiciplinary project approach highligting what is expected from all roles in a Data Governance and Data Management context to contribute to the Semantic Data Layer development.</a:t>
            </a:r>
          </a:p>
        </p:txBody>
      </p:sp>
      <p:grpSp>
        <p:nvGrpSpPr>
          <p:cNvPr id="8" name="Group 7">
            <a:extLst>
              <a:ext uri="{FF2B5EF4-FFF2-40B4-BE49-F238E27FC236}">
                <a16:creationId xmlns:a16="http://schemas.microsoft.com/office/drawing/2014/main" id="{BE74D174-E964-4A05-9B22-3FCEB92DA223}"/>
              </a:ext>
            </a:extLst>
          </p:cNvPr>
          <p:cNvGrpSpPr/>
          <p:nvPr/>
        </p:nvGrpSpPr>
        <p:grpSpPr>
          <a:xfrm>
            <a:off x="1153889" y="1781939"/>
            <a:ext cx="3269529" cy="4317490"/>
            <a:chOff x="7346072" y="1781939"/>
            <a:chExt cx="3269529" cy="4317490"/>
          </a:xfrm>
        </p:grpSpPr>
        <p:pic>
          <p:nvPicPr>
            <p:cNvPr id="31" name="Picture 30">
              <a:extLst>
                <a:ext uri="{FF2B5EF4-FFF2-40B4-BE49-F238E27FC236}">
                  <a16:creationId xmlns:a16="http://schemas.microsoft.com/office/drawing/2014/main" id="{69E5F206-4D6A-4C5D-9244-943DD0547207}"/>
                </a:ext>
              </a:extLst>
            </p:cNvPr>
            <p:cNvPicPr>
              <a:picLocks noChangeAspect="1"/>
            </p:cNvPicPr>
            <p:nvPr/>
          </p:nvPicPr>
          <p:blipFill>
            <a:blip r:embed="rId7"/>
            <a:stretch>
              <a:fillRect/>
            </a:stretch>
          </p:blipFill>
          <p:spPr>
            <a:xfrm>
              <a:off x="7346072" y="1781939"/>
              <a:ext cx="3269529" cy="3907238"/>
            </a:xfrm>
            <a:prstGeom prst="rect">
              <a:avLst/>
            </a:prstGeom>
            <a:ln>
              <a:solidFill>
                <a:schemeClr val="tx1"/>
              </a:solidFill>
            </a:ln>
            <a:effectLst>
              <a:outerShdw blurRad="50800" dist="38100" dir="2700000" algn="tl" rotWithShape="0">
                <a:prstClr val="black">
                  <a:alpha val="40000"/>
                </a:prstClr>
              </a:outerShdw>
            </a:effectLst>
          </p:spPr>
        </p:pic>
        <p:sp>
          <p:nvSpPr>
            <p:cNvPr id="38" name="Rectangle 37">
              <a:extLst>
                <a:ext uri="{FF2B5EF4-FFF2-40B4-BE49-F238E27FC236}">
                  <a16:creationId xmlns:a16="http://schemas.microsoft.com/office/drawing/2014/main" id="{F3FE9018-3D0F-4FA9-9EA6-7A81BA4A9B75}"/>
                </a:ext>
              </a:extLst>
            </p:cNvPr>
            <p:cNvSpPr/>
            <p:nvPr/>
          </p:nvSpPr>
          <p:spPr>
            <a:xfrm>
              <a:off x="7346072" y="5739429"/>
              <a:ext cx="326952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i="1">
                  <a:solidFill>
                    <a:srgbClr val="0069B4"/>
                  </a:solidFill>
                </a:rPr>
                <a:t>Figure 1. Data Governance Princples, Standard and Procedures documentation</a:t>
              </a:r>
            </a:p>
          </p:txBody>
        </p:sp>
      </p:grpSp>
      <p:grpSp>
        <p:nvGrpSpPr>
          <p:cNvPr id="6" name="Group 5">
            <a:extLst>
              <a:ext uri="{FF2B5EF4-FFF2-40B4-BE49-F238E27FC236}">
                <a16:creationId xmlns:a16="http://schemas.microsoft.com/office/drawing/2014/main" id="{7594479F-E2F3-4E9E-9657-DB80C1AD07D3}"/>
              </a:ext>
            </a:extLst>
          </p:cNvPr>
          <p:cNvGrpSpPr/>
          <p:nvPr/>
        </p:nvGrpSpPr>
        <p:grpSpPr>
          <a:xfrm>
            <a:off x="5896466" y="1781939"/>
            <a:ext cx="5151661" cy="3622838"/>
            <a:chOff x="944339" y="1781939"/>
            <a:chExt cx="5151661" cy="3622838"/>
          </a:xfrm>
        </p:grpSpPr>
        <p:pic>
          <p:nvPicPr>
            <p:cNvPr id="30" name="Picture 29">
              <a:extLst>
                <a:ext uri="{FF2B5EF4-FFF2-40B4-BE49-F238E27FC236}">
                  <a16:creationId xmlns:a16="http://schemas.microsoft.com/office/drawing/2014/main" id="{8DD57633-8DCD-4C56-98AA-3415D8B61288}"/>
                </a:ext>
              </a:extLst>
            </p:cNvPr>
            <p:cNvPicPr>
              <a:picLocks noChangeAspect="1"/>
            </p:cNvPicPr>
            <p:nvPr/>
          </p:nvPicPr>
          <p:blipFill>
            <a:blip r:embed="rId8"/>
            <a:stretch>
              <a:fillRect/>
            </a:stretch>
          </p:blipFill>
          <p:spPr>
            <a:xfrm>
              <a:off x="944339" y="1781939"/>
              <a:ext cx="5151661" cy="3209834"/>
            </a:xfrm>
            <a:prstGeom prst="rect">
              <a:avLst/>
            </a:prstGeom>
            <a:ln>
              <a:solidFill>
                <a:schemeClr val="tx1"/>
              </a:solidFill>
            </a:ln>
            <a:effectLst>
              <a:outerShdw blurRad="50800" dist="38100" dir="2700000" algn="tl" rotWithShape="0">
                <a:prstClr val="black">
                  <a:alpha val="40000"/>
                </a:prstClr>
              </a:outerShdw>
            </a:effectLst>
          </p:spPr>
        </p:pic>
        <p:sp>
          <p:nvSpPr>
            <p:cNvPr id="41" name="Rectangle 40">
              <a:extLst>
                <a:ext uri="{FF2B5EF4-FFF2-40B4-BE49-F238E27FC236}">
                  <a16:creationId xmlns:a16="http://schemas.microsoft.com/office/drawing/2014/main" id="{DF3EA68A-7645-4215-973B-415677054357}"/>
                </a:ext>
              </a:extLst>
            </p:cNvPr>
            <p:cNvSpPr/>
            <p:nvPr/>
          </p:nvSpPr>
          <p:spPr>
            <a:xfrm>
              <a:off x="944339" y="5044777"/>
              <a:ext cx="5151661"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200" b="1" i="1">
                  <a:solidFill>
                    <a:srgbClr val="0069B4"/>
                  </a:solidFill>
                </a:rPr>
                <a:t>Figure 2. Workflow diagram detailing how to incorporate Data Governance in the Semantic Layer</a:t>
              </a:r>
            </a:p>
          </p:txBody>
        </p:sp>
      </p:grpSp>
    </p:spTree>
    <p:extLst>
      <p:ext uri="{BB962C8B-B14F-4D97-AF65-F5344CB8AC3E}">
        <p14:creationId xmlns:p14="http://schemas.microsoft.com/office/powerpoint/2010/main" val="4025279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4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a:t>
            </a:r>
            <a:br>
              <a:rPr lang="en-US"/>
            </a:br>
            <a:r>
              <a:rPr lang="en-GB" sz="1400"/>
              <a:t>Guiding coalition meeting </a:t>
            </a:r>
            <a:r>
              <a:rPr kumimoji="0" lang="en-US" sz="1400" b="0" i="0" u="none" strike="noStrike" kern="1200" cap="none" spc="0" normalizeH="0" baseline="0" noProof="0">
                <a:ln>
                  <a:noFill/>
                </a:ln>
                <a:effectLst/>
                <a:uLnTx/>
                <a:uFillTx/>
                <a:latin typeface="Calibri"/>
                <a:ea typeface="+mn-ea"/>
                <a:cs typeface="Calibri"/>
              </a:rPr>
              <a:t>14th June 2022</a:t>
            </a:r>
            <a:br>
              <a:rPr kumimoji="0" lang="en-US" sz="1400" b="0" i="0" u="none" strike="noStrike" kern="1200" cap="none" spc="0" normalizeH="0" baseline="0" noProof="0">
                <a:ln>
                  <a:noFill/>
                </a:ln>
                <a:effectLst/>
                <a:uLnTx/>
                <a:uFillTx/>
                <a:latin typeface="Calibri"/>
                <a:ea typeface="+mn-ea"/>
                <a:cs typeface="Calibri"/>
              </a:rPr>
            </a:br>
            <a:r>
              <a:rPr lang="en-GB" sz="1400"/>
              <a:t> </a:t>
            </a:r>
            <a:br>
              <a:rPr lang="en-GB" sz="1400"/>
            </a:br>
            <a:br>
              <a:rPr lang="en-GB"/>
            </a:br>
            <a:endParaRPr lang="nl-NL"/>
          </a:p>
        </p:txBody>
      </p:sp>
    </p:spTree>
    <p:extLst>
      <p:ext uri="{BB962C8B-B14F-4D97-AF65-F5344CB8AC3E}">
        <p14:creationId xmlns:p14="http://schemas.microsoft.com/office/powerpoint/2010/main" val="661986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A143A23-E961-4A42-B1AB-6034958EC22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1" name="think-cell Slide" r:id="rId5" imgW="592" imgH="595" progId="TCLayout.ActiveDocument.1">
                  <p:embed/>
                </p:oleObj>
              </mc:Choice>
              <mc:Fallback>
                <p:oleObj name="think-cell Slide" r:id="rId5" imgW="592" imgH="595" progId="TCLayout.ActiveDocument.1">
                  <p:embed/>
                  <p:pic>
                    <p:nvPicPr>
                      <p:cNvPr id="3" name="Object 2" hidden="1">
                        <a:extLst>
                          <a:ext uri="{FF2B5EF4-FFF2-40B4-BE49-F238E27FC236}">
                            <a16:creationId xmlns:a16="http://schemas.microsoft.com/office/drawing/2014/main" id="{7A143A23-E961-4A42-B1AB-6034958EC22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7">
            <a:extLst>
              <a:ext uri="{FF2B5EF4-FFF2-40B4-BE49-F238E27FC236}">
                <a16:creationId xmlns:a16="http://schemas.microsoft.com/office/drawing/2014/main" id="{D8AB7AF0-EEA9-4FF3-8261-1BC1B376059F}"/>
              </a:ext>
            </a:extLst>
          </p:cNvPr>
          <p:cNvSpPr>
            <a:spLocks noGrp="1"/>
          </p:cNvSpPr>
          <p:nvPr>
            <p:ph type="ctrTitle"/>
          </p:nvPr>
        </p:nvSpPr>
        <p:spPr/>
        <p:txBody>
          <a:bodyPr vert="horz"/>
          <a:lstStyle/>
          <a:p>
            <a:r>
              <a:rPr lang="en-US"/>
              <a:t>Guiding Coalition Kick-Off </a:t>
            </a:r>
          </a:p>
        </p:txBody>
      </p:sp>
      <p:sp>
        <p:nvSpPr>
          <p:cNvPr id="4" name="Text Placeholder 9">
            <a:extLst>
              <a:ext uri="{FF2B5EF4-FFF2-40B4-BE49-F238E27FC236}">
                <a16:creationId xmlns:a16="http://schemas.microsoft.com/office/drawing/2014/main" id="{0ED719E8-A8F3-43BC-83A1-412A8B111F3F}"/>
              </a:ext>
            </a:extLst>
          </p:cNvPr>
          <p:cNvSpPr txBox="1">
            <a:spLocks/>
          </p:cNvSpPr>
          <p:nvPr/>
        </p:nvSpPr>
        <p:spPr>
          <a:xfrm>
            <a:off x="431800" y="5073074"/>
            <a:ext cx="5372652" cy="388459"/>
          </a:xfrm>
          <a:prstGeom prst="rect">
            <a:avLst/>
          </a:prstGeom>
        </p:spPr>
        <p:txBody>
          <a:bodyPr lIns="0" tIns="0" rIns="0" bIns="0" anchor="t"/>
          <a:lstStyle>
            <a:lvl1pPr marL="0" indent="0" algn="l" defTabSz="685783" rtl="0" eaLnBrk="1" latinLnBrk="0" hangingPunct="1">
              <a:lnSpc>
                <a:spcPct val="108000"/>
              </a:lnSpc>
              <a:spcBef>
                <a:spcPts val="750"/>
              </a:spcBef>
              <a:buClr>
                <a:schemeClr val="accent1"/>
              </a:buClr>
              <a:buSzPct val="100000"/>
              <a:buFont typeface="Arial" panose="020B0604020202020204" pitchFamily="34" charset="0"/>
              <a:buNone/>
              <a:defRPr sz="2000" b="0" i="0" kern="1200" baseline="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Calibri"/>
                <a:ea typeface="+mn-ea"/>
                <a:cs typeface="Calibri"/>
              </a:rPr>
              <a:t>14th June 2022</a:t>
            </a:r>
          </a:p>
        </p:txBody>
      </p:sp>
    </p:spTree>
    <p:extLst>
      <p:ext uri="{BB962C8B-B14F-4D97-AF65-F5344CB8AC3E}">
        <p14:creationId xmlns:p14="http://schemas.microsoft.com/office/powerpoint/2010/main" val="14625552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68DDDF5-9668-4AEF-A495-72E97B83390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595"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568DDDF5-9668-4AEF-A495-72E97B83390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02004C66-D3CE-4323-8F97-C16D87D5EC5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92769" y="0"/>
            <a:ext cx="3999231" cy="6858000"/>
          </a:xfrm>
          <a:prstGeom prst="rect">
            <a:avLst/>
          </a:prstGeom>
        </p:spPr>
      </p:pic>
      <p:sp>
        <p:nvSpPr>
          <p:cNvPr id="10" name="Rectangle 3">
            <a:extLst>
              <a:ext uri="{FF2B5EF4-FFF2-40B4-BE49-F238E27FC236}">
                <a16:creationId xmlns:a16="http://schemas.microsoft.com/office/drawing/2014/main" id="{20050DF9-1E09-4CB3-A763-D5188844764A}"/>
              </a:ext>
            </a:extLst>
          </p:cNvPr>
          <p:cNvSpPr/>
          <p:nvPr/>
        </p:nvSpPr>
        <p:spPr>
          <a:xfrm>
            <a:off x="11775639" y="5642303"/>
            <a:ext cx="419935" cy="1219200"/>
          </a:xfrm>
          <a:custGeom>
            <a:avLst/>
            <a:gdLst>
              <a:gd name="connsiteX0" fmla="*/ 0 w 979055"/>
              <a:gd name="connsiteY0" fmla="*/ 0 h 3403600"/>
              <a:gd name="connsiteX1" fmla="*/ 979055 w 979055"/>
              <a:gd name="connsiteY1" fmla="*/ 0 h 3403600"/>
              <a:gd name="connsiteX2" fmla="*/ 979055 w 979055"/>
              <a:gd name="connsiteY2" fmla="*/ 3403600 h 3403600"/>
              <a:gd name="connsiteX3" fmla="*/ 0 w 979055"/>
              <a:gd name="connsiteY3" fmla="*/ 3403600 h 3403600"/>
              <a:gd name="connsiteX4" fmla="*/ 0 w 979055"/>
              <a:gd name="connsiteY4" fmla="*/ 0 h 3403600"/>
              <a:gd name="connsiteX0" fmla="*/ 0 w 979055"/>
              <a:gd name="connsiteY0" fmla="*/ 3403600 h 3403600"/>
              <a:gd name="connsiteX1" fmla="*/ 979055 w 979055"/>
              <a:gd name="connsiteY1" fmla="*/ 0 h 3403600"/>
              <a:gd name="connsiteX2" fmla="*/ 979055 w 979055"/>
              <a:gd name="connsiteY2" fmla="*/ 3403600 h 3403600"/>
              <a:gd name="connsiteX3" fmla="*/ 0 w 979055"/>
              <a:gd name="connsiteY3" fmla="*/ 3403600 h 3403600"/>
            </a:gdLst>
            <a:ahLst/>
            <a:cxnLst>
              <a:cxn ang="0">
                <a:pos x="connsiteX0" y="connsiteY0"/>
              </a:cxn>
              <a:cxn ang="0">
                <a:pos x="connsiteX1" y="connsiteY1"/>
              </a:cxn>
              <a:cxn ang="0">
                <a:pos x="connsiteX2" y="connsiteY2"/>
              </a:cxn>
              <a:cxn ang="0">
                <a:pos x="connsiteX3" y="connsiteY3"/>
              </a:cxn>
            </a:cxnLst>
            <a:rect l="l" t="t" r="r" b="b"/>
            <a:pathLst>
              <a:path w="979055" h="3403600">
                <a:moveTo>
                  <a:pt x="0" y="3403600"/>
                </a:moveTo>
                <a:lnTo>
                  <a:pt x="979055" y="0"/>
                </a:lnTo>
                <a:lnTo>
                  <a:pt x="979055" y="3403600"/>
                </a:lnTo>
                <a:lnTo>
                  <a:pt x="0" y="34036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BC12C69-5868-43F1-ACE5-5EC7BAE0FA00}"/>
              </a:ext>
            </a:extLst>
          </p:cNvPr>
          <p:cNvSpPr/>
          <p:nvPr/>
        </p:nvSpPr>
        <p:spPr>
          <a:xfrm>
            <a:off x="11834807" y="6429170"/>
            <a:ext cx="36740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78F02DA-AB65-4DE3-8C32-C1DFFF12922F}" type="slidenum">
              <a:rPr kumimoji="0" lang="nl-NL" sz="1200" b="1" i="0" u="none" strike="noStrike" kern="1200" cap="none" spc="0" normalizeH="0" baseline="0" noProof="0" smtClean="0">
                <a:ln>
                  <a:noFill/>
                </a:ln>
                <a:solidFill>
                  <a:prstClr val="white"/>
                </a:solidFill>
                <a:effectLst/>
                <a:uLnTx/>
                <a:uFillTx/>
                <a:latin typeface="Calibri" panose="020F0502020204030204" pitchFamily="34" charset="0"/>
                <a:ea typeface="+mn-ea"/>
                <a:cs typeface="Calibri" panose="020F050202020403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75</a:t>
            </a:fld>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picture containing clipart&#10;&#10;Description automatically generated">
            <a:extLst>
              <a:ext uri="{FF2B5EF4-FFF2-40B4-BE49-F238E27FC236}">
                <a16:creationId xmlns:a16="http://schemas.microsoft.com/office/drawing/2014/main" id="{27C315A7-709E-4841-9D06-53BC1FFAE438}"/>
              </a:ext>
            </a:extLst>
          </p:cNvPr>
          <p:cNvPicPr>
            <a:picLocks noChangeAspect="1"/>
          </p:cNvPicPr>
          <p:nvPr/>
        </p:nvPicPr>
        <p:blipFill>
          <a:blip r:embed="rId7"/>
          <a:stretch>
            <a:fillRect/>
          </a:stretch>
        </p:blipFill>
        <p:spPr>
          <a:xfrm>
            <a:off x="10050430" y="6200814"/>
            <a:ext cx="1404000" cy="408235"/>
          </a:xfrm>
          <a:prstGeom prst="rect">
            <a:avLst/>
          </a:prstGeom>
        </p:spPr>
      </p:pic>
      <p:graphicFrame>
        <p:nvGraphicFramePr>
          <p:cNvPr id="14" name="Content Placeholder 20">
            <a:extLst>
              <a:ext uri="{FF2B5EF4-FFF2-40B4-BE49-F238E27FC236}">
                <a16:creationId xmlns:a16="http://schemas.microsoft.com/office/drawing/2014/main" id="{94ED52E9-0026-4E48-A030-AF6058454A00}"/>
              </a:ext>
            </a:extLst>
          </p:cNvPr>
          <p:cNvGraphicFramePr>
            <a:graphicFrameLocks/>
          </p:cNvGraphicFramePr>
          <p:nvPr/>
        </p:nvGraphicFramePr>
        <p:xfrm>
          <a:off x="613304" y="1153604"/>
          <a:ext cx="5060558" cy="3054365"/>
        </p:xfrm>
        <a:graphic>
          <a:graphicData uri="http://schemas.openxmlformats.org/drawingml/2006/table">
            <a:tbl>
              <a:tblPr firstRow="1" bandRow="1"/>
              <a:tblGrid>
                <a:gridCol w="284664">
                  <a:extLst>
                    <a:ext uri="{9D8B030D-6E8A-4147-A177-3AD203B41FA5}">
                      <a16:colId xmlns:a16="http://schemas.microsoft.com/office/drawing/2014/main" val="20000"/>
                    </a:ext>
                  </a:extLst>
                </a:gridCol>
                <a:gridCol w="25400">
                  <a:extLst>
                    <a:ext uri="{9D8B030D-6E8A-4147-A177-3AD203B41FA5}">
                      <a16:colId xmlns:a16="http://schemas.microsoft.com/office/drawing/2014/main" val="684958050"/>
                    </a:ext>
                  </a:extLst>
                </a:gridCol>
                <a:gridCol w="4750494">
                  <a:extLst>
                    <a:ext uri="{9D8B030D-6E8A-4147-A177-3AD203B41FA5}">
                      <a16:colId xmlns:a16="http://schemas.microsoft.com/office/drawing/2014/main" val="20001"/>
                    </a:ext>
                  </a:extLst>
                </a:gridCol>
              </a:tblGrid>
              <a:tr h="610873">
                <a:tc>
                  <a:txBody>
                    <a:bodyPr/>
                    <a:lstStyle/>
                    <a:p>
                      <a:pPr algn="l"/>
                      <a:r>
                        <a:rPr lang="en-GB" sz="1400" b="1">
                          <a:solidFill>
                            <a:schemeClr val="tx1"/>
                          </a:solidFill>
                          <a:latin typeface="+mn-lt"/>
                        </a:rPr>
                        <a:t>1.</a:t>
                      </a: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Guiding coalition</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5443706"/>
                  </a:ext>
                </a:extLst>
              </a:tr>
              <a:tr h="610873">
                <a:tc>
                  <a:txBody>
                    <a:bodyPr/>
                    <a:lstStyle/>
                    <a:p>
                      <a:pPr algn="l"/>
                      <a:r>
                        <a:rPr lang="en-GB" sz="1400" b="1">
                          <a:solidFill>
                            <a:schemeClr val="tx1"/>
                          </a:solidFill>
                          <a:latin typeface="+mn-lt"/>
                        </a:rPr>
                        <a:t>2.</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Why data governance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1690626"/>
                  </a:ext>
                </a:extLst>
              </a:tr>
              <a:tr h="610873">
                <a:tc>
                  <a:txBody>
                    <a:bodyPr/>
                    <a:lstStyle/>
                    <a:p>
                      <a:pPr algn="l"/>
                      <a:r>
                        <a:rPr lang="en-GB" sz="1400" b="1">
                          <a:solidFill>
                            <a:schemeClr val="tx1"/>
                          </a:solidFill>
                          <a:latin typeface="+mn-lt"/>
                        </a:rPr>
                        <a:t>3.</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Data Governance next steps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4237529"/>
                  </a:ext>
                </a:extLst>
              </a:tr>
              <a:tr h="610873">
                <a:tc>
                  <a:txBody>
                    <a:bodyPr/>
                    <a:lstStyle/>
                    <a:p>
                      <a:pPr algn="l"/>
                      <a:r>
                        <a:rPr lang="en-GB" sz="1400" b="1">
                          <a:solidFill>
                            <a:schemeClr val="tx1"/>
                          </a:solidFill>
                          <a:latin typeface="+mn-lt"/>
                        </a:rPr>
                        <a:t>4.</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Day-to-day data challenges</a:t>
                      </a:r>
                      <a:endParaRPr kumimoji="0" lang="en-GB" sz="1400" b="1" i="0" u="none" strike="noStrike" kern="1200" cap="none" spc="0" normalizeH="0" baseline="0" noProof="0">
                        <a:ln>
                          <a:noFill/>
                        </a:ln>
                        <a:solidFill>
                          <a:srgbClr val="FF0000"/>
                        </a:solidFill>
                        <a:effectLst/>
                        <a:uLnTx/>
                        <a:uFillTx/>
                        <a:latin typeface="+mn-lt"/>
                        <a:ea typeface="+mn-ea"/>
                        <a:cs typeface="+mn-cs"/>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6634979"/>
                  </a:ext>
                </a:extLst>
              </a:tr>
              <a:tr h="610873">
                <a:tc>
                  <a:txBody>
                    <a:bodyPr/>
                    <a:lstStyle/>
                    <a:p>
                      <a:pPr algn="l"/>
                      <a:r>
                        <a:rPr lang="en-GB" sz="1400" b="1">
                          <a:solidFill>
                            <a:schemeClr val="tx1"/>
                          </a:solidFill>
                          <a:latin typeface="+mn-lt"/>
                        </a:rPr>
                        <a:t>5.</a:t>
                      </a: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GB" sz="1400" b="1">
                        <a:solidFill>
                          <a:schemeClr val="tx1"/>
                        </a:solidFill>
                        <a:latin typeface="+mn-lt"/>
                      </a:endParaRPr>
                    </a:p>
                  </a:txBody>
                  <a:tcPr marL="0" marR="0" marT="0" marB="0" anchor="ctr">
                    <a:lnL w="12700" cap="flat" cmpd="sng" algn="ctr">
                      <a:noFill/>
                      <a:prstDash val="solid"/>
                      <a:round/>
                      <a:headEnd type="none" w="med" len="med"/>
                      <a:tailEnd type="none" w="med" len="med"/>
                    </a:lnL>
                    <a:lnR w="12700" cmpd="sng">
                      <a:noFill/>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755934"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1"/>
                          </a:solidFill>
                          <a:effectLst/>
                          <a:uLnTx/>
                          <a:uFillTx/>
                          <a:latin typeface="+mn-lt"/>
                          <a:ea typeface="+mn-ea"/>
                          <a:cs typeface="+mn-cs"/>
                        </a:rPr>
                        <a:t>Appendix</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962883"/>
                  </a:ext>
                </a:extLst>
              </a:tr>
            </a:tbl>
          </a:graphicData>
        </a:graphic>
      </p:graphicFrame>
      <p:sp>
        <p:nvSpPr>
          <p:cNvPr id="15" name="Title 5">
            <a:extLst>
              <a:ext uri="{FF2B5EF4-FFF2-40B4-BE49-F238E27FC236}">
                <a16:creationId xmlns:a16="http://schemas.microsoft.com/office/drawing/2014/main" id="{B1CDE43B-158F-4963-B653-3B629B728DFF}"/>
              </a:ext>
            </a:extLst>
          </p:cNvPr>
          <p:cNvSpPr txBox="1">
            <a:spLocks/>
          </p:cNvSpPr>
          <p:nvPr/>
        </p:nvSpPr>
        <p:spPr>
          <a:xfrm>
            <a:off x="611452" y="825959"/>
            <a:ext cx="3770048"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nl-NL" sz="2800" b="1" i="0" u="none" strike="noStrike" kern="1200" cap="none" spc="0" normalizeH="0" baseline="0" noProof="0">
                <a:ln>
                  <a:noFill/>
                </a:ln>
                <a:solidFill>
                  <a:srgbClr val="0069B4"/>
                </a:solidFill>
                <a:effectLst/>
                <a:uLnTx/>
                <a:uFillTx/>
                <a:latin typeface="Calibri" panose="020F0502020204030204"/>
                <a:ea typeface="+mj-ea"/>
                <a:cs typeface="+mj-cs"/>
              </a:rPr>
              <a:t>Content</a:t>
            </a:r>
          </a:p>
        </p:txBody>
      </p:sp>
    </p:spTree>
    <p:extLst>
      <p:ext uri="{BB962C8B-B14F-4D97-AF65-F5344CB8AC3E}">
        <p14:creationId xmlns:p14="http://schemas.microsoft.com/office/powerpoint/2010/main" val="1349542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1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5">
            <a:extLst>
              <a:ext uri="{FF2B5EF4-FFF2-40B4-BE49-F238E27FC236}">
                <a16:creationId xmlns:a16="http://schemas.microsoft.com/office/drawing/2014/main" id="{503E60D8-33DF-46AF-BEC3-78D1201ACCB6}"/>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approach</a:t>
            </a:r>
          </a:p>
        </p:txBody>
      </p:sp>
      <p:pic>
        <p:nvPicPr>
          <p:cNvPr id="16" name="Picture 15">
            <a:extLst>
              <a:ext uri="{FF2B5EF4-FFF2-40B4-BE49-F238E27FC236}">
                <a16:creationId xmlns:a16="http://schemas.microsoft.com/office/drawing/2014/main" id="{DBF5F496-8C97-41A7-99FE-13D3B3DB722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42206" y="1233649"/>
            <a:ext cx="3209843" cy="1805536"/>
          </a:xfrm>
          <a:prstGeom prst="rect">
            <a:avLst/>
          </a:prstGeom>
          <a:ln>
            <a:solidFill>
              <a:schemeClr val="tx1"/>
            </a:solidFill>
          </a:ln>
        </p:spPr>
      </p:pic>
      <p:pic>
        <p:nvPicPr>
          <p:cNvPr id="17" name="Picture 16">
            <a:extLst>
              <a:ext uri="{FF2B5EF4-FFF2-40B4-BE49-F238E27FC236}">
                <a16:creationId xmlns:a16="http://schemas.microsoft.com/office/drawing/2014/main" id="{40576131-86A7-4349-BB20-93B99FD59B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536608" y="1233649"/>
            <a:ext cx="3212800" cy="1807200"/>
          </a:xfrm>
          <a:prstGeom prst="rect">
            <a:avLst/>
          </a:prstGeom>
          <a:ln>
            <a:solidFill>
              <a:schemeClr val="tx1"/>
            </a:solidFill>
          </a:ln>
        </p:spPr>
      </p:pic>
      <p:sp>
        <p:nvSpPr>
          <p:cNvPr id="20" name="Rectangle 19">
            <a:extLst>
              <a:ext uri="{FF2B5EF4-FFF2-40B4-BE49-F238E27FC236}">
                <a16:creationId xmlns:a16="http://schemas.microsoft.com/office/drawing/2014/main" id="{0F6F49F1-30DF-40C7-895E-E783D567C013}"/>
              </a:ext>
            </a:extLst>
          </p:cNvPr>
          <p:cNvSpPr/>
          <p:nvPr/>
        </p:nvSpPr>
        <p:spPr>
          <a:xfrm>
            <a:off x="825070" y="3561788"/>
            <a:ext cx="3350731" cy="109465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Decide on appropriate members of guiding coalition</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sponsorship/ownership responsibilities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Agree on SteerCo/Core team meeting cadence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Identify top data issues beyond data strategy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grpSp>
        <p:nvGrpSpPr>
          <p:cNvPr id="27" name="Group 26">
            <a:extLst>
              <a:ext uri="{FF2B5EF4-FFF2-40B4-BE49-F238E27FC236}">
                <a16:creationId xmlns:a16="http://schemas.microsoft.com/office/drawing/2014/main" id="{C8A67C98-9293-4965-8444-6BBF71539EC4}"/>
              </a:ext>
            </a:extLst>
          </p:cNvPr>
          <p:cNvGrpSpPr/>
          <p:nvPr/>
        </p:nvGrpSpPr>
        <p:grpSpPr>
          <a:xfrm>
            <a:off x="842205" y="3244764"/>
            <a:ext cx="3209845" cy="265667"/>
            <a:chOff x="609918" y="3423481"/>
            <a:chExt cx="3477120" cy="265806"/>
          </a:xfrm>
        </p:grpSpPr>
        <p:sp>
          <p:nvSpPr>
            <p:cNvPr id="28" name="Arrow: Left-Right 27">
              <a:extLst>
                <a:ext uri="{FF2B5EF4-FFF2-40B4-BE49-F238E27FC236}">
                  <a16:creationId xmlns:a16="http://schemas.microsoft.com/office/drawing/2014/main" id="{1843A53A-EF9F-4C7C-BE2D-7E374F6C7CAA}"/>
                </a:ext>
              </a:extLst>
            </p:cNvPr>
            <p:cNvSpPr/>
            <p:nvPr/>
          </p:nvSpPr>
          <p:spPr>
            <a:xfrm>
              <a:off x="60991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Form guiding coalition</a:t>
              </a:r>
            </a:p>
          </p:txBody>
        </p:sp>
        <p:cxnSp>
          <p:nvCxnSpPr>
            <p:cNvPr id="29" name="Straight Connector 28">
              <a:extLst>
                <a:ext uri="{FF2B5EF4-FFF2-40B4-BE49-F238E27FC236}">
                  <a16:creationId xmlns:a16="http://schemas.microsoft.com/office/drawing/2014/main" id="{871E74E7-FBC1-48A7-8000-7D93FD0055C3}"/>
                </a:ext>
              </a:extLst>
            </p:cNvPr>
            <p:cNvCxnSpPr>
              <a:stCxn id="28" idx="4"/>
              <a:endCxn id="28" idx="6"/>
            </p:cNvCxnSpPr>
            <p:nvPr/>
          </p:nvCxnSpPr>
          <p:spPr>
            <a:xfrm>
              <a:off x="60991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E074A95-AC20-4A5A-98AF-B4014CA2A90A}"/>
              </a:ext>
            </a:extLst>
          </p:cNvPr>
          <p:cNvGrpSpPr/>
          <p:nvPr/>
        </p:nvGrpSpPr>
        <p:grpSpPr>
          <a:xfrm>
            <a:off x="4533654" y="3244764"/>
            <a:ext cx="3212800" cy="265667"/>
            <a:chOff x="4361358" y="3423481"/>
            <a:chExt cx="3477120" cy="265806"/>
          </a:xfrm>
        </p:grpSpPr>
        <p:sp>
          <p:nvSpPr>
            <p:cNvPr id="31" name="Arrow: Left-Right 30">
              <a:extLst>
                <a:ext uri="{FF2B5EF4-FFF2-40B4-BE49-F238E27FC236}">
                  <a16:creationId xmlns:a16="http://schemas.microsoft.com/office/drawing/2014/main" id="{EF03AF27-48F0-4634-B96E-B450F1631C0E}"/>
                </a:ext>
              </a:extLst>
            </p:cNvPr>
            <p:cNvSpPr/>
            <p:nvPr/>
          </p:nvSpPr>
          <p:spPr>
            <a:xfrm>
              <a:off x="436135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Build 24 month roadmap</a:t>
              </a:r>
              <a:endParaRPr kumimoji="0" lang="en-US" sz="1399"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cxnSp>
          <p:nvCxnSpPr>
            <p:cNvPr id="32" name="Straight Connector 31">
              <a:extLst>
                <a:ext uri="{FF2B5EF4-FFF2-40B4-BE49-F238E27FC236}">
                  <a16:creationId xmlns:a16="http://schemas.microsoft.com/office/drawing/2014/main" id="{7720B8DE-38AB-4360-B04C-B40A3E5C0C35}"/>
                </a:ext>
              </a:extLst>
            </p:cNvPr>
            <p:cNvCxnSpPr>
              <a:stCxn id="31" idx="4"/>
              <a:endCxn id="31" idx="6"/>
            </p:cNvCxnSpPr>
            <p:nvPr/>
          </p:nvCxnSpPr>
          <p:spPr>
            <a:xfrm>
              <a:off x="436135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BBA63D6-CEF6-4EBE-91EC-6C454B487443}"/>
              </a:ext>
            </a:extLst>
          </p:cNvPr>
          <p:cNvGrpSpPr/>
          <p:nvPr/>
        </p:nvGrpSpPr>
        <p:grpSpPr>
          <a:xfrm>
            <a:off x="8228058" y="3244764"/>
            <a:ext cx="3215752" cy="265667"/>
            <a:chOff x="8112798" y="3423481"/>
            <a:chExt cx="3477120" cy="265806"/>
          </a:xfrm>
        </p:grpSpPr>
        <p:sp>
          <p:nvSpPr>
            <p:cNvPr id="34" name="Arrow: Left-Right 33">
              <a:extLst>
                <a:ext uri="{FF2B5EF4-FFF2-40B4-BE49-F238E27FC236}">
                  <a16:creationId xmlns:a16="http://schemas.microsoft.com/office/drawing/2014/main" id="{9B99BFBB-1F4F-4BA2-B95A-D87DB3ACFCE2}"/>
                </a:ext>
              </a:extLst>
            </p:cNvPr>
            <p:cNvSpPr/>
            <p:nvPr/>
          </p:nvSpPr>
          <p:spPr>
            <a:xfrm>
              <a:off x="8112798" y="3423481"/>
              <a:ext cx="3477120" cy="265806"/>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Relaunch Data Governance Program</a:t>
              </a:r>
            </a:p>
          </p:txBody>
        </p:sp>
        <p:cxnSp>
          <p:nvCxnSpPr>
            <p:cNvPr id="35" name="Straight Connector 34">
              <a:extLst>
                <a:ext uri="{FF2B5EF4-FFF2-40B4-BE49-F238E27FC236}">
                  <a16:creationId xmlns:a16="http://schemas.microsoft.com/office/drawing/2014/main" id="{F5FD2EC2-F14A-4CEC-B3A3-B724C0022FBB}"/>
                </a:ext>
              </a:extLst>
            </p:cNvPr>
            <p:cNvCxnSpPr>
              <a:stCxn id="34" idx="4"/>
              <a:endCxn id="34" idx="6"/>
            </p:cNvCxnSpPr>
            <p:nvPr/>
          </p:nvCxnSpPr>
          <p:spPr>
            <a:xfrm>
              <a:off x="8112798" y="3689287"/>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9D1B63D1-02AE-4CBA-8F4E-E4BF8041CA2F}"/>
              </a:ext>
            </a:extLst>
          </p:cNvPr>
          <p:cNvPicPr>
            <a:picLocks noChangeAspect="1"/>
          </p:cNvPicPr>
          <p:nvPr/>
        </p:nvPicPr>
        <p:blipFill>
          <a:blip r:embed="rId8"/>
          <a:stretch>
            <a:fillRect/>
          </a:stretch>
        </p:blipFill>
        <p:spPr>
          <a:xfrm>
            <a:off x="8231010" y="1233649"/>
            <a:ext cx="3212800" cy="1807200"/>
          </a:xfrm>
          <a:prstGeom prst="rect">
            <a:avLst/>
          </a:prstGeom>
          <a:ln>
            <a:solidFill>
              <a:schemeClr val="tx1"/>
            </a:solidFill>
          </a:ln>
        </p:spPr>
      </p:pic>
      <p:sp>
        <p:nvSpPr>
          <p:cNvPr id="36" name="Rectangle 35">
            <a:extLst>
              <a:ext uri="{FF2B5EF4-FFF2-40B4-BE49-F238E27FC236}">
                <a16:creationId xmlns:a16="http://schemas.microsoft.com/office/drawing/2014/main" id="{9621CEEE-F80B-4613-9E4E-F798E9807A17}"/>
              </a:ext>
            </a:extLst>
          </p:cNvPr>
          <p:cNvSpPr/>
          <p:nvPr/>
        </p:nvSpPr>
        <p:spPr>
          <a:xfrm>
            <a:off x="842205" y="5162124"/>
            <a:ext cx="32112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Stakeholder engagement</a:t>
            </a:r>
          </a:p>
        </p:txBody>
      </p:sp>
      <p:sp>
        <p:nvSpPr>
          <p:cNvPr id="37" name="Rectangle 36">
            <a:extLst>
              <a:ext uri="{FF2B5EF4-FFF2-40B4-BE49-F238E27FC236}">
                <a16:creationId xmlns:a16="http://schemas.microsoft.com/office/drawing/2014/main" id="{E81946A1-C870-4DB8-BB5B-71A44B28666C}"/>
              </a:ext>
            </a:extLst>
          </p:cNvPr>
          <p:cNvSpPr/>
          <p:nvPr/>
        </p:nvSpPr>
        <p:spPr>
          <a:xfrm>
            <a:off x="4527448" y="5162125"/>
            <a:ext cx="3219006"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Competition / integration RAFT</a:t>
            </a:r>
          </a:p>
        </p:txBody>
      </p:sp>
      <p:sp>
        <p:nvSpPr>
          <p:cNvPr id="38" name="Rectangle 37">
            <a:extLst>
              <a:ext uri="{FF2B5EF4-FFF2-40B4-BE49-F238E27FC236}">
                <a16:creationId xmlns:a16="http://schemas.microsoft.com/office/drawing/2014/main" id="{2EDDD7DF-028B-48A4-BD82-8F0C96EF66AA}"/>
              </a:ext>
            </a:extLst>
          </p:cNvPr>
          <p:cNvSpPr/>
          <p:nvPr/>
        </p:nvSpPr>
        <p:spPr>
          <a:xfrm>
            <a:off x="8231010" y="5162125"/>
            <a:ext cx="3212800" cy="7497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Budget / Commitment </a:t>
            </a:r>
          </a:p>
        </p:txBody>
      </p:sp>
      <p:sp>
        <p:nvSpPr>
          <p:cNvPr id="40" name="Oval 39">
            <a:extLst>
              <a:ext uri="{FF2B5EF4-FFF2-40B4-BE49-F238E27FC236}">
                <a16:creationId xmlns:a16="http://schemas.microsoft.com/office/drawing/2014/main" id="{7963A34B-D418-4FEC-970E-497CC46EE876}"/>
              </a:ext>
            </a:extLst>
          </p:cNvPr>
          <p:cNvSpPr/>
          <p:nvPr/>
        </p:nvSpPr>
        <p:spPr>
          <a:xfrm>
            <a:off x="590981"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1" name="Oval 40">
            <a:extLst>
              <a:ext uri="{FF2B5EF4-FFF2-40B4-BE49-F238E27FC236}">
                <a16:creationId xmlns:a16="http://schemas.microsoft.com/office/drawing/2014/main" id="{A2E3F37C-E0AF-4D45-8D37-85B425122159}"/>
              </a:ext>
            </a:extLst>
          </p:cNvPr>
          <p:cNvSpPr/>
          <p:nvPr/>
        </p:nvSpPr>
        <p:spPr>
          <a:xfrm>
            <a:off x="4287557"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2</a:t>
            </a:r>
          </a:p>
        </p:txBody>
      </p:sp>
      <p:sp>
        <p:nvSpPr>
          <p:cNvPr id="42" name="Oval 41">
            <a:extLst>
              <a:ext uri="{FF2B5EF4-FFF2-40B4-BE49-F238E27FC236}">
                <a16:creationId xmlns:a16="http://schemas.microsoft.com/office/drawing/2014/main" id="{278BEA52-2C3E-4738-99EA-B3CE329F23C8}"/>
              </a:ext>
            </a:extLst>
          </p:cNvPr>
          <p:cNvSpPr/>
          <p:nvPr/>
        </p:nvSpPr>
        <p:spPr>
          <a:xfrm>
            <a:off x="7984133" y="501533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3</a:t>
            </a:r>
          </a:p>
        </p:txBody>
      </p:sp>
      <p:sp>
        <p:nvSpPr>
          <p:cNvPr id="3" name="Rectangle 2">
            <a:extLst>
              <a:ext uri="{FF2B5EF4-FFF2-40B4-BE49-F238E27FC236}">
                <a16:creationId xmlns:a16="http://schemas.microsoft.com/office/drawing/2014/main" id="{79BEC2F4-C357-480D-8EFE-6C4BD393451E}"/>
              </a:ext>
            </a:extLst>
          </p:cNvPr>
          <p:cNvSpPr/>
          <p:nvPr/>
        </p:nvSpPr>
        <p:spPr>
          <a:xfrm>
            <a:off x="842205" y="4713769"/>
            <a:ext cx="10601605" cy="26765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Complications:</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
            <a:extLst>
              <a:ext uri="{FF2B5EF4-FFF2-40B4-BE49-F238E27FC236}">
                <a16:creationId xmlns:a16="http://schemas.microsoft.com/office/drawing/2014/main" id="{5F60601B-DF0B-491C-90EE-53077B0C3F10}"/>
              </a:ext>
            </a:extLst>
          </p:cNvPr>
          <p:cNvGrpSpPr>
            <a:grpSpLocks noChangeAspect="1"/>
          </p:cNvGrpSpPr>
          <p:nvPr/>
        </p:nvGrpSpPr>
        <p:grpSpPr bwMode="auto">
          <a:xfrm>
            <a:off x="1010272" y="5234574"/>
            <a:ext cx="597489" cy="575467"/>
            <a:chOff x="-2004" y="2044"/>
            <a:chExt cx="1058" cy="1019"/>
          </a:xfrm>
          <a:solidFill>
            <a:schemeClr val="accent1"/>
          </a:solidFill>
        </p:grpSpPr>
        <p:sp>
          <p:nvSpPr>
            <p:cNvPr id="44" name="Freeform 5">
              <a:extLst>
                <a:ext uri="{FF2B5EF4-FFF2-40B4-BE49-F238E27FC236}">
                  <a16:creationId xmlns:a16="http://schemas.microsoft.com/office/drawing/2014/main" id="{2C4F145A-05AA-4942-8728-DF15D71B7C20}"/>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6">
              <a:extLst>
                <a:ext uri="{FF2B5EF4-FFF2-40B4-BE49-F238E27FC236}">
                  <a16:creationId xmlns:a16="http://schemas.microsoft.com/office/drawing/2014/main" id="{943E1A6E-05A9-480F-ACED-272C7C449CA1}"/>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7">
              <a:extLst>
                <a:ext uri="{FF2B5EF4-FFF2-40B4-BE49-F238E27FC236}">
                  <a16:creationId xmlns:a16="http://schemas.microsoft.com/office/drawing/2014/main" id="{894A69D7-B06F-4A73-9A33-F585F4152AFC}"/>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7203B628-89E2-4AF7-9286-9D402100F683}"/>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9">
              <a:extLst>
                <a:ext uri="{FF2B5EF4-FFF2-40B4-BE49-F238E27FC236}">
                  <a16:creationId xmlns:a16="http://schemas.microsoft.com/office/drawing/2014/main" id="{B1095EE8-6644-4116-94D8-A302512ECF63}"/>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10">
              <a:extLst>
                <a:ext uri="{FF2B5EF4-FFF2-40B4-BE49-F238E27FC236}">
                  <a16:creationId xmlns:a16="http://schemas.microsoft.com/office/drawing/2014/main" id="{535777E5-F133-4B73-AD66-B1B8E7843042}"/>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11">
              <a:extLst>
                <a:ext uri="{FF2B5EF4-FFF2-40B4-BE49-F238E27FC236}">
                  <a16:creationId xmlns:a16="http://schemas.microsoft.com/office/drawing/2014/main" id="{8A77E4E9-20E3-4015-B148-9BF9DAF4E2BA}"/>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12">
              <a:extLst>
                <a:ext uri="{FF2B5EF4-FFF2-40B4-BE49-F238E27FC236}">
                  <a16:creationId xmlns:a16="http://schemas.microsoft.com/office/drawing/2014/main" id="{B3E22497-5B31-411A-AB04-898A4B08ADC0}"/>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13">
              <a:extLst>
                <a:ext uri="{FF2B5EF4-FFF2-40B4-BE49-F238E27FC236}">
                  <a16:creationId xmlns:a16="http://schemas.microsoft.com/office/drawing/2014/main" id="{7E757E71-6568-4007-86F8-C75CC3A2828A}"/>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14">
              <a:extLst>
                <a:ext uri="{FF2B5EF4-FFF2-40B4-BE49-F238E27FC236}">
                  <a16:creationId xmlns:a16="http://schemas.microsoft.com/office/drawing/2014/main" id="{66163613-7531-4390-B50F-3839AD04029A}"/>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Freeform 15">
              <a:extLst>
                <a:ext uri="{FF2B5EF4-FFF2-40B4-BE49-F238E27FC236}">
                  <a16:creationId xmlns:a16="http://schemas.microsoft.com/office/drawing/2014/main" id="{196003BC-1C99-45FD-A97C-9B8A27D115C4}"/>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16">
              <a:extLst>
                <a:ext uri="{FF2B5EF4-FFF2-40B4-BE49-F238E27FC236}">
                  <a16:creationId xmlns:a16="http://schemas.microsoft.com/office/drawing/2014/main" id="{1EFD3BAA-3804-45A1-9238-D12C7699F110}"/>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Rectangle 17">
              <a:extLst>
                <a:ext uri="{FF2B5EF4-FFF2-40B4-BE49-F238E27FC236}">
                  <a16:creationId xmlns:a16="http://schemas.microsoft.com/office/drawing/2014/main" id="{BC7D05CF-5CD5-4668-BB41-5A4D032817D5}"/>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Rectangle 18">
              <a:extLst>
                <a:ext uri="{FF2B5EF4-FFF2-40B4-BE49-F238E27FC236}">
                  <a16:creationId xmlns:a16="http://schemas.microsoft.com/office/drawing/2014/main" id="{2C52AC53-89CC-4F8D-B851-4DC7BD067F8C}"/>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Rectangle 19">
              <a:extLst>
                <a:ext uri="{FF2B5EF4-FFF2-40B4-BE49-F238E27FC236}">
                  <a16:creationId xmlns:a16="http://schemas.microsoft.com/office/drawing/2014/main" id="{9772DCD5-3508-4AC3-90AC-B960DEA5C547}"/>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Rectangle 20">
              <a:extLst>
                <a:ext uri="{FF2B5EF4-FFF2-40B4-BE49-F238E27FC236}">
                  <a16:creationId xmlns:a16="http://schemas.microsoft.com/office/drawing/2014/main" id="{435709F6-8515-404F-8800-87F97DCCFB1E}"/>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0" name="Rectangle 21">
              <a:extLst>
                <a:ext uri="{FF2B5EF4-FFF2-40B4-BE49-F238E27FC236}">
                  <a16:creationId xmlns:a16="http://schemas.microsoft.com/office/drawing/2014/main" id="{3DB5445F-5991-4494-8D84-95D4E2EBE39B}"/>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1" name="Rectangle 22">
              <a:extLst>
                <a:ext uri="{FF2B5EF4-FFF2-40B4-BE49-F238E27FC236}">
                  <a16:creationId xmlns:a16="http://schemas.microsoft.com/office/drawing/2014/main" id="{F333793E-CBC8-40A1-8BD4-33105644BB93}"/>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2" name="Rectangle 23">
              <a:extLst>
                <a:ext uri="{FF2B5EF4-FFF2-40B4-BE49-F238E27FC236}">
                  <a16:creationId xmlns:a16="http://schemas.microsoft.com/office/drawing/2014/main" id="{E1B9A923-9FF6-492E-8D3F-AFB300C45F2C}"/>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Rectangle 24">
              <a:extLst>
                <a:ext uri="{FF2B5EF4-FFF2-40B4-BE49-F238E27FC236}">
                  <a16:creationId xmlns:a16="http://schemas.microsoft.com/office/drawing/2014/main" id="{D9CBDF24-8C92-446D-B1D1-4511B91BF0E3}"/>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64" name="Group 63">
            <a:extLst>
              <a:ext uri="{FF2B5EF4-FFF2-40B4-BE49-F238E27FC236}">
                <a16:creationId xmlns:a16="http://schemas.microsoft.com/office/drawing/2014/main" id="{3B3100FF-6124-4B12-B4F2-6606A816A678}"/>
              </a:ext>
            </a:extLst>
          </p:cNvPr>
          <p:cNvGrpSpPr>
            <a:grpSpLocks noChangeAspect="1"/>
          </p:cNvGrpSpPr>
          <p:nvPr/>
        </p:nvGrpSpPr>
        <p:grpSpPr>
          <a:xfrm>
            <a:off x="8214274" y="5234568"/>
            <a:ext cx="619163" cy="530248"/>
            <a:chOff x="3695682" y="689356"/>
            <a:chExt cx="4800596" cy="4111223"/>
          </a:xfrm>
          <a:solidFill>
            <a:schemeClr val="accent1"/>
          </a:solidFill>
        </p:grpSpPr>
        <p:sp>
          <p:nvSpPr>
            <p:cNvPr id="65" name="Freeform: Shape 64">
              <a:extLst>
                <a:ext uri="{FF2B5EF4-FFF2-40B4-BE49-F238E27FC236}">
                  <a16:creationId xmlns:a16="http://schemas.microsoft.com/office/drawing/2014/main" id="{157C0A86-03CA-4E5B-B148-AE0280230665}"/>
                </a:ext>
              </a:extLst>
            </p:cNvPr>
            <p:cNvSpPr/>
            <p:nvPr/>
          </p:nvSpPr>
          <p:spPr>
            <a:xfrm>
              <a:off x="5753100" y="1028700"/>
              <a:ext cx="685800" cy="1371600"/>
            </a:xfrm>
            <a:custGeom>
              <a:avLst/>
              <a:gdLst>
                <a:gd name="connsiteX0" fmla="*/ 428625 w 685800"/>
                <a:gd name="connsiteY0" fmla="*/ 1285875 h 1371600"/>
                <a:gd name="connsiteX1" fmla="*/ 428625 w 685800"/>
                <a:gd name="connsiteY1" fmla="*/ 1200150 h 1371600"/>
                <a:gd name="connsiteX2" fmla="*/ 514350 w 685800"/>
                <a:gd name="connsiteY2" fmla="*/ 1200150 h 1371600"/>
                <a:gd name="connsiteX3" fmla="*/ 635590 w 685800"/>
                <a:gd name="connsiteY3" fmla="*/ 1149940 h 1371600"/>
                <a:gd name="connsiteX4" fmla="*/ 685800 w 685800"/>
                <a:gd name="connsiteY4" fmla="*/ 1028700 h 1371600"/>
                <a:gd name="connsiteX5" fmla="*/ 685800 w 685800"/>
                <a:gd name="connsiteY5" fmla="*/ 771525 h 1371600"/>
                <a:gd name="connsiteX6" fmla="*/ 635590 w 685800"/>
                <a:gd name="connsiteY6" fmla="*/ 650285 h 1371600"/>
                <a:gd name="connsiteX7" fmla="*/ 514350 w 685800"/>
                <a:gd name="connsiteY7" fmla="*/ 600075 h 1371600"/>
                <a:gd name="connsiteX8" fmla="*/ 171450 w 685800"/>
                <a:gd name="connsiteY8" fmla="*/ 600075 h 1371600"/>
                <a:gd name="connsiteX9" fmla="*/ 171450 w 685800"/>
                <a:gd name="connsiteY9" fmla="*/ 342900 h 1371600"/>
                <a:gd name="connsiteX10" fmla="*/ 514350 w 685800"/>
                <a:gd name="connsiteY10" fmla="*/ 342900 h 1371600"/>
                <a:gd name="connsiteX11" fmla="*/ 600075 w 685800"/>
                <a:gd name="connsiteY11" fmla="*/ 428625 h 1371600"/>
                <a:gd name="connsiteX12" fmla="*/ 685800 w 685800"/>
                <a:gd name="connsiteY12" fmla="*/ 342900 h 1371600"/>
                <a:gd name="connsiteX13" fmla="*/ 635590 w 685800"/>
                <a:gd name="connsiteY13" fmla="*/ 221660 h 1371600"/>
                <a:gd name="connsiteX14" fmla="*/ 514350 w 685800"/>
                <a:gd name="connsiteY14" fmla="*/ 171450 h 1371600"/>
                <a:gd name="connsiteX15" fmla="*/ 428625 w 685800"/>
                <a:gd name="connsiteY15" fmla="*/ 171450 h 1371600"/>
                <a:gd name="connsiteX16" fmla="*/ 428625 w 685800"/>
                <a:gd name="connsiteY16" fmla="*/ 85725 h 1371600"/>
                <a:gd name="connsiteX17" fmla="*/ 342900 w 685800"/>
                <a:gd name="connsiteY17" fmla="*/ 0 h 1371600"/>
                <a:gd name="connsiteX18" fmla="*/ 257175 w 685800"/>
                <a:gd name="connsiteY18" fmla="*/ 85725 h 1371600"/>
                <a:gd name="connsiteX19" fmla="*/ 257175 w 685800"/>
                <a:gd name="connsiteY19" fmla="*/ 171450 h 1371600"/>
                <a:gd name="connsiteX20" fmla="*/ 171450 w 685800"/>
                <a:gd name="connsiteY20" fmla="*/ 171450 h 1371600"/>
                <a:gd name="connsiteX21" fmla="*/ 50210 w 685800"/>
                <a:gd name="connsiteY21" fmla="*/ 221660 h 1371600"/>
                <a:gd name="connsiteX22" fmla="*/ 0 w 685800"/>
                <a:gd name="connsiteY22" fmla="*/ 342900 h 1371600"/>
                <a:gd name="connsiteX23" fmla="*/ 0 w 685800"/>
                <a:gd name="connsiteY23" fmla="*/ 600075 h 1371600"/>
                <a:gd name="connsiteX24" fmla="*/ 50210 w 685800"/>
                <a:gd name="connsiteY24" fmla="*/ 721315 h 1371600"/>
                <a:gd name="connsiteX25" fmla="*/ 171450 w 685800"/>
                <a:gd name="connsiteY25" fmla="*/ 771525 h 1371600"/>
                <a:gd name="connsiteX26" fmla="*/ 514350 w 685800"/>
                <a:gd name="connsiteY26" fmla="*/ 771525 h 1371600"/>
                <a:gd name="connsiteX27" fmla="*/ 514350 w 685800"/>
                <a:gd name="connsiteY27" fmla="*/ 1028700 h 1371600"/>
                <a:gd name="connsiteX28" fmla="*/ 171450 w 685800"/>
                <a:gd name="connsiteY28" fmla="*/ 1028700 h 1371600"/>
                <a:gd name="connsiteX29" fmla="*/ 85725 w 685800"/>
                <a:gd name="connsiteY29" fmla="*/ 942975 h 1371600"/>
                <a:gd name="connsiteX30" fmla="*/ 0 w 685800"/>
                <a:gd name="connsiteY30" fmla="*/ 1028700 h 1371600"/>
                <a:gd name="connsiteX31" fmla="*/ 50210 w 685800"/>
                <a:gd name="connsiteY31" fmla="*/ 1149940 h 1371600"/>
                <a:gd name="connsiteX32" fmla="*/ 171450 w 685800"/>
                <a:gd name="connsiteY32" fmla="*/ 1200150 h 1371600"/>
                <a:gd name="connsiteX33" fmla="*/ 257175 w 685800"/>
                <a:gd name="connsiteY33" fmla="*/ 1200150 h 1371600"/>
                <a:gd name="connsiteX34" fmla="*/ 257175 w 685800"/>
                <a:gd name="connsiteY34" fmla="*/ 1285875 h 1371600"/>
                <a:gd name="connsiteX35" fmla="*/ 342900 w 685800"/>
                <a:gd name="connsiteY35" fmla="*/ 1371600 h 1371600"/>
                <a:gd name="connsiteX36" fmla="*/ 428625 w 685800"/>
                <a:gd name="connsiteY36" fmla="*/ 128587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85800" h="1371600">
                  <a:moveTo>
                    <a:pt x="428625" y="1285875"/>
                  </a:moveTo>
                  <a:lnTo>
                    <a:pt x="428625" y="1200150"/>
                  </a:lnTo>
                  <a:lnTo>
                    <a:pt x="514350" y="1200150"/>
                  </a:lnTo>
                  <a:cubicBezTo>
                    <a:pt x="559815" y="1200150"/>
                    <a:pt x="603443" y="1182086"/>
                    <a:pt x="635590" y="1149940"/>
                  </a:cubicBezTo>
                  <a:cubicBezTo>
                    <a:pt x="667736" y="1117793"/>
                    <a:pt x="685800" y="1074165"/>
                    <a:pt x="685800" y="1028700"/>
                  </a:cubicBezTo>
                  <a:lnTo>
                    <a:pt x="685800" y="771525"/>
                  </a:lnTo>
                  <a:cubicBezTo>
                    <a:pt x="685800" y="726060"/>
                    <a:pt x="667736" y="682432"/>
                    <a:pt x="635590" y="650285"/>
                  </a:cubicBezTo>
                  <a:cubicBezTo>
                    <a:pt x="603443" y="618139"/>
                    <a:pt x="559815" y="600075"/>
                    <a:pt x="514350" y="600075"/>
                  </a:cubicBezTo>
                  <a:lnTo>
                    <a:pt x="171450" y="600075"/>
                  </a:lnTo>
                  <a:lnTo>
                    <a:pt x="171450" y="342900"/>
                  </a:lnTo>
                  <a:lnTo>
                    <a:pt x="514350" y="342900"/>
                  </a:lnTo>
                  <a:cubicBezTo>
                    <a:pt x="514350" y="390240"/>
                    <a:pt x="552735" y="428625"/>
                    <a:pt x="600075" y="428625"/>
                  </a:cubicBezTo>
                  <a:cubicBezTo>
                    <a:pt x="647415" y="428625"/>
                    <a:pt x="685800" y="390240"/>
                    <a:pt x="685800" y="342900"/>
                  </a:cubicBezTo>
                  <a:cubicBezTo>
                    <a:pt x="685800" y="297435"/>
                    <a:pt x="667736" y="253807"/>
                    <a:pt x="635590" y="221660"/>
                  </a:cubicBezTo>
                  <a:cubicBezTo>
                    <a:pt x="603443" y="189514"/>
                    <a:pt x="559815" y="171450"/>
                    <a:pt x="514350" y="171450"/>
                  </a:cubicBezTo>
                  <a:lnTo>
                    <a:pt x="428625" y="171450"/>
                  </a:lnTo>
                  <a:lnTo>
                    <a:pt x="428625" y="85725"/>
                  </a:lnTo>
                  <a:cubicBezTo>
                    <a:pt x="428625" y="38385"/>
                    <a:pt x="390240" y="0"/>
                    <a:pt x="342900" y="0"/>
                  </a:cubicBezTo>
                  <a:cubicBezTo>
                    <a:pt x="295560" y="0"/>
                    <a:pt x="257175" y="38385"/>
                    <a:pt x="257175" y="85725"/>
                  </a:cubicBezTo>
                  <a:lnTo>
                    <a:pt x="257175" y="171450"/>
                  </a:lnTo>
                  <a:lnTo>
                    <a:pt x="171450" y="171450"/>
                  </a:lnTo>
                  <a:cubicBezTo>
                    <a:pt x="125985" y="171450"/>
                    <a:pt x="82357" y="189514"/>
                    <a:pt x="50210" y="221660"/>
                  </a:cubicBezTo>
                  <a:cubicBezTo>
                    <a:pt x="18064" y="253807"/>
                    <a:pt x="0" y="297435"/>
                    <a:pt x="0" y="342900"/>
                  </a:cubicBezTo>
                  <a:lnTo>
                    <a:pt x="0" y="600075"/>
                  </a:lnTo>
                  <a:cubicBezTo>
                    <a:pt x="0" y="645540"/>
                    <a:pt x="18064" y="689168"/>
                    <a:pt x="50210" y="721315"/>
                  </a:cubicBezTo>
                  <a:cubicBezTo>
                    <a:pt x="82357" y="753461"/>
                    <a:pt x="125985" y="771525"/>
                    <a:pt x="171450" y="771525"/>
                  </a:cubicBezTo>
                  <a:lnTo>
                    <a:pt x="514350" y="771525"/>
                  </a:lnTo>
                  <a:lnTo>
                    <a:pt x="514350" y="1028700"/>
                  </a:lnTo>
                  <a:lnTo>
                    <a:pt x="171450" y="1028700"/>
                  </a:lnTo>
                  <a:cubicBezTo>
                    <a:pt x="171450" y="981360"/>
                    <a:pt x="133065" y="942975"/>
                    <a:pt x="85725" y="942975"/>
                  </a:cubicBezTo>
                  <a:cubicBezTo>
                    <a:pt x="38385" y="942975"/>
                    <a:pt x="0" y="981360"/>
                    <a:pt x="0" y="1028700"/>
                  </a:cubicBezTo>
                  <a:cubicBezTo>
                    <a:pt x="0" y="1074165"/>
                    <a:pt x="18064" y="1117793"/>
                    <a:pt x="50210" y="1149940"/>
                  </a:cubicBezTo>
                  <a:cubicBezTo>
                    <a:pt x="82357" y="1182086"/>
                    <a:pt x="125985" y="1200150"/>
                    <a:pt x="171450" y="1200150"/>
                  </a:cubicBezTo>
                  <a:lnTo>
                    <a:pt x="257175" y="1200150"/>
                  </a:lnTo>
                  <a:lnTo>
                    <a:pt x="257175" y="1285875"/>
                  </a:lnTo>
                  <a:cubicBezTo>
                    <a:pt x="257175" y="1333215"/>
                    <a:pt x="295560" y="1371600"/>
                    <a:pt x="342900" y="1371600"/>
                  </a:cubicBezTo>
                  <a:cubicBezTo>
                    <a:pt x="390240" y="1371600"/>
                    <a:pt x="428625" y="1333215"/>
                    <a:pt x="428625" y="128587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sp>
          <p:nvSpPr>
            <p:cNvPr id="66" name="Freeform: Shape 65">
              <a:extLst>
                <a:ext uri="{FF2B5EF4-FFF2-40B4-BE49-F238E27FC236}">
                  <a16:creationId xmlns:a16="http://schemas.microsoft.com/office/drawing/2014/main" id="{8F39A7C5-411B-43DC-8468-58B9486B0909}"/>
                </a:ext>
              </a:extLst>
            </p:cNvPr>
            <p:cNvSpPr/>
            <p:nvPr/>
          </p:nvSpPr>
          <p:spPr>
            <a:xfrm>
              <a:off x="3695682" y="689356"/>
              <a:ext cx="4800596" cy="4111223"/>
            </a:xfrm>
            <a:custGeom>
              <a:avLst/>
              <a:gdLst>
                <a:gd name="connsiteX0" fmla="*/ 4457718 w 4800596"/>
                <a:gd name="connsiteY0" fmla="*/ 3262615 h 4111223"/>
                <a:gd name="connsiteX1" fmla="*/ 4457718 w 4800596"/>
                <a:gd name="connsiteY1" fmla="*/ 2653968 h 4111223"/>
                <a:gd name="connsiteX2" fmla="*/ 4432613 w 4800596"/>
                <a:gd name="connsiteY2" fmla="*/ 2593348 h 4111223"/>
                <a:gd name="connsiteX3" fmla="*/ 4371993 w 4800596"/>
                <a:gd name="connsiteY3" fmla="*/ 2568243 h 4111223"/>
                <a:gd name="connsiteX4" fmla="*/ 2486043 w 4800596"/>
                <a:gd name="connsiteY4" fmla="*/ 2568243 h 4111223"/>
                <a:gd name="connsiteX5" fmla="*/ 2486043 w 4800596"/>
                <a:gd name="connsiteY5" fmla="*/ 2053893 h 4111223"/>
                <a:gd name="connsiteX6" fmla="*/ 3318418 w 4800596"/>
                <a:gd name="connsiteY6" fmla="*/ 1492810 h 4111223"/>
                <a:gd name="connsiteX7" fmla="*/ 3276551 w 4800596"/>
                <a:gd name="connsiteY7" fmla="*/ 489779 h 4111223"/>
                <a:gd name="connsiteX8" fmla="*/ 2400314 w 4800596"/>
                <a:gd name="connsiteY8" fmla="*/ 0 h 4111223"/>
                <a:gd name="connsiteX9" fmla="*/ 1524077 w 4800596"/>
                <a:gd name="connsiteY9" fmla="*/ 489779 h 4111223"/>
                <a:gd name="connsiteX10" fmla="*/ 1482210 w 4800596"/>
                <a:gd name="connsiteY10" fmla="*/ 1492810 h 4111223"/>
                <a:gd name="connsiteX11" fmla="*/ 2314585 w 4800596"/>
                <a:gd name="connsiteY11" fmla="*/ 2053893 h 4111223"/>
                <a:gd name="connsiteX12" fmla="*/ 2314585 w 4800596"/>
                <a:gd name="connsiteY12" fmla="*/ 2568243 h 4111223"/>
                <a:gd name="connsiteX13" fmla="*/ 428635 w 4800596"/>
                <a:gd name="connsiteY13" fmla="*/ 2568243 h 4111223"/>
                <a:gd name="connsiteX14" fmla="*/ 342910 w 4800596"/>
                <a:gd name="connsiteY14" fmla="*/ 2653968 h 4111223"/>
                <a:gd name="connsiteX15" fmla="*/ 342910 w 4800596"/>
                <a:gd name="connsiteY15" fmla="*/ 3262615 h 4111223"/>
                <a:gd name="connsiteX16" fmla="*/ 32076 w 4800596"/>
                <a:gd name="connsiteY16" fmla="*/ 3519869 h 4111223"/>
                <a:gd name="connsiteX17" fmla="*/ 72642 w 4800596"/>
                <a:gd name="connsiteY17" fmla="*/ 3921326 h 4111223"/>
                <a:gd name="connsiteX18" fmla="*/ 428631 w 4800596"/>
                <a:gd name="connsiteY18" fmla="*/ 4111224 h 4111223"/>
                <a:gd name="connsiteX19" fmla="*/ 784620 w 4800596"/>
                <a:gd name="connsiteY19" fmla="*/ 3921326 h 4111223"/>
                <a:gd name="connsiteX20" fmla="*/ 825186 w 4800596"/>
                <a:gd name="connsiteY20" fmla="*/ 3519869 h 4111223"/>
                <a:gd name="connsiteX21" fmla="*/ 514352 w 4800596"/>
                <a:gd name="connsiteY21" fmla="*/ 3262615 h 4111223"/>
                <a:gd name="connsiteX22" fmla="*/ 514352 w 4800596"/>
                <a:gd name="connsiteY22" fmla="*/ 2739693 h 4111223"/>
                <a:gd name="connsiteX23" fmla="*/ 2314577 w 4800596"/>
                <a:gd name="connsiteY23" fmla="*/ 2739693 h 4111223"/>
                <a:gd name="connsiteX24" fmla="*/ 2314577 w 4800596"/>
                <a:gd name="connsiteY24" fmla="*/ 3262615 h 4111223"/>
                <a:gd name="connsiteX25" fmla="*/ 2003743 w 4800596"/>
                <a:gd name="connsiteY25" fmla="*/ 3519869 h 4111223"/>
                <a:gd name="connsiteX26" fmla="*/ 2044309 w 4800596"/>
                <a:gd name="connsiteY26" fmla="*/ 3921326 h 4111223"/>
                <a:gd name="connsiteX27" fmla="*/ 2400298 w 4800596"/>
                <a:gd name="connsiteY27" fmla="*/ 4111224 h 4111223"/>
                <a:gd name="connsiteX28" fmla="*/ 2756287 w 4800596"/>
                <a:gd name="connsiteY28" fmla="*/ 3921326 h 4111223"/>
                <a:gd name="connsiteX29" fmla="*/ 2796853 w 4800596"/>
                <a:gd name="connsiteY29" fmla="*/ 3519869 h 4111223"/>
                <a:gd name="connsiteX30" fmla="*/ 2486019 w 4800596"/>
                <a:gd name="connsiteY30" fmla="*/ 3262615 h 4111223"/>
                <a:gd name="connsiteX31" fmla="*/ 2486019 w 4800596"/>
                <a:gd name="connsiteY31" fmla="*/ 2739693 h 4111223"/>
                <a:gd name="connsiteX32" fmla="*/ 4286245 w 4800596"/>
                <a:gd name="connsiteY32" fmla="*/ 2739693 h 4111223"/>
                <a:gd name="connsiteX33" fmla="*/ 4286245 w 4800596"/>
                <a:gd name="connsiteY33" fmla="*/ 3262615 h 4111223"/>
                <a:gd name="connsiteX34" fmla="*/ 3975410 w 4800596"/>
                <a:gd name="connsiteY34" fmla="*/ 3519869 h 4111223"/>
                <a:gd name="connsiteX35" fmla="*/ 4015976 w 4800596"/>
                <a:gd name="connsiteY35" fmla="*/ 3921326 h 4111223"/>
                <a:gd name="connsiteX36" fmla="*/ 4371965 w 4800596"/>
                <a:gd name="connsiteY36" fmla="*/ 4111224 h 4111223"/>
                <a:gd name="connsiteX37" fmla="*/ 4727954 w 4800596"/>
                <a:gd name="connsiteY37" fmla="*/ 3921326 h 4111223"/>
                <a:gd name="connsiteX38" fmla="*/ 4768521 w 4800596"/>
                <a:gd name="connsiteY38" fmla="*/ 3519869 h 4111223"/>
                <a:gd name="connsiteX39" fmla="*/ 4457687 w 4800596"/>
                <a:gd name="connsiteY39" fmla="*/ 3262615 h 4111223"/>
                <a:gd name="connsiteX40" fmla="*/ 1543068 w 4800596"/>
                <a:gd name="connsiteY40" fmla="*/ 1025144 h 4111223"/>
                <a:gd name="connsiteX41" fmla="*/ 1794159 w 4800596"/>
                <a:gd name="connsiteY41" fmla="*/ 418985 h 4111223"/>
                <a:gd name="connsiteX42" fmla="*/ 2400318 w 4800596"/>
                <a:gd name="connsiteY42" fmla="*/ 167894 h 4111223"/>
                <a:gd name="connsiteX43" fmla="*/ 3006477 w 4800596"/>
                <a:gd name="connsiteY43" fmla="*/ 418985 h 4111223"/>
                <a:gd name="connsiteX44" fmla="*/ 3257568 w 4800596"/>
                <a:gd name="connsiteY44" fmla="*/ 1025144 h 4111223"/>
                <a:gd name="connsiteX45" fmla="*/ 3006477 w 4800596"/>
                <a:gd name="connsiteY45" fmla="*/ 1631303 h 4111223"/>
                <a:gd name="connsiteX46" fmla="*/ 2400318 w 4800596"/>
                <a:gd name="connsiteY46" fmla="*/ 1882394 h 4111223"/>
                <a:gd name="connsiteX47" fmla="*/ 1794159 w 4800596"/>
                <a:gd name="connsiteY47" fmla="*/ 1631303 h 4111223"/>
                <a:gd name="connsiteX48" fmla="*/ 1543068 w 4800596"/>
                <a:gd name="connsiteY48" fmla="*/ 1025144 h 4111223"/>
                <a:gd name="connsiteX49" fmla="*/ 685818 w 4800596"/>
                <a:gd name="connsiteY49" fmla="*/ 3682619 h 4111223"/>
                <a:gd name="connsiteX50" fmla="*/ 610502 w 4800596"/>
                <a:gd name="connsiteY50" fmla="*/ 3864473 h 4111223"/>
                <a:gd name="connsiteX51" fmla="*/ 428648 w 4800596"/>
                <a:gd name="connsiteY51" fmla="*/ 3939789 h 4111223"/>
                <a:gd name="connsiteX52" fmla="*/ 246793 w 4800596"/>
                <a:gd name="connsiteY52" fmla="*/ 3864473 h 4111223"/>
                <a:gd name="connsiteX53" fmla="*/ 171477 w 4800596"/>
                <a:gd name="connsiteY53" fmla="*/ 3682619 h 4111223"/>
                <a:gd name="connsiteX54" fmla="*/ 246793 w 4800596"/>
                <a:gd name="connsiteY54" fmla="*/ 3500764 h 4111223"/>
                <a:gd name="connsiteX55" fmla="*/ 428648 w 4800596"/>
                <a:gd name="connsiteY55" fmla="*/ 3425449 h 4111223"/>
                <a:gd name="connsiteX56" fmla="*/ 610502 w 4800596"/>
                <a:gd name="connsiteY56" fmla="*/ 3500764 h 4111223"/>
                <a:gd name="connsiteX57" fmla="*/ 685818 w 4800596"/>
                <a:gd name="connsiteY57" fmla="*/ 3682619 h 4111223"/>
                <a:gd name="connsiteX58" fmla="*/ 2657493 w 4800596"/>
                <a:gd name="connsiteY58" fmla="*/ 3682619 h 4111223"/>
                <a:gd name="connsiteX59" fmla="*/ 2582177 w 4800596"/>
                <a:gd name="connsiteY59" fmla="*/ 3864473 h 4111223"/>
                <a:gd name="connsiteX60" fmla="*/ 2400323 w 4800596"/>
                <a:gd name="connsiteY60" fmla="*/ 3939789 h 4111223"/>
                <a:gd name="connsiteX61" fmla="*/ 2218468 w 4800596"/>
                <a:gd name="connsiteY61" fmla="*/ 3864473 h 4111223"/>
                <a:gd name="connsiteX62" fmla="*/ 2143153 w 4800596"/>
                <a:gd name="connsiteY62" fmla="*/ 3682619 h 4111223"/>
                <a:gd name="connsiteX63" fmla="*/ 2218468 w 4800596"/>
                <a:gd name="connsiteY63" fmla="*/ 3500764 h 4111223"/>
                <a:gd name="connsiteX64" fmla="*/ 2400323 w 4800596"/>
                <a:gd name="connsiteY64" fmla="*/ 3425449 h 4111223"/>
                <a:gd name="connsiteX65" fmla="*/ 2582177 w 4800596"/>
                <a:gd name="connsiteY65" fmla="*/ 3500764 h 4111223"/>
                <a:gd name="connsiteX66" fmla="*/ 2657493 w 4800596"/>
                <a:gd name="connsiteY66" fmla="*/ 3682619 h 4111223"/>
                <a:gd name="connsiteX67" fmla="*/ 4371993 w 4800596"/>
                <a:gd name="connsiteY67" fmla="*/ 3939794 h 4111223"/>
                <a:gd name="connsiteX68" fmla="*/ 4190138 w 4800596"/>
                <a:gd name="connsiteY68" fmla="*/ 3864478 h 4111223"/>
                <a:gd name="connsiteX69" fmla="*/ 4114823 w 4800596"/>
                <a:gd name="connsiteY69" fmla="*/ 3682624 h 4111223"/>
                <a:gd name="connsiteX70" fmla="*/ 4190138 w 4800596"/>
                <a:gd name="connsiteY70" fmla="*/ 3500769 h 4111223"/>
                <a:gd name="connsiteX71" fmla="*/ 4371993 w 4800596"/>
                <a:gd name="connsiteY71" fmla="*/ 3425454 h 4111223"/>
                <a:gd name="connsiteX72" fmla="*/ 4553848 w 4800596"/>
                <a:gd name="connsiteY72" fmla="*/ 3500769 h 4111223"/>
                <a:gd name="connsiteX73" fmla="*/ 4629163 w 4800596"/>
                <a:gd name="connsiteY73" fmla="*/ 3682624 h 4111223"/>
                <a:gd name="connsiteX74" fmla="*/ 4553848 w 4800596"/>
                <a:gd name="connsiteY74" fmla="*/ 3864478 h 4111223"/>
                <a:gd name="connsiteX75" fmla="*/ 4371993 w 4800596"/>
                <a:gd name="connsiteY75" fmla="*/ 3939794 h 411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800596" h="4111223">
                  <a:moveTo>
                    <a:pt x="4457718" y="3262615"/>
                  </a:moveTo>
                  <a:lnTo>
                    <a:pt x="4457718" y="2653968"/>
                  </a:lnTo>
                  <a:cubicBezTo>
                    <a:pt x="4457718" y="2631235"/>
                    <a:pt x="4448686" y="2609421"/>
                    <a:pt x="4432613" y="2593348"/>
                  </a:cubicBezTo>
                  <a:cubicBezTo>
                    <a:pt x="4416539" y="2577275"/>
                    <a:pt x="4394725" y="2568243"/>
                    <a:pt x="4371993" y="2568243"/>
                  </a:cubicBezTo>
                  <a:lnTo>
                    <a:pt x="2486043" y="2568243"/>
                  </a:lnTo>
                  <a:lnTo>
                    <a:pt x="2486043" y="2053893"/>
                  </a:lnTo>
                  <a:cubicBezTo>
                    <a:pt x="2842110" y="2024118"/>
                    <a:pt x="3157225" y="1811678"/>
                    <a:pt x="3318418" y="1492810"/>
                  </a:cubicBezTo>
                  <a:cubicBezTo>
                    <a:pt x="3479610" y="1173904"/>
                    <a:pt x="3463729" y="794186"/>
                    <a:pt x="3276551" y="489779"/>
                  </a:cubicBezTo>
                  <a:cubicBezTo>
                    <a:pt x="3089376" y="185421"/>
                    <a:pt x="2757645" y="0"/>
                    <a:pt x="2400314" y="0"/>
                  </a:cubicBezTo>
                  <a:cubicBezTo>
                    <a:pt x="2042983" y="0"/>
                    <a:pt x="1711261" y="185421"/>
                    <a:pt x="1524077" y="489779"/>
                  </a:cubicBezTo>
                  <a:cubicBezTo>
                    <a:pt x="1336903" y="794137"/>
                    <a:pt x="1321012" y="1173855"/>
                    <a:pt x="1482210" y="1492810"/>
                  </a:cubicBezTo>
                  <a:cubicBezTo>
                    <a:pt x="1643402" y="1811678"/>
                    <a:pt x="1958518" y="2024109"/>
                    <a:pt x="2314585" y="2053893"/>
                  </a:cubicBezTo>
                  <a:lnTo>
                    <a:pt x="2314585" y="2568243"/>
                  </a:lnTo>
                  <a:lnTo>
                    <a:pt x="428635" y="2568243"/>
                  </a:lnTo>
                  <a:cubicBezTo>
                    <a:pt x="381295" y="2568243"/>
                    <a:pt x="342910" y="2606628"/>
                    <a:pt x="342910" y="2653968"/>
                  </a:cubicBezTo>
                  <a:lnTo>
                    <a:pt x="342910" y="3262615"/>
                  </a:lnTo>
                  <a:cubicBezTo>
                    <a:pt x="202879" y="3291203"/>
                    <a:pt x="86342" y="3387686"/>
                    <a:pt x="32076" y="3519869"/>
                  </a:cubicBezTo>
                  <a:cubicBezTo>
                    <a:pt x="-22153" y="3652091"/>
                    <a:pt x="-6960" y="3802604"/>
                    <a:pt x="72642" y="3921326"/>
                  </a:cubicBezTo>
                  <a:cubicBezTo>
                    <a:pt x="152244" y="4039999"/>
                    <a:pt x="285730" y="4111224"/>
                    <a:pt x="428631" y="4111224"/>
                  </a:cubicBezTo>
                  <a:cubicBezTo>
                    <a:pt x="571532" y="4111224"/>
                    <a:pt x="705018" y="4040004"/>
                    <a:pt x="784620" y="3921326"/>
                  </a:cubicBezTo>
                  <a:cubicBezTo>
                    <a:pt x="864222" y="3802614"/>
                    <a:pt x="879415" y="3652101"/>
                    <a:pt x="825186" y="3519869"/>
                  </a:cubicBezTo>
                  <a:cubicBezTo>
                    <a:pt x="770919" y="3387686"/>
                    <a:pt x="654383" y="3291203"/>
                    <a:pt x="514352" y="3262615"/>
                  </a:cubicBezTo>
                  <a:lnTo>
                    <a:pt x="514352" y="2739693"/>
                  </a:lnTo>
                  <a:lnTo>
                    <a:pt x="2314577" y="2739693"/>
                  </a:lnTo>
                  <a:lnTo>
                    <a:pt x="2314577" y="3262615"/>
                  </a:lnTo>
                  <a:cubicBezTo>
                    <a:pt x="2174547" y="3291203"/>
                    <a:pt x="2058009" y="3387686"/>
                    <a:pt x="2003743" y="3519869"/>
                  </a:cubicBezTo>
                  <a:cubicBezTo>
                    <a:pt x="1949514" y="3652091"/>
                    <a:pt x="1964707" y="3802604"/>
                    <a:pt x="2044309" y="3921326"/>
                  </a:cubicBezTo>
                  <a:cubicBezTo>
                    <a:pt x="2123911" y="4039999"/>
                    <a:pt x="2257397" y="4111224"/>
                    <a:pt x="2400298" y="4111224"/>
                  </a:cubicBezTo>
                  <a:cubicBezTo>
                    <a:pt x="2543199" y="4111224"/>
                    <a:pt x="2676686" y="4040004"/>
                    <a:pt x="2756287" y="3921326"/>
                  </a:cubicBezTo>
                  <a:cubicBezTo>
                    <a:pt x="2835889" y="3802614"/>
                    <a:pt x="2851082" y="3652101"/>
                    <a:pt x="2796853" y="3519869"/>
                  </a:cubicBezTo>
                  <a:cubicBezTo>
                    <a:pt x="2742586" y="3387686"/>
                    <a:pt x="2626050" y="3291203"/>
                    <a:pt x="2486019" y="3262615"/>
                  </a:cubicBezTo>
                  <a:lnTo>
                    <a:pt x="2486019" y="2739693"/>
                  </a:lnTo>
                  <a:lnTo>
                    <a:pt x="4286245" y="2739693"/>
                  </a:lnTo>
                  <a:lnTo>
                    <a:pt x="4286245" y="3262615"/>
                  </a:lnTo>
                  <a:cubicBezTo>
                    <a:pt x="4146214" y="3291203"/>
                    <a:pt x="4029676" y="3387686"/>
                    <a:pt x="3975410" y="3519869"/>
                  </a:cubicBezTo>
                  <a:cubicBezTo>
                    <a:pt x="3921181" y="3652091"/>
                    <a:pt x="3936375" y="3802604"/>
                    <a:pt x="4015976" y="3921326"/>
                  </a:cubicBezTo>
                  <a:cubicBezTo>
                    <a:pt x="4095578" y="4039999"/>
                    <a:pt x="4229064" y="4111224"/>
                    <a:pt x="4371965" y="4111224"/>
                  </a:cubicBezTo>
                  <a:cubicBezTo>
                    <a:pt x="4514867" y="4111224"/>
                    <a:pt x="4648353" y="4040004"/>
                    <a:pt x="4727954" y="3921326"/>
                  </a:cubicBezTo>
                  <a:cubicBezTo>
                    <a:pt x="4807556" y="3802614"/>
                    <a:pt x="4822749" y="3652101"/>
                    <a:pt x="4768521" y="3519869"/>
                  </a:cubicBezTo>
                  <a:cubicBezTo>
                    <a:pt x="4714253" y="3387686"/>
                    <a:pt x="4597717" y="3291203"/>
                    <a:pt x="4457687" y="3262615"/>
                  </a:cubicBezTo>
                  <a:close/>
                  <a:moveTo>
                    <a:pt x="1543068" y="1025144"/>
                  </a:moveTo>
                  <a:cubicBezTo>
                    <a:pt x="1543068" y="797781"/>
                    <a:pt x="1633386" y="579756"/>
                    <a:pt x="1794159" y="418985"/>
                  </a:cubicBezTo>
                  <a:cubicBezTo>
                    <a:pt x="1954932" y="258214"/>
                    <a:pt x="2172956" y="167894"/>
                    <a:pt x="2400318" y="167894"/>
                  </a:cubicBezTo>
                  <a:cubicBezTo>
                    <a:pt x="2627680" y="167894"/>
                    <a:pt x="2845706" y="258212"/>
                    <a:pt x="3006477" y="418985"/>
                  </a:cubicBezTo>
                  <a:cubicBezTo>
                    <a:pt x="3167248" y="579758"/>
                    <a:pt x="3257568" y="797781"/>
                    <a:pt x="3257568" y="1025144"/>
                  </a:cubicBezTo>
                  <a:cubicBezTo>
                    <a:pt x="3257568" y="1252506"/>
                    <a:pt x="3167250" y="1470532"/>
                    <a:pt x="3006477" y="1631303"/>
                  </a:cubicBezTo>
                  <a:cubicBezTo>
                    <a:pt x="2845704" y="1792074"/>
                    <a:pt x="2627680" y="1882394"/>
                    <a:pt x="2400318" y="1882394"/>
                  </a:cubicBezTo>
                  <a:cubicBezTo>
                    <a:pt x="2172956" y="1882394"/>
                    <a:pt x="1954930" y="1792076"/>
                    <a:pt x="1794159" y="1631303"/>
                  </a:cubicBezTo>
                  <a:cubicBezTo>
                    <a:pt x="1633388" y="1470530"/>
                    <a:pt x="1543068" y="1252506"/>
                    <a:pt x="1543068" y="1025144"/>
                  </a:cubicBezTo>
                  <a:close/>
                  <a:moveTo>
                    <a:pt x="685818" y="3682619"/>
                  </a:moveTo>
                  <a:cubicBezTo>
                    <a:pt x="685818" y="3750816"/>
                    <a:pt x="658723" y="3816262"/>
                    <a:pt x="610502" y="3864473"/>
                  </a:cubicBezTo>
                  <a:cubicBezTo>
                    <a:pt x="562282" y="3912685"/>
                    <a:pt x="496836" y="3939789"/>
                    <a:pt x="428648" y="3939789"/>
                  </a:cubicBezTo>
                  <a:cubicBezTo>
                    <a:pt x="360459" y="3939789"/>
                    <a:pt x="295005" y="3912694"/>
                    <a:pt x="246793" y="3864473"/>
                  </a:cubicBezTo>
                  <a:cubicBezTo>
                    <a:pt x="198581" y="3816253"/>
                    <a:pt x="171477" y="3750807"/>
                    <a:pt x="171477" y="3682619"/>
                  </a:cubicBezTo>
                  <a:cubicBezTo>
                    <a:pt x="171477" y="3614431"/>
                    <a:pt x="198572" y="3548976"/>
                    <a:pt x="246793" y="3500764"/>
                  </a:cubicBezTo>
                  <a:cubicBezTo>
                    <a:pt x="295014" y="3452552"/>
                    <a:pt x="360459" y="3425449"/>
                    <a:pt x="428648" y="3425449"/>
                  </a:cubicBezTo>
                  <a:cubicBezTo>
                    <a:pt x="496836" y="3425449"/>
                    <a:pt x="562290" y="3452544"/>
                    <a:pt x="610502" y="3500764"/>
                  </a:cubicBezTo>
                  <a:cubicBezTo>
                    <a:pt x="658714" y="3548985"/>
                    <a:pt x="685818" y="3614431"/>
                    <a:pt x="685818" y="3682619"/>
                  </a:cubicBezTo>
                  <a:close/>
                  <a:moveTo>
                    <a:pt x="2657493" y="3682619"/>
                  </a:moveTo>
                  <a:cubicBezTo>
                    <a:pt x="2657493" y="3750816"/>
                    <a:pt x="2630398" y="3816262"/>
                    <a:pt x="2582177" y="3864473"/>
                  </a:cubicBezTo>
                  <a:cubicBezTo>
                    <a:pt x="2533957" y="3912685"/>
                    <a:pt x="2468511" y="3939789"/>
                    <a:pt x="2400323" y="3939789"/>
                  </a:cubicBezTo>
                  <a:cubicBezTo>
                    <a:pt x="2332135" y="3939789"/>
                    <a:pt x="2266680" y="3912694"/>
                    <a:pt x="2218468" y="3864473"/>
                  </a:cubicBezTo>
                  <a:cubicBezTo>
                    <a:pt x="2170256" y="3816253"/>
                    <a:pt x="2143153" y="3750807"/>
                    <a:pt x="2143153" y="3682619"/>
                  </a:cubicBezTo>
                  <a:cubicBezTo>
                    <a:pt x="2143153" y="3614431"/>
                    <a:pt x="2170248" y="3548976"/>
                    <a:pt x="2218468" y="3500764"/>
                  </a:cubicBezTo>
                  <a:cubicBezTo>
                    <a:pt x="2266689" y="3452552"/>
                    <a:pt x="2332135" y="3425449"/>
                    <a:pt x="2400323" y="3425449"/>
                  </a:cubicBezTo>
                  <a:cubicBezTo>
                    <a:pt x="2468511" y="3425449"/>
                    <a:pt x="2533966" y="3452544"/>
                    <a:pt x="2582177" y="3500764"/>
                  </a:cubicBezTo>
                  <a:cubicBezTo>
                    <a:pt x="2630389" y="3548985"/>
                    <a:pt x="2657493" y="3614431"/>
                    <a:pt x="2657493" y="3682619"/>
                  </a:cubicBezTo>
                  <a:close/>
                  <a:moveTo>
                    <a:pt x="4371993" y="3939794"/>
                  </a:moveTo>
                  <a:cubicBezTo>
                    <a:pt x="4303796" y="3939794"/>
                    <a:pt x="4238350" y="3912699"/>
                    <a:pt x="4190138" y="3864478"/>
                  </a:cubicBezTo>
                  <a:cubicBezTo>
                    <a:pt x="4141927" y="3816258"/>
                    <a:pt x="4114823" y="3750812"/>
                    <a:pt x="4114823" y="3682624"/>
                  </a:cubicBezTo>
                  <a:cubicBezTo>
                    <a:pt x="4114823" y="3614436"/>
                    <a:pt x="4141918" y="3548981"/>
                    <a:pt x="4190138" y="3500769"/>
                  </a:cubicBezTo>
                  <a:cubicBezTo>
                    <a:pt x="4238359" y="3452557"/>
                    <a:pt x="4303805" y="3425454"/>
                    <a:pt x="4371993" y="3425454"/>
                  </a:cubicBezTo>
                  <a:cubicBezTo>
                    <a:pt x="4440181" y="3425454"/>
                    <a:pt x="4505636" y="3452549"/>
                    <a:pt x="4553848" y="3500769"/>
                  </a:cubicBezTo>
                  <a:cubicBezTo>
                    <a:pt x="4602059" y="3548990"/>
                    <a:pt x="4629163" y="3614436"/>
                    <a:pt x="4629163" y="3682624"/>
                  </a:cubicBezTo>
                  <a:cubicBezTo>
                    <a:pt x="4629163" y="3750812"/>
                    <a:pt x="4602068" y="3816267"/>
                    <a:pt x="4553848" y="3864478"/>
                  </a:cubicBezTo>
                  <a:cubicBezTo>
                    <a:pt x="4505627" y="3912690"/>
                    <a:pt x="4440181" y="3939794"/>
                    <a:pt x="4371993" y="393979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69B4"/>
                </a:solidFill>
                <a:effectLst/>
                <a:uLnTx/>
                <a:uFillTx/>
                <a:latin typeface="Calibri" panose="020F0502020204030204"/>
                <a:ea typeface="+mn-ea"/>
                <a:cs typeface="+mn-cs"/>
              </a:endParaRPr>
            </a:p>
          </p:txBody>
        </p:sp>
      </p:grpSp>
      <p:sp>
        <p:nvSpPr>
          <p:cNvPr id="67" name="Freeform 3">
            <a:extLst>
              <a:ext uri="{FF2B5EF4-FFF2-40B4-BE49-F238E27FC236}">
                <a16:creationId xmlns:a16="http://schemas.microsoft.com/office/drawing/2014/main" id="{47A52152-1A37-4BEF-972C-8B0C961412CE}"/>
              </a:ext>
            </a:extLst>
          </p:cNvPr>
          <p:cNvSpPr/>
          <p:nvPr/>
        </p:nvSpPr>
        <p:spPr>
          <a:xfrm>
            <a:off x="4617416" y="5312502"/>
            <a:ext cx="499529" cy="460451"/>
          </a:xfrm>
          <a:custGeom>
            <a:avLst/>
            <a:gdLst>
              <a:gd name="connsiteX0" fmla="*/ 3443011 w 3477018"/>
              <a:gd name="connsiteY0" fmla="*/ 597794 h 2841503"/>
              <a:gd name="connsiteX1" fmla="*/ 2383927 w 3477018"/>
              <a:gd name="connsiteY1" fmla="*/ 1356937 h 2841503"/>
              <a:gd name="connsiteX2" fmla="*/ 2349351 w 3477018"/>
              <a:gd name="connsiteY2" fmla="*/ 1375987 h 2841503"/>
              <a:gd name="connsiteX3" fmla="*/ 2312203 w 3477018"/>
              <a:gd name="connsiteY3" fmla="*/ 1362652 h 2841503"/>
              <a:gd name="connsiteX4" fmla="*/ 2146945 w 3477018"/>
              <a:gd name="connsiteY4" fmla="*/ 1201679 h 2841503"/>
              <a:gd name="connsiteX5" fmla="*/ 2608907 w 3477018"/>
              <a:gd name="connsiteY5" fmla="*/ 592079 h 2841503"/>
              <a:gd name="connsiteX6" fmla="*/ 2411835 w 3477018"/>
              <a:gd name="connsiteY6" fmla="*/ 48583 h 2841503"/>
              <a:gd name="connsiteX7" fmla="*/ 2264483 w 3477018"/>
              <a:gd name="connsiteY7" fmla="*/ 1529 h 2841503"/>
              <a:gd name="connsiteX8" fmla="*/ 2128180 w 3477018"/>
              <a:gd name="connsiteY8" fmla="*/ 19150 h 2841503"/>
              <a:gd name="connsiteX9" fmla="*/ 1971018 w 3477018"/>
              <a:gd name="connsiteY9" fmla="*/ 167931 h 2841503"/>
              <a:gd name="connsiteX10" fmla="*/ 1883674 w 3477018"/>
              <a:gd name="connsiteY10" fmla="*/ 637418 h 2841503"/>
              <a:gd name="connsiteX11" fmla="*/ 1855765 w 3477018"/>
              <a:gd name="connsiteY11" fmla="*/ 689520 h 2841503"/>
              <a:gd name="connsiteX12" fmla="*/ 1739084 w 3477018"/>
              <a:gd name="connsiteY12" fmla="*/ 803820 h 2841503"/>
              <a:gd name="connsiteX13" fmla="*/ 1622403 w 3477018"/>
              <a:gd name="connsiteY13" fmla="*/ 689520 h 2841503"/>
              <a:gd name="connsiteX14" fmla="*/ 1594590 w 3477018"/>
              <a:gd name="connsiteY14" fmla="*/ 637418 h 2841503"/>
              <a:gd name="connsiteX15" fmla="*/ 1507246 w 3477018"/>
              <a:gd name="connsiteY15" fmla="*/ 167931 h 2841503"/>
              <a:gd name="connsiteX16" fmla="*/ 1350083 w 3477018"/>
              <a:gd name="connsiteY16" fmla="*/ 19150 h 2841503"/>
              <a:gd name="connsiteX17" fmla="*/ 1213685 w 3477018"/>
              <a:gd name="connsiteY17" fmla="*/ 1529 h 2841503"/>
              <a:gd name="connsiteX18" fmla="*/ 1066429 w 3477018"/>
              <a:gd name="connsiteY18" fmla="*/ 47916 h 2841503"/>
              <a:gd name="connsiteX19" fmla="*/ 869356 w 3477018"/>
              <a:gd name="connsiteY19" fmla="*/ 591412 h 2841503"/>
              <a:gd name="connsiteX20" fmla="*/ 1331319 w 3477018"/>
              <a:gd name="connsiteY20" fmla="*/ 1201012 h 2841503"/>
              <a:gd name="connsiteX21" fmla="*/ 1166060 w 3477018"/>
              <a:gd name="connsiteY21" fmla="*/ 1362366 h 2841503"/>
              <a:gd name="connsiteX22" fmla="*/ 1128913 w 3477018"/>
              <a:gd name="connsiteY22" fmla="*/ 1375701 h 2841503"/>
              <a:gd name="connsiteX23" fmla="*/ 1094337 w 3477018"/>
              <a:gd name="connsiteY23" fmla="*/ 1356651 h 2841503"/>
              <a:gd name="connsiteX24" fmla="*/ 35157 w 3477018"/>
              <a:gd name="connsiteY24" fmla="*/ 597508 h 2841503"/>
              <a:gd name="connsiteX25" fmla="*/ 1343 w 3477018"/>
              <a:gd name="connsiteY25" fmla="*/ 654658 h 2841503"/>
              <a:gd name="connsiteX26" fmla="*/ 58493 w 3477018"/>
              <a:gd name="connsiteY26" fmla="*/ 689615 h 2841503"/>
              <a:gd name="connsiteX27" fmla="*/ 1017565 w 3477018"/>
              <a:gd name="connsiteY27" fmla="*/ 1412658 h 2841503"/>
              <a:gd name="connsiteX28" fmla="*/ 1217282 w 3477018"/>
              <a:gd name="connsiteY28" fmla="*/ 1443315 h 2841503"/>
              <a:gd name="connsiteX29" fmla="*/ 1232449 w 3477018"/>
              <a:gd name="connsiteY29" fmla="*/ 1430470 h 2841503"/>
              <a:gd name="connsiteX30" fmla="*/ 1922155 w 3477018"/>
              <a:gd name="connsiteY30" fmla="*/ 757147 h 2841503"/>
              <a:gd name="connsiteX31" fmla="*/ 1977400 w 3477018"/>
              <a:gd name="connsiteY31" fmla="*/ 654849 h 2841503"/>
              <a:gd name="connsiteX32" fmla="*/ 2064744 w 3477018"/>
              <a:gd name="connsiteY32" fmla="*/ 185266 h 2841503"/>
              <a:gd name="connsiteX33" fmla="*/ 2140944 w 3477018"/>
              <a:gd name="connsiteY33" fmla="*/ 113543 h 2841503"/>
              <a:gd name="connsiteX34" fmla="*/ 2277247 w 3477018"/>
              <a:gd name="connsiteY34" fmla="*/ 95922 h 2841503"/>
              <a:gd name="connsiteX35" fmla="*/ 2348399 w 3477018"/>
              <a:gd name="connsiteY35" fmla="*/ 118401 h 2841503"/>
              <a:gd name="connsiteX36" fmla="*/ 2526707 w 3477018"/>
              <a:gd name="connsiteY36" fmla="*/ 544359 h 2841503"/>
              <a:gd name="connsiteX37" fmla="*/ 2049599 w 3477018"/>
              <a:gd name="connsiteY37" fmla="*/ 1171390 h 2841503"/>
              <a:gd name="connsiteX38" fmla="*/ 2048932 w 3477018"/>
              <a:gd name="connsiteY38" fmla="*/ 1171866 h 2841503"/>
              <a:gd name="connsiteX39" fmla="*/ 2047694 w 3477018"/>
              <a:gd name="connsiteY39" fmla="*/ 1173771 h 2841503"/>
              <a:gd name="connsiteX40" fmla="*/ 1368466 w 3477018"/>
              <a:gd name="connsiteY40" fmla="*/ 2003875 h 2841503"/>
              <a:gd name="connsiteX41" fmla="*/ 942127 w 3477018"/>
              <a:gd name="connsiteY41" fmla="*/ 2064930 h 2841503"/>
              <a:gd name="connsiteX42" fmla="*/ 107071 w 3477018"/>
              <a:gd name="connsiteY42" fmla="*/ 1501431 h 2841503"/>
              <a:gd name="connsiteX43" fmla="*/ 40975 w 3477018"/>
              <a:gd name="connsiteY43" fmla="*/ 1514377 h 2841503"/>
              <a:gd name="connsiteX44" fmla="*/ 32871 w 3477018"/>
              <a:gd name="connsiteY44" fmla="*/ 1540865 h 2841503"/>
              <a:gd name="connsiteX45" fmla="*/ 32871 w 3477018"/>
              <a:gd name="connsiteY45" fmla="*/ 2793878 h 2841503"/>
              <a:gd name="connsiteX46" fmla="*/ 80496 w 3477018"/>
              <a:gd name="connsiteY46" fmla="*/ 2841503 h 2841503"/>
              <a:gd name="connsiteX47" fmla="*/ 128121 w 3477018"/>
              <a:gd name="connsiteY47" fmla="*/ 2793878 h 2841503"/>
              <a:gd name="connsiteX48" fmla="*/ 128121 w 3477018"/>
              <a:gd name="connsiteY48" fmla="*/ 1630304 h 2841503"/>
              <a:gd name="connsiteX49" fmla="*/ 888406 w 3477018"/>
              <a:gd name="connsiteY49" fmla="*/ 2143702 h 2841503"/>
              <a:gd name="connsiteX50" fmla="*/ 1440856 w 3477018"/>
              <a:gd name="connsiteY50" fmla="*/ 2064549 h 2841503"/>
              <a:gd name="connsiteX51" fmla="*/ 1738798 w 3477018"/>
              <a:gd name="connsiteY51" fmla="*/ 1703361 h 2841503"/>
              <a:gd name="connsiteX52" fmla="*/ 2036835 w 3477018"/>
              <a:gd name="connsiteY52" fmla="*/ 2064549 h 2841503"/>
              <a:gd name="connsiteX53" fmla="*/ 2589286 w 3477018"/>
              <a:gd name="connsiteY53" fmla="*/ 2143702 h 2841503"/>
              <a:gd name="connsiteX54" fmla="*/ 3350238 w 3477018"/>
              <a:gd name="connsiteY54" fmla="*/ 1630304 h 2841503"/>
              <a:gd name="connsiteX55" fmla="*/ 3350238 w 3477018"/>
              <a:gd name="connsiteY55" fmla="*/ 2793878 h 2841503"/>
              <a:gd name="connsiteX56" fmla="*/ 3397863 w 3477018"/>
              <a:gd name="connsiteY56" fmla="*/ 2841503 h 2841503"/>
              <a:gd name="connsiteX57" fmla="*/ 3445488 w 3477018"/>
              <a:gd name="connsiteY57" fmla="*/ 2793878 h 2841503"/>
              <a:gd name="connsiteX58" fmla="*/ 3445488 w 3477018"/>
              <a:gd name="connsiteY58" fmla="*/ 1540864 h 2841503"/>
              <a:gd name="connsiteX59" fmla="*/ 3397775 w 3477018"/>
              <a:gd name="connsiteY59" fmla="*/ 1493327 h 2841503"/>
              <a:gd name="connsiteX60" fmla="*/ 3371288 w 3477018"/>
              <a:gd name="connsiteY60" fmla="*/ 1501431 h 2841503"/>
              <a:gd name="connsiteX61" fmla="*/ 2536803 w 3477018"/>
              <a:gd name="connsiteY61" fmla="*/ 2064930 h 2841503"/>
              <a:gd name="connsiteX62" fmla="*/ 2110750 w 3477018"/>
              <a:gd name="connsiteY62" fmla="*/ 2003875 h 2841503"/>
              <a:gd name="connsiteX63" fmla="*/ 1800997 w 3477018"/>
              <a:gd name="connsiteY63" fmla="*/ 1628399 h 2841503"/>
              <a:gd name="connsiteX64" fmla="*/ 2087413 w 3477018"/>
              <a:gd name="connsiteY64" fmla="*/ 1275974 h 2841503"/>
              <a:gd name="connsiteX65" fmla="*/ 2246100 w 3477018"/>
              <a:gd name="connsiteY65" fmla="*/ 1430851 h 2841503"/>
              <a:gd name="connsiteX66" fmla="*/ 2345827 w 3477018"/>
              <a:gd name="connsiteY66" fmla="*/ 1471427 h 2841503"/>
              <a:gd name="connsiteX67" fmla="*/ 2357542 w 3477018"/>
              <a:gd name="connsiteY67" fmla="*/ 1470951 h 2841503"/>
              <a:gd name="connsiteX68" fmla="*/ 2460984 w 3477018"/>
              <a:gd name="connsiteY68" fmla="*/ 1413039 h 2841503"/>
              <a:gd name="connsiteX69" fmla="*/ 3419961 w 3477018"/>
              <a:gd name="connsiteY69" fmla="*/ 689901 h 2841503"/>
              <a:gd name="connsiteX70" fmla="*/ 3476070 w 3477018"/>
              <a:gd name="connsiteY70" fmla="*/ 652644 h 2841503"/>
              <a:gd name="connsiteX71" fmla="*/ 3443392 w 3477018"/>
              <a:gd name="connsiteY71" fmla="*/ 597699 h 2841503"/>
              <a:gd name="connsiteX72" fmla="*/ 952129 w 3477018"/>
              <a:gd name="connsiteY72" fmla="*/ 544454 h 2841503"/>
              <a:gd name="connsiteX73" fmla="*/ 1130341 w 3477018"/>
              <a:gd name="connsiteY73" fmla="*/ 118496 h 2841503"/>
              <a:gd name="connsiteX74" fmla="*/ 1201493 w 3477018"/>
              <a:gd name="connsiteY74" fmla="*/ 96017 h 2841503"/>
              <a:gd name="connsiteX75" fmla="*/ 1337796 w 3477018"/>
              <a:gd name="connsiteY75" fmla="*/ 113638 h 2841503"/>
              <a:gd name="connsiteX76" fmla="*/ 1413996 w 3477018"/>
              <a:gd name="connsiteY76" fmla="*/ 185362 h 2841503"/>
              <a:gd name="connsiteX77" fmla="*/ 1501340 w 3477018"/>
              <a:gd name="connsiteY77" fmla="*/ 654944 h 2841503"/>
              <a:gd name="connsiteX78" fmla="*/ 1556204 w 3477018"/>
              <a:gd name="connsiteY78" fmla="*/ 757719 h 2841503"/>
              <a:gd name="connsiteX79" fmla="*/ 1671266 w 3477018"/>
              <a:gd name="connsiteY79" fmla="*/ 870019 h 2841503"/>
              <a:gd name="connsiteX80" fmla="*/ 1399804 w 3477018"/>
              <a:gd name="connsiteY80" fmla="*/ 1135004 h 2841503"/>
              <a:gd name="connsiteX81" fmla="*/ 952129 w 3477018"/>
              <a:gd name="connsiteY81" fmla="*/ 544454 h 28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77018" h="2841503">
                <a:moveTo>
                  <a:pt x="3443011" y="597794"/>
                </a:moveTo>
                <a:cubicBezTo>
                  <a:pt x="3425866" y="593413"/>
                  <a:pt x="3013910" y="497496"/>
                  <a:pt x="2383927" y="1356937"/>
                </a:cubicBezTo>
                <a:cubicBezTo>
                  <a:pt x="2375700" y="1367989"/>
                  <a:pt x="2363089" y="1374937"/>
                  <a:pt x="2349351" y="1375987"/>
                </a:cubicBezTo>
                <a:cubicBezTo>
                  <a:pt x="2335594" y="1377349"/>
                  <a:pt x="2321953" y="1372452"/>
                  <a:pt x="2312203" y="1362652"/>
                </a:cubicBezTo>
                <a:lnTo>
                  <a:pt x="2146945" y="1201679"/>
                </a:lnTo>
                <a:cubicBezTo>
                  <a:pt x="2371354" y="921835"/>
                  <a:pt x="2558901" y="679423"/>
                  <a:pt x="2608907" y="592079"/>
                </a:cubicBezTo>
                <a:cubicBezTo>
                  <a:pt x="2732256" y="375004"/>
                  <a:pt x="2512133" y="139737"/>
                  <a:pt x="2411835" y="48583"/>
                </a:cubicBezTo>
                <a:cubicBezTo>
                  <a:pt x="2372048" y="11957"/>
                  <a:pt x="2318134" y="-5259"/>
                  <a:pt x="2264483" y="1529"/>
                </a:cubicBezTo>
                <a:lnTo>
                  <a:pt x="2128180" y="19150"/>
                </a:lnTo>
                <a:cubicBezTo>
                  <a:pt x="2048963" y="29185"/>
                  <a:pt x="1985375" y="89382"/>
                  <a:pt x="1971018" y="167931"/>
                </a:cubicBezTo>
                <a:lnTo>
                  <a:pt x="1883674" y="637418"/>
                </a:lnTo>
                <a:cubicBezTo>
                  <a:pt x="1879966" y="657248"/>
                  <a:pt x="1870218" y="675446"/>
                  <a:pt x="1855765" y="689520"/>
                </a:cubicBezTo>
                <a:lnTo>
                  <a:pt x="1739084" y="803820"/>
                </a:lnTo>
                <a:lnTo>
                  <a:pt x="1622403" y="689520"/>
                </a:lnTo>
                <a:cubicBezTo>
                  <a:pt x="1607980" y="675437"/>
                  <a:pt x="1598265" y="657238"/>
                  <a:pt x="1594590" y="637418"/>
                </a:cubicBezTo>
                <a:lnTo>
                  <a:pt x="1507246" y="167931"/>
                </a:lnTo>
                <a:cubicBezTo>
                  <a:pt x="1492832" y="89412"/>
                  <a:pt x="1429273" y="29243"/>
                  <a:pt x="1350083" y="19150"/>
                </a:cubicBezTo>
                <a:lnTo>
                  <a:pt x="1213685" y="1529"/>
                </a:lnTo>
                <a:cubicBezTo>
                  <a:pt x="1160166" y="-5422"/>
                  <a:pt x="1106301" y="11546"/>
                  <a:pt x="1066429" y="47916"/>
                </a:cubicBezTo>
                <a:cubicBezTo>
                  <a:pt x="966035" y="139070"/>
                  <a:pt x="746008" y="374338"/>
                  <a:pt x="869356" y="591412"/>
                </a:cubicBezTo>
                <a:cubicBezTo>
                  <a:pt x="913457" y="668946"/>
                  <a:pt x="1069381" y="874400"/>
                  <a:pt x="1331319" y="1201012"/>
                </a:cubicBezTo>
                <a:lnTo>
                  <a:pt x="1166060" y="1362366"/>
                </a:lnTo>
                <a:cubicBezTo>
                  <a:pt x="1156325" y="1372190"/>
                  <a:pt x="1142673" y="1377091"/>
                  <a:pt x="1128913" y="1375701"/>
                </a:cubicBezTo>
                <a:cubicBezTo>
                  <a:pt x="1115174" y="1374651"/>
                  <a:pt x="1102564" y="1367703"/>
                  <a:pt x="1094337" y="1356651"/>
                </a:cubicBezTo>
                <a:cubicBezTo>
                  <a:pt x="464353" y="497115"/>
                  <a:pt x="52397" y="593032"/>
                  <a:pt x="35157" y="597508"/>
                </a:cubicBezTo>
                <a:cubicBezTo>
                  <a:pt x="10273" y="604264"/>
                  <a:pt x="-4715" y="629596"/>
                  <a:pt x="1343" y="654658"/>
                </a:cubicBezTo>
                <a:cubicBezTo>
                  <a:pt x="7814" y="679842"/>
                  <a:pt x="33126" y="695325"/>
                  <a:pt x="58493" y="689615"/>
                </a:cubicBezTo>
                <a:cubicBezTo>
                  <a:pt x="62113" y="688758"/>
                  <a:pt x="432540" y="614749"/>
                  <a:pt x="1017565" y="1412658"/>
                </a:cubicBezTo>
                <a:cubicBezTo>
                  <a:pt x="1064250" y="1476274"/>
                  <a:pt x="1153666" y="1490000"/>
                  <a:pt x="1217282" y="1443315"/>
                </a:cubicBezTo>
                <a:cubicBezTo>
                  <a:pt x="1222630" y="1439391"/>
                  <a:pt x="1227698" y="1435099"/>
                  <a:pt x="1232449" y="1430470"/>
                </a:cubicBezTo>
                <a:lnTo>
                  <a:pt x="1922155" y="757147"/>
                </a:lnTo>
                <a:cubicBezTo>
                  <a:pt x="1950688" y="729568"/>
                  <a:pt x="1969986" y="693834"/>
                  <a:pt x="1977400" y="654849"/>
                </a:cubicBezTo>
                <a:lnTo>
                  <a:pt x="2064744" y="185266"/>
                </a:lnTo>
                <a:cubicBezTo>
                  <a:pt x="2071771" y="147292"/>
                  <a:pt x="2102614" y="118261"/>
                  <a:pt x="2140944" y="113543"/>
                </a:cubicBezTo>
                <a:lnTo>
                  <a:pt x="2277247" y="95922"/>
                </a:lnTo>
                <a:cubicBezTo>
                  <a:pt x="2303112" y="92626"/>
                  <a:pt x="2329121" y="100843"/>
                  <a:pt x="2348399" y="118401"/>
                </a:cubicBezTo>
                <a:cubicBezTo>
                  <a:pt x="2431837" y="194601"/>
                  <a:pt x="2616146" y="387101"/>
                  <a:pt x="2526707" y="544359"/>
                </a:cubicBezTo>
                <a:cubicBezTo>
                  <a:pt x="2484034" y="619416"/>
                  <a:pt x="2317157" y="838015"/>
                  <a:pt x="2049599" y="1171390"/>
                </a:cubicBezTo>
                <a:lnTo>
                  <a:pt x="2048932" y="1171866"/>
                </a:lnTo>
                <a:cubicBezTo>
                  <a:pt x="2048361" y="1172437"/>
                  <a:pt x="2048266" y="1173199"/>
                  <a:pt x="2047694" y="1173771"/>
                </a:cubicBezTo>
                <a:cubicBezTo>
                  <a:pt x="1865481" y="1400561"/>
                  <a:pt x="1636786" y="1680215"/>
                  <a:pt x="1368466" y="2003875"/>
                </a:cubicBezTo>
                <a:cubicBezTo>
                  <a:pt x="1263447" y="2131276"/>
                  <a:pt x="1078682" y="2157736"/>
                  <a:pt x="942127" y="2064930"/>
                </a:cubicBezTo>
                <a:lnTo>
                  <a:pt x="107071" y="1501431"/>
                </a:lnTo>
                <a:cubicBezTo>
                  <a:pt x="85244" y="1486754"/>
                  <a:pt x="55651" y="1492550"/>
                  <a:pt x="40975" y="1514377"/>
                </a:cubicBezTo>
                <a:cubicBezTo>
                  <a:pt x="35709" y="1522208"/>
                  <a:pt x="32888" y="1531427"/>
                  <a:pt x="32871" y="1540865"/>
                </a:cubicBezTo>
                <a:lnTo>
                  <a:pt x="32871" y="2793878"/>
                </a:lnTo>
                <a:cubicBezTo>
                  <a:pt x="32871" y="2820181"/>
                  <a:pt x="54193" y="2841503"/>
                  <a:pt x="80496" y="2841503"/>
                </a:cubicBezTo>
                <a:cubicBezTo>
                  <a:pt x="106798" y="2841503"/>
                  <a:pt x="128121" y="2820181"/>
                  <a:pt x="128121" y="2793878"/>
                </a:cubicBezTo>
                <a:lnTo>
                  <a:pt x="128121" y="1630304"/>
                </a:lnTo>
                <a:lnTo>
                  <a:pt x="888406" y="2143702"/>
                </a:lnTo>
                <a:cubicBezTo>
                  <a:pt x="1065399" y="2263797"/>
                  <a:pt x="1304706" y="2229510"/>
                  <a:pt x="1440856" y="2064549"/>
                </a:cubicBezTo>
                <a:cubicBezTo>
                  <a:pt x="1529153" y="1957964"/>
                  <a:pt x="1631356" y="1833758"/>
                  <a:pt x="1738798" y="1703361"/>
                </a:cubicBezTo>
                <a:cubicBezTo>
                  <a:pt x="1848812" y="1837282"/>
                  <a:pt x="1952158" y="1962441"/>
                  <a:pt x="2036835" y="2064549"/>
                </a:cubicBezTo>
                <a:cubicBezTo>
                  <a:pt x="2172986" y="2229510"/>
                  <a:pt x="2412293" y="2263797"/>
                  <a:pt x="2589286" y="2143702"/>
                </a:cubicBezTo>
                <a:lnTo>
                  <a:pt x="3350238" y="1630304"/>
                </a:lnTo>
                <a:lnTo>
                  <a:pt x="3350238" y="2793878"/>
                </a:lnTo>
                <a:cubicBezTo>
                  <a:pt x="3350238" y="2820181"/>
                  <a:pt x="3371560" y="2841503"/>
                  <a:pt x="3397863" y="2841503"/>
                </a:cubicBezTo>
                <a:cubicBezTo>
                  <a:pt x="3424165" y="2841503"/>
                  <a:pt x="3445488" y="2820181"/>
                  <a:pt x="3445488" y="2793878"/>
                </a:cubicBezTo>
                <a:lnTo>
                  <a:pt x="3445488" y="1540864"/>
                </a:lnTo>
                <a:cubicBezTo>
                  <a:pt x="3445440" y="1514562"/>
                  <a:pt x="3424078" y="1493278"/>
                  <a:pt x="3397775" y="1493327"/>
                </a:cubicBezTo>
                <a:cubicBezTo>
                  <a:pt x="3388339" y="1493344"/>
                  <a:pt x="3379119" y="1496165"/>
                  <a:pt x="3371288" y="1501431"/>
                </a:cubicBezTo>
                <a:lnTo>
                  <a:pt x="2536803" y="2064930"/>
                </a:lnTo>
                <a:cubicBezTo>
                  <a:pt x="2400306" y="2157559"/>
                  <a:pt x="2215740" y="2131110"/>
                  <a:pt x="2110750" y="2003875"/>
                </a:cubicBezTo>
                <a:cubicBezTo>
                  <a:pt x="2023119" y="1898242"/>
                  <a:pt x="1915297" y="1767750"/>
                  <a:pt x="1800997" y="1628399"/>
                </a:cubicBezTo>
                <a:cubicBezTo>
                  <a:pt x="1896247" y="1511527"/>
                  <a:pt x="1994259" y="1391608"/>
                  <a:pt x="2087413" y="1275974"/>
                </a:cubicBezTo>
                <a:lnTo>
                  <a:pt x="2246100" y="1430851"/>
                </a:lnTo>
                <a:cubicBezTo>
                  <a:pt x="2272779" y="1456863"/>
                  <a:pt x="2308565" y="1471423"/>
                  <a:pt x="2345827" y="1471427"/>
                </a:cubicBezTo>
                <a:cubicBezTo>
                  <a:pt x="2349732" y="1471427"/>
                  <a:pt x="2353637" y="1471427"/>
                  <a:pt x="2357542" y="1470951"/>
                </a:cubicBezTo>
                <a:cubicBezTo>
                  <a:pt x="2398782" y="1467538"/>
                  <a:pt x="2436517" y="1446412"/>
                  <a:pt x="2460984" y="1413039"/>
                </a:cubicBezTo>
                <a:cubicBezTo>
                  <a:pt x="3043628" y="618273"/>
                  <a:pt x="3413484" y="688567"/>
                  <a:pt x="3419961" y="689901"/>
                </a:cubicBezTo>
                <a:cubicBezTo>
                  <a:pt x="3445743" y="695107"/>
                  <a:pt x="3470864" y="678427"/>
                  <a:pt x="3476070" y="652644"/>
                </a:cubicBezTo>
                <a:cubicBezTo>
                  <a:pt x="3480915" y="628653"/>
                  <a:pt x="3466785" y="604896"/>
                  <a:pt x="3443392" y="597699"/>
                </a:cubicBezTo>
                <a:close/>
                <a:moveTo>
                  <a:pt x="952129" y="544454"/>
                </a:moveTo>
                <a:cubicBezTo>
                  <a:pt x="862689" y="387196"/>
                  <a:pt x="1047379" y="194220"/>
                  <a:pt x="1130341" y="118496"/>
                </a:cubicBezTo>
                <a:cubicBezTo>
                  <a:pt x="1149618" y="100938"/>
                  <a:pt x="1175628" y="92721"/>
                  <a:pt x="1201493" y="96017"/>
                </a:cubicBezTo>
                <a:lnTo>
                  <a:pt x="1337796" y="113638"/>
                </a:lnTo>
                <a:cubicBezTo>
                  <a:pt x="1376126" y="118356"/>
                  <a:pt x="1406969" y="147387"/>
                  <a:pt x="1413996" y="185362"/>
                </a:cubicBezTo>
                <a:lnTo>
                  <a:pt x="1501340" y="654944"/>
                </a:lnTo>
                <a:cubicBezTo>
                  <a:pt x="1508550" y="694055"/>
                  <a:pt x="1527719" y="729965"/>
                  <a:pt x="1556204" y="757719"/>
                </a:cubicBezTo>
                <a:lnTo>
                  <a:pt x="1671266" y="870019"/>
                </a:lnTo>
                <a:lnTo>
                  <a:pt x="1399804" y="1135004"/>
                </a:lnTo>
                <a:cubicBezTo>
                  <a:pt x="1082621" y="738955"/>
                  <a:pt x="980704" y="594746"/>
                  <a:pt x="952129" y="5444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Isosceles Triangle 5">
            <a:extLst>
              <a:ext uri="{FF2B5EF4-FFF2-40B4-BE49-F238E27FC236}">
                <a16:creationId xmlns:a16="http://schemas.microsoft.com/office/drawing/2014/main" id="{92379CD0-6576-45A7-8352-AC39EB32A2F0}"/>
              </a:ext>
            </a:extLst>
          </p:cNvPr>
          <p:cNvSpPr/>
          <p:nvPr/>
        </p:nvSpPr>
        <p:spPr>
          <a:xfrm rot="5400000">
            <a:off x="4054495" y="1982024"/>
            <a:ext cx="467893"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Isosceles Triangle 69">
            <a:extLst>
              <a:ext uri="{FF2B5EF4-FFF2-40B4-BE49-F238E27FC236}">
                <a16:creationId xmlns:a16="http://schemas.microsoft.com/office/drawing/2014/main" id="{4D563567-AD32-4804-8FEF-625757BBDDD1}"/>
              </a:ext>
            </a:extLst>
          </p:cNvPr>
          <p:cNvSpPr/>
          <p:nvPr/>
        </p:nvSpPr>
        <p:spPr>
          <a:xfrm rot="5400000">
            <a:off x="7761627" y="1982856"/>
            <a:ext cx="514572" cy="30878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2256E0B-5AF4-476E-8D8E-E01FB068CDC7}"/>
              </a:ext>
            </a:extLst>
          </p:cNvPr>
          <p:cNvSpPr/>
          <p:nvPr/>
        </p:nvSpPr>
        <p:spPr>
          <a:xfrm>
            <a:off x="600217"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10" name="Oval 9">
            <a:extLst>
              <a:ext uri="{FF2B5EF4-FFF2-40B4-BE49-F238E27FC236}">
                <a16:creationId xmlns:a16="http://schemas.microsoft.com/office/drawing/2014/main" id="{14D951E3-3F75-4B12-A370-2CBBA4473BBB}"/>
              </a:ext>
            </a:extLst>
          </p:cNvPr>
          <p:cNvSpPr/>
          <p:nvPr/>
        </p:nvSpPr>
        <p:spPr>
          <a:xfrm>
            <a:off x="4292175"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11" name="Oval 10">
            <a:extLst>
              <a:ext uri="{FF2B5EF4-FFF2-40B4-BE49-F238E27FC236}">
                <a16:creationId xmlns:a16="http://schemas.microsoft.com/office/drawing/2014/main" id="{EF57BFAE-2AAC-41D5-B031-69463F822E3C}"/>
              </a:ext>
            </a:extLst>
          </p:cNvPr>
          <p:cNvSpPr/>
          <p:nvPr/>
        </p:nvSpPr>
        <p:spPr>
          <a:xfrm>
            <a:off x="7984133" y="929027"/>
            <a:ext cx="430978" cy="432000"/>
          </a:xfrm>
          <a:prstGeom prst="ellipse">
            <a:avLst/>
          </a:prstGeom>
          <a:solidFill>
            <a:schemeClr val="accent3"/>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43"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68" name="Rectangle 67">
            <a:extLst>
              <a:ext uri="{FF2B5EF4-FFF2-40B4-BE49-F238E27FC236}">
                <a16:creationId xmlns:a16="http://schemas.microsoft.com/office/drawing/2014/main" id="{CC1E2537-9D79-4C27-B6D9-D72B029B8E38}"/>
              </a:ext>
            </a:extLst>
          </p:cNvPr>
          <p:cNvSpPr/>
          <p:nvPr/>
        </p:nvSpPr>
        <p:spPr>
          <a:xfrm>
            <a:off x="4484588" y="3540695"/>
            <a:ext cx="3350731" cy="1060794"/>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Hold workshops to understand how to execute use cases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Discuss PoC vs Prototype vs Pilot</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Decompose use cases into execution plans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Summarize execution plans on a 24 month roadmap</a:t>
            </a:r>
          </a:p>
        </p:txBody>
      </p:sp>
      <p:sp>
        <p:nvSpPr>
          <p:cNvPr id="69" name="Rectangle 68">
            <a:extLst>
              <a:ext uri="{FF2B5EF4-FFF2-40B4-BE49-F238E27FC236}">
                <a16:creationId xmlns:a16="http://schemas.microsoft.com/office/drawing/2014/main" id="{9F56601C-7D57-49AF-BEBA-26921CCD0DB5}"/>
              </a:ext>
            </a:extLst>
          </p:cNvPr>
          <p:cNvSpPr/>
          <p:nvPr/>
        </p:nvSpPr>
        <p:spPr>
          <a:xfrm>
            <a:off x="8236525" y="3563413"/>
            <a:ext cx="3350731" cy="1314710"/>
          </a:xfrm>
          <a:prstGeom prst="rect">
            <a:avLst/>
          </a:prstGeom>
        </p:spPr>
        <p:txBody>
          <a:bodyPr vert="horz" wrap="square" lIns="37138" tIns="18569" rIns="37138" bIns="18569" rtlCol="0">
            <a:spAutoFit/>
          </a:bodyPr>
          <a:lstStyle/>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Increase level of data literacy across the enterprise</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Create and evangelize a DG charter</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Convert guiding collation into DG council</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Re-affirm membership/dedication of DG Community</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Begin discussion/resolution of top data issues</a:t>
            </a:r>
          </a:p>
          <a:p>
            <a:pPr marL="171450" marR="0" lvl="0" indent="-1714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Tree>
    <p:extLst>
      <p:ext uri="{BB962C8B-B14F-4D97-AF65-F5344CB8AC3E}">
        <p14:creationId xmlns:p14="http://schemas.microsoft.com/office/powerpoint/2010/main" val="3185359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3" name="think-cell Slide" r:id="rId7" imgW="592" imgH="595" progId="TCLayout.ActiveDocument.1">
                  <p:embed/>
                </p:oleObj>
              </mc:Choice>
              <mc:Fallback>
                <p:oleObj name="think-cell Slide" r:id="rId7"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focus for the next four months</a:t>
            </a:r>
          </a:p>
        </p:txBody>
      </p:sp>
      <p:sp>
        <p:nvSpPr>
          <p:cNvPr id="146" name="Freeform 39">
            <a:extLst>
              <a:ext uri="{FF2B5EF4-FFF2-40B4-BE49-F238E27FC236}">
                <a16:creationId xmlns:a16="http://schemas.microsoft.com/office/drawing/2014/main" id="{E7EDF801-E320-48D6-86B1-22DDE24A38D2}"/>
              </a:ext>
            </a:extLst>
          </p:cNvPr>
          <p:cNvSpPr>
            <a:spLocks/>
          </p:cNvSpPr>
          <p:nvPr/>
        </p:nvSpPr>
        <p:spPr bwMode="auto">
          <a:xfrm>
            <a:off x="1600621" y="1361551"/>
            <a:ext cx="1191892" cy="1350084"/>
          </a:xfrm>
          <a:custGeom>
            <a:avLst/>
            <a:gdLst>
              <a:gd name="T0" fmla="*/ 370 w 370"/>
              <a:gd name="T1" fmla="*/ 99 h 419"/>
              <a:gd name="T2" fmla="*/ 0 w 370"/>
              <a:gd name="T3" fmla="*/ 0 h 419"/>
              <a:gd name="T4" fmla="*/ 0 w 370"/>
              <a:gd name="T5" fmla="*/ 370 h 419"/>
              <a:gd name="T6" fmla="*/ 185 w 370"/>
              <a:gd name="T7" fmla="*/ 419 h 419"/>
              <a:gd name="T8" fmla="*/ 370 w 370"/>
              <a:gd name="T9" fmla="*/ 99 h 419"/>
            </a:gdLst>
            <a:ahLst/>
            <a:cxnLst>
              <a:cxn ang="0">
                <a:pos x="T0" y="T1"/>
              </a:cxn>
              <a:cxn ang="0">
                <a:pos x="T2" y="T3"/>
              </a:cxn>
              <a:cxn ang="0">
                <a:pos x="T4" y="T5"/>
              </a:cxn>
              <a:cxn ang="0">
                <a:pos x="T6" y="T7"/>
              </a:cxn>
              <a:cxn ang="0">
                <a:pos x="T8" y="T9"/>
              </a:cxn>
            </a:cxnLst>
            <a:rect l="0" t="0" r="r" b="b"/>
            <a:pathLst>
              <a:path w="370" h="419">
                <a:moveTo>
                  <a:pt x="370" y="99"/>
                </a:moveTo>
                <a:cubicBezTo>
                  <a:pt x="257" y="35"/>
                  <a:pt x="130" y="0"/>
                  <a:pt x="0" y="0"/>
                </a:cubicBezTo>
                <a:cubicBezTo>
                  <a:pt x="0" y="370"/>
                  <a:pt x="0" y="370"/>
                  <a:pt x="0" y="370"/>
                </a:cubicBezTo>
                <a:cubicBezTo>
                  <a:pt x="65" y="370"/>
                  <a:pt x="129" y="387"/>
                  <a:pt x="185" y="419"/>
                </a:cubicBezTo>
                <a:lnTo>
                  <a:pt x="370" y="9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40">
            <a:extLst>
              <a:ext uri="{FF2B5EF4-FFF2-40B4-BE49-F238E27FC236}">
                <a16:creationId xmlns:a16="http://schemas.microsoft.com/office/drawing/2014/main" id="{0C50E44E-BDE4-44D7-8AAF-46FF20661C94}"/>
              </a:ext>
            </a:extLst>
          </p:cNvPr>
          <p:cNvSpPr>
            <a:spLocks/>
          </p:cNvSpPr>
          <p:nvPr/>
        </p:nvSpPr>
        <p:spPr bwMode="auto">
          <a:xfrm>
            <a:off x="2196567" y="1680663"/>
            <a:ext cx="1466000" cy="1468728"/>
          </a:xfrm>
          <a:custGeom>
            <a:avLst/>
            <a:gdLst>
              <a:gd name="T0" fmla="*/ 455 w 455"/>
              <a:gd name="T1" fmla="*/ 271 h 456"/>
              <a:gd name="T2" fmla="*/ 185 w 455"/>
              <a:gd name="T3" fmla="*/ 0 h 456"/>
              <a:gd name="T4" fmla="*/ 0 w 455"/>
              <a:gd name="T5" fmla="*/ 320 h 456"/>
              <a:gd name="T6" fmla="*/ 135 w 455"/>
              <a:gd name="T7" fmla="*/ 456 h 456"/>
              <a:gd name="T8" fmla="*/ 455 w 455"/>
              <a:gd name="T9" fmla="*/ 271 h 456"/>
            </a:gdLst>
            <a:ahLst/>
            <a:cxnLst>
              <a:cxn ang="0">
                <a:pos x="T0" y="T1"/>
              </a:cxn>
              <a:cxn ang="0">
                <a:pos x="T2" y="T3"/>
              </a:cxn>
              <a:cxn ang="0">
                <a:pos x="T4" y="T5"/>
              </a:cxn>
              <a:cxn ang="0">
                <a:pos x="T6" y="T7"/>
              </a:cxn>
              <a:cxn ang="0">
                <a:pos x="T8" y="T9"/>
              </a:cxn>
            </a:cxnLst>
            <a:rect l="0" t="0" r="r" b="b"/>
            <a:pathLst>
              <a:path w="455" h="456">
                <a:moveTo>
                  <a:pt x="455" y="271"/>
                </a:moveTo>
                <a:cubicBezTo>
                  <a:pt x="390" y="159"/>
                  <a:pt x="297" y="65"/>
                  <a:pt x="185" y="0"/>
                </a:cubicBezTo>
                <a:cubicBezTo>
                  <a:pt x="0" y="320"/>
                  <a:pt x="0" y="320"/>
                  <a:pt x="0" y="320"/>
                </a:cubicBezTo>
                <a:cubicBezTo>
                  <a:pt x="56" y="353"/>
                  <a:pt x="103" y="399"/>
                  <a:pt x="135" y="456"/>
                </a:cubicBezTo>
                <a:lnTo>
                  <a:pt x="455" y="271"/>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41">
            <a:extLst>
              <a:ext uri="{FF2B5EF4-FFF2-40B4-BE49-F238E27FC236}">
                <a16:creationId xmlns:a16="http://schemas.microsoft.com/office/drawing/2014/main" id="{C60F7368-6FB7-4357-B06E-68111AC44C49}"/>
              </a:ext>
            </a:extLst>
          </p:cNvPr>
          <p:cNvSpPr>
            <a:spLocks/>
          </p:cNvSpPr>
          <p:nvPr/>
        </p:nvSpPr>
        <p:spPr bwMode="auto">
          <a:xfrm>
            <a:off x="2631594" y="2553444"/>
            <a:ext cx="1350084" cy="1189166"/>
          </a:xfrm>
          <a:custGeom>
            <a:avLst/>
            <a:gdLst>
              <a:gd name="T0" fmla="*/ 419 w 419"/>
              <a:gd name="T1" fmla="*/ 369 h 369"/>
              <a:gd name="T2" fmla="*/ 320 w 419"/>
              <a:gd name="T3" fmla="*/ 0 h 369"/>
              <a:gd name="T4" fmla="*/ 0 w 419"/>
              <a:gd name="T5" fmla="*/ 185 h 369"/>
              <a:gd name="T6" fmla="*/ 50 w 419"/>
              <a:gd name="T7" fmla="*/ 369 h 369"/>
              <a:gd name="T8" fmla="*/ 419 w 419"/>
              <a:gd name="T9" fmla="*/ 369 h 369"/>
            </a:gdLst>
            <a:ahLst/>
            <a:cxnLst>
              <a:cxn ang="0">
                <a:pos x="T0" y="T1"/>
              </a:cxn>
              <a:cxn ang="0">
                <a:pos x="T2" y="T3"/>
              </a:cxn>
              <a:cxn ang="0">
                <a:pos x="T4" y="T5"/>
              </a:cxn>
              <a:cxn ang="0">
                <a:pos x="T6" y="T7"/>
              </a:cxn>
              <a:cxn ang="0">
                <a:pos x="T8" y="T9"/>
              </a:cxn>
            </a:cxnLst>
            <a:rect l="0" t="0" r="r" b="b"/>
            <a:pathLst>
              <a:path w="419" h="369">
                <a:moveTo>
                  <a:pt x="419" y="369"/>
                </a:moveTo>
                <a:cubicBezTo>
                  <a:pt x="419" y="240"/>
                  <a:pt x="385" y="112"/>
                  <a:pt x="320" y="0"/>
                </a:cubicBezTo>
                <a:cubicBezTo>
                  <a:pt x="0" y="185"/>
                  <a:pt x="0" y="185"/>
                  <a:pt x="0" y="185"/>
                </a:cubicBezTo>
                <a:cubicBezTo>
                  <a:pt x="33" y="241"/>
                  <a:pt x="50" y="304"/>
                  <a:pt x="50" y="369"/>
                </a:cubicBezTo>
                <a:lnTo>
                  <a:pt x="419" y="369"/>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42">
            <a:extLst>
              <a:ext uri="{FF2B5EF4-FFF2-40B4-BE49-F238E27FC236}">
                <a16:creationId xmlns:a16="http://schemas.microsoft.com/office/drawing/2014/main" id="{E57C7E6B-1449-4ACD-841D-2B03C4400C17}"/>
              </a:ext>
            </a:extLst>
          </p:cNvPr>
          <p:cNvSpPr>
            <a:spLocks/>
          </p:cNvSpPr>
          <p:nvPr/>
        </p:nvSpPr>
        <p:spPr bwMode="auto">
          <a:xfrm>
            <a:off x="2631594" y="3742610"/>
            <a:ext cx="1350084" cy="1191892"/>
          </a:xfrm>
          <a:custGeom>
            <a:avLst/>
            <a:gdLst>
              <a:gd name="T0" fmla="*/ 320 w 419"/>
              <a:gd name="T1" fmla="*/ 370 h 370"/>
              <a:gd name="T2" fmla="*/ 419 w 419"/>
              <a:gd name="T3" fmla="*/ 0 h 370"/>
              <a:gd name="T4" fmla="*/ 50 w 419"/>
              <a:gd name="T5" fmla="*/ 0 h 370"/>
              <a:gd name="T6" fmla="*/ 0 w 419"/>
              <a:gd name="T7" fmla="*/ 185 h 370"/>
              <a:gd name="T8" fmla="*/ 320 w 419"/>
              <a:gd name="T9" fmla="*/ 370 h 370"/>
            </a:gdLst>
            <a:ahLst/>
            <a:cxnLst>
              <a:cxn ang="0">
                <a:pos x="T0" y="T1"/>
              </a:cxn>
              <a:cxn ang="0">
                <a:pos x="T2" y="T3"/>
              </a:cxn>
              <a:cxn ang="0">
                <a:pos x="T4" y="T5"/>
              </a:cxn>
              <a:cxn ang="0">
                <a:pos x="T6" y="T7"/>
              </a:cxn>
              <a:cxn ang="0">
                <a:pos x="T8" y="T9"/>
              </a:cxn>
            </a:cxnLst>
            <a:rect l="0" t="0" r="r" b="b"/>
            <a:pathLst>
              <a:path w="419" h="370">
                <a:moveTo>
                  <a:pt x="320" y="370"/>
                </a:moveTo>
                <a:cubicBezTo>
                  <a:pt x="385" y="257"/>
                  <a:pt x="419" y="130"/>
                  <a:pt x="419" y="0"/>
                </a:cubicBezTo>
                <a:cubicBezTo>
                  <a:pt x="50" y="0"/>
                  <a:pt x="50" y="0"/>
                  <a:pt x="50" y="0"/>
                </a:cubicBezTo>
                <a:cubicBezTo>
                  <a:pt x="50" y="65"/>
                  <a:pt x="33" y="129"/>
                  <a:pt x="0" y="185"/>
                </a:cubicBezTo>
                <a:lnTo>
                  <a:pt x="320" y="370"/>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44">
            <a:extLst>
              <a:ext uri="{FF2B5EF4-FFF2-40B4-BE49-F238E27FC236}">
                <a16:creationId xmlns:a16="http://schemas.microsoft.com/office/drawing/2014/main" id="{0C870ED8-6752-47C4-ADBD-407B418CE00A}"/>
              </a:ext>
            </a:extLst>
          </p:cNvPr>
          <p:cNvSpPr>
            <a:spLocks/>
          </p:cNvSpPr>
          <p:nvPr/>
        </p:nvSpPr>
        <p:spPr bwMode="auto">
          <a:xfrm>
            <a:off x="1600621" y="4773583"/>
            <a:ext cx="1191892" cy="1350084"/>
          </a:xfrm>
          <a:custGeom>
            <a:avLst/>
            <a:gdLst>
              <a:gd name="T0" fmla="*/ 0 w 370"/>
              <a:gd name="T1" fmla="*/ 419 h 419"/>
              <a:gd name="T2" fmla="*/ 370 w 370"/>
              <a:gd name="T3" fmla="*/ 320 h 419"/>
              <a:gd name="T4" fmla="*/ 185 w 370"/>
              <a:gd name="T5" fmla="*/ 0 h 419"/>
              <a:gd name="T6" fmla="*/ 0 w 370"/>
              <a:gd name="T7" fmla="*/ 50 h 419"/>
              <a:gd name="T8" fmla="*/ 0 w 370"/>
              <a:gd name="T9" fmla="*/ 419 h 419"/>
            </a:gdLst>
            <a:ahLst/>
            <a:cxnLst>
              <a:cxn ang="0">
                <a:pos x="T0" y="T1"/>
              </a:cxn>
              <a:cxn ang="0">
                <a:pos x="T2" y="T3"/>
              </a:cxn>
              <a:cxn ang="0">
                <a:pos x="T4" y="T5"/>
              </a:cxn>
              <a:cxn ang="0">
                <a:pos x="T6" y="T7"/>
              </a:cxn>
              <a:cxn ang="0">
                <a:pos x="T8" y="T9"/>
              </a:cxn>
            </a:cxnLst>
            <a:rect l="0" t="0" r="r" b="b"/>
            <a:pathLst>
              <a:path w="370" h="419">
                <a:moveTo>
                  <a:pt x="0" y="419"/>
                </a:moveTo>
                <a:cubicBezTo>
                  <a:pt x="130" y="419"/>
                  <a:pt x="257" y="385"/>
                  <a:pt x="370" y="320"/>
                </a:cubicBezTo>
                <a:cubicBezTo>
                  <a:pt x="185" y="0"/>
                  <a:pt x="185" y="0"/>
                  <a:pt x="185" y="0"/>
                </a:cubicBezTo>
                <a:cubicBezTo>
                  <a:pt x="129" y="33"/>
                  <a:pt x="65" y="50"/>
                  <a:pt x="0" y="50"/>
                </a:cubicBezTo>
                <a:lnTo>
                  <a:pt x="0" y="419"/>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Freeform 45">
            <a:extLst>
              <a:ext uri="{FF2B5EF4-FFF2-40B4-BE49-F238E27FC236}">
                <a16:creationId xmlns:a16="http://schemas.microsoft.com/office/drawing/2014/main" id="{105047BC-216F-44E2-99FE-91B417F96B64}"/>
              </a:ext>
            </a:extLst>
          </p:cNvPr>
          <p:cNvSpPr>
            <a:spLocks/>
          </p:cNvSpPr>
          <p:nvPr/>
        </p:nvSpPr>
        <p:spPr bwMode="auto">
          <a:xfrm>
            <a:off x="609918" y="4773583"/>
            <a:ext cx="990702" cy="1350084"/>
          </a:xfrm>
          <a:custGeom>
            <a:avLst/>
            <a:gdLst/>
            <a:ahLst/>
            <a:cxnLst/>
            <a:rect l="l" t="t" r="r" b="b"/>
            <a:pathLst>
              <a:path w="976682" h="1330978">
                <a:moveTo>
                  <a:pt x="388925" y="0"/>
                </a:moveTo>
                <a:cubicBezTo>
                  <a:pt x="570018" y="104827"/>
                  <a:pt x="770173" y="158828"/>
                  <a:pt x="976682" y="158828"/>
                </a:cubicBezTo>
                <a:cubicBezTo>
                  <a:pt x="976682" y="158828"/>
                  <a:pt x="976682" y="158828"/>
                  <a:pt x="976682" y="1330978"/>
                </a:cubicBezTo>
                <a:cubicBezTo>
                  <a:pt x="637480" y="1330978"/>
                  <a:pt x="304707" y="1258131"/>
                  <a:pt x="0" y="1116588"/>
                </a:cubicBezTo>
                <a:lnTo>
                  <a:pt x="0" y="676284"/>
                </a:ln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Freeform 46">
            <a:extLst>
              <a:ext uri="{FF2B5EF4-FFF2-40B4-BE49-F238E27FC236}">
                <a16:creationId xmlns:a16="http://schemas.microsoft.com/office/drawing/2014/main" id="{8AA23B23-2BA2-4586-A2E2-4757B86CCD9B}"/>
              </a:ext>
            </a:extLst>
          </p:cNvPr>
          <p:cNvSpPr>
            <a:spLocks/>
          </p:cNvSpPr>
          <p:nvPr/>
        </p:nvSpPr>
        <p:spPr bwMode="auto">
          <a:xfrm>
            <a:off x="609920" y="4398144"/>
            <a:ext cx="394755" cy="1061910"/>
          </a:xfrm>
          <a:custGeom>
            <a:avLst/>
            <a:gdLst/>
            <a:ahLst/>
            <a:cxnLst/>
            <a:rect l="l" t="t" r="r" b="b"/>
            <a:pathLst>
              <a:path w="389169" h="1046882">
                <a:moveTo>
                  <a:pt x="0" y="0"/>
                </a:moveTo>
                <a:cubicBezTo>
                  <a:pt x="99115" y="152754"/>
                  <a:pt x="231695" y="280082"/>
                  <a:pt x="389169" y="370067"/>
                </a:cubicBezTo>
                <a:cubicBezTo>
                  <a:pt x="389169" y="370067"/>
                  <a:pt x="389169" y="370067"/>
                  <a:pt x="0" y="1046882"/>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Freeform 49">
            <a:extLst>
              <a:ext uri="{FF2B5EF4-FFF2-40B4-BE49-F238E27FC236}">
                <a16:creationId xmlns:a16="http://schemas.microsoft.com/office/drawing/2014/main" id="{45EC7A04-AA43-46C7-8291-9ACA39BFCA5D}"/>
              </a:ext>
            </a:extLst>
          </p:cNvPr>
          <p:cNvSpPr>
            <a:spLocks/>
          </p:cNvSpPr>
          <p:nvPr/>
        </p:nvSpPr>
        <p:spPr bwMode="auto">
          <a:xfrm>
            <a:off x="609920" y="2025049"/>
            <a:ext cx="394755" cy="1064126"/>
          </a:xfrm>
          <a:custGeom>
            <a:avLst/>
            <a:gdLst/>
            <a:ahLst/>
            <a:cxnLst/>
            <a:rect l="l" t="t" r="r" b="b"/>
            <a:pathLst>
              <a:path w="389169" h="1049067">
                <a:moveTo>
                  <a:pt x="0" y="0"/>
                </a:moveTo>
                <a:lnTo>
                  <a:pt x="389169" y="676588"/>
                </a:lnTo>
                <a:cubicBezTo>
                  <a:pt x="231638" y="769388"/>
                  <a:pt x="99020" y="894563"/>
                  <a:pt x="0" y="1049067"/>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50">
            <a:extLst>
              <a:ext uri="{FF2B5EF4-FFF2-40B4-BE49-F238E27FC236}">
                <a16:creationId xmlns:a16="http://schemas.microsoft.com/office/drawing/2014/main" id="{095D3647-EA56-4F59-9C3B-63F1AD41F652}"/>
              </a:ext>
            </a:extLst>
          </p:cNvPr>
          <p:cNvSpPr>
            <a:spLocks/>
          </p:cNvSpPr>
          <p:nvPr/>
        </p:nvSpPr>
        <p:spPr bwMode="auto">
          <a:xfrm>
            <a:off x="609918" y="1361551"/>
            <a:ext cx="990702" cy="1350084"/>
          </a:xfrm>
          <a:custGeom>
            <a:avLst/>
            <a:gdLst/>
            <a:ahLst/>
            <a:cxnLst/>
            <a:rect l="l" t="t" r="r" b="b"/>
            <a:pathLst>
              <a:path w="976682" h="1330978">
                <a:moveTo>
                  <a:pt x="976682" y="0"/>
                </a:moveTo>
                <a:lnTo>
                  <a:pt x="976682" y="1175327"/>
                </a:lnTo>
                <a:cubicBezTo>
                  <a:pt x="770173" y="1175327"/>
                  <a:pt x="570018" y="1229328"/>
                  <a:pt x="388925" y="1330978"/>
                </a:cubicBezTo>
                <a:cubicBezTo>
                  <a:pt x="388925" y="1330978"/>
                  <a:pt x="388925" y="1330978"/>
                  <a:pt x="0" y="654695"/>
                </a:cubicBezTo>
                <a:lnTo>
                  <a:pt x="0" y="215487"/>
                </a:lnTo>
                <a:cubicBezTo>
                  <a:pt x="304723" y="74986"/>
                  <a:pt x="637489" y="0"/>
                  <a:pt x="976682" y="0"/>
                </a:cubicBezTo>
                <a:close/>
              </a:path>
            </a:pathLst>
          </a:custGeom>
          <a:noFill/>
          <a:ln w="9525" cap="flat" cmpd="sng" algn="ctr">
            <a:solidFill>
              <a:srgbClr val="74748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CFB005E5-718A-44B8-AA53-78C5A839A590}"/>
              </a:ext>
            </a:extLst>
          </p:cNvPr>
          <p:cNvSpPr/>
          <p:nvPr/>
        </p:nvSpPr>
        <p:spPr>
          <a:xfrm>
            <a:off x="1477993" y="3619982"/>
            <a:ext cx="245255" cy="245255"/>
          </a:xfrm>
          <a:prstGeom prst="ellipse">
            <a:avLst/>
          </a:prstGeom>
          <a:solidFill>
            <a:srgbClr val="74748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63" name="Straight Arrow Connector 162">
            <a:extLst>
              <a:ext uri="{FF2B5EF4-FFF2-40B4-BE49-F238E27FC236}">
                <a16:creationId xmlns:a16="http://schemas.microsoft.com/office/drawing/2014/main" id="{AAE9A1E4-54E7-4D73-81DD-98A857C3EA65}"/>
              </a:ext>
            </a:extLst>
          </p:cNvPr>
          <p:cNvCxnSpPr>
            <a:stCxn id="161" idx="7"/>
          </p:cNvCxnSpPr>
          <p:nvPr/>
        </p:nvCxnSpPr>
        <p:spPr>
          <a:xfrm flipV="1">
            <a:off x="1687332" y="3047524"/>
            <a:ext cx="650426" cy="608374"/>
          </a:xfrm>
          <a:prstGeom prst="straightConnector1">
            <a:avLst/>
          </a:prstGeom>
          <a:ln w="76200" cap="flat" cmpd="sng" algn="ctr">
            <a:solidFill>
              <a:srgbClr val="747480"/>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2DA26B6D-AD83-44B5-86D2-51DF5355A28C}"/>
              </a:ext>
            </a:extLst>
          </p:cNvPr>
          <p:cNvSpPr>
            <a:spLocks noChangeAspect="1"/>
          </p:cNvSpPr>
          <p:nvPr/>
        </p:nvSpPr>
        <p:spPr>
          <a:xfrm>
            <a:off x="2666469" y="2249389"/>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1</a:t>
            </a:r>
          </a:p>
        </p:txBody>
      </p:sp>
      <p:sp>
        <p:nvSpPr>
          <p:cNvPr id="165" name="Oval 164">
            <a:extLst>
              <a:ext uri="{FF2B5EF4-FFF2-40B4-BE49-F238E27FC236}">
                <a16:creationId xmlns:a16="http://schemas.microsoft.com/office/drawing/2014/main" id="{5163B265-72C1-460F-8A8F-D4DA44D33745}"/>
              </a:ext>
            </a:extLst>
          </p:cNvPr>
          <p:cNvSpPr>
            <a:spLocks noChangeAspect="1"/>
          </p:cNvSpPr>
          <p:nvPr/>
        </p:nvSpPr>
        <p:spPr>
          <a:xfrm>
            <a:off x="3075743" y="3103915"/>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2</a:t>
            </a:r>
          </a:p>
        </p:txBody>
      </p:sp>
      <p:sp>
        <p:nvSpPr>
          <p:cNvPr id="166" name="Oval 165">
            <a:extLst>
              <a:ext uri="{FF2B5EF4-FFF2-40B4-BE49-F238E27FC236}">
                <a16:creationId xmlns:a16="http://schemas.microsoft.com/office/drawing/2014/main" id="{FFFFFD34-A2FA-4DD8-833B-FB9AA82A21CA}"/>
              </a:ext>
            </a:extLst>
          </p:cNvPr>
          <p:cNvSpPr>
            <a:spLocks noChangeAspect="1"/>
          </p:cNvSpPr>
          <p:nvPr/>
        </p:nvSpPr>
        <p:spPr>
          <a:xfrm>
            <a:off x="3075743" y="3958441"/>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3</a:t>
            </a:r>
          </a:p>
        </p:txBody>
      </p:sp>
      <p:sp>
        <p:nvSpPr>
          <p:cNvPr id="167" name="Freeform 43">
            <a:extLst>
              <a:ext uri="{FF2B5EF4-FFF2-40B4-BE49-F238E27FC236}">
                <a16:creationId xmlns:a16="http://schemas.microsoft.com/office/drawing/2014/main" id="{8592F1C9-0C9F-44C4-BC8E-0DD9345261FA}"/>
              </a:ext>
            </a:extLst>
          </p:cNvPr>
          <p:cNvSpPr>
            <a:spLocks/>
          </p:cNvSpPr>
          <p:nvPr/>
        </p:nvSpPr>
        <p:spPr bwMode="auto">
          <a:xfrm>
            <a:off x="2196567" y="4338556"/>
            <a:ext cx="1466000" cy="1466000"/>
          </a:xfrm>
          <a:custGeom>
            <a:avLst/>
            <a:gdLst>
              <a:gd name="T0" fmla="*/ 185 w 455"/>
              <a:gd name="T1" fmla="*/ 455 h 455"/>
              <a:gd name="T2" fmla="*/ 455 w 455"/>
              <a:gd name="T3" fmla="*/ 185 h 455"/>
              <a:gd name="T4" fmla="*/ 135 w 455"/>
              <a:gd name="T5" fmla="*/ 0 h 455"/>
              <a:gd name="T6" fmla="*/ 0 w 455"/>
              <a:gd name="T7" fmla="*/ 135 h 455"/>
              <a:gd name="T8" fmla="*/ 185 w 455"/>
              <a:gd name="T9" fmla="*/ 455 h 455"/>
            </a:gdLst>
            <a:ahLst/>
            <a:cxnLst>
              <a:cxn ang="0">
                <a:pos x="T0" y="T1"/>
              </a:cxn>
              <a:cxn ang="0">
                <a:pos x="T2" y="T3"/>
              </a:cxn>
              <a:cxn ang="0">
                <a:pos x="T4" y="T5"/>
              </a:cxn>
              <a:cxn ang="0">
                <a:pos x="T6" y="T7"/>
              </a:cxn>
              <a:cxn ang="0">
                <a:pos x="T8" y="T9"/>
              </a:cxn>
            </a:cxnLst>
            <a:rect l="0" t="0" r="r" b="b"/>
            <a:pathLst>
              <a:path w="455" h="455">
                <a:moveTo>
                  <a:pt x="185" y="455"/>
                </a:moveTo>
                <a:cubicBezTo>
                  <a:pt x="297" y="390"/>
                  <a:pt x="390" y="297"/>
                  <a:pt x="455" y="185"/>
                </a:cubicBezTo>
                <a:cubicBezTo>
                  <a:pt x="135" y="0"/>
                  <a:pt x="135" y="0"/>
                  <a:pt x="135" y="0"/>
                </a:cubicBezTo>
                <a:cubicBezTo>
                  <a:pt x="103" y="56"/>
                  <a:pt x="56" y="103"/>
                  <a:pt x="0" y="135"/>
                </a:cubicBezTo>
                <a:lnTo>
                  <a:pt x="185" y="455"/>
                </a:lnTo>
                <a:close/>
              </a:path>
            </a:pathLst>
          </a:custGeom>
          <a:solidFill>
            <a:srgbClr val="FFFFFF"/>
          </a:solidFill>
          <a:ln w="19050" cap="flat" cmpd="sng" algn="ctr">
            <a:solidFill>
              <a:schemeClr val="accent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Oval 167">
            <a:extLst>
              <a:ext uri="{FF2B5EF4-FFF2-40B4-BE49-F238E27FC236}">
                <a16:creationId xmlns:a16="http://schemas.microsoft.com/office/drawing/2014/main" id="{DBB8B8BD-7FDA-4A4F-92B2-B2DC68C62F52}"/>
              </a:ext>
            </a:extLst>
          </p:cNvPr>
          <p:cNvSpPr>
            <a:spLocks noChangeAspect="1"/>
          </p:cNvSpPr>
          <p:nvPr/>
        </p:nvSpPr>
        <p:spPr>
          <a:xfrm>
            <a:off x="2666469" y="4812968"/>
            <a:ext cx="462246" cy="462246"/>
          </a:xfrm>
          <a:prstGeom prst="ellipse">
            <a:avLst/>
          </a:prstGeom>
          <a:solidFill>
            <a:srgbClr val="0070C0"/>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4</a:t>
            </a:r>
          </a:p>
        </p:txBody>
      </p:sp>
      <p:grpSp>
        <p:nvGrpSpPr>
          <p:cNvPr id="86" name="Group 85">
            <a:extLst>
              <a:ext uri="{FF2B5EF4-FFF2-40B4-BE49-F238E27FC236}">
                <a16:creationId xmlns:a16="http://schemas.microsoft.com/office/drawing/2014/main" id="{A2CAFB22-ABA3-42FE-90AE-15E79E3B955A}"/>
              </a:ext>
            </a:extLst>
          </p:cNvPr>
          <p:cNvGrpSpPr/>
          <p:nvPr/>
        </p:nvGrpSpPr>
        <p:grpSpPr>
          <a:xfrm>
            <a:off x="5019849" y="4946923"/>
            <a:ext cx="3963284" cy="898097"/>
            <a:chOff x="4985247" y="5094670"/>
            <a:chExt cx="3924358" cy="998976"/>
          </a:xfrm>
        </p:grpSpPr>
        <p:sp>
          <p:nvSpPr>
            <p:cNvPr id="87" name="Left-Right Arrow 84">
              <a:extLst>
                <a:ext uri="{FF2B5EF4-FFF2-40B4-BE49-F238E27FC236}">
                  <a16:creationId xmlns:a16="http://schemas.microsoft.com/office/drawing/2014/main" id="{E78B2029-56A0-4E7A-93D4-07312DF0841D}"/>
                </a:ext>
              </a:extLst>
            </p:cNvPr>
            <p:cNvSpPr/>
            <p:nvPr/>
          </p:nvSpPr>
          <p:spPr>
            <a:xfrm>
              <a:off x="4985247" y="5094670"/>
              <a:ext cx="3924358" cy="320513"/>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Additional objectives </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5CF9F4F1-8B0D-4788-8AB2-ADAD5DA925A4}"/>
                </a:ext>
              </a:extLst>
            </p:cNvPr>
            <p:cNvSpPr/>
            <p:nvPr/>
          </p:nvSpPr>
          <p:spPr>
            <a:xfrm>
              <a:off x="4985247" y="5390315"/>
              <a:ext cx="3380539" cy="703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0" name="Left-Right Arrow 37">
            <a:extLst>
              <a:ext uri="{FF2B5EF4-FFF2-40B4-BE49-F238E27FC236}">
                <a16:creationId xmlns:a16="http://schemas.microsoft.com/office/drawing/2014/main" id="{9C5DB20B-0844-48A5-9D72-01E0E0B79F45}"/>
              </a:ext>
            </a:extLst>
          </p:cNvPr>
          <p:cNvSpPr/>
          <p:nvPr/>
        </p:nvSpPr>
        <p:spPr>
          <a:xfrm>
            <a:off x="5010559" y="1826084"/>
            <a:ext cx="3414071" cy="288147"/>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Translate the data strategy into a Roadmap</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71" name="Straight Connector 170">
            <a:extLst>
              <a:ext uri="{FF2B5EF4-FFF2-40B4-BE49-F238E27FC236}">
                <a16:creationId xmlns:a16="http://schemas.microsoft.com/office/drawing/2014/main" id="{3D6AA3F2-1994-4A30-A078-CE1D864418D6}"/>
              </a:ext>
            </a:extLst>
          </p:cNvPr>
          <p:cNvCxnSpPr>
            <a:cxnSpLocks/>
          </p:cNvCxnSpPr>
          <p:nvPr/>
        </p:nvCxnSpPr>
        <p:spPr>
          <a:xfrm>
            <a:off x="4212000" y="2095977"/>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E6579862-0658-4517-A4C0-3D13A99F54D8}"/>
              </a:ext>
            </a:extLst>
          </p:cNvPr>
          <p:cNvSpPr/>
          <p:nvPr/>
        </p:nvSpPr>
        <p:spPr>
          <a:xfrm>
            <a:off x="5001440" y="2030510"/>
            <a:ext cx="4371816" cy="753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Prioritize all use cases that support data objectives on a roadmap  through a series of workshops with stakeholders.  Plot all uses cases on a execution plan with a supporting budget.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4" name="TextBox 183">
            <a:extLst>
              <a:ext uri="{FF2B5EF4-FFF2-40B4-BE49-F238E27FC236}">
                <a16:creationId xmlns:a16="http://schemas.microsoft.com/office/drawing/2014/main" id="{FB2D30DD-3316-41CC-8189-665DD9215DED}"/>
              </a:ext>
            </a:extLst>
          </p:cNvPr>
          <p:cNvSpPr txBox="1"/>
          <p:nvPr/>
        </p:nvSpPr>
        <p:spPr>
          <a:xfrm>
            <a:off x="9639981" y="1844189"/>
            <a:ext cx="2074197" cy="27669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Time Horizon </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5" name="Left-Right Arrow 37">
            <a:extLst>
              <a:ext uri="{FF2B5EF4-FFF2-40B4-BE49-F238E27FC236}">
                <a16:creationId xmlns:a16="http://schemas.microsoft.com/office/drawing/2014/main" id="{B33F3846-28D4-470A-AC19-333D18B1D392}"/>
              </a:ext>
            </a:extLst>
          </p:cNvPr>
          <p:cNvSpPr/>
          <p:nvPr/>
        </p:nvSpPr>
        <p:spPr>
          <a:xfrm>
            <a:off x="9720000" y="2238989"/>
            <a:ext cx="1937422"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
        <p:nvSpPr>
          <p:cNvPr id="186" name="Freeform 2">
            <a:extLst>
              <a:ext uri="{FF2B5EF4-FFF2-40B4-BE49-F238E27FC236}">
                <a16:creationId xmlns:a16="http://schemas.microsoft.com/office/drawing/2014/main" id="{CA777ACE-8C14-4F09-A255-A95175FEB340}"/>
              </a:ext>
            </a:extLst>
          </p:cNvPr>
          <p:cNvSpPr/>
          <p:nvPr/>
        </p:nvSpPr>
        <p:spPr>
          <a:xfrm>
            <a:off x="11140382" y="1573733"/>
            <a:ext cx="440450" cy="404927"/>
          </a:xfrm>
          <a:custGeom>
            <a:avLst/>
            <a:gdLst>
              <a:gd name="connsiteX0" fmla="*/ 2951105 w 3347997"/>
              <a:gd name="connsiteY0" fmla="*/ 222660 h 3451739"/>
              <a:gd name="connsiteX1" fmla="*/ 2468479 w 3347997"/>
              <a:gd name="connsiteY1" fmla="*/ 222660 h 3451739"/>
              <a:gd name="connsiteX2" fmla="*/ 2468479 w 3347997"/>
              <a:gd name="connsiteY2" fmla="*/ 95140 h 3451739"/>
              <a:gd name="connsiteX3" fmla="*/ 2373339 w 3347997"/>
              <a:gd name="connsiteY3" fmla="*/ 0 h 3451739"/>
              <a:gd name="connsiteX4" fmla="*/ 2278159 w 3347997"/>
              <a:gd name="connsiteY4" fmla="*/ 95140 h 3451739"/>
              <a:gd name="connsiteX5" fmla="*/ 2278159 w 3347997"/>
              <a:gd name="connsiteY5" fmla="*/ 222660 h 3451739"/>
              <a:gd name="connsiteX6" fmla="*/ 1069877 w 3347997"/>
              <a:gd name="connsiteY6" fmla="*/ 222660 h 3451739"/>
              <a:gd name="connsiteX7" fmla="*/ 1069877 w 3347997"/>
              <a:gd name="connsiteY7" fmla="*/ 95140 h 3451739"/>
              <a:gd name="connsiteX8" fmla="*/ 974698 w 3347997"/>
              <a:gd name="connsiteY8" fmla="*/ 0 h 3451739"/>
              <a:gd name="connsiteX9" fmla="*/ 879568 w 3347997"/>
              <a:gd name="connsiteY9" fmla="*/ 95140 h 3451739"/>
              <a:gd name="connsiteX10" fmla="*/ 879568 w 3347997"/>
              <a:gd name="connsiteY10" fmla="*/ 222660 h 3451739"/>
              <a:gd name="connsiteX11" fmla="*/ 396941 w 3347997"/>
              <a:gd name="connsiteY11" fmla="*/ 222660 h 3451739"/>
              <a:gd name="connsiteX12" fmla="*/ 116380 w 3347997"/>
              <a:gd name="connsiteY12" fmla="*/ 339040 h 3451739"/>
              <a:gd name="connsiteX13" fmla="*/ 0 w 3347997"/>
              <a:gd name="connsiteY13" fmla="*/ 619562 h 3451739"/>
              <a:gd name="connsiteX14" fmla="*/ 0 w 3347997"/>
              <a:gd name="connsiteY14" fmla="*/ 3054837 h 3451739"/>
              <a:gd name="connsiteX15" fmla="*/ 116380 w 3347997"/>
              <a:gd name="connsiteY15" fmla="*/ 3335359 h 3451739"/>
              <a:gd name="connsiteX16" fmla="*/ 396941 w 3347997"/>
              <a:gd name="connsiteY16" fmla="*/ 3451739 h 3451739"/>
              <a:gd name="connsiteX17" fmla="*/ 2951056 w 3347997"/>
              <a:gd name="connsiteY17" fmla="*/ 3451739 h 3451739"/>
              <a:gd name="connsiteX18" fmla="*/ 3231617 w 3347997"/>
              <a:gd name="connsiteY18" fmla="*/ 3335359 h 3451739"/>
              <a:gd name="connsiteX19" fmla="*/ 3347998 w 3347997"/>
              <a:gd name="connsiteY19" fmla="*/ 3054837 h 3451739"/>
              <a:gd name="connsiteX20" fmla="*/ 3347998 w 3347997"/>
              <a:gd name="connsiteY20" fmla="*/ 619562 h 3451739"/>
              <a:gd name="connsiteX21" fmla="*/ 3231617 w 3347997"/>
              <a:gd name="connsiteY21" fmla="*/ 339040 h 3451739"/>
              <a:gd name="connsiteX22" fmla="*/ 2951056 w 3347997"/>
              <a:gd name="connsiteY22" fmla="*/ 222660 h 3451739"/>
              <a:gd name="connsiteX23" fmla="*/ 190368 w 3347997"/>
              <a:gd name="connsiteY23" fmla="*/ 619562 h 3451739"/>
              <a:gd name="connsiteX24" fmla="*/ 250954 w 3347997"/>
              <a:gd name="connsiteY24" fmla="*/ 473565 h 3451739"/>
              <a:gd name="connsiteX25" fmla="*/ 396990 w 3347997"/>
              <a:gd name="connsiteY25" fmla="*/ 412979 h 3451739"/>
              <a:gd name="connsiteX26" fmla="*/ 879617 w 3347997"/>
              <a:gd name="connsiteY26" fmla="*/ 412979 h 3451739"/>
              <a:gd name="connsiteX27" fmla="*/ 879617 w 3347997"/>
              <a:gd name="connsiteY27" fmla="*/ 540499 h 3451739"/>
              <a:gd name="connsiteX28" fmla="*/ 974747 w 3347997"/>
              <a:gd name="connsiteY28" fmla="*/ 635639 h 3451739"/>
              <a:gd name="connsiteX29" fmla="*/ 1069927 w 3347997"/>
              <a:gd name="connsiteY29" fmla="*/ 540499 h 3451739"/>
              <a:gd name="connsiteX30" fmla="*/ 1069927 w 3347997"/>
              <a:gd name="connsiteY30" fmla="*/ 412979 h 3451739"/>
              <a:gd name="connsiteX31" fmla="*/ 2278208 w 3347997"/>
              <a:gd name="connsiteY31" fmla="*/ 412979 h 3451739"/>
              <a:gd name="connsiteX32" fmla="*/ 2278208 w 3347997"/>
              <a:gd name="connsiteY32" fmla="*/ 540499 h 3451739"/>
              <a:gd name="connsiteX33" fmla="*/ 2278169 w 3347997"/>
              <a:gd name="connsiteY33" fmla="*/ 540499 h 3451739"/>
              <a:gd name="connsiteX34" fmla="*/ 2373348 w 3347997"/>
              <a:gd name="connsiteY34" fmla="*/ 635639 h 3451739"/>
              <a:gd name="connsiteX35" fmla="*/ 2468488 w 3347997"/>
              <a:gd name="connsiteY35" fmla="*/ 540499 h 3451739"/>
              <a:gd name="connsiteX36" fmla="*/ 2468488 w 3347997"/>
              <a:gd name="connsiteY36" fmla="*/ 412979 h 3451739"/>
              <a:gd name="connsiteX37" fmla="*/ 2951115 w 3347997"/>
              <a:gd name="connsiteY37" fmla="*/ 412979 h 3451739"/>
              <a:gd name="connsiteX38" fmla="*/ 3097151 w 3347997"/>
              <a:gd name="connsiteY38" fmla="*/ 473565 h 3451739"/>
              <a:gd name="connsiteX39" fmla="*/ 3157737 w 3347997"/>
              <a:gd name="connsiteY39" fmla="*/ 619562 h 3451739"/>
              <a:gd name="connsiteX40" fmla="*/ 3157737 w 3347997"/>
              <a:gd name="connsiteY40" fmla="*/ 1194144 h 3451739"/>
              <a:gd name="connsiteX41" fmla="*/ 190378 w 3347997"/>
              <a:gd name="connsiteY41" fmla="*/ 1194144 h 3451739"/>
              <a:gd name="connsiteX42" fmla="*/ 2951105 w 3347997"/>
              <a:gd name="connsiteY42" fmla="*/ 3261851 h 3451739"/>
              <a:gd name="connsiteX43" fmla="*/ 396990 w 3347997"/>
              <a:gd name="connsiteY43" fmla="*/ 3261851 h 3451739"/>
              <a:gd name="connsiteX44" fmla="*/ 250797 w 3347997"/>
              <a:gd name="connsiteY44" fmla="*/ 3201118 h 3451739"/>
              <a:gd name="connsiteX45" fmla="*/ 190368 w 3347997"/>
              <a:gd name="connsiteY45" fmla="*/ 3054808 h 3451739"/>
              <a:gd name="connsiteX46" fmla="*/ 190368 w 3347997"/>
              <a:gd name="connsiteY46" fmla="*/ 1383220 h 3451739"/>
              <a:gd name="connsiteX47" fmla="*/ 3157727 w 3347997"/>
              <a:gd name="connsiteY47" fmla="*/ 1383220 h 3451739"/>
              <a:gd name="connsiteX48" fmla="*/ 3157727 w 3347997"/>
              <a:gd name="connsiteY48" fmla="*/ 3054808 h 3451739"/>
              <a:gd name="connsiteX49" fmla="*/ 3097298 w 3347997"/>
              <a:gd name="connsiteY49" fmla="*/ 3201118 h 3451739"/>
              <a:gd name="connsiteX50" fmla="*/ 2951105 w 3347997"/>
              <a:gd name="connsiteY50" fmla="*/ 3261851 h 345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47997" h="3451739">
                <a:moveTo>
                  <a:pt x="2951105" y="222660"/>
                </a:moveTo>
                <a:lnTo>
                  <a:pt x="2468479" y="222660"/>
                </a:lnTo>
                <a:lnTo>
                  <a:pt x="2468479" y="95140"/>
                </a:lnTo>
                <a:cubicBezTo>
                  <a:pt x="2468479" y="42598"/>
                  <a:pt x="2425880" y="0"/>
                  <a:pt x="2373339" y="0"/>
                </a:cubicBezTo>
                <a:cubicBezTo>
                  <a:pt x="2320796" y="0"/>
                  <a:pt x="2278159" y="42598"/>
                  <a:pt x="2278159" y="95140"/>
                </a:cubicBezTo>
                <a:lnTo>
                  <a:pt x="2278159" y="222660"/>
                </a:lnTo>
                <a:lnTo>
                  <a:pt x="1069877" y="222660"/>
                </a:lnTo>
                <a:lnTo>
                  <a:pt x="1069877" y="95140"/>
                </a:lnTo>
                <a:cubicBezTo>
                  <a:pt x="1069877" y="42598"/>
                  <a:pt x="1027250" y="0"/>
                  <a:pt x="974698" y="0"/>
                </a:cubicBezTo>
                <a:cubicBezTo>
                  <a:pt x="922156" y="0"/>
                  <a:pt x="879568" y="42598"/>
                  <a:pt x="879568" y="95140"/>
                </a:cubicBezTo>
                <a:lnTo>
                  <a:pt x="879568" y="222660"/>
                </a:lnTo>
                <a:lnTo>
                  <a:pt x="396941" y="222660"/>
                </a:lnTo>
                <a:cubicBezTo>
                  <a:pt x="291700" y="222777"/>
                  <a:pt x="190819" y="264641"/>
                  <a:pt x="116380" y="339040"/>
                </a:cubicBezTo>
                <a:cubicBezTo>
                  <a:pt x="41981" y="413439"/>
                  <a:pt x="118" y="514321"/>
                  <a:pt x="0" y="619562"/>
                </a:cubicBezTo>
                <a:lnTo>
                  <a:pt x="0" y="3054837"/>
                </a:lnTo>
                <a:cubicBezTo>
                  <a:pt x="108" y="3160078"/>
                  <a:pt x="41981" y="3260959"/>
                  <a:pt x="116380" y="3335359"/>
                </a:cubicBezTo>
                <a:cubicBezTo>
                  <a:pt x="190809" y="3409798"/>
                  <a:pt x="291700" y="3451622"/>
                  <a:pt x="396941" y="3451739"/>
                </a:cubicBezTo>
                <a:lnTo>
                  <a:pt x="2951056" y="3451739"/>
                </a:lnTo>
                <a:cubicBezTo>
                  <a:pt x="3056297" y="3451622"/>
                  <a:pt x="3157178" y="3409798"/>
                  <a:pt x="3231617" y="3335359"/>
                </a:cubicBezTo>
                <a:cubicBezTo>
                  <a:pt x="3306007" y="3260959"/>
                  <a:pt x="3347880" y="3160078"/>
                  <a:pt x="3347998" y="3054837"/>
                </a:cubicBezTo>
                <a:lnTo>
                  <a:pt x="3347998" y="619562"/>
                </a:lnTo>
                <a:cubicBezTo>
                  <a:pt x="3347880" y="514321"/>
                  <a:pt x="3306007" y="413439"/>
                  <a:pt x="3231617" y="339040"/>
                </a:cubicBezTo>
                <a:cubicBezTo>
                  <a:pt x="3157178" y="264641"/>
                  <a:pt x="3056297" y="222777"/>
                  <a:pt x="2951056" y="222660"/>
                </a:cubicBezTo>
                <a:close/>
                <a:moveTo>
                  <a:pt x="190368" y="619562"/>
                </a:moveTo>
                <a:cubicBezTo>
                  <a:pt x="190447" y="564796"/>
                  <a:pt x="212216" y="512293"/>
                  <a:pt x="250954" y="473565"/>
                </a:cubicBezTo>
                <a:cubicBezTo>
                  <a:pt x="289682" y="434836"/>
                  <a:pt x="342185" y="413018"/>
                  <a:pt x="396990" y="412979"/>
                </a:cubicBezTo>
                <a:lnTo>
                  <a:pt x="879617" y="412979"/>
                </a:lnTo>
                <a:lnTo>
                  <a:pt x="879617" y="540499"/>
                </a:lnTo>
                <a:cubicBezTo>
                  <a:pt x="879617" y="593051"/>
                  <a:pt x="922205" y="635639"/>
                  <a:pt x="974747" y="635639"/>
                </a:cubicBezTo>
                <a:cubicBezTo>
                  <a:pt x="1027299" y="635639"/>
                  <a:pt x="1069927" y="593051"/>
                  <a:pt x="1069927" y="540499"/>
                </a:cubicBezTo>
                <a:lnTo>
                  <a:pt x="1069927" y="412979"/>
                </a:lnTo>
                <a:lnTo>
                  <a:pt x="2278208" y="412979"/>
                </a:lnTo>
                <a:lnTo>
                  <a:pt x="2278208" y="540499"/>
                </a:lnTo>
                <a:lnTo>
                  <a:pt x="2278169" y="540499"/>
                </a:lnTo>
                <a:cubicBezTo>
                  <a:pt x="2278169" y="593051"/>
                  <a:pt x="2320806" y="635639"/>
                  <a:pt x="2373348" y="635639"/>
                </a:cubicBezTo>
                <a:cubicBezTo>
                  <a:pt x="2425890" y="635639"/>
                  <a:pt x="2468488" y="593051"/>
                  <a:pt x="2468488" y="540499"/>
                </a:cubicBezTo>
                <a:lnTo>
                  <a:pt x="2468488" y="412979"/>
                </a:lnTo>
                <a:lnTo>
                  <a:pt x="2951115" y="412979"/>
                </a:lnTo>
                <a:cubicBezTo>
                  <a:pt x="3005920" y="413018"/>
                  <a:pt x="3058423" y="434836"/>
                  <a:pt x="3097151" y="473565"/>
                </a:cubicBezTo>
                <a:cubicBezTo>
                  <a:pt x="3135879" y="512293"/>
                  <a:pt x="3157659" y="564805"/>
                  <a:pt x="3157737" y="619562"/>
                </a:cubicBezTo>
                <a:lnTo>
                  <a:pt x="3157737" y="1194144"/>
                </a:lnTo>
                <a:lnTo>
                  <a:pt x="190378" y="1194144"/>
                </a:lnTo>
                <a:close/>
                <a:moveTo>
                  <a:pt x="2951105" y="3261851"/>
                </a:moveTo>
                <a:lnTo>
                  <a:pt x="396990" y="3261851"/>
                </a:lnTo>
                <a:cubicBezTo>
                  <a:pt x="342107" y="3261773"/>
                  <a:pt x="289525" y="3239925"/>
                  <a:pt x="250797" y="3201118"/>
                </a:cubicBezTo>
                <a:cubicBezTo>
                  <a:pt x="212069" y="3162273"/>
                  <a:pt x="190329" y="3109652"/>
                  <a:pt x="190368" y="3054808"/>
                </a:cubicBezTo>
                <a:lnTo>
                  <a:pt x="190368" y="1383220"/>
                </a:lnTo>
                <a:lnTo>
                  <a:pt x="3157727" y="1383220"/>
                </a:lnTo>
                <a:lnTo>
                  <a:pt x="3157727" y="3054808"/>
                </a:lnTo>
                <a:cubicBezTo>
                  <a:pt x="3157766" y="3109652"/>
                  <a:pt x="3136026" y="3162273"/>
                  <a:pt x="3097298" y="3201118"/>
                </a:cubicBezTo>
                <a:cubicBezTo>
                  <a:pt x="3058570" y="3239925"/>
                  <a:pt x="3005989" y="3261773"/>
                  <a:pt x="2951105" y="3261851"/>
                </a:cubicBezTo>
                <a:close/>
              </a:path>
            </a:pathLst>
          </a:custGeom>
          <a:solidFill>
            <a:srgbClr val="0070C0"/>
          </a:solid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86" name="Group 285">
            <a:extLst>
              <a:ext uri="{FF2B5EF4-FFF2-40B4-BE49-F238E27FC236}">
                <a16:creationId xmlns:a16="http://schemas.microsoft.com/office/drawing/2014/main" id="{2DA538D6-363F-4168-90F6-BDEE19EF6139}"/>
              </a:ext>
            </a:extLst>
          </p:cNvPr>
          <p:cNvGrpSpPr/>
          <p:nvPr>
            <p:custDataLst>
              <p:tags r:id="rId3"/>
            </p:custDataLst>
          </p:nvPr>
        </p:nvGrpSpPr>
        <p:grpSpPr>
          <a:xfrm>
            <a:off x="4336999" y="1511291"/>
            <a:ext cx="385548" cy="544957"/>
            <a:chOff x="3514633" y="1561908"/>
            <a:chExt cx="2867674" cy="3724368"/>
          </a:xfrm>
          <a:solidFill>
            <a:schemeClr val="accent1"/>
          </a:solidFill>
        </p:grpSpPr>
        <p:sp>
          <p:nvSpPr>
            <p:cNvPr id="287" name="Freeform: Shape 286">
              <a:extLst>
                <a:ext uri="{FF2B5EF4-FFF2-40B4-BE49-F238E27FC236}">
                  <a16:creationId xmlns:a16="http://schemas.microsoft.com/office/drawing/2014/main" id="{47D45D2A-1A57-4BCD-B0F9-7C3E171EB6A1}"/>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8" name="Freeform: Shape 287">
              <a:extLst>
                <a:ext uri="{FF2B5EF4-FFF2-40B4-BE49-F238E27FC236}">
                  <a16:creationId xmlns:a16="http://schemas.microsoft.com/office/drawing/2014/main" id="{9FF2DC07-6B8A-45FB-A739-9C2195DADD79}"/>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89" name="Freeform: Shape 288">
              <a:extLst>
                <a:ext uri="{FF2B5EF4-FFF2-40B4-BE49-F238E27FC236}">
                  <a16:creationId xmlns:a16="http://schemas.microsoft.com/office/drawing/2014/main" id="{0843558E-1891-4508-8201-E0093FA9E79C}"/>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0" name="Freeform: Shape 289">
              <a:extLst>
                <a:ext uri="{FF2B5EF4-FFF2-40B4-BE49-F238E27FC236}">
                  <a16:creationId xmlns:a16="http://schemas.microsoft.com/office/drawing/2014/main" id="{691482C9-A97A-4A54-853A-A013BDCDB94C}"/>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1" name="Freeform: Shape 290">
              <a:extLst>
                <a:ext uri="{FF2B5EF4-FFF2-40B4-BE49-F238E27FC236}">
                  <a16:creationId xmlns:a16="http://schemas.microsoft.com/office/drawing/2014/main" id="{AFD917BA-D805-49FB-926B-A6E3B7D4BCAE}"/>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2" name="Freeform: Shape 291">
              <a:extLst>
                <a:ext uri="{FF2B5EF4-FFF2-40B4-BE49-F238E27FC236}">
                  <a16:creationId xmlns:a16="http://schemas.microsoft.com/office/drawing/2014/main" id="{39EDB331-0B74-48CC-8A7F-66875F532010}"/>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3" name="Freeform: Shape 292">
              <a:extLst>
                <a:ext uri="{FF2B5EF4-FFF2-40B4-BE49-F238E27FC236}">
                  <a16:creationId xmlns:a16="http://schemas.microsoft.com/office/drawing/2014/main" id="{6ADFBF81-1642-4F5E-84FD-C655B859A790}"/>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4" name="Freeform: Shape 293">
              <a:extLst>
                <a:ext uri="{FF2B5EF4-FFF2-40B4-BE49-F238E27FC236}">
                  <a16:creationId xmlns:a16="http://schemas.microsoft.com/office/drawing/2014/main" id="{B9148E73-51F5-4C8C-BA27-533AD6F8E3FC}"/>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5" name="Freeform: Shape 294">
              <a:extLst>
                <a:ext uri="{FF2B5EF4-FFF2-40B4-BE49-F238E27FC236}">
                  <a16:creationId xmlns:a16="http://schemas.microsoft.com/office/drawing/2014/main" id="{EC5E8005-BB89-4A35-BD75-A6A59BF84CDA}"/>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6" name="Freeform: Shape 295">
              <a:extLst>
                <a:ext uri="{FF2B5EF4-FFF2-40B4-BE49-F238E27FC236}">
                  <a16:creationId xmlns:a16="http://schemas.microsoft.com/office/drawing/2014/main" id="{589ABD4C-36C8-4A86-B4AD-FB6B9359FFA7}"/>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7" name="Freeform: Shape 296">
              <a:extLst>
                <a:ext uri="{FF2B5EF4-FFF2-40B4-BE49-F238E27FC236}">
                  <a16:creationId xmlns:a16="http://schemas.microsoft.com/office/drawing/2014/main" id="{CE162B3F-93C9-4831-A4D4-15D3E35EE5A7}"/>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8" name="Freeform: Shape 297">
              <a:extLst>
                <a:ext uri="{FF2B5EF4-FFF2-40B4-BE49-F238E27FC236}">
                  <a16:creationId xmlns:a16="http://schemas.microsoft.com/office/drawing/2014/main" id="{441CA45E-27FC-43ED-A5CF-3317C0DF79FC}"/>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299" name="Freeform: Shape 298">
              <a:extLst>
                <a:ext uri="{FF2B5EF4-FFF2-40B4-BE49-F238E27FC236}">
                  <a16:creationId xmlns:a16="http://schemas.microsoft.com/office/drawing/2014/main" id="{16A24D57-74B6-4A36-98FB-DD37F9FF5931}"/>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0" name="Freeform: Shape 299">
              <a:extLst>
                <a:ext uri="{FF2B5EF4-FFF2-40B4-BE49-F238E27FC236}">
                  <a16:creationId xmlns:a16="http://schemas.microsoft.com/office/drawing/2014/main" id="{FF9A176F-9B7E-4A17-AC8E-A71442699DBF}"/>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1" name="Freeform: Shape 300">
              <a:extLst>
                <a:ext uri="{FF2B5EF4-FFF2-40B4-BE49-F238E27FC236}">
                  <a16:creationId xmlns:a16="http://schemas.microsoft.com/office/drawing/2014/main" id="{99D59040-EA3D-46BA-82A2-7350352A2C80}"/>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2" name="Freeform: Shape 301">
              <a:extLst>
                <a:ext uri="{FF2B5EF4-FFF2-40B4-BE49-F238E27FC236}">
                  <a16:creationId xmlns:a16="http://schemas.microsoft.com/office/drawing/2014/main" id="{B741D283-3335-4430-A954-7E18F8627D09}"/>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3" name="Freeform: Shape 302">
              <a:extLst>
                <a:ext uri="{FF2B5EF4-FFF2-40B4-BE49-F238E27FC236}">
                  <a16:creationId xmlns:a16="http://schemas.microsoft.com/office/drawing/2014/main" id="{959FC058-D87A-4AF6-9902-0E9EE3527D24}"/>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4" name="Freeform: Shape 303">
              <a:extLst>
                <a:ext uri="{FF2B5EF4-FFF2-40B4-BE49-F238E27FC236}">
                  <a16:creationId xmlns:a16="http://schemas.microsoft.com/office/drawing/2014/main" id="{E1A3114F-14AE-4CA8-90BD-17AAC8074345}"/>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5" name="Freeform: Shape 304">
              <a:extLst>
                <a:ext uri="{FF2B5EF4-FFF2-40B4-BE49-F238E27FC236}">
                  <a16:creationId xmlns:a16="http://schemas.microsoft.com/office/drawing/2014/main" id="{CCD13FC2-4332-4E98-809A-B727FC2A31C1}"/>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306" name="Freeform: Shape 305">
              <a:extLst>
                <a:ext uri="{FF2B5EF4-FFF2-40B4-BE49-F238E27FC236}">
                  <a16:creationId xmlns:a16="http://schemas.microsoft.com/office/drawing/2014/main" id="{EB430582-CEF8-4DE2-92E9-B07464E13D7F}"/>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grpSp>
      <p:sp>
        <p:nvSpPr>
          <p:cNvPr id="178" name="Left-Right Arrow 79">
            <a:extLst>
              <a:ext uri="{FF2B5EF4-FFF2-40B4-BE49-F238E27FC236}">
                <a16:creationId xmlns:a16="http://schemas.microsoft.com/office/drawing/2014/main" id="{4209B312-D2EC-43B1-9ABB-E1B0B45D7F1B}"/>
              </a:ext>
            </a:extLst>
          </p:cNvPr>
          <p:cNvSpPr/>
          <p:nvPr/>
        </p:nvSpPr>
        <p:spPr>
          <a:xfrm>
            <a:off x="5010558" y="3812067"/>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Relaunch data governance program</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9555DCED-0F66-460F-A36C-F2B45462E831}"/>
              </a:ext>
            </a:extLst>
          </p:cNvPr>
          <p:cNvSpPr/>
          <p:nvPr/>
        </p:nvSpPr>
        <p:spPr>
          <a:xfrm>
            <a:off x="5010558" y="4163281"/>
            <a:ext cx="4347320"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Re-launch Data Governance in the organization by transforming the guiding collation into a data governance council, embedding ownership/stewardship in the business and establishing standards/principles/policies/best practices. </a:t>
            </a:r>
          </a:p>
        </p:txBody>
      </p:sp>
      <p:sp>
        <p:nvSpPr>
          <p:cNvPr id="188" name="Left-Right Arrow 37">
            <a:extLst>
              <a:ext uri="{FF2B5EF4-FFF2-40B4-BE49-F238E27FC236}">
                <a16:creationId xmlns:a16="http://schemas.microsoft.com/office/drawing/2014/main" id="{09B43461-4A24-4CEC-B4E4-3A395BC8B06D}"/>
              </a:ext>
            </a:extLst>
          </p:cNvPr>
          <p:cNvSpPr/>
          <p:nvPr/>
        </p:nvSpPr>
        <p:spPr>
          <a:xfrm>
            <a:off x="9720000" y="4156300"/>
            <a:ext cx="1797226"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grpSp>
        <p:nvGrpSpPr>
          <p:cNvPr id="317" name="Group 316">
            <a:extLst>
              <a:ext uri="{FF2B5EF4-FFF2-40B4-BE49-F238E27FC236}">
                <a16:creationId xmlns:a16="http://schemas.microsoft.com/office/drawing/2014/main" id="{EAE8EAD1-9A90-42CA-AC83-5125C1B24EB7}"/>
              </a:ext>
            </a:extLst>
          </p:cNvPr>
          <p:cNvGrpSpPr/>
          <p:nvPr>
            <p:custDataLst>
              <p:tags r:id="rId4"/>
            </p:custDataLst>
          </p:nvPr>
        </p:nvGrpSpPr>
        <p:grpSpPr>
          <a:xfrm>
            <a:off x="4262086" y="3467093"/>
            <a:ext cx="618071" cy="550079"/>
            <a:chOff x="8485188" y="781247"/>
            <a:chExt cx="688975" cy="712788"/>
          </a:xfrm>
          <a:solidFill>
            <a:schemeClr val="accent1"/>
          </a:solidFill>
        </p:grpSpPr>
        <p:sp>
          <p:nvSpPr>
            <p:cNvPr id="318" name="Freeform: Shape 317">
              <a:extLst>
                <a:ext uri="{FF2B5EF4-FFF2-40B4-BE49-F238E27FC236}">
                  <a16:creationId xmlns:a16="http://schemas.microsoft.com/office/drawing/2014/main" id="{85F47533-D702-4E07-A959-236ECFD50E40}"/>
                </a:ext>
              </a:extLst>
            </p:cNvPr>
            <p:cNvSpPr>
              <a:spLocks/>
            </p:cNvSpPr>
            <p:nvPr/>
          </p:nvSpPr>
          <p:spPr bwMode="auto">
            <a:xfrm>
              <a:off x="8615437" y="919259"/>
              <a:ext cx="423716" cy="403643"/>
            </a:xfrm>
            <a:custGeom>
              <a:avLst/>
              <a:gdLst>
                <a:gd name="connsiteX0" fmla="*/ 175881 w 423715"/>
                <a:gd name="connsiteY0" fmla="*/ 156516 h 403643"/>
                <a:gd name="connsiteX1" fmla="*/ 211858 w 423715"/>
                <a:gd name="connsiteY1" fmla="*/ 309533 h 403643"/>
                <a:gd name="connsiteX2" fmla="*/ 211858 w 423715"/>
                <a:gd name="connsiteY2" fmla="*/ 192949 h 403643"/>
                <a:gd name="connsiteX3" fmla="*/ 175881 w 423715"/>
                <a:gd name="connsiteY3" fmla="*/ 156516 h 403643"/>
                <a:gd name="connsiteX4" fmla="*/ 211902 w 423715"/>
                <a:gd name="connsiteY4" fmla="*/ 0 h 403643"/>
                <a:gd name="connsiteX5" fmla="*/ 226855 w 423715"/>
                <a:gd name="connsiteY5" fmla="*/ 9224 h 403643"/>
                <a:gd name="connsiteX6" fmla="*/ 279400 w 423715"/>
                <a:gd name="connsiteY6" fmla="*/ 115611 h 403643"/>
                <a:gd name="connsiteX7" fmla="*/ 291956 w 423715"/>
                <a:gd name="connsiteY7" fmla="*/ 124544 h 403643"/>
                <a:gd name="connsiteX8" fmla="*/ 409487 w 423715"/>
                <a:gd name="connsiteY8" fmla="*/ 141715 h 403643"/>
                <a:gd name="connsiteX9" fmla="*/ 418671 w 423715"/>
                <a:gd name="connsiteY9" fmla="*/ 169907 h 403643"/>
                <a:gd name="connsiteX10" fmla="*/ 333574 w 423715"/>
                <a:gd name="connsiteY10" fmla="*/ 252743 h 403643"/>
                <a:gd name="connsiteX11" fmla="*/ 328808 w 423715"/>
                <a:gd name="connsiteY11" fmla="*/ 267361 h 403643"/>
                <a:gd name="connsiteX12" fmla="*/ 348919 w 423715"/>
                <a:gd name="connsiteY12" fmla="*/ 384306 h 403643"/>
                <a:gd name="connsiteX13" fmla="*/ 324739 w 423715"/>
                <a:gd name="connsiteY13" fmla="*/ 401708 h 403643"/>
                <a:gd name="connsiteX14" fmla="*/ 219531 w 423715"/>
                <a:gd name="connsiteY14" fmla="*/ 346600 h 403643"/>
                <a:gd name="connsiteX15" fmla="*/ 204069 w 423715"/>
                <a:gd name="connsiteY15" fmla="*/ 346600 h 403643"/>
                <a:gd name="connsiteX16" fmla="*/ 98861 w 423715"/>
                <a:gd name="connsiteY16" fmla="*/ 401708 h 403643"/>
                <a:gd name="connsiteX17" fmla="*/ 74797 w 423715"/>
                <a:gd name="connsiteY17" fmla="*/ 384306 h 403643"/>
                <a:gd name="connsiteX18" fmla="*/ 94908 w 423715"/>
                <a:gd name="connsiteY18" fmla="*/ 267361 h 403643"/>
                <a:gd name="connsiteX19" fmla="*/ 90026 w 423715"/>
                <a:gd name="connsiteY19" fmla="*/ 252743 h 403643"/>
                <a:gd name="connsiteX20" fmla="*/ 5045 w 423715"/>
                <a:gd name="connsiteY20" fmla="*/ 169907 h 403643"/>
                <a:gd name="connsiteX21" fmla="*/ 14229 w 423715"/>
                <a:gd name="connsiteY21" fmla="*/ 141599 h 403643"/>
                <a:gd name="connsiteX22" fmla="*/ 131760 w 423715"/>
                <a:gd name="connsiteY22" fmla="*/ 124544 h 403643"/>
                <a:gd name="connsiteX23" fmla="*/ 144316 w 423715"/>
                <a:gd name="connsiteY23" fmla="*/ 115495 h 403643"/>
                <a:gd name="connsiteX24" fmla="*/ 196861 w 423715"/>
                <a:gd name="connsiteY24" fmla="*/ 9224 h 403643"/>
                <a:gd name="connsiteX25" fmla="*/ 211902 w 423715"/>
                <a:gd name="connsiteY25" fmla="*/ 0 h 40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3715" h="403643">
                  <a:moveTo>
                    <a:pt x="175881" y="156516"/>
                  </a:moveTo>
                  <a:cubicBezTo>
                    <a:pt x="134135" y="149230"/>
                    <a:pt x="92845" y="222095"/>
                    <a:pt x="211858" y="309533"/>
                  </a:cubicBezTo>
                  <a:cubicBezTo>
                    <a:pt x="370542" y="192949"/>
                    <a:pt x="244243" y="102272"/>
                    <a:pt x="211858" y="192949"/>
                  </a:cubicBezTo>
                  <a:cubicBezTo>
                    <a:pt x="203762" y="170280"/>
                    <a:pt x="189796" y="158945"/>
                    <a:pt x="175881" y="156516"/>
                  </a:cubicBezTo>
                  <a:close/>
                  <a:moveTo>
                    <a:pt x="211902" y="0"/>
                  </a:moveTo>
                  <a:cubicBezTo>
                    <a:pt x="217845" y="0"/>
                    <a:pt x="223774" y="3075"/>
                    <a:pt x="226855" y="9224"/>
                  </a:cubicBezTo>
                  <a:lnTo>
                    <a:pt x="279400" y="115611"/>
                  </a:lnTo>
                  <a:cubicBezTo>
                    <a:pt x="281842" y="120484"/>
                    <a:pt x="286492" y="123848"/>
                    <a:pt x="291956" y="124544"/>
                  </a:cubicBezTo>
                  <a:lnTo>
                    <a:pt x="409487" y="141715"/>
                  </a:lnTo>
                  <a:cubicBezTo>
                    <a:pt x="423088" y="143687"/>
                    <a:pt x="428552" y="160394"/>
                    <a:pt x="418671" y="169907"/>
                  </a:cubicBezTo>
                  <a:lnTo>
                    <a:pt x="333574" y="252743"/>
                  </a:lnTo>
                  <a:cubicBezTo>
                    <a:pt x="329738" y="256571"/>
                    <a:pt x="327994" y="262024"/>
                    <a:pt x="328808" y="267361"/>
                  </a:cubicBezTo>
                  <a:lnTo>
                    <a:pt x="348919" y="384306"/>
                  </a:lnTo>
                  <a:cubicBezTo>
                    <a:pt x="351244" y="397764"/>
                    <a:pt x="336945" y="408089"/>
                    <a:pt x="324739" y="401708"/>
                  </a:cubicBezTo>
                  <a:lnTo>
                    <a:pt x="219531" y="346600"/>
                  </a:lnTo>
                  <a:cubicBezTo>
                    <a:pt x="214764" y="344164"/>
                    <a:pt x="208952" y="344164"/>
                    <a:pt x="204069" y="346600"/>
                  </a:cubicBezTo>
                  <a:lnTo>
                    <a:pt x="98861" y="401708"/>
                  </a:lnTo>
                  <a:cubicBezTo>
                    <a:pt x="86654" y="408089"/>
                    <a:pt x="72472" y="397764"/>
                    <a:pt x="74797" y="384306"/>
                  </a:cubicBezTo>
                  <a:lnTo>
                    <a:pt x="94908" y="267361"/>
                  </a:lnTo>
                  <a:cubicBezTo>
                    <a:pt x="95722" y="262024"/>
                    <a:pt x="93978" y="256455"/>
                    <a:pt x="90026" y="252743"/>
                  </a:cubicBezTo>
                  <a:lnTo>
                    <a:pt x="5045" y="169907"/>
                  </a:lnTo>
                  <a:cubicBezTo>
                    <a:pt x="-4836" y="160394"/>
                    <a:pt x="628" y="143687"/>
                    <a:pt x="14229" y="141599"/>
                  </a:cubicBezTo>
                  <a:lnTo>
                    <a:pt x="131760" y="124544"/>
                  </a:lnTo>
                  <a:cubicBezTo>
                    <a:pt x="137108" y="123848"/>
                    <a:pt x="141758" y="120368"/>
                    <a:pt x="144316" y="115495"/>
                  </a:cubicBezTo>
                  <a:lnTo>
                    <a:pt x="196861" y="9224"/>
                  </a:lnTo>
                  <a:cubicBezTo>
                    <a:pt x="200000" y="3075"/>
                    <a:pt x="205958" y="0"/>
                    <a:pt x="211902" y="0"/>
                  </a:cubicBezTo>
                  <a:close/>
                </a:path>
              </a:pathLst>
            </a:custGeom>
            <a:grpFill/>
            <a:ln w="2698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9" name="Freeform 68">
              <a:extLst>
                <a:ext uri="{FF2B5EF4-FFF2-40B4-BE49-F238E27FC236}">
                  <a16:creationId xmlns:a16="http://schemas.microsoft.com/office/drawing/2014/main" id="{1054FD57-1C54-44B2-B630-4EE933F7944D}"/>
                </a:ext>
              </a:extLst>
            </p:cNvPr>
            <p:cNvSpPr>
              <a:spLocks/>
            </p:cNvSpPr>
            <p:nvPr/>
          </p:nvSpPr>
          <p:spPr bwMode="auto">
            <a:xfrm>
              <a:off x="8816975" y="781247"/>
              <a:ext cx="20638" cy="103188"/>
            </a:xfrm>
            <a:custGeom>
              <a:avLst/>
              <a:gdLst>
                <a:gd name="T0" fmla="*/ 93 w 185"/>
                <a:gd name="T1" fmla="*/ 891 h 891"/>
                <a:gd name="T2" fmla="*/ 93 w 185"/>
                <a:gd name="T3" fmla="*/ 891 h 891"/>
                <a:gd name="T4" fmla="*/ 0 w 185"/>
                <a:gd name="T5" fmla="*/ 799 h 891"/>
                <a:gd name="T6" fmla="*/ 0 w 185"/>
                <a:gd name="T7" fmla="*/ 93 h 891"/>
                <a:gd name="T8" fmla="*/ 93 w 185"/>
                <a:gd name="T9" fmla="*/ 0 h 891"/>
                <a:gd name="T10" fmla="*/ 93 w 185"/>
                <a:gd name="T11" fmla="*/ 0 h 891"/>
                <a:gd name="T12" fmla="*/ 185 w 185"/>
                <a:gd name="T13" fmla="*/ 93 h 891"/>
                <a:gd name="T14" fmla="*/ 185 w 185"/>
                <a:gd name="T15" fmla="*/ 799 h 891"/>
                <a:gd name="T16" fmla="*/ 93 w 185"/>
                <a:gd name="T17"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891">
                  <a:moveTo>
                    <a:pt x="93" y="891"/>
                  </a:moveTo>
                  <a:lnTo>
                    <a:pt x="93" y="891"/>
                  </a:lnTo>
                  <a:cubicBezTo>
                    <a:pt x="41" y="891"/>
                    <a:pt x="0" y="850"/>
                    <a:pt x="0" y="799"/>
                  </a:cubicBezTo>
                  <a:lnTo>
                    <a:pt x="0" y="93"/>
                  </a:lnTo>
                  <a:cubicBezTo>
                    <a:pt x="0" y="41"/>
                    <a:pt x="42" y="0"/>
                    <a:pt x="93" y="0"/>
                  </a:cubicBezTo>
                  <a:lnTo>
                    <a:pt x="93" y="0"/>
                  </a:lnTo>
                  <a:cubicBezTo>
                    <a:pt x="144" y="0"/>
                    <a:pt x="185" y="41"/>
                    <a:pt x="185" y="93"/>
                  </a:cubicBezTo>
                  <a:lnTo>
                    <a:pt x="185" y="799"/>
                  </a:lnTo>
                  <a:cubicBezTo>
                    <a:pt x="185" y="850"/>
                    <a:pt x="143" y="891"/>
                    <a:pt x="93" y="89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0" name="Freeform 69">
              <a:extLst>
                <a:ext uri="{FF2B5EF4-FFF2-40B4-BE49-F238E27FC236}">
                  <a16:creationId xmlns:a16="http://schemas.microsoft.com/office/drawing/2014/main" id="{C8444DCE-CD20-48D6-A6C8-8E8065BB35EF}"/>
                </a:ext>
              </a:extLst>
            </p:cNvPr>
            <p:cNvSpPr>
              <a:spLocks/>
            </p:cNvSpPr>
            <p:nvPr/>
          </p:nvSpPr>
          <p:spPr bwMode="auto">
            <a:xfrm>
              <a:off x="8485188" y="1019372"/>
              <a:ext cx="103188" cy="44450"/>
            </a:xfrm>
            <a:custGeom>
              <a:avLst/>
              <a:gdLst>
                <a:gd name="T0" fmla="*/ 875 w 889"/>
                <a:gd name="T1" fmla="*/ 310 h 388"/>
                <a:gd name="T2" fmla="*/ 875 w 889"/>
                <a:gd name="T3" fmla="*/ 310 h 388"/>
                <a:gd name="T4" fmla="*/ 761 w 889"/>
                <a:gd name="T5" fmla="*/ 375 h 388"/>
                <a:gd name="T6" fmla="*/ 79 w 889"/>
                <a:gd name="T7" fmla="*/ 192 h 388"/>
                <a:gd name="T8" fmla="*/ 14 w 889"/>
                <a:gd name="T9" fmla="*/ 78 h 388"/>
                <a:gd name="T10" fmla="*/ 14 w 889"/>
                <a:gd name="T11" fmla="*/ 78 h 388"/>
                <a:gd name="T12" fmla="*/ 128 w 889"/>
                <a:gd name="T13" fmla="*/ 13 h 388"/>
                <a:gd name="T14" fmla="*/ 810 w 889"/>
                <a:gd name="T15" fmla="*/ 196 h 388"/>
                <a:gd name="T16" fmla="*/ 875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875" y="310"/>
                  </a:moveTo>
                  <a:lnTo>
                    <a:pt x="875" y="310"/>
                  </a:lnTo>
                  <a:cubicBezTo>
                    <a:pt x="861" y="358"/>
                    <a:pt x="811" y="388"/>
                    <a:pt x="761" y="375"/>
                  </a:cubicBezTo>
                  <a:lnTo>
                    <a:pt x="79" y="192"/>
                  </a:lnTo>
                  <a:cubicBezTo>
                    <a:pt x="30" y="178"/>
                    <a:pt x="0" y="128"/>
                    <a:pt x="14" y="78"/>
                  </a:cubicBezTo>
                  <a:lnTo>
                    <a:pt x="14" y="78"/>
                  </a:lnTo>
                  <a:cubicBezTo>
                    <a:pt x="28" y="30"/>
                    <a:pt x="78" y="0"/>
                    <a:pt x="128" y="13"/>
                  </a:cubicBezTo>
                  <a:lnTo>
                    <a:pt x="810" y="196"/>
                  </a:lnTo>
                  <a:cubicBezTo>
                    <a:pt x="859" y="210"/>
                    <a:pt x="889" y="260"/>
                    <a:pt x="875"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1" name="Freeform 70">
              <a:extLst>
                <a:ext uri="{FF2B5EF4-FFF2-40B4-BE49-F238E27FC236}">
                  <a16:creationId xmlns:a16="http://schemas.microsoft.com/office/drawing/2014/main" id="{91CC80F7-F278-4333-88AB-E45F81CF7474}"/>
                </a:ext>
              </a:extLst>
            </p:cNvPr>
            <p:cNvSpPr>
              <a:spLocks/>
            </p:cNvSpPr>
            <p:nvPr/>
          </p:nvSpPr>
          <p:spPr bwMode="auto">
            <a:xfrm>
              <a:off x="8604250" y="852685"/>
              <a:ext cx="109538" cy="120650"/>
            </a:xfrm>
            <a:custGeom>
              <a:avLst/>
              <a:gdLst>
                <a:gd name="T0" fmla="*/ 912 w 953"/>
                <a:gd name="T1" fmla="*/ 1004 h 1038"/>
                <a:gd name="T2" fmla="*/ 912 w 953"/>
                <a:gd name="T3" fmla="*/ 1004 h 1038"/>
                <a:gd name="T4" fmla="*/ 780 w 953"/>
                <a:gd name="T5" fmla="*/ 996 h 1038"/>
                <a:gd name="T6" fmla="*/ 34 w 953"/>
                <a:gd name="T7" fmla="*/ 165 h 1038"/>
                <a:gd name="T8" fmla="*/ 42 w 953"/>
                <a:gd name="T9" fmla="*/ 34 h 1038"/>
                <a:gd name="T10" fmla="*/ 42 w 953"/>
                <a:gd name="T11" fmla="*/ 34 h 1038"/>
                <a:gd name="T12" fmla="*/ 173 w 953"/>
                <a:gd name="T13" fmla="*/ 41 h 1038"/>
                <a:gd name="T14" fmla="*/ 920 w 953"/>
                <a:gd name="T15" fmla="*/ 873 h 1038"/>
                <a:gd name="T16" fmla="*/ 912 w 953"/>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3" h="1038">
                  <a:moveTo>
                    <a:pt x="912" y="1004"/>
                  </a:moveTo>
                  <a:lnTo>
                    <a:pt x="912" y="1004"/>
                  </a:lnTo>
                  <a:cubicBezTo>
                    <a:pt x="874" y="1038"/>
                    <a:pt x="815" y="1035"/>
                    <a:pt x="780" y="996"/>
                  </a:cubicBezTo>
                  <a:lnTo>
                    <a:pt x="34" y="165"/>
                  </a:lnTo>
                  <a:cubicBezTo>
                    <a:pt x="0" y="128"/>
                    <a:pt x="3" y="69"/>
                    <a:pt x="42" y="34"/>
                  </a:cubicBezTo>
                  <a:lnTo>
                    <a:pt x="42" y="34"/>
                  </a:lnTo>
                  <a:cubicBezTo>
                    <a:pt x="79" y="0"/>
                    <a:pt x="138" y="3"/>
                    <a:pt x="173" y="41"/>
                  </a:cubicBezTo>
                  <a:lnTo>
                    <a:pt x="920" y="873"/>
                  </a:lnTo>
                  <a:cubicBezTo>
                    <a:pt x="953" y="911"/>
                    <a:pt x="950" y="970"/>
                    <a:pt x="912"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2" name="Freeform 71">
              <a:extLst>
                <a:ext uri="{FF2B5EF4-FFF2-40B4-BE49-F238E27FC236}">
                  <a16:creationId xmlns:a16="http://schemas.microsoft.com/office/drawing/2014/main" id="{76067BD1-2EE7-4766-87A5-EC2FE46BF734}"/>
                </a:ext>
              </a:extLst>
            </p:cNvPr>
            <p:cNvSpPr>
              <a:spLocks/>
            </p:cNvSpPr>
            <p:nvPr/>
          </p:nvSpPr>
          <p:spPr bwMode="auto">
            <a:xfrm>
              <a:off x="8493125" y="1197172"/>
              <a:ext cx="141288" cy="79375"/>
            </a:xfrm>
            <a:custGeom>
              <a:avLst/>
              <a:gdLst>
                <a:gd name="T0" fmla="*/ 1202 w 1223"/>
                <a:gd name="T1" fmla="*/ 66 h 681"/>
                <a:gd name="T2" fmla="*/ 1202 w 1223"/>
                <a:gd name="T3" fmla="*/ 66 h 681"/>
                <a:gd name="T4" fmla="*/ 1157 w 1223"/>
                <a:gd name="T5" fmla="*/ 189 h 681"/>
                <a:gd name="T6" fmla="*/ 143 w 1223"/>
                <a:gd name="T7" fmla="*/ 660 h 681"/>
                <a:gd name="T8" fmla="*/ 21 w 1223"/>
                <a:gd name="T9" fmla="*/ 615 h 681"/>
                <a:gd name="T10" fmla="*/ 21 w 1223"/>
                <a:gd name="T11" fmla="*/ 615 h 681"/>
                <a:gd name="T12" fmla="*/ 66 w 1223"/>
                <a:gd name="T13" fmla="*/ 493 h 681"/>
                <a:gd name="T14" fmla="*/ 1080 w 1223"/>
                <a:gd name="T15" fmla="*/ 21 h 681"/>
                <a:gd name="T16" fmla="*/ 1202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1202" y="66"/>
                  </a:moveTo>
                  <a:lnTo>
                    <a:pt x="1202" y="66"/>
                  </a:lnTo>
                  <a:cubicBezTo>
                    <a:pt x="1223" y="113"/>
                    <a:pt x="1203" y="168"/>
                    <a:pt x="1157" y="189"/>
                  </a:cubicBezTo>
                  <a:lnTo>
                    <a:pt x="143" y="660"/>
                  </a:lnTo>
                  <a:cubicBezTo>
                    <a:pt x="97" y="681"/>
                    <a:pt x="42" y="661"/>
                    <a:pt x="21" y="615"/>
                  </a:cubicBezTo>
                  <a:lnTo>
                    <a:pt x="21" y="615"/>
                  </a:lnTo>
                  <a:cubicBezTo>
                    <a:pt x="0" y="569"/>
                    <a:pt x="20" y="514"/>
                    <a:pt x="66" y="493"/>
                  </a:cubicBezTo>
                  <a:lnTo>
                    <a:pt x="1080" y="21"/>
                  </a:lnTo>
                  <a:cubicBezTo>
                    <a:pt x="1125" y="0"/>
                    <a:pt x="1181" y="20"/>
                    <a:pt x="1202"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3" name="Freeform 72">
              <a:extLst>
                <a:ext uri="{FF2B5EF4-FFF2-40B4-BE49-F238E27FC236}">
                  <a16:creationId xmlns:a16="http://schemas.microsoft.com/office/drawing/2014/main" id="{57D168D0-0C7E-4872-9B82-B865CB0705DA}"/>
                </a:ext>
              </a:extLst>
            </p:cNvPr>
            <p:cNvSpPr>
              <a:spLocks/>
            </p:cNvSpPr>
            <p:nvPr/>
          </p:nvSpPr>
          <p:spPr bwMode="auto">
            <a:xfrm>
              <a:off x="8956675" y="854272"/>
              <a:ext cx="111125" cy="120650"/>
            </a:xfrm>
            <a:custGeom>
              <a:avLst/>
              <a:gdLst>
                <a:gd name="T0" fmla="*/ 41 w 954"/>
                <a:gd name="T1" fmla="*/ 1004 h 1038"/>
                <a:gd name="T2" fmla="*/ 41 w 954"/>
                <a:gd name="T3" fmla="*/ 1004 h 1038"/>
                <a:gd name="T4" fmla="*/ 173 w 954"/>
                <a:gd name="T5" fmla="*/ 997 h 1038"/>
                <a:gd name="T6" fmla="*/ 920 w 954"/>
                <a:gd name="T7" fmla="*/ 165 h 1038"/>
                <a:gd name="T8" fmla="*/ 913 w 954"/>
                <a:gd name="T9" fmla="*/ 34 h 1038"/>
                <a:gd name="T10" fmla="*/ 913 w 954"/>
                <a:gd name="T11" fmla="*/ 34 h 1038"/>
                <a:gd name="T12" fmla="*/ 781 w 954"/>
                <a:gd name="T13" fmla="*/ 42 h 1038"/>
                <a:gd name="T14" fmla="*/ 34 w 954"/>
                <a:gd name="T15" fmla="*/ 873 h 1038"/>
                <a:gd name="T16" fmla="*/ 41 w 954"/>
                <a:gd name="T17" fmla="*/ 1004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1038">
                  <a:moveTo>
                    <a:pt x="41" y="1004"/>
                  </a:moveTo>
                  <a:lnTo>
                    <a:pt x="41" y="1004"/>
                  </a:lnTo>
                  <a:cubicBezTo>
                    <a:pt x="79" y="1038"/>
                    <a:pt x="138" y="1035"/>
                    <a:pt x="173" y="997"/>
                  </a:cubicBezTo>
                  <a:lnTo>
                    <a:pt x="920" y="165"/>
                  </a:lnTo>
                  <a:cubicBezTo>
                    <a:pt x="954" y="128"/>
                    <a:pt x="951" y="69"/>
                    <a:pt x="913" y="34"/>
                  </a:cubicBezTo>
                  <a:lnTo>
                    <a:pt x="913" y="34"/>
                  </a:lnTo>
                  <a:cubicBezTo>
                    <a:pt x="875" y="0"/>
                    <a:pt x="816" y="3"/>
                    <a:pt x="781" y="42"/>
                  </a:cubicBezTo>
                  <a:lnTo>
                    <a:pt x="34" y="873"/>
                  </a:lnTo>
                  <a:cubicBezTo>
                    <a:pt x="0" y="912"/>
                    <a:pt x="4" y="970"/>
                    <a:pt x="41" y="10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4" name="Freeform 73">
              <a:extLst>
                <a:ext uri="{FF2B5EF4-FFF2-40B4-BE49-F238E27FC236}">
                  <a16:creationId xmlns:a16="http://schemas.microsoft.com/office/drawing/2014/main" id="{F47A6542-9242-4FE3-923D-BDEC4C5467C3}"/>
                </a:ext>
              </a:extLst>
            </p:cNvPr>
            <p:cNvSpPr>
              <a:spLocks/>
            </p:cNvSpPr>
            <p:nvPr/>
          </p:nvSpPr>
          <p:spPr bwMode="auto">
            <a:xfrm>
              <a:off x="9031288" y="1192410"/>
              <a:ext cx="142875" cy="79375"/>
            </a:xfrm>
            <a:custGeom>
              <a:avLst/>
              <a:gdLst>
                <a:gd name="T0" fmla="*/ 21 w 1223"/>
                <a:gd name="T1" fmla="*/ 66 h 681"/>
                <a:gd name="T2" fmla="*/ 21 w 1223"/>
                <a:gd name="T3" fmla="*/ 66 h 681"/>
                <a:gd name="T4" fmla="*/ 66 w 1223"/>
                <a:gd name="T5" fmla="*/ 189 h 681"/>
                <a:gd name="T6" fmla="*/ 1080 w 1223"/>
                <a:gd name="T7" fmla="*/ 660 h 681"/>
                <a:gd name="T8" fmla="*/ 1202 w 1223"/>
                <a:gd name="T9" fmla="*/ 615 h 681"/>
                <a:gd name="T10" fmla="*/ 1202 w 1223"/>
                <a:gd name="T11" fmla="*/ 615 h 681"/>
                <a:gd name="T12" fmla="*/ 1157 w 1223"/>
                <a:gd name="T13" fmla="*/ 493 h 681"/>
                <a:gd name="T14" fmla="*/ 143 w 1223"/>
                <a:gd name="T15" fmla="*/ 21 h 681"/>
                <a:gd name="T16" fmla="*/ 21 w 1223"/>
                <a:gd name="T17" fmla="*/ 66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3" h="681">
                  <a:moveTo>
                    <a:pt x="21" y="66"/>
                  </a:moveTo>
                  <a:lnTo>
                    <a:pt x="21" y="66"/>
                  </a:lnTo>
                  <a:cubicBezTo>
                    <a:pt x="0" y="113"/>
                    <a:pt x="20" y="168"/>
                    <a:pt x="66" y="189"/>
                  </a:cubicBezTo>
                  <a:lnTo>
                    <a:pt x="1080" y="660"/>
                  </a:lnTo>
                  <a:cubicBezTo>
                    <a:pt x="1126" y="681"/>
                    <a:pt x="1181" y="661"/>
                    <a:pt x="1202" y="615"/>
                  </a:cubicBezTo>
                  <a:lnTo>
                    <a:pt x="1202" y="615"/>
                  </a:lnTo>
                  <a:cubicBezTo>
                    <a:pt x="1223" y="569"/>
                    <a:pt x="1203" y="514"/>
                    <a:pt x="1157" y="493"/>
                  </a:cubicBezTo>
                  <a:lnTo>
                    <a:pt x="143" y="21"/>
                  </a:lnTo>
                  <a:cubicBezTo>
                    <a:pt x="97" y="0"/>
                    <a:pt x="42" y="20"/>
                    <a:pt x="21" y="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5" name="Freeform 74">
              <a:extLst>
                <a:ext uri="{FF2B5EF4-FFF2-40B4-BE49-F238E27FC236}">
                  <a16:creationId xmlns:a16="http://schemas.microsoft.com/office/drawing/2014/main" id="{5A237809-188C-4C0C-BFFD-50B74837F0C5}"/>
                </a:ext>
              </a:extLst>
            </p:cNvPr>
            <p:cNvSpPr>
              <a:spLocks/>
            </p:cNvSpPr>
            <p:nvPr/>
          </p:nvSpPr>
          <p:spPr bwMode="auto">
            <a:xfrm>
              <a:off x="8816975" y="1343222"/>
              <a:ext cx="22225" cy="150813"/>
            </a:xfrm>
            <a:custGeom>
              <a:avLst/>
              <a:gdLst>
                <a:gd name="T0" fmla="*/ 96 w 188"/>
                <a:gd name="T1" fmla="*/ 1 h 1303"/>
                <a:gd name="T2" fmla="*/ 96 w 188"/>
                <a:gd name="T3" fmla="*/ 1 h 1303"/>
                <a:gd name="T4" fmla="*/ 188 w 188"/>
                <a:gd name="T5" fmla="*/ 93 h 1303"/>
                <a:gd name="T6" fmla="*/ 185 w 188"/>
                <a:gd name="T7" fmla="*/ 1211 h 1303"/>
                <a:gd name="T8" fmla="*/ 92 w 188"/>
                <a:gd name="T9" fmla="*/ 1303 h 1303"/>
                <a:gd name="T10" fmla="*/ 92 w 188"/>
                <a:gd name="T11" fmla="*/ 1303 h 1303"/>
                <a:gd name="T12" fmla="*/ 0 w 188"/>
                <a:gd name="T13" fmla="*/ 1211 h 1303"/>
                <a:gd name="T14" fmla="*/ 3 w 188"/>
                <a:gd name="T15" fmla="*/ 93 h 1303"/>
                <a:gd name="T16" fmla="*/ 96 w 188"/>
                <a:gd name="T17" fmla="*/ 1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303">
                  <a:moveTo>
                    <a:pt x="96" y="1"/>
                  </a:moveTo>
                  <a:lnTo>
                    <a:pt x="96" y="1"/>
                  </a:lnTo>
                  <a:cubicBezTo>
                    <a:pt x="147" y="1"/>
                    <a:pt x="188" y="43"/>
                    <a:pt x="188" y="93"/>
                  </a:cubicBezTo>
                  <a:lnTo>
                    <a:pt x="185" y="1211"/>
                  </a:lnTo>
                  <a:cubicBezTo>
                    <a:pt x="185" y="1262"/>
                    <a:pt x="142" y="1303"/>
                    <a:pt x="92" y="1303"/>
                  </a:cubicBezTo>
                  <a:lnTo>
                    <a:pt x="92" y="1303"/>
                  </a:lnTo>
                  <a:cubicBezTo>
                    <a:pt x="41" y="1303"/>
                    <a:pt x="0" y="1261"/>
                    <a:pt x="0" y="1211"/>
                  </a:cubicBezTo>
                  <a:lnTo>
                    <a:pt x="3" y="93"/>
                  </a:lnTo>
                  <a:cubicBezTo>
                    <a:pt x="2" y="42"/>
                    <a:pt x="45" y="0"/>
                    <a:pt x="96" y="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6" name="Freeform 75">
              <a:extLst>
                <a:ext uri="{FF2B5EF4-FFF2-40B4-BE49-F238E27FC236}">
                  <a16:creationId xmlns:a16="http://schemas.microsoft.com/office/drawing/2014/main" id="{3823B082-2940-49F6-9C6A-5C1F536267A6}"/>
                </a:ext>
              </a:extLst>
            </p:cNvPr>
            <p:cNvSpPr>
              <a:spLocks/>
            </p:cNvSpPr>
            <p:nvPr/>
          </p:nvSpPr>
          <p:spPr bwMode="auto">
            <a:xfrm>
              <a:off x="8615363" y="1346397"/>
              <a:ext cx="66675" cy="93663"/>
            </a:xfrm>
            <a:custGeom>
              <a:avLst/>
              <a:gdLst>
                <a:gd name="T0" fmla="*/ 528 w 584"/>
                <a:gd name="T1" fmla="*/ 27 h 810"/>
                <a:gd name="T2" fmla="*/ 528 w 584"/>
                <a:gd name="T3" fmla="*/ 27 h 810"/>
                <a:gd name="T4" fmla="*/ 558 w 584"/>
                <a:gd name="T5" fmla="*/ 155 h 810"/>
                <a:gd name="T6" fmla="*/ 184 w 584"/>
                <a:gd name="T7" fmla="*/ 753 h 810"/>
                <a:gd name="T8" fmla="*/ 57 w 584"/>
                <a:gd name="T9" fmla="*/ 783 h 810"/>
                <a:gd name="T10" fmla="*/ 57 w 584"/>
                <a:gd name="T11" fmla="*/ 783 h 810"/>
                <a:gd name="T12" fmla="*/ 27 w 584"/>
                <a:gd name="T13" fmla="*/ 656 h 810"/>
                <a:gd name="T14" fmla="*/ 400 w 584"/>
                <a:gd name="T15" fmla="*/ 57 h 810"/>
                <a:gd name="T16" fmla="*/ 528 w 584"/>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810">
                  <a:moveTo>
                    <a:pt x="528" y="27"/>
                  </a:moveTo>
                  <a:lnTo>
                    <a:pt x="528" y="27"/>
                  </a:lnTo>
                  <a:cubicBezTo>
                    <a:pt x="572" y="55"/>
                    <a:pt x="584" y="112"/>
                    <a:pt x="558" y="155"/>
                  </a:cubicBezTo>
                  <a:lnTo>
                    <a:pt x="184" y="753"/>
                  </a:lnTo>
                  <a:cubicBezTo>
                    <a:pt x="157" y="797"/>
                    <a:pt x="99" y="810"/>
                    <a:pt x="57" y="783"/>
                  </a:cubicBezTo>
                  <a:lnTo>
                    <a:pt x="57" y="783"/>
                  </a:lnTo>
                  <a:cubicBezTo>
                    <a:pt x="13" y="756"/>
                    <a:pt x="0" y="698"/>
                    <a:pt x="27" y="656"/>
                  </a:cubicBezTo>
                  <a:lnTo>
                    <a:pt x="400" y="57"/>
                  </a:lnTo>
                  <a:cubicBezTo>
                    <a:pt x="428" y="13"/>
                    <a:pt x="485" y="0"/>
                    <a:pt x="528"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7" name="Freeform 76">
              <a:extLst>
                <a:ext uri="{FF2B5EF4-FFF2-40B4-BE49-F238E27FC236}">
                  <a16:creationId xmlns:a16="http://schemas.microsoft.com/office/drawing/2014/main" id="{A8882AD0-D2B2-417D-94F8-D382CAD086FC}"/>
                </a:ext>
              </a:extLst>
            </p:cNvPr>
            <p:cNvSpPr>
              <a:spLocks/>
            </p:cNvSpPr>
            <p:nvPr/>
          </p:nvSpPr>
          <p:spPr bwMode="auto">
            <a:xfrm>
              <a:off x="9066213" y="1019372"/>
              <a:ext cx="103188" cy="44450"/>
            </a:xfrm>
            <a:custGeom>
              <a:avLst/>
              <a:gdLst>
                <a:gd name="T0" fmla="*/ 14 w 889"/>
                <a:gd name="T1" fmla="*/ 310 h 388"/>
                <a:gd name="T2" fmla="*/ 14 w 889"/>
                <a:gd name="T3" fmla="*/ 310 h 388"/>
                <a:gd name="T4" fmla="*/ 128 w 889"/>
                <a:gd name="T5" fmla="*/ 375 h 388"/>
                <a:gd name="T6" fmla="*/ 810 w 889"/>
                <a:gd name="T7" fmla="*/ 192 h 388"/>
                <a:gd name="T8" fmla="*/ 875 w 889"/>
                <a:gd name="T9" fmla="*/ 78 h 388"/>
                <a:gd name="T10" fmla="*/ 875 w 889"/>
                <a:gd name="T11" fmla="*/ 78 h 388"/>
                <a:gd name="T12" fmla="*/ 761 w 889"/>
                <a:gd name="T13" fmla="*/ 13 h 388"/>
                <a:gd name="T14" fmla="*/ 79 w 889"/>
                <a:gd name="T15" fmla="*/ 196 h 388"/>
                <a:gd name="T16" fmla="*/ 14 w 889"/>
                <a:gd name="T17" fmla="*/ 31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9" h="388">
                  <a:moveTo>
                    <a:pt x="14" y="310"/>
                  </a:moveTo>
                  <a:lnTo>
                    <a:pt x="14" y="310"/>
                  </a:lnTo>
                  <a:cubicBezTo>
                    <a:pt x="28" y="358"/>
                    <a:pt x="78" y="388"/>
                    <a:pt x="128" y="375"/>
                  </a:cubicBezTo>
                  <a:lnTo>
                    <a:pt x="810" y="192"/>
                  </a:lnTo>
                  <a:cubicBezTo>
                    <a:pt x="859" y="178"/>
                    <a:pt x="889" y="128"/>
                    <a:pt x="875" y="78"/>
                  </a:cubicBezTo>
                  <a:lnTo>
                    <a:pt x="875" y="78"/>
                  </a:lnTo>
                  <a:cubicBezTo>
                    <a:pt x="861" y="30"/>
                    <a:pt x="811" y="0"/>
                    <a:pt x="761" y="13"/>
                  </a:cubicBezTo>
                  <a:lnTo>
                    <a:pt x="79" y="196"/>
                  </a:lnTo>
                  <a:cubicBezTo>
                    <a:pt x="30" y="210"/>
                    <a:pt x="0" y="260"/>
                    <a:pt x="14" y="31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8" name="Freeform 77">
              <a:extLst>
                <a:ext uri="{FF2B5EF4-FFF2-40B4-BE49-F238E27FC236}">
                  <a16:creationId xmlns:a16="http://schemas.microsoft.com/office/drawing/2014/main" id="{8C5B3935-0174-4E3C-AFC1-5692DA671CA7}"/>
                </a:ext>
              </a:extLst>
            </p:cNvPr>
            <p:cNvSpPr>
              <a:spLocks/>
            </p:cNvSpPr>
            <p:nvPr/>
          </p:nvSpPr>
          <p:spPr bwMode="auto">
            <a:xfrm>
              <a:off x="8975725" y="1346397"/>
              <a:ext cx="66675" cy="93663"/>
            </a:xfrm>
            <a:custGeom>
              <a:avLst/>
              <a:gdLst>
                <a:gd name="T0" fmla="*/ 56 w 583"/>
                <a:gd name="T1" fmla="*/ 27 h 810"/>
                <a:gd name="T2" fmla="*/ 56 w 583"/>
                <a:gd name="T3" fmla="*/ 27 h 810"/>
                <a:gd name="T4" fmla="*/ 26 w 583"/>
                <a:gd name="T5" fmla="*/ 155 h 810"/>
                <a:gd name="T6" fmla="*/ 400 w 583"/>
                <a:gd name="T7" fmla="*/ 753 h 810"/>
                <a:gd name="T8" fmla="*/ 527 w 583"/>
                <a:gd name="T9" fmla="*/ 783 h 810"/>
                <a:gd name="T10" fmla="*/ 527 w 583"/>
                <a:gd name="T11" fmla="*/ 783 h 810"/>
                <a:gd name="T12" fmla="*/ 557 w 583"/>
                <a:gd name="T13" fmla="*/ 656 h 810"/>
                <a:gd name="T14" fmla="*/ 183 w 583"/>
                <a:gd name="T15" fmla="*/ 57 h 810"/>
                <a:gd name="T16" fmla="*/ 56 w 583"/>
                <a:gd name="T17" fmla="*/ 2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 h="810">
                  <a:moveTo>
                    <a:pt x="56" y="27"/>
                  </a:moveTo>
                  <a:lnTo>
                    <a:pt x="56" y="27"/>
                  </a:lnTo>
                  <a:cubicBezTo>
                    <a:pt x="12" y="55"/>
                    <a:pt x="0" y="112"/>
                    <a:pt x="26" y="155"/>
                  </a:cubicBezTo>
                  <a:lnTo>
                    <a:pt x="400" y="753"/>
                  </a:lnTo>
                  <a:cubicBezTo>
                    <a:pt x="427" y="797"/>
                    <a:pt x="485" y="810"/>
                    <a:pt x="527" y="783"/>
                  </a:cubicBezTo>
                  <a:lnTo>
                    <a:pt x="527" y="783"/>
                  </a:lnTo>
                  <a:cubicBezTo>
                    <a:pt x="571" y="756"/>
                    <a:pt x="583" y="698"/>
                    <a:pt x="557" y="656"/>
                  </a:cubicBezTo>
                  <a:lnTo>
                    <a:pt x="183" y="57"/>
                  </a:lnTo>
                  <a:cubicBezTo>
                    <a:pt x="157" y="13"/>
                    <a:pt x="100" y="0"/>
                    <a:pt x="56" y="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4" name="Left-Right Arrow 74">
            <a:extLst>
              <a:ext uri="{FF2B5EF4-FFF2-40B4-BE49-F238E27FC236}">
                <a16:creationId xmlns:a16="http://schemas.microsoft.com/office/drawing/2014/main" id="{932B14D3-B4C3-4B50-9C9C-6B857E918FE6}"/>
              </a:ext>
            </a:extLst>
          </p:cNvPr>
          <p:cNvSpPr/>
          <p:nvPr/>
        </p:nvSpPr>
        <p:spPr>
          <a:xfrm>
            <a:off x="5010557" y="2835799"/>
            <a:ext cx="3414071" cy="25904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Support project RAFT</a:t>
            </a:r>
            <a:endPar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endParaRPr>
          </a:p>
        </p:txBody>
      </p:sp>
      <p:cxnSp>
        <p:nvCxnSpPr>
          <p:cNvPr id="176" name="Straight Connector 175">
            <a:extLst>
              <a:ext uri="{FF2B5EF4-FFF2-40B4-BE49-F238E27FC236}">
                <a16:creationId xmlns:a16="http://schemas.microsoft.com/office/drawing/2014/main" id="{85FBAFFD-4C9F-47E2-B76E-6AC5583FC4F4}"/>
              </a:ext>
            </a:extLst>
          </p:cNvPr>
          <p:cNvCxnSpPr>
            <a:cxnSpLocks/>
          </p:cNvCxnSpPr>
          <p:nvPr/>
        </p:nvCxnSpPr>
        <p:spPr>
          <a:xfrm>
            <a:off x="4212000" y="3058340"/>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2ABD2DE1-7A70-42DB-B6B6-5ECCD5D2AAFC}"/>
              </a:ext>
            </a:extLst>
          </p:cNvPr>
          <p:cNvSpPr/>
          <p:nvPr/>
        </p:nvSpPr>
        <p:spPr>
          <a:xfrm>
            <a:off x="4976932" y="3131771"/>
            <a:ext cx="4380946"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Support project RAFT by providing expertise from a Data Management/Governance perspective by ensuring data management discipline is installed without disturbing RAFT timelines.</a:t>
            </a:r>
          </a:p>
        </p:txBody>
      </p:sp>
      <p:sp>
        <p:nvSpPr>
          <p:cNvPr id="187" name="Left-Right Arrow 37">
            <a:extLst>
              <a:ext uri="{FF2B5EF4-FFF2-40B4-BE49-F238E27FC236}">
                <a16:creationId xmlns:a16="http://schemas.microsoft.com/office/drawing/2014/main" id="{6C089D99-567F-48C8-B074-3402A46164EA}"/>
              </a:ext>
            </a:extLst>
          </p:cNvPr>
          <p:cNvSpPr/>
          <p:nvPr/>
        </p:nvSpPr>
        <p:spPr>
          <a:xfrm>
            <a:off x="9720000" y="3195305"/>
            <a:ext cx="2074197"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
        <p:nvSpPr>
          <p:cNvPr id="330" name="Freeform 985">
            <a:extLst>
              <a:ext uri="{FF2B5EF4-FFF2-40B4-BE49-F238E27FC236}">
                <a16:creationId xmlns:a16="http://schemas.microsoft.com/office/drawing/2014/main" id="{8BCA88AE-56ED-402C-9454-0149206E6CAA}"/>
              </a:ext>
            </a:extLst>
          </p:cNvPr>
          <p:cNvSpPr>
            <a:spLocks noChangeAspect="1"/>
          </p:cNvSpPr>
          <p:nvPr/>
        </p:nvSpPr>
        <p:spPr>
          <a:xfrm>
            <a:off x="4260052" y="2549273"/>
            <a:ext cx="622371" cy="466819"/>
          </a:xfrm>
          <a:custGeom>
            <a:avLst/>
            <a:gdLst>
              <a:gd name="connsiteX0" fmla="*/ 627968 w 4630137"/>
              <a:gd name="connsiteY0" fmla="*/ 1869468 h 3901327"/>
              <a:gd name="connsiteX1" fmla="*/ 365669 w 4630137"/>
              <a:gd name="connsiteY1" fmla="*/ 1978344 h 3901327"/>
              <a:gd name="connsiteX2" fmla="*/ 108494 w 4630137"/>
              <a:gd name="connsiteY2" fmla="*/ 2235519 h 3901327"/>
              <a:gd name="connsiteX3" fmla="*/ 0 w 4630137"/>
              <a:gd name="connsiteY3" fmla="*/ 2497397 h 3901327"/>
              <a:gd name="connsiteX4" fmla="*/ 108494 w 4630137"/>
              <a:gd name="connsiteY4" fmla="*/ 2759313 h 3901327"/>
              <a:gd name="connsiteX5" fmla="*/ 1107214 w 4630137"/>
              <a:gd name="connsiteY5" fmla="*/ 3754605 h 3901327"/>
              <a:gd name="connsiteX6" fmla="*/ 1369092 w 4630137"/>
              <a:gd name="connsiteY6" fmla="*/ 3862756 h 3901327"/>
              <a:gd name="connsiteX7" fmla="*/ 1630970 w 4630137"/>
              <a:gd name="connsiteY7" fmla="*/ 3754605 h 3901327"/>
              <a:gd name="connsiteX8" fmla="*/ 1888145 w 4630137"/>
              <a:gd name="connsiteY8" fmla="*/ 3497430 h 3901327"/>
              <a:gd name="connsiteX9" fmla="*/ 1993689 w 4630137"/>
              <a:gd name="connsiteY9" fmla="*/ 3278601 h 3901327"/>
              <a:gd name="connsiteX10" fmla="*/ 1941297 w 4630137"/>
              <a:gd name="connsiteY10" fmla="*/ 3041363 h 3901327"/>
              <a:gd name="connsiteX11" fmla="*/ 2058745 w 4630137"/>
              <a:gd name="connsiteY11" fmla="*/ 2921348 h 3901327"/>
              <a:gd name="connsiteX12" fmla="*/ 2323650 w 4630137"/>
              <a:gd name="connsiteY12" fmla="*/ 2713042 h 3901327"/>
              <a:gd name="connsiteX13" fmla="*/ 2689701 w 4630137"/>
              <a:gd name="connsiteY13" fmla="*/ 3079935 h 3901327"/>
              <a:gd name="connsiteX14" fmla="*/ 2689663 w 4630137"/>
              <a:gd name="connsiteY14" fmla="*/ 3079935 h 3901327"/>
              <a:gd name="connsiteX15" fmla="*/ 2638075 w 4630137"/>
              <a:gd name="connsiteY15" fmla="*/ 3317476 h 3901327"/>
              <a:gd name="connsiteX16" fmla="*/ 2744540 w 4630137"/>
              <a:gd name="connsiteY16" fmla="*/ 3536002 h 3901327"/>
              <a:gd name="connsiteX17" fmla="*/ 3001715 w 4630137"/>
              <a:gd name="connsiteY17" fmla="*/ 3793177 h 3901327"/>
              <a:gd name="connsiteX18" fmla="*/ 3263593 w 4630137"/>
              <a:gd name="connsiteY18" fmla="*/ 3901327 h 3901327"/>
              <a:gd name="connsiteX19" fmla="*/ 3525471 w 4630137"/>
              <a:gd name="connsiteY19" fmla="*/ 3793177 h 3901327"/>
              <a:gd name="connsiteX20" fmla="*/ 4521644 w 4630137"/>
              <a:gd name="connsiteY20" fmla="*/ 2794456 h 3901327"/>
              <a:gd name="connsiteX21" fmla="*/ 4630138 w 4630137"/>
              <a:gd name="connsiteY21" fmla="*/ 2532578 h 3901327"/>
              <a:gd name="connsiteX22" fmla="*/ 4521644 w 4630137"/>
              <a:gd name="connsiteY22" fmla="*/ 2270701 h 3901327"/>
              <a:gd name="connsiteX23" fmla="*/ 4264469 w 4630137"/>
              <a:gd name="connsiteY23" fmla="*/ 2013526 h 3901327"/>
              <a:gd name="connsiteX24" fmla="*/ 4045758 w 4630137"/>
              <a:gd name="connsiteY24" fmla="*/ 1907021 h 3901327"/>
              <a:gd name="connsiteX25" fmla="*/ 3808402 w 4630137"/>
              <a:gd name="connsiteY25" fmla="*/ 1960369 h 3901327"/>
              <a:gd name="connsiteX26" fmla="*/ 3610392 w 4630137"/>
              <a:gd name="connsiteY26" fmla="*/ 1762320 h 3901327"/>
              <a:gd name="connsiteX27" fmla="*/ 3533240 w 4630137"/>
              <a:gd name="connsiteY27" fmla="*/ 1473461 h 3901327"/>
              <a:gd name="connsiteX28" fmla="*/ 3402085 w 4630137"/>
              <a:gd name="connsiteY28" fmla="*/ 1396308 h 3901327"/>
              <a:gd name="connsiteX29" fmla="*/ 3430367 w 4630137"/>
              <a:gd name="connsiteY29" fmla="*/ 1264272 h 3901327"/>
              <a:gd name="connsiteX30" fmla="*/ 3344642 w 4630137"/>
              <a:gd name="connsiteY30" fmla="*/ 1050802 h 3901327"/>
              <a:gd name="connsiteX31" fmla="*/ 3213488 w 4630137"/>
              <a:gd name="connsiteY31" fmla="*/ 973650 h 3901327"/>
              <a:gd name="connsiteX32" fmla="*/ 3216970 w 4630137"/>
              <a:gd name="connsiteY32" fmla="*/ 719042 h 3901327"/>
              <a:gd name="connsiteX33" fmla="*/ 3024897 w 4630137"/>
              <a:gd name="connsiteY33" fmla="*/ 551912 h 3901327"/>
              <a:gd name="connsiteX34" fmla="*/ 3054901 w 4630137"/>
              <a:gd name="connsiteY34" fmla="*/ 420719 h 3901327"/>
              <a:gd name="connsiteX35" fmla="*/ 2909550 w 4630137"/>
              <a:gd name="connsiteY35" fmla="*/ 162584 h 3901327"/>
              <a:gd name="connsiteX36" fmla="*/ 2613412 w 4630137"/>
              <a:gd name="connsiteY36" fmla="*/ 154126 h 3901327"/>
              <a:gd name="connsiteX37" fmla="*/ 2303078 w 4630137"/>
              <a:gd name="connsiteY37" fmla="*/ 663 h 3901327"/>
              <a:gd name="connsiteX38" fmla="*/ 1979890 w 4630137"/>
              <a:gd name="connsiteY38" fmla="*/ 114712 h 3901327"/>
              <a:gd name="connsiteX39" fmla="*/ 1792480 w 4630137"/>
              <a:gd name="connsiteY39" fmla="*/ 80231 h 3901327"/>
              <a:gd name="connsiteX40" fmla="*/ 1620726 w 4630137"/>
              <a:gd name="connsiteY40" fmla="*/ 162703 h 3901327"/>
              <a:gd name="connsiteX41" fmla="*/ 1535001 w 4630137"/>
              <a:gd name="connsiteY41" fmla="*/ 383022 h 3901327"/>
              <a:gd name="connsiteX42" fmla="*/ 1335081 w 4630137"/>
              <a:gd name="connsiteY42" fmla="*/ 453591 h 3901327"/>
              <a:gd name="connsiteX43" fmla="*/ 1232132 w 4630137"/>
              <a:gd name="connsiteY43" fmla="*/ 638895 h 3901327"/>
              <a:gd name="connsiteX44" fmla="*/ 1277827 w 4630137"/>
              <a:gd name="connsiteY44" fmla="*/ 845937 h 3901327"/>
              <a:gd name="connsiteX45" fmla="*/ 1156931 w 4630137"/>
              <a:gd name="connsiteY45" fmla="*/ 918804 h 3901327"/>
              <a:gd name="connsiteX46" fmla="*/ 1068259 w 4630137"/>
              <a:gd name="connsiteY46" fmla="*/ 1101736 h 3901327"/>
              <a:gd name="connsiteX47" fmla="*/ 1115790 w 4630137"/>
              <a:gd name="connsiteY47" fmla="*/ 1299403 h 3901327"/>
              <a:gd name="connsiteX48" fmla="*/ 993208 w 4630137"/>
              <a:gd name="connsiteY48" fmla="*/ 1370585 h 3901327"/>
              <a:gd name="connsiteX49" fmla="*/ 906221 w 4630137"/>
              <a:gd name="connsiteY49" fmla="*/ 1567831 h 3901327"/>
              <a:gd name="connsiteX50" fmla="*/ 973500 w 4630137"/>
              <a:gd name="connsiteY50" fmla="*/ 1772611 h 3901327"/>
              <a:gd name="connsiteX51" fmla="*/ 820919 w 4630137"/>
              <a:gd name="connsiteY51" fmla="*/ 1925192 h 3901327"/>
              <a:gd name="connsiteX52" fmla="*/ 820881 w 4630137"/>
              <a:gd name="connsiteY52" fmla="*/ 1925192 h 3901327"/>
              <a:gd name="connsiteX53" fmla="*/ 627994 w 4630137"/>
              <a:gd name="connsiteY53" fmla="*/ 1869471 h 3901327"/>
              <a:gd name="connsiteX54" fmla="*/ 1765514 w 4630137"/>
              <a:gd name="connsiteY54" fmla="*/ 3378228 h 3901327"/>
              <a:gd name="connsiteX55" fmla="*/ 1508339 w 4630137"/>
              <a:gd name="connsiteY55" fmla="*/ 3635403 h 3901327"/>
              <a:gd name="connsiteX56" fmla="*/ 1367309 w 4630137"/>
              <a:gd name="connsiteY56" fmla="*/ 3694072 h 3901327"/>
              <a:gd name="connsiteX57" fmla="*/ 1226318 w 4630137"/>
              <a:gd name="connsiteY57" fmla="*/ 3635403 h 3901327"/>
              <a:gd name="connsiteX58" fmla="*/ 231026 w 4630137"/>
              <a:gd name="connsiteY58" fmla="*/ 2635899 h 3901327"/>
              <a:gd name="connsiteX59" fmla="*/ 173085 w 4630137"/>
              <a:gd name="connsiteY59" fmla="*/ 2494869 h 3901327"/>
              <a:gd name="connsiteX60" fmla="*/ 231026 w 4630137"/>
              <a:gd name="connsiteY60" fmla="*/ 2353839 h 3901327"/>
              <a:gd name="connsiteX61" fmla="*/ 488201 w 4630137"/>
              <a:gd name="connsiteY61" fmla="*/ 2096664 h 3901327"/>
              <a:gd name="connsiteX62" fmla="*/ 629231 w 4630137"/>
              <a:gd name="connsiteY62" fmla="*/ 2038379 h 3901327"/>
              <a:gd name="connsiteX63" fmla="*/ 770261 w 4630137"/>
              <a:gd name="connsiteY63" fmla="*/ 2096664 h 3901327"/>
              <a:gd name="connsiteX64" fmla="*/ 1765553 w 4630137"/>
              <a:gd name="connsiteY64" fmla="*/ 3096267 h 3901327"/>
              <a:gd name="connsiteX65" fmla="*/ 1823494 w 4630137"/>
              <a:gd name="connsiteY65" fmla="*/ 3237297 h 3901327"/>
              <a:gd name="connsiteX66" fmla="*/ 1765553 w 4630137"/>
              <a:gd name="connsiteY66" fmla="*/ 3378287 h 3901327"/>
              <a:gd name="connsiteX67" fmla="*/ 3516067 w 4630137"/>
              <a:gd name="connsiteY67" fmla="*/ 1913164 h 3901327"/>
              <a:gd name="connsiteX68" fmla="*/ 3678102 w 4630137"/>
              <a:gd name="connsiteY68" fmla="*/ 2075199 h 3901327"/>
              <a:gd name="connsiteX69" fmla="*/ 2806274 w 4630137"/>
              <a:gd name="connsiteY69" fmla="*/ 2951279 h 3901327"/>
              <a:gd name="connsiteX70" fmla="*/ 2487367 w 4630137"/>
              <a:gd name="connsiteY70" fmla="*/ 2629815 h 3901327"/>
              <a:gd name="connsiteX71" fmla="*/ 2630533 w 4630137"/>
              <a:gd name="connsiteY71" fmla="*/ 2574094 h 3901327"/>
              <a:gd name="connsiteX72" fmla="*/ 3240905 w 4630137"/>
              <a:gd name="connsiteY72" fmla="*/ 2193494 h 3901327"/>
              <a:gd name="connsiteX73" fmla="*/ 4141860 w 4630137"/>
              <a:gd name="connsiteY73" fmla="*/ 2136049 h 3901327"/>
              <a:gd name="connsiteX74" fmla="*/ 4399035 w 4630137"/>
              <a:gd name="connsiteY74" fmla="*/ 2393224 h 3901327"/>
              <a:gd name="connsiteX75" fmla="*/ 4456976 w 4630137"/>
              <a:gd name="connsiteY75" fmla="*/ 2534254 h 3901327"/>
              <a:gd name="connsiteX76" fmla="*/ 4399035 w 4630137"/>
              <a:gd name="connsiteY76" fmla="*/ 2675244 h 3901327"/>
              <a:gd name="connsiteX77" fmla="*/ 3403743 w 4630137"/>
              <a:gd name="connsiteY77" fmla="*/ 3669654 h 3901327"/>
              <a:gd name="connsiteX78" fmla="*/ 3262713 w 4630137"/>
              <a:gd name="connsiteY78" fmla="*/ 3728322 h 3901327"/>
              <a:gd name="connsiteX79" fmla="*/ 3121683 w 4630137"/>
              <a:gd name="connsiteY79" fmla="*/ 3669654 h 3901327"/>
              <a:gd name="connsiteX80" fmla="*/ 2864508 w 4630137"/>
              <a:gd name="connsiteY80" fmla="*/ 3412479 h 3901327"/>
              <a:gd name="connsiteX81" fmla="*/ 2806645 w 4630137"/>
              <a:gd name="connsiteY81" fmla="*/ 3271910 h 3901327"/>
              <a:gd name="connsiteX82" fmla="*/ 2864508 w 4630137"/>
              <a:gd name="connsiteY82" fmla="*/ 3131301 h 3901327"/>
              <a:gd name="connsiteX83" fmla="*/ 3863229 w 4630137"/>
              <a:gd name="connsiteY83" fmla="*/ 2136010 h 3901327"/>
              <a:gd name="connsiteX84" fmla="*/ 4004259 w 4630137"/>
              <a:gd name="connsiteY84" fmla="*/ 2079408 h 3901327"/>
              <a:gd name="connsiteX85" fmla="*/ 4145289 w 4630137"/>
              <a:gd name="connsiteY85" fmla="*/ 2136010 h 3901327"/>
              <a:gd name="connsiteX86" fmla="*/ 2843934 w 4630137"/>
              <a:gd name="connsiteY86" fmla="*/ 328966 h 3901327"/>
              <a:gd name="connsiteX87" fmla="*/ 2882473 w 4630137"/>
              <a:gd name="connsiteY87" fmla="*/ 421119 h 3901327"/>
              <a:gd name="connsiteX88" fmla="*/ 2843934 w 4630137"/>
              <a:gd name="connsiteY88" fmla="*/ 513273 h 3901327"/>
              <a:gd name="connsiteX89" fmla="*/ 2728211 w 4630137"/>
              <a:gd name="connsiteY89" fmla="*/ 629840 h 3901327"/>
              <a:gd name="connsiteX90" fmla="*/ 2735137 w 4630137"/>
              <a:gd name="connsiteY90" fmla="*/ 743732 h 3901327"/>
              <a:gd name="connsiteX91" fmla="*/ 2849108 w 4630137"/>
              <a:gd name="connsiteY91" fmla="*/ 749855 h 3901327"/>
              <a:gd name="connsiteX92" fmla="*/ 3033411 w 4630137"/>
              <a:gd name="connsiteY92" fmla="*/ 749855 h 3901327"/>
              <a:gd name="connsiteX93" fmla="*/ 3033411 w 4630137"/>
              <a:gd name="connsiteY93" fmla="*/ 934159 h 3901327"/>
              <a:gd name="connsiteX94" fmla="*/ 2915963 w 4630137"/>
              <a:gd name="connsiteY94" fmla="*/ 1051607 h 3901327"/>
              <a:gd name="connsiteX95" fmla="*/ 2915963 w 4630137"/>
              <a:gd name="connsiteY95" fmla="*/ 1172464 h 3901327"/>
              <a:gd name="connsiteX96" fmla="*/ 2976812 w 4630137"/>
              <a:gd name="connsiteY96" fmla="*/ 1197837 h 3901327"/>
              <a:gd name="connsiteX97" fmla="*/ 3037700 w 4630137"/>
              <a:gd name="connsiteY97" fmla="*/ 1172464 h 3901327"/>
              <a:gd name="connsiteX98" fmla="*/ 3222004 w 4630137"/>
              <a:gd name="connsiteY98" fmla="*/ 1172464 h 3901327"/>
              <a:gd name="connsiteX99" fmla="*/ 3222004 w 4630137"/>
              <a:gd name="connsiteY99" fmla="*/ 1356768 h 3901327"/>
              <a:gd name="connsiteX100" fmla="*/ 3105437 w 4630137"/>
              <a:gd name="connsiteY100" fmla="*/ 1472492 h 3901327"/>
              <a:gd name="connsiteX101" fmla="*/ 3105399 w 4630137"/>
              <a:gd name="connsiteY101" fmla="*/ 1472492 h 3901327"/>
              <a:gd name="connsiteX102" fmla="*/ 3080064 w 4630137"/>
              <a:gd name="connsiteY102" fmla="*/ 1533379 h 3901327"/>
              <a:gd name="connsiteX103" fmla="*/ 3105399 w 4630137"/>
              <a:gd name="connsiteY103" fmla="*/ 1594228 h 3901327"/>
              <a:gd name="connsiteX104" fmla="*/ 3226295 w 4630137"/>
              <a:gd name="connsiteY104" fmla="*/ 1594228 h 3901327"/>
              <a:gd name="connsiteX105" fmla="*/ 3318871 w 4630137"/>
              <a:gd name="connsiteY105" fmla="*/ 1555652 h 3901327"/>
              <a:gd name="connsiteX106" fmla="*/ 3438846 w 4630137"/>
              <a:gd name="connsiteY106" fmla="*/ 1636479 h 3901327"/>
              <a:gd name="connsiteX107" fmla="*/ 3411445 w 4630137"/>
              <a:gd name="connsiteY107" fmla="*/ 1778537 h 3901327"/>
              <a:gd name="connsiteX108" fmla="*/ 3117413 w 4630137"/>
              <a:gd name="connsiteY108" fmla="*/ 2072569 h 3901327"/>
              <a:gd name="connsiteX109" fmla="*/ 2575621 w 4630137"/>
              <a:gd name="connsiteY109" fmla="*/ 2415469 h 3901327"/>
              <a:gd name="connsiteX110" fmla="*/ 1939532 w 4630137"/>
              <a:gd name="connsiteY110" fmla="*/ 2804680 h 3901327"/>
              <a:gd name="connsiteX111" fmla="*/ 1825523 w 4630137"/>
              <a:gd name="connsiteY111" fmla="*/ 2918689 h 3901327"/>
              <a:gd name="connsiteX112" fmla="*/ 950285 w 4630137"/>
              <a:gd name="connsiteY112" fmla="*/ 2035722 h 3901327"/>
              <a:gd name="connsiteX113" fmla="*/ 1096018 w 4630137"/>
              <a:gd name="connsiteY113" fmla="*/ 1889989 h 3901327"/>
              <a:gd name="connsiteX114" fmla="*/ 1300876 w 4630137"/>
              <a:gd name="connsiteY114" fmla="*/ 1958148 h 3901327"/>
              <a:gd name="connsiteX115" fmla="*/ 1498043 w 4630137"/>
              <a:gd name="connsiteY115" fmla="*/ 1870280 h 3901327"/>
              <a:gd name="connsiteX116" fmla="*/ 1583768 w 4630137"/>
              <a:gd name="connsiteY116" fmla="*/ 1652518 h 3901327"/>
              <a:gd name="connsiteX117" fmla="*/ 1801529 w 4630137"/>
              <a:gd name="connsiteY117" fmla="*/ 1566793 h 3901327"/>
              <a:gd name="connsiteX118" fmla="*/ 1887254 w 4630137"/>
              <a:gd name="connsiteY118" fmla="*/ 1349072 h 3901327"/>
              <a:gd name="connsiteX119" fmla="*/ 2104134 w 4630137"/>
              <a:gd name="connsiteY119" fmla="*/ 1263347 h 3901327"/>
              <a:gd name="connsiteX120" fmla="*/ 2189859 w 4630137"/>
              <a:gd name="connsiteY120" fmla="*/ 1046428 h 3901327"/>
              <a:gd name="connsiteX121" fmla="*/ 2397823 w 4630137"/>
              <a:gd name="connsiteY121" fmla="*/ 967936 h 3901327"/>
              <a:gd name="connsiteX122" fmla="*/ 2494684 w 4630137"/>
              <a:gd name="connsiteY122" fmla="*/ 767898 h 3901327"/>
              <a:gd name="connsiteX123" fmla="*/ 2427329 w 4630137"/>
              <a:gd name="connsiteY123" fmla="*/ 556113 h 3901327"/>
              <a:gd name="connsiteX124" fmla="*/ 2658786 w 4630137"/>
              <a:gd name="connsiteY124" fmla="*/ 328937 h 3901327"/>
              <a:gd name="connsiteX125" fmla="*/ 2843933 w 4630137"/>
              <a:gd name="connsiteY125" fmla="*/ 328937 h 3901327"/>
              <a:gd name="connsiteX126" fmla="*/ 2287564 w 4630137"/>
              <a:gd name="connsiteY126" fmla="*/ 172094 h 3901327"/>
              <a:gd name="connsiteX127" fmla="*/ 2287603 w 4630137"/>
              <a:gd name="connsiteY127" fmla="*/ 172055 h 3901327"/>
              <a:gd name="connsiteX128" fmla="*/ 2480489 w 4630137"/>
              <a:gd name="connsiteY128" fmla="*/ 266353 h 3901327"/>
              <a:gd name="connsiteX129" fmla="*/ 2315887 w 4630137"/>
              <a:gd name="connsiteY129" fmla="*/ 431836 h 3901327"/>
              <a:gd name="connsiteX130" fmla="*/ 2113596 w 4630137"/>
              <a:gd name="connsiteY130" fmla="*/ 229545 h 3901327"/>
              <a:gd name="connsiteX131" fmla="*/ 2113596 w 4630137"/>
              <a:gd name="connsiteY131" fmla="*/ 229507 h 3901327"/>
              <a:gd name="connsiteX132" fmla="*/ 2287612 w 4630137"/>
              <a:gd name="connsiteY132" fmla="*/ 172063 h 3901327"/>
              <a:gd name="connsiteX133" fmla="*/ 1702910 w 4630137"/>
              <a:gd name="connsiteY133" fmla="*/ 376991 h 3901327"/>
              <a:gd name="connsiteX134" fmla="*/ 1702948 w 4630137"/>
              <a:gd name="connsiteY134" fmla="*/ 376953 h 3901327"/>
              <a:gd name="connsiteX135" fmla="*/ 1833260 w 4630137"/>
              <a:gd name="connsiteY135" fmla="*/ 246641 h 3901327"/>
              <a:gd name="connsiteX136" fmla="*/ 1925835 w 4630137"/>
              <a:gd name="connsiteY136" fmla="*/ 284376 h 3901327"/>
              <a:gd name="connsiteX137" fmla="*/ 2292729 w 4630137"/>
              <a:gd name="connsiteY137" fmla="*/ 652151 h 3901327"/>
              <a:gd name="connsiteX138" fmla="*/ 2292729 w 4630137"/>
              <a:gd name="connsiteY138" fmla="*/ 652112 h 3901327"/>
              <a:gd name="connsiteX139" fmla="*/ 2331267 w 4630137"/>
              <a:gd name="connsiteY139" fmla="*/ 744266 h 3901327"/>
              <a:gd name="connsiteX140" fmla="*/ 2292729 w 4630137"/>
              <a:gd name="connsiteY140" fmla="*/ 836420 h 3901327"/>
              <a:gd name="connsiteX141" fmla="*/ 2108425 w 4630137"/>
              <a:gd name="connsiteY141" fmla="*/ 836420 h 3901327"/>
              <a:gd name="connsiteX142" fmla="*/ 1741531 w 4630137"/>
              <a:gd name="connsiteY142" fmla="*/ 468684 h 3901327"/>
              <a:gd name="connsiteX143" fmla="*/ 1702955 w 4630137"/>
              <a:gd name="connsiteY143" fmla="*/ 376951 h 3901327"/>
              <a:gd name="connsiteX144" fmla="*/ 1435438 w 4630137"/>
              <a:gd name="connsiteY144" fmla="*/ 590461 h 3901327"/>
              <a:gd name="connsiteX145" fmla="*/ 1435477 w 4630137"/>
              <a:gd name="connsiteY145" fmla="*/ 590423 h 3901327"/>
              <a:gd name="connsiteX146" fmla="*/ 1527630 w 4630137"/>
              <a:gd name="connsiteY146" fmla="*/ 551885 h 3901327"/>
              <a:gd name="connsiteX147" fmla="*/ 1619784 w 4630137"/>
              <a:gd name="connsiteY147" fmla="*/ 590423 h 3901327"/>
              <a:gd name="connsiteX148" fmla="*/ 1987559 w 4630137"/>
              <a:gd name="connsiteY148" fmla="*/ 957316 h 3901327"/>
              <a:gd name="connsiteX149" fmla="*/ 1987559 w 4630137"/>
              <a:gd name="connsiteY149" fmla="*/ 1141620 h 3901327"/>
              <a:gd name="connsiteX150" fmla="*/ 1803255 w 4630137"/>
              <a:gd name="connsiteY150" fmla="*/ 1141620 h 3901327"/>
              <a:gd name="connsiteX151" fmla="*/ 1581213 w 4630137"/>
              <a:gd name="connsiteY151" fmla="*/ 921302 h 3901327"/>
              <a:gd name="connsiteX152" fmla="*/ 1435480 w 4630137"/>
              <a:gd name="connsiteY152" fmla="*/ 775569 h 3901327"/>
              <a:gd name="connsiteX153" fmla="*/ 1435480 w 4630137"/>
              <a:gd name="connsiteY153" fmla="*/ 592098 h 3901327"/>
              <a:gd name="connsiteX154" fmla="*/ 1276009 w 4630137"/>
              <a:gd name="connsiteY154" fmla="*/ 1040522 h 3901327"/>
              <a:gd name="connsiteX155" fmla="*/ 1276048 w 4630137"/>
              <a:gd name="connsiteY155" fmla="*/ 1040484 h 3901327"/>
              <a:gd name="connsiteX156" fmla="*/ 1459480 w 4630137"/>
              <a:gd name="connsiteY156" fmla="*/ 1040484 h 3901327"/>
              <a:gd name="connsiteX157" fmla="*/ 1682365 w 4630137"/>
              <a:gd name="connsiteY157" fmla="*/ 1264212 h 3901327"/>
              <a:gd name="connsiteX158" fmla="*/ 1682365 w 4630137"/>
              <a:gd name="connsiteY158" fmla="*/ 1448515 h 3901327"/>
              <a:gd name="connsiteX159" fmla="*/ 1498061 w 4630137"/>
              <a:gd name="connsiteY159" fmla="*/ 1448515 h 3901327"/>
              <a:gd name="connsiteX160" fmla="*/ 1276018 w 4630137"/>
              <a:gd name="connsiteY160" fmla="*/ 1226473 h 3901327"/>
              <a:gd name="connsiteX161" fmla="*/ 1276056 w 4630137"/>
              <a:gd name="connsiteY161" fmla="*/ 1226473 h 3901327"/>
              <a:gd name="connsiteX162" fmla="*/ 1236639 w 4630137"/>
              <a:gd name="connsiteY162" fmla="*/ 1133477 h 3901327"/>
              <a:gd name="connsiteX163" fmla="*/ 1276056 w 4630137"/>
              <a:gd name="connsiteY163" fmla="*/ 1040480 h 3901327"/>
              <a:gd name="connsiteX164" fmla="*/ 1115738 w 4630137"/>
              <a:gd name="connsiteY164" fmla="*/ 1491387 h 3901327"/>
              <a:gd name="connsiteX165" fmla="*/ 1207892 w 4630137"/>
              <a:gd name="connsiteY165" fmla="*/ 1452849 h 3901327"/>
              <a:gd name="connsiteX166" fmla="*/ 1300046 w 4630137"/>
              <a:gd name="connsiteY166" fmla="*/ 1491387 h 3901327"/>
              <a:gd name="connsiteX167" fmla="*/ 1376357 w 4630137"/>
              <a:gd name="connsiteY167" fmla="*/ 1568539 h 3901327"/>
              <a:gd name="connsiteX168" fmla="*/ 1414818 w 4630137"/>
              <a:gd name="connsiteY168" fmla="*/ 1660273 h 3901327"/>
              <a:gd name="connsiteX169" fmla="*/ 1376357 w 4630137"/>
              <a:gd name="connsiteY169" fmla="*/ 1752007 h 3901327"/>
              <a:gd name="connsiteX170" fmla="*/ 1192886 w 4630137"/>
              <a:gd name="connsiteY170" fmla="*/ 1752007 h 3901327"/>
              <a:gd name="connsiteX171" fmla="*/ 1115733 w 4630137"/>
              <a:gd name="connsiteY171" fmla="*/ 1675696 h 3901327"/>
              <a:gd name="connsiteX172" fmla="*/ 1115733 w 4630137"/>
              <a:gd name="connsiteY172" fmla="*/ 1491392 h 390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4630137" h="3901327">
                <a:moveTo>
                  <a:pt x="627968" y="1869468"/>
                </a:moveTo>
                <a:cubicBezTo>
                  <a:pt x="529496" y="1869200"/>
                  <a:pt x="435013" y="1908390"/>
                  <a:pt x="365669" y="1978344"/>
                </a:cubicBezTo>
                <a:lnTo>
                  <a:pt x="108494" y="2235519"/>
                </a:lnTo>
                <a:cubicBezTo>
                  <a:pt x="39034" y="2304979"/>
                  <a:pt x="0" y="2399200"/>
                  <a:pt x="0" y="2497397"/>
                </a:cubicBezTo>
                <a:cubicBezTo>
                  <a:pt x="0" y="2595633"/>
                  <a:pt x="39036" y="2689861"/>
                  <a:pt x="108494" y="2759313"/>
                </a:cubicBezTo>
                <a:lnTo>
                  <a:pt x="1107214" y="3754605"/>
                </a:lnTo>
                <a:cubicBezTo>
                  <a:pt x="1176790" y="3823874"/>
                  <a:pt x="1270934" y="3862756"/>
                  <a:pt x="1369092" y="3862756"/>
                </a:cubicBezTo>
                <a:cubicBezTo>
                  <a:pt x="1467250" y="3862756"/>
                  <a:pt x="1561439" y="3823873"/>
                  <a:pt x="1630970" y="3754605"/>
                </a:cubicBezTo>
                <a:lnTo>
                  <a:pt x="1888145" y="3497430"/>
                </a:lnTo>
                <a:cubicBezTo>
                  <a:pt x="1946889" y="3438380"/>
                  <a:pt x="1984050" y="3361299"/>
                  <a:pt x="1993689" y="3278601"/>
                </a:cubicBezTo>
                <a:cubicBezTo>
                  <a:pt x="2003333" y="3195900"/>
                  <a:pt x="1984887" y="3112314"/>
                  <a:pt x="1941297" y="3041363"/>
                </a:cubicBezTo>
                <a:lnTo>
                  <a:pt x="2058745" y="2921348"/>
                </a:lnTo>
                <a:cubicBezTo>
                  <a:pt x="2138614" y="2841861"/>
                  <a:pt x="2227521" y="2771942"/>
                  <a:pt x="2323650" y="2713042"/>
                </a:cubicBezTo>
                <a:lnTo>
                  <a:pt x="2689701" y="3079935"/>
                </a:lnTo>
                <a:lnTo>
                  <a:pt x="2689663" y="3079935"/>
                </a:lnTo>
                <a:cubicBezTo>
                  <a:pt x="2646302" y="3151079"/>
                  <a:pt x="2628125" y="3234739"/>
                  <a:pt x="2638075" y="3317476"/>
                </a:cubicBezTo>
                <a:cubicBezTo>
                  <a:pt x="2648063" y="3400216"/>
                  <a:pt x="2685530" y="3477179"/>
                  <a:pt x="2744540" y="3536002"/>
                </a:cubicBezTo>
                <a:lnTo>
                  <a:pt x="3001715" y="3793177"/>
                </a:lnTo>
                <a:cubicBezTo>
                  <a:pt x="3071291" y="3862445"/>
                  <a:pt x="3165435" y="3901327"/>
                  <a:pt x="3263593" y="3901327"/>
                </a:cubicBezTo>
                <a:cubicBezTo>
                  <a:pt x="3361750" y="3901327"/>
                  <a:pt x="3455940" y="3862444"/>
                  <a:pt x="3525471" y="3793177"/>
                </a:cubicBezTo>
                <a:lnTo>
                  <a:pt x="4521644" y="2794456"/>
                </a:lnTo>
                <a:cubicBezTo>
                  <a:pt x="4591104" y="2724996"/>
                  <a:pt x="4630138" y="2630814"/>
                  <a:pt x="4630138" y="2532578"/>
                </a:cubicBezTo>
                <a:cubicBezTo>
                  <a:pt x="4630138" y="2434342"/>
                  <a:pt x="4591102" y="2340113"/>
                  <a:pt x="4521644" y="2270701"/>
                </a:cubicBezTo>
                <a:lnTo>
                  <a:pt x="4264469" y="2013526"/>
                </a:lnTo>
                <a:cubicBezTo>
                  <a:pt x="4205763" y="1954245"/>
                  <a:pt x="4128651" y="1916664"/>
                  <a:pt x="4045758" y="1907021"/>
                </a:cubicBezTo>
                <a:cubicBezTo>
                  <a:pt x="3962903" y="1897377"/>
                  <a:pt x="3879206" y="1916167"/>
                  <a:pt x="3808402" y="1960369"/>
                </a:cubicBezTo>
                <a:lnTo>
                  <a:pt x="3610392" y="1762320"/>
                </a:lnTo>
                <a:cubicBezTo>
                  <a:pt x="3637717" y="1659185"/>
                  <a:pt x="3608364" y="1549232"/>
                  <a:pt x="3533240" y="1473461"/>
                </a:cubicBezTo>
                <a:cubicBezTo>
                  <a:pt x="3497075" y="1436645"/>
                  <a:pt x="3451839" y="1410009"/>
                  <a:pt x="3402085" y="1396308"/>
                </a:cubicBezTo>
                <a:cubicBezTo>
                  <a:pt x="3421335" y="1354976"/>
                  <a:pt x="3431017" y="1309857"/>
                  <a:pt x="3430367" y="1264272"/>
                </a:cubicBezTo>
                <a:cubicBezTo>
                  <a:pt x="3431553" y="1184518"/>
                  <a:pt x="3400670" y="1107596"/>
                  <a:pt x="3344642" y="1050802"/>
                </a:cubicBezTo>
                <a:cubicBezTo>
                  <a:pt x="3308591" y="1013834"/>
                  <a:pt x="3263318" y="987197"/>
                  <a:pt x="3213488" y="973650"/>
                </a:cubicBezTo>
                <a:cubicBezTo>
                  <a:pt x="3252026" y="893436"/>
                  <a:pt x="3253326" y="800289"/>
                  <a:pt x="3216970" y="719042"/>
                </a:cubicBezTo>
                <a:cubicBezTo>
                  <a:pt x="3180652" y="637794"/>
                  <a:pt x="3110387" y="576640"/>
                  <a:pt x="3024897" y="551912"/>
                </a:cubicBezTo>
                <a:cubicBezTo>
                  <a:pt x="3044759" y="511040"/>
                  <a:pt x="3055054" y="466187"/>
                  <a:pt x="3054901" y="420719"/>
                </a:cubicBezTo>
                <a:cubicBezTo>
                  <a:pt x="3055092" y="315135"/>
                  <a:pt x="2999945" y="217163"/>
                  <a:pt x="2909550" y="162584"/>
                </a:cubicBezTo>
                <a:cubicBezTo>
                  <a:pt x="2819156" y="108011"/>
                  <a:pt x="2706759" y="104796"/>
                  <a:pt x="2613412" y="154126"/>
                </a:cubicBezTo>
                <a:cubicBezTo>
                  <a:pt x="2530787" y="68668"/>
                  <a:pt x="2421143" y="14438"/>
                  <a:pt x="2303078" y="663"/>
                </a:cubicBezTo>
                <a:cubicBezTo>
                  <a:pt x="2184484" y="-5804"/>
                  <a:pt x="2068172" y="35221"/>
                  <a:pt x="1979890" y="114712"/>
                </a:cubicBezTo>
                <a:cubicBezTo>
                  <a:pt x="1922637" y="83675"/>
                  <a:pt x="1857043" y="71620"/>
                  <a:pt x="1792480" y="80231"/>
                </a:cubicBezTo>
                <a:cubicBezTo>
                  <a:pt x="1727957" y="88842"/>
                  <a:pt x="1667792" y="117735"/>
                  <a:pt x="1620726" y="162703"/>
                </a:cubicBezTo>
                <a:cubicBezTo>
                  <a:pt x="1562939" y="221141"/>
                  <a:pt x="1531902" y="300892"/>
                  <a:pt x="1535001" y="383022"/>
                </a:cubicBezTo>
                <a:cubicBezTo>
                  <a:pt x="1461982" y="381338"/>
                  <a:pt x="1390876" y="406443"/>
                  <a:pt x="1335081" y="453591"/>
                </a:cubicBezTo>
                <a:cubicBezTo>
                  <a:pt x="1279283" y="500740"/>
                  <a:pt x="1242658" y="566641"/>
                  <a:pt x="1232132" y="638895"/>
                </a:cubicBezTo>
                <a:cubicBezTo>
                  <a:pt x="1221570" y="711187"/>
                  <a:pt x="1237835" y="784823"/>
                  <a:pt x="1277827" y="845937"/>
                </a:cubicBezTo>
                <a:cubicBezTo>
                  <a:pt x="1232363" y="860442"/>
                  <a:pt x="1190992" y="885394"/>
                  <a:pt x="1156931" y="918804"/>
                </a:cubicBezTo>
                <a:cubicBezTo>
                  <a:pt x="1107103" y="967675"/>
                  <a:pt x="1075759" y="1032353"/>
                  <a:pt x="1068259" y="1101736"/>
                </a:cubicBezTo>
                <a:cubicBezTo>
                  <a:pt x="1060758" y="1171158"/>
                  <a:pt x="1077558" y="1241002"/>
                  <a:pt x="1115790" y="1299403"/>
                </a:cubicBezTo>
                <a:cubicBezTo>
                  <a:pt x="1069637" y="1312529"/>
                  <a:pt x="1027463" y="1336984"/>
                  <a:pt x="993208" y="1370585"/>
                </a:cubicBezTo>
                <a:cubicBezTo>
                  <a:pt x="940855" y="1423321"/>
                  <a:pt x="909856" y="1493588"/>
                  <a:pt x="906221" y="1567831"/>
                </a:cubicBezTo>
                <a:cubicBezTo>
                  <a:pt x="902585" y="1642037"/>
                  <a:pt x="926542" y="1715014"/>
                  <a:pt x="973500" y="1772611"/>
                </a:cubicBezTo>
                <a:lnTo>
                  <a:pt x="820919" y="1925192"/>
                </a:lnTo>
                <a:lnTo>
                  <a:pt x="820881" y="1925192"/>
                </a:lnTo>
                <a:cubicBezTo>
                  <a:pt x="763017" y="1889065"/>
                  <a:pt x="696232" y="1869777"/>
                  <a:pt x="627994" y="1869471"/>
                </a:cubicBezTo>
                <a:close/>
                <a:moveTo>
                  <a:pt x="1765514" y="3378228"/>
                </a:moveTo>
                <a:lnTo>
                  <a:pt x="1508339" y="3635403"/>
                </a:lnTo>
                <a:cubicBezTo>
                  <a:pt x="1471026" y="3672946"/>
                  <a:pt x="1420279" y="3694072"/>
                  <a:pt x="1367309" y="3694072"/>
                </a:cubicBezTo>
                <a:cubicBezTo>
                  <a:pt x="1314382" y="3694072"/>
                  <a:pt x="1263636" y="3672947"/>
                  <a:pt x="1226318" y="3635403"/>
                </a:cubicBezTo>
                <a:lnTo>
                  <a:pt x="231026" y="2635899"/>
                </a:lnTo>
                <a:cubicBezTo>
                  <a:pt x="193904" y="2598356"/>
                  <a:pt x="173085" y="2547686"/>
                  <a:pt x="173085" y="2494869"/>
                </a:cubicBezTo>
                <a:cubicBezTo>
                  <a:pt x="173085" y="2442095"/>
                  <a:pt x="193904" y="2391421"/>
                  <a:pt x="231026" y="2353839"/>
                </a:cubicBezTo>
                <a:lnTo>
                  <a:pt x="488201" y="2096664"/>
                </a:lnTo>
                <a:cubicBezTo>
                  <a:pt x="525668" y="2059351"/>
                  <a:pt x="576376" y="2038379"/>
                  <a:pt x="629231" y="2038379"/>
                </a:cubicBezTo>
                <a:cubicBezTo>
                  <a:pt x="682087" y="2038379"/>
                  <a:pt x="732787" y="2059351"/>
                  <a:pt x="770261" y="2096664"/>
                </a:cubicBezTo>
                <a:lnTo>
                  <a:pt x="1765553" y="3096267"/>
                </a:lnTo>
                <a:cubicBezTo>
                  <a:pt x="1802675" y="3133809"/>
                  <a:pt x="1823494" y="3184479"/>
                  <a:pt x="1823494" y="3237297"/>
                </a:cubicBezTo>
                <a:cubicBezTo>
                  <a:pt x="1823494" y="3290071"/>
                  <a:pt x="1802675" y="3340745"/>
                  <a:pt x="1765553" y="3378287"/>
                </a:cubicBezTo>
                <a:close/>
                <a:moveTo>
                  <a:pt x="3516067" y="1913164"/>
                </a:moveTo>
                <a:lnTo>
                  <a:pt x="3678102" y="2075199"/>
                </a:lnTo>
                <a:lnTo>
                  <a:pt x="2806274" y="2951279"/>
                </a:lnTo>
                <a:lnTo>
                  <a:pt x="2487367" y="2629815"/>
                </a:lnTo>
                <a:cubicBezTo>
                  <a:pt x="2533674" y="2609225"/>
                  <a:pt x="2581665" y="2590397"/>
                  <a:pt x="2630533" y="2574094"/>
                </a:cubicBezTo>
                <a:cubicBezTo>
                  <a:pt x="2861109" y="2497094"/>
                  <a:pt x="3070258" y="2366669"/>
                  <a:pt x="3240905" y="2193494"/>
                </a:cubicBezTo>
                <a:close/>
                <a:moveTo>
                  <a:pt x="4141860" y="2136049"/>
                </a:moveTo>
                <a:lnTo>
                  <a:pt x="4399035" y="2393224"/>
                </a:lnTo>
                <a:cubicBezTo>
                  <a:pt x="4436158" y="2430766"/>
                  <a:pt x="4456976" y="2481436"/>
                  <a:pt x="4456976" y="2534254"/>
                </a:cubicBezTo>
                <a:cubicBezTo>
                  <a:pt x="4456976" y="2587028"/>
                  <a:pt x="4436158" y="2637701"/>
                  <a:pt x="4399035" y="2675244"/>
                </a:cubicBezTo>
                <a:lnTo>
                  <a:pt x="3403743" y="3669654"/>
                </a:lnTo>
                <a:cubicBezTo>
                  <a:pt x="3366392" y="3707197"/>
                  <a:pt x="3315645" y="3728322"/>
                  <a:pt x="3262713" y="3728322"/>
                </a:cubicBezTo>
                <a:cubicBezTo>
                  <a:pt x="3209786" y="3728322"/>
                  <a:pt x="3159001" y="3707198"/>
                  <a:pt x="3121683" y="3669654"/>
                </a:cubicBezTo>
                <a:lnTo>
                  <a:pt x="2864508" y="3412479"/>
                </a:lnTo>
                <a:cubicBezTo>
                  <a:pt x="2827463" y="3375089"/>
                  <a:pt x="2806645" y="3324572"/>
                  <a:pt x="2806645" y="3271910"/>
                </a:cubicBezTo>
                <a:cubicBezTo>
                  <a:pt x="2806645" y="3219247"/>
                  <a:pt x="2827463" y="3168736"/>
                  <a:pt x="2864508" y="3131301"/>
                </a:cubicBezTo>
                <a:lnTo>
                  <a:pt x="3863229" y="2136010"/>
                </a:lnTo>
                <a:cubicBezTo>
                  <a:pt x="3901193" y="2099692"/>
                  <a:pt x="3951709" y="2079408"/>
                  <a:pt x="4004259" y="2079408"/>
                </a:cubicBezTo>
                <a:cubicBezTo>
                  <a:pt x="4056809" y="2079408"/>
                  <a:pt x="4107286" y="2099692"/>
                  <a:pt x="4145289" y="2136010"/>
                </a:cubicBezTo>
                <a:close/>
                <a:moveTo>
                  <a:pt x="2843934" y="328966"/>
                </a:moveTo>
                <a:cubicBezTo>
                  <a:pt x="2868618" y="353267"/>
                  <a:pt x="2882473" y="386486"/>
                  <a:pt x="2882473" y="421119"/>
                </a:cubicBezTo>
                <a:cubicBezTo>
                  <a:pt x="2882473" y="455754"/>
                  <a:pt x="2868618" y="488934"/>
                  <a:pt x="2843934" y="513273"/>
                </a:cubicBezTo>
                <a:lnTo>
                  <a:pt x="2728211" y="629840"/>
                </a:lnTo>
                <a:cubicBezTo>
                  <a:pt x="2701268" y="664053"/>
                  <a:pt x="2704215" y="713039"/>
                  <a:pt x="2735137" y="743732"/>
                </a:cubicBezTo>
                <a:cubicBezTo>
                  <a:pt x="2766059" y="774462"/>
                  <a:pt x="2815084" y="777064"/>
                  <a:pt x="2849108" y="749855"/>
                </a:cubicBezTo>
                <a:cubicBezTo>
                  <a:pt x="2900007" y="698956"/>
                  <a:pt x="2982515" y="698956"/>
                  <a:pt x="3033411" y="749855"/>
                </a:cubicBezTo>
                <a:cubicBezTo>
                  <a:pt x="3084310" y="800754"/>
                  <a:pt x="3084310" y="883262"/>
                  <a:pt x="3033411" y="934159"/>
                </a:cubicBezTo>
                <a:lnTo>
                  <a:pt x="2915963" y="1051607"/>
                </a:lnTo>
                <a:cubicBezTo>
                  <a:pt x="2882707" y="1085017"/>
                  <a:pt x="2882707" y="1139054"/>
                  <a:pt x="2915963" y="1172464"/>
                </a:cubicBezTo>
                <a:cubicBezTo>
                  <a:pt x="2932075" y="1188690"/>
                  <a:pt x="2953965" y="1197837"/>
                  <a:pt x="2976812" y="1197837"/>
                </a:cubicBezTo>
                <a:cubicBezTo>
                  <a:pt x="2999697" y="1197837"/>
                  <a:pt x="3021588" y="1188690"/>
                  <a:pt x="3037700" y="1172464"/>
                </a:cubicBezTo>
                <a:cubicBezTo>
                  <a:pt x="3088599" y="1121565"/>
                  <a:pt x="3171107" y="1121565"/>
                  <a:pt x="3222004" y="1172464"/>
                </a:cubicBezTo>
                <a:cubicBezTo>
                  <a:pt x="3272902" y="1223363"/>
                  <a:pt x="3272902" y="1305872"/>
                  <a:pt x="3222004" y="1356768"/>
                </a:cubicBezTo>
                <a:lnTo>
                  <a:pt x="3105437" y="1472492"/>
                </a:lnTo>
                <a:lnTo>
                  <a:pt x="3105399" y="1472492"/>
                </a:lnTo>
                <a:cubicBezTo>
                  <a:pt x="3089173" y="1488603"/>
                  <a:pt x="3080064" y="1510494"/>
                  <a:pt x="3080064" y="1533379"/>
                </a:cubicBezTo>
                <a:cubicBezTo>
                  <a:pt x="3080064" y="1556226"/>
                  <a:pt x="3089173" y="1578117"/>
                  <a:pt x="3105399" y="1594228"/>
                </a:cubicBezTo>
                <a:cubicBezTo>
                  <a:pt x="3138847" y="1627485"/>
                  <a:pt x="3192846" y="1627485"/>
                  <a:pt x="3226295" y="1594228"/>
                </a:cubicBezTo>
                <a:cubicBezTo>
                  <a:pt x="3250712" y="1569468"/>
                  <a:pt x="3284083" y="1555537"/>
                  <a:pt x="3318871" y="1555652"/>
                </a:cubicBezTo>
                <a:cubicBezTo>
                  <a:pt x="3371454" y="1556111"/>
                  <a:pt x="3418684" y="1587952"/>
                  <a:pt x="3438846" y="1636479"/>
                </a:cubicBezTo>
                <a:cubicBezTo>
                  <a:pt x="3459015" y="1685043"/>
                  <a:pt x="3448223" y="1740955"/>
                  <a:pt x="3411445" y="1778537"/>
                </a:cubicBezTo>
                <a:lnTo>
                  <a:pt x="3117413" y="2072569"/>
                </a:lnTo>
                <a:cubicBezTo>
                  <a:pt x="2966439" y="2228060"/>
                  <a:pt x="2780793" y="2345586"/>
                  <a:pt x="2575621" y="2415469"/>
                </a:cubicBezTo>
                <a:cubicBezTo>
                  <a:pt x="2335856" y="2493157"/>
                  <a:pt x="2117869" y="2626529"/>
                  <a:pt x="1939532" y="2804680"/>
                </a:cubicBezTo>
                <a:lnTo>
                  <a:pt x="1825523" y="2918689"/>
                </a:lnTo>
                <a:lnTo>
                  <a:pt x="950285" y="2035722"/>
                </a:lnTo>
                <a:lnTo>
                  <a:pt x="1096018" y="1889989"/>
                </a:lnTo>
                <a:cubicBezTo>
                  <a:pt x="1153385" y="1937483"/>
                  <a:pt x="1226476" y="1961822"/>
                  <a:pt x="1300876" y="1958148"/>
                </a:cubicBezTo>
                <a:cubicBezTo>
                  <a:pt x="1375273" y="1954512"/>
                  <a:pt x="1445609" y="1923170"/>
                  <a:pt x="1498043" y="1870280"/>
                </a:cubicBezTo>
                <a:cubicBezTo>
                  <a:pt x="1554836" y="1812224"/>
                  <a:pt x="1585758" y="1733698"/>
                  <a:pt x="1583768" y="1652518"/>
                </a:cubicBezTo>
                <a:cubicBezTo>
                  <a:pt x="1665092" y="1655197"/>
                  <a:pt x="1743893" y="1624199"/>
                  <a:pt x="1801529" y="1566793"/>
                </a:cubicBezTo>
                <a:cubicBezTo>
                  <a:pt x="1858246" y="1508699"/>
                  <a:pt x="1889130" y="1430211"/>
                  <a:pt x="1887254" y="1349072"/>
                </a:cubicBezTo>
                <a:cubicBezTo>
                  <a:pt x="1968310" y="1351789"/>
                  <a:pt x="2046879" y="1320752"/>
                  <a:pt x="2104134" y="1263347"/>
                </a:cubicBezTo>
                <a:cubicBezTo>
                  <a:pt x="2160965" y="1205674"/>
                  <a:pt x="2191887" y="1127372"/>
                  <a:pt x="2189859" y="1046428"/>
                </a:cubicBezTo>
                <a:cubicBezTo>
                  <a:pt x="2266666" y="1047844"/>
                  <a:pt x="2341107" y="1019753"/>
                  <a:pt x="2397823" y="967936"/>
                </a:cubicBezTo>
                <a:cubicBezTo>
                  <a:pt x="2454501" y="916118"/>
                  <a:pt x="2489173" y="844512"/>
                  <a:pt x="2494684" y="767898"/>
                </a:cubicBezTo>
                <a:cubicBezTo>
                  <a:pt x="2500157" y="691281"/>
                  <a:pt x="2476085" y="615464"/>
                  <a:pt x="2427329" y="556113"/>
                </a:cubicBezTo>
                <a:lnTo>
                  <a:pt x="2658786" y="328937"/>
                </a:lnTo>
                <a:cubicBezTo>
                  <a:pt x="2709954" y="277923"/>
                  <a:pt x="2792772" y="277923"/>
                  <a:pt x="2843933" y="328937"/>
                </a:cubicBezTo>
                <a:close/>
                <a:moveTo>
                  <a:pt x="2287564" y="172094"/>
                </a:moveTo>
                <a:lnTo>
                  <a:pt x="2287603" y="172055"/>
                </a:lnTo>
                <a:cubicBezTo>
                  <a:pt x="2360545" y="181240"/>
                  <a:pt x="2428397" y="214420"/>
                  <a:pt x="2480489" y="266353"/>
                </a:cubicBezTo>
                <a:lnTo>
                  <a:pt x="2315887" y="431836"/>
                </a:lnTo>
                <a:lnTo>
                  <a:pt x="2113596" y="229545"/>
                </a:lnTo>
                <a:lnTo>
                  <a:pt x="2113596" y="229507"/>
                </a:lnTo>
                <a:cubicBezTo>
                  <a:pt x="2162926" y="190356"/>
                  <a:pt x="2224617" y="169997"/>
                  <a:pt x="2287612" y="172063"/>
                </a:cubicBezTo>
                <a:close/>
                <a:moveTo>
                  <a:pt x="1702910" y="376991"/>
                </a:moveTo>
                <a:lnTo>
                  <a:pt x="1702948" y="376953"/>
                </a:lnTo>
                <a:cubicBezTo>
                  <a:pt x="1702948" y="305005"/>
                  <a:pt x="1761272" y="246641"/>
                  <a:pt x="1833260" y="246641"/>
                </a:cubicBezTo>
                <a:cubicBezTo>
                  <a:pt x="1867856" y="246679"/>
                  <a:pt x="1901075" y="260227"/>
                  <a:pt x="1925835" y="284376"/>
                </a:cubicBezTo>
                <a:lnTo>
                  <a:pt x="2292729" y="652151"/>
                </a:lnTo>
                <a:lnTo>
                  <a:pt x="2292729" y="652112"/>
                </a:lnTo>
                <a:cubicBezTo>
                  <a:pt x="2317413" y="676452"/>
                  <a:pt x="2331267" y="709632"/>
                  <a:pt x="2331267" y="744266"/>
                </a:cubicBezTo>
                <a:cubicBezTo>
                  <a:pt x="2331267" y="778901"/>
                  <a:pt x="2317413" y="812119"/>
                  <a:pt x="2292729" y="836420"/>
                </a:cubicBezTo>
                <a:cubicBezTo>
                  <a:pt x="2241103" y="885521"/>
                  <a:pt x="2160046" y="885521"/>
                  <a:pt x="2108425" y="836420"/>
                </a:cubicBezTo>
                <a:lnTo>
                  <a:pt x="1741531" y="468684"/>
                </a:lnTo>
                <a:cubicBezTo>
                  <a:pt x="1716962" y="444459"/>
                  <a:pt x="1703070" y="411432"/>
                  <a:pt x="1702955" y="376951"/>
                </a:cubicBezTo>
                <a:close/>
                <a:moveTo>
                  <a:pt x="1435438" y="590461"/>
                </a:moveTo>
                <a:lnTo>
                  <a:pt x="1435477" y="590423"/>
                </a:lnTo>
                <a:cubicBezTo>
                  <a:pt x="1459817" y="565739"/>
                  <a:pt x="1492996" y="551885"/>
                  <a:pt x="1527630" y="551885"/>
                </a:cubicBezTo>
                <a:cubicBezTo>
                  <a:pt x="1562265" y="551885"/>
                  <a:pt x="1595483" y="565739"/>
                  <a:pt x="1619784" y="590423"/>
                </a:cubicBezTo>
                <a:lnTo>
                  <a:pt x="1987559" y="957316"/>
                </a:lnTo>
                <a:cubicBezTo>
                  <a:pt x="2037999" y="1008406"/>
                  <a:pt x="2037999" y="1090538"/>
                  <a:pt x="1987559" y="1141620"/>
                </a:cubicBezTo>
                <a:cubicBezTo>
                  <a:pt x="1936086" y="1191142"/>
                  <a:pt x="1854690" y="1191142"/>
                  <a:pt x="1803255" y="1141620"/>
                </a:cubicBezTo>
                <a:lnTo>
                  <a:pt x="1581213" y="921302"/>
                </a:lnTo>
                <a:lnTo>
                  <a:pt x="1435480" y="775569"/>
                </a:lnTo>
                <a:cubicBezTo>
                  <a:pt x="1385156" y="724785"/>
                  <a:pt x="1385156" y="642926"/>
                  <a:pt x="1435480" y="592098"/>
                </a:cubicBezTo>
                <a:close/>
                <a:moveTo>
                  <a:pt x="1276009" y="1040522"/>
                </a:moveTo>
                <a:lnTo>
                  <a:pt x="1276048" y="1040484"/>
                </a:lnTo>
                <a:cubicBezTo>
                  <a:pt x="1326832" y="990121"/>
                  <a:pt x="1408691" y="990121"/>
                  <a:pt x="1459480" y="1040484"/>
                </a:cubicBezTo>
                <a:lnTo>
                  <a:pt x="1682365" y="1264212"/>
                </a:lnTo>
                <a:cubicBezTo>
                  <a:pt x="1732804" y="1315302"/>
                  <a:pt x="1732804" y="1397433"/>
                  <a:pt x="1682365" y="1448515"/>
                </a:cubicBezTo>
                <a:cubicBezTo>
                  <a:pt x="1630930" y="1498037"/>
                  <a:pt x="1549525" y="1498037"/>
                  <a:pt x="1498061" y="1448515"/>
                </a:cubicBezTo>
                <a:lnTo>
                  <a:pt x="1276018" y="1226473"/>
                </a:lnTo>
                <a:lnTo>
                  <a:pt x="1276056" y="1226473"/>
                </a:lnTo>
                <a:cubicBezTo>
                  <a:pt x="1250837" y="1202095"/>
                  <a:pt x="1236639" y="1168532"/>
                  <a:pt x="1236639" y="1133477"/>
                </a:cubicBezTo>
                <a:cubicBezTo>
                  <a:pt x="1236639" y="1098421"/>
                  <a:pt x="1250837" y="1064858"/>
                  <a:pt x="1276056" y="1040480"/>
                </a:cubicBezTo>
                <a:close/>
                <a:moveTo>
                  <a:pt x="1115738" y="1491387"/>
                </a:moveTo>
                <a:cubicBezTo>
                  <a:pt x="1140078" y="1466741"/>
                  <a:pt x="1173258" y="1452849"/>
                  <a:pt x="1207892" y="1452849"/>
                </a:cubicBezTo>
                <a:cubicBezTo>
                  <a:pt x="1242526" y="1452849"/>
                  <a:pt x="1275707" y="1466741"/>
                  <a:pt x="1300046" y="1491387"/>
                </a:cubicBezTo>
                <a:lnTo>
                  <a:pt x="1376357" y="1568539"/>
                </a:lnTo>
                <a:cubicBezTo>
                  <a:pt x="1400964" y="1592726"/>
                  <a:pt x="1414818" y="1625753"/>
                  <a:pt x="1414818" y="1660273"/>
                </a:cubicBezTo>
                <a:cubicBezTo>
                  <a:pt x="1414818" y="1694754"/>
                  <a:pt x="1400964" y="1727819"/>
                  <a:pt x="1376357" y="1752007"/>
                </a:cubicBezTo>
                <a:cubicBezTo>
                  <a:pt x="1325381" y="1801872"/>
                  <a:pt x="1243870" y="1801872"/>
                  <a:pt x="1192886" y="1752007"/>
                </a:cubicBezTo>
                <a:lnTo>
                  <a:pt x="1115733" y="1675696"/>
                </a:lnTo>
                <a:cubicBezTo>
                  <a:pt x="1065293" y="1624605"/>
                  <a:pt x="1065293" y="1542474"/>
                  <a:pt x="1115733" y="1491392"/>
                </a:cubicBezTo>
                <a:close/>
              </a:path>
            </a:pathLst>
          </a:custGeom>
          <a:solidFill>
            <a:schemeClr val="accent1"/>
          </a:solid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2" name="Group 91">
            <a:extLst>
              <a:ext uri="{FF2B5EF4-FFF2-40B4-BE49-F238E27FC236}">
                <a16:creationId xmlns:a16="http://schemas.microsoft.com/office/drawing/2014/main" id="{891616AB-EF7B-489E-82A3-F8A9CEB0260C}"/>
              </a:ext>
            </a:extLst>
          </p:cNvPr>
          <p:cNvGrpSpPr/>
          <p:nvPr/>
        </p:nvGrpSpPr>
        <p:grpSpPr>
          <a:xfrm>
            <a:off x="4407432" y="4558231"/>
            <a:ext cx="443310" cy="570317"/>
            <a:chOff x="4054937" y="274320"/>
            <a:chExt cx="4082155" cy="4937750"/>
          </a:xfrm>
          <a:solidFill>
            <a:schemeClr val="accent1"/>
          </a:solidFill>
        </p:grpSpPr>
        <p:sp>
          <p:nvSpPr>
            <p:cNvPr id="93" name="Freeform: Shape 92">
              <a:extLst>
                <a:ext uri="{FF2B5EF4-FFF2-40B4-BE49-F238E27FC236}">
                  <a16:creationId xmlns:a16="http://schemas.microsoft.com/office/drawing/2014/main" id="{713139B0-90AD-4D82-A3DC-C0E861B8586D}"/>
                </a:ext>
              </a:extLst>
            </p:cNvPr>
            <p:cNvSpPr/>
            <p:nvPr/>
          </p:nvSpPr>
          <p:spPr>
            <a:xfrm>
              <a:off x="6324704" y="274320"/>
              <a:ext cx="1812388" cy="2170341"/>
            </a:xfrm>
            <a:custGeom>
              <a:avLst/>
              <a:gdLst>
                <a:gd name="connsiteX0" fmla="*/ 906197 w 1812388"/>
                <a:gd name="connsiteY0" fmla="*/ 0 h 2170341"/>
                <a:gd name="connsiteX1" fmla="*/ 0 w 1812388"/>
                <a:gd name="connsiteY1" fmla="*/ 915112 h 2170341"/>
                <a:gd name="connsiteX2" fmla="*/ 695058 w 1812388"/>
                <a:gd name="connsiteY2" fmla="*/ 1823111 h 2170341"/>
                <a:gd name="connsiteX3" fmla="*/ 716911 w 1812388"/>
                <a:gd name="connsiteY3" fmla="*/ 1956715 h 2170341"/>
                <a:gd name="connsiteX4" fmla="*/ 515570 w 1812388"/>
                <a:gd name="connsiteY4" fmla="*/ 2170342 h 2170341"/>
                <a:gd name="connsiteX5" fmla="*/ 1117134 w 1812388"/>
                <a:gd name="connsiteY5" fmla="*/ 1823150 h 2170341"/>
                <a:gd name="connsiteX6" fmla="*/ 1812388 w 1812388"/>
                <a:gd name="connsiteY6" fmla="*/ 915151 h 2170341"/>
                <a:gd name="connsiteX7" fmla="*/ 906192 w 1812388"/>
                <a:gd name="connsiteY7" fmla="*/ 0 h 2170341"/>
                <a:gd name="connsiteX8" fmla="*/ 971103 w 1812388"/>
                <a:gd name="connsiteY8" fmla="*/ 1529040 h 2170341"/>
                <a:gd name="connsiteX9" fmla="*/ 884306 w 1812388"/>
                <a:gd name="connsiteY9" fmla="*/ 1562335 h 2170341"/>
                <a:gd name="connsiteX10" fmla="*/ 795481 w 1812388"/>
                <a:gd name="connsiteY10" fmla="*/ 1529308 h 2170341"/>
                <a:gd name="connsiteX11" fmla="*/ 757555 w 1812388"/>
                <a:gd name="connsiteY11" fmla="*/ 1437154 h 2170341"/>
                <a:gd name="connsiteX12" fmla="*/ 794218 w 1812388"/>
                <a:gd name="connsiteY12" fmla="*/ 1348750 h 2170341"/>
                <a:gd name="connsiteX13" fmla="*/ 884344 w 1812388"/>
                <a:gd name="connsiteY13" fmla="*/ 1312852 h 2170341"/>
                <a:gd name="connsiteX14" fmla="*/ 972748 w 1812388"/>
                <a:gd name="connsiteY14" fmla="*/ 1348750 h 2170341"/>
                <a:gd name="connsiteX15" fmla="*/ 1008722 w 1812388"/>
                <a:gd name="connsiteY15" fmla="*/ 1437154 h 2170341"/>
                <a:gd name="connsiteX16" fmla="*/ 971103 w 1812388"/>
                <a:gd name="connsiteY16" fmla="*/ 1529040 h 2170341"/>
                <a:gd name="connsiteX17" fmla="*/ 1282848 w 1812388"/>
                <a:gd name="connsiteY17" fmla="*/ 756447 h 2170341"/>
                <a:gd name="connsiteX18" fmla="*/ 1214382 w 1812388"/>
                <a:gd name="connsiteY18" fmla="*/ 848601 h 2170341"/>
                <a:gd name="connsiteX19" fmla="*/ 1072167 w 1812388"/>
                <a:gd name="connsiteY19" fmla="*/ 979177 h 2170341"/>
                <a:gd name="connsiteX20" fmla="*/ 1026741 w 1812388"/>
                <a:gd name="connsiteY20" fmla="*/ 1024642 h 2170341"/>
                <a:gd name="connsiteX21" fmla="*/ 1001214 w 1812388"/>
                <a:gd name="connsiteY21" fmla="*/ 1060540 h 2170341"/>
                <a:gd name="connsiteX22" fmla="*/ 988279 w 1812388"/>
                <a:gd name="connsiteY22" fmla="*/ 1093069 h 2170341"/>
                <a:gd name="connsiteX23" fmla="*/ 974463 w 1812388"/>
                <a:gd name="connsiteY23" fmla="*/ 1150244 h 2170341"/>
                <a:gd name="connsiteX24" fmla="*/ 875110 w 1812388"/>
                <a:gd name="connsiteY24" fmla="*/ 1237041 h 2170341"/>
                <a:gd name="connsiteX25" fmla="*/ 802244 w 1812388"/>
                <a:gd name="connsiteY25" fmla="*/ 1208607 h 2170341"/>
                <a:gd name="connsiteX26" fmla="*/ 772547 w 1812388"/>
                <a:gd name="connsiteY26" fmla="*/ 1124336 h 2170341"/>
                <a:gd name="connsiteX27" fmla="*/ 794208 w 1812388"/>
                <a:gd name="connsiteY27" fmla="*/ 1002979 h 2170341"/>
                <a:gd name="connsiteX28" fmla="*/ 851880 w 1812388"/>
                <a:gd name="connsiteY28" fmla="*/ 912853 h 2170341"/>
                <a:gd name="connsiteX29" fmla="*/ 948551 w 1812388"/>
                <a:gd name="connsiteY29" fmla="*/ 820507 h 2170341"/>
                <a:gd name="connsiteX30" fmla="*/ 1025894 w 1812388"/>
                <a:gd name="connsiteY30" fmla="*/ 750052 h 2170341"/>
                <a:gd name="connsiteX31" fmla="*/ 1065886 w 1812388"/>
                <a:gd name="connsiteY31" fmla="*/ 697163 h 2170341"/>
                <a:gd name="connsiteX32" fmla="*/ 1082190 w 1812388"/>
                <a:gd name="connsiteY32" fmla="*/ 633672 h 2170341"/>
                <a:gd name="connsiteX33" fmla="*/ 1032592 w 1812388"/>
                <a:gd name="connsiteY33" fmla="*/ 521044 h 2170341"/>
                <a:gd name="connsiteX34" fmla="*/ 904425 w 1812388"/>
                <a:gd name="connsiteY34" fmla="*/ 475197 h 2170341"/>
                <a:gd name="connsiteX35" fmla="*/ 769293 w 1812388"/>
                <a:gd name="connsiteY35" fmla="*/ 521504 h 2170341"/>
                <a:gd name="connsiteX36" fmla="*/ 695777 w 1812388"/>
                <a:gd name="connsiteY36" fmla="*/ 657821 h 2170341"/>
                <a:gd name="connsiteX37" fmla="*/ 588204 w 1812388"/>
                <a:gd name="connsiteY37" fmla="*/ 752119 h 2170341"/>
                <a:gd name="connsiteX38" fmla="*/ 509291 w 1812388"/>
                <a:gd name="connsiteY38" fmla="*/ 719206 h 2170341"/>
                <a:gd name="connsiteX39" fmla="*/ 477297 w 1812388"/>
                <a:gd name="connsiteY39" fmla="*/ 647871 h 2170341"/>
                <a:gd name="connsiteX40" fmla="*/ 528044 w 1812388"/>
                <a:gd name="connsiteY40" fmla="*/ 487179 h 2170341"/>
                <a:gd name="connsiteX41" fmla="*/ 676725 w 1812388"/>
                <a:gd name="connsiteY41" fmla="*/ 352390 h 2170341"/>
                <a:gd name="connsiteX42" fmla="*/ 904391 w 1812388"/>
                <a:gd name="connsiteY42" fmla="*/ 299003 h 2170341"/>
                <a:gd name="connsiteX43" fmla="*/ 1118086 w 1812388"/>
                <a:gd name="connsiteY43" fmla="*/ 343702 h 2170341"/>
                <a:gd name="connsiteX44" fmla="*/ 1261105 w 1812388"/>
                <a:gd name="connsiteY44" fmla="*/ 465060 h 2170341"/>
                <a:gd name="connsiteX45" fmla="*/ 1311583 w 1812388"/>
                <a:gd name="connsiteY45" fmla="*/ 631915 h 2170341"/>
                <a:gd name="connsiteX46" fmla="*/ 1282842 w 1812388"/>
                <a:gd name="connsiteY46" fmla="*/ 756446 h 217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12388" h="2170341">
                  <a:moveTo>
                    <a:pt x="906197" y="0"/>
                  </a:moveTo>
                  <a:cubicBezTo>
                    <a:pt x="0" y="0"/>
                    <a:pt x="0" y="407581"/>
                    <a:pt x="0" y="915112"/>
                  </a:cubicBezTo>
                  <a:cubicBezTo>
                    <a:pt x="0" y="1381740"/>
                    <a:pt x="0" y="1823111"/>
                    <a:pt x="695058" y="1823111"/>
                  </a:cubicBezTo>
                  <a:cubicBezTo>
                    <a:pt x="743049" y="1823111"/>
                    <a:pt x="732142" y="1915724"/>
                    <a:pt x="716911" y="1956715"/>
                  </a:cubicBezTo>
                  <a:cubicBezTo>
                    <a:pt x="683884" y="2046267"/>
                    <a:pt x="609221" y="2121424"/>
                    <a:pt x="515570" y="2170342"/>
                  </a:cubicBezTo>
                  <a:cubicBezTo>
                    <a:pt x="758510" y="2164525"/>
                    <a:pt x="999039" y="2026715"/>
                    <a:pt x="1117134" y="1823150"/>
                  </a:cubicBezTo>
                  <a:cubicBezTo>
                    <a:pt x="1812388" y="1823150"/>
                    <a:pt x="1812388" y="1381779"/>
                    <a:pt x="1812388" y="915151"/>
                  </a:cubicBezTo>
                  <a:cubicBezTo>
                    <a:pt x="1812388" y="407571"/>
                    <a:pt x="1812388" y="0"/>
                    <a:pt x="906192" y="0"/>
                  </a:cubicBezTo>
                  <a:close/>
                  <a:moveTo>
                    <a:pt x="971103" y="1529040"/>
                  </a:moveTo>
                  <a:cubicBezTo>
                    <a:pt x="946150" y="1551313"/>
                    <a:pt x="917218" y="1562335"/>
                    <a:pt x="884306" y="1562335"/>
                  </a:cubicBezTo>
                  <a:cubicBezTo>
                    <a:pt x="850552" y="1562335"/>
                    <a:pt x="820777" y="1551428"/>
                    <a:pt x="795481" y="1529308"/>
                  </a:cubicBezTo>
                  <a:cubicBezTo>
                    <a:pt x="770299" y="1507455"/>
                    <a:pt x="757555" y="1476686"/>
                    <a:pt x="757555" y="1437154"/>
                  </a:cubicBezTo>
                  <a:cubicBezTo>
                    <a:pt x="757555" y="1402099"/>
                    <a:pt x="769802" y="1372593"/>
                    <a:pt x="794218" y="1348750"/>
                  </a:cubicBezTo>
                  <a:cubicBezTo>
                    <a:pt x="818749" y="1324831"/>
                    <a:pt x="848638" y="1312852"/>
                    <a:pt x="884344" y="1312852"/>
                  </a:cubicBezTo>
                  <a:cubicBezTo>
                    <a:pt x="919399" y="1312852"/>
                    <a:pt x="948983" y="1324870"/>
                    <a:pt x="972748" y="1348750"/>
                  </a:cubicBezTo>
                  <a:cubicBezTo>
                    <a:pt x="996666" y="1372631"/>
                    <a:pt x="1008722" y="1402137"/>
                    <a:pt x="1008722" y="1437154"/>
                  </a:cubicBezTo>
                  <a:cubicBezTo>
                    <a:pt x="1008760" y="1476190"/>
                    <a:pt x="996246" y="1506806"/>
                    <a:pt x="971103" y="1529040"/>
                  </a:cubicBezTo>
                  <a:close/>
                  <a:moveTo>
                    <a:pt x="1282848" y="756447"/>
                  </a:moveTo>
                  <a:cubicBezTo>
                    <a:pt x="1263521" y="791962"/>
                    <a:pt x="1240712" y="822731"/>
                    <a:pt x="1214382" y="848601"/>
                  </a:cubicBezTo>
                  <a:cubicBezTo>
                    <a:pt x="1188053" y="874548"/>
                    <a:pt x="1140636" y="918023"/>
                    <a:pt x="1072167" y="979177"/>
                  </a:cubicBezTo>
                  <a:cubicBezTo>
                    <a:pt x="1053300" y="996475"/>
                    <a:pt x="1037992" y="1011592"/>
                    <a:pt x="1026741" y="1024642"/>
                  </a:cubicBezTo>
                  <a:cubicBezTo>
                    <a:pt x="1015183" y="1037768"/>
                    <a:pt x="1006610" y="1049594"/>
                    <a:pt x="1001214" y="1060540"/>
                  </a:cubicBezTo>
                  <a:cubicBezTo>
                    <a:pt x="995512" y="1071332"/>
                    <a:pt x="991341" y="1082200"/>
                    <a:pt x="988279" y="1093069"/>
                  </a:cubicBezTo>
                  <a:cubicBezTo>
                    <a:pt x="985141" y="1103862"/>
                    <a:pt x="980548" y="1123035"/>
                    <a:pt x="974463" y="1150244"/>
                  </a:cubicBezTo>
                  <a:cubicBezTo>
                    <a:pt x="963977" y="1208108"/>
                    <a:pt x="930835" y="1237041"/>
                    <a:pt x="875110" y="1237041"/>
                  </a:cubicBezTo>
                  <a:cubicBezTo>
                    <a:pt x="846293" y="1237041"/>
                    <a:pt x="821953" y="1227589"/>
                    <a:pt x="802244" y="1208607"/>
                  </a:cubicBezTo>
                  <a:cubicBezTo>
                    <a:pt x="782420" y="1189740"/>
                    <a:pt x="772547" y="1161649"/>
                    <a:pt x="772547" y="1124336"/>
                  </a:cubicBezTo>
                  <a:cubicBezTo>
                    <a:pt x="772547" y="1077532"/>
                    <a:pt x="779857" y="1037157"/>
                    <a:pt x="794208" y="1002979"/>
                  </a:cubicBezTo>
                  <a:cubicBezTo>
                    <a:pt x="808788" y="968689"/>
                    <a:pt x="827847" y="938608"/>
                    <a:pt x="851880" y="912853"/>
                  </a:cubicBezTo>
                  <a:cubicBezTo>
                    <a:pt x="875684" y="886906"/>
                    <a:pt x="907908" y="856290"/>
                    <a:pt x="948551" y="820507"/>
                  </a:cubicBezTo>
                  <a:cubicBezTo>
                    <a:pt x="984218" y="789393"/>
                    <a:pt x="1009936" y="765934"/>
                    <a:pt x="1025894" y="750052"/>
                  </a:cubicBezTo>
                  <a:cubicBezTo>
                    <a:pt x="1041623" y="734131"/>
                    <a:pt x="1055018" y="716641"/>
                    <a:pt x="1065886" y="697163"/>
                  </a:cubicBezTo>
                  <a:cubicBezTo>
                    <a:pt x="1076679" y="677683"/>
                    <a:pt x="1082190" y="656444"/>
                    <a:pt x="1082190" y="633672"/>
                  </a:cubicBezTo>
                  <a:cubicBezTo>
                    <a:pt x="1082190" y="589126"/>
                    <a:pt x="1065580" y="551583"/>
                    <a:pt x="1032592" y="521044"/>
                  </a:cubicBezTo>
                  <a:cubicBezTo>
                    <a:pt x="999411" y="490428"/>
                    <a:pt x="956817" y="475197"/>
                    <a:pt x="904425" y="475197"/>
                  </a:cubicBezTo>
                  <a:cubicBezTo>
                    <a:pt x="843269" y="475197"/>
                    <a:pt x="798224" y="490619"/>
                    <a:pt x="769293" y="521504"/>
                  </a:cubicBezTo>
                  <a:cubicBezTo>
                    <a:pt x="740361" y="552387"/>
                    <a:pt x="715907" y="597815"/>
                    <a:pt x="695777" y="657821"/>
                  </a:cubicBezTo>
                  <a:cubicBezTo>
                    <a:pt x="676909" y="720699"/>
                    <a:pt x="641012" y="752119"/>
                    <a:pt x="588204" y="752119"/>
                  </a:cubicBezTo>
                  <a:cubicBezTo>
                    <a:pt x="557052" y="752119"/>
                    <a:pt x="530760" y="741135"/>
                    <a:pt x="509291" y="719206"/>
                  </a:cubicBezTo>
                  <a:cubicBezTo>
                    <a:pt x="488012" y="697201"/>
                    <a:pt x="477297" y="673397"/>
                    <a:pt x="477297" y="647871"/>
                  </a:cubicBezTo>
                  <a:cubicBezTo>
                    <a:pt x="477297" y="594982"/>
                    <a:pt x="494251" y="541484"/>
                    <a:pt x="528044" y="487179"/>
                  </a:cubicBezTo>
                  <a:cubicBezTo>
                    <a:pt x="562181" y="432911"/>
                    <a:pt x="611587" y="388022"/>
                    <a:pt x="676725" y="352390"/>
                  </a:cubicBezTo>
                  <a:cubicBezTo>
                    <a:pt x="741899" y="316837"/>
                    <a:pt x="817716" y="299003"/>
                    <a:pt x="904391" y="299003"/>
                  </a:cubicBezTo>
                  <a:cubicBezTo>
                    <a:pt x="985103" y="299003"/>
                    <a:pt x="1056247" y="313928"/>
                    <a:pt x="1118086" y="343702"/>
                  </a:cubicBezTo>
                  <a:cubicBezTo>
                    <a:pt x="1179931" y="373439"/>
                    <a:pt x="1227383" y="413813"/>
                    <a:pt x="1261105" y="465060"/>
                  </a:cubicBezTo>
                  <a:cubicBezTo>
                    <a:pt x="1294744" y="516265"/>
                    <a:pt x="1311583" y="571868"/>
                    <a:pt x="1311583" y="631915"/>
                  </a:cubicBezTo>
                  <a:cubicBezTo>
                    <a:pt x="1311583" y="679370"/>
                    <a:pt x="1302053" y="720854"/>
                    <a:pt x="1282842" y="75644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1BB31EDC-2A5F-467B-B7D2-874BA3BDA69C}"/>
                </a:ext>
              </a:extLst>
            </p:cNvPr>
            <p:cNvSpPr/>
            <p:nvPr/>
          </p:nvSpPr>
          <p:spPr>
            <a:xfrm>
              <a:off x="4821117" y="1653405"/>
              <a:ext cx="1582434" cy="1582395"/>
            </a:xfrm>
            <a:custGeom>
              <a:avLst/>
              <a:gdLst>
                <a:gd name="connsiteX0" fmla="*/ 791198 w 1582434"/>
                <a:gd name="connsiteY0" fmla="*/ 1582395 h 1582395"/>
                <a:gd name="connsiteX1" fmla="*/ 1582435 w 1582434"/>
                <a:gd name="connsiteY1" fmla="*/ 791158 h 1582395"/>
                <a:gd name="connsiteX2" fmla="*/ 791198 w 1582434"/>
                <a:gd name="connsiteY2" fmla="*/ 0 h 1582395"/>
                <a:gd name="connsiteX3" fmla="*/ 0 w 1582434"/>
                <a:gd name="connsiteY3" fmla="*/ 791158 h 1582395"/>
                <a:gd name="connsiteX4" fmla="*/ 791198 w 1582434"/>
                <a:gd name="connsiteY4" fmla="*/ 1582395 h 158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2434" h="1582395">
                  <a:moveTo>
                    <a:pt x="791198" y="1582395"/>
                  </a:moveTo>
                  <a:cubicBezTo>
                    <a:pt x="1228131" y="1582395"/>
                    <a:pt x="1582435" y="1228131"/>
                    <a:pt x="1582435" y="791158"/>
                  </a:cubicBezTo>
                  <a:cubicBezTo>
                    <a:pt x="1582435" y="354265"/>
                    <a:pt x="1228131" y="0"/>
                    <a:pt x="791198" y="0"/>
                  </a:cubicBezTo>
                  <a:cubicBezTo>
                    <a:pt x="354265" y="0"/>
                    <a:pt x="0" y="354265"/>
                    <a:pt x="0" y="791158"/>
                  </a:cubicBezTo>
                  <a:cubicBezTo>
                    <a:pt x="0" y="1228131"/>
                    <a:pt x="354343" y="1582395"/>
                    <a:pt x="791198" y="158239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1FCA88FA-AF09-4BC3-8E18-EBEFF911FE1D}"/>
                </a:ext>
              </a:extLst>
            </p:cNvPr>
            <p:cNvSpPr/>
            <p:nvPr/>
          </p:nvSpPr>
          <p:spPr>
            <a:xfrm>
              <a:off x="4054937" y="3232048"/>
              <a:ext cx="3114899" cy="1980022"/>
            </a:xfrm>
            <a:custGeom>
              <a:avLst/>
              <a:gdLst>
                <a:gd name="connsiteX0" fmla="*/ 2185864 w 3114899"/>
                <a:gd name="connsiteY0" fmla="*/ 29 h 1980022"/>
                <a:gd name="connsiteX1" fmla="*/ 1557397 w 3114899"/>
                <a:gd name="connsiteY1" fmla="*/ 220308 h 1980022"/>
                <a:gd name="connsiteX2" fmla="*/ 928999 w 3114899"/>
                <a:gd name="connsiteY2" fmla="*/ 98 h 1980022"/>
                <a:gd name="connsiteX3" fmla="*/ 3668 w 3114899"/>
                <a:gd name="connsiteY3" fmla="*/ 1447724 h 1980022"/>
                <a:gd name="connsiteX4" fmla="*/ 1557495 w 3114899"/>
                <a:gd name="connsiteY4" fmla="*/ 1980022 h 1980022"/>
                <a:gd name="connsiteX5" fmla="*/ 3111224 w 3114899"/>
                <a:gd name="connsiteY5" fmla="*/ 1447724 h 1980022"/>
                <a:gd name="connsiteX6" fmla="*/ 2185855 w 3114899"/>
                <a:gd name="connsiteY6" fmla="*/ 0 h 19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4899" h="1980022">
                  <a:moveTo>
                    <a:pt x="2185864" y="29"/>
                  </a:moveTo>
                  <a:cubicBezTo>
                    <a:pt x="2013533" y="137728"/>
                    <a:pt x="1795164" y="220308"/>
                    <a:pt x="1557397" y="220308"/>
                  </a:cubicBezTo>
                  <a:cubicBezTo>
                    <a:pt x="1319660" y="220308"/>
                    <a:pt x="1101370" y="137722"/>
                    <a:pt x="928999" y="98"/>
                  </a:cubicBezTo>
                  <a:cubicBezTo>
                    <a:pt x="430687" y="220230"/>
                    <a:pt x="122762" y="725772"/>
                    <a:pt x="3668" y="1447724"/>
                  </a:cubicBezTo>
                  <a:cubicBezTo>
                    <a:pt x="-59363" y="1830194"/>
                    <a:pt x="699226" y="1980022"/>
                    <a:pt x="1557495" y="1980022"/>
                  </a:cubicBezTo>
                  <a:cubicBezTo>
                    <a:pt x="2415666" y="1980022"/>
                    <a:pt x="3174318" y="1830194"/>
                    <a:pt x="3111224" y="1447724"/>
                  </a:cubicBezTo>
                  <a:cubicBezTo>
                    <a:pt x="2991973" y="725723"/>
                    <a:pt x="2684206" y="220142"/>
                    <a:pt x="2185855" y="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123" name="Straight Connector 122">
            <a:extLst>
              <a:ext uri="{FF2B5EF4-FFF2-40B4-BE49-F238E27FC236}">
                <a16:creationId xmlns:a16="http://schemas.microsoft.com/office/drawing/2014/main" id="{004E67FF-A878-45E2-A216-75FE9D0C52E6}"/>
              </a:ext>
            </a:extLst>
          </p:cNvPr>
          <p:cNvCxnSpPr>
            <a:cxnSpLocks/>
          </p:cNvCxnSpPr>
          <p:nvPr/>
        </p:nvCxnSpPr>
        <p:spPr>
          <a:xfrm>
            <a:off x="4212000" y="5202162"/>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EE1999D-9F70-492D-BA41-CEFF0FFE95C2}"/>
              </a:ext>
            </a:extLst>
          </p:cNvPr>
          <p:cNvCxnSpPr>
            <a:cxnSpLocks/>
          </p:cNvCxnSpPr>
          <p:nvPr/>
        </p:nvCxnSpPr>
        <p:spPr>
          <a:xfrm>
            <a:off x="4212000" y="4025818"/>
            <a:ext cx="7489561" cy="0"/>
          </a:xfrm>
          <a:prstGeom prst="line">
            <a:avLst/>
          </a:prstGeom>
          <a:ln w="9525" cap="flat" cmpd="sng" algn="ctr">
            <a:solidFill>
              <a:srgbClr val="74748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A89B8E72-A11A-4001-970B-74D49B1469C7}"/>
              </a:ext>
            </a:extLst>
          </p:cNvPr>
          <p:cNvSpPr/>
          <p:nvPr/>
        </p:nvSpPr>
        <p:spPr>
          <a:xfrm>
            <a:off x="5010558" y="5232246"/>
            <a:ext cx="4347320" cy="455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Semantic layer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ESG</a:t>
            </a:r>
          </a:p>
        </p:txBody>
      </p:sp>
      <p:sp>
        <p:nvSpPr>
          <p:cNvPr id="78" name="Left-Right Arrow 37">
            <a:extLst>
              <a:ext uri="{FF2B5EF4-FFF2-40B4-BE49-F238E27FC236}">
                <a16:creationId xmlns:a16="http://schemas.microsoft.com/office/drawing/2014/main" id="{10E3B426-55B4-4642-A362-F052D1396AE1}"/>
              </a:ext>
            </a:extLst>
          </p:cNvPr>
          <p:cNvSpPr/>
          <p:nvPr/>
        </p:nvSpPr>
        <p:spPr>
          <a:xfrm>
            <a:off x="9720000" y="5286886"/>
            <a:ext cx="1797226" cy="241980"/>
          </a:xfrm>
          <a:prstGeom prst="leftRightArrow">
            <a:avLst>
              <a:gd name="adj1" fmla="val 100000"/>
              <a:gd name="adj2" fmla="val 0"/>
            </a:avLst>
          </a:prstGeom>
          <a:noFill/>
          <a:ln w="9525">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4 months</a:t>
            </a:r>
          </a:p>
        </p:txBody>
      </p:sp>
    </p:spTree>
    <p:extLst>
      <p:ext uri="{BB962C8B-B14F-4D97-AF65-F5344CB8AC3E}">
        <p14:creationId xmlns:p14="http://schemas.microsoft.com/office/powerpoint/2010/main" val="2950578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7"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8" name="Rectangle 4">
            <a:extLst>
              <a:ext uri="{FF2B5EF4-FFF2-40B4-BE49-F238E27FC236}">
                <a16:creationId xmlns:a16="http://schemas.microsoft.com/office/drawing/2014/main" id="{0BD552FA-B89C-41FD-A234-272DA23041A5}"/>
              </a:ext>
            </a:extLst>
          </p:cNvPr>
          <p:cNvSpPr>
            <a:spLocks noChangeArrowheads="1"/>
          </p:cNvSpPr>
          <p:nvPr/>
        </p:nvSpPr>
        <p:spPr bwMode="auto">
          <a:xfrm>
            <a:off x="9532798" y="5611179"/>
            <a:ext cx="724763" cy="616704"/>
          </a:xfrm>
          <a:prstGeom prst="rect">
            <a:avLst/>
          </a:prstGeom>
          <a:noFill/>
          <a:ln w="9525" cap="flat" cmpd="sng" algn="ctr">
            <a:no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Calibri" panose="020F0502020204030204"/>
                <a:ea typeface="+mn-ea"/>
                <a:cs typeface="+mn-cs"/>
              </a:rPr>
              <a:t>Potential future Data Governance Council</a:t>
            </a:r>
            <a:endParaRPr kumimoji="0" lang="en-US" sz="11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a:t>
            </a:r>
          </a:p>
        </p:txBody>
      </p:sp>
      <p:grpSp>
        <p:nvGrpSpPr>
          <p:cNvPr id="98" name="Group 97">
            <a:extLst>
              <a:ext uri="{FF2B5EF4-FFF2-40B4-BE49-F238E27FC236}">
                <a16:creationId xmlns:a16="http://schemas.microsoft.com/office/drawing/2014/main" id="{7B9B2B9D-5E8B-471A-BC59-E35BFFDA166F}"/>
              </a:ext>
            </a:extLst>
          </p:cNvPr>
          <p:cNvGrpSpPr>
            <a:grpSpLocks noChangeAspect="1"/>
          </p:cNvGrpSpPr>
          <p:nvPr/>
        </p:nvGrpSpPr>
        <p:grpSpPr>
          <a:xfrm>
            <a:off x="241203" y="2252503"/>
            <a:ext cx="452202" cy="565589"/>
            <a:chOff x="4881563" y="1509713"/>
            <a:chExt cx="531812" cy="665162"/>
          </a:xfrm>
          <a:solidFill>
            <a:schemeClr val="accent1"/>
          </a:solidFill>
        </p:grpSpPr>
        <p:sp>
          <p:nvSpPr>
            <p:cNvPr id="99" name="Freeform 25">
              <a:extLst>
                <a:ext uri="{FF2B5EF4-FFF2-40B4-BE49-F238E27FC236}">
                  <a16:creationId xmlns:a16="http://schemas.microsoft.com/office/drawing/2014/main" id="{FA239FCB-17A5-4120-920A-E28EF220FC0D}"/>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26">
              <a:extLst>
                <a:ext uri="{FF2B5EF4-FFF2-40B4-BE49-F238E27FC236}">
                  <a16:creationId xmlns:a16="http://schemas.microsoft.com/office/drawing/2014/main" id="{0788B6B9-3157-4C8B-84A2-D15DF3AAEAE6}"/>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27">
              <a:extLst>
                <a:ext uri="{FF2B5EF4-FFF2-40B4-BE49-F238E27FC236}">
                  <a16:creationId xmlns:a16="http://schemas.microsoft.com/office/drawing/2014/main" id="{9CD3FF37-A2AA-4A89-ACEC-53EDAE207239}"/>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Freeform 28">
              <a:extLst>
                <a:ext uri="{FF2B5EF4-FFF2-40B4-BE49-F238E27FC236}">
                  <a16:creationId xmlns:a16="http://schemas.microsoft.com/office/drawing/2014/main" id="{1C204C61-4F12-41F7-A723-0218AEB59AF8}"/>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29">
              <a:extLst>
                <a:ext uri="{FF2B5EF4-FFF2-40B4-BE49-F238E27FC236}">
                  <a16:creationId xmlns:a16="http://schemas.microsoft.com/office/drawing/2014/main" id="{0674F84E-28DE-427F-8F9B-4937544F5ED1}"/>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30">
              <a:extLst>
                <a:ext uri="{FF2B5EF4-FFF2-40B4-BE49-F238E27FC236}">
                  <a16:creationId xmlns:a16="http://schemas.microsoft.com/office/drawing/2014/main" id="{9A88F9CC-B4BC-454E-A701-941DF310C195}"/>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5" name="Group 104">
            <a:extLst>
              <a:ext uri="{FF2B5EF4-FFF2-40B4-BE49-F238E27FC236}">
                <a16:creationId xmlns:a16="http://schemas.microsoft.com/office/drawing/2014/main" id="{B87E6498-FFDB-4C91-A08C-E9369E6D9D70}"/>
              </a:ext>
            </a:extLst>
          </p:cNvPr>
          <p:cNvGrpSpPr>
            <a:grpSpLocks noChangeAspect="1"/>
          </p:cNvGrpSpPr>
          <p:nvPr/>
        </p:nvGrpSpPr>
        <p:grpSpPr>
          <a:xfrm>
            <a:off x="243534" y="3289865"/>
            <a:ext cx="447543" cy="611433"/>
            <a:chOff x="5227638" y="1354138"/>
            <a:chExt cx="901700" cy="1231900"/>
          </a:xfrm>
          <a:solidFill>
            <a:schemeClr val="accent1"/>
          </a:solidFill>
        </p:grpSpPr>
        <p:sp>
          <p:nvSpPr>
            <p:cNvPr id="106" name="Freeform 52">
              <a:extLst>
                <a:ext uri="{FF2B5EF4-FFF2-40B4-BE49-F238E27FC236}">
                  <a16:creationId xmlns:a16="http://schemas.microsoft.com/office/drawing/2014/main" id="{1ED9B286-B66A-4436-AA95-7AC16038AC10}"/>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53">
              <a:extLst>
                <a:ext uri="{FF2B5EF4-FFF2-40B4-BE49-F238E27FC236}">
                  <a16:creationId xmlns:a16="http://schemas.microsoft.com/office/drawing/2014/main" id="{BE88D813-E831-4551-AE98-985F6879DC9E}"/>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54">
              <a:extLst>
                <a:ext uri="{FF2B5EF4-FFF2-40B4-BE49-F238E27FC236}">
                  <a16:creationId xmlns:a16="http://schemas.microsoft.com/office/drawing/2014/main" id="{0B9E44D1-EC6F-44B1-85B2-CF0249CE5D4F}"/>
                </a:ext>
              </a:extLst>
            </p:cNvPr>
            <p:cNvSpPr>
              <a:spLocks noChangeArrowheads="1"/>
            </p:cNvSpPr>
            <p:nvPr/>
          </p:nvSpPr>
          <p:spPr bwMode="auto">
            <a:xfrm>
              <a:off x="5462588" y="22621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Rectangle 55">
              <a:extLst>
                <a:ext uri="{FF2B5EF4-FFF2-40B4-BE49-F238E27FC236}">
                  <a16:creationId xmlns:a16="http://schemas.microsoft.com/office/drawing/2014/main" id="{426FA769-3DFF-40D1-9A51-F40CCD869868}"/>
                </a:ext>
              </a:extLst>
            </p:cNvPr>
            <p:cNvSpPr>
              <a:spLocks noChangeArrowheads="1"/>
            </p:cNvSpPr>
            <p:nvPr/>
          </p:nvSpPr>
          <p:spPr bwMode="auto">
            <a:xfrm>
              <a:off x="5462588" y="233203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56">
              <a:extLst>
                <a:ext uri="{FF2B5EF4-FFF2-40B4-BE49-F238E27FC236}">
                  <a16:creationId xmlns:a16="http://schemas.microsoft.com/office/drawing/2014/main" id="{E06F04BD-39C4-4A40-AAAB-9D528FCB1673}"/>
                </a:ext>
              </a:extLst>
            </p:cNvPr>
            <p:cNvSpPr>
              <a:spLocks noChangeArrowheads="1"/>
            </p:cNvSpPr>
            <p:nvPr/>
          </p:nvSpPr>
          <p:spPr bwMode="auto">
            <a:xfrm>
              <a:off x="5462588" y="2401888"/>
              <a:ext cx="4286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57">
              <a:extLst>
                <a:ext uri="{FF2B5EF4-FFF2-40B4-BE49-F238E27FC236}">
                  <a16:creationId xmlns:a16="http://schemas.microsoft.com/office/drawing/2014/main" id="{3706BA2A-6547-4885-AE16-5BB2A9BE744C}"/>
                </a:ext>
              </a:extLst>
            </p:cNvPr>
            <p:cNvSpPr>
              <a:spLocks noChangeArrowheads="1"/>
            </p:cNvSpPr>
            <p:nvPr/>
          </p:nvSpPr>
          <p:spPr bwMode="auto">
            <a:xfrm>
              <a:off x="5434013"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Rectangle 58">
              <a:extLst>
                <a:ext uri="{FF2B5EF4-FFF2-40B4-BE49-F238E27FC236}">
                  <a16:creationId xmlns:a16="http://schemas.microsoft.com/office/drawing/2014/main" id="{8F2F0F31-7692-4407-A8A1-9946B87695E1}"/>
                </a:ext>
              </a:extLst>
            </p:cNvPr>
            <p:cNvSpPr>
              <a:spLocks noChangeArrowheads="1"/>
            </p:cNvSpPr>
            <p:nvPr/>
          </p:nvSpPr>
          <p:spPr bwMode="auto">
            <a:xfrm>
              <a:off x="5275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Rectangle 59">
              <a:extLst>
                <a:ext uri="{FF2B5EF4-FFF2-40B4-BE49-F238E27FC236}">
                  <a16:creationId xmlns:a16="http://schemas.microsoft.com/office/drawing/2014/main" id="{3393DC6C-23BF-4137-96A2-37C5305CD12C}"/>
                </a:ext>
              </a:extLst>
            </p:cNvPr>
            <p:cNvSpPr>
              <a:spLocks noChangeArrowheads="1"/>
            </p:cNvSpPr>
            <p:nvPr/>
          </p:nvSpPr>
          <p:spPr bwMode="auto">
            <a:xfrm>
              <a:off x="5662613" y="1354138"/>
              <a:ext cx="28575" cy="476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60">
              <a:extLst>
                <a:ext uri="{FF2B5EF4-FFF2-40B4-BE49-F238E27FC236}">
                  <a16:creationId xmlns:a16="http://schemas.microsoft.com/office/drawing/2014/main" id="{8D2E1E10-A3BC-4C6D-AAE6-043BF501EC26}"/>
                </a:ext>
              </a:extLst>
            </p:cNvPr>
            <p:cNvSpPr>
              <a:spLocks noChangeArrowheads="1"/>
            </p:cNvSpPr>
            <p:nvPr/>
          </p:nvSpPr>
          <p:spPr bwMode="auto">
            <a:xfrm>
              <a:off x="5894388" y="141763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61">
              <a:extLst>
                <a:ext uri="{FF2B5EF4-FFF2-40B4-BE49-F238E27FC236}">
                  <a16:creationId xmlns:a16="http://schemas.microsoft.com/office/drawing/2014/main" id="{9EFDC1DC-37BF-48E4-B636-A51604E902A1}"/>
                </a:ext>
              </a:extLst>
            </p:cNvPr>
            <p:cNvSpPr>
              <a:spLocks noChangeArrowheads="1"/>
            </p:cNvSpPr>
            <p:nvPr/>
          </p:nvSpPr>
          <p:spPr bwMode="auto">
            <a:xfrm>
              <a:off x="6037263" y="15636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62">
              <a:extLst>
                <a:ext uri="{FF2B5EF4-FFF2-40B4-BE49-F238E27FC236}">
                  <a16:creationId xmlns:a16="http://schemas.microsoft.com/office/drawing/2014/main" id="{0D152E0E-FC54-4D20-A996-772C13BEBFD5}"/>
                </a:ext>
              </a:extLst>
            </p:cNvPr>
            <p:cNvSpPr>
              <a:spLocks noChangeArrowheads="1"/>
            </p:cNvSpPr>
            <p:nvPr/>
          </p:nvSpPr>
          <p:spPr bwMode="auto">
            <a:xfrm>
              <a:off x="5275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Rectangle 63">
              <a:extLst>
                <a:ext uri="{FF2B5EF4-FFF2-40B4-BE49-F238E27FC236}">
                  <a16:creationId xmlns:a16="http://schemas.microsoft.com/office/drawing/2014/main" id="{81DA5D0B-76CB-42D1-A61B-3E63024F7904}"/>
                </a:ext>
              </a:extLst>
            </p:cNvPr>
            <p:cNvSpPr>
              <a:spLocks noChangeArrowheads="1"/>
            </p:cNvSpPr>
            <p:nvPr/>
          </p:nvSpPr>
          <p:spPr bwMode="auto">
            <a:xfrm>
              <a:off x="6037263" y="2020888"/>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64">
              <a:extLst>
                <a:ext uri="{FF2B5EF4-FFF2-40B4-BE49-F238E27FC236}">
                  <a16:creationId xmlns:a16="http://schemas.microsoft.com/office/drawing/2014/main" id="{A25F966E-1CD8-46BE-8B66-55FFFADAD5DF}"/>
                </a:ext>
              </a:extLst>
            </p:cNvPr>
            <p:cNvSpPr>
              <a:spLocks noChangeArrowheads="1"/>
            </p:cNvSpPr>
            <p:nvPr/>
          </p:nvSpPr>
          <p:spPr bwMode="auto">
            <a:xfrm>
              <a:off x="6100763"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Rectangle 65">
              <a:extLst>
                <a:ext uri="{FF2B5EF4-FFF2-40B4-BE49-F238E27FC236}">
                  <a16:creationId xmlns:a16="http://schemas.microsoft.com/office/drawing/2014/main" id="{64586E7D-9EE3-4A9D-BD43-DC4B31B66C54}"/>
                </a:ext>
              </a:extLst>
            </p:cNvPr>
            <p:cNvSpPr>
              <a:spLocks noChangeArrowheads="1"/>
            </p:cNvSpPr>
            <p:nvPr/>
          </p:nvSpPr>
          <p:spPr bwMode="auto">
            <a:xfrm>
              <a:off x="5227638" y="1782763"/>
              <a:ext cx="28575" cy="444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66">
              <a:extLst>
                <a:ext uri="{FF2B5EF4-FFF2-40B4-BE49-F238E27FC236}">
                  <a16:creationId xmlns:a16="http://schemas.microsoft.com/office/drawing/2014/main" id="{CBB68797-FAAC-4B78-9E8D-7F59FF1F71AF}"/>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67">
              <a:extLst>
                <a:ext uri="{FF2B5EF4-FFF2-40B4-BE49-F238E27FC236}">
                  <a16:creationId xmlns:a16="http://schemas.microsoft.com/office/drawing/2014/main" id="{E541097E-102E-41A6-9F2D-9A86EBD7F109}"/>
                </a:ext>
              </a:extLst>
            </p:cNvPr>
            <p:cNvSpPr>
              <a:spLocks/>
            </p:cNvSpPr>
            <p:nvPr/>
          </p:nvSpPr>
          <p:spPr bwMode="auto">
            <a:xfrm>
              <a:off x="5602288" y="1677988"/>
              <a:ext cx="152400" cy="276225"/>
            </a:xfrm>
            <a:custGeom>
              <a:avLst/>
              <a:gdLst>
                <a:gd name="T0" fmla="*/ 28 w 96"/>
                <a:gd name="T1" fmla="*/ 174 h 174"/>
                <a:gd name="T2" fmla="*/ 16 w 96"/>
                <a:gd name="T3" fmla="*/ 172 h 174"/>
                <a:gd name="T4" fmla="*/ 2 w 96"/>
                <a:gd name="T5" fmla="*/ 156 h 174"/>
                <a:gd name="T6" fmla="*/ 0 w 96"/>
                <a:gd name="T7" fmla="*/ 126 h 174"/>
                <a:gd name="T8" fmla="*/ 18 w 96"/>
                <a:gd name="T9" fmla="*/ 146 h 174"/>
                <a:gd name="T10" fmla="*/ 18 w 96"/>
                <a:gd name="T11" fmla="*/ 150 h 174"/>
                <a:gd name="T12" fmla="*/ 24 w 96"/>
                <a:gd name="T13" fmla="*/ 156 h 174"/>
                <a:gd name="T14" fmla="*/ 68 w 96"/>
                <a:gd name="T15" fmla="*/ 156 h 174"/>
                <a:gd name="T16" fmla="*/ 72 w 96"/>
                <a:gd name="T17" fmla="*/ 156 h 174"/>
                <a:gd name="T18" fmla="*/ 78 w 96"/>
                <a:gd name="T19" fmla="*/ 150 h 174"/>
                <a:gd name="T20" fmla="*/ 78 w 96"/>
                <a:gd name="T21" fmla="*/ 106 h 174"/>
                <a:gd name="T22" fmla="*/ 78 w 96"/>
                <a:gd name="T23" fmla="*/ 102 h 174"/>
                <a:gd name="T24" fmla="*/ 72 w 96"/>
                <a:gd name="T25" fmla="*/ 96 h 174"/>
                <a:gd name="T26" fmla="*/ 28 w 96"/>
                <a:gd name="T27" fmla="*/ 96 h 174"/>
                <a:gd name="T28" fmla="*/ 16 w 96"/>
                <a:gd name="T29" fmla="*/ 94 h 174"/>
                <a:gd name="T30" fmla="*/ 2 w 96"/>
                <a:gd name="T31" fmla="*/ 78 h 174"/>
                <a:gd name="T32" fmla="*/ 0 w 96"/>
                <a:gd name="T33" fmla="*/ 28 h 174"/>
                <a:gd name="T34" fmla="*/ 2 w 96"/>
                <a:gd name="T35" fmla="*/ 16 h 174"/>
                <a:gd name="T36" fmla="*/ 16 w 96"/>
                <a:gd name="T37" fmla="*/ 2 h 174"/>
                <a:gd name="T38" fmla="*/ 68 w 96"/>
                <a:gd name="T39" fmla="*/ 0 h 174"/>
                <a:gd name="T40" fmla="*/ 78 w 96"/>
                <a:gd name="T41" fmla="*/ 2 h 174"/>
                <a:gd name="T42" fmla="*/ 94 w 96"/>
                <a:gd name="T43" fmla="*/ 16 h 174"/>
                <a:gd name="T44" fmla="*/ 96 w 96"/>
                <a:gd name="T45" fmla="*/ 48 h 174"/>
                <a:gd name="T46" fmla="*/ 78 w 96"/>
                <a:gd name="T47" fmla="*/ 28 h 174"/>
                <a:gd name="T48" fmla="*/ 78 w 96"/>
                <a:gd name="T49" fmla="*/ 24 h 174"/>
                <a:gd name="T50" fmla="*/ 72 w 96"/>
                <a:gd name="T51" fmla="*/ 18 h 174"/>
                <a:gd name="T52" fmla="*/ 28 w 96"/>
                <a:gd name="T53" fmla="*/ 18 h 174"/>
                <a:gd name="T54" fmla="*/ 24 w 96"/>
                <a:gd name="T55" fmla="*/ 18 h 174"/>
                <a:gd name="T56" fmla="*/ 18 w 96"/>
                <a:gd name="T57" fmla="*/ 24 h 174"/>
                <a:gd name="T58" fmla="*/ 18 w 96"/>
                <a:gd name="T59" fmla="*/ 68 h 174"/>
                <a:gd name="T60" fmla="*/ 18 w 96"/>
                <a:gd name="T61" fmla="*/ 72 h 174"/>
                <a:gd name="T62" fmla="*/ 24 w 96"/>
                <a:gd name="T63" fmla="*/ 78 h 174"/>
                <a:gd name="T64" fmla="*/ 68 w 96"/>
                <a:gd name="T65" fmla="*/ 78 h 174"/>
                <a:gd name="T66" fmla="*/ 78 w 96"/>
                <a:gd name="T67" fmla="*/ 80 h 174"/>
                <a:gd name="T68" fmla="*/ 94 w 96"/>
                <a:gd name="T69" fmla="*/ 96 h 174"/>
                <a:gd name="T70" fmla="*/ 96 w 96"/>
                <a:gd name="T71" fmla="*/ 146 h 174"/>
                <a:gd name="T72" fmla="*/ 94 w 96"/>
                <a:gd name="T73" fmla="*/ 156 h 174"/>
                <a:gd name="T74" fmla="*/ 78 w 96"/>
                <a:gd name="T75" fmla="*/ 172 h 174"/>
                <a:gd name="T76" fmla="*/ 68 w 96"/>
                <a:gd name="T7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4">
                  <a:moveTo>
                    <a:pt x="68" y="174"/>
                  </a:moveTo>
                  <a:lnTo>
                    <a:pt x="28" y="174"/>
                  </a:lnTo>
                  <a:lnTo>
                    <a:pt x="28" y="174"/>
                  </a:lnTo>
                  <a:lnTo>
                    <a:pt x="16" y="172"/>
                  </a:lnTo>
                  <a:lnTo>
                    <a:pt x="8" y="166"/>
                  </a:lnTo>
                  <a:lnTo>
                    <a:pt x="2" y="156"/>
                  </a:lnTo>
                  <a:lnTo>
                    <a:pt x="0" y="146"/>
                  </a:lnTo>
                  <a:lnTo>
                    <a:pt x="0" y="126"/>
                  </a:lnTo>
                  <a:lnTo>
                    <a:pt x="18" y="126"/>
                  </a:lnTo>
                  <a:lnTo>
                    <a:pt x="18" y="146"/>
                  </a:lnTo>
                  <a:lnTo>
                    <a:pt x="18" y="146"/>
                  </a:lnTo>
                  <a:lnTo>
                    <a:pt x="18" y="150"/>
                  </a:lnTo>
                  <a:lnTo>
                    <a:pt x="20" y="154"/>
                  </a:lnTo>
                  <a:lnTo>
                    <a:pt x="24" y="156"/>
                  </a:lnTo>
                  <a:lnTo>
                    <a:pt x="28" y="156"/>
                  </a:lnTo>
                  <a:lnTo>
                    <a:pt x="68" y="156"/>
                  </a:lnTo>
                  <a:lnTo>
                    <a:pt x="68" y="156"/>
                  </a:lnTo>
                  <a:lnTo>
                    <a:pt x="72" y="156"/>
                  </a:lnTo>
                  <a:lnTo>
                    <a:pt x="74" y="154"/>
                  </a:lnTo>
                  <a:lnTo>
                    <a:pt x="78" y="150"/>
                  </a:lnTo>
                  <a:lnTo>
                    <a:pt x="78" y="146"/>
                  </a:lnTo>
                  <a:lnTo>
                    <a:pt x="78" y="106"/>
                  </a:lnTo>
                  <a:lnTo>
                    <a:pt x="78" y="106"/>
                  </a:lnTo>
                  <a:lnTo>
                    <a:pt x="78" y="102"/>
                  </a:lnTo>
                  <a:lnTo>
                    <a:pt x="74" y="98"/>
                  </a:lnTo>
                  <a:lnTo>
                    <a:pt x="72" y="96"/>
                  </a:lnTo>
                  <a:lnTo>
                    <a:pt x="68" y="96"/>
                  </a:lnTo>
                  <a:lnTo>
                    <a:pt x="28" y="96"/>
                  </a:lnTo>
                  <a:lnTo>
                    <a:pt x="28" y="96"/>
                  </a:lnTo>
                  <a:lnTo>
                    <a:pt x="16" y="94"/>
                  </a:lnTo>
                  <a:lnTo>
                    <a:pt x="8" y="88"/>
                  </a:lnTo>
                  <a:lnTo>
                    <a:pt x="2" y="78"/>
                  </a:lnTo>
                  <a:lnTo>
                    <a:pt x="0" y="68"/>
                  </a:lnTo>
                  <a:lnTo>
                    <a:pt x="0" y="28"/>
                  </a:lnTo>
                  <a:lnTo>
                    <a:pt x="0" y="28"/>
                  </a:lnTo>
                  <a:lnTo>
                    <a:pt x="2" y="16"/>
                  </a:lnTo>
                  <a:lnTo>
                    <a:pt x="8" y="8"/>
                  </a:lnTo>
                  <a:lnTo>
                    <a:pt x="16"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8" y="24"/>
                  </a:lnTo>
                  <a:lnTo>
                    <a:pt x="74" y="20"/>
                  </a:lnTo>
                  <a:lnTo>
                    <a:pt x="72" y="18"/>
                  </a:lnTo>
                  <a:lnTo>
                    <a:pt x="68" y="18"/>
                  </a:lnTo>
                  <a:lnTo>
                    <a:pt x="28" y="18"/>
                  </a:lnTo>
                  <a:lnTo>
                    <a:pt x="28" y="18"/>
                  </a:lnTo>
                  <a:lnTo>
                    <a:pt x="24" y="18"/>
                  </a:lnTo>
                  <a:lnTo>
                    <a:pt x="20" y="20"/>
                  </a:lnTo>
                  <a:lnTo>
                    <a:pt x="18" y="24"/>
                  </a:lnTo>
                  <a:lnTo>
                    <a:pt x="18" y="28"/>
                  </a:lnTo>
                  <a:lnTo>
                    <a:pt x="18" y="68"/>
                  </a:lnTo>
                  <a:lnTo>
                    <a:pt x="18" y="68"/>
                  </a:lnTo>
                  <a:lnTo>
                    <a:pt x="18" y="72"/>
                  </a:lnTo>
                  <a:lnTo>
                    <a:pt x="20" y="74"/>
                  </a:lnTo>
                  <a:lnTo>
                    <a:pt x="24" y="78"/>
                  </a:lnTo>
                  <a:lnTo>
                    <a:pt x="28" y="78"/>
                  </a:lnTo>
                  <a:lnTo>
                    <a:pt x="68" y="78"/>
                  </a:lnTo>
                  <a:lnTo>
                    <a:pt x="68" y="78"/>
                  </a:lnTo>
                  <a:lnTo>
                    <a:pt x="78" y="80"/>
                  </a:lnTo>
                  <a:lnTo>
                    <a:pt x="88" y="86"/>
                  </a:lnTo>
                  <a:lnTo>
                    <a:pt x="94" y="96"/>
                  </a:lnTo>
                  <a:lnTo>
                    <a:pt x="96" y="106"/>
                  </a:lnTo>
                  <a:lnTo>
                    <a:pt x="96" y="146"/>
                  </a:lnTo>
                  <a:lnTo>
                    <a:pt x="96" y="146"/>
                  </a:lnTo>
                  <a:lnTo>
                    <a:pt x="94" y="156"/>
                  </a:lnTo>
                  <a:lnTo>
                    <a:pt x="88" y="166"/>
                  </a:lnTo>
                  <a:lnTo>
                    <a:pt x="78" y="172"/>
                  </a:lnTo>
                  <a:lnTo>
                    <a:pt x="68" y="174"/>
                  </a:lnTo>
                  <a:lnTo>
                    <a:pt x="68" y="17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Rectangle 68">
              <a:extLst>
                <a:ext uri="{FF2B5EF4-FFF2-40B4-BE49-F238E27FC236}">
                  <a16:creationId xmlns:a16="http://schemas.microsoft.com/office/drawing/2014/main" id="{2F687717-C9D7-431C-A646-DB7D00FA1A41}"/>
                </a:ext>
              </a:extLst>
            </p:cNvPr>
            <p:cNvSpPr>
              <a:spLocks noChangeArrowheads="1"/>
            </p:cNvSpPr>
            <p:nvPr/>
          </p:nvSpPr>
          <p:spPr bwMode="auto">
            <a:xfrm>
              <a:off x="5662613" y="165576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Rectangle 69">
              <a:extLst>
                <a:ext uri="{FF2B5EF4-FFF2-40B4-BE49-F238E27FC236}">
                  <a16:creationId xmlns:a16="http://schemas.microsoft.com/office/drawing/2014/main" id="{18461FBE-0D3F-415C-BB0F-D313CC17491B}"/>
                </a:ext>
              </a:extLst>
            </p:cNvPr>
            <p:cNvSpPr>
              <a:spLocks noChangeArrowheads="1"/>
            </p:cNvSpPr>
            <p:nvPr/>
          </p:nvSpPr>
          <p:spPr bwMode="auto">
            <a:xfrm>
              <a:off x="5662613" y="1941513"/>
              <a:ext cx="28575" cy="349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74" name="Rectangle 4">
            <a:extLst>
              <a:ext uri="{FF2B5EF4-FFF2-40B4-BE49-F238E27FC236}">
                <a16:creationId xmlns:a16="http://schemas.microsoft.com/office/drawing/2014/main" id="{AD93E89A-8E5A-4FAD-913A-1DE969DBE3A1}"/>
              </a:ext>
            </a:extLst>
          </p:cNvPr>
          <p:cNvSpPr>
            <a:spLocks noChangeArrowheads="1"/>
          </p:cNvSpPr>
          <p:nvPr/>
        </p:nvSpPr>
        <p:spPr bwMode="auto">
          <a:xfrm>
            <a:off x="1734637" y="790200"/>
            <a:ext cx="9824933" cy="266400"/>
          </a:xfrm>
          <a:prstGeom prst="rect">
            <a:avLst/>
          </a:prstGeom>
          <a:solidFill>
            <a:schemeClr val="accent3"/>
          </a:solidFill>
          <a:ln w="9525" cap="flat" cmpd="sng" algn="ctr">
            <a:solidFill>
              <a:schemeClr val="accent3"/>
            </a:solid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Data Strategy Objectives</a:t>
            </a:r>
          </a:p>
        </p:txBody>
      </p:sp>
      <p:grpSp>
        <p:nvGrpSpPr>
          <p:cNvPr id="133" name="Gruppieren 169">
            <a:extLst>
              <a:ext uri="{FF2B5EF4-FFF2-40B4-BE49-F238E27FC236}">
                <a16:creationId xmlns:a16="http://schemas.microsoft.com/office/drawing/2014/main" id="{B054E95C-841B-4193-BBCC-CCEFDB7F32BD}"/>
              </a:ext>
            </a:extLst>
          </p:cNvPr>
          <p:cNvGrpSpPr/>
          <p:nvPr/>
        </p:nvGrpSpPr>
        <p:grpSpPr>
          <a:xfrm rot="16200000">
            <a:off x="6341959" y="-115402"/>
            <a:ext cx="546181" cy="8962887"/>
            <a:chOff x="8023614" y="1959184"/>
            <a:chExt cx="559921" cy="4034945"/>
          </a:xfrm>
          <a:solidFill>
            <a:srgbClr val="CBD4E5"/>
          </a:solidFill>
        </p:grpSpPr>
        <p:sp>
          <p:nvSpPr>
            <p:cNvPr id="134" name="Freihandform 170">
              <a:extLst>
                <a:ext uri="{FF2B5EF4-FFF2-40B4-BE49-F238E27FC236}">
                  <a16:creationId xmlns:a16="http://schemas.microsoft.com/office/drawing/2014/main" id="{5CC458A6-65EF-4CFA-9997-499025A2F809}"/>
                </a:ext>
              </a:extLst>
            </p:cNvPr>
            <p:cNvSpPr/>
            <p:nvPr/>
          </p:nvSpPr>
          <p:spPr>
            <a:xfrm rot="16200000">
              <a:off x="7406482" y="2749831"/>
              <a:ext cx="1964166"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14978 w 1814978"/>
                <a:gd name="connsiteY0" fmla="*/ 255248 h 382871"/>
                <a:gd name="connsiteX1" fmla="*/ 1674679 w 1814978"/>
                <a:gd name="connsiteY1" fmla="*/ 382871 h 382871"/>
                <a:gd name="connsiteX2" fmla="*/ 1534381 w 1814978"/>
                <a:gd name="connsiteY2" fmla="*/ 255248 h 382871"/>
                <a:gd name="connsiteX3" fmla="*/ 1604530 w 1814978"/>
                <a:gd name="connsiteY3" fmla="*/ 255248 h 382871"/>
                <a:gd name="connsiteX4" fmla="*/ 1604530 w 1814978"/>
                <a:gd name="connsiteY4" fmla="*/ 223341 h 382871"/>
                <a:gd name="connsiteX5" fmla="*/ 1499305 w 1814978"/>
                <a:gd name="connsiteY5" fmla="*/ 127623 h 382871"/>
                <a:gd name="connsiteX6" fmla="*/ 0 w 1814978"/>
                <a:gd name="connsiteY6" fmla="*/ 127627 h 382871"/>
                <a:gd name="connsiteX7" fmla="*/ 312910 w 1814978"/>
                <a:gd name="connsiteY7" fmla="*/ 0 h 382871"/>
                <a:gd name="connsiteX8" fmla="*/ 1499305 w 1814978"/>
                <a:gd name="connsiteY8" fmla="*/ 0 h 382871"/>
                <a:gd name="connsiteX9" fmla="*/ 1744828 w 1814978"/>
                <a:gd name="connsiteY9" fmla="*/ 223341 h 382871"/>
                <a:gd name="connsiteX10" fmla="*/ 1744829 w 1814978"/>
                <a:gd name="connsiteY10" fmla="*/ 255248 h 382871"/>
                <a:gd name="connsiteX11" fmla="*/ 1814978 w 1814978"/>
                <a:gd name="connsiteY11" fmla="*/ 255248 h 382871"/>
                <a:gd name="connsiteX0" fmla="*/ 1848267 w 1848267"/>
                <a:gd name="connsiteY0" fmla="*/ 255248 h 382871"/>
                <a:gd name="connsiteX1" fmla="*/ 1707968 w 1848267"/>
                <a:gd name="connsiteY1" fmla="*/ 382871 h 382871"/>
                <a:gd name="connsiteX2" fmla="*/ 1567670 w 1848267"/>
                <a:gd name="connsiteY2" fmla="*/ 255248 h 382871"/>
                <a:gd name="connsiteX3" fmla="*/ 1637819 w 1848267"/>
                <a:gd name="connsiteY3" fmla="*/ 255248 h 382871"/>
                <a:gd name="connsiteX4" fmla="*/ 1637819 w 1848267"/>
                <a:gd name="connsiteY4" fmla="*/ 223341 h 382871"/>
                <a:gd name="connsiteX5" fmla="*/ 1532594 w 1848267"/>
                <a:gd name="connsiteY5" fmla="*/ 127623 h 382871"/>
                <a:gd name="connsiteX6" fmla="*/ 33289 w 1848267"/>
                <a:gd name="connsiteY6" fmla="*/ 127627 h 382871"/>
                <a:gd name="connsiteX7" fmla="*/ 0 w 1848267"/>
                <a:gd name="connsiteY7" fmla="*/ 7146 h 382871"/>
                <a:gd name="connsiteX8" fmla="*/ 1532594 w 1848267"/>
                <a:gd name="connsiteY8" fmla="*/ 0 h 382871"/>
                <a:gd name="connsiteX9" fmla="*/ 1778117 w 1848267"/>
                <a:gd name="connsiteY9" fmla="*/ 223341 h 382871"/>
                <a:gd name="connsiteX10" fmla="*/ 1778118 w 1848267"/>
                <a:gd name="connsiteY10" fmla="*/ 255248 h 382871"/>
                <a:gd name="connsiteX11" fmla="*/ 1848267 w 1848267"/>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8851 w 1843829"/>
                <a:gd name="connsiteY6" fmla="*/ 127627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4411 w 1843829"/>
                <a:gd name="connsiteY6" fmla="*/ 130011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43829 w 1843829"/>
                <a:gd name="connsiteY0" fmla="*/ 255248 h 382871"/>
                <a:gd name="connsiteX1" fmla="*/ 1703530 w 1843829"/>
                <a:gd name="connsiteY1" fmla="*/ 382871 h 382871"/>
                <a:gd name="connsiteX2" fmla="*/ 1563232 w 1843829"/>
                <a:gd name="connsiteY2" fmla="*/ 255248 h 382871"/>
                <a:gd name="connsiteX3" fmla="*/ 1633381 w 1843829"/>
                <a:gd name="connsiteY3" fmla="*/ 255248 h 382871"/>
                <a:gd name="connsiteX4" fmla="*/ 1633381 w 1843829"/>
                <a:gd name="connsiteY4" fmla="*/ 223341 h 382871"/>
                <a:gd name="connsiteX5" fmla="*/ 1528156 w 1843829"/>
                <a:gd name="connsiteY5" fmla="*/ 127623 h 382871"/>
                <a:gd name="connsiteX6" fmla="*/ 22191 w 1843829"/>
                <a:gd name="connsiteY6" fmla="*/ 132395 h 382871"/>
                <a:gd name="connsiteX7" fmla="*/ 0 w 1843829"/>
                <a:gd name="connsiteY7" fmla="*/ 4767 h 382871"/>
                <a:gd name="connsiteX8" fmla="*/ 1528156 w 1843829"/>
                <a:gd name="connsiteY8" fmla="*/ 0 h 382871"/>
                <a:gd name="connsiteX9" fmla="*/ 1773679 w 1843829"/>
                <a:gd name="connsiteY9" fmla="*/ 223341 h 382871"/>
                <a:gd name="connsiteX10" fmla="*/ 1773680 w 1843829"/>
                <a:gd name="connsiteY10" fmla="*/ 255248 h 382871"/>
                <a:gd name="connsiteX11" fmla="*/ 1843829 w 1843829"/>
                <a:gd name="connsiteY11" fmla="*/ 255248 h 382871"/>
                <a:gd name="connsiteX0" fmla="*/ 1830515 w 1830515"/>
                <a:gd name="connsiteY0" fmla="*/ 255248 h 382871"/>
                <a:gd name="connsiteX1" fmla="*/ 1690216 w 1830515"/>
                <a:gd name="connsiteY1" fmla="*/ 382871 h 382871"/>
                <a:gd name="connsiteX2" fmla="*/ 1549918 w 1830515"/>
                <a:gd name="connsiteY2" fmla="*/ 255248 h 382871"/>
                <a:gd name="connsiteX3" fmla="*/ 1620067 w 1830515"/>
                <a:gd name="connsiteY3" fmla="*/ 255248 h 382871"/>
                <a:gd name="connsiteX4" fmla="*/ 1620067 w 1830515"/>
                <a:gd name="connsiteY4" fmla="*/ 223341 h 382871"/>
                <a:gd name="connsiteX5" fmla="*/ 1514842 w 1830515"/>
                <a:gd name="connsiteY5" fmla="*/ 127623 h 382871"/>
                <a:gd name="connsiteX6" fmla="*/ 8877 w 1830515"/>
                <a:gd name="connsiteY6" fmla="*/ 132395 h 382871"/>
                <a:gd name="connsiteX7" fmla="*/ 0 w 1830515"/>
                <a:gd name="connsiteY7" fmla="*/ 2389 h 382871"/>
                <a:gd name="connsiteX8" fmla="*/ 1514842 w 1830515"/>
                <a:gd name="connsiteY8" fmla="*/ 0 h 382871"/>
                <a:gd name="connsiteX9" fmla="*/ 1760365 w 1830515"/>
                <a:gd name="connsiteY9" fmla="*/ 223341 h 382871"/>
                <a:gd name="connsiteX10" fmla="*/ 1760366 w 1830515"/>
                <a:gd name="connsiteY10" fmla="*/ 255248 h 382871"/>
                <a:gd name="connsiteX11" fmla="*/ 1830515 w 1830515"/>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0515" h="382871">
                  <a:moveTo>
                    <a:pt x="1830515" y="255248"/>
                  </a:moveTo>
                  <a:lnTo>
                    <a:pt x="1690216" y="382871"/>
                  </a:lnTo>
                  <a:lnTo>
                    <a:pt x="1549918" y="255248"/>
                  </a:lnTo>
                  <a:lnTo>
                    <a:pt x="1620067" y="255248"/>
                  </a:lnTo>
                  <a:lnTo>
                    <a:pt x="1620067" y="223341"/>
                  </a:lnTo>
                  <a:cubicBezTo>
                    <a:pt x="1620067" y="170478"/>
                    <a:pt x="1572956" y="127623"/>
                    <a:pt x="1514842" y="127623"/>
                  </a:cubicBezTo>
                  <a:lnTo>
                    <a:pt x="8877" y="132395"/>
                  </a:lnTo>
                  <a:lnTo>
                    <a:pt x="0" y="2389"/>
                  </a:lnTo>
                  <a:lnTo>
                    <a:pt x="1514842" y="0"/>
                  </a:lnTo>
                  <a:cubicBezTo>
                    <a:pt x="1650441" y="0"/>
                    <a:pt x="1760365" y="99993"/>
                    <a:pt x="1760365" y="223341"/>
                  </a:cubicBezTo>
                  <a:cubicBezTo>
                    <a:pt x="1760365" y="233977"/>
                    <a:pt x="1760366" y="244612"/>
                    <a:pt x="1760366" y="255248"/>
                  </a:cubicBezTo>
                  <a:lnTo>
                    <a:pt x="1830515"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5" name="Freihandform 171">
              <a:extLst>
                <a:ext uri="{FF2B5EF4-FFF2-40B4-BE49-F238E27FC236}">
                  <a16:creationId xmlns:a16="http://schemas.microsoft.com/office/drawing/2014/main" id="{3B2E5944-A1CB-4794-BAE2-C3D58BF895D6}"/>
                </a:ext>
              </a:extLst>
            </p:cNvPr>
            <p:cNvSpPr/>
            <p:nvPr/>
          </p:nvSpPr>
          <p:spPr>
            <a:xfrm>
              <a:off x="8127971" y="3859811"/>
              <a:ext cx="284400" cy="272414"/>
            </a:xfrm>
            <a:custGeom>
              <a:avLst/>
              <a:gdLst>
                <a:gd name="connsiteX0" fmla="*/ 78662 w 303350"/>
                <a:gd name="connsiteY0" fmla="*/ 0 h 294056"/>
                <a:gd name="connsiteX1" fmla="*/ 213559 w 303350"/>
                <a:gd name="connsiteY1" fmla="*/ 0 h 294056"/>
                <a:gd name="connsiteX2" fmla="*/ 215795 w 303350"/>
                <a:gd name="connsiteY2" fmla="*/ 12238 h 294056"/>
                <a:gd name="connsiteX3" fmla="*/ 300928 w 303350"/>
                <a:gd name="connsiteY3" fmla="*/ 74598 h 294056"/>
                <a:gd name="connsiteX4" fmla="*/ 303350 w 303350"/>
                <a:gd name="connsiteY4" fmla="*/ 74598 h 294056"/>
                <a:gd name="connsiteX5" fmla="*/ 303350 w 303350"/>
                <a:gd name="connsiteY5" fmla="*/ 213524 h 294056"/>
                <a:gd name="connsiteX6" fmla="*/ 300927 w 303350"/>
                <a:gd name="connsiteY6" fmla="*/ 213524 h 294056"/>
                <a:gd name="connsiteX7" fmla="*/ 215794 w 303350"/>
                <a:gd name="connsiteY7" fmla="*/ 275884 h 294056"/>
                <a:gd name="connsiteX8" fmla="*/ 212474 w 303350"/>
                <a:gd name="connsiteY8" fmla="*/ 294056 h 294056"/>
                <a:gd name="connsiteX9" fmla="*/ 79745 w 303350"/>
                <a:gd name="connsiteY9" fmla="*/ 294056 h 294056"/>
                <a:gd name="connsiteX10" fmla="*/ 76425 w 303350"/>
                <a:gd name="connsiteY10" fmla="*/ 275883 h 294056"/>
                <a:gd name="connsiteX11" fmla="*/ 18767 w 303350"/>
                <a:gd name="connsiteY11" fmla="*/ 218114 h 294056"/>
                <a:gd name="connsiteX12" fmla="*/ 0 w 303350"/>
                <a:gd name="connsiteY12" fmla="*/ 214978 h 294056"/>
                <a:gd name="connsiteX13" fmla="*/ 0 w 303350"/>
                <a:gd name="connsiteY13" fmla="*/ 73142 h 294056"/>
                <a:gd name="connsiteX14" fmla="*/ 18768 w 303350"/>
                <a:gd name="connsiteY14" fmla="*/ 70007 h 294056"/>
                <a:gd name="connsiteX15" fmla="*/ 76426 w 303350"/>
                <a:gd name="connsiteY15" fmla="*/ 12237 h 29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3350" h="294056">
                  <a:moveTo>
                    <a:pt x="78662" y="0"/>
                  </a:moveTo>
                  <a:lnTo>
                    <a:pt x="213559" y="0"/>
                  </a:lnTo>
                  <a:lnTo>
                    <a:pt x="215795" y="12238"/>
                  </a:lnTo>
                  <a:cubicBezTo>
                    <a:pt x="229821" y="48885"/>
                    <a:pt x="262657" y="74598"/>
                    <a:pt x="300928" y="74598"/>
                  </a:cubicBezTo>
                  <a:lnTo>
                    <a:pt x="303350" y="74598"/>
                  </a:lnTo>
                  <a:lnTo>
                    <a:pt x="303350" y="213524"/>
                  </a:lnTo>
                  <a:lnTo>
                    <a:pt x="300927" y="213524"/>
                  </a:lnTo>
                  <a:cubicBezTo>
                    <a:pt x="262656" y="213524"/>
                    <a:pt x="229820" y="239238"/>
                    <a:pt x="215794" y="275884"/>
                  </a:cubicBezTo>
                  <a:lnTo>
                    <a:pt x="212474" y="294056"/>
                  </a:lnTo>
                  <a:lnTo>
                    <a:pt x="79745" y="294056"/>
                  </a:lnTo>
                  <a:lnTo>
                    <a:pt x="76425" y="275883"/>
                  </a:lnTo>
                  <a:cubicBezTo>
                    <a:pt x="65906" y="248399"/>
                    <a:pt x="44805" y="227064"/>
                    <a:pt x="18767" y="218114"/>
                  </a:cubicBezTo>
                  <a:lnTo>
                    <a:pt x="0" y="214978"/>
                  </a:lnTo>
                  <a:lnTo>
                    <a:pt x="0" y="73142"/>
                  </a:lnTo>
                  <a:lnTo>
                    <a:pt x="18768" y="70007"/>
                  </a:lnTo>
                  <a:cubicBezTo>
                    <a:pt x="44806" y="61057"/>
                    <a:pt x="65907" y="39722"/>
                    <a:pt x="76426" y="1223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6" name="Freihandform 172">
              <a:extLst>
                <a:ext uri="{FF2B5EF4-FFF2-40B4-BE49-F238E27FC236}">
                  <a16:creationId xmlns:a16="http://schemas.microsoft.com/office/drawing/2014/main" id="{9D5783E7-1FBD-404D-92A6-AE737E43F8A3}"/>
                </a:ext>
              </a:extLst>
            </p:cNvPr>
            <p:cNvSpPr/>
            <p:nvPr/>
          </p:nvSpPr>
          <p:spPr>
            <a:xfrm rot="5400000" flipV="1">
              <a:off x="7398503" y="4812632"/>
              <a:ext cx="1980123" cy="382871"/>
            </a:xfrm>
            <a:custGeom>
              <a:avLst/>
              <a:gdLst>
                <a:gd name="connsiteX0" fmla="*/ 1502068 w 1502068"/>
                <a:gd name="connsiteY0" fmla="*/ 255248 h 382871"/>
                <a:gd name="connsiteX1" fmla="*/ 1361769 w 1502068"/>
                <a:gd name="connsiteY1" fmla="*/ 382871 h 382871"/>
                <a:gd name="connsiteX2" fmla="*/ 1221471 w 1502068"/>
                <a:gd name="connsiteY2" fmla="*/ 255248 h 382871"/>
                <a:gd name="connsiteX3" fmla="*/ 1291620 w 1502068"/>
                <a:gd name="connsiteY3" fmla="*/ 255248 h 382871"/>
                <a:gd name="connsiteX4" fmla="*/ 1291620 w 1502068"/>
                <a:gd name="connsiteY4" fmla="*/ 223341 h 382871"/>
                <a:gd name="connsiteX5" fmla="*/ 1186395 w 1502068"/>
                <a:gd name="connsiteY5" fmla="*/ 127623 h 382871"/>
                <a:gd name="connsiteX6" fmla="*/ 0 w 1502068"/>
                <a:gd name="connsiteY6" fmla="*/ 127624 h 382871"/>
                <a:gd name="connsiteX7" fmla="*/ 0 w 1502068"/>
                <a:gd name="connsiteY7" fmla="*/ 0 h 382871"/>
                <a:gd name="connsiteX8" fmla="*/ 1186395 w 1502068"/>
                <a:gd name="connsiteY8" fmla="*/ 0 h 382871"/>
                <a:gd name="connsiteX9" fmla="*/ 1431918 w 1502068"/>
                <a:gd name="connsiteY9" fmla="*/ 223341 h 382871"/>
                <a:gd name="connsiteX10" fmla="*/ 1431919 w 1502068"/>
                <a:gd name="connsiteY10"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391619 w 1893687"/>
                <a:gd name="connsiteY6" fmla="*/ 127624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93687 w 1893687"/>
                <a:gd name="connsiteY0" fmla="*/ 255248 h 382871"/>
                <a:gd name="connsiteX1" fmla="*/ 1753388 w 1893687"/>
                <a:gd name="connsiteY1" fmla="*/ 382871 h 382871"/>
                <a:gd name="connsiteX2" fmla="*/ 1613090 w 1893687"/>
                <a:gd name="connsiteY2" fmla="*/ 255248 h 382871"/>
                <a:gd name="connsiteX3" fmla="*/ 1683239 w 1893687"/>
                <a:gd name="connsiteY3" fmla="*/ 255248 h 382871"/>
                <a:gd name="connsiteX4" fmla="*/ 1683239 w 1893687"/>
                <a:gd name="connsiteY4" fmla="*/ 223341 h 382871"/>
                <a:gd name="connsiteX5" fmla="*/ 1578014 w 1893687"/>
                <a:gd name="connsiteY5" fmla="*/ 127623 h 382871"/>
                <a:gd name="connsiteX6" fmla="*/ 11318 w 1893687"/>
                <a:gd name="connsiteY6" fmla="*/ 130006 h 382871"/>
                <a:gd name="connsiteX7" fmla="*/ 0 w 1893687"/>
                <a:gd name="connsiteY7" fmla="*/ 7144 h 382871"/>
                <a:gd name="connsiteX8" fmla="*/ 1578014 w 1893687"/>
                <a:gd name="connsiteY8" fmla="*/ 0 h 382871"/>
                <a:gd name="connsiteX9" fmla="*/ 1823537 w 1893687"/>
                <a:gd name="connsiteY9" fmla="*/ 223341 h 382871"/>
                <a:gd name="connsiteX10" fmla="*/ 1823538 w 1893687"/>
                <a:gd name="connsiteY10" fmla="*/ 255248 h 382871"/>
                <a:gd name="connsiteX11" fmla="*/ 1893687 w 1893687"/>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9055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7144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6791 w 1882369"/>
                <a:gd name="connsiteY7" fmla="*/ 4763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3582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 name="connsiteX0" fmla="*/ 1882369 w 1882369"/>
                <a:gd name="connsiteY0" fmla="*/ 257628 h 385251"/>
                <a:gd name="connsiteX1" fmla="*/ 1742070 w 1882369"/>
                <a:gd name="connsiteY1" fmla="*/ 385251 h 385251"/>
                <a:gd name="connsiteX2" fmla="*/ 1601772 w 1882369"/>
                <a:gd name="connsiteY2" fmla="*/ 257628 h 385251"/>
                <a:gd name="connsiteX3" fmla="*/ 1671921 w 1882369"/>
                <a:gd name="connsiteY3" fmla="*/ 257628 h 385251"/>
                <a:gd name="connsiteX4" fmla="*/ 1671921 w 1882369"/>
                <a:gd name="connsiteY4" fmla="*/ 225721 h 385251"/>
                <a:gd name="connsiteX5" fmla="*/ 1566696 w 1882369"/>
                <a:gd name="connsiteY5" fmla="*/ 130003 h 385251"/>
                <a:gd name="connsiteX6" fmla="*/ 0 w 1882369"/>
                <a:gd name="connsiteY6" fmla="*/ 132386 h 385251"/>
                <a:gd name="connsiteX7" fmla="*/ 15846 w 1882369"/>
                <a:gd name="connsiteY7" fmla="*/ 0 h 385251"/>
                <a:gd name="connsiteX8" fmla="*/ 1566696 w 1882369"/>
                <a:gd name="connsiteY8" fmla="*/ 2380 h 385251"/>
                <a:gd name="connsiteX9" fmla="*/ 1812219 w 1882369"/>
                <a:gd name="connsiteY9" fmla="*/ 225721 h 385251"/>
                <a:gd name="connsiteX10" fmla="*/ 1812220 w 1882369"/>
                <a:gd name="connsiteY10" fmla="*/ 257628 h 385251"/>
                <a:gd name="connsiteX11" fmla="*/ 1882369 w 1882369"/>
                <a:gd name="connsiteY11" fmla="*/ 257628 h 385251"/>
                <a:gd name="connsiteX0" fmla="*/ 1882369 w 1882369"/>
                <a:gd name="connsiteY0" fmla="*/ 255248 h 382871"/>
                <a:gd name="connsiteX1" fmla="*/ 1742070 w 1882369"/>
                <a:gd name="connsiteY1" fmla="*/ 382871 h 382871"/>
                <a:gd name="connsiteX2" fmla="*/ 1601772 w 1882369"/>
                <a:gd name="connsiteY2" fmla="*/ 255248 h 382871"/>
                <a:gd name="connsiteX3" fmla="*/ 1671921 w 1882369"/>
                <a:gd name="connsiteY3" fmla="*/ 255248 h 382871"/>
                <a:gd name="connsiteX4" fmla="*/ 1671921 w 1882369"/>
                <a:gd name="connsiteY4" fmla="*/ 223341 h 382871"/>
                <a:gd name="connsiteX5" fmla="*/ 1566696 w 1882369"/>
                <a:gd name="connsiteY5" fmla="*/ 127623 h 382871"/>
                <a:gd name="connsiteX6" fmla="*/ 0 w 1882369"/>
                <a:gd name="connsiteY6" fmla="*/ 130006 h 382871"/>
                <a:gd name="connsiteX7" fmla="*/ 15846 w 1882369"/>
                <a:gd name="connsiteY7" fmla="*/ 2382 h 382871"/>
                <a:gd name="connsiteX8" fmla="*/ 1566696 w 1882369"/>
                <a:gd name="connsiteY8" fmla="*/ 0 h 382871"/>
                <a:gd name="connsiteX9" fmla="*/ 1812219 w 1882369"/>
                <a:gd name="connsiteY9" fmla="*/ 223341 h 382871"/>
                <a:gd name="connsiteX10" fmla="*/ 1812220 w 1882369"/>
                <a:gd name="connsiteY10" fmla="*/ 255248 h 382871"/>
                <a:gd name="connsiteX11" fmla="*/ 1882369 w 1882369"/>
                <a:gd name="connsiteY11" fmla="*/ 255248 h 38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2369" h="382871">
                  <a:moveTo>
                    <a:pt x="1882369" y="255248"/>
                  </a:moveTo>
                  <a:lnTo>
                    <a:pt x="1742070" y="382871"/>
                  </a:lnTo>
                  <a:lnTo>
                    <a:pt x="1601772" y="255248"/>
                  </a:lnTo>
                  <a:lnTo>
                    <a:pt x="1671921" y="255248"/>
                  </a:lnTo>
                  <a:lnTo>
                    <a:pt x="1671921" y="223341"/>
                  </a:lnTo>
                  <a:cubicBezTo>
                    <a:pt x="1671921" y="170478"/>
                    <a:pt x="1624810" y="127623"/>
                    <a:pt x="1566696" y="127623"/>
                  </a:cubicBezTo>
                  <a:lnTo>
                    <a:pt x="0" y="130006"/>
                  </a:lnTo>
                  <a:lnTo>
                    <a:pt x="15846" y="2382"/>
                  </a:lnTo>
                  <a:lnTo>
                    <a:pt x="1566696" y="0"/>
                  </a:lnTo>
                  <a:cubicBezTo>
                    <a:pt x="1702295" y="0"/>
                    <a:pt x="1812219" y="99993"/>
                    <a:pt x="1812219" y="223341"/>
                  </a:cubicBezTo>
                  <a:cubicBezTo>
                    <a:pt x="1812219" y="233977"/>
                    <a:pt x="1812220" y="244612"/>
                    <a:pt x="1812220" y="255248"/>
                  </a:cubicBezTo>
                  <a:lnTo>
                    <a:pt x="1882369" y="2552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7" name="Freihandform 173">
              <a:extLst>
                <a:ext uri="{FF2B5EF4-FFF2-40B4-BE49-F238E27FC236}">
                  <a16:creationId xmlns:a16="http://schemas.microsoft.com/office/drawing/2014/main" id="{1C9C38B0-5B72-461D-AF5C-F9C77535CBB0}"/>
                </a:ext>
              </a:extLst>
            </p:cNvPr>
            <p:cNvSpPr/>
            <p:nvPr/>
          </p:nvSpPr>
          <p:spPr>
            <a:xfrm rot="10800000">
              <a:off x="8023614" y="3925889"/>
              <a:ext cx="144405"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8" name="Freihandform 174">
              <a:extLst>
                <a:ext uri="{FF2B5EF4-FFF2-40B4-BE49-F238E27FC236}">
                  <a16:creationId xmlns:a16="http://schemas.microsoft.com/office/drawing/2014/main" id="{1ED13881-4282-487A-833C-4F1AD2D3D8FB}"/>
                </a:ext>
              </a:extLst>
            </p:cNvPr>
            <p:cNvSpPr/>
            <p:nvPr/>
          </p:nvSpPr>
          <p:spPr>
            <a:xfrm rot="10800000">
              <a:off x="8309029" y="392588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3" name="Gleichschenkliges Dreieck 175">
              <a:extLst>
                <a:ext uri="{FF2B5EF4-FFF2-40B4-BE49-F238E27FC236}">
                  <a16:creationId xmlns:a16="http://schemas.microsoft.com/office/drawing/2014/main" id="{E0E5D805-559B-48ED-AF0B-4BD45F05E52B}"/>
                </a:ext>
              </a:extLst>
            </p:cNvPr>
            <p:cNvSpPr/>
            <p:nvPr/>
          </p:nvSpPr>
          <p:spPr>
            <a:xfrm rot="5400000">
              <a:off x="8369803" y="3928989"/>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nvGrpSpPr>
            <p:cNvPr id="10" name="Gruppieren 176">
              <a:extLst>
                <a:ext uri="{FF2B5EF4-FFF2-40B4-BE49-F238E27FC236}">
                  <a16:creationId xmlns:a16="http://schemas.microsoft.com/office/drawing/2014/main" id="{1A544F3E-66C5-46E8-A9F0-F146F7946C4B}"/>
                </a:ext>
              </a:extLst>
            </p:cNvPr>
            <p:cNvGrpSpPr/>
            <p:nvPr/>
          </p:nvGrpSpPr>
          <p:grpSpPr>
            <a:xfrm>
              <a:off x="8266532" y="2737610"/>
              <a:ext cx="311449" cy="300464"/>
              <a:chOff x="3328542" y="2699510"/>
              <a:chExt cx="311449" cy="300464"/>
            </a:xfrm>
            <a:grpFill/>
          </p:grpSpPr>
          <p:sp>
            <p:nvSpPr>
              <p:cNvPr id="167" name="Freihandform 181">
                <a:extLst>
                  <a:ext uri="{FF2B5EF4-FFF2-40B4-BE49-F238E27FC236}">
                    <a16:creationId xmlns:a16="http://schemas.microsoft.com/office/drawing/2014/main" id="{7056D26A-D886-473A-A43D-E47F25405EA9}"/>
                  </a:ext>
                </a:extLst>
              </p:cNvPr>
              <p:cNvSpPr/>
              <p:nvPr/>
            </p:nvSpPr>
            <p:spPr>
              <a:xfrm>
                <a:off x="3328542" y="2718129"/>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3" name="Freihandform 182">
                <a:extLst>
                  <a:ext uri="{FF2B5EF4-FFF2-40B4-BE49-F238E27FC236}">
                    <a16:creationId xmlns:a16="http://schemas.microsoft.com/office/drawing/2014/main" id="{E88A7F05-04AC-4FB3-BC66-53F111BE97D9}"/>
                  </a:ext>
                </a:extLst>
              </p:cNvPr>
              <p:cNvSpPr/>
              <p:nvPr/>
            </p:nvSpPr>
            <p:spPr>
              <a:xfrm rot="10800000">
                <a:off x="3365487" y="2783129"/>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5" name="Gleichschenkliges Dreieck 183">
                <a:extLst>
                  <a:ext uri="{FF2B5EF4-FFF2-40B4-BE49-F238E27FC236}">
                    <a16:creationId xmlns:a16="http://schemas.microsoft.com/office/drawing/2014/main" id="{6FA4FD02-0F46-4050-AD6D-508DEBF9DE99}"/>
                  </a:ext>
                </a:extLst>
              </p:cNvPr>
              <p:cNvSpPr/>
              <p:nvPr/>
            </p:nvSpPr>
            <p:spPr>
              <a:xfrm rot="5400000">
                <a:off x="3426259" y="2786242"/>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nvGrpSpPr>
            <p:cNvPr id="11" name="Gruppieren 177">
              <a:extLst>
                <a:ext uri="{FF2B5EF4-FFF2-40B4-BE49-F238E27FC236}">
                  <a16:creationId xmlns:a16="http://schemas.microsoft.com/office/drawing/2014/main" id="{8BDDDC2F-3604-4F5E-9484-4E2EA4147164}"/>
                </a:ext>
              </a:extLst>
            </p:cNvPr>
            <p:cNvGrpSpPr/>
            <p:nvPr/>
          </p:nvGrpSpPr>
          <p:grpSpPr>
            <a:xfrm>
              <a:off x="8266529" y="4981398"/>
              <a:ext cx="311451" cy="300464"/>
              <a:chOff x="3328539" y="3073376"/>
              <a:chExt cx="311451" cy="300464"/>
            </a:xfrm>
            <a:grpFill/>
          </p:grpSpPr>
          <p:sp>
            <p:nvSpPr>
              <p:cNvPr id="12" name="Freihandform 178">
                <a:extLst>
                  <a:ext uri="{FF2B5EF4-FFF2-40B4-BE49-F238E27FC236}">
                    <a16:creationId xmlns:a16="http://schemas.microsoft.com/office/drawing/2014/main" id="{05A02375-542C-4BE5-8C50-B26410D91FAA}"/>
                  </a:ext>
                </a:extLst>
              </p:cNvPr>
              <p:cNvSpPr/>
              <p:nvPr/>
            </p:nvSpPr>
            <p:spPr>
              <a:xfrm>
                <a:off x="3328539" y="3092000"/>
                <a:ext cx="142200" cy="272414"/>
              </a:xfrm>
              <a:custGeom>
                <a:avLst/>
                <a:gdLst>
                  <a:gd name="connsiteX0" fmla="*/ 0 w 142200"/>
                  <a:gd name="connsiteY0" fmla="*/ 0 h 272414"/>
                  <a:gd name="connsiteX1" fmla="*/ 58018 w 142200"/>
                  <a:gd name="connsiteY1" fmla="*/ 0 h 272414"/>
                  <a:gd name="connsiteX2" fmla="*/ 60115 w 142200"/>
                  <a:gd name="connsiteY2" fmla="*/ 11337 h 272414"/>
                  <a:gd name="connsiteX3" fmla="*/ 139930 w 142200"/>
                  <a:gd name="connsiteY3" fmla="*/ 69108 h 272414"/>
                  <a:gd name="connsiteX4" fmla="*/ 142200 w 142200"/>
                  <a:gd name="connsiteY4" fmla="*/ 69108 h 272414"/>
                  <a:gd name="connsiteX5" fmla="*/ 142200 w 142200"/>
                  <a:gd name="connsiteY5" fmla="*/ 197809 h 272414"/>
                  <a:gd name="connsiteX6" fmla="*/ 139929 w 142200"/>
                  <a:gd name="connsiteY6" fmla="*/ 197809 h 272414"/>
                  <a:gd name="connsiteX7" fmla="*/ 60114 w 142200"/>
                  <a:gd name="connsiteY7" fmla="*/ 255580 h 272414"/>
                  <a:gd name="connsiteX8" fmla="*/ 57001 w 142200"/>
                  <a:gd name="connsiteY8" fmla="*/ 272414 h 272414"/>
                  <a:gd name="connsiteX9" fmla="*/ 0 w 142200"/>
                  <a:gd name="connsiteY9" fmla="*/ 272414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200" h="272414">
                    <a:moveTo>
                      <a:pt x="0" y="0"/>
                    </a:moveTo>
                    <a:lnTo>
                      <a:pt x="58018" y="0"/>
                    </a:lnTo>
                    <a:lnTo>
                      <a:pt x="60115" y="11337"/>
                    </a:lnTo>
                    <a:cubicBezTo>
                      <a:pt x="73265" y="45287"/>
                      <a:pt x="104049" y="69108"/>
                      <a:pt x="139930" y="69108"/>
                    </a:cubicBezTo>
                    <a:lnTo>
                      <a:pt x="142200" y="69108"/>
                    </a:lnTo>
                    <a:lnTo>
                      <a:pt x="142200" y="197809"/>
                    </a:lnTo>
                    <a:lnTo>
                      <a:pt x="139929" y="197809"/>
                    </a:lnTo>
                    <a:cubicBezTo>
                      <a:pt x="104048" y="197809"/>
                      <a:pt x="73264" y="221631"/>
                      <a:pt x="60114" y="255580"/>
                    </a:cubicBezTo>
                    <a:lnTo>
                      <a:pt x="57001" y="272414"/>
                    </a:lnTo>
                    <a:lnTo>
                      <a:pt x="0" y="272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5" name="Freihandform 179">
                <a:extLst>
                  <a:ext uri="{FF2B5EF4-FFF2-40B4-BE49-F238E27FC236}">
                    <a16:creationId xmlns:a16="http://schemas.microsoft.com/office/drawing/2014/main" id="{B56B2355-A67B-4AFB-B8DE-298F9A0DEB5C}"/>
                  </a:ext>
                </a:extLst>
              </p:cNvPr>
              <p:cNvSpPr/>
              <p:nvPr/>
            </p:nvSpPr>
            <p:spPr>
              <a:xfrm rot="10800000">
                <a:off x="3365483" y="3157000"/>
                <a:ext cx="176033" cy="133200"/>
              </a:xfrm>
              <a:custGeom>
                <a:avLst/>
                <a:gdLst>
                  <a:gd name="connsiteX0" fmla="*/ 274505 w 274505"/>
                  <a:gd name="connsiteY0" fmla="*/ 0 h 127624"/>
                  <a:gd name="connsiteX1" fmla="*/ 274505 w 274505"/>
                  <a:gd name="connsiteY1" fmla="*/ 127624 h 127624"/>
                  <a:gd name="connsiteX2" fmla="*/ 0 w 274505"/>
                  <a:gd name="connsiteY2" fmla="*/ 127624 h 127624"/>
                  <a:gd name="connsiteX3" fmla="*/ 0 w 274505"/>
                  <a:gd name="connsiteY3" fmla="*/ 0 h 127624"/>
                </a:gdLst>
                <a:ahLst/>
                <a:cxnLst>
                  <a:cxn ang="0">
                    <a:pos x="connsiteX0" y="connsiteY0"/>
                  </a:cxn>
                  <a:cxn ang="0">
                    <a:pos x="connsiteX1" y="connsiteY1"/>
                  </a:cxn>
                  <a:cxn ang="0">
                    <a:pos x="connsiteX2" y="connsiteY2"/>
                  </a:cxn>
                  <a:cxn ang="0">
                    <a:pos x="connsiteX3" y="connsiteY3"/>
                  </a:cxn>
                </a:cxnLst>
                <a:rect l="l" t="t" r="r" b="b"/>
                <a:pathLst>
                  <a:path w="274505" h="127624">
                    <a:moveTo>
                      <a:pt x="274505" y="0"/>
                    </a:moveTo>
                    <a:lnTo>
                      <a:pt x="274505" y="127624"/>
                    </a:lnTo>
                    <a:lnTo>
                      <a:pt x="0" y="127624"/>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sp>
            <p:nvSpPr>
              <p:cNvPr id="166" name="Gleichschenkliges Dreieck 180">
                <a:extLst>
                  <a:ext uri="{FF2B5EF4-FFF2-40B4-BE49-F238E27FC236}">
                    <a16:creationId xmlns:a16="http://schemas.microsoft.com/office/drawing/2014/main" id="{898FA519-124C-441A-877E-9BF1B50A15C6}"/>
                  </a:ext>
                </a:extLst>
              </p:cNvPr>
              <p:cNvSpPr/>
              <p:nvPr/>
            </p:nvSpPr>
            <p:spPr>
              <a:xfrm rot="5400000">
                <a:off x="3426258" y="3160108"/>
                <a:ext cx="300464" cy="12700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21D5A721-58AC-428F-B8BA-A23290232972}"/>
              </a:ext>
            </a:extLst>
          </p:cNvPr>
          <p:cNvGrpSpPr/>
          <p:nvPr/>
        </p:nvGrpSpPr>
        <p:grpSpPr>
          <a:xfrm>
            <a:off x="815233" y="1075336"/>
            <a:ext cx="2433390" cy="2999384"/>
            <a:chOff x="815233" y="1075336"/>
            <a:chExt cx="2433390" cy="2999384"/>
          </a:xfrm>
        </p:grpSpPr>
        <p:sp>
          <p:nvSpPr>
            <p:cNvPr id="47" name="Rectangle 4">
              <a:extLst>
                <a:ext uri="{FF2B5EF4-FFF2-40B4-BE49-F238E27FC236}">
                  <a16:creationId xmlns:a16="http://schemas.microsoft.com/office/drawing/2014/main" id="{255625A4-5B92-48A3-9341-BAC618BDE8AA}"/>
                </a:ext>
              </a:extLst>
            </p:cNvPr>
            <p:cNvSpPr>
              <a:spLocks noChangeArrowheads="1"/>
            </p:cNvSpPr>
            <p:nvPr/>
          </p:nvSpPr>
          <p:spPr bwMode="auto">
            <a:xfrm>
              <a:off x="1734637" y="1221440"/>
              <a:ext cx="1512000"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Improving Data Governance and integrating Data Management for ensuring  easy/timely data access</a:t>
              </a:r>
            </a:p>
          </p:txBody>
        </p:sp>
        <p:sp>
          <p:nvSpPr>
            <p:cNvPr id="50" name="Rectangle 2">
              <a:extLst>
                <a:ext uri="{FF2B5EF4-FFF2-40B4-BE49-F238E27FC236}">
                  <a16:creationId xmlns:a16="http://schemas.microsoft.com/office/drawing/2014/main" id="{49E8DB12-9A17-4226-B81F-6879A79A07DA}"/>
                </a:ext>
              </a:extLst>
            </p:cNvPr>
            <p:cNvSpPr txBox="1">
              <a:spLocks noChangeArrowheads="1"/>
            </p:cNvSpPr>
            <p:nvPr/>
          </p:nvSpPr>
          <p:spPr bwMode="auto">
            <a:xfrm>
              <a:off x="1739296"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Rectangle 8">
              <a:extLst>
                <a:ext uri="{FF2B5EF4-FFF2-40B4-BE49-F238E27FC236}">
                  <a16:creationId xmlns:a16="http://schemas.microsoft.com/office/drawing/2014/main" id="{804346D8-5E03-43CA-B57D-DA4761AED5A7}"/>
                </a:ext>
              </a:extLst>
            </p:cNvPr>
            <p:cNvSpPr>
              <a:spLocks noChangeArrowheads="1"/>
            </p:cNvSpPr>
            <p:nvPr/>
          </p:nvSpPr>
          <p:spPr bwMode="auto">
            <a:xfrm>
              <a:off x="815233" y="3122699"/>
              <a:ext cx="928276" cy="952021"/>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Sponsors</a:t>
              </a:r>
            </a:p>
          </p:txBody>
        </p:sp>
        <p:sp>
          <p:nvSpPr>
            <p:cNvPr id="49" name="Rectangle 2">
              <a:extLst>
                <a:ext uri="{FF2B5EF4-FFF2-40B4-BE49-F238E27FC236}">
                  <a16:creationId xmlns:a16="http://schemas.microsoft.com/office/drawing/2014/main" id="{79650160-0861-453E-97F8-C61E8E0DD7DB}"/>
                </a:ext>
              </a:extLst>
            </p:cNvPr>
            <p:cNvSpPr txBox="1">
              <a:spLocks noChangeArrowheads="1"/>
            </p:cNvSpPr>
            <p:nvPr/>
          </p:nvSpPr>
          <p:spPr bwMode="auto">
            <a:xfrm>
              <a:off x="1734638" y="201640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Rectangle 8">
              <a:extLst>
                <a:ext uri="{FF2B5EF4-FFF2-40B4-BE49-F238E27FC236}">
                  <a16:creationId xmlns:a16="http://schemas.microsoft.com/office/drawing/2014/main" id="{013C9FF7-39E2-445A-9D5B-DA4FEB298E93}"/>
                </a:ext>
              </a:extLst>
            </p:cNvPr>
            <p:cNvSpPr>
              <a:spLocks noChangeArrowheads="1"/>
            </p:cNvSpPr>
            <p:nvPr/>
          </p:nvSpPr>
          <p:spPr bwMode="auto">
            <a:xfrm>
              <a:off x="815233" y="2020611"/>
              <a:ext cx="928276" cy="962778"/>
            </a:xfrm>
            <a:prstGeom prst="rect">
              <a:avLst/>
            </a:prstGeom>
            <a:solidFill>
              <a:srgbClr val="0069B4"/>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Owners</a:t>
              </a:r>
            </a:p>
          </p:txBody>
        </p:sp>
        <p:sp>
          <p:nvSpPr>
            <p:cNvPr id="28" name="Rectangle 27">
              <a:extLst>
                <a:ext uri="{FF2B5EF4-FFF2-40B4-BE49-F238E27FC236}">
                  <a16:creationId xmlns:a16="http://schemas.microsoft.com/office/drawing/2014/main" id="{4BBA5841-6F2C-4C48-9053-E90577F08CF4}"/>
                </a:ext>
              </a:extLst>
            </p:cNvPr>
            <p:cNvSpPr/>
            <p:nvPr/>
          </p:nvSpPr>
          <p:spPr>
            <a:xfrm>
              <a:off x="1738371" y="2017147"/>
              <a:ext cx="1510252"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45F6DAD0-172A-40E5-813B-67EDD4343076}"/>
                </a:ext>
              </a:extLst>
            </p:cNvPr>
            <p:cNvSpPr/>
            <p:nvPr/>
          </p:nvSpPr>
          <p:spPr>
            <a:xfrm>
              <a:off x="1558770"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1</a:t>
              </a:r>
            </a:p>
          </p:txBody>
        </p:sp>
      </p:grpSp>
      <p:grpSp>
        <p:nvGrpSpPr>
          <p:cNvPr id="8" name="Group 7">
            <a:extLst>
              <a:ext uri="{FF2B5EF4-FFF2-40B4-BE49-F238E27FC236}">
                <a16:creationId xmlns:a16="http://schemas.microsoft.com/office/drawing/2014/main" id="{99AD7B04-52ED-429F-BE6F-CD39093B2BAC}"/>
              </a:ext>
            </a:extLst>
          </p:cNvPr>
          <p:cNvGrpSpPr/>
          <p:nvPr/>
        </p:nvGrpSpPr>
        <p:grpSpPr>
          <a:xfrm>
            <a:off x="3264941" y="1075336"/>
            <a:ext cx="1683356" cy="2994451"/>
            <a:chOff x="3259878" y="1075336"/>
            <a:chExt cx="1683356" cy="2994451"/>
          </a:xfrm>
        </p:grpSpPr>
        <p:sp>
          <p:nvSpPr>
            <p:cNvPr id="63" name="Rectangle 4">
              <a:extLst>
                <a:ext uri="{FF2B5EF4-FFF2-40B4-BE49-F238E27FC236}">
                  <a16:creationId xmlns:a16="http://schemas.microsoft.com/office/drawing/2014/main" id="{F90919D1-1B9D-4005-B91B-0545EFEDD7A8}"/>
                </a:ext>
              </a:extLst>
            </p:cNvPr>
            <p:cNvSpPr>
              <a:spLocks noChangeArrowheads="1"/>
            </p:cNvSpPr>
            <p:nvPr/>
          </p:nvSpPr>
          <p:spPr bwMode="auto">
            <a:xfrm>
              <a:off x="3434068"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Integration of data requirements in one enterprise data model </a:t>
              </a:r>
              <a:r>
                <a:rPr kumimoji="0" lang="en-US" sz="1100" b="1" i="0" u="none" strike="noStrike" kern="1200" cap="none" spc="20" normalizeH="0" baseline="0" noProof="0">
                  <a:ln>
                    <a:noFill/>
                  </a:ln>
                  <a:solidFill>
                    <a:prstClr val="white"/>
                  </a:solidFill>
                  <a:effectLst/>
                  <a:uLnTx/>
                  <a:uFillTx/>
                  <a:latin typeface="Calibri" panose="020F0502020204030204"/>
                  <a:ea typeface="Times New Roman" panose="02020603050405020304" pitchFamily="18" charset="0"/>
                  <a:cs typeface="Times New Roman" panose="02020603050405020304" pitchFamily="18" charset="0"/>
                </a:rPr>
                <a:t>to better serve our clients  </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 name="Rectangle 2">
              <a:extLst>
                <a:ext uri="{FF2B5EF4-FFF2-40B4-BE49-F238E27FC236}">
                  <a16:creationId xmlns:a16="http://schemas.microsoft.com/office/drawing/2014/main" id="{99F2E111-549F-4A74-A4F5-6DBCFD64010A}"/>
                </a:ext>
              </a:extLst>
            </p:cNvPr>
            <p:cNvSpPr txBox="1">
              <a:spLocks noChangeArrowheads="1"/>
            </p:cNvSpPr>
            <p:nvPr/>
          </p:nvSpPr>
          <p:spPr bwMode="auto">
            <a:xfrm>
              <a:off x="3443143"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Rectangle 2">
              <a:extLst>
                <a:ext uri="{FF2B5EF4-FFF2-40B4-BE49-F238E27FC236}">
                  <a16:creationId xmlns:a16="http://schemas.microsoft.com/office/drawing/2014/main" id="{4C844099-3FE7-4EBA-BF37-277AC4BFCD39}"/>
                </a:ext>
              </a:extLst>
            </p:cNvPr>
            <p:cNvSpPr txBox="1">
              <a:spLocks noChangeArrowheads="1"/>
            </p:cNvSpPr>
            <p:nvPr/>
          </p:nvSpPr>
          <p:spPr bwMode="auto">
            <a:xfrm>
              <a:off x="3438485"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Sandig</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  </a:t>
              </a:r>
            </a:p>
          </p:txBody>
        </p:sp>
        <p:sp>
          <p:nvSpPr>
            <p:cNvPr id="185" name="Rectangle 184">
              <a:extLst>
                <a:ext uri="{FF2B5EF4-FFF2-40B4-BE49-F238E27FC236}">
                  <a16:creationId xmlns:a16="http://schemas.microsoft.com/office/drawing/2014/main" id="{6872F10B-41FA-4A2E-BEB7-188A865490AE}"/>
                </a:ext>
              </a:extLst>
            </p:cNvPr>
            <p:cNvSpPr/>
            <p:nvPr/>
          </p:nvSpPr>
          <p:spPr>
            <a:xfrm>
              <a:off x="3438484" y="2017147"/>
              <a:ext cx="1490494"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7558A64B-3102-4C1A-BD73-E3CD16914DD7}"/>
                </a:ext>
              </a:extLst>
            </p:cNvPr>
            <p:cNvSpPr/>
            <p:nvPr/>
          </p:nvSpPr>
          <p:spPr>
            <a:xfrm>
              <a:off x="325987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2</a:t>
              </a:r>
            </a:p>
          </p:txBody>
        </p:sp>
      </p:grpSp>
      <p:grpSp>
        <p:nvGrpSpPr>
          <p:cNvPr id="9" name="Group 8">
            <a:extLst>
              <a:ext uri="{FF2B5EF4-FFF2-40B4-BE49-F238E27FC236}">
                <a16:creationId xmlns:a16="http://schemas.microsoft.com/office/drawing/2014/main" id="{6593F814-39F5-486F-BAB7-1CA5D7F0314A}"/>
              </a:ext>
            </a:extLst>
          </p:cNvPr>
          <p:cNvGrpSpPr/>
          <p:nvPr/>
        </p:nvGrpSpPr>
        <p:grpSpPr>
          <a:xfrm>
            <a:off x="8167501" y="1075336"/>
            <a:ext cx="1688834" cy="2996623"/>
            <a:chOff x="8304058" y="1075336"/>
            <a:chExt cx="1688834" cy="2996623"/>
          </a:xfrm>
        </p:grpSpPr>
        <p:sp>
          <p:nvSpPr>
            <p:cNvPr id="79" name="Rectangle 4">
              <a:extLst>
                <a:ext uri="{FF2B5EF4-FFF2-40B4-BE49-F238E27FC236}">
                  <a16:creationId xmlns:a16="http://schemas.microsoft.com/office/drawing/2014/main" id="{DEF6FC7B-471C-44C1-96F6-6ACC4DE079E9}"/>
                </a:ext>
              </a:extLst>
            </p:cNvPr>
            <p:cNvSpPr>
              <a:spLocks noChangeArrowheads="1"/>
            </p:cNvSpPr>
            <p:nvPr/>
          </p:nvSpPr>
          <p:spPr bwMode="auto">
            <a:xfrm>
              <a:off x="8488143"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Building a global way of working for innovation and analytics to improve investments and client experience​</a:t>
              </a:r>
            </a:p>
          </p:txBody>
        </p:sp>
        <p:sp>
          <p:nvSpPr>
            <p:cNvPr id="81" name="Rectangle 2">
              <a:extLst>
                <a:ext uri="{FF2B5EF4-FFF2-40B4-BE49-F238E27FC236}">
                  <a16:creationId xmlns:a16="http://schemas.microsoft.com/office/drawing/2014/main" id="{28C913FD-C82D-443C-A1ED-6F2DB00E3B68}"/>
                </a:ext>
              </a:extLst>
            </p:cNvPr>
            <p:cNvSpPr txBox="1">
              <a:spLocks noChangeArrowheads="1"/>
            </p:cNvSpPr>
            <p:nvPr/>
          </p:nvSpPr>
          <p:spPr bwMode="auto">
            <a:xfrm>
              <a:off x="8492801" y="3109181"/>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Rectangle 2">
              <a:extLst>
                <a:ext uri="{FF2B5EF4-FFF2-40B4-BE49-F238E27FC236}">
                  <a16:creationId xmlns:a16="http://schemas.microsoft.com/office/drawing/2014/main" id="{53968EEB-373D-4D2E-AC7A-4ED38C122446}"/>
                </a:ext>
              </a:extLst>
            </p:cNvPr>
            <p:cNvSpPr txBox="1">
              <a:spLocks noChangeArrowheads="1"/>
            </p:cNvSpPr>
            <p:nvPr/>
          </p:nvSpPr>
          <p:spPr bwMode="auto">
            <a:xfrm>
              <a:off x="8488143" y="2028736"/>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7" name="Rectangle 186">
              <a:extLst>
                <a:ext uri="{FF2B5EF4-FFF2-40B4-BE49-F238E27FC236}">
                  <a16:creationId xmlns:a16="http://schemas.microsoft.com/office/drawing/2014/main" id="{9EBB1923-3A1F-4A65-BF89-A93D53C007E5}"/>
                </a:ext>
              </a:extLst>
            </p:cNvPr>
            <p:cNvSpPr/>
            <p:nvPr/>
          </p:nvSpPr>
          <p:spPr>
            <a:xfrm>
              <a:off x="8487034"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2179940C-1F35-4E44-A014-F5047B37E0D9}"/>
                </a:ext>
              </a:extLst>
            </p:cNvPr>
            <p:cNvSpPr/>
            <p:nvPr/>
          </p:nvSpPr>
          <p:spPr>
            <a:xfrm>
              <a:off x="8304058"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4</a:t>
              </a:r>
            </a:p>
          </p:txBody>
        </p:sp>
      </p:grpSp>
      <p:grpSp>
        <p:nvGrpSpPr>
          <p:cNvPr id="14" name="Group 13">
            <a:extLst>
              <a:ext uri="{FF2B5EF4-FFF2-40B4-BE49-F238E27FC236}">
                <a16:creationId xmlns:a16="http://schemas.microsoft.com/office/drawing/2014/main" id="{E984D635-55B2-4078-8A82-99D0BF84DF69}"/>
              </a:ext>
            </a:extLst>
          </p:cNvPr>
          <p:cNvGrpSpPr/>
          <p:nvPr/>
        </p:nvGrpSpPr>
        <p:grpSpPr>
          <a:xfrm>
            <a:off x="9872655" y="1075336"/>
            <a:ext cx="1691573" cy="2994451"/>
            <a:chOff x="10005166" y="1075336"/>
            <a:chExt cx="1691573" cy="2994451"/>
          </a:xfrm>
        </p:grpSpPr>
        <p:sp>
          <p:nvSpPr>
            <p:cNvPr id="75" name="Rectangle 4">
              <a:extLst>
                <a:ext uri="{FF2B5EF4-FFF2-40B4-BE49-F238E27FC236}">
                  <a16:creationId xmlns:a16="http://schemas.microsoft.com/office/drawing/2014/main" id="{E23BD61B-B794-4F27-8DDA-F5CB00C7A2E6}"/>
                </a:ext>
              </a:extLst>
            </p:cNvPr>
            <p:cNvSpPr>
              <a:spLocks noChangeArrowheads="1"/>
            </p:cNvSpPr>
            <p:nvPr/>
          </p:nvSpPr>
          <p:spPr bwMode="auto">
            <a:xfrm>
              <a:off x="10191990"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alibri" panose="020F0502020204030204"/>
                  <a:ea typeface="+mn-ea"/>
                  <a:cs typeface="+mn-cs"/>
                </a:rPr>
                <a:t>AAM as preferred Responsible Investment provider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Rectangle 2">
              <a:extLst>
                <a:ext uri="{FF2B5EF4-FFF2-40B4-BE49-F238E27FC236}">
                  <a16:creationId xmlns:a16="http://schemas.microsoft.com/office/drawing/2014/main" id="{88D35E88-4356-4B9F-91C4-29CD2FD6B792}"/>
                </a:ext>
              </a:extLst>
            </p:cNvPr>
            <p:cNvSpPr txBox="1">
              <a:spLocks noChangeArrowheads="1"/>
            </p:cNvSpPr>
            <p:nvPr/>
          </p:nvSpPr>
          <p:spPr bwMode="auto">
            <a:xfrm>
              <a:off x="1019664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Rectangle 2">
              <a:extLst>
                <a:ext uri="{FF2B5EF4-FFF2-40B4-BE49-F238E27FC236}">
                  <a16:creationId xmlns:a16="http://schemas.microsoft.com/office/drawing/2014/main" id="{67EC8E3B-97AD-468E-8BF7-F878EB1F1CAD}"/>
                </a:ext>
              </a:extLst>
            </p:cNvPr>
            <p:cNvSpPr txBox="1">
              <a:spLocks noChangeArrowheads="1"/>
            </p:cNvSpPr>
            <p:nvPr/>
          </p:nvSpPr>
          <p:spPr bwMode="auto">
            <a:xfrm>
              <a:off x="1019199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Brunno</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Maradei</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HoFI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Adrian Hull</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8" name="Rectangle 187">
              <a:extLst>
                <a:ext uri="{FF2B5EF4-FFF2-40B4-BE49-F238E27FC236}">
                  <a16:creationId xmlns:a16="http://schemas.microsoft.com/office/drawing/2014/main" id="{B0A386ED-499E-4097-8ADD-142356B80650}"/>
                </a:ext>
              </a:extLst>
            </p:cNvPr>
            <p:cNvSpPr/>
            <p:nvPr/>
          </p:nvSpPr>
          <p:spPr>
            <a:xfrm>
              <a:off x="10190881"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245D7FF1-A431-476A-8E10-633B66567EE3}"/>
                </a:ext>
              </a:extLst>
            </p:cNvPr>
            <p:cNvSpPr/>
            <p:nvPr/>
          </p:nvSpPr>
          <p:spPr>
            <a:xfrm>
              <a:off x="10005166"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5</a:t>
              </a:r>
            </a:p>
          </p:txBody>
        </p:sp>
      </p:grpSp>
      <p:sp>
        <p:nvSpPr>
          <p:cNvPr id="6" name="Down Arrow 5">
            <a:extLst>
              <a:ext uri="{FF2B5EF4-FFF2-40B4-BE49-F238E27FC236}">
                <a16:creationId xmlns:a16="http://schemas.microsoft.com/office/drawing/2014/main" id="{BAB7A19B-1E7A-4C96-80ED-9929F78BD080}"/>
              </a:ext>
            </a:extLst>
          </p:cNvPr>
          <p:cNvSpPr/>
          <p:nvPr/>
        </p:nvSpPr>
        <p:spPr>
          <a:xfrm>
            <a:off x="6401596" y="4457466"/>
            <a:ext cx="493841" cy="262184"/>
          </a:xfrm>
          <a:prstGeom prst="downArrow">
            <a:avLst/>
          </a:prstGeom>
          <a:solidFill>
            <a:srgbClr val="CBD4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ctangle 2">
            <a:extLst>
              <a:ext uri="{FF2B5EF4-FFF2-40B4-BE49-F238E27FC236}">
                <a16:creationId xmlns:a16="http://schemas.microsoft.com/office/drawing/2014/main" id="{8AB37E4C-E40D-4767-A5CA-0A930A11B20F}"/>
              </a:ext>
            </a:extLst>
          </p:cNvPr>
          <p:cNvSpPr txBox="1">
            <a:spLocks noChangeArrowheads="1"/>
          </p:cNvSpPr>
          <p:nvPr/>
        </p:nvSpPr>
        <p:spPr bwMode="auto">
          <a:xfrm>
            <a:off x="4113570" y="5674805"/>
            <a:ext cx="4683773" cy="9627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Rectangle 2">
            <a:extLst>
              <a:ext uri="{FF2B5EF4-FFF2-40B4-BE49-F238E27FC236}">
                <a16:creationId xmlns:a16="http://schemas.microsoft.com/office/drawing/2014/main" id="{51BB485A-228D-4278-BBDB-05B571EFCAEB}"/>
              </a:ext>
            </a:extLst>
          </p:cNvPr>
          <p:cNvSpPr txBox="1">
            <a:spLocks noChangeArrowheads="1"/>
          </p:cNvSpPr>
          <p:nvPr/>
        </p:nvSpPr>
        <p:spPr bwMode="auto">
          <a:xfrm>
            <a:off x="5030575" y="4712105"/>
            <a:ext cx="3992070" cy="1925478"/>
          </a:xfrm>
          <a:prstGeom prst="rect">
            <a:avLst/>
          </a:prstGeom>
          <a:solidFill>
            <a:srgbClr val="FFFFFF"/>
          </a:solidFill>
          <a:ln w="9525" cap="flat" cmpd="sng" algn="ctr">
            <a:solidFill>
              <a:srgbClr val="74748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171450" marR="0" lvl="0" indent="-17145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129" name="Group 71">
            <a:extLst>
              <a:ext uri="{FF2B5EF4-FFF2-40B4-BE49-F238E27FC236}">
                <a16:creationId xmlns:a16="http://schemas.microsoft.com/office/drawing/2014/main" id="{CB219C5B-80C1-47F0-B7ED-3F36757465B7}"/>
              </a:ext>
            </a:extLst>
          </p:cNvPr>
          <p:cNvGrpSpPr>
            <a:grpSpLocks noChangeAspect="1"/>
          </p:cNvGrpSpPr>
          <p:nvPr/>
        </p:nvGrpSpPr>
        <p:grpSpPr bwMode="auto">
          <a:xfrm>
            <a:off x="9557444" y="5008147"/>
            <a:ext cx="675482" cy="529673"/>
            <a:chOff x="3091" y="1986"/>
            <a:chExt cx="896" cy="620"/>
          </a:xfrm>
          <a:solidFill>
            <a:schemeClr val="accent1"/>
          </a:solidFill>
        </p:grpSpPr>
        <p:sp>
          <p:nvSpPr>
            <p:cNvPr id="130" name="Freeform 72">
              <a:extLst>
                <a:ext uri="{FF2B5EF4-FFF2-40B4-BE49-F238E27FC236}">
                  <a16:creationId xmlns:a16="http://schemas.microsoft.com/office/drawing/2014/main" id="{400144E8-9691-44EA-B32A-ECD4175F87A1}"/>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73">
              <a:extLst>
                <a:ext uri="{FF2B5EF4-FFF2-40B4-BE49-F238E27FC236}">
                  <a16:creationId xmlns:a16="http://schemas.microsoft.com/office/drawing/2014/main" id="{3850D4B0-809D-415D-9298-3ED10865CBA1}"/>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74">
              <a:extLst>
                <a:ext uri="{FF2B5EF4-FFF2-40B4-BE49-F238E27FC236}">
                  <a16:creationId xmlns:a16="http://schemas.microsoft.com/office/drawing/2014/main" id="{6D0F845A-8094-43D8-A327-A2D02CE209B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Rectangle 75">
              <a:extLst>
                <a:ext uri="{FF2B5EF4-FFF2-40B4-BE49-F238E27FC236}">
                  <a16:creationId xmlns:a16="http://schemas.microsoft.com/office/drawing/2014/main" id="{3DC1AC9B-00F9-4F71-897A-ECE3615951E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Line 76">
              <a:extLst>
                <a:ext uri="{FF2B5EF4-FFF2-40B4-BE49-F238E27FC236}">
                  <a16:creationId xmlns:a16="http://schemas.microsoft.com/office/drawing/2014/main" id="{5ABA575A-79F2-463B-8B9D-264383C2348E}"/>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Line 77">
              <a:extLst>
                <a:ext uri="{FF2B5EF4-FFF2-40B4-BE49-F238E27FC236}">
                  <a16:creationId xmlns:a16="http://schemas.microsoft.com/office/drawing/2014/main" id="{9CB2B109-AAD3-4649-ADFB-51AF82ED20C9}"/>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78">
              <a:extLst>
                <a:ext uri="{FF2B5EF4-FFF2-40B4-BE49-F238E27FC236}">
                  <a16:creationId xmlns:a16="http://schemas.microsoft.com/office/drawing/2014/main" id="{EB5033CD-E3E9-4C82-A74E-88D0B459D2D3}"/>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Freeform 79">
              <a:extLst>
                <a:ext uri="{FF2B5EF4-FFF2-40B4-BE49-F238E27FC236}">
                  <a16:creationId xmlns:a16="http://schemas.microsoft.com/office/drawing/2014/main" id="{A71BAE29-DBD1-476E-8FAF-1759E148162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80">
              <a:extLst>
                <a:ext uri="{FF2B5EF4-FFF2-40B4-BE49-F238E27FC236}">
                  <a16:creationId xmlns:a16="http://schemas.microsoft.com/office/drawing/2014/main" id="{78B34E72-9C56-4257-8270-0AF1604FF85E}"/>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0" name="Freeform 81">
              <a:extLst>
                <a:ext uri="{FF2B5EF4-FFF2-40B4-BE49-F238E27FC236}">
                  <a16:creationId xmlns:a16="http://schemas.microsoft.com/office/drawing/2014/main" id="{A8F9F43F-D1D6-4A3B-968A-1E7B21A5C6F4}"/>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1" name="Rectangle 82">
              <a:extLst>
                <a:ext uri="{FF2B5EF4-FFF2-40B4-BE49-F238E27FC236}">
                  <a16:creationId xmlns:a16="http://schemas.microsoft.com/office/drawing/2014/main" id="{062F8AA4-EB11-4B16-AD0E-60C78FF9DDB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Rectangle 83">
              <a:extLst>
                <a:ext uri="{FF2B5EF4-FFF2-40B4-BE49-F238E27FC236}">
                  <a16:creationId xmlns:a16="http://schemas.microsoft.com/office/drawing/2014/main" id="{F0C03E85-4FF3-4E9E-BEB1-A990A64C6E8E}"/>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3" name="Freeform 84">
              <a:extLst>
                <a:ext uri="{FF2B5EF4-FFF2-40B4-BE49-F238E27FC236}">
                  <a16:creationId xmlns:a16="http://schemas.microsoft.com/office/drawing/2014/main" id="{A46D6E88-C0A9-4A8E-892A-FAD4489001F2}"/>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4" name="Rectangle 85">
              <a:extLst>
                <a:ext uri="{FF2B5EF4-FFF2-40B4-BE49-F238E27FC236}">
                  <a16:creationId xmlns:a16="http://schemas.microsoft.com/office/drawing/2014/main" id="{74C9C1C6-40F0-40E3-83FA-6CE23B5DC334}"/>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5" name="Rectangle 86">
              <a:extLst>
                <a:ext uri="{FF2B5EF4-FFF2-40B4-BE49-F238E27FC236}">
                  <a16:creationId xmlns:a16="http://schemas.microsoft.com/office/drawing/2014/main" id="{D5872578-C4F2-4812-807C-A99F9E71E518}"/>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76" name="Rectangle 8">
            <a:extLst>
              <a:ext uri="{FF2B5EF4-FFF2-40B4-BE49-F238E27FC236}">
                <a16:creationId xmlns:a16="http://schemas.microsoft.com/office/drawing/2014/main" id="{8731D1F1-C411-431E-B6E6-D3C2EB31177C}"/>
              </a:ext>
            </a:extLst>
          </p:cNvPr>
          <p:cNvSpPr>
            <a:spLocks noChangeArrowheads="1"/>
          </p:cNvSpPr>
          <p:nvPr/>
        </p:nvSpPr>
        <p:spPr bwMode="auto">
          <a:xfrm>
            <a:off x="4113570" y="47121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Guiding Coalition</a:t>
            </a:r>
          </a:p>
        </p:txBody>
      </p:sp>
      <p:sp>
        <p:nvSpPr>
          <p:cNvPr id="177" name="Rectangle 2">
            <a:extLst>
              <a:ext uri="{FF2B5EF4-FFF2-40B4-BE49-F238E27FC236}">
                <a16:creationId xmlns:a16="http://schemas.microsoft.com/office/drawing/2014/main" id="{F9ABC1DD-EC47-4434-A57C-1D4A96ADC564}"/>
              </a:ext>
            </a:extLst>
          </p:cNvPr>
          <p:cNvSpPr txBox="1">
            <a:spLocks noChangeArrowheads="1"/>
          </p:cNvSpPr>
          <p:nvPr/>
        </p:nvSpPr>
        <p:spPr bwMode="auto">
          <a:xfrm>
            <a:off x="5026052" y="4711181"/>
            <a:ext cx="3996594"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Wouter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Corporate Function O: Rishi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Santokhi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VP, Portfolio RM, Steve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Lempa</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Calibri"/>
              </a:rPr>
              <a:t> (Jane Daniel)</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HoGI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Stuart  Donald​</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HoRI</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Brunno</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Maradei</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​Head of data office​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HoIO</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Kim Bormann </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&amp; CS: Erik den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Hertog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indent="0">
              <a:buClr>
                <a:srgbClr val="0069B4">
                  <a:lumMod val="60000"/>
                  <a:lumOff val="40000"/>
                </a:srgbClr>
              </a:buClr>
              <a:defRPr/>
            </a:pPr>
            <a:r>
              <a:rPr lang="en-US" sz="1100">
                <a:solidFill>
                  <a:srgbClr val="000000"/>
                </a:solidFill>
                <a:latin typeface="Calibri" panose="020F0502020204030204"/>
              </a:rPr>
              <a:t>DPO: David </a:t>
            </a:r>
            <a:r>
              <a:rPr lang="en-US" sz="1100" err="1">
                <a:solidFill>
                  <a:srgbClr val="000000"/>
                </a:solidFill>
                <a:latin typeface="Calibri" panose="020F0502020204030204"/>
              </a:rPr>
              <a:t>Hazeldine</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Rectangle 8">
            <a:extLst>
              <a:ext uri="{FF2B5EF4-FFF2-40B4-BE49-F238E27FC236}">
                <a16:creationId xmlns:a16="http://schemas.microsoft.com/office/drawing/2014/main" id="{D20F7D18-058A-47DB-ADAA-E7CE6B7A002F}"/>
              </a:ext>
            </a:extLst>
          </p:cNvPr>
          <p:cNvSpPr>
            <a:spLocks noChangeArrowheads="1"/>
          </p:cNvSpPr>
          <p:nvPr/>
        </p:nvSpPr>
        <p:spPr bwMode="auto">
          <a:xfrm>
            <a:off x="4113570" y="5674805"/>
            <a:ext cx="928276" cy="962778"/>
          </a:xfrm>
          <a:prstGeom prst="rect">
            <a:avLst/>
          </a:prstGeom>
          <a:solidFill>
            <a:schemeClr val="accent1"/>
          </a:solidFill>
          <a:ln w="9525" cap="flat" cmpd="sng" algn="ctr">
            <a:noFill/>
            <a:prstDash val="solid"/>
            <a:miter lim="800000"/>
            <a:headEnd type="none" w="med" len="med"/>
            <a:tailEnd type="none" w="med" len="med"/>
          </a:ln>
          <a:effectLst/>
        </p:spPr>
        <p:txBody>
          <a:bodyPr lIns="72009" tIns="0" rIns="72009"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Calibri" panose="020F0502020204030204"/>
                <a:ea typeface="+mn-ea"/>
                <a:cs typeface="+mn-cs"/>
              </a:rPr>
              <a:t>Optional members</a:t>
            </a:r>
          </a:p>
        </p:txBody>
      </p:sp>
      <p:sp>
        <p:nvSpPr>
          <p:cNvPr id="179" name="Rectangle 2">
            <a:extLst>
              <a:ext uri="{FF2B5EF4-FFF2-40B4-BE49-F238E27FC236}">
                <a16:creationId xmlns:a16="http://schemas.microsoft.com/office/drawing/2014/main" id="{141529C4-50B9-4BB7-89EA-A515F89493CD}"/>
              </a:ext>
            </a:extLst>
          </p:cNvPr>
          <p:cNvSpPr txBox="1">
            <a:spLocks noChangeArrowheads="1"/>
          </p:cNvSpPr>
          <p:nvPr/>
        </p:nvSpPr>
        <p:spPr bwMode="auto">
          <a:xfrm>
            <a:off x="5030575" y="5674805"/>
            <a:ext cx="3997375" cy="962778"/>
          </a:xfrm>
          <a:prstGeom prst="rect">
            <a:avLst/>
          </a:prstGeom>
          <a:no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2" spcCol="0" rtlCol="0" fromWordArt="0" anchor="ctr" anchorCtr="0" forceAA="0" compatLnSpc="1">
            <a:prstTxWarp prst="textNoShape">
              <a:avLst/>
            </a:prstTxWarp>
            <a:noAutofit/>
          </a:bodyPr>
          <a:lstStyle>
            <a:defPPr>
              <a:defRPr lang="en-US"/>
            </a:defPPr>
            <a:lvl1pPr marL="171450" indent="-171450">
              <a:buClr>
                <a:schemeClr val="accent1">
                  <a:lumMod val="60000"/>
                  <a:lumOff val="40000"/>
                </a:schemeClr>
              </a:buClr>
              <a:buSzPct val="50000"/>
              <a:buFont typeface="Arial" panose="020B0604020202020204" pitchFamily="34" charset="0"/>
              <a:buChar char="►"/>
              <a:defRPr sz="1000">
                <a:solidFill>
                  <a:schemeClr val="tx1"/>
                </a:solidFill>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0" marR="0" lvl="0" indent="84138" algn="l" defTabSz="80645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Equities CIO: Stephan Jones</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Real Assets CIO: Scott Cote</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Distribution: Chris Thompson</a:t>
            </a:r>
          </a:p>
          <a:p>
            <a:pPr marL="0"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Finance BP: Stuart Watson </a:t>
            </a:r>
          </a:p>
          <a:p>
            <a:pPr marL="182563" marR="0" lvl="0" indent="0"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None/>
              <a:tabLst/>
              <a:defRPr/>
            </a:pPr>
            <a:endPar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Group CDAO: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Hiek</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van der Scheer</a:t>
            </a:r>
          </a:p>
        </p:txBody>
      </p:sp>
      <p:cxnSp>
        <p:nvCxnSpPr>
          <p:cNvPr id="180" name="Straight Connector 179">
            <a:extLst>
              <a:ext uri="{FF2B5EF4-FFF2-40B4-BE49-F238E27FC236}">
                <a16:creationId xmlns:a16="http://schemas.microsoft.com/office/drawing/2014/main" id="{38B93F1A-6D1D-4C80-8B02-29037731C77C}"/>
              </a:ext>
            </a:extLst>
          </p:cNvPr>
          <p:cNvCxnSpPr>
            <a:cxnSpLocks/>
          </p:cNvCxnSpPr>
          <p:nvPr/>
        </p:nvCxnSpPr>
        <p:spPr>
          <a:xfrm>
            <a:off x="4118351" y="5674844"/>
            <a:ext cx="928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82EF5C8-3ECB-432D-922D-D427688E2BDC}"/>
              </a:ext>
            </a:extLst>
          </p:cNvPr>
          <p:cNvCxnSpPr/>
          <p:nvPr/>
        </p:nvCxnSpPr>
        <p:spPr>
          <a:xfrm>
            <a:off x="5037676" y="5674805"/>
            <a:ext cx="3996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82" name="Down Arrow 123">
            <a:extLst>
              <a:ext uri="{FF2B5EF4-FFF2-40B4-BE49-F238E27FC236}">
                <a16:creationId xmlns:a16="http://schemas.microsoft.com/office/drawing/2014/main" id="{AD98A5ED-C42C-485F-A651-F1D822BE47FF}"/>
              </a:ext>
            </a:extLst>
          </p:cNvPr>
          <p:cNvSpPr/>
          <p:nvPr/>
        </p:nvSpPr>
        <p:spPr>
          <a:xfrm rot="16200000">
            <a:off x="9043558" y="5445636"/>
            <a:ext cx="439168" cy="48099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1E5FAC4-5990-4614-A13C-66696E07B48F}"/>
              </a:ext>
            </a:extLst>
          </p:cNvPr>
          <p:cNvGrpSpPr/>
          <p:nvPr/>
        </p:nvGrpSpPr>
        <p:grpSpPr>
          <a:xfrm>
            <a:off x="4964615" y="1075336"/>
            <a:ext cx="3186568" cy="2994451"/>
            <a:chOff x="5102331" y="1075336"/>
            <a:chExt cx="3186568" cy="2994451"/>
          </a:xfrm>
        </p:grpSpPr>
        <p:sp>
          <p:nvSpPr>
            <p:cNvPr id="68" name="Rectangle 4">
              <a:extLst>
                <a:ext uri="{FF2B5EF4-FFF2-40B4-BE49-F238E27FC236}">
                  <a16:creationId xmlns:a16="http://schemas.microsoft.com/office/drawing/2014/main" id="{EE50C358-27EB-4B4E-B30D-1CAEDAE20680}"/>
                </a:ext>
              </a:extLst>
            </p:cNvPr>
            <p:cNvSpPr>
              <a:spLocks noChangeArrowheads="1"/>
            </p:cNvSpPr>
            <p:nvPr/>
          </p:nvSpPr>
          <p:spPr bwMode="auto">
            <a:xfrm>
              <a:off x="5278056"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 (internal)</a:t>
              </a:r>
            </a:p>
          </p:txBody>
        </p:sp>
        <p:sp>
          <p:nvSpPr>
            <p:cNvPr id="72" name="Rectangle 2">
              <a:extLst>
                <a:ext uri="{FF2B5EF4-FFF2-40B4-BE49-F238E27FC236}">
                  <a16:creationId xmlns:a16="http://schemas.microsoft.com/office/drawing/2014/main" id="{6C90CC91-4665-4964-B869-A14EE5215C51}"/>
                </a:ext>
              </a:extLst>
            </p:cNvPr>
            <p:cNvSpPr txBox="1">
              <a:spLocks noChangeArrowheads="1"/>
            </p:cNvSpPr>
            <p:nvPr/>
          </p:nvSpPr>
          <p:spPr bwMode="auto">
            <a:xfrm>
              <a:off x="5288335"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Rectangle 2">
              <a:extLst>
                <a:ext uri="{FF2B5EF4-FFF2-40B4-BE49-F238E27FC236}">
                  <a16:creationId xmlns:a16="http://schemas.microsoft.com/office/drawing/2014/main" id="{AAE57BC5-3A70-428B-89DF-452E6CD77207}"/>
                </a:ext>
              </a:extLst>
            </p:cNvPr>
            <p:cNvSpPr txBox="1">
              <a:spLocks noChangeArrowheads="1"/>
            </p:cNvSpPr>
            <p:nvPr/>
          </p:nvSpPr>
          <p:spPr bwMode="auto">
            <a:xfrm>
              <a:off x="5283677"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Corporate Function O: Rishi Santoshi</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Wouter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86" name="Rectangle 185">
              <a:extLst>
                <a:ext uri="{FF2B5EF4-FFF2-40B4-BE49-F238E27FC236}">
                  <a16:creationId xmlns:a16="http://schemas.microsoft.com/office/drawing/2014/main" id="{5EFAE694-0666-428B-A8E9-E4B6F7F2AA2D}"/>
                </a:ext>
              </a:extLst>
            </p:cNvPr>
            <p:cNvSpPr/>
            <p:nvPr/>
          </p:nvSpPr>
          <p:spPr>
            <a:xfrm>
              <a:off x="5274079"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1CD8ADE4-7C4D-42E7-9E3C-F6C7AB13136B}"/>
                </a:ext>
              </a:extLst>
            </p:cNvPr>
            <p:cNvSpPr/>
            <p:nvPr/>
          </p:nvSpPr>
          <p:spPr>
            <a:xfrm>
              <a:off x="5102331"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lang="de-DE" sz="1200">
                  <a:solidFill>
                    <a:prstClr val="white"/>
                  </a:solidFill>
                  <a:latin typeface="Calibri" panose="020F0502020204030204"/>
                </a:rPr>
                <a:t>a</a:t>
              </a:r>
              <a:endParaRPr kumimoji="0" lang="de-DE"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4">
              <a:extLst>
                <a:ext uri="{FF2B5EF4-FFF2-40B4-BE49-F238E27FC236}">
                  <a16:creationId xmlns:a16="http://schemas.microsoft.com/office/drawing/2014/main" id="{074AE32D-1778-4713-9911-D9C74ED617ED}"/>
                </a:ext>
              </a:extLst>
            </p:cNvPr>
            <p:cNvSpPr>
              <a:spLocks noChangeArrowheads="1"/>
            </p:cNvSpPr>
            <p:nvPr/>
          </p:nvSpPr>
          <p:spPr bwMode="auto">
            <a:xfrm>
              <a:off x="6778529" y="1221440"/>
              <a:ext cx="1500091" cy="792553"/>
            </a:xfrm>
            <a:prstGeom prst="rect">
              <a:avLst/>
            </a:prstGeom>
            <a:solidFill>
              <a:schemeClr val="accent1">
                <a:lumMod val="50000"/>
              </a:schemeClr>
            </a:solidFill>
            <a:ln w="9525" cap="flat" cmpd="sng" algn="ctr">
              <a:solidFill>
                <a:schemeClr val="accent3"/>
              </a:solidFill>
              <a:prstDash val="solid"/>
              <a:miter lim="800000"/>
              <a:headEnd type="none" w="med" len="med"/>
              <a:tailEnd type="none" w="med" len="med"/>
            </a:ln>
            <a:effectLst/>
          </p:spPr>
          <p:txBody>
            <a:bodyPr lIns="0" tIns="0" rIns="0" bIns="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a:t>
              </a:r>
            </a:p>
            <a:p>
              <a:pPr marL="0" marR="0" lvl="0" indent="0" algn="ctr" defTabSz="456999" rtl="0" eaLnBrk="1" fontAlgn="auto" latinLnBrk="0" hangingPunct="1">
                <a:lnSpc>
                  <a:spcPct val="100000"/>
                </a:lnSpc>
                <a:spcBef>
                  <a:spcPts val="0"/>
                </a:spcBef>
                <a:spcAft>
                  <a:spcPts val="0"/>
                </a:spcAft>
                <a:buClrTx/>
                <a:buSzTx/>
                <a:buFontTx/>
                <a:buNone/>
                <a:tabLst/>
                <a:defRPr/>
              </a:pPr>
              <a:r>
                <a:rPr lang="en-US" sz="1100" b="1" kern="0">
                  <a:solidFill>
                    <a:prstClr val="white"/>
                  </a:solidFill>
                  <a:latin typeface="Calibri" panose="020F0502020204030204"/>
                </a:rPr>
                <a:t>(external)</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3" name="Rectangle 2">
              <a:extLst>
                <a:ext uri="{FF2B5EF4-FFF2-40B4-BE49-F238E27FC236}">
                  <a16:creationId xmlns:a16="http://schemas.microsoft.com/office/drawing/2014/main" id="{951F2A2C-8052-4098-B72C-C445EFCB4774}"/>
                </a:ext>
              </a:extLst>
            </p:cNvPr>
            <p:cNvSpPr txBox="1">
              <a:spLocks noChangeArrowheads="1"/>
            </p:cNvSpPr>
            <p:nvPr/>
          </p:nvSpPr>
          <p:spPr bwMode="auto">
            <a:xfrm>
              <a:off x="6788808" y="3107009"/>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CAO: Sander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Maatman</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Rectangle 2">
              <a:extLst>
                <a:ext uri="{FF2B5EF4-FFF2-40B4-BE49-F238E27FC236}">
                  <a16:creationId xmlns:a16="http://schemas.microsoft.com/office/drawing/2014/main" id="{34C323FE-F45D-4EB7-ACE8-B3A93B6F5A6F}"/>
                </a:ext>
              </a:extLst>
            </p:cNvPr>
            <p:cNvSpPr txBox="1">
              <a:spLocks noChangeArrowheads="1"/>
            </p:cNvSpPr>
            <p:nvPr/>
          </p:nvSpPr>
          <p:spPr bwMode="auto">
            <a:xfrm>
              <a:off x="6784150" y="2026564"/>
              <a:ext cx="1500091" cy="962778"/>
            </a:xfrm>
            <a:prstGeom prst="rect">
              <a:avLst/>
            </a:prstGeom>
            <a:solidFill>
              <a:srgbClr val="FFFFFF"/>
            </a:solidFill>
            <a:ln w="9525"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9" tIns="72009" rIns="0" bIns="72009" numCol="1" spcCol="0" rtlCol="0" fromWordArt="0" anchor="ctr" anchorCtr="0" forceAA="0" compatLnSpc="1">
              <a:prstTxWarp prst="textNoShape">
                <a:avLst/>
              </a:prstTxWarp>
              <a:noAutofit/>
            </a:bodyPr>
            <a:lstStyle>
              <a:defPPr>
                <a:defRPr lang="nl-NL"/>
              </a:defPPr>
              <a:lvl1pPr marL="84138" marR="0" lvl="0" indent="-84138" fontAlgn="auto">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kumimoji="0" sz="1100" b="0" i="0" u="none" strike="noStrike" cap="none" spc="0" normalizeH="0" baseline="0">
                  <a:ln>
                    <a:noFill/>
                  </a:ln>
                  <a:solidFill>
                    <a:srgbClr val="000000"/>
                  </a:solidFill>
                  <a:effectLst/>
                  <a:uLnTx/>
                  <a:uFillTx/>
                  <a:latin typeface="Calibri" panose="020F0502020204030204"/>
                </a:defRPr>
              </a:lvl1pPr>
              <a:lvl2pPr lvl="1">
                <a:defRPr sz="1100">
                  <a:solidFill>
                    <a:schemeClr val="bg1"/>
                  </a:solidFill>
                </a:defRPr>
              </a:lvl2pPr>
              <a:lvl3pPr lvl="2">
                <a:defRPr sz="1100">
                  <a:solidFill>
                    <a:schemeClr val="bg1"/>
                  </a:solidFill>
                </a:defRPr>
              </a:lvl3pPr>
              <a:lvl4pPr>
                <a:defRPr>
                  <a:solidFill>
                    <a:schemeClr val="lt1"/>
                  </a:solidFill>
                  <a:latin typeface="+mn-lt"/>
                </a:defRPr>
              </a:lvl4pPr>
              <a:lvl5pPr>
                <a:defRPr>
                  <a:solidFill>
                    <a:schemeClr val="lt1"/>
                  </a:solidFill>
                  <a:latin typeface="+mn-lt"/>
                </a:defRPr>
              </a:lvl5pPr>
              <a:lvl6pPr>
                <a:defRPr>
                  <a:solidFill>
                    <a:schemeClr val="lt1"/>
                  </a:solidFill>
                  <a:latin typeface="+mn-lt"/>
                </a:defRPr>
              </a:lvl6pPr>
              <a:lvl7pPr>
                <a:defRPr>
                  <a:solidFill>
                    <a:schemeClr val="lt1"/>
                  </a:solidFill>
                  <a:latin typeface="+mn-lt"/>
                </a:defRPr>
              </a:lvl7pPr>
              <a:lvl8pPr>
                <a:defRPr>
                  <a:solidFill>
                    <a:schemeClr val="lt1"/>
                  </a:solidFill>
                  <a:latin typeface="+mn-lt"/>
                </a:defRPr>
              </a:lvl8pPr>
              <a:lvl9pPr>
                <a:defRPr>
                  <a:solidFill>
                    <a:schemeClr val="lt1"/>
                  </a:solidFill>
                  <a:latin typeface="+mn-lt"/>
                </a:defRPr>
              </a:lvl9pPr>
            </a:lstStyle>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HoAM</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&amp; CS: Erik den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Hertog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COO: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Wouter</a:t>
              </a: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Peters</a:t>
              </a: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CTO: Nicole </a:t>
              </a:r>
              <a:r>
                <a:rPr kumimoji="0" lang="en-US" sz="1100" b="0" i="0" u="none" strike="noStrike" kern="1200" cap="none" spc="0" normalizeH="0" baseline="0" noProof="0" err="1">
                  <a:ln>
                    <a:noFill/>
                  </a:ln>
                  <a:solidFill>
                    <a:srgbClr val="000000"/>
                  </a:solidFill>
                  <a:effectLst/>
                  <a:uLnTx/>
                  <a:uFillTx/>
                  <a:latin typeface="Calibri" panose="020F0502020204030204"/>
                  <a:ea typeface="+mn-ea"/>
                  <a:cs typeface="+mn-cs"/>
                </a:rPr>
                <a:t>Sandig</a:t>
              </a: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a:p>
              <a:pPr marL="84138" marR="0" lvl="0" indent="-84138" algn="l" defTabSz="914400" rtl="0" eaLnBrk="1" fontAlgn="auto" latinLnBrk="0" hangingPunct="1">
                <a:lnSpc>
                  <a:spcPct val="100000"/>
                </a:lnSpc>
                <a:spcBef>
                  <a:spcPts val="0"/>
                </a:spcBef>
                <a:spcAft>
                  <a:spcPts val="0"/>
                </a:spcAft>
                <a:buClr>
                  <a:srgbClr val="0069B4">
                    <a:lumMod val="60000"/>
                    <a:lumOff val="40000"/>
                  </a:srgbClr>
                </a:buClr>
                <a:buSzPct val="5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CDO: Lance Cameron</a:t>
              </a:r>
            </a:p>
          </p:txBody>
        </p:sp>
        <p:sp>
          <p:nvSpPr>
            <p:cNvPr id="145" name="Rectangle 144">
              <a:extLst>
                <a:ext uri="{FF2B5EF4-FFF2-40B4-BE49-F238E27FC236}">
                  <a16:creationId xmlns:a16="http://schemas.microsoft.com/office/drawing/2014/main" id="{6B963CA5-4870-42D8-9D25-7EA3FE44EF82}"/>
                </a:ext>
              </a:extLst>
            </p:cNvPr>
            <p:cNvSpPr/>
            <p:nvPr/>
          </p:nvSpPr>
          <p:spPr>
            <a:xfrm>
              <a:off x="6774552" y="2017147"/>
              <a:ext cx="1501200" cy="2048739"/>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B17B4E43-B9FC-43FD-87C9-6AA56CAC5EA4}"/>
                </a:ext>
              </a:extLst>
            </p:cNvPr>
            <p:cNvSpPr/>
            <p:nvPr/>
          </p:nvSpPr>
          <p:spPr>
            <a:xfrm>
              <a:off x="6602804" y="1075336"/>
              <a:ext cx="291600" cy="2916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0" i="0" u="none" strike="noStrike" kern="1200" cap="none" spc="0" normalizeH="0" baseline="0" noProof="0">
                  <a:ln>
                    <a:noFill/>
                  </a:ln>
                  <a:solidFill>
                    <a:prstClr val="white"/>
                  </a:solidFill>
                  <a:effectLst/>
                  <a:uLnTx/>
                  <a:uFillTx/>
                  <a:latin typeface="Calibri" panose="020F0502020204030204"/>
                  <a:ea typeface="+mn-ea"/>
                  <a:cs typeface="+mn-cs"/>
                </a:rPr>
                <a:t>3</a:t>
              </a:r>
              <a:r>
                <a:rPr lang="de-DE" sz="1200">
                  <a:solidFill>
                    <a:prstClr val="white"/>
                  </a:solidFill>
                  <a:latin typeface="Calibri" panose="020F0502020204030204"/>
                </a:rPr>
                <a:t>b</a:t>
              </a: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101302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9" name="Rectangle 18">
            <a:extLst>
              <a:ext uri="{FF2B5EF4-FFF2-40B4-BE49-F238E27FC236}">
                <a16:creationId xmlns:a16="http://schemas.microsoft.com/office/drawing/2014/main" id="{B22C7C95-CFFE-4157-8BBC-302392EDBBEF}"/>
              </a:ext>
            </a:extLst>
          </p:cNvPr>
          <p:cNvSpPr/>
          <p:nvPr/>
        </p:nvSpPr>
        <p:spPr>
          <a:xfrm>
            <a:off x="6096000" y="1088116"/>
            <a:ext cx="5791200" cy="4829810"/>
          </a:xfrm>
          <a:prstGeom prst="rect">
            <a:avLst/>
          </a:prstGeom>
          <a:no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Potential candidates for Data Governance Council</a:t>
            </a:r>
          </a:p>
        </p:txBody>
      </p:sp>
      <p:graphicFrame>
        <p:nvGraphicFramePr>
          <p:cNvPr id="39" name="Table 38">
            <a:extLst>
              <a:ext uri="{FF2B5EF4-FFF2-40B4-BE49-F238E27FC236}">
                <a16:creationId xmlns:a16="http://schemas.microsoft.com/office/drawing/2014/main" id="{09D81E7A-44F6-4274-A112-5B38F0873963}"/>
              </a:ext>
            </a:extLst>
          </p:cNvPr>
          <p:cNvGraphicFramePr>
            <a:graphicFrameLocks noGrp="1"/>
          </p:cNvGraphicFramePr>
          <p:nvPr/>
        </p:nvGraphicFramePr>
        <p:xfrm>
          <a:off x="556451" y="1088121"/>
          <a:ext cx="4169823" cy="4829803"/>
        </p:xfrm>
        <a:graphic>
          <a:graphicData uri="http://schemas.openxmlformats.org/drawingml/2006/table">
            <a:tbl>
              <a:tblPr firstRow="1" bandRow="1">
                <a:tableStyleId>{C4B1156A-380E-4F78-BDF5-A606A8083BF9}</a:tableStyleId>
              </a:tblPr>
              <a:tblGrid>
                <a:gridCol w="1659704">
                  <a:extLst>
                    <a:ext uri="{9D8B030D-6E8A-4147-A177-3AD203B41FA5}">
                      <a16:colId xmlns:a16="http://schemas.microsoft.com/office/drawing/2014/main" val="664324143"/>
                    </a:ext>
                  </a:extLst>
                </a:gridCol>
                <a:gridCol w="2510119">
                  <a:extLst>
                    <a:ext uri="{9D8B030D-6E8A-4147-A177-3AD203B41FA5}">
                      <a16:colId xmlns:a16="http://schemas.microsoft.com/office/drawing/2014/main" val="20001"/>
                    </a:ext>
                  </a:extLst>
                </a:gridCol>
              </a:tblGrid>
              <a:tr h="282723">
                <a:tc>
                  <a:txBody>
                    <a:bodyPr/>
                    <a:lstStyle/>
                    <a:p>
                      <a:pPr algn="l" rtl="0"/>
                      <a:r>
                        <a:rPr lang="en-US" sz="1100">
                          <a:solidFill>
                            <a:schemeClr val="bg1"/>
                          </a:solidFill>
                        </a:rPr>
                        <a:t>Guiding Coalition</a:t>
                      </a:r>
                    </a:p>
                  </a:txBody>
                  <a:tcPr marL="0" marR="0" marT="18000" marB="18000">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l" rtl="0"/>
                      <a:r>
                        <a:rPr lang="en-US" sz="1100">
                          <a:solidFill>
                            <a:schemeClr val="bg1"/>
                          </a:solidFill>
                        </a:rPr>
                        <a:t>Role</a:t>
                      </a:r>
                    </a:p>
                  </a:txBody>
                  <a:tcPr marL="0" marR="0" marT="18000" marB="18000">
                    <a:lnL w="9525"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0"/>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Wouter Peters​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Lance Cameron​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CDO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Nicole Sandig​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CTO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Rishi Santokhi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a:t>Corporate Function 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9397829"/>
                  </a:ext>
                </a:extLst>
              </a:tr>
              <a:tr h="230884">
                <a:tc>
                  <a:txBody>
                    <a:bodyPr/>
                    <a:lstStyle/>
                    <a:p>
                      <a:pPr rtl="0"/>
                      <a:r>
                        <a:rPr lang="en-US" sz="1100">
                          <a:solidFill>
                            <a:srgbClr val="000000"/>
                          </a:solidFill>
                          <a:latin typeface="+mn-lt"/>
                        </a:rPr>
                        <a:t>Steve Lempa</a:t>
                      </a:r>
                      <a:endParaRPr lang="en-US" sz="1100"/>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VP portfolio Risk Management</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Stuart Donald​</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Insights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Brunno Maradei</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Responsible Investments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Head of data office​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1766"/>
                  </a:ext>
                </a:extLst>
              </a:tr>
              <a:tr h="230884">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mn-lt"/>
                          <a:ea typeface="+mn-ea"/>
                          <a:cs typeface="+mn-cs"/>
                        </a:rPr>
                        <a:t>Kim Bormann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Investment Operations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233327"/>
                  </a:ext>
                </a:extLst>
              </a:tr>
              <a:tr h="420955">
                <a:tc>
                  <a:txBody>
                    <a:bodyPr/>
                    <a:lstStyle/>
                    <a:p>
                      <a:pPr rtl="0"/>
                      <a:r>
                        <a:rPr lang="en-US" sz="1100"/>
                        <a:t>Erik den Hartog</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European Head of Account Management &amp; Client Servicing</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273261"/>
                  </a:ext>
                </a:extLst>
              </a:tr>
              <a:tr h="420955">
                <a:tc>
                  <a:txBody>
                    <a:bodyPr/>
                    <a:lstStyle/>
                    <a:p>
                      <a:pPr rtl="0"/>
                      <a:r>
                        <a:rPr lang="en-US" sz="1100"/>
                        <a:t>David </a:t>
                      </a:r>
                      <a:r>
                        <a:rPr lang="en-US" sz="1100" err="1"/>
                        <a:t>Hazeldine</a:t>
                      </a:r>
                      <a:endParaRPr lang="en-US" sz="1100"/>
                    </a:p>
                  </a:txBody>
                  <a:tcPr marL="0" marR="0" marT="18000" marB="1800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Global DPO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9308800"/>
                  </a:ext>
                </a:extLst>
              </a:tr>
              <a:tr h="282723">
                <a:tc>
                  <a:txBody>
                    <a:bodyPr/>
                    <a:lstStyle/>
                    <a:p>
                      <a:pPr rtl="0"/>
                      <a:r>
                        <a:rPr lang="en-US" sz="1100" b="1">
                          <a:solidFill>
                            <a:schemeClr val="bg1"/>
                          </a:solidFill>
                        </a:rPr>
                        <a:t>Optional members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rtl="0"/>
                      <a:endParaRPr lang="en-US" sz="1100" b="0"/>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273196022"/>
                  </a:ext>
                </a:extLst>
              </a:tr>
              <a:tr h="420955">
                <a:tc>
                  <a:txBody>
                    <a:bodyPr/>
                    <a:lstStyle/>
                    <a:p>
                      <a:pPr rtl="0"/>
                      <a:r>
                        <a:rPr lang="en-US" sz="1100"/>
                        <a:t>Stephan Jones</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Multi Asset &amp; Solutions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842347"/>
                  </a:ext>
                </a:extLst>
              </a:tr>
              <a:tr h="230884">
                <a:tc>
                  <a:txBody>
                    <a:bodyPr/>
                    <a:lstStyle/>
                    <a:p>
                      <a:pPr rtl="0"/>
                      <a:r>
                        <a:rPr lang="en-US" sz="1100"/>
                        <a:t>Scott Cote</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Chief Investment Officer Real Assets</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5993856"/>
                  </a:ext>
                </a:extLst>
              </a:tr>
              <a:tr h="230884">
                <a:tc>
                  <a:txBody>
                    <a:bodyPr/>
                    <a:lstStyle/>
                    <a:p>
                      <a:pPr rtl="0"/>
                      <a:r>
                        <a:rPr lang="en-US" sz="1100"/>
                        <a:t>Chris Thompson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Head of Global Client Group</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5334319"/>
                  </a:ext>
                </a:extLst>
              </a:tr>
              <a:tr h="230884">
                <a:tc>
                  <a:txBody>
                    <a:bodyPr/>
                    <a:lstStyle/>
                    <a:p>
                      <a:pPr rtl="0"/>
                      <a:r>
                        <a:rPr lang="en-US" sz="1100"/>
                        <a:t>Stuart Watson</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Sr Finance business partner </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5775797"/>
                  </a:ext>
                </a:extLst>
              </a:tr>
              <a:tr h="230884">
                <a:tc>
                  <a:txBody>
                    <a:bodyPr/>
                    <a:lstStyle/>
                    <a:p>
                      <a:pPr rtl="0"/>
                      <a:r>
                        <a:rPr lang="en-US" sz="1100"/>
                        <a:t>Hiek van der Scheer</a:t>
                      </a:r>
                    </a:p>
                  </a:txBody>
                  <a:tcPr marL="0" marR="0" marT="18000" marB="180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100" b="0"/>
                        <a:t>Group CDAO</a:t>
                      </a:r>
                    </a:p>
                  </a:txBody>
                  <a:tcPr marL="0" marR="0" marT="18000" marB="1800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4316824"/>
                  </a:ext>
                </a:extLst>
              </a:tr>
            </a:tbl>
          </a:graphicData>
        </a:graphic>
      </p:graphicFrame>
      <p:grpSp>
        <p:nvGrpSpPr>
          <p:cNvPr id="82" name="Group 71">
            <a:extLst>
              <a:ext uri="{FF2B5EF4-FFF2-40B4-BE49-F238E27FC236}">
                <a16:creationId xmlns:a16="http://schemas.microsoft.com/office/drawing/2014/main" id="{71772E79-01B8-4A13-9CA0-30B9B27468AB}"/>
              </a:ext>
            </a:extLst>
          </p:cNvPr>
          <p:cNvGrpSpPr>
            <a:grpSpLocks noChangeAspect="1"/>
          </p:cNvGrpSpPr>
          <p:nvPr/>
        </p:nvGrpSpPr>
        <p:grpSpPr bwMode="auto">
          <a:xfrm>
            <a:off x="7350956" y="1248046"/>
            <a:ext cx="901854" cy="659346"/>
            <a:chOff x="3091" y="1986"/>
            <a:chExt cx="896" cy="620"/>
          </a:xfrm>
          <a:solidFill>
            <a:schemeClr val="accent1"/>
          </a:solidFill>
        </p:grpSpPr>
        <p:sp>
          <p:nvSpPr>
            <p:cNvPr id="83" name="Freeform 72">
              <a:extLst>
                <a:ext uri="{FF2B5EF4-FFF2-40B4-BE49-F238E27FC236}">
                  <a16:creationId xmlns:a16="http://schemas.microsoft.com/office/drawing/2014/main" id="{D72CB7F3-5A13-47F2-BEBC-BB149DAACE40}"/>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73">
              <a:extLst>
                <a:ext uri="{FF2B5EF4-FFF2-40B4-BE49-F238E27FC236}">
                  <a16:creationId xmlns:a16="http://schemas.microsoft.com/office/drawing/2014/main" id="{94E871D2-50D9-4136-B297-B9E6976A4A35}"/>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Freeform 74">
              <a:extLst>
                <a:ext uri="{FF2B5EF4-FFF2-40B4-BE49-F238E27FC236}">
                  <a16:creationId xmlns:a16="http://schemas.microsoft.com/office/drawing/2014/main" id="{509EF2AF-93EA-4B1D-A244-C11FE37209BA}"/>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Rectangle 75">
              <a:extLst>
                <a:ext uri="{FF2B5EF4-FFF2-40B4-BE49-F238E27FC236}">
                  <a16:creationId xmlns:a16="http://schemas.microsoft.com/office/drawing/2014/main" id="{44E20B6B-DC1B-43A4-A2B4-BEB417DEC307}"/>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Line 76">
              <a:extLst>
                <a:ext uri="{FF2B5EF4-FFF2-40B4-BE49-F238E27FC236}">
                  <a16:creationId xmlns:a16="http://schemas.microsoft.com/office/drawing/2014/main" id="{717D004F-F348-4494-9758-AB8F02AA9195}"/>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Line 77">
              <a:extLst>
                <a:ext uri="{FF2B5EF4-FFF2-40B4-BE49-F238E27FC236}">
                  <a16:creationId xmlns:a16="http://schemas.microsoft.com/office/drawing/2014/main" id="{5E49C1E6-C258-4376-AE59-BFB264BFB300}"/>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78">
              <a:extLst>
                <a:ext uri="{FF2B5EF4-FFF2-40B4-BE49-F238E27FC236}">
                  <a16:creationId xmlns:a16="http://schemas.microsoft.com/office/drawing/2014/main" id="{1F2E5815-EACF-406B-A744-BD8DB4C8C784}"/>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79">
              <a:extLst>
                <a:ext uri="{FF2B5EF4-FFF2-40B4-BE49-F238E27FC236}">
                  <a16:creationId xmlns:a16="http://schemas.microsoft.com/office/drawing/2014/main" id="{51552DE5-E1E5-4349-B11E-F5C4F72021BF}"/>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80">
              <a:extLst>
                <a:ext uri="{FF2B5EF4-FFF2-40B4-BE49-F238E27FC236}">
                  <a16:creationId xmlns:a16="http://schemas.microsoft.com/office/drawing/2014/main" id="{59075E09-C18D-4901-8B16-D3532F277B69}"/>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81">
              <a:extLst>
                <a:ext uri="{FF2B5EF4-FFF2-40B4-BE49-F238E27FC236}">
                  <a16:creationId xmlns:a16="http://schemas.microsoft.com/office/drawing/2014/main" id="{EE55E6F9-8255-4A43-A81E-C7CF7B28A4D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Rectangle 82">
              <a:extLst>
                <a:ext uri="{FF2B5EF4-FFF2-40B4-BE49-F238E27FC236}">
                  <a16:creationId xmlns:a16="http://schemas.microsoft.com/office/drawing/2014/main" id="{85A84122-8CBC-401D-8926-CEBDDFC3CC09}"/>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Rectangle 83">
              <a:extLst>
                <a:ext uri="{FF2B5EF4-FFF2-40B4-BE49-F238E27FC236}">
                  <a16:creationId xmlns:a16="http://schemas.microsoft.com/office/drawing/2014/main" id="{241F9613-BBE1-481B-A999-C2AB653B61D9}"/>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84">
              <a:extLst>
                <a:ext uri="{FF2B5EF4-FFF2-40B4-BE49-F238E27FC236}">
                  <a16:creationId xmlns:a16="http://schemas.microsoft.com/office/drawing/2014/main" id="{DD0AD973-9B70-42F8-9B04-42D9D1347593}"/>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Rectangle 85">
              <a:extLst>
                <a:ext uri="{FF2B5EF4-FFF2-40B4-BE49-F238E27FC236}">
                  <a16:creationId xmlns:a16="http://schemas.microsoft.com/office/drawing/2014/main" id="{C9CFD547-801D-4033-BD27-751AA61C08FB}"/>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Rectangle 86">
              <a:extLst>
                <a:ext uri="{FF2B5EF4-FFF2-40B4-BE49-F238E27FC236}">
                  <a16:creationId xmlns:a16="http://schemas.microsoft.com/office/drawing/2014/main" id="{62AACD2D-7DD8-42DD-A98F-D3B3C4C1B934}"/>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33" name="Straight Connector 32">
            <a:extLst>
              <a:ext uri="{FF2B5EF4-FFF2-40B4-BE49-F238E27FC236}">
                <a16:creationId xmlns:a16="http://schemas.microsoft.com/office/drawing/2014/main" id="{58250A50-AA2E-4AD3-BF32-81B3A727776F}"/>
              </a:ext>
            </a:extLst>
          </p:cNvPr>
          <p:cNvCxnSpPr>
            <a:cxnSpLocks/>
          </p:cNvCxnSpPr>
          <p:nvPr/>
        </p:nvCxnSpPr>
        <p:spPr>
          <a:xfrm>
            <a:off x="9723193"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526410-6125-4C23-AECB-114BEE791923}"/>
              </a:ext>
            </a:extLst>
          </p:cNvPr>
          <p:cNvCxnSpPr>
            <a:cxnSpLocks/>
          </p:cNvCxnSpPr>
          <p:nvPr/>
        </p:nvCxnSpPr>
        <p:spPr>
          <a:xfrm>
            <a:off x="11161109"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35" name="AutoShape 7">
            <a:extLst>
              <a:ext uri="{FF2B5EF4-FFF2-40B4-BE49-F238E27FC236}">
                <a16:creationId xmlns:a16="http://schemas.microsoft.com/office/drawing/2014/main" id="{0CA8A13E-29E7-4882-B5DB-FAA4B44C7FDD}"/>
              </a:ext>
            </a:extLst>
          </p:cNvPr>
          <p:cNvCxnSpPr>
            <a:cxnSpLocks noChangeShapeType="1"/>
          </p:cNvCxnSpPr>
          <p:nvPr/>
        </p:nvCxnSpPr>
        <p:spPr bwMode="auto">
          <a:xfrm rot="5400000" flipH="1" flipV="1">
            <a:off x="7629009" y="1857859"/>
            <a:ext cx="1317600"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cxnSp>
        <p:nvCxnSpPr>
          <p:cNvPr id="36" name="AutoShape 9">
            <a:extLst>
              <a:ext uri="{FF2B5EF4-FFF2-40B4-BE49-F238E27FC236}">
                <a16:creationId xmlns:a16="http://schemas.microsoft.com/office/drawing/2014/main" id="{39ADBA3E-08A6-4E7E-BF1B-2A509CE46422}"/>
              </a:ext>
            </a:extLst>
          </p:cNvPr>
          <p:cNvCxnSpPr>
            <a:cxnSpLocks noChangeShapeType="1"/>
          </p:cNvCxnSpPr>
          <p:nvPr/>
        </p:nvCxnSpPr>
        <p:spPr bwMode="auto">
          <a:xfrm rot="16200000" flipV="1">
            <a:off x="9066295" y="1857118"/>
            <a:ext cx="1318497" cy="1440000"/>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37" name="Rectangle 4">
            <a:extLst>
              <a:ext uri="{FF2B5EF4-FFF2-40B4-BE49-F238E27FC236}">
                <a16:creationId xmlns:a16="http://schemas.microsoft.com/office/drawing/2014/main" id="{799368A6-0FB5-4065-9F78-4D5E146C415C}"/>
              </a:ext>
            </a:extLst>
          </p:cNvPr>
          <p:cNvSpPr>
            <a:spLocks noChangeArrowheads="1"/>
          </p:cNvSpPr>
          <p:nvPr/>
        </p:nvSpPr>
        <p:spPr bwMode="auto">
          <a:xfrm>
            <a:off x="9795514"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38" name="AutoShape 7">
            <a:extLst>
              <a:ext uri="{FF2B5EF4-FFF2-40B4-BE49-F238E27FC236}">
                <a16:creationId xmlns:a16="http://schemas.microsoft.com/office/drawing/2014/main" id="{43F51701-D847-4788-9FC6-BEB06A8ED6E4}"/>
              </a:ext>
            </a:extLst>
          </p:cNvPr>
          <p:cNvCxnSpPr>
            <a:cxnSpLocks noChangeShapeType="1"/>
            <a:stCxn id="40" idx="1"/>
            <a:endCxn id="37" idx="5"/>
          </p:cNvCxnSpPr>
          <p:nvPr/>
        </p:nvCxnSpPr>
        <p:spPr bwMode="auto">
          <a:xfrm rot="5400000" flipH="1" flipV="1">
            <a:off x="9822512"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40" name="Rectangle 3">
            <a:extLst>
              <a:ext uri="{FF2B5EF4-FFF2-40B4-BE49-F238E27FC236}">
                <a16:creationId xmlns:a16="http://schemas.microsoft.com/office/drawing/2014/main" id="{D6A4336E-BBDB-4B06-B7C0-D5AC8D42516F}"/>
              </a:ext>
            </a:extLst>
          </p:cNvPr>
          <p:cNvSpPr>
            <a:spLocks noChangeArrowheads="1"/>
          </p:cNvSpPr>
          <p:nvPr/>
        </p:nvSpPr>
        <p:spPr bwMode="auto">
          <a:xfrm>
            <a:off x="908944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41" name="Rectangle 5">
            <a:extLst>
              <a:ext uri="{FF2B5EF4-FFF2-40B4-BE49-F238E27FC236}">
                <a16:creationId xmlns:a16="http://schemas.microsoft.com/office/drawing/2014/main" id="{CD3CB7EA-3A22-4337-BE27-37E17CAFCC9F}"/>
              </a:ext>
            </a:extLst>
          </p:cNvPr>
          <p:cNvSpPr>
            <a:spLocks noChangeArrowheads="1"/>
          </p:cNvSpPr>
          <p:nvPr/>
        </p:nvSpPr>
        <p:spPr bwMode="auto">
          <a:xfrm>
            <a:off x="8366132" y="1248046"/>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Data Governance council chaired by CDO</a:t>
            </a:r>
          </a:p>
        </p:txBody>
      </p:sp>
      <p:sp>
        <p:nvSpPr>
          <p:cNvPr id="42" name="Rectangle 3">
            <a:extLst>
              <a:ext uri="{FF2B5EF4-FFF2-40B4-BE49-F238E27FC236}">
                <a16:creationId xmlns:a16="http://schemas.microsoft.com/office/drawing/2014/main" id="{DD68DE72-C711-4F77-A902-229060EAAADB}"/>
              </a:ext>
            </a:extLst>
          </p:cNvPr>
          <p:cNvSpPr>
            <a:spLocks noChangeArrowheads="1"/>
          </p:cNvSpPr>
          <p:nvPr/>
        </p:nvSpPr>
        <p:spPr bwMode="auto">
          <a:xfrm>
            <a:off x="10506651"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43" name="Elbow Connector 128">
            <a:extLst>
              <a:ext uri="{FF2B5EF4-FFF2-40B4-BE49-F238E27FC236}">
                <a16:creationId xmlns:a16="http://schemas.microsoft.com/office/drawing/2014/main" id="{1EDB7D8C-E8E9-49B0-B8DA-8C8C68AF5D51}"/>
              </a:ext>
            </a:extLst>
          </p:cNvPr>
          <p:cNvCxnSpPr>
            <a:cxnSpLocks/>
            <a:stCxn id="37" idx="5"/>
            <a:endCxn id="42" idx="1"/>
          </p:cNvCxnSpPr>
          <p:nvPr/>
        </p:nvCxnSpPr>
        <p:spPr>
          <a:xfrm rot="16200000" flipH="1">
            <a:off x="10531117"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51" name="Rectangle 3">
            <a:extLst>
              <a:ext uri="{FF2B5EF4-FFF2-40B4-BE49-F238E27FC236}">
                <a16:creationId xmlns:a16="http://schemas.microsoft.com/office/drawing/2014/main" id="{70996599-2AB6-45A8-A27C-1275B3464C01}"/>
              </a:ext>
            </a:extLst>
          </p:cNvPr>
          <p:cNvSpPr>
            <a:spLocks noChangeArrowheads="1"/>
          </p:cNvSpPr>
          <p:nvPr/>
        </p:nvSpPr>
        <p:spPr bwMode="auto">
          <a:xfrm>
            <a:off x="908944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52" name="Rectangle 3">
            <a:extLst>
              <a:ext uri="{FF2B5EF4-FFF2-40B4-BE49-F238E27FC236}">
                <a16:creationId xmlns:a16="http://schemas.microsoft.com/office/drawing/2014/main" id="{B3100300-9E8C-4629-92B7-26D1872DB5E4}"/>
              </a:ext>
            </a:extLst>
          </p:cNvPr>
          <p:cNvSpPr>
            <a:spLocks noChangeArrowheads="1"/>
          </p:cNvSpPr>
          <p:nvPr/>
        </p:nvSpPr>
        <p:spPr bwMode="auto">
          <a:xfrm>
            <a:off x="10506651"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cxnSp>
        <p:nvCxnSpPr>
          <p:cNvPr id="74" name="Straight Connector 73">
            <a:extLst>
              <a:ext uri="{FF2B5EF4-FFF2-40B4-BE49-F238E27FC236}">
                <a16:creationId xmlns:a16="http://schemas.microsoft.com/office/drawing/2014/main" id="{77D9C487-053D-490B-9A60-52A114F9E8D5}"/>
              </a:ext>
            </a:extLst>
          </p:cNvPr>
          <p:cNvCxnSpPr>
            <a:cxnSpLocks/>
          </p:cNvCxnSpPr>
          <p:nvPr/>
        </p:nvCxnSpPr>
        <p:spPr>
          <a:xfrm>
            <a:off x="6814894"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39B17C2-69BC-4489-830C-8BFA4A30484F}"/>
              </a:ext>
            </a:extLst>
          </p:cNvPr>
          <p:cNvCxnSpPr>
            <a:cxnSpLocks/>
          </p:cNvCxnSpPr>
          <p:nvPr/>
        </p:nvCxnSpPr>
        <p:spPr>
          <a:xfrm>
            <a:off x="8252810" y="4524354"/>
            <a:ext cx="0" cy="572654"/>
          </a:xfrm>
          <a:prstGeom prst="line">
            <a:avLst/>
          </a:prstGeom>
          <a:ln w="19050">
            <a:solidFill>
              <a:srgbClr val="B9B9BF"/>
            </a:solidFill>
          </a:ln>
        </p:spPr>
        <p:style>
          <a:lnRef idx="1">
            <a:schemeClr val="accent1"/>
          </a:lnRef>
          <a:fillRef idx="0">
            <a:schemeClr val="accent1"/>
          </a:fillRef>
          <a:effectRef idx="0">
            <a:schemeClr val="accent1"/>
          </a:effectRef>
          <a:fontRef idx="minor">
            <a:schemeClr val="tx1"/>
          </a:fontRef>
        </p:style>
      </p:cxnSp>
      <p:sp>
        <p:nvSpPr>
          <p:cNvPr id="76" name="Rectangle 4">
            <a:extLst>
              <a:ext uri="{FF2B5EF4-FFF2-40B4-BE49-F238E27FC236}">
                <a16:creationId xmlns:a16="http://schemas.microsoft.com/office/drawing/2014/main" id="{7BF54899-720F-43B3-9B6C-B499C555A438}"/>
              </a:ext>
            </a:extLst>
          </p:cNvPr>
          <p:cNvSpPr>
            <a:spLocks noChangeArrowheads="1"/>
          </p:cNvSpPr>
          <p:nvPr/>
        </p:nvSpPr>
        <p:spPr bwMode="auto">
          <a:xfrm>
            <a:off x="6887215" y="280708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Owner</a:t>
            </a:r>
          </a:p>
        </p:txBody>
      </p:sp>
      <p:cxnSp>
        <p:nvCxnSpPr>
          <p:cNvPr id="77" name="AutoShape 7">
            <a:extLst>
              <a:ext uri="{FF2B5EF4-FFF2-40B4-BE49-F238E27FC236}">
                <a16:creationId xmlns:a16="http://schemas.microsoft.com/office/drawing/2014/main" id="{B7F93940-091F-4F3B-9EB8-62FE4325A5DC}"/>
              </a:ext>
            </a:extLst>
          </p:cNvPr>
          <p:cNvCxnSpPr>
            <a:cxnSpLocks noChangeShapeType="1"/>
            <a:stCxn id="78" idx="1"/>
            <a:endCxn id="76" idx="5"/>
          </p:cNvCxnSpPr>
          <p:nvPr/>
        </p:nvCxnSpPr>
        <p:spPr bwMode="auto">
          <a:xfrm rot="5400000" flipH="1" flipV="1">
            <a:off x="6914213" y="3425627"/>
            <a:ext cx="535930" cy="706073"/>
          </a:xfrm>
          <a:prstGeom prst="bentConnector3">
            <a:avLst>
              <a:gd name="adj1" fmla="val 50000"/>
            </a:avLst>
          </a:prstGeom>
          <a:noFill/>
          <a:ln w="9525" cap="flat" cmpd="sng" algn="ctr">
            <a:solidFill>
              <a:srgbClr val="747480"/>
            </a:solidFill>
            <a:prstDash val="solid"/>
            <a:miter lim="800000"/>
            <a:headEnd type="none" w="med" len="med"/>
            <a:tailEnd type="none" w="med" len="med"/>
          </a:ln>
          <a:effectLst/>
        </p:spPr>
      </p:cxnSp>
      <p:sp>
        <p:nvSpPr>
          <p:cNvPr id="78" name="Rectangle 3">
            <a:extLst>
              <a:ext uri="{FF2B5EF4-FFF2-40B4-BE49-F238E27FC236}">
                <a16:creationId xmlns:a16="http://schemas.microsoft.com/office/drawing/2014/main" id="{2396E09C-0432-4874-ADEB-57D5D375D801}"/>
              </a:ext>
            </a:extLst>
          </p:cNvPr>
          <p:cNvSpPr>
            <a:spLocks noChangeArrowheads="1"/>
          </p:cNvSpPr>
          <p:nvPr/>
        </p:nvSpPr>
        <p:spPr bwMode="auto">
          <a:xfrm>
            <a:off x="618114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sp>
        <p:nvSpPr>
          <p:cNvPr id="79" name="Rectangle 3">
            <a:extLst>
              <a:ext uri="{FF2B5EF4-FFF2-40B4-BE49-F238E27FC236}">
                <a16:creationId xmlns:a16="http://schemas.microsoft.com/office/drawing/2014/main" id="{8E243C19-B5AA-4A25-949E-F9D13CFFA8D8}"/>
              </a:ext>
            </a:extLst>
          </p:cNvPr>
          <p:cNvSpPr>
            <a:spLocks noChangeArrowheads="1"/>
          </p:cNvSpPr>
          <p:nvPr/>
        </p:nvSpPr>
        <p:spPr bwMode="auto">
          <a:xfrm>
            <a:off x="7598352" y="4046628"/>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Steward</a:t>
            </a:r>
          </a:p>
        </p:txBody>
      </p:sp>
      <p:cxnSp>
        <p:nvCxnSpPr>
          <p:cNvPr id="99" name="Elbow Connector 128">
            <a:extLst>
              <a:ext uri="{FF2B5EF4-FFF2-40B4-BE49-F238E27FC236}">
                <a16:creationId xmlns:a16="http://schemas.microsoft.com/office/drawing/2014/main" id="{336A58B4-6AA6-4B4C-90CF-FD0A90252F7D}"/>
              </a:ext>
            </a:extLst>
          </p:cNvPr>
          <p:cNvCxnSpPr>
            <a:cxnSpLocks/>
            <a:stCxn id="76" idx="5"/>
            <a:endCxn id="79" idx="1"/>
          </p:cNvCxnSpPr>
          <p:nvPr/>
        </p:nvCxnSpPr>
        <p:spPr>
          <a:xfrm rot="16200000" flipH="1">
            <a:off x="7622818" y="3423094"/>
            <a:ext cx="535930" cy="711137"/>
          </a:xfrm>
          <a:prstGeom prst="bentConnector3">
            <a:avLst/>
          </a:prstGeom>
          <a:noFill/>
          <a:ln w="9525" cap="flat" cmpd="sng" algn="ctr">
            <a:solidFill>
              <a:srgbClr val="747480"/>
            </a:solidFill>
            <a:prstDash val="solid"/>
            <a:miter lim="800000"/>
            <a:headEnd type="none" w="med" len="med"/>
            <a:tailEnd type="none" w="med" len="med"/>
          </a:ln>
          <a:effectLst/>
        </p:spPr>
      </p:cxnSp>
      <p:sp>
        <p:nvSpPr>
          <p:cNvPr id="100" name="Rectangle 3">
            <a:extLst>
              <a:ext uri="{FF2B5EF4-FFF2-40B4-BE49-F238E27FC236}">
                <a16:creationId xmlns:a16="http://schemas.microsoft.com/office/drawing/2014/main" id="{A5BA80F0-BD02-4E85-91FD-1C0DB00A0A4C}"/>
              </a:ext>
            </a:extLst>
          </p:cNvPr>
          <p:cNvSpPr>
            <a:spLocks noChangeArrowheads="1"/>
          </p:cNvSpPr>
          <p:nvPr/>
        </p:nvSpPr>
        <p:spPr bwMode="auto">
          <a:xfrm>
            <a:off x="618114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101" name="Rectangle 3">
            <a:extLst>
              <a:ext uri="{FF2B5EF4-FFF2-40B4-BE49-F238E27FC236}">
                <a16:creationId xmlns:a16="http://schemas.microsoft.com/office/drawing/2014/main" id="{9B46E8DA-ED3A-45FE-89E4-53F95573E81F}"/>
              </a:ext>
            </a:extLst>
          </p:cNvPr>
          <p:cNvSpPr>
            <a:spLocks noChangeArrowheads="1"/>
          </p:cNvSpPr>
          <p:nvPr/>
        </p:nvSpPr>
        <p:spPr bwMode="auto">
          <a:xfrm>
            <a:off x="7598352" y="4952621"/>
            <a:ext cx="1296000" cy="703610"/>
          </a:xfrm>
          <a:prstGeom prst="leftRightArrow">
            <a:avLst>
              <a:gd name="adj1" fmla="val 100000"/>
              <a:gd name="adj2" fmla="val 0"/>
            </a:avLst>
          </a:prstGeom>
          <a:solidFill>
            <a:srgbClr val="0069B4"/>
          </a:solidFill>
          <a:ln w="19050" cap="flat" cmpd="sng" algn="ctr">
            <a:noFill/>
            <a:prstDash val="solid"/>
            <a:miter lim="800000"/>
            <a:headEnd type="none" w="med" len="med"/>
            <a:tailEnd type="none" w="med" len="med"/>
          </a:ln>
          <a:effectLst/>
        </p:spPr>
        <p:txBody>
          <a:bodyPr lIns="71963" tIns="0" rIns="71963" bIns="0" anchor="ctr"/>
          <a:lstStyle/>
          <a:p>
            <a:pPr marL="0" marR="0" lvl="0" indent="0" algn="ctr" defTabSz="913943"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Light" panose="020F0302020204030204"/>
                <a:ea typeface="+mn-ea"/>
                <a:cs typeface="+mn-cs"/>
              </a:rPr>
              <a:t>Data Custodian</a:t>
            </a:r>
          </a:p>
        </p:txBody>
      </p:sp>
      <p:sp>
        <p:nvSpPr>
          <p:cNvPr id="20" name="Right Arrow 19">
            <a:extLst>
              <a:ext uri="{FF2B5EF4-FFF2-40B4-BE49-F238E27FC236}">
                <a16:creationId xmlns:a16="http://schemas.microsoft.com/office/drawing/2014/main" id="{348E1756-7AEA-46E4-8B57-B5D222D9BDAC}"/>
              </a:ext>
            </a:extLst>
          </p:cNvPr>
          <p:cNvSpPr/>
          <p:nvPr/>
        </p:nvSpPr>
        <p:spPr>
          <a:xfrm>
            <a:off x="5030289" y="3135087"/>
            <a:ext cx="824025" cy="553124"/>
          </a:xfrm>
          <a:prstGeom prst="rightArrow">
            <a:avLst/>
          </a:prstGeom>
          <a:solidFill>
            <a:srgbClr val="CBD4E5"/>
          </a:solidFill>
          <a:ln>
            <a:solidFill>
              <a:srgbClr val="CBD4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814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extLst>
              <p:ext uri="{D42A27DB-BD31-4B8C-83A1-F6EECF244321}">
                <p14:modId xmlns:p14="http://schemas.microsoft.com/office/powerpoint/2010/main" val="42359431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5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pPr marL="108000" marR="0" lvl="0" indent="0" algn="l" defTabSz="755934"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effectLst/>
                <a:uLnTx/>
                <a:uFillTx/>
                <a:latin typeface="+mn-lt"/>
                <a:ea typeface="+mn-ea"/>
                <a:cs typeface="+mn-cs"/>
              </a:rPr>
              <a:t>Data Objective Roadmap Approval Process</a:t>
            </a:r>
          </a:p>
        </p:txBody>
      </p:sp>
    </p:spTree>
    <p:extLst>
      <p:ext uri="{BB962C8B-B14F-4D97-AF65-F5344CB8AC3E}">
        <p14:creationId xmlns:p14="http://schemas.microsoft.com/office/powerpoint/2010/main" val="4457146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What do we ask from you in the guiding coalition?</a:t>
            </a:r>
          </a:p>
        </p:txBody>
      </p:sp>
      <p:grpSp>
        <p:nvGrpSpPr>
          <p:cNvPr id="67" name="Group 66">
            <a:extLst>
              <a:ext uri="{FF2B5EF4-FFF2-40B4-BE49-F238E27FC236}">
                <a16:creationId xmlns:a16="http://schemas.microsoft.com/office/drawing/2014/main" id="{BF76C1D7-4874-4D07-8C9E-75069BA34229}"/>
              </a:ext>
            </a:extLst>
          </p:cNvPr>
          <p:cNvGrpSpPr/>
          <p:nvPr/>
        </p:nvGrpSpPr>
        <p:grpSpPr>
          <a:xfrm>
            <a:off x="6381055" y="3852329"/>
            <a:ext cx="4464000" cy="329916"/>
            <a:chOff x="4361358" y="3633953"/>
            <a:chExt cx="3477120" cy="330088"/>
          </a:xfrm>
        </p:grpSpPr>
        <p:sp>
          <p:nvSpPr>
            <p:cNvPr id="68" name="Arrow: Left-Right 67">
              <a:extLst>
                <a:ext uri="{FF2B5EF4-FFF2-40B4-BE49-F238E27FC236}">
                  <a16:creationId xmlns:a16="http://schemas.microsoft.com/office/drawing/2014/main" id="{A945944C-1AA4-44A8-92C1-808165740B1C}"/>
                </a:ext>
              </a:extLst>
            </p:cNvPr>
            <p:cNvSpPr/>
            <p:nvPr/>
          </p:nvSpPr>
          <p:spPr>
            <a:xfrm>
              <a:off x="4361358" y="3633953"/>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b"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Strategic data decisions</a:t>
              </a:r>
            </a:p>
          </p:txBody>
        </p:sp>
        <p:cxnSp>
          <p:nvCxnSpPr>
            <p:cNvPr id="69" name="Straight Connector 68">
              <a:extLst>
                <a:ext uri="{FF2B5EF4-FFF2-40B4-BE49-F238E27FC236}">
                  <a16:creationId xmlns:a16="http://schemas.microsoft.com/office/drawing/2014/main" id="{C1E54D22-087E-42AF-8CB6-183025037764}"/>
                </a:ext>
              </a:extLst>
            </p:cNvPr>
            <p:cNvCxnSpPr>
              <a:stCxn id="68" idx="4"/>
              <a:endCxn id="68" idx="6"/>
            </p:cNvCxnSpPr>
            <p:nvPr/>
          </p:nvCxnSpPr>
          <p:spPr>
            <a:xfrm>
              <a:off x="4361358" y="3964041"/>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6FA5DC-6C01-4A8D-A618-EA72290AC060}"/>
              </a:ext>
            </a:extLst>
          </p:cNvPr>
          <p:cNvGrpSpPr/>
          <p:nvPr/>
        </p:nvGrpSpPr>
        <p:grpSpPr>
          <a:xfrm>
            <a:off x="7815265" y="1473567"/>
            <a:ext cx="1703064" cy="1703064"/>
            <a:chOff x="7815265" y="1473567"/>
            <a:chExt cx="1703064" cy="1703064"/>
          </a:xfrm>
        </p:grpSpPr>
        <p:sp>
          <p:nvSpPr>
            <p:cNvPr id="60" name="Oval 59">
              <a:extLst>
                <a:ext uri="{FF2B5EF4-FFF2-40B4-BE49-F238E27FC236}">
                  <a16:creationId xmlns:a16="http://schemas.microsoft.com/office/drawing/2014/main" id="{5EEA053D-6411-482F-B134-975695F21527}"/>
                </a:ext>
              </a:extLst>
            </p:cNvPr>
            <p:cNvSpPr/>
            <p:nvPr/>
          </p:nvSpPr>
          <p:spPr>
            <a:xfrm>
              <a:off x="7815265"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77" name="Group 76">
              <a:extLst>
                <a:ext uri="{FF2B5EF4-FFF2-40B4-BE49-F238E27FC236}">
                  <a16:creationId xmlns:a16="http://schemas.microsoft.com/office/drawing/2014/main" id="{623C3D76-3223-4681-83F8-4D4FCFE48DBD}"/>
                </a:ext>
              </a:extLst>
            </p:cNvPr>
            <p:cNvGrpSpPr>
              <a:grpSpLocks noChangeAspect="1"/>
            </p:cNvGrpSpPr>
            <p:nvPr/>
          </p:nvGrpSpPr>
          <p:grpSpPr>
            <a:xfrm>
              <a:off x="8200087" y="1965099"/>
              <a:ext cx="933419" cy="720000"/>
              <a:chOff x="727075" y="4886325"/>
              <a:chExt cx="1263650" cy="974725"/>
            </a:xfrm>
            <a:solidFill>
              <a:schemeClr val="bg1"/>
            </a:solidFill>
          </p:grpSpPr>
          <p:sp>
            <p:nvSpPr>
              <p:cNvPr id="78" name="Freeform 152">
                <a:extLst>
                  <a:ext uri="{FF2B5EF4-FFF2-40B4-BE49-F238E27FC236}">
                    <a16:creationId xmlns:a16="http://schemas.microsoft.com/office/drawing/2014/main" id="{60177C5A-8FA2-42A0-BE00-0802E51C9A24}"/>
                  </a:ext>
                </a:extLst>
              </p:cNvPr>
              <p:cNvSpPr>
                <a:spLocks/>
              </p:cNvSpPr>
              <p:nvPr/>
            </p:nvSpPr>
            <p:spPr bwMode="auto">
              <a:xfrm>
                <a:off x="1330325" y="4886325"/>
                <a:ext cx="660400" cy="974725"/>
              </a:xfrm>
              <a:custGeom>
                <a:avLst/>
                <a:gdLst>
                  <a:gd name="T0" fmla="*/ 30 w 416"/>
                  <a:gd name="T1" fmla="*/ 542 h 614"/>
                  <a:gd name="T2" fmla="*/ 88 w 416"/>
                  <a:gd name="T3" fmla="*/ 474 h 614"/>
                  <a:gd name="T4" fmla="*/ 70 w 416"/>
                  <a:gd name="T5" fmla="*/ 394 h 614"/>
                  <a:gd name="T6" fmla="*/ 34 w 416"/>
                  <a:gd name="T7" fmla="*/ 290 h 614"/>
                  <a:gd name="T8" fmla="*/ 8 w 416"/>
                  <a:gd name="T9" fmla="*/ 228 h 614"/>
                  <a:gd name="T10" fmla="*/ 0 w 416"/>
                  <a:gd name="T11" fmla="*/ 170 h 614"/>
                  <a:gd name="T12" fmla="*/ 14 w 416"/>
                  <a:gd name="T13" fmla="*/ 114 h 614"/>
                  <a:gd name="T14" fmla="*/ 32 w 416"/>
                  <a:gd name="T15" fmla="*/ 86 h 614"/>
                  <a:gd name="T16" fmla="*/ 88 w 416"/>
                  <a:gd name="T17" fmla="*/ 36 h 614"/>
                  <a:gd name="T18" fmla="*/ 166 w 416"/>
                  <a:gd name="T19" fmla="*/ 6 h 614"/>
                  <a:gd name="T20" fmla="*/ 226 w 416"/>
                  <a:gd name="T21" fmla="*/ 0 h 614"/>
                  <a:gd name="T22" fmla="*/ 268 w 416"/>
                  <a:gd name="T23" fmla="*/ 60 h 614"/>
                  <a:gd name="T24" fmla="*/ 310 w 416"/>
                  <a:gd name="T25" fmla="*/ 78 h 614"/>
                  <a:gd name="T26" fmla="*/ 408 w 416"/>
                  <a:gd name="T27" fmla="*/ 166 h 614"/>
                  <a:gd name="T28" fmla="*/ 278 w 416"/>
                  <a:gd name="T29" fmla="*/ 192 h 614"/>
                  <a:gd name="T30" fmla="*/ 254 w 416"/>
                  <a:gd name="T31" fmla="*/ 200 h 614"/>
                  <a:gd name="T32" fmla="*/ 208 w 416"/>
                  <a:gd name="T33" fmla="*/ 202 h 614"/>
                  <a:gd name="T34" fmla="*/ 164 w 416"/>
                  <a:gd name="T35" fmla="*/ 174 h 614"/>
                  <a:gd name="T36" fmla="*/ 178 w 416"/>
                  <a:gd name="T37" fmla="*/ 162 h 614"/>
                  <a:gd name="T38" fmla="*/ 192 w 416"/>
                  <a:gd name="T39" fmla="*/ 176 h 614"/>
                  <a:gd name="T40" fmla="*/ 224 w 416"/>
                  <a:gd name="T41" fmla="*/ 186 h 614"/>
                  <a:gd name="T42" fmla="*/ 262 w 416"/>
                  <a:gd name="T43" fmla="*/ 180 h 614"/>
                  <a:gd name="T44" fmla="*/ 352 w 416"/>
                  <a:gd name="T45" fmla="*/ 200 h 614"/>
                  <a:gd name="T46" fmla="*/ 342 w 416"/>
                  <a:gd name="T47" fmla="*/ 130 h 614"/>
                  <a:gd name="T48" fmla="*/ 292 w 416"/>
                  <a:gd name="T49" fmla="*/ 88 h 614"/>
                  <a:gd name="T50" fmla="*/ 216 w 416"/>
                  <a:gd name="T51" fmla="*/ 64 h 614"/>
                  <a:gd name="T52" fmla="*/ 208 w 416"/>
                  <a:gd name="T53" fmla="*/ 18 h 614"/>
                  <a:gd name="T54" fmla="*/ 138 w 416"/>
                  <a:gd name="T55" fmla="*/ 32 h 614"/>
                  <a:gd name="T56" fmla="*/ 72 w 416"/>
                  <a:gd name="T57" fmla="*/ 70 h 614"/>
                  <a:gd name="T58" fmla="*/ 40 w 416"/>
                  <a:gd name="T59" fmla="*/ 108 h 614"/>
                  <a:gd name="T60" fmla="*/ 20 w 416"/>
                  <a:gd name="T61" fmla="*/ 154 h 614"/>
                  <a:gd name="T62" fmla="*/ 22 w 416"/>
                  <a:gd name="T63" fmla="*/ 206 h 614"/>
                  <a:gd name="T64" fmla="*/ 34 w 416"/>
                  <a:gd name="T65" fmla="*/ 242 h 614"/>
                  <a:gd name="T66" fmla="*/ 84 w 416"/>
                  <a:gd name="T67" fmla="*/ 380 h 614"/>
                  <a:gd name="T68" fmla="*/ 106 w 416"/>
                  <a:gd name="T69" fmla="*/ 482 h 614"/>
                  <a:gd name="T70" fmla="*/ 82 w 416"/>
                  <a:gd name="T71" fmla="*/ 560 h 614"/>
                  <a:gd name="T72" fmla="*/ 396 w 416"/>
                  <a:gd name="T73" fmla="*/ 596 h 614"/>
                  <a:gd name="T74" fmla="*/ 360 w 416"/>
                  <a:gd name="T75" fmla="*/ 492 h 614"/>
                  <a:gd name="T76" fmla="*/ 340 w 416"/>
                  <a:gd name="T77" fmla="*/ 482 h 614"/>
                  <a:gd name="T78" fmla="*/ 334 w 416"/>
                  <a:gd name="T79" fmla="*/ 422 h 614"/>
                  <a:gd name="T80" fmla="*/ 320 w 416"/>
                  <a:gd name="T81" fmla="*/ 378 h 614"/>
                  <a:gd name="T82" fmla="*/ 276 w 416"/>
                  <a:gd name="T83" fmla="*/ 320 h 614"/>
                  <a:gd name="T84" fmla="*/ 246 w 416"/>
                  <a:gd name="T85" fmla="*/ 296 h 614"/>
                  <a:gd name="T86" fmla="*/ 224 w 416"/>
                  <a:gd name="T87" fmla="*/ 278 h 614"/>
                  <a:gd name="T88" fmla="*/ 184 w 416"/>
                  <a:gd name="T89" fmla="*/ 232 h 614"/>
                  <a:gd name="T90" fmla="*/ 192 w 416"/>
                  <a:gd name="T91" fmla="*/ 208 h 614"/>
                  <a:gd name="T92" fmla="*/ 210 w 416"/>
                  <a:gd name="T93" fmla="*/ 236 h 614"/>
                  <a:gd name="T94" fmla="*/ 246 w 416"/>
                  <a:gd name="T95" fmla="*/ 274 h 614"/>
                  <a:gd name="T96" fmla="*/ 258 w 416"/>
                  <a:gd name="T97" fmla="*/ 282 h 614"/>
                  <a:gd name="T98" fmla="*/ 304 w 416"/>
                  <a:gd name="T99" fmla="*/ 320 h 614"/>
                  <a:gd name="T100" fmla="*/ 340 w 416"/>
                  <a:gd name="T101" fmla="*/ 380 h 614"/>
                  <a:gd name="T102" fmla="*/ 354 w 416"/>
                  <a:gd name="T103" fmla="*/ 432 h 614"/>
                  <a:gd name="T104" fmla="*/ 378 w 416"/>
                  <a:gd name="T105" fmla="*/ 474 h 614"/>
                  <a:gd name="T106" fmla="*/ 414 w 416"/>
                  <a:gd name="T107"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614">
                    <a:moveTo>
                      <a:pt x="414" y="614"/>
                    </a:moveTo>
                    <a:lnTo>
                      <a:pt x="30" y="614"/>
                    </a:lnTo>
                    <a:lnTo>
                      <a:pt x="30" y="542"/>
                    </a:lnTo>
                    <a:lnTo>
                      <a:pt x="64" y="542"/>
                    </a:lnTo>
                    <a:lnTo>
                      <a:pt x="64" y="474"/>
                    </a:lnTo>
                    <a:lnTo>
                      <a:pt x="88" y="474"/>
                    </a:lnTo>
                    <a:lnTo>
                      <a:pt x="88" y="474"/>
                    </a:lnTo>
                    <a:lnTo>
                      <a:pt x="82" y="444"/>
                    </a:lnTo>
                    <a:lnTo>
                      <a:pt x="70" y="394"/>
                    </a:lnTo>
                    <a:lnTo>
                      <a:pt x="60" y="364"/>
                    </a:lnTo>
                    <a:lnTo>
                      <a:pt x="48" y="328"/>
                    </a:lnTo>
                    <a:lnTo>
                      <a:pt x="34" y="290"/>
                    </a:lnTo>
                    <a:lnTo>
                      <a:pt x="16" y="248"/>
                    </a:lnTo>
                    <a:lnTo>
                      <a:pt x="16" y="248"/>
                    </a:lnTo>
                    <a:lnTo>
                      <a:pt x="8" y="228"/>
                    </a:lnTo>
                    <a:lnTo>
                      <a:pt x="4" y="208"/>
                    </a:lnTo>
                    <a:lnTo>
                      <a:pt x="0" y="188"/>
                    </a:lnTo>
                    <a:lnTo>
                      <a:pt x="0" y="170"/>
                    </a:lnTo>
                    <a:lnTo>
                      <a:pt x="2" y="150"/>
                    </a:lnTo>
                    <a:lnTo>
                      <a:pt x="8" y="132"/>
                    </a:lnTo>
                    <a:lnTo>
                      <a:pt x="14" y="114"/>
                    </a:lnTo>
                    <a:lnTo>
                      <a:pt x="24" y="98"/>
                    </a:lnTo>
                    <a:lnTo>
                      <a:pt x="24" y="98"/>
                    </a:lnTo>
                    <a:lnTo>
                      <a:pt x="32" y="86"/>
                    </a:lnTo>
                    <a:lnTo>
                      <a:pt x="42" y="74"/>
                    </a:lnTo>
                    <a:lnTo>
                      <a:pt x="64" y="54"/>
                    </a:lnTo>
                    <a:lnTo>
                      <a:pt x="88" y="36"/>
                    </a:lnTo>
                    <a:lnTo>
                      <a:pt x="114" y="24"/>
                    </a:lnTo>
                    <a:lnTo>
                      <a:pt x="140" y="12"/>
                    </a:lnTo>
                    <a:lnTo>
                      <a:pt x="166" y="6"/>
                    </a:lnTo>
                    <a:lnTo>
                      <a:pt x="192" y="0"/>
                    </a:lnTo>
                    <a:lnTo>
                      <a:pt x="218" y="0"/>
                    </a:lnTo>
                    <a:lnTo>
                      <a:pt x="226" y="0"/>
                    </a:lnTo>
                    <a:lnTo>
                      <a:pt x="226" y="48"/>
                    </a:lnTo>
                    <a:lnTo>
                      <a:pt x="226" y="48"/>
                    </a:lnTo>
                    <a:lnTo>
                      <a:pt x="268" y="60"/>
                    </a:lnTo>
                    <a:lnTo>
                      <a:pt x="292" y="68"/>
                    </a:lnTo>
                    <a:lnTo>
                      <a:pt x="302" y="72"/>
                    </a:lnTo>
                    <a:lnTo>
                      <a:pt x="310" y="78"/>
                    </a:lnTo>
                    <a:lnTo>
                      <a:pt x="310" y="78"/>
                    </a:lnTo>
                    <a:lnTo>
                      <a:pt x="364" y="126"/>
                    </a:lnTo>
                    <a:lnTo>
                      <a:pt x="408" y="166"/>
                    </a:lnTo>
                    <a:lnTo>
                      <a:pt x="416" y="172"/>
                    </a:lnTo>
                    <a:lnTo>
                      <a:pt x="356" y="220"/>
                    </a:lnTo>
                    <a:lnTo>
                      <a:pt x="278" y="192"/>
                    </a:lnTo>
                    <a:lnTo>
                      <a:pt x="278" y="192"/>
                    </a:lnTo>
                    <a:lnTo>
                      <a:pt x="266" y="198"/>
                    </a:lnTo>
                    <a:lnTo>
                      <a:pt x="254" y="200"/>
                    </a:lnTo>
                    <a:lnTo>
                      <a:pt x="240" y="204"/>
                    </a:lnTo>
                    <a:lnTo>
                      <a:pt x="224" y="204"/>
                    </a:lnTo>
                    <a:lnTo>
                      <a:pt x="208" y="202"/>
                    </a:lnTo>
                    <a:lnTo>
                      <a:pt x="192" y="196"/>
                    </a:lnTo>
                    <a:lnTo>
                      <a:pt x="178" y="188"/>
                    </a:lnTo>
                    <a:lnTo>
                      <a:pt x="164" y="174"/>
                    </a:lnTo>
                    <a:lnTo>
                      <a:pt x="158" y="166"/>
                    </a:lnTo>
                    <a:lnTo>
                      <a:pt x="172" y="156"/>
                    </a:lnTo>
                    <a:lnTo>
                      <a:pt x="178" y="162"/>
                    </a:lnTo>
                    <a:lnTo>
                      <a:pt x="178" y="162"/>
                    </a:lnTo>
                    <a:lnTo>
                      <a:pt x="184" y="170"/>
                    </a:lnTo>
                    <a:lnTo>
                      <a:pt x="192" y="176"/>
                    </a:lnTo>
                    <a:lnTo>
                      <a:pt x="200" y="180"/>
                    </a:lnTo>
                    <a:lnTo>
                      <a:pt x="208" y="182"/>
                    </a:lnTo>
                    <a:lnTo>
                      <a:pt x="224" y="186"/>
                    </a:lnTo>
                    <a:lnTo>
                      <a:pt x="238" y="184"/>
                    </a:lnTo>
                    <a:lnTo>
                      <a:pt x="252" y="182"/>
                    </a:lnTo>
                    <a:lnTo>
                      <a:pt x="262" y="180"/>
                    </a:lnTo>
                    <a:lnTo>
                      <a:pt x="272" y="174"/>
                    </a:lnTo>
                    <a:lnTo>
                      <a:pt x="276" y="172"/>
                    </a:lnTo>
                    <a:lnTo>
                      <a:pt x="352" y="200"/>
                    </a:lnTo>
                    <a:lnTo>
                      <a:pt x="388" y="172"/>
                    </a:lnTo>
                    <a:lnTo>
                      <a:pt x="388" y="172"/>
                    </a:lnTo>
                    <a:lnTo>
                      <a:pt x="342" y="130"/>
                    </a:lnTo>
                    <a:lnTo>
                      <a:pt x="298" y="92"/>
                    </a:lnTo>
                    <a:lnTo>
                      <a:pt x="298" y="92"/>
                    </a:lnTo>
                    <a:lnTo>
                      <a:pt x="292" y="88"/>
                    </a:lnTo>
                    <a:lnTo>
                      <a:pt x="282" y="84"/>
                    </a:lnTo>
                    <a:lnTo>
                      <a:pt x="258" y="76"/>
                    </a:lnTo>
                    <a:lnTo>
                      <a:pt x="216" y="64"/>
                    </a:lnTo>
                    <a:lnTo>
                      <a:pt x="208" y="64"/>
                    </a:lnTo>
                    <a:lnTo>
                      <a:pt x="208" y="18"/>
                    </a:lnTo>
                    <a:lnTo>
                      <a:pt x="208" y="18"/>
                    </a:lnTo>
                    <a:lnTo>
                      <a:pt x="186" y="20"/>
                    </a:lnTo>
                    <a:lnTo>
                      <a:pt x="162" y="26"/>
                    </a:lnTo>
                    <a:lnTo>
                      <a:pt x="138" y="32"/>
                    </a:lnTo>
                    <a:lnTo>
                      <a:pt x="116" y="42"/>
                    </a:lnTo>
                    <a:lnTo>
                      <a:pt x="94" y="56"/>
                    </a:lnTo>
                    <a:lnTo>
                      <a:pt x="72" y="70"/>
                    </a:lnTo>
                    <a:lnTo>
                      <a:pt x="54" y="88"/>
                    </a:lnTo>
                    <a:lnTo>
                      <a:pt x="40" y="108"/>
                    </a:lnTo>
                    <a:lnTo>
                      <a:pt x="40" y="108"/>
                    </a:lnTo>
                    <a:lnTo>
                      <a:pt x="30" y="122"/>
                    </a:lnTo>
                    <a:lnTo>
                      <a:pt x="24" y="138"/>
                    </a:lnTo>
                    <a:lnTo>
                      <a:pt x="20" y="154"/>
                    </a:lnTo>
                    <a:lnTo>
                      <a:pt x="18" y="170"/>
                    </a:lnTo>
                    <a:lnTo>
                      <a:pt x="18" y="188"/>
                    </a:lnTo>
                    <a:lnTo>
                      <a:pt x="22" y="206"/>
                    </a:lnTo>
                    <a:lnTo>
                      <a:pt x="26" y="224"/>
                    </a:lnTo>
                    <a:lnTo>
                      <a:pt x="34" y="242"/>
                    </a:lnTo>
                    <a:lnTo>
                      <a:pt x="34" y="242"/>
                    </a:lnTo>
                    <a:lnTo>
                      <a:pt x="54" y="294"/>
                    </a:lnTo>
                    <a:lnTo>
                      <a:pt x="72" y="340"/>
                    </a:lnTo>
                    <a:lnTo>
                      <a:pt x="84" y="380"/>
                    </a:lnTo>
                    <a:lnTo>
                      <a:pt x="94" y="414"/>
                    </a:lnTo>
                    <a:lnTo>
                      <a:pt x="104" y="464"/>
                    </a:lnTo>
                    <a:lnTo>
                      <a:pt x="106" y="482"/>
                    </a:lnTo>
                    <a:lnTo>
                      <a:pt x="108" y="492"/>
                    </a:lnTo>
                    <a:lnTo>
                      <a:pt x="82" y="492"/>
                    </a:lnTo>
                    <a:lnTo>
                      <a:pt x="82" y="560"/>
                    </a:lnTo>
                    <a:lnTo>
                      <a:pt x="48" y="560"/>
                    </a:lnTo>
                    <a:lnTo>
                      <a:pt x="48" y="596"/>
                    </a:lnTo>
                    <a:lnTo>
                      <a:pt x="396" y="596"/>
                    </a:lnTo>
                    <a:lnTo>
                      <a:pt x="396" y="560"/>
                    </a:lnTo>
                    <a:lnTo>
                      <a:pt x="360" y="560"/>
                    </a:lnTo>
                    <a:lnTo>
                      <a:pt x="360" y="492"/>
                    </a:lnTo>
                    <a:lnTo>
                      <a:pt x="340" y="492"/>
                    </a:lnTo>
                    <a:lnTo>
                      <a:pt x="340" y="482"/>
                    </a:lnTo>
                    <a:lnTo>
                      <a:pt x="340" y="482"/>
                    </a:lnTo>
                    <a:lnTo>
                      <a:pt x="340" y="462"/>
                    </a:lnTo>
                    <a:lnTo>
                      <a:pt x="338" y="442"/>
                    </a:lnTo>
                    <a:lnTo>
                      <a:pt x="334" y="422"/>
                    </a:lnTo>
                    <a:lnTo>
                      <a:pt x="330" y="406"/>
                    </a:lnTo>
                    <a:lnTo>
                      <a:pt x="326" y="392"/>
                    </a:lnTo>
                    <a:lnTo>
                      <a:pt x="320" y="378"/>
                    </a:lnTo>
                    <a:lnTo>
                      <a:pt x="306" y="354"/>
                    </a:lnTo>
                    <a:lnTo>
                      <a:pt x="292" y="334"/>
                    </a:lnTo>
                    <a:lnTo>
                      <a:pt x="276" y="320"/>
                    </a:lnTo>
                    <a:lnTo>
                      <a:pt x="260" y="306"/>
                    </a:lnTo>
                    <a:lnTo>
                      <a:pt x="246" y="296"/>
                    </a:lnTo>
                    <a:lnTo>
                      <a:pt x="246" y="296"/>
                    </a:lnTo>
                    <a:lnTo>
                      <a:pt x="234" y="288"/>
                    </a:lnTo>
                    <a:lnTo>
                      <a:pt x="234" y="288"/>
                    </a:lnTo>
                    <a:lnTo>
                      <a:pt x="224" y="278"/>
                    </a:lnTo>
                    <a:lnTo>
                      <a:pt x="212" y="268"/>
                    </a:lnTo>
                    <a:lnTo>
                      <a:pt x="196" y="248"/>
                    </a:lnTo>
                    <a:lnTo>
                      <a:pt x="184" y="232"/>
                    </a:lnTo>
                    <a:lnTo>
                      <a:pt x="180" y="224"/>
                    </a:lnTo>
                    <a:lnTo>
                      <a:pt x="176" y="216"/>
                    </a:lnTo>
                    <a:lnTo>
                      <a:pt x="192" y="208"/>
                    </a:lnTo>
                    <a:lnTo>
                      <a:pt x="196" y="216"/>
                    </a:lnTo>
                    <a:lnTo>
                      <a:pt x="196" y="216"/>
                    </a:lnTo>
                    <a:lnTo>
                      <a:pt x="210" y="236"/>
                    </a:lnTo>
                    <a:lnTo>
                      <a:pt x="226" y="256"/>
                    </a:lnTo>
                    <a:lnTo>
                      <a:pt x="236" y="264"/>
                    </a:lnTo>
                    <a:lnTo>
                      <a:pt x="246" y="274"/>
                    </a:lnTo>
                    <a:lnTo>
                      <a:pt x="246" y="274"/>
                    </a:lnTo>
                    <a:lnTo>
                      <a:pt x="258" y="282"/>
                    </a:lnTo>
                    <a:lnTo>
                      <a:pt x="258" y="282"/>
                    </a:lnTo>
                    <a:lnTo>
                      <a:pt x="272" y="292"/>
                    </a:lnTo>
                    <a:lnTo>
                      <a:pt x="288" y="304"/>
                    </a:lnTo>
                    <a:lnTo>
                      <a:pt x="304" y="320"/>
                    </a:lnTo>
                    <a:lnTo>
                      <a:pt x="320" y="340"/>
                    </a:lnTo>
                    <a:lnTo>
                      <a:pt x="334" y="366"/>
                    </a:lnTo>
                    <a:lnTo>
                      <a:pt x="340" y="380"/>
                    </a:lnTo>
                    <a:lnTo>
                      <a:pt x="346" y="396"/>
                    </a:lnTo>
                    <a:lnTo>
                      <a:pt x="350" y="412"/>
                    </a:lnTo>
                    <a:lnTo>
                      <a:pt x="354" y="432"/>
                    </a:lnTo>
                    <a:lnTo>
                      <a:pt x="356" y="452"/>
                    </a:lnTo>
                    <a:lnTo>
                      <a:pt x="358" y="474"/>
                    </a:lnTo>
                    <a:lnTo>
                      <a:pt x="378" y="474"/>
                    </a:lnTo>
                    <a:lnTo>
                      <a:pt x="378" y="542"/>
                    </a:lnTo>
                    <a:lnTo>
                      <a:pt x="414" y="542"/>
                    </a:lnTo>
                    <a:lnTo>
                      <a:pt x="414" y="6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9" name="Rectangle 153">
                <a:extLst>
                  <a:ext uri="{FF2B5EF4-FFF2-40B4-BE49-F238E27FC236}">
                    <a16:creationId xmlns:a16="http://schemas.microsoft.com/office/drawing/2014/main" id="{F6DB1CCC-DDA8-4A28-BFDE-849AFC4890AA}"/>
                  </a:ext>
                </a:extLst>
              </p:cNvPr>
              <p:cNvSpPr>
                <a:spLocks noChangeArrowheads="1"/>
              </p:cNvSpPr>
              <p:nvPr/>
            </p:nvSpPr>
            <p:spPr bwMode="auto">
              <a:xfrm>
                <a:off x="1660525" y="5051425"/>
                <a:ext cx="5080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0" name="Rectangle 154">
                <a:extLst>
                  <a:ext uri="{FF2B5EF4-FFF2-40B4-BE49-F238E27FC236}">
                    <a16:creationId xmlns:a16="http://schemas.microsoft.com/office/drawing/2014/main" id="{B8A87E4E-4CBD-4DA3-9417-1BCBE7F7A667}"/>
                  </a:ext>
                </a:extLst>
              </p:cNvPr>
              <p:cNvSpPr>
                <a:spLocks noChangeArrowheads="1"/>
              </p:cNvSpPr>
              <p:nvPr/>
            </p:nvSpPr>
            <p:spPr bwMode="auto">
              <a:xfrm>
                <a:off x="1562100" y="563880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Rectangle 155">
                <a:extLst>
                  <a:ext uri="{FF2B5EF4-FFF2-40B4-BE49-F238E27FC236}">
                    <a16:creationId xmlns:a16="http://schemas.microsoft.com/office/drawing/2014/main" id="{12197288-C974-421C-8A52-0B4DF4D9D20F}"/>
                  </a:ext>
                </a:extLst>
              </p:cNvPr>
              <p:cNvSpPr>
                <a:spLocks noChangeArrowheads="1"/>
              </p:cNvSpPr>
              <p:nvPr/>
            </p:nvSpPr>
            <p:spPr bwMode="auto">
              <a:xfrm>
                <a:off x="1562100" y="5746750"/>
                <a:ext cx="247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156">
                <a:extLst>
                  <a:ext uri="{FF2B5EF4-FFF2-40B4-BE49-F238E27FC236}">
                    <a16:creationId xmlns:a16="http://schemas.microsoft.com/office/drawing/2014/main" id="{9BD6DF8B-0557-49E9-BCA8-A058FAEF6C00}"/>
                  </a:ext>
                </a:extLst>
              </p:cNvPr>
              <p:cNvSpPr>
                <a:spLocks/>
              </p:cNvSpPr>
              <p:nvPr/>
            </p:nvSpPr>
            <p:spPr bwMode="auto">
              <a:xfrm>
                <a:off x="727075" y="4927600"/>
                <a:ext cx="657225" cy="933450"/>
              </a:xfrm>
              <a:custGeom>
                <a:avLst/>
                <a:gdLst>
                  <a:gd name="T0" fmla="*/ 294 w 414"/>
                  <a:gd name="T1" fmla="*/ 588 h 588"/>
                  <a:gd name="T2" fmla="*/ 234 w 414"/>
                  <a:gd name="T3" fmla="*/ 582 h 588"/>
                  <a:gd name="T4" fmla="*/ 180 w 414"/>
                  <a:gd name="T5" fmla="*/ 564 h 588"/>
                  <a:gd name="T6" fmla="*/ 130 w 414"/>
                  <a:gd name="T7" fmla="*/ 538 h 588"/>
                  <a:gd name="T8" fmla="*/ 86 w 414"/>
                  <a:gd name="T9" fmla="*/ 502 h 588"/>
                  <a:gd name="T10" fmla="*/ 50 w 414"/>
                  <a:gd name="T11" fmla="*/ 458 h 588"/>
                  <a:gd name="T12" fmla="*/ 24 w 414"/>
                  <a:gd name="T13" fmla="*/ 408 h 588"/>
                  <a:gd name="T14" fmla="*/ 6 w 414"/>
                  <a:gd name="T15" fmla="*/ 354 h 588"/>
                  <a:gd name="T16" fmla="*/ 0 w 414"/>
                  <a:gd name="T17" fmla="*/ 294 h 588"/>
                  <a:gd name="T18" fmla="*/ 2 w 414"/>
                  <a:gd name="T19" fmla="*/ 264 h 588"/>
                  <a:gd name="T20" fmla="*/ 14 w 414"/>
                  <a:gd name="T21" fmla="*/ 208 h 588"/>
                  <a:gd name="T22" fmla="*/ 36 w 414"/>
                  <a:gd name="T23" fmla="*/ 154 h 588"/>
                  <a:gd name="T24" fmla="*/ 68 w 414"/>
                  <a:gd name="T25" fmla="*/ 108 h 588"/>
                  <a:gd name="T26" fmla="*/ 108 w 414"/>
                  <a:gd name="T27" fmla="*/ 68 h 588"/>
                  <a:gd name="T28" fmla="*/ 154 w 414"/>
                  <a:gd name="T29" fmla="*/ 36 h 588"/>
                  <a:gd name="T30" fmla="*/ 206 w 414"/>
                  <a:gd name="T31" fmla="*/ 14 h 588"/>
                  <a:gd name="T32" fmla="*/ 264 w 414"/>
                  <a:gd name="T33" fmla="*/ 2 h 588"/>
                  <a:gd name="T34" fmla="*/ 294 w 414"/>
                  <a:gd name="T35" fmla="*/ 0 h 588"/>
                  <a:gd name="T36" fmla="*/ 350 w 414"/>
                  <a:gd name="T37" fmla="*/ 6 h 588"/>
                  <a:gd name="T38" fmla="*/ 406 w 414"/>
                  <a:gd name="T39" fmla="*/ 22 h 588"/>
                  <a:gd name="T40" fmla="*/ 406 w 414"/>
                  <a:gd name="T41" fmla="*/ 44 h 588"/>
                  <a:gd name="T42" fmla="*/ 398 w 414"/>
                  <a:gd name="T43" fmla="*/ 40 h 588"/>
                  <a:gd name="T44" fmla="*/ 348 w 414"/>
                  <a:gd name="T45" fmla="*/ 24 h 588"/>
                  <a:gd name="T46" fmla="*/ 294 w 414"/>
                  <a:gd name="T47" fmla="*/ 18 h 588"/>
                  <a:gd name="T48" fmla="*/ 266 w 414"/>
                  <a:gd name="T49" fmla="*/ 20 h 588"/>
                  <a:gd name="T50" fmla="*/ 212 w 414"/>
                  <a:gd name="T51" fmla="*/ 32 h 588"/>
                  <a:gd name="T52" fmla="*/ 162 w 414"/>
                  <a:gd name="T53" fmla="*/ 52 h 588"/>
                  <a:gd name="T54" fmla="*/ 118 w 414"/>
                  <a:gd name="T55" fmla="*/ 82 h 588"/>
                  <a:gd name="T56" fmla="*/ 82 w 414"/>
                  <a:gd name="T57" fmla="*/ 120 h 588"/>
                  <a:gd name="T58" fmla="*/ 52 w 414"/>
                  <a:gd name="T59" fmla="*/ 164 h 588"/>
                  <a:gd name="T60" fmla="*/ 30 w 414"/>
                  <a:gd name="T61" fmla="*/ 212 h 588"/>
                  <a:gd name="T62" fmla="*/ 20 w 414"/>
                  <a:gd name="T63" fmla="*/ 266 h 588"/>
                  <a:gd name="T64" fmla="*/ 18 w 414"/>
                  <a:gd name="T65" fmla="*/ 294 h 588"/>
                  <a:gd name="T66" fmla="*/ 24 w 414"/>
                  <a:gd name="T67" fmla="*/ 350 h 588"/>
                  <a:gd name="T68" fmla="*/ 40 w 414"/>
                  <a:gd name="T69" fmla="*/ 402 h 588"/>
                  <a:gd name="T70" fmla="*/ 66 w 414"/>
                  <a:gd name="T71" fmla="*/ 448 h 588"/>
                  <a:gd name="T72" fmla="*/ 98 w 414"/>
                  <a:gd name="T73" fmla="*/ 488 h 588"/>
                  <a:gd name="T74" fmla="*/ 140 w 414"/>
                  <a:gd name="T75" fmla="*/ 522 h 588"/>
                  <a:gd name="T76" fmla="*/ 186 w 414"/>
                  <a:gd name="T77" fmla="*/ 548 h 588"/>
                  <a:gd name="T78" fmla="*/ 238 w 414"/>
                  <a:gd name="T79" fmla="*/ 564 h 588"/>
                  <a:gd name="T80" fmla="*/ 294 w 414"/>
                  <a:gd name="T81" fmla="*/ 570 h 588"/>
                  <a:gd name="T82" fmla="*/ 316 w 414"/>
                  <a:gd name="T83" fmla="*/ 568 h 588"/>
                  <a:gd name="T84" fmla="*/ 362 w 414"/>
                  <a:gd name="T85" fmla="*/ 560 h 588"/>
                  <a:gd name="T86" fmla="*/ 394 w 414"/>
                  <a:gd name="T87" fmla="*/ 550 h 588"/>
                  <a:gd name="T88" fmla="*/ 392 w 414"/>
                  <a:gd name="T89" fmla="*/ 570 h 588"/>
                  <a:gd name="T90" fmla="*/ 368 w 414"/>
                  <a:gd name="T91" fmla="*/ 578 h 588"/>
                  <a:gd name="T92" fmla="*/ 318 w 414"/>
                  <a:gd name="T93" fmla="*/ 586 h 588"/>
                  <a:gd name="T94" fmla="*/ 294 w 414"/>
                  <a:gd name="T95"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4" h="588">
                    <a:moveTo>
                      <a:pt x="294" y="588"/>
                    </a:moveTo>
                    <a:lnTo>
                      <a:pt x="294" y="588"/>
                    </a:lnTo>
                    <a:lnTo>
                      <a:pt x="264" y="586"/>
                    </a:lnTo>
                    <a:lnTo>
                      <a:pt x="234" y="582"/>
                    </a:lnTo>
                    <a:lnTo>
                      <a:pt x="206" y="574"/>
                    </a:lnTo>
                    <a:lnTo>
                      <a:pt x="180" y="564"/>
                    </a:lnTo>
                    <a:lnTo>
                      <a:pt x="154" y="552"/>
                    </a:lnTo>
                    <a:lnTo>
                      <a:pt x="130" y="538"/>
                    </a:lnTo>
                    <a:lnTo>
                      <a:pt x="108" y="520"/>
                    </a:lnTo>
                    <a:lnTo>
                      <a:pt x="86" y="502"/>
                    </a:lnTo>
                    <a:lnTo>
                      <a:pt x="68" y="480"/>
                    </a:lnTo>
                    <a:lnTo>
                      <a:pt x="50" y="458"/>
                    </a:lnTo>
                    <a:lnTo>
                      <a:pt x="36" y="434"/>
                    </a:lnTo>
                    <a:lnTo>
                      <a:pt x="24" y="408"/>
                    </a:lnTo>
                    <a:lnTo>
                      <a:pt x="14" y="382"/>
                    </a:lnTo>
                    <a:lnTo>
                      <a:pt x="6" y="354"/>
                    </a:lnTo>
                    <a:lnTo>
                      <a:pt x="2" y="324"/>
                    </a:lnTo>
                    <a:lnTo>
                      <a:pt x="0" y="294"/>
                    </a:lnTo>
                    <a:lnTo>
                      <a:pt x="0" y="294"/>
                    </a:lnTo>
                    <a:lnTo>
                      <a:pt x="2" y="264"/>
                    </a:lnTo>
                    <a:lnTo>
                      <a:pt x="6" y="236"/>
                    </a:lnTo>
                    <a:lnTo>
                      <a:pt x="14" y="208"/>
                    </a:lnTo>
                    <a:lnTo>
                      <a:pt x="24" y="180"/>
                    </a:lnTo>
                    <a:lnTo>
                      <a:pt x="36" y="154"/>
                    </a:lnTo>
                    <a:lnTo>
                      <a:pt x="50" y="130"/>
                    </a:lnTo>
                    <a:lnTo>
                      <a:pt x="68" y="108"/>
                    </a:lnTo>
                    <a:lnTo>
                      <a:pt x="86" y="86"/>
                    </a:lnTo>
                    <a:lnTo>
                      <a:pt x="108" y="68"/>
                    </a:lnTo>
                    <a:lnTo>
                      <a:pt x="130" y="52"/>
                    </a:lnTo>
                    <a:lnTo>
                      <a:pt x="154" y="36"/>
                    </a:lnTo>
                    <a:lnTo>
                      <a:pt x="180" y="24"/>
                    </a:lnTo>
                    <a:lnTo>
                      <a:pt x="206" y="14"/>
                    </a:lnTo>
                    <a:lnTo>
                      <a:pt x="234" y="6"/>
                    </a:lnTo>
                    <a:lnTo>
                      <a:pt x="264" y="2"/>
                    </a:lnTo>
                    <a:lnTo>
                      <a:pt x="294" y="0"/>
                    </a:lnTo>
                    <a:lnTo>
                      <a:pt x="294" y="0"/>
                    </a:lnTo>
                    <a:lnTo>
                      <a:pt x="322" y="2"/>
                    </a:lnTo>
                    <a:lnTo>
                      <a:pt x="350" y="6"/>
                    </a:lnTo>
                    <a:lnTo>
                      <a:pt x="378" y="14"/>
                    </a:lnTo>
                    <a:lnTo>
                      <a:pt x="406" y="22"/>
                    </a:lnTo>
                    <a:lnTo>
                      <a:pt x="414" y="26"/>
                    </a:lnTo>
                    <a:lnTo>
                      <a:pt x="406" y="44"/>
                    </a:lnTo>
                    <a:lnTo>
                      <a:pt x="398" y="40"/>
                    </a:lnTo>
                    <a:lnTo>
                      <a:pt x="398" y="40"/>
                    </a:lnTo>
                    <a:lnTo>
                      <a:pt x="374" y="30"/>
                    </a:lnTo>
                    <a:lnTo>
                      <a:pt x="348" y="24"/>
                    </a:lnTo>
                    <a:lnTo>
                      <a:pt x="320" y="20"/>
                    </a:lnTo>
                    <a:lnTo>
                      <a:pt x="294" y="18"/>
                    </a:lnTo>
                    <a:lnTo>
                      <a:pt x="294" y="18"/>
                    </a:lnTo>
                    <a:lnTo>
                      <a:pt x="266" y="20"/>
                    </a:lnTo>
                    <a:lnTo>
                      <a:pt x="238" y="24"/>
                    </a:lnTo>
                    <a:lnTo>
                      <a:pt x="212" y="32"/>
                    </a:lnTo>
                    <a:lnTo>
                      <a:pt x="186" y="40"/>
                    </a:lnTo>
                    <a:lnTo>
                      <a:pt x="162" y="52"/>
                    </a:lnTo>
                    <a:lnTo>
                      <a:pt x="140" y="66"/>
                    </a:lnTo>
                    <a:lnTo>
                      <a:pt x="118" y="82"/>
                    </a:lnTo>
                    <a:lnTo>
                      <a:pt x="98" y="100"/>
                    </a:lnTo>
                    <a:lnTo>
                      <a:pt x="82" y="120"/>
                    </a:lnTo>
                    <a:lnTo>
                      <a:pt x="66" y="140"/>
                    </a:lnTo>
                    <a:lnTo>
                      <a:pt x="52" y="164"/>
                    </a:lnTo>
                    <a:lnTo>
                      <a:pt x="40" y="188"/>
                    </a:lnTo>
                    <a:lnTo>
                      <a:pt x="30" y="212"/>
                    </a:lnTo>
                    <a:lnTo>
                      <a:pt x="24" y="238"/>
                    </a:lnTo>
                    <a:lnTo>
                      <a:pt x="20" y="266"/>
                    </a:lnTo>
                    <a:lnTo>
                      <a:pt x="18" y="294"/>
                    </a:lnTo>
                    <a:lnTo>
                      <a:pt x="18" y="294"/>
                    </a:lnTo>
                    <a:lnTo>
                      <a:pt x="20" y="322"/>
                    </a:lnTo>
                    <a:lnTo>
                      <a:pt x="24" y="350"/>
                    </a:lnTo>
                    <a:lnTo>
                      <a:pt x="30" y="376"/>
                    </a:lnTo>
                    <a:lnTo>
                      <a:pt x="40" y="402"/>
                    </a:lnTo>
                    <a:lnTo>
                      <a:pt x="52" y="426"/>
                    </a:lnTo>
                    <a:lnTo>
                      <a:pt x="66" y="448"/>
                    </a:lnTo>
                    <a:lnTo>
                      <a:pt x="82" y="470"/>
                    </a:lnTo>
                    <a:lnTo>
                      <a:pt x="98" y="488"/>
                    </a:lnTo>
                    <a:lnTo>
                      <a:pt x="118" y="506"/>
                    </a:lnTo>
                    <a:lnTo>
                      <a:pt x="140" y="522"/>
                    </a:lnTo>
                    <a:lnTo>
                      <a:pt x="162" y="536"/>
                    </a:lnTo>
                    <a:lnTo>
                      <a:pt x="186" y="548"/>
                    </a:lnTo>
                    <a:lnTo>
                      <a:pt x="212" y="558"/>
                    </a:lnTo>
                    <a:lnTo>
                      <a:pt x="238" y="564"/>
                    </a:lnTo>
                    <a:lnTo>
                      <a:pt x="266" y="568"/>
                    </a:lnTo>
                    <a:lnTo>
                      <a:pt x="294" y="570"/>
                    </a:lnTo>
                    <a:lnTo>
                      <a:pt x="294" y="570"/>
                    </a:lnTo>
                    <a:lnTo>
                      <a:pt x="316" y="568"/>
                    </a:lnTo>
                    <a:lnTo>
                      <a:pt x="340" y="566"/>
                    </a:lnTo>
                    <a:lnTo>
                      <a:pt x="362" y="560"/>
                    </a:lnTo>
                    <a:lnTo>
                      <a:pt x="386" y="554"/>
                    </a:lnTo>
                    <a:lnTo>
                      <a:pt x="394" y="550"/>
                    </a:lnTo>
                    <a:lnTo>
                      <a:pt x="400" y="568"/>
                    </a:lnTo>
                    <a:lnTo>
                      <a:pt x="392" y="570"/>
                    </a:lnTo>
                    <a:lnTo>
                      <a:pt x="392" y="570"/>
                    </a:lnTo>
                    <a:lnTo>
                      <a:pt x="368" y="578"/>
                    </a:lnTo>
                    <a:lnTo>
                      <a:pt x="344" y="584"/>
                    </a:lnTo>
                    <a:lnTo>
                      <a:pt x="318" y="586"/>
                    </a:lnTo>
                    <a:lnTo>
                      <a:pt x="294" y="588"/>
                    </a:lnTo>
                    <a:lnTo>
                      <a:pt x="29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157">
                <a:extLst>
                  <a:ext uri="{FF2B5EF4-FFF2-40B4-BE49-F238E27FC236}">
                    <a16:creationId xmlns:a16="http://schemas.microsoft.com/office/drawing/2014/main" id="{4B8B4EAD-2DF7-4AC9-B927-F9C4D46B7A28}"/>
                  </a:ext>
                </a:extLst>
              </p:cNvPr>
              <p:cNvSpPr>
                <a:spLocks/>
              </p:cNvSpPr>
              <p:nvPr/>
            </p:nvSpPr>
            <p:spPr bwMode="auto">
              <a:xfrm>
                <a:off x="933450" y="4927600"/>
                <a:ext cx="403225" cy="933450"/>
              </a:xfrm>
              <a:custGeom>
                <a:avLst/>
                <a:gdLst>
                  <a:gd name="T0" fmla="*/ 164 w 254"/>
                  <a:gd name="T1" fmla="*/ 588 h 588"/>
                  <a:gd name="T2" fmla="*/ 130 w 254"/>
                  <a:gd name="T3" fmla="*/ 582 h 588"/>
                  <a:gd name="T4" fmla="*/ 100 w 254"/>
                  <a:gd name="T5" fmla="*/ 564 h 588"/>
                  <a:gd name="T6" fmla="*/ 72 w 254"/>
                  <a:gd name="T7" fmla="*/ 538 h 588"/>
                  <a:gd name="T8" fmla="*/ 48 w 254"/>
                  <a:gd name="T9" fmla="*/ 502 h 588"/>
                  <a:gd name="T10" fmla="*/ 28 w 254"/>
                  <a:gd name="T11" fmla="*/ 458 h 588"/>
                  <a:gd name="T12" fmla="*/ 12 w 254"/>
                  <a:gd name="T13" fmla="*/ 408 h 588"/>
                  <a:gd name="T14" fmla="*/ 2 w 254"/>
                  <a:gd name="T15" fmla="*/ 354 h 588"/>
                  <a:gd name="T16" fmla="*/ 0 w 254"/>
                  <a:gd name="T17" fmla="*/ 294 h 588"/>
                  <a:gd name="T18" fmla="*/ 0 w 254"/>
                  <a:gd name="T19" fmla="*/ 264 h 588"/>
                  <a:gd name="T20" fmla="*/ 6 w 254"/>
                  <a:gd name="T21" fmla="*/ 208 h 588"/>
                  <a:gd name="T22" fmla="*/ 20 w 254"/>
                  <a:gd name="T23" fmla="*/ 154 h 588"/>
                  <a:gd name="T24" fmla="*/ 36 w 254"/>
                  <a:gd name="T25" fmla="*/ 108 h 588"/>
                  <a:gd name="T26" fmla="*/ 60 w 254"/>
                  <a:gd name="T27" fmla="*/ 68 h 588"/>
                  <a:gd name="T28" fmla="*/ 86 w 254"/>
                  <a:gd name="T29" fmla="*/ 36 h 588"/>
                  <a:gd name="T30" fmla="*/ 114 w 254"/>
                  <a:gd name="T31" fmla="*/ 14 h 588"/>
                  <a:gd name="T32" fmla="*/ 146 w 254"/>
                  <a:gd name="T33" fmla="*/ 2 h 588"/>
                  <a:gd name="T34" fmla="*/ 164 w 254"/>
                  <a:gd name="T35" fmla="*/ 0 h 588"/>
                  <a:gd name="T36" fmla="*/ 184 w 254"/>
                  <a:gd name="T37" fmla="*/ 4 h 588"/>
                  <a:gd name="T38" fmla="*/ 226 w 254"/>
                  <a:gd name="T39" fmla="*/ 22 h 588"/>
                  <a:gd name="T40" fmla="*/ 250 w 254"/>
                  <a:gd name="T41" fmla="*/ 44 h 588"/>
                  <a:gd name="T42" fmla="*/ 232 w 254"/>
                  <a:gd name="T43" fmla="*/ 52 h 588"/>
                  <a:gd name="T44" fmla="*/ 216 w 254"/>
                  <a:gd name="T45" fmla="*/ 38 h 588"/>
                  <a:gd name="T46" fmla="*/ 182 w 254"/>
                  <a:gd name="T47" fmla="*/ 20 h 588"/>
                  <a:gd name="T48" fmla="*/ 164 w 254"/>
                  <a:gd name="T49" fmla="*/ 18 h 588"/>
                  <a:gd name="T50" fmla="*/ 134 w 254"/>
                  <a:gd name="T51" fmla="*/ 24 h 588"/>
                  <a:gd name="T52" fmla="*/ 106 w 254"/>
                  <a:gd name="T53" fmla="*/ 40 h 588"/>
                  <a:gd name="T54" fmla="*/ 82 w 254"/>
                  <a:gd name="T55" fmla="*/ 66 h 588"/>
                  <a:gd name="T56" fmla="*/ 60 w 254"/>
                  <a:gd name="T57" fmla="*/ 100 h 588"/>
                  <a:gd name="T58" fmla="*/ 42 w 254"/>
                  <a:gd name="T59" fmla="*/ 140 h 588"/>
                  <a:gd name="T60" fmla="*/ 28 w 254"/>
                  <a:gd name="T61" fmla="*/ 188 h 588"/>
                  <a:gd name="T62" fmla="*/ 20 w 254"/>
                  <a:gd name="T63" fmla="*/ 238 h 588"/>
                  <a:gd name="T64" fmla="*/ 18 w 254"/>
                  <a:gd name="T65" fmla="*/ 294 h 588"/>
                  <a:gd name="T66" fmla="*/ 18 w 254"/>
                  <a:gd name="T67" fmla="*/ 322 h 588"/>
                  <a:gd name="T68" fmla="*/ 24 w 254"/>
                  <a:gd name="T69" fmla="*/ 376 h 588"/>
                  <a:gd name="T70" fmla="*/ 36 w 254"/>
                  <a:gd name="T71" fmla="*/ 426 h 588"/>
                  <a:gd name="T72" fmla="*/ 50 w 254"/>
                  <a:gd name="T73" fmla="*/ 470 h 588"/>
                  <a:gd name="T74" fmla="*/ 70 w 254"/>
                  <a:gd name="T75" fmla="*/ 506 h 588"/>
                  <a:gd name="T76" fmla="*/ 94 w 254"/>
                  <a:gd name="T77" fmla="*/ 536 h 588"/>
                  <a:gd name="T78" fmla="*/ 120 w 254"/>
                  <a:gd name="T79" fmla="*/ 558 h 588"/>
                  <a:gd name="T80" fmla="*/ 148 w 254"/>
                  <a:gd name="T81" fmla="*/ 568 h 588"/>
                  <a:gd name="T82" fmla="*/ 164 w 254"/>
                  <a:gd name="T83" fmla="*/ 570 h 588"/>
                  <a:gd name="T84" fmla="*/ 200 w 254"/>
                  <a:gd name="T85" fmla="*/ 560 h 588"/>
                  <a:gd name="T86" fmla="*/ 234 w 254"/>
                  <a:gd name="T87" fmla="*/ 534 h 588"/>
                  <a:gd name="T88" fmla="*/ 254 w 254"/>
                  <a:gd name="T89" fmla="*/ 540 h 588"/>
                  <a:gd name="T90" fmla="*/ 246 w 254"/>
                  <a:gd name="T91" fmla="*/ 548 h 588"/>
                  <a:gd name="T92" fmla="*/ 206 w 254"/>
                  <a:gd name="T93" fmla="*/ 578 h 588"/>
                  <a:gd name="T94" fmla="*/ 186 w 254"/>
                  <a:gd name="T95" fmla="*/ 584 h 588"/>
                  <a:gd name="T96" fmla="*/ 164 w 254"/>
                  <a:gd name="T97"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4" h="588">
                    <a:moveTo>
                      <a:pt x="164" y="588"/>
                    </a:moveTo>
                    <a:lnTo>
                      <a:pt x="164" y="588"/>
                    </a:lnTo>
                    <a:lnTo>
                      <a:pt x="146" y="586"/>
                    </a:lnTo>
                    <a:lnTo>
                      <a:pt x="130" y="582"/>
                    </a:lnTo>
                    <a:lnTo>
                      <a:pt x="114" y="574"/>
                    </a:lnTo>
                    <a:lnTo>
                      <a:pt x="100" y="564"/>
                    </a:lnTo>
                    <a:lnTo>
                      <a:pt x="86" y="552"/>
                    </a:lnTo>
                    <a:lnTo>
                      <a:pt x="72" y="538"/>
                    </a:lnTo>
                    <a:lnTo>
                      <a:pt x="60" y="520"/>
                    </a:lnTo>
                    <a:lnTo>
                      <a:pt x="48" y="502"/>
                    </a:lnTo>
                    <a:lnTo>
                      <a:pt x="36" y="480"/>
                    </a:lnTo>
                    <a:lnTo>
                      <a:pt x="28" y="458"/>
                    </a:lnTo>
                    <a:lnTo>
                      <a:pt x="20" y="434"/>
                    </a:lnTo>
                    <a:lnTo>
                      <a:pt x="12" y="408"/>
                    </a:lnTo>
                    <a:lnTo>
                      <a:pt x="6" y="382"/>
                    </a:lnTo>
                    <a:lnTo>
                      <a:pt x="2" y="354"/>
                    </a:lnTo>
                    <a:lnTo>
                      <a:pt x="0" y="324"/>
                    </a:lnTo>
                    <a:lnTo>
                      <a:pt x="0" y="294"/>
                    </a:lnTo>
                    <a:lnTo>
                      <a:pt x="0" y="294"/>
                    </a:lnTo>
                    <a:lnTo>
                      <a:pt x="0" y="264"/>
                    </a:lnTo>
                    <a:lnTo>
                      <a:pt x="2" y="236"/>
                    </a:lnTo>
                    <a:lnTo>
                      <a:pt x="6" y="208"/>
                    </a:lnTo>
                    <a:lnTo>
                      <a:pt x="12" y="180"/>
                    </a:lnTo>
                    <a:lnTo>
                      <a:pt x="20" y="154"/>
                    </a:lnTo>
                    <a:lnTo>
                      <a:pt x="28" y="130"/>
                    </a:lnTo>
                    <a:lnTo>
                      <a:pt x="36" y="108"/>
                    </a:lnTo>
                    <a:lnTo>
                      <a:pt x="48" y="86"/>
                    </a:lnTo>
                    <a:lnTo>
                      <a:pt x="60" y="68"/>
                    </a:lnTo>
                    <a:lnTo>
                      <a:pt x="72" y="52"/>
                    </a:lnTo>
                    <a:lnTo>
                      <a:pt x="86" y="36"/>
                    </a:lnTo>
                    <a:lnTo>
                      <a:pt x="100" y="24"/>
                    </a:lnTo>
                    <a:lnTo>
                      <a:pt x="114" y="14"/>
                    </a:lnTo>
                    <a:lnTo>
                      <a:pt x="130" y="6"/>
                    </a:lnTo>
                    <a:lnTo>
                      <a:pt x="146" y="2"/>
                    </a:lnTo>
                    <a:lnTo>
                      <a:pt x="164" y="0"/>
                    </a:lnTo>
                    <a:lnTo>
                      <a:pt x="164" y="0"/>
                    </a:lnTo>
                    <a:lnTo>
                      <a:pt x="174" y="2"/>
                    </a:lnTo>
                    <a:lnTo>
                      <a:pt x="184" y="4"/>
                    </a:lnTo>
                    <a:lnTo>
                      <a:pt x="206" y="10"/>
                    </a:lnTo>
                    <a:lnTo>
                      <a:pt x="226" y="22"/>
                    </a:lnTo>
                    <a:lnTo>
                      <a:pt x="244" y="38"/>
                    </a:lnTo>
                    <a:lnTo>
                      <a:pt x="250" y="44"/>
                    </a:lnTo>
                    <a:lnTo>
                      <a:pt x="238" y="58"/>
                    </a:lnTo>
                    <a:lnTo>
                      <a:pt x="232" y="52"/>
                    </a:lnTo>
                    <a:lnTo>
                      <a:pt x="232" y="52"/>
                    </a:lnTo>
                    <a:lnTo>
                      <a:pt x="216" y="38"/>
                    </a:lnTo>
                    <a:lnTo>
                      <a:pt x="198" y="28"/>
                    </a:lnTo>
                    <a:lnTo>
                      <a:pt x="182" y="20"/>
                    </a:lnTo>
                    <a:lnTo>
                      <a:pt x="164" y="18"/>
                    </a:lnTo>
                    <a:lnTo>
                      <a:pt x="164" y="18"/>
                    </a:lnTo>
                    <a:lnTo>
                      <a:pt x="148" y="20"/>
                    </a:lnTo>
                    <a:lnTo>
                      <a:pt x="134" y="24"/>
                    </a:lnTo>
                    <a:lnTo>
                      <a:pt x="120" y="32"/>
                    </a:lnTo>
                    <a:lnTo>
                      <a:pt x="106" y="40"/>
                    </a:lnTo>
                    <a:lnTo>
                      <a:pt x="94" y="52"/>
                    </a:lnTo>
                    <a:lnTo>
                      <a:pt x="82" y="66"/>
                    </a:lnTo>
                    <a:lnTo>
                      <a:pt x="70" y="82"/>
                    </a:lnTo>
                    <a:lnTo>
                      <a:pt x="60" y="100"/>
                    </a:lnTo>
                    <a:lnTo>
                      <a:pt x="50" y="120"/>
                    </a:lnTo>
                    <a:lnTo>
                      <a:pt x="42" y="140"/>
                    </a:lnTo>
                    <a:lnTo>
                      <a:pt x="36" y="164"/>
                    </a:lnTo>
                    <a:lnTo>
                      <a:pt x="28" y="188"/>
                    </a:lnTo>
                    <a:lnTo>
                      <a:pt x="24" y="212"/>
                    </a:lnTo>
                    <a:lnTo>
                      <a:pt x="20" y="238"/>
                    </a:lnTo>
                    <a:lnTo>
                      <a:pt x="18" y="266"/>
                    </a:lnTo>
                    <a:lnTo>
                      <a:pt x="18" y="294"/>
                    </a:lnTo>
                    <a:lnTo>
                      <a:pt x="18" y="294"/>
                    </a:lnTo>
                    <a:lnTo>
                      <a:pt x="18" y="322"/>
                    </a:lnTo>
                    <a:lnTo>
                      <a:pt x="20" y="350"/>
                    </a:lnTo>
                    <a:lnTo>
                      <a:pt x="24" y="376"/>
                    </a:lnTo>
                    <a:lnTo>
                      <a:pt x="28" y="402"/>
                    </a:lnTo>
                    <a:lnTo>
                      <a:pt x="36" y="426"/>
                    </a:lnTo>
                    <a:lnTo>
                      <a:pt x="42" y="448"/>
                    </a:lnTo>
                    <a:lnTo>
                      <a:pt x="50" y="470"/>
                    </a:lnTo>
                    <a:lnTo>
                      <a:pt x="60" y="488"/>
                    </a:lnTo>
                    <a:lnTo>
                      <a:pt x="70" y="506"/>
                    </a:lnTo>
                    <a:lnTo>
                      <a:pt x="82" y="522"/>
                    </a:lnTo>
                    <a:lnTo>
                      <a:pt x="94" y="536"/>
                    </a:lnTo>
                    <a:lnTo>
                      <a:pt x="106" y="548"/>
                    </a:lnTo>
                    <a:lnTo>
                      <a:pt x="120" y="558"/>
                    </a:lnTo>
                    <a:lnTo>
                      <a:pt x="134" y="564"/>
                    </a:lnTo>
                    <a:lnTo>
                      <a:pt x="148" y="568"/>
                    </a:lnTo>
                    <a:lnTo>
                      <a:pt x="164" y="570"/>
                    </a:lnTo>
                    <a:lnTo>
                      <a:pt x="164" y="570"/>
                    </a:lnTo>
                    <a:lnTo>
                      <a:pt x="182" y="568"/>
                    </a:lnTo>
                    <a:lnTo>
                      <a:pt x="200" y="560"/>
                    </a:lnTo>
                    <a:lnTo>
                      <a:pt x="218" y="550"/>
                    </a:lnTo>
                    <a:lnTo>
                      <a:pt x="234" y="534"/>
                    </a:lnTo>
                    <a:lnTo>
                      <a:pt x="240" y="528"/>
                    </a:lnTo>
                    <a:lnTo>
                      <a:pt x="254" y="540"/>
                    </a:lnTo>
                    <a:lnTo>
                      <a:pt x="246" y="548"/>
                    </a:lnTo>
                    <a:lnTo>
                      <a:pt x="246" y="548"/>
                    </a:lnTo>
                    <a:lnTo>
                      <a:pt x="228" y="564"/>
                    </a:lnTo>
                    <a:lnTo>
                      <a:pt x="206" y="578"/>
                    </a:lnTo>
                    <a:lnTo>
                      <a:pt x="196" y="582"/>
                    </a:lnTo>
                    <a:lnTo>
                      <a:pt x="186" y="584"/>
                    </a:lnTo>
                    <a:lnTo>
                      <a:pt x="174" y="586"/>
                    </a:lnTo>
                    <a:lnTo>
                      <a:pt x="164" y="588"/>
                    </a:lnTo>
                    <a:lnTo>
                      <a:pt x="164"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Rectangle 158">
                <a:extLst>
                  <a:ext uri="{FF2B5EF4-FFF2-40B4-BE49-F238E27FC236}">
                    <a16:creationId xmlns:a16="http://schemas.microsoft.com/office/drawing/2014/main" id="{DFDA4A34-FF60-40E6-BA42-4BDA2A09C05C}"/>
                  </a:ext>
                </a:extLst>
              </p:cNvPr>
              <p:cNvSpPr>
                <a:spLocks noChangeArrowheads="1"/>
              </p:cNvSpPr>
              <p:nvPr/>
            </p:nvSpPr>
            <p:spPr bwMode="auto">
              <a:xfrm>
                <a:off x="1177925" y="4927600"/>
                <a:ext cx="28575" cy="933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Rectangle 159">
                <a:extLst>
                  <a:ext uri="{FF2B5EF4-FFF2-40B4-BE49-F238E27FC236}">
                    <a16:creationId xmlns:a16="http://schemas.microsoft.com/office/drawing/2014/main" id="{F965DAB2-FB78-45E5-811F-088D07A9B861}"/>
                  </a:ext>
                </a:extLst>
              </p:cNvPr>
              <p:cNvSpPr>
                <a:spLocks noChangeArrowheads="1"/>
              </p:cNvSpPr>
              <p:nvPr/>
            </p:nvSpPr>
            <p:spPr bwMode="auto">
              <a:xfrm>
                <a:off x="796925" y="5162550"/>
                <a:ext cx="4889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2" name="Rectangle 160">
                <a:extLst>
                  <a:ext uri="{FF2B5EF4-FFF2-40B4-BE49-F238E27FC236}">
                    <a16:creationId xmlns:a16="http://schemas.microsoft.com/office/drawing/2014/main" id="{9F43FAE9-3011-4897-80FF-CD4B54E0A85D}"/>
                  </a:ext>
                </a:extLst>
              </p:cNvPr>
              <p:cNvSpPr>
                <a:spLocks noChangeArrowheads="1"/>
              </p:cNvSpPr>
              <p:nvPr/>
            </p:nvSpPr>
            <p:spPr bwMode="auto">
              <a:xfrm>
                <a:off x="793750" y="5600700"/>
                <a:ext cx="61912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Rectangle 161">
                <a:extLst>
                  <a:ext uri="{FF2B5EF4-FFF2-40B4-BE49-F238E27FC236}">
                    <a16:creationId xmlns:a16="http://schemas.microsoft.com/office/drawing/2014/main" id="{37D9E1C7-0626-41B3-9EE8-2703DFDAC43B}"/>
                  </a:ext>
                </a:extLst>
              </p:cNvPr>
              <p:cNvSpPr>
                <a:spLocks noChangeArrowheads="1"/>
              </p:cNvSpPr>
              <p:nvPr/>
            </p:nvSpPr>
            <p:spPr bwMode="auto">
              <a:xfrm>
                <a:off x="727075" y="5381625"/>
                <a:ext cx="628650"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64" name="Group 63">
            <a:extLst>
              <a:ext uri="{FF2B5EF4-FFF2-40B4-BE49-F238E27FC236}">
                <a16:creationId xmlns:a16="http://schemas.microsoft.com/office/drawing/2014/main" id="{E749187A-6668-497A-BFE5-545CC0D9773D}"/>
              </a:ext>
            </a:extLst>
          </p:cNvPr>
          <p:cNvGrpSpPr/>
          <p:nvPr/>
        </p:nvGrpSpPr>
        <p:grpSpPr>
          <a:xfrm>
            <a:off x="1226311" y="3852326"/>
            <a:ext cx="4464000" cy="329916"/>
            <a:chOff x="609918" y="3423481"/>
            <a:chExt cx="3477120" cy="330088"/>
          </a:xfrm>
        </p:grpSpPr>
        <p:sp>
          <p:nvSpPr>
            <p:cNvPr id="65" name="Arrow: Left-Right 64">
              <a:extLst>
                <a:ext uri="{FF2B5EF4-FFF2-40B4-BE49-F238E27FC236}">
                  <a16:creationId xmlns:a16="http://schemas.microsoft.com/office/drawing/2014/main" id="{A7226389-AB24-4B30-B9DC-0B1E15532C46}"/>
                </a:ext>
              </a:extLst>
            </p:cNvPr>
            <p:cNvSpPr/>
            <p:nvPr/>
          </p:nvSpPr>
          <p:spPr>
            <a:xfrm>
              <a:off x="609918" y="3423481"/>
              <a:ext cx="3477120" cy="330088"/>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ctr" defTabSz="441794" rtl="0" eaLnBrk="1" fontAlgn="auto" latinLnBrk="0" hangingPunct="1">
                <a:lnSpc>
                  <a:spcPct val="110000"/>
                </a:lnSpc>
                <a:spcBef>
                  <a:spcPct val="20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Guiding coalition</a:t>
              </a:r>
            </a:p>
          </p:txBody>
        </p:sp>
        <p:cxnSp>
          <p:nvCxnSpPr>
            <p:cNvPr id="66" name="Straight Connector 65">
              <a:extLst>
                <a:ext uri="{FF2B5EF4-FFF2-40B4-BE49-F238E27FC236}">
                  <a16:creationId xmlns:a16="http://schemas.microsoft.com/office/drawing/2014/main" id="{F65071AC-B466-476A-B23C-16166959918E}"/>
                </a:ext>
              </a:extLst>
            </p:cNvPr>
            <p:cNvCxnSpPr>
              <a:stCxn id="65" idx="4"/>
              <a:endCxn id="65" idx="6"/>
            </p:cNvCxnSpPr>
            <p:nvPr/>
          </p:nvCxnSpPr>
          <p:spPr>
            <a:xfrm>
              <a:off x="609918" y="3753569"/>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B959F216-FFAD-4E45-B411-A86CAD4F1955}"/>
              </a:ext>
            </a:extLst>
          </p:cNvPr>
          <p:cNvGrpSpPr/>
          <p:nvPr/>
        </p:nvGrpSpPr>
        <p:grpSpPr>
          <a:xfrm>
            <a:off x="2660521" y="1473567"/>
            <a:ext cx="1703064" cy="1703064"/>
            <a:chOff x="2660521" y="1473567"/>
            <a:chExt cx="1703064" cy="1703064"/>
          </a:xfrm>
        </p:grpSpPr>
        <p:sp>
          <p:nvSpPr>
            <p:cNvPr id="58" name="Oval 57">
              <a:extLst>
                <a:ext uri="{FF2B5EF4-FFF2-40B4-BE49-F238E27FC236}">
                  <a16:creationId xmlns:a16="http://schemas.microsoft.com/office/drawing/2014/main" id="{886B7B0B-FDE5-4C05-9FCA-11182A7E92D1}"/>
                </a:ext>
              </a:extLst>
            </p:cNvPr>
            <p:cNvSpPr/>
            <p:nvPr/>
          </p:nvSpPr>
          <p:spPr>
            <a:xfrm>
              <a:off x="2660521" y="1473567"/>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04" name="Group 71">
              <a:extLst>
                <a:ext uri="{FF2B5EF4-FFF2-40B4-BE49-F238E27FC236}">
                  <a16:creationId xmlns:a16="http://schemas.microsoft.com/office/drawing/2014/main" id="{FD060C75-BB51-4EDE-AF4D-29A91CD8F598}"/>
                </a:ext>
              </a:extLst>
            </p:cNvPr>
            <p:cNvGrpSpPr>
              <a:grpSpLocks noChangeAspect="1"/>
            </p:cNvGrpSpPr>
            <p:nvPr/>
          </p:nvGrpSpPr>
          <p:grpSpPr bwMode="auto">
            <a:xfrm>
              <a:off x="2991795" y="1965099"/>
              <a:ext cx="1040516" cy="720000"/>
              <a:chOff x="3091" y="1986"/>
              <a:chExt cx="896" cy="620"/>
            </a:xfrm>
            <a:solidFill>
              <a:schemeClr val="bg1"/>
            </a:solidFill>
          </p:grpSpPr>
          <p:sp>
            <p:nvSpPr>
              <p:cNvPr id="105" name="Freeform 72">
                <a:extLst>
                  <a:ext uri="{FF2B5EF4-FFF2-40B4-BE49-F238E27FC236}">
                    <a16:creationId xmlns:a16="http://schemas.microsoft.com/office/drawing/2014/main" id="{0F0FF657-672F-4238-A72E-0D5BD1C7C428}"/>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73">
                <a:extLst>
                  <a:ext uri="{FF2B5EF4-FFF2-40B4-BE49-F238E27FC236}">
                    <a16:creationId xmlns:a16="http://schemas.microsoft.com/office/drawing/2014/main" id="{C5551045-0143-4AE2-BD83-BB14B22926A8}"/>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74">
                <a:extLst>
                  <a:ext uri="{FF2B5EF4-FFF2-40B4-BE49-F238E27FC236}">
                    <a16:creationId xmlns:a16="http://schemas.microsoft.com/office/drawing/2014/main" id="{12DB3104-7C1A-4280-8D4B-0A5CFF3C95A3}"/>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75">
                <a:extLst>
                  <a:ext uri="{FF2B5EF4-FFF2-40B4-BE49-F238E27FC236}">
                    <a16:creationId xmlns:a16="http://schemas.microsoft.com/office/drawing/2014/main" id="{AAC8D400-26F7-4C2A-BDCF-69E740FFF068}"/>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Line 76">
                <a:extLst>
                  <a:ext uri="{FF2B5EF4-FFF2-40B4-BE49-F238E27FC236}">
                    <a16:creationId xmlns:a16="http://schemas.microsoft.com/office/drawing/2014/main" id="{E87F3B60-2055-4B66-915A-AF91EBA1AF1A}"/>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Line 77">
                <a:extLst>
                  <a:ext uri="{FF2B5EF4-FFF2-40B4-BE49-F238E27FC236}">
                    <a16:creationId xmlns:a16="http://schemas.microsoft.com/office/drawing/2014/main" id="{223CE83C-F287-4287-94A1-98A9D5C38F9D}"/>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Freeform 78">
                <a:extLst>
                  <a:ext uri="{FF2B5EF4-FFF2-40B4-BE49-F238E27FC236}">
                    <a16:creationId xmlns:a16="http://schemas.microsoft.com/office/drawing/2014/main" id="{266BF651-DC5C-47D1-B269-0426EC0B40AF}"/>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Freeform 79">
                <a:extLst>
                  <a:ext uri="{FF2B5EF4-FFF2-40B4-BE49-F238E27FC236}">
                    <a16:creationId xmlns:a16="http://schemas.microsoft.com/office/drawing/2014/main" id="{0AF419BC-80E9-4424-AB94-7EB8499F3FD3}"/>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Freeform 80">
                <a:extLst>
                  <a:ext uri="{FF2B5EF4-FFF2-40B4-BE49-F238E27FC236}">
                    <a16:creationId xmlns:a16="http://schemas.microsoft.com/office/drawing/2014/main" id="{8494064A-6254-4380-B1D8-85B2B619AFCA}"/>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Freeform 81">
                <a:extLst>
                  <a:ext uri="{FF2B5EF4-FFF2-40B4-BE49-F238E27FC236}">
                    <a16:creationId xmlns:a16="http://schemas.microsoft.com/office/drawing/2014/main" id="{8140ED19-833B-4C18-AF9E-79B139019FE8}"/>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82">
                <a:extLst>
                  <a:ext uri="{FF2B5EF4-FFF2-40B4-BE49-F238E27FC236}">
                    <a16:creationId xmlns:a16="http://schemas.microsoft.com/office/drawing/2014/main" id="{AF4B08DE-4202-4133-BB1A-C196AD3FB635}"/>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Rectangle 83">
                <a:extLst>
                  <a:ext uri="{FF2B5EF4-FFF2-40B4-BE49-F238E27FC236}">
                    <a16:creationId xmlns:a16="http://schemas.microsoft.com/office/drawing/2014/main" id="{C3332341-6318-46D6-B541-DBF3831DC353}"/>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Freeform 84">
                <a:extLst>
                  <a:ext uri="{FF2B5EF4-FFF2-40B4-BE49-F238E27FC236}">
                    <a16:creationId xmlns:a16="http://schemas.microsoft.com/office/drawing/2014/main" id="{77365DAC-FB0F-495E-9439-A36D069F272C}"/>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85">
                <a:extLst>
                  <a:ext uri="{FF2B5EF4-FFF2-40B4-BE49-F238E27FC236}">
                    <a16:creationId xmlns:a16="http://schemas.microsoft.com/office/drawing/2014/main" id="{77BED4F6-9ED7-4494-A173-EF314213AAFE}"/>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Rectangle 86">
                <a:extLst>
                  <a:ext uri="{FF2B5EF4-FFF2-40B4-BE49-F238E27FC236}">
                    <a16:creationId xmlns:a16="http://schemas.microsoft.com/office/drawing/2014/main" id="{861C38D0-D44F-45D0-B725-3FD6E0F82670}"/>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53" name="Rectangle 52">
            <a:extLst>
              <a:ext uri="{FF2B5EF4-FFF2-40B4-BE49-F238E27FC236}">
                <a16:creationId xmlns:a16="http://schemas.microsoft.com/office/drawing/2014/main" id="{FE213726-0EAE-4DAE-B64D-64FD2C4E5BE9}"/>
              </a:ext>
            </a:extLst>
          </p:cNvPr>
          <p:cNvSpPr/>
          <p:nvPr/>
        </p:nvSpPr>
        <p:spPr>
          <a:xfrm>
            <a:off x="6381055" y="4283838"/>
            <a:ext cx="4463999"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strategy roll-out / roadmap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governance approach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Sponsoring data challenges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44D903E8-D586-48F5-A0FF-CF60CF3C58C6}"/>
              </a:ext>
            </a:extLst>
          </p:cNvPr>
          <p:cNvSpPr/>
          <p:nvPr/>
        </p:nvSpPr>
        <p:spPr>
          <a:xfrm>
            <a:off x="1226312" y="4275933"/>
            <a:ext cx="4349814" cy="1100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Meeting cadence every two weeks</a:t>
            </a:r>
          </a:p>
          <a:p>
            <a:pPr marL="285750" marR="0" lvl="0" indent="-285750" algn="l" defTabSz="441794" rtl="0" eaLnBrk="1" fontAlgn="auto" latinLnBrk="0" hangingPunct="1">
              <a:lnSpc>
                <a:spcPct val="11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Prioritize and vote on strategic initiatives</a:t>
            </a:r>
          </a:p>
          <a:p>
            <a:pPr marL="0" marR="0" lvl="0" indent="0" algn="ctr" defTabSz="441794" rtl="0" eaLnBrk="1" fontAlgn="auto" latinLnBrk="0" hangingPunct="1">
              <a:lnSpc>
                <a:spcPct val="110000"/>
              </a:lnSpc>
              <a:spcBef>
                <a:spcPct val="2000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Tree>
    <p:extLst>
      <p:ext uri="{BB962C8B-B14F-4D97-AF65-F5344CB8AC3E}">
        <p14:creationId xmlns:p14="http://schemas.microsoft.com/office/powerpoint/2010/main" val="4150718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39"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Why Data Governance?</a:t>
            </a:r>
            <a:endParaRPr lang="nl-NL"/>
          </a:p>
        </p:txBody>
      </p:sp>
    </p:spTree>
    <p:extLst>
      <p:ext uri="{BB962C8B-B14F-4D97-AF65-F5344CB8AC3E}">
        <p14:creationId xmlns:p14="http://schemas.microsoft.com/office/powerpoint/2010/main" val="2367500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3" name="think-cell Slide" r:id="rId8" imgW="592" imgH="595" progId="TCLayout.ActiveDocument.1">
                  <p:embed/>
                </p:oleObj>
              </mc:Choice>
              <mc:Fallback>
                <p:oleObj name="think-cell Slide" r:id="rId8"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5" name="Title 1">
            <a:extLst>
              <a:ext uri="{FF2B5EF4-FFF2-40B4-BE49-F238E27FC236}">
                <a16:creationId xmlns:a16="http://schemas.microsoft.com/office/drawing/2014/main" id="{C5149656-9C19-44BF-ACBF-399E0783E6CF}"/>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Why</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 is Data Governance important: Key Business Drivers</a:t>
            </a:r>
          </a:p>
        </p:txBody>
      </p:sp>
      <p:sp>
        <p:nvSpPr>
          <p:cNvPr id="232" name="Abgerundetes Rechteck 21">
            <a:extLst>
              <a:ext uri="{FF2B5EF4-FFF2-40B4-BE49-F238E27FC236}">
                <a16:creationId xmlns:a16="http://schemas.microsoft.com/office/drawing/2014/main" id="{615FBF60-56E0-4444-9507-A3D7876C082D}"/>
              </a:ext>
            </a:extLst>
          </p:cNvPr>
          <p:cNvSpPr>
            <a:spLocks/>
          </p:cNvSpPr>
          <p:nvPr/>
        </p:nvSpPr>
        <p:spPr>
          <a:xfrm flipH="1">
            <a:off x="1860172" y="1509367"/>
            <a:ext cx="4090974"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63" tIns="35981" rIns="900000" bIns="35981" numCol="1" spcCol="0" rtlCol="0" fromWordArt="0" anchor="ctr" anchorCtr="0" forceAA="0" compatLnSpc="1">
            <a:prstTxWarp prst="textNoShape">
              <a:avLst/>
            </a:prstTxWarp>
            <a:noAutofit/>
          </a:bodyPr>
          <a:lstStyle/>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Need for products to leverage good quality and well managed data</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Efficiencies in operating model creating greater speed to market</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consistency requirements across customer data sets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Complex product design based on efficient and intelligent data use</a:t>
            </a:r>
          </a:p>
        </p:txBody>
      </p:sp>
      <p:sp>
        <p:nvSpPr>
          <p:cNvPr id="233" name="Abgerundetes Rechteck 22">
            <a:extLst>
              <a:ext uri="{FF2B5EF4-FFF2-40B4-BE49-F238E27FC236}">
                <a16:creationId xmlns:a16="http://schemas.microsoft.com/office/drawing/2014/main" id="{98BD21C7-2B37-4416-8391-C531FFA5AA6E}"/>
              </a:ext>
            </a:extLst>
          </p:cNvPr>
          <p:cNvSpPr>
            <a:spLocks/>
          </p:cNvSpPr>
          <p:nvPr/>
        </p:nvSpPr>
        <p:spPr>
          <a:xfrm flipH="1">
            <a:off x="1860170" y="4055780"/>
            <a:ext cx="4090973"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1963" tIns="35981" rIns="900000" bIns="35981" numCol="1" spcCol="0" rtlCol="0" fromWordArt="0" anchor="ctr" anchorCtr="0" forceAA="0" compatLnSpc="1">
            <a:prstTxWarp prst="textNoShape">
              <a:avLst/>
            </a:prstTxWarp>
            <a:noAutofit/>
          </a:bodyPr>
          <a:lstStyle/>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Ability to respond to change or integrate new products, regions, or companies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Business operational metrics</a:t>
            </a:r>
          </a:p>
          <a:p>
            <a:pPr marL="114300" marR="0" lvl="0" indent="-114300"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Decrease process cycle times</a:t>
            </a:r>
          </a:p>
        </p:txBody>
      </p:sp>
      <p:sp>
        <p:nvSpPr>
          <p:cNvPr id="234" name="Abgerundetes Rechteck 41">
            <a:extLst>
              <a:ext uri="{FF2B5EF4-FFF2-40B4-BE49-F238E27FC236}">
                <a16:creationId xmlns:a16="http://schemas.microsoft.com/office/drawing/2014/main" id="{27AF7AA6-F6B5-43A4-A218-701E5C181E04}"/>
              </a:ext>
            </a:extLst>
          </p:cNvPr>
          <p:cNvSpPr>
            <a:spLocks/>
          </p:cNvSpPr>
          <p:nvPr/>
        </p:nvSpPr>
        <p:spPr>
          <a:xfrm flipH="1">
            <a:off x="6265058" y="1509367"/>
            <a:ext cx="4089600"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5981" rIns="35981" bIns="35981" numCol="1" spcCol="0" rtlCol="0" fromWordArt="0" anchor="ctr" anchorCtr="0" forceAA="0" compatLnSpc="1">
            <a:prstTxWarp prst="textNoShape">
              <a:avLst/>
            </a:prstTxWarp>
            <a:noAutofit/>
          </a:bodyPr>
          <a:lstStyle/>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Proliferation of data</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Enhance operational control and customer satisfaction</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Reduce data storage costs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Increased demands by customers for  reporting (e.g., Solvency II, UCITS IV, Form PF</a:t>
            </a:r>
            <a:endPar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
        <p:nvSpPr>
          <p:cNvPr id="235" name="Abgerundetes Rechteck 42">
            <a:extLst>
              <a:ext uri="{FF2B5EF4-FFF2-40B4-BE49-F238E27FC236}">
                <a16:creationId xmlns:a16="http://schemas.microsoft.com/office/drawing/2014/main" id="{C56A684D-8922-4163-92E7-16D2D217BFD2}"/>
              </a:ext>
            </a:extLst>
          </p:cNvPr>
          <p:cNvSpPr>
            <a:spLocks/>
          </p:cNvSpPr>
          <p:nvPr/>
        </p:nvSpPr>
        <p:spPr>
          <a:xfrm flipH="1">
            <a:off x="6265058" y="4055780"/>
            <a:ext cx="4089600" cy="2065550"/>
          </a:xfrm>
          <a:prstGeom prst="roundRect">
            <a:avLst>
              <a:gd name="adj" fmla="val 8743"/>
            </a:avLst>
          </a:prstGeom>
          <a:noFill/>
          <a:ln w="19050" cap="flat"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5981" rIns="35981" bIns="35981" numCol="1" spcCol="0" rtlCol="0" fromWordArt="0" anchor="ctr" anchorCtr="0" forceAA="0" compatLnSpc="1">
            <a:prstTxWarp prst="textNoShape">
              <a:avLst/>
            </a:prstTxWarp>
            <a:noAutofit/>
          </a:bodyPr>
          <a:lstStyle/>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Heightened regulatory scrutiny (GDPR, SFDR, CSRD)</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Concentration risk and correlations across LOBs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Ad hoc stress scenarios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Anticipate emerging risks</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Optimize capital allocation</a:t>
            </a:r>
          </a:p>
          <a:p>
            <a:pPr marL="1250950" marR="0" lvl="0" indent="-174625" algn="l" defTabSz="1019175" rtl="0" eaLnBrk="1" fontAlgn="auto" latinLnBrk="0" hangingPunct="1">
              <a:lnSpc>
                <a:spcPct val="100000"/>
              </a:lnSpc>
              <a:spcBef>
                <a:spcPts val="300"/>
              </a:spcBef>
              <a:spcAft>
                <a:spcPts val="0"/>
              </a:spcAft>
              <a:buClr>
                <a:srgbClr val="0069B4"/>
              </a:buClr>
              <a:buSzPct val="75000"/>
              <a:buFont typeface="Arial" pitchFamily="34" charset="0"/>
              <a:buChar char="►"/>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Vulnerability threats</a:t>
            </a:r>
          </a:p>
        </p:txBody>
      </p:sp>
      <p:sp>
        <p:nvSpPr>
          <p:cNvPr id="236" name="Ellipse 28">
            <a:extLst>
              <a:ext uri="{FF2B5EF4-FFF2-40B4-BE49-F238E27FC236}">
                <a16:creationId xmlns:a16="http://schemas.microsoft.com/office/drawing/2014/main" id="{6B625E01-8256-4E58-8E27-1B894EE654B2}"/>
              </a:ext>
            </a:extLst>
          </p:cNvPr>
          <p:cNvSpPr>
            <a:spLocks/>
          </p:cNvSpPr>
          <p:nvPr/>
        </p:nvSpPr>
        <p:spPr>
          <a:xfrm>
            <a:off x="4791852" y="2448123"/>
            <a:ext cx="2620330" cy="2620330"/>
          </a:xfrm>
          <a:prstGeom prst="ellipse">
            <a:avLst/>
          </a:prstGeom>
          <a:solidFill>
            <a:schemeClr val="accent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81" tIns="35981" rIns="35981" bIns="3598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99"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sp>
        <p:nvSpPr>
          <p:cNvPr id="237" name="Ellipse 29">
            <a:extLst>
              <a:ext uri="{FF2B5EF4-FFF2-40B4-BE49-F238E27FC236}">
                <a16:creationId xmlns:a16="http://schemas.microsoft.com/office/drawing/2014/main" id="{28401E68-216F-454A-AA4C-C355C32BA172}"/>
              </a:ext>
            </a:extLst>
          </p:cNvPr>
          <p:cNvSpPr>
            <a:spLocks/>
          </p:cNvSpPr>
          <p:nvPr/>
        </p:nvSpPr>
        <p:spPr>
          <a:xfrm>
            <a:off x="4957775" y="2614048"/>
            <a:ext cx="2288484" cy="2288482"/>
          </a:xfrm>
          <a:prstGeom prst="ellipse">
            <a:avLst/>
          </a:prstGeom>
          <a:solidFill>
            <a:schemeClr val="accent1">
              <a:lumMod val="50000"/>
            </a:schemeClr>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81" tIns="35981" rIns="35981" bIns="35981"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99" b="1" i="0" u="none" strike="noStrike" kern="1200" cap="none" spc="0" normalizeH="0" baseline="0" noProof="0">
                <a:ln>
                  <a:noFill/>
                </a:ln>
                <a:solidFill>
                  <a:prstClr val="white"/>
                </a:solidFill>
                <a:effectLst/>
                <a:uLnTx/>
                <a:uFillTx/>
                <a:latin typeface="Calibri" panose="020F0502020204030204"/>
                <a:ea typeface="+mn-ea"/>
                <a:cs typeface="+mn-cs"/>
                <a:sym typeface="EYInterstate Light" panose="02000506000000020004" pitchFamily="2" charset="0"/>
              </a:rPr>
              <a:t>Key Business Drivers</a:t>
            </a:r>
          </a:p>
        </p:txBody>
      </p:sp>
      <p:sp>
        <p:nvSpPr>
          <p:cNvPr id="238" name="Rectangle 237">
            <a:extLst>
              <a:ext uri="{FF2B5EF4-FFF2-40B4-BE49-F238E27FC236}">
                <a16:creationId xmlns:a16="http://schemas.microsoft.com/office/drawing/2014/main" id="{33754AAF-82E8-443C-9A90-C88F55C86071}"/>
              </a:ext>
            </a:extLst>
          </p:cNvPr>
          <p:cNvSpPr/>
          <p:nvPr/>
        </p:nvSpPr>
        <p:spPr>
          <a:xfrm>
            <a:off x="1860170" y="3717425"/>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Efficiency</a:t>
            </a:r>
          </a:p>
        </p:txBody>
      </p:sp>
      <p:sp>
        <p:nvSpPr>
          <p:cNvPr id="239" name="Rectangle 238">
            <a:extLst>
              <a:ext uri="{FF2B5EF4-FFF2-40B4-BE49-F238E27FC236}">
                <a16:creationId xmlns:a16="http://schemas.microsoft.com/office/drawing/2014/main" id="{1BF6EBF0-D6C7-499F-842D-1D0A8FE829EC}"/>
              </a:ext>
            </a:extLst>
          </p:cNvPr>
          <p:cNvSpPr/>
          <p:nvPr/>
        </p:nvSpPr>
        <p:spPr>
          <a:xfrm>
            <a:off x="6265058" y="1168011"/>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Cost</a:t>
            </a:r>
          </a:p>
        </p:txBody>
      </p:sp>
      <p:sp>
        <p:nvSpPr>
          <p:cNvPr id="240" name="Rectangle 239">
            <a:extLst>
              <a:ext uri="{FF2B5EF4-FFF2-40B4-BE49-F238E27FC236}">
                <a16:creationId xmlns:a16="http://schemas.microsoft.com/office/drawing/2014/main" id="{8043EB46-74C4-409C-8E39-16B21ED78DC1}"/>
              </a:ext>
            </a:extLst>
          </p:cNvPr>
          <p:cNvSpPr/>
          <p:nvPr/>
        </p:nvSpPr>
        <p:spPr>
          <a:xfrm>
            <a:off x="1860170" y="1167848"/>
            <a:ext cx="4090973"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Profit</a:t>
            </a:r>
          </a:p>
        </p:txBody>
      </p:sp>
      <p:sp>
        <p:nvSpPr>
          <p:cNvPr id="241" name="Rectangle 240">
            <a:extLst>
              <a:ext uri="{FF2B5EF4-FFF2-40B4-BE49-F238E27FC236}">
                <a16:creationId xmlns:a16="http://schemas.microsoft.com/office/drawing/2014/main" id="{F993E9D1-B616-4A37-84CD-26FA969BCE4B}"/>
              </a:ext>
            </a:extLst>
          </p:cNvPr>
          <p:cNvSpPr/>
          <p:nvPr/>
        </p:nvSpPr>
        <p:spPr>
          <a:xfrm>
            <a:off x="6919509" y="3717425"/>
            <a:ext cx="3436522" cy="366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Risk and Regulatory</a:t>
            </a:r>
          </a:p>
        </p:txBody>
      </p:sp>
      <p:grpSp>
        <p:nvGrpSpPr>
          <p:cNvPr id="242" name="Group 241">
            <a:extLst>
              <a:ext uri="{FF2B5EF4-FFF2-40B4-BE49-F238E27FC236}">
                <a16:creationId xmlns:a16="http://schemas.microsoft.com/office/drawing/2014/main" id="{B8259048-CAB7-41CF-A3EB-F8BD15E57A47}"/>
              </a:ext>
            </a:extLst>
          </p:cNvPr>
          <p:cNvGrpSpPr>
            <a:grpSpLocks noChangeAspect="1"/>
          </p:cNvGrpSpPr>
          <p:nvPr/>
        </p:nvGrpSpPr>
        <p:grpSpPr>
          <a:xfrm>
            <a:off x="10619266" y="4527484"/>
            <a:ext cx="982430" cy="1122142"/>
            <a:chOff x="3975761" y="321426"/>
            <a:chExt cx="4240467" cy="4843507"/>
          </a:xfrm>
          <a:solidFill>
            <a:schemeClr val="accent1"/>
          </a:solidFill>
        </p:grpSpPr>
        <p:sp>
          <p:nvSpPr>
            <p:cNvPr id="243" name="Freeform: Shape 242">
              <a:extLst>
                <a:ext uri="{FF2B5EF4-FFF2-40B4-BE49-F238E27FC236}">
                  <a16:creationId xmlns:a16="http://schemas.microsoft.com/office/drawing/2014/main" id="{3DB6E9D0-C373-4B21-B437-CEDF1B2A02CF}"/>
                </a:ext>
              </a:extLst>
            </p:cNvPr>
            <p:cNvSpPr/>
            <p:nvPr/>
          </p:nvSpPr>
          <p:spPr>
            <a:xfrm>
              <a:off x="4232231" y="321426"/>
              <a:ext cx="3395805" cy="4636494"/>
            </a:xfrm>
            <a:custGeom>
              <a:avLst/>
              <a:gdLst>
                <a:gd name="connsiteX0" fmla="*/ 3353326 w 3395805"/>
                <a:gd name="connsiteY0" fmla="*/ 3062997 h 4636494"/>
                <a:gd name="connsiteX1" fmla="*/ 3310847 w 3395805"/>
                <a:gd name="connsiteY1" fmla="*/ 3020517 h 4636494"/>
                <a:gd name="connsiteX2" fmla="*/ 3310847 w 3395805"/>
                <a:gd name="connsiteY2" fmla="*/ 400957 h 4636494"/>
                <a:gd name="connsiteX3" fmla="*/ 3353326 w 3395805"/>
                <a:gd name="connsiteY3" fmla="*/ 358477 h 4636494"/>
                <a:gd name="connsiteX4" fmla="*/ 3395805 w 3395805"/>
                <a:gd name="connsiteY4" fmla="*/ 400957 h 4636494"/>
                <a:gd name="connsiteX5" fmla="*/ 3395805 w 3395805"/>
                <a:gd name="connsiteY5" fmla="*/ 3020517 h 4636494"/>
                <a:gd name="connsiteX6" fmla="*/ 3353326 w 3395805"/>
                <a:gd name="connsiteY6" fmla="*/ 3062997 h 4636494"/>
                <a:gd name="connsiteX7" fmla="*/ 298969 w 3395805"/>
                <a:gd name="connsiteY7" fmla="*/ 4277255 h 4636494"/>
                <a:gd name="connsiteX8" fmla="*/ 256489 w 3395805"/>
                <a:gd name="connsiteY8" fmla="*/ 4234775 h 4636494"/>
                <a:gd name="connsiteX9" fmla="*/ 256489 w 3395805"/>
                <a:gd name="connsiteY9" fmla="*/ 42479 h 4636494"/>
                <a:gd name="connsiteX10" fmla="*/ 298969 w 3395805"/>
                <a:gd name="connsiteY10" fmla="*/ 0 h 4636494"/>
                <a:gd name="connsiteX11" fmla="*/ 631768 w 3395805"/>
                <a:gd name="connsiteY11" fmla="*/ 0 h 4636494"/>
                <a:gd name="connsiteX12" fmla="*/ 674247 w 3395805"/>
                <a:gd name="connsiteY12" fmla="*/ 42479 h 4636494"/>
                <a:gd name="connsiteX13" fmla="*/ 631768 w 3395805"/>
                <a:gd name="connsiteY13" fmla="*/ 84959 h 4636494"/>
                <a:gd name="connsiteX14" fmla="*/ 341449 w 3395805"/>
                <a:gd name="connsiteY14" fmla="*/ 84959 h 4636494"/>
                <a:gd name="connsiteX15" fmla="*/ 341449 w 3395805"/>
                <a:gd name="connsiteY15" fmla="*/ 4234735 h 4636494"/>
                <a:gd name="connsiteX16" fmla="*/ 298970 w 3395805"/>
                <a:gd name="connsiteY16" fmla="*/ 4277214 h 4636494"/>
                <a:gd name="connsiteX17" fmla="*/ 2785483 w 3395805"/>
                <a:gd name="connsiteY17" fmla="*/ 4636457 h 4636494"/>
                <a:gd name="connsiteX18" fmla="*/ 42480 w 3395805"/>
                <a:gd name="connsiteY18" fmla="*/ 4636457 h 4636494"/>
                <a:gd name="connsiteX19" fmla="*/ 0 w 3395805"/>
                <a:gd name="connsiteY19" fmla="*/ 4593978 h 4636494"/>
                <a:gd name="connsiteX20" fmla="*/ 42480 w 3395805"/>
                <a:gd name="connsiteY20" fmla="*/ 4551498 h 4636494"/>
                <a:gd name="connsiteX21" fmla="*/ 2785483 w 3395805"/>
                <a:gd name="connsiteY21" fmla="*/ 4551498 h 4636494"/>
                <a:gd name="connsiteX22" fmla="*/ 2827963 w 3395805"/>
                <a:gd name="connsiteY22" fmla="*/ 4594016 h 4636494"/>
                <a:gd name="connsiteX23" fmla="*/ 2785483 w 3395805"/>
                <a:gd name="connsiteY23" fmla="*/ 4636495 h 463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95805" h="4636494">
                  <a:moveTo>
                    <a:pt x="3353326" y="3062997"/>
                  </a:moveTo>
                  <a:cubicBezTo>
                    <a:pt x="3329867" y="3062997"/>
                    <a:pt x="3310847" y="3043976"/>
                    <a:pt x="3310847" y="3020517"/>
                  </a:cubicBezTo>
                  <a:lnTo>
                    <a:pt x="3310847" y="400957"/>
                  </a:lnTo>
                  <a:cubicBezTo>
                    <a:pt x="3310847" y="377498"/>
                    <a:pt x="3329867" y="358477"/>
                    <a:pt x="3353326" y="358477"/>
                  </a:cubicBezTo>
                  <a:cubicBezTo>
                    <a:pt x="3376785" y="358477"/>
                    <a:pt x="3395805" y="377498"/>
                    <a:pt x="3395805" y="400957"/>
                  </a:cubicBezTo>
                  <a:lnTo>
                    <a:pt x="3395805" y="3020517"/>
                  </a:lnTo>
                  <a:cubicBezTo>
                    <a:pt x="3395805" y="3043976"/>
                    <a:pt x="3376785" y="3062997"/>
                    <a:pt x="3353326" y="3062997"/>
                  </a:cubicBezTo>
                  <a:close/>
                  <a:moveTo>
                    <a:pt x="298969" y="4277255"/>
                  </a:moveTo>
                  <a:cubicBezTo>
                    <a:pt x="275509" y="4277255"/>
                    <a:pt x="256489" y="4258234"/>
                    <a:pt x="256489" y="4234775"/>
                  </a:cubicBezTo>
                  <a:lnTo>
                    <a:pt x="256489" y="42479"/>
                  </a:lnTo>
                  <a:cubicBezTo>
                    <a:pt x="256489" y="19020"/>
                    <a:pt x="275509" y="0"/>
                    <a:pt x="298969" y="0"/>
                  </a:cubicBezTo>
                  <a:lnTo>
                    <a:pt x="631768" y="0"/>
                  </a:lnTo>
                  <a:cubicBezTo>
                    <a:pt x="655227" y="0"/>
                    <a:pt x="674247" y="19020"/>
                    <a:pt x="674247" y="42479"/>
                  </a:cubicBezTo>
                  <a:cubicBezTo>
                    <a:pt x="674247" y="65939"/>
                    <a:pt x="655227" y="84959"/>
                    <a:pt x="631768" y="84959"/>
                  </a:cubicBezTo>
                  <a:lnTo>
                    <a:pt x="341449" y="84959"/>
                  </a:lnTo>
                  <a:lnTo>
                    <a:pt x="341449" y="4234735"/>
                  </a:lnTo>
                  <a:cubicBezTo>
                    <a:pt x="341449" y="4258194"/>
                    <a:pt x="322429" y="4277253"/>
                    <a:pt x="298970" y="4277214"/>
                  </a:cubicBezTo>
                  <a:close/>
                  <a:moveTo>
                    <a:pt x="2785483" y="4636457"/>
                  </a:moveTo>
                  <a:lnTo>
                    <a:pt x="42480" y="4636457"/>
                  </a:lnTo>
                  <a:cubicBezTo>
                    <a:pt x="19020" y="4636457"/>
                    <a:pt x="0" y="4617437"/>
                    <a:pt x="0" y="4593978"/>
                  </a:cubicBezTo>
                  <a:cubicBezTo>
                    <a:pt x="0" y="4570480"/>
                    <a:pt x="19020" y="4551498"/>
                    <a:pt x="42480" y="4551498"/>
                  </a:cubicBezTo>
                  <a:lnTo>
                    <a:pt x="2785483" y="4551498"/>
                  </a:lnTo>
                  <a:cubicBezTo>
                    <a:pt x="2808943" y="4551498"/>
                    <a:pt x="2827963" y="4570518"/>
                    <a:pt x="2827963" y="4594016"/>
                  </a:cubicBezTo>
                  <a:cubicBezTo>
                    <a:pt x="2827963" y="4617475"/>
                    <a:pt x="2808943" y="4636495"/>
                    <a:pt x="2785483" y="463649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Freeform: Shape 243">
              <a:extLst>
                <a:ext uri="{FF2B5EF4-FFF2-40B4-BE49-F238E27FC236}">
                  <a16:creationId xmlns:a16="http://schemas.microsoft.com/office/drawing/2014/main" id="{AA543765-588E-44AF-9177-D47EE0FB039E}"/>
                </a:ext>
              </a:extLst>
            </p:cNvPr>
            <p:cNvSpPr/>
            <p:nvPr/>
          </p:nvSpPr>
          <p:spPr>
            <a:xfrm>
              <a:off x="3975761" y="4513760"/>
              <a:ext cx="597888" cy="444122"/>
            </a:xfrm>
            <a:custGeom>
              <a:avLst/>
              <a:gdLst>
                <a:gd name="connsiteX0" fmla="*/ 86842 w 597888"/>
                <a:gd name="connsiteY0" fmla="*/ 84921 h 444122"/>
                <a:gd name="connsiteX1" fmla="*/ 298931 w 597888"/>
                <a:gd name="connsiteY1" fmla="*/ 359123 h 444122"/>
                <a:gd name="connsiteX2" fmla="*/ 510911 w 597888"/>
                <a:gd name="connsiteY2" fmla="*/ 84921 h 444122"/>
                <a:gd name="connsiteX3" fmla="*/ 298931 w 597888"/>
                <a:gd name="connsiteY3" fmla="*/ 444123 h 444122"/>
                <a:gd name="connsiteX4" fmla="*/ 0 w 597888"/>
                <a:gd name="connsiteY4" fmla="*/ 42480 h 444122"/>
                <a:gd name="connsiteX5" fmla="*/ 42480 w 597888"/>
                <a:gd name="connsiteY5" fmla="*/ 0 h 444122"/>
                <a:gd name="connsiteX6" fmla="*/ 555409 w 597888"/>
                <a:gd name="connsiteY6" fmla="*/ 0 h 444122"/>
                <a:gd name="connsiteX7" fmla="*/ 597888 w 597888"/>
                <a:gd name="connsiteY7" fmla="*/ 42480 h 444122"/>
                <a:gd name="connsiteX8" fmla="*/ 298958 w 597888"/>
                <a:gd name="connsiteY8" fmla="*/ 444123 h 44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888" h="444122">
                  <a:moveTo>
                    <a:pt x="86842" y="84921"/>
                  </a:moveTo>
                  <a:cubicBezTo>
                    <a:pt x="100887" y="239529"/>
                    <a:pt x="190633" y="359123"/>
                    <a:pt x="298931" y="359123"/>
                  </a:cubicBezTo>
                  <a:cubicBezTo>
                    <a:pt x="407160" y="359123"/>
                    <a:pt x="496862" y="239529"/>
                    <a:pt x="510911" y="84921"/>
                  </a:cubicBezTo>
                  <a:close/>
                  <a:moveTo>
                    <a:pt x="298931" y="444123"/>
                  </a:moveTo>
                  <a:cubicBezTo>
                    <a:pt x="134103" y="444123"/>
                    <a:pt x="0" y="263944"/>
                    <a:pt x="0" y="42480"/>
                  </a:cubicBezTo>
                  <a:cubicBezTo>
                    <a:pt x="0" y="19020"/>
                    <a:pt x="19020" y="0"/>
                    <a:pt x="42480" y="0"/>
                  </a:cubicBezTo>
                  <a:lnTo>
                    <a:pt x="555409" y="0"/>
                  </a:lnTo>
                  <a:cubicBezTo>
                    <a:pt x="578868" y="0"/>
                    <a:pt x="597888" y="19020"/>
                    <a:pt x="597888" y="42480"/>
                  </a:cubicBezTo>
                  <a:cubicBezTo>
                    <a:pt x="597888" y="263944"/>
                    <a:pt x="463785" y="444123"/>
                    <a:pt x="298958" y="44412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Freeform: Shape 244">
              <a:extLst>
                <a:ext uri="{FF2B5EF4-FFF2-40B4-BE49-F238E27FC236}">
                  <a16:creationId xmlns:a16="http://schemas.microsoft.com/office/drawing/2014/main" id="{B18B2731-934F-434A-B147-27EC1D9D8F08}"/>
                </a:ext>
              </a:extLst>
            </p:cNvPr>
            <p:cNvSpPr/>
            <p:nvPr/>
          </p:nvSpPr>
          <p:spPr>
            <a:xfrm>
              <a:off x="4821431" y="321437"/>
              <a:ext cx="3394797" cy="443433"/>
            </a:xfrm>
            <a:custGeom>
              <a:avLst/>
              <a:gdLst>
                <a:gd name="connsiteX0" fmla="*/ 216869 w 3394797"/>
                <a:gd name="connsiteY0" fmla="*/ 358435 h 443433"/>
                <a:gd name="connsiteX1" fmla="*/ 3309827 w 3394797"/>
                <a:gd name="connsiteY1" fmla="*/ 358435 h 443433"/>
                <a:gd name="connsiteX2" fmla="*/ 3309827 w 3394797"/>
                <a:gd name="connsiteY2" fmla="*/ 221736 h 443433"/>
                <a:gd name="connsiteX3" fmla="*/ 3173088 w 3394797"/>
                <a:gd name="connsiteY3" fmla="*/ 84997 h 443433"/>
                <a:gd name="connsiteX4" fmla="*/ 216898 w 3394797"/>
                <a:gd name="connsiteY4" fmla="*/ 84997 h 443433"/>
                <a:gd name="connsiteX5" fmla="*/ 264238 w 3394797"/>
                <a:gd name="connsiteY5" fmla="*/ 221736 h 443433"/>
                <a:gd name="connsiteX6" fmla="*/ 216898 w 3394797"/>
                <a:gd name="connsiteY6" fmla="*/ 358435 h 443433"/>
                <a:gd name="connsiteX7" fmla="*/ 3352346 w 3394797"/>
                <a:gd name="connsiteY7" fmla="*/ 443433 h 443433"/>
                <a:gd name="connsiteX8" fmla="*/ 42480 w 3394797"/>
                <a:gd name="connsiteY8" fmla="*/ 443395 h 443433"/>
                <a:gd name="connsiteX9" fmla="*/ 0 w 3394797"/>
                <a:gd name="connsiteY9" fmla="*/ 400916 h 443433"/>
                <a:gd name="connsiteX10" fmla="*/ 42480 w 3394797"/>
                <a:gd name="connsiteY10" fmla="*/ 358436 h 443433"/>
                <a:gd name="connsiteX11" fmla="*/ 179218 w 3394797"/>
                <a:gd name="connsiteY11" fmla="*/ 221698 h 443433"/>
                <a:gd name="connsiteX12" fmla="*/ 42480 w 3394797"/>
                <a:gd name="connsiteY12" fmla="*/ 84959 h 443433"/>
                <a:gd name="connsiteX13" fmla="*/ 0 w 3394797"/>
                <a:gd name="connsiteY13" fmla="*/ 42479 h 443433"/>
                <a:gd name="connsiteX14" fmla="*/ 42480 w 3394797"/>
                <a:gd name="connsiteY14" fmla="*/ 0 h 443433"/>
                <a:gd name="connsiteX15" fmla="*/ 3173059 w 3394797"/>
                <a:gd name="connsiteY15" fmla="*/ 0 h 443433"/>
                <a:gd name="connsiteX16" fmla="*/ 3394798 w 3394797"/>
                <a:gd name="connsiteY16" fmla="*/ 221700 h 443433"/>
                <a:gd name="connsiteX17" fmla="*/ 3394798 w 3394797"/>
                <a:gd name="connsiteY17" fmla="*/ 400919 h 443433"/>
                <a:gd name="connsiteX18" fmla="*/ 3382283 w 3394797"/>
                <a:gd name="connsiteY18" fmla="*/ 430961 h 443433"/>
                <a:gd name="connsiteX19" fmla="*/ 3352318 w 3394797"/>
                <a:gd name="connsiteY19" fmla="*/ 443398 h 44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4797" h="443433">
                  <a:moveTo>
                    <a:pt x="216869" y="358435"/>
                  </a:moveTo>
                  <a:lnTo>
                    <a:pt x="3309827" y="358435"/>
                  </a:lnTo>
                  <a:lnTo>
                    <a:pt x="3309827" y="221736"/>
                  </a:lnTo>
                  <a:cubicBezTo>
                    <a:pt x="3309827" y="146344"/>
                    <a:pt x="3248518" y="84997"/>
                    <a:pt x="3173088" y="84997"/>
                  </a:cubicBezTo>
                  <a:lnTo>
                    <a:pt x="216898" y="84997"/>
                  </a:lnTo>
                  <a:cubicBezTo>
                    <a:pt x="246557" y="122694"/>
                    <a:pt x="264238" y="170186"/>
                    <a:pt x="264238" y="221736"/>
                  </a:cubicBezTo>
                  <a:cubicBezTo>
                    <a:pt x="264238" y="273247"/>
                    <a:pt x="246557" y="320775"/>
                    <a:pt x="216898" y="358435"/>
                  </a:cubicBezTo>
                  <a:close/>
                  <a:moveTo>
                    <a:pt x="3352346" y="443433"/>
                  </a:moveTo>
                  <a:lnTo>
                    <a:pt x="42480" y="443395"/>
                  </a:lnTo>
                  <a:cubicBezTo>
                    <a:pt x="19020" y="443395"/>
                    <a:pt x="0" y="424413"/>
                    <a:pt x="0" y="400916"/>
                  </a:cubicBezTo>
                  <a:cubicBezTo>
                    <a:pt x="0" y="377418"/>
                    <a:pt x="19020" y="358436"/>
                    <a:pt x="42480" y="358436"/>
                  </a:cubicBezTo>
                  <a:cubicBezTo>
                    <a:pt x="117833" y="358436"/>
                    <a:pt x="179218" y="297090"/>
                    <a:pt x="179218" y="221698"/>
                  </a:cubicBezTo>
                  <a:cubicBezTo>
                    <a:pt x="179218" y="146306"/>
                    <a:pt x="117795" y="84959"/>
                    <a:pt x="42480" y="84959"/>
                  </a:cubicBezTo>
                  <a:cubicBezTo>
                    <a:pt x="19020" y="84959"/>
                    <a:pt x="0" y="65939"/>
                    <a:pt x="0" y="42479"/>
                  </a:cubicBezTo>
                  <a:cubicBezTo>
                    <a:pt x="0" y="19020"/>
                    <a:pt x="19020" y="0"/>
                    <a:pt x="42480" y="0"/>
                  </a:cubicBezTo>
                  <a:lnTo>
                    <a:pt x="3173059" y="0"/>
                  </a:lnTo>
                  <a:cubicBezTo>
                    <a:pt x="3295327" y="0"/>
                    <a:pt x="3394798" y="99461"/>
                    <a:pt x="3394798" y="221700"/>
                  </a:cubicBezTo>
                  <a:lnTo>
                    <a:pt x="3394798" y="400919"/>
                  </a:lnTo>
                  <a:cubicBezTo>
                    <a:pt x="3394798" y="412208"/>
                    <a:pt x="3390243" y="423000"/>
                    <a:pt x="3382283" y="430961"/>
                  </a:cubicBezTo>
                  <a:cubicBezTo>
                    <a:pt x="3374324" y="438921"/>
                    <a:pt x="3363569" y="443398"/>
                    <a:pt x="3352318" y="44339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Shape 245">
              <a:extLst>
                <a:ext uri="{FF2B5EF4-FFF2-40B4-BE49-F238E27FC236}">
                  <a16:creationId xmlns:a16="http://schemas.microsoft.com/office/drawing/2014/main" id="{DB3E3844-1B5C-4707-8FD1-183148D6ACD2}"/>
                </a:ext>
              </a:extLst>
            </p:cNvPr>
            <p:cNvSpPr/>
            <p:nvPr/>
          </p:nvSpPr>
          <p:spPr>
            <a:xfrm>
              <a:off x="5631518" y="1201699"/>
              <a:ext cx="791274" cy="84996"/>
            </a:xfrm>
            <a:custGeom>
              <a:avLst/>
              <a:gdLst>
                <a:gd name="connsiteX0" fmla="*/ 748795 w 791274"/>
                <a:gd name="connsiteY0" fmla="*/ 84959 h 84996"/>
                <a:gd name="connsiteX1" fmla="*/ 42480 w 791274"/>
                <a:gd name="connsiteY1" fmla="*/ 84959 h 84996"/>
                <a:gd name="connsiteX2" fmla="*/ 0 w 791274"/>
                <a:gd name="connsiteY2" fmla="*/ 42479 h 84996"/>
                <a:gd name="connsiteX3" fmla="*/ 42480 w 791274"/>
                <a:gd name="connsiteY3" fmla="*/ 0 h 84996"/>
                <a:gd name="connsiteX4" fmla="*/ 748795 w 791274"/>
                <a:gd name="connsiteY4" fmla="*/ 0 h 84996"/>
                <a:gd name="connsiteX5" fmla="*/ 791274 w 791274"/>
                <a:gd name="connsiteY5" fmla="*/ 42518 h 84996"/>
                <a:gd name="connsiteX6" fmla="*/ 748795 w 791274"/>
                <a:gd name="connsiteY6" fmla="*/ 84997 h 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96">
                  <a:moveTo>
                    <a:pt x="748795" y="84959"/>
                  </a:moveTo>
                  <a:lnTo>
                    <a:pt x="42480" y="84959"/>
                  </a:lnTo>
                  <a:cubicBezTo>
                    <a:pt x="19020" y="84959"/>
                    <a:pt x="0" y="65939"/>
                    <a:pt x="0" y="42479"/>
                  </a:cubicBezTo>
                  <a:cubicBezTo>
                    <a:pt x="0" y="18982"/>
                    <a:pt x="19020" y="0"/>
                    <a:pt x="42480" y="0"/>
                  </a:cubicBezTo>
                  <a:lnTo>
                    <a:pt x="748795" y="0"/>
                  </a:lnTo>
                  <a:cubicBezTo>
                    <a:pt x="772254" y="0"/>
                    <a:pt x="791274" y="19020"/>
                    <a:pt x="791274" y="42518"/>
                  </a:cubicBezTo>
                  <a:cubicBezTo>
                    <a:pt x="791274" y="65939"/>
                    <a:pt x="772254" y="84997"/>
                    <a:pt x="748795"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6AE419D4-8DBA-4F73-BF1A-A5E90434A892}"/>
                </a:ext>
              </a:extLst>
            </p:cNvPr>
            <p:cNvSpPr/>
            <p:nvPr/>
          </p:nvSpPr>
          <p:spPr>
            <a:xfrm>
              <a:off x="5631557" y="1424976"/>
              <a:ext cx="1183610" cy="84958"/>
            </a:xfrm>
            <a:custGeom>
              <a:avLst/>
              <a:gdLst>
                <a:gd name="connsiteX0" fmla="*/ 1141131 w 1183610"/>
                <a:gd name="connsiteY0" fmla="*/ 84959 h 84958"/>
                <a:gd name="connsiteX1" fmla="*/ 42480 w 1183610"/>
                <a:gd name="connsiteY1" fmla="*/ 84959 h 84958"/>
                <a:gd name="connsiteX2" fmla="*/ 0 w 1183610"/>
                <a:gd name="connsiteY2" fmla="*/ 42480 h 84958"/>
                <a:gd name="connsiteX3" fmla="*/ 42480 w 1183610"/>
                <a:gd name="connsiteY3" fmla="*/ 0 h 84958"/>
                <a:gd name="connsiteX4" fmla="*/ 1141131 w 1183610"/>
                <a:gd name="connsiteY4" fmla="*/ 0 h 84958"/>
                <a:gd name="connsiteX5" fmla="*/ 1183611 w 1183610"/>
                <a:gd name="connsiteY5" fmla="*/ 42480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9"/>
                    <a:pt x="0" y="42480"/>
                  </a:cubicBezTo>
                  <a:cubicBezTo>
                    <a:pt x="0" y="19020"/>
                    <a:pt x="19020" y="0"/>
                    <a:pt x="42480" y="0"/>
                  </a:cubicBezTo>
                  <a:lnTo>
                    <a:pt x="1141131" y="0"/>
                  </a:lnTo>
                  <a:cubicBezTo>
                    <a:pt x="1164591" y="0"/>
                    <a:pt x="1183611" y="19020"/>
                    <a:pt x="1183611" y="42480"/>
                  </a:cubicBezTo>
                  <a:cubicBezTo>
                    <a:pt x="1183611" y="65939"/>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Freeform: Shape 247">
              <a:extLst>
                <a:ext uri="{FF2B5EF4-FFF2-40B4-BE49-F238E27FC236}">
                  <a16:creationId xmlns:a16="http://schemas.microsoft.com/office/drawing/2014/main" id="{A98CB4BF-7628-4328-A189-0FE5A8017809}"/>
                </a:ext>
              </a:extLst>
            </p:cNvPr>
            <p:cNvSpPr/>
            <p:nvPr/>
          </p:nvSpPr>
          <p:spPr>
            <a:xfrm>
              <a:off x="5631518" y="1904351"/>
              <a:ext cx="791274" cy="84996"/>
            </a:xfrm>
            <a:custGeom>
              <a:avLst/>
              <a:gdLst>
                <a:gd name="connsiteX0" fmla="*/ 748795 w 791274"/>
                <a:gd name="connsiteY0" fmla="*/ 84959 h 84996"/>
                <a:gd name="connsiteX1" fmla="*/ 42480 w 791274"/>
                <a:gd name="connsiteY1" fmla="*/ 84959 h 84996"/>
                <a:gd name="connsiteX2" fmla="*/ 0 w 791274"/>
                <a:gd name="connsiteY2" fmla="*/ 42479 h 84996"/>
                <a:gd name="connsiteX3" fmla="*/ 42480 w 791274"/>
                <a:gd name="connsiteY3" fmla="*/ 0 h 84996"/>
                <a:gd name="connsiteX4" fmla="*/ 748795 w 791274"/>
                <a:gd name="connsiteY4" fmla="*/ 0 h 84996"/>
                <a:gd name="connsiteX5" fmla="*/ 791274 w 791274"/>
                <a:gd name="connsiteY5" fmla="*/ 42518 h 84996"/>
                <a:gd name="connsiteX6" fmla="*/ 748795 w 791274"/>
                <a:gd name="connsiteY6" fmla="*/ 84997 h 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96">
                  <a:moveTo>
                    <a:pt x="748795" y="84959"/>
                  </a:moveTo>
                  <a:lnTo>
                    <a:pt x="42480" y="84959"/>
                  </a:lnTo>
                  <a:cubicBezTo>
                    <a:pt x="19020" y="84959"/>
                    <a:pt x="0" y="65939"/>
                    <a:pt x="0" y="42479"/>
                  </a:cubicBezTo>
                  <a:cubicBezTo>
                    <a:pt x="0" y="18982"/>
                    <a:pt x="19020" y="0"/>
                    <a:pt x="42480" y="0"/>
                  </a:cubicBezTo>
                  <a:lnTo>
                    <a:pt x="748795" y="0"/>
                  </a:lnTo>
                  <a:cubicBezTo>
                    <a:pt x="772254" y="0"/>
                    <a:pt x="791274" y="19020"/>
                    <a:pt x="791274" y="42518"/>
                  </a:cubicBezTo>
                  <a:cubicBezTo>
                    <a:pt x="791274" y="65977"/>
                    <a:pt x="772254" y="84997"/>
                    <a:pt x="748795"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Freeform: Shape 248">
              <a:extLst>
                <a:ext uri="{FF2B5EF4-FFF2-40B4-BE49-F238E27FC236}">
                  <a16:creationId xmlns:a16="http://schemas.microsoft.com/office/drawing/2014/main" id="{531D0829-1680-466B-A012-936B3397BA8B}"/>
                </a:ext>
              </a:extLst>
            </p:cNvPr>
            <p:cNvSpPr/>
            <p:nvPr/>
          </p:nvSpPr>
          <p:spPr>
            <a:xfrm>
              <a:off x="5631557" y="2127627"/>
              <a:ext cx="1183610" cy="84958"/>
            </a:xfrm>
            <a:custGeom>
              <a:avLst/>
              <a:gdLst>
                <a:gd name="connsiteX0" fmla="*/ 1141131 w 1183610"/>
                <a:gd name="connsiteY0" fmla="*/ 84959 h 84958"/>
                <a:gd name="connsiteX1" fmla="*/ 42480 w 1183610"/>
                <a:gd name="connsiteY1" fmla="*/ 84959 h 84958"/>
                <a:gd name="connsiteX2" fmla="*/ 0 w 1183610"/>
                <a:gd name="connsiteY2" fmla="*/ 42480 h 84958"/>
                <a:gd name="connsiteX3" fmla="*/ 42480 w 1183610"/>
                <a:gd name="connsiteY3" fmla="*/ 0 h 84958"/>
                <a:gd name="connsiteX4" fmla="*/ 1141131 w 1183610"/>
                <a:gd name="connsiteY4" fmla="*/ 0 h 84958"/>
                <a:gd name="connsiteX5" fmla="*/ 1183611 w 1183610"/>
                <a:gd name="connsiteY5" fmla="*/ 42480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9"/>
                    <a:pt x="0" y="42480"/>
                  </a:cubicBezTo>
                  <a:cubicBezTo>
                    <a:pt x="0" y="19020"/>
                    <a:pt x="19020" y="0"/>
                    <a:pt x="42480" y="0"/>
                  </a:cubicBezTo>
                  <a:lnTo>
                    <a:pt x="1141131" y="0"/>
                  </a:lnTo>
                  <a:cubicBezTo>
                    <a:pt x="1164591" y="0"/>
                    <a:pt x="1183611" y="19020"/>
                    <a:pt x="1183611" y="42480"/>
                  </a:cubicBezTo>
                  <a:cubicBezTo>
                    <a:pt x="1183611" y="65939"/>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Shape 249">
              <a:extLst>
                <a:ext uri="{FF2B5EF4-FFF2-40B4-BE49-F238E27FC236}">
                  <a16:creationId xmlns:a16="http://schemas.microsoft.com/office/drawing/2014/main" id="{D08756A5-000A-4755-B181-CE1B5D165FE8}"/>
                </a:ext>
              </a:extLst>
            </p:cNvPr>
            <p:cNvSpPr/>
            <p:nvPr/>
          </p:nvSpPr>
          <p:spPr>
            <a:xfrm>
              <a:off x="5631518" y="2606904"/>
              <a:ext cx="791274" cy="84959"/>
            </a:xfrm>
            <a:custGeom>
              <a:avLst/>
              <a:gdLst>
                <a:gd name="connsiteX0" fmla="*/ 748795 w 791274"/>
                <a:gd name="connsiteY0" fmla="*/ 84959 h 84959"/>
                <a:gd name="connsiteX1" fmla="*/ 42480 w 791274"/>
                <a:gd name="connsiteY1" fmla="*/ 84959 h 84959"/>
                <a:gd name="connsiteX2" fmla="*/ 0 w 791274"/>
                <a:gd name="connsiteY2" fmla="*/ 42480 h 84959"/>
                <a:gd name="connsiteX3" fmla="*/ 42480 w 791274"/>
                <a:gd name="connsiteY3" fmla="*/ 0 h 84959"/>
                <a:gd name="connsiteX4" fmla="*/ 748795 w 791274"/>
                <a:gd name="connsiteY4" fmla="*/ 0 h 84959"/>
                <a:gd name="connsiteX5" fmla="*/ 791274 w 791274"/>
                <a:gd name="connsiteY5" fmla="*/ 42480 h 84959"/>
                <a:gd name="connsiteX6" fmla="*/ 748795 w 791274"/>
                <a:gd name="connsiteY6" fmla="*/ 84959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59">
                  <a:moveTo>
                    <a:pt x="748795" y="84959"/>
                  </a:moveTo>
                  <a:lnTo>
                    <a:pt x="42480" y="84959"/>
                  </a:lnTo>
                  <a:cubicBezTo>
                    <a:pt x="19020" y="84959"/>
                    <a:pt x="0" y="65939"/>
                    <a:pt x="0" y="42480"/>
                  </a:cubicBezTo>
                  <a:cubicBezTo>
                    <a:pt x="0" y="19020"/>
                    <a:pt x="19020" y="0"/>
                    <a:pt x="42480" y="0"/>
                  </a:cubicBezTo>
                  <a:lnTo>
                    <a:pt x="748795" y="0"/>
                  </a:lnTo>
                  <a:cubicBezTo>
                    <a:pt x="772254" y="0"/>
                    <a:pt x="791274" y="19020"/>
                    <a:pt x="791274" y="42480"/>
                  </a:cubicBezTo>
                  <a:cubicBezTo>
                    <a:pt x="791274" y="65939"/>
                    <a:pt x="772254" y="84959"/>
                    <a:pt x="748795"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199ED59D-ED23-43BE-915D-55B1458C6F63}"/>
                </a:ext>
              </a:extLst>
            </p:cNvPr>
            <p:cNvSpPr/>
            <p:nvPr/>
          </p:nvSpPr>
          <p:spPr>
            <a:xfrm>
              <a:off x="5631557" y="2830279"/>
              <a:ext cx="1183610" cy="84958"/>
            </a:xfrm>
            <a:custGeom>
              <a:avLst/>
              <a:gdLst>
                <a:gd name="connsiteX0" fmla="*/ 1141131 w 1183610"/>
                <a:gd name="connsiteY0" fmla="*/ 84959 h 84958"/>
                <a:gd name="connsiteX1" fmla="*/ 42480 w 1183610"/>
                <a:gd name="connsiteY1" fmla="*/ 84959 h 84958"/>
                <a:gd name="connsiteX2" fmla="*/ 0 w 1183610"/>
                <a:gd name="connsiteY2" fmla="*/ 42479 h 84958"/>
                <a:gd name="connsiteX3" fmla="*/ 42480 w 1183610"/>
                <a:gd name="connsiteY3" fmla="*/ 0 h 84958"/>
                <a:gd name="connsiteX4" fmla="*/ 1141131 w 1183610"/>
                <a:gd name="connsiteY4" fmla="*/ 0 h 84958"/>
                <a:gd name="connsiteX5" fmla="*/ 1183611 w 1183610"/>
                <a:gd name="connsiteY5" fmla="*/ 42479 h 84958"/>
                <a:gd name="connsiteX6" fmla="*/ 1141131 w 1183610"/>
                <a:gd name="connsiteY6" fmla="*/ 84959 h 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3610" h="84958">
                  <a:moveTo>
                    <a:pt x="1141131" y="84959"/>
                  </a:moveTo>
                  <a:lnTo>
                    <a:pt x="42480" y="84959"/>
                  </a:lnTo>
                  <a:cubicBezTo>
                    <a:pt x="19020" y="84959"/>
                    <a:pt x="0" y="65938"/>
                    <a:pt x="0" y="42479"/>
                  </a:cubicBezTo>
                  <a:cubicBezTo>
                    <a:pt x="0" y="19020"/>
                    <a:pt x="19020" y="0"/>
                    <a:pt x="42480" y="0"/>
                  </a:cubicBezTo>
                  <a:lnTo>
                    <a:pt x="1141131" y="0"/>
                  </a:lnTo>
                  <a:cubicBezTo>
                    <a:pt x="1164591" y="0"/>
                    <a:pt x="1183611" y="19020"/>
                    <a:pt x="1183611" y="42479"/>
                  </a:cubicBezTo>
                  <a:cubicBezTo>
                    <a:pt x="1183611" y="65938"/>
                    <a:pt x="1164591" y="84959"/>
                    <a:pt x="1141131"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A3AA309B-75C4-42AD-8897-F1EA5810C712}"/>
                </a:ext>
              </a:extLst>
            </p:cNvPr>
            <p:cNvSpPr/>
            <p:nvPr/>
          </p:nvSpPr>
          <p:spPr>
            <a:xfrm>
              <a:off x="5631518" y="3309555"/>
              <a:ext cx="791274" cy="84959"/>
            </a:xfrm>
            <a:custGeom>
              <a:avLst/>
              <a:gdLst>
                <a:gd name="connsiteX0" fmla="*/ 748795 w 791274"/>
                <a:gd name="connsiteY0" fmla="*/ 84959 h 84959"/>
                <a:gd name="connsiteX1" fmla="*/ 42480 w 791274"/>
                <a:gd name="connsiteY1" fmla="*/ 84959 h 84959"/>
                <a:gd name="connsiteX2" fmla="*/ 0 w 791274"/>
                <a:gd name="connsiteY2" fmla="*/ 42480 h 84959"/>
                <a:gd name="connsiteX3" fmla="*/ 42480 w 791274"/>
                <a:gd name="connsiteY3" fmla="*/ 0 h 84959"/>
                <a:gd name="connsiteX4" fmla="*/ 748795 w 791274"/>
                <a:gd name="connsiteY4" fmla="*/ 0 h 84959"/>
                <a:gd name="connsiteX5" fmla="*/ 791274 w 791274"/>
                <a:gd name="connsiteY5" fmla="*/ 42480 h 84959"/>
                <a:gd name="connsiteX6" fmla="*/ 748795 w 791274"/>
                <a:gd name="connsiteY6" fmla="*/ 84959 h 8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74" h="84959">
                  <a:moveTo>
                    <a:pt x="748795" y="84959"/>
                  </a:moveTo>
                  <a:lnTo>
                    <a:pt x="42480" y="84959"/>
                  </a:lnTo>
                  <a:cubicBezTo>
                    <a:pt x="19020" y="84959"/>
                    <a:pt x="0" y="65977"/>
                    <a:pt x="0" y="42480"/>
                  </a:cubicBezTo>
                  <a:cubicBezTo>
                    <a:pt x="0" y="19020"/>
                    <a:pt x="19020" y="0"/>
                    <a:pt x="42480" y="0"/>
                  </a:cubicBezTo>
                  <a:lnTo>
                    <a:pt x="748795" y="0"/>
                  </a:lnTo>
                  <a:cubicBezTo>
                    <a:pt x="772254" y="0"/>
                    <a:pt x="791274" y="19059"/>
                    <a:pt x="791274" y="42480"/>
                  </a:cubicBezTo>
                  <a:cubicBezTo>
                    <a:pt x="791274" y="65939"/>
                    <a:pt x="772254" y="84959"/>
                    <a:pt x="748795" y="84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3B812269-39DE-4FAA-BD3D-1C39B2BC7FAB}"/>
                </a:ext>
              </a:extLst>
            </p:cNvPr>
            <p:cNvSpPr/>
            <p:nvPr/>
          </p:nvSpPr>
          <p:spPr>
            <a:xfrm>
              <a:off x="5631547" y="3532891"/>
              <a:ext cx="1010210" cy="84997"/>
            </a:xfrm>
            <a:custGeom>
              <a:avLst/>
              <a:gdLst>
                <a:gd name="connsiteX0" fmla="*/ 967731 w 1010210"/>
                <a:gd name="connsiteY0" fmla="*/ 84997 h 84997"/>
                <a:gd name="connsiteX1" fmla="*/ 42479 w 1010210"/>
                <a:gd name="connsiteY1" fmla="*/ 84997 h 84997"/>
                <a:gd name="connsiteX2" fmla="*/ 0 w 1010210"/>
                <a:gd name="connsiteY2" fmla="*/ 42518 h 84997"/>
                <a:gd name="connsiteX3" fmla="*/ 42479 w 1010210"/>
                <a:gd name="connsiteY3" fmla="*/ 38 h 84997"/>
                <a:gd name="connsiteX4" fmla="*/ 967731 w 1010210"/>
                <a:gd name="connsiteY4" fmla="*/ 0 h 84997"/>
                <a:gd name="connsiteX5" fmla="*/ 1010211 w 1010210"/>
                <a:gd name="connsiteY5" fmla="*/ 42518 h 84997"/>
                <a:gd name="connsiteX6" fmla="*/ 967731 w 1010210"/>
                <a:gd name="connsiteY6" fmla="*/ 84997 h 8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0210" h="84997">
                  <a:moveTo>
                    <a:pt x="967731" y="84997"/>
                  </a:moveTo>
                  <a:lnTo>
                    <a:pt x="42479" y="84997"/>
                  </a:lnTo>
                  <a:cubicBezTo>
                    <a:pt x="19020" y="84997"/>
                    <a:pt x="0" y="65977"/>
                    <a:pt x="0" y="42518"/>
                  </a:cubicBezTo>
                  <a:cubicBezTo>
                    <a:pt x="0" y="19020"/>
                    <a:pt x="19020" y="38"/>
                    <a:pt x="42479" y="38"/>
                  </a:cubicBezTo>
                  <a:lnTo>
                    <a:pt x="967731" y="0"/>
                  </a:lnTo>
                  <a:cubicBezTo>
                    <a:pt x="991191" y="0"/>
                    <a:pt x="1010211" y="19020"/>
                    <a:pt x="1010211" y="42518"/>
                  </a:cubicBezTo>
                  <a:cubicBezTo>
                    <a:pt x="1010211" y="65939"/>
                    <a:pt x="991191" y="84997"/>
                    <a:pt x="967731" y="8499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Shape 253">
              <a:extLst>
                <a:ext uri="{FF2B5EF4-FFF2-40B4-BE49-F238E27FC236}">
                  <a16:creationId xmlns:a16="http://schemas.microsoft.com/office/drawing/2014/main" id="{FC5E5764-31B3-4247-AD41-984EF3203E5C}"/>
                </a:ext>
              </a:extLst>
            </p:cNvPr>
            <p:cNvSpPr/>
            <p:nvPr/>
          </p:nvSpPr>
          <p:spPr>
            <a:xfrm>
              <a:off x="5045033" y="1201659"/>
              <a:ext cx="390002" cy="308298"/>
            </a:xfrm>
            <a:custGeom>
              <a:avLst/>
              <a:gdLst>
                <a:gd name="connsiteX0" fmla="*/ 143359 w 390002"/>
                <a:gd name="connsiteY0" fmla="*/ 308276 h 308298"/>
                <a:gd name="connsiteX1" fmla="*/ 114044 w 390002"/>
                <a:gd name="connsiteY1" fmla="*/ 296566 h 308298"/>
                <a:gd name="connsiteX2" fmla="*/ 13242 w 390002"/>
                <a:gd name="connsiteY2" fmla="*/ 200508 h 308298"/>
                <a:gd name="connsiteX3" fmla="*/ 11672 w 390002"/>
                <a:gd name="connsiteY3" fmla="*/ 140462 h 308298"/>
                <a:gd name="connsiteX4" fmla="*/ 71756 w 390002"/>
                <a:gd name="connsiteY4" fmla="*/ 139008 h 308298"/>
                <a:gd name="connsiteX5" fmla="*/ 141255 w 390002"/>
                <a:gd name="connsiteY5" fmla="*/ 205139 h 308298"/>
                <a:gd name="connsiteX6" fmla="*/ 316154 w 390002"/>
                <a:gd name="connsiteY6" fmla="*/ 13830 h 308298"/>
                <a:gd name="connsiteX7" fmla="*/ 376123 w 390002"/>
                <a:gd name="connsiteY7" fmla="*/ 11113 h 308298"/>
                <a:gd name="connsiteX8" fmla="*/ 378879 w 390002"/>
                <a:gd name="connsiteY8" fmla="*/ 71120 h 308298"/>
                <a:gd name="connsiteX9" fmla="*/ 174746 w 390002"/>
                <a:gd name="connsiteY9" fmla="*/ 294466 h 308298"/>
                <a:gd name="connsiteX10" fmla="*/ 144856 w 390002"/>
                <a:gd name="connsiteY10" fmla="*/ 308281 h 308298"/>
                <a:gd name="connsiteX11" fmla="*/ 143325 w 390002"/>
                <a:gd name="connsiteY11" fmla="*/ 308281 h 30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298">
                  <a:moveTo>
                    <a:pt x="143359" y="308276"/>
                  </a:moveTo>
                  <a:cubicBezTo>
                    <a:pt x="132529" y="308276"/>
                    <a:pt x="122005" y="304105"/>
                    <a:pt x="114044" y="296566"/>
                  </a:cubicBezTo>
                  <a:lnTo>
                    <a:pt x="13242" y="200508"/>
                  </a:lnTo>
                  <a:cubicBezTo>
                    <a:pt x="-3789" y="184320"/>
                    <a:pt x="-4477" y="157454"/>
                    <a:pt x="11672" y="140462"/>
                  </a:cubicBezTo>
                  <a:cubicBezTo>
                    <a:pt x="27938" y="123470"/>
                    <a:pt x="54802" y="122819"/>
                    <a:pt x="71756" y="139008"/>
                  </a:cubicBezTo>
                  <a:lnTo>
                    <a:pt x="141255" y="205139"/>
                  </a:lnTo>
                  <a:lnTo>
                    <a:pt x="316154" y="13830"/>
                  </a:lnTo>
                  <a:cubicBezTo>
                    <a:pt x="331960" y="-3506"/>
                    <a:pt x="358864" y="-4693"/>
                    <a:pt x="376123" y="11113"/>
                  </a:cubicBezTo>
                  <a:cubicBezTo>
                    <a:pt x="393498" y="26918"/>
                    <a:pt x="394722" y="53822"/>
                    <a:pt x="378879" y="71120"/>
                  </a:cubicBezTo>
                  <a:lnTo>
                    <a:pt x="174746" y="294466"/>
                  </a:lnTo>
                  <a:cubicBezTo>
                    <a:pt x="167015" y="302923"/>
                    <a:pt x="156261" y="307898"/>
                    <a:pt x="144856" y="308281"/>
                  </a:cubicBezTo>
                  <a:cubicBezTo>
                    <a:pt x="144321" y="308281"/>
                    <a:pt x="143861" y="308320"/>
                    <a:pt x="143325" y="30828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Shape 254">
              <a:extLst>
                <a:ext uri="{FF2B5EF4-FFF2-40B4-BE49-F238E27FC236}">
                  <a16:creationId xmlns:a16="http://schemas.microsoft.com/office/drawing/2014/main" id="{FD3ECDB8-F414-4E7A-BEB0-E03A724DC2AE}"/>
                </a:ext>
              </a:extLst>
            </p:cNvPr>
            <p:cNvSpPr/>
            <p:nvPr/>
          </p:nvSpPr>
          <p:spPr>
            <a:xfrm>
              <a:off x="5045033" y="3309482"/>
              <a:ext cx="390002" cy="308330"/>
            </a:xfrm>
            <a:custGeom>
              <a:avLst/>
              <a:gdLst>
                <a:gd name="connsiteX0" fmla="*/ 143359 w 390002"/>
                <a:gd name="connsiteY0" fmla="*/ 308309 h 308330"/>
                <a:gd name="connsiteX1" fmla="*/ 114044 w 390002"/>
                <a:gd name="connsiteY1" fmla="*/ 296598 h 308330"/>
                <a:gd name="connsiteX2" fmla="*/ 13242 w 390002"/>
                <a:gd name="connsiteY2" fmla="*/ 200540 h 308330"/>
                <a:gd name="connsiteX3" fmla="*/ 11672 w 390002"/>
                <a:gd name="connsiteY3" fmla="*/ 140495 h 308330"/>
                <a:gd name="connsiteX4" fmla="*/ 71756 w 390002"/>
                <a:gd name="connsiteY4" fmla="*/ 139002 h 308330"/>
                <a:gd name="connsiteX5" fmla="*/ 141255 w 390002"/>
                <a:gd name="connsiteY5" fmla="*/ 205133 h 308330"/>
                <a:gd name="connsiteX6" fmla="*/ 316154 w 390002"/>
                <a:gd name="connsiteY6" fmla="*/ 13824 h 308330"/>
                <a:gd name="connsiteX7" fmla="*/ 376123 w 390002"/>
                <a:gd name="connsiteY7" fmla="*/ 11145 h 308330"/>
                <a:gd name="connsiteX8" fmla="*/ 378879 w 390002"/>
                <a:gd name="connsiteY8" fmla="*/ 71153 h 308330"/>
                <a:gd name="connsiteX9" fmla="*/ 174746 w 390002"/>
                <a:gd name="connsiteY9" fmla="*/ 294498 h 308330"/>
                <a:gd name="connsiteX10" fmla="*/ 144856 w 390002"/>
                <a:gd name="connsiteY10" fmla="*/ 308314 h 308330"/>
                <a:gd name="connsiteX11" fmla="*/ 143325 w 390002"/>
                <a:gd name="connsiteY11" fmla="*/ 308314 h 3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30">
                  <a:moveTo>
                    <a:pt x="143359" y="308309"/>
                  </a:moveTo>
                  <a:cubicBezTo>
                    <a:pt x="132529" y="308309"/>
                    <a:pt x="122005" y="304137"/>
                    <a:pt x="114044" y="296598"/>
                  </a:cubicBezTo>
                  <a:lnTo>
                    <a:pt x="13242" y="200540"/>
                  </a:lnTo>
                  <a:cubicBezTo>
                    <a:pt x="-3789" y="184353"/>
                    <a:pt x="-4477" y="157487"/>
                    <a:pt x="11672" y="140495"/>
                  </a:cubicBezTo>
                  <a:cubicBezTo>
                    <a:pt x="27938" y="123464"/>
                    <a:pt x="54802" y="122814"/>
                    <a:pt x="71756" y="139002"/>
                  </a:cubicBezTo>
                  <a:lnTo>
                    <a:pt x="141255" y="205133"/>
                  </a:lnTo>
                  <a:lnTo>
                    <a:pt x="316154" y="13824"/>
                  </a:lnTo>
                  <a:cubicBezTo>
                    <a:pt x="331960" y="-3512"/>
                    <a:pt x="358864" y="-4698"/>
                    <a:pt x="376123" y="11145"/>
                  </a:cubicBezTo>
                  <a:cubicBezTo>
                    <a:pt x="393498" y="26951"/>
                    <a:pt x="394722" y="53855"/>
                    <a:pt x="378879" y="71153"/>
                  </a:cubicBezTo>
                  <a:lnTo>
                    <a:pt x="174746" y="294498"/>
                  </a:lnTo>
                  <a:cubicBezTo>
                    <a:pt x="167015" y="302956"/>
                    <a:pt x="156261" y="307893"/>
                    <a:pt x="144856" y="308314"/>
                  </a:cubicBezTo>
                  <a:cubicBezTo>
                    <a:pt x="144321" y="308314"/>
                    <a:pt x="143861" y="308352"/>
                    <a:pt x="143325" y="30831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Shape 255">
              <a:extLst>
                <a:ext uri="{FF2B5EF4-FFF2-40B4-BE49-F238E27FC236}">
                  <a16:creationId xmlns:a16="http://schemas.microsoft.com/office/drawing/2014/main" id="{8674414F-A274-43BB-AA98-D712C7857377}"/>
                </a:ext>
              </a:extLst>
            </p:cNvPr>
            <p:cNvSpPr/>
            <p:nvPr/>
          </p:nvSpPr>
          <p:spPr>
            <a:xfrm>
              <a:off x="5045033" y="2606967"/>
              <a:ext cx="390002" cy="308331"/>
            </a:xfrm>
            <a:custGeom>
              <a:avLst/>
              <a:gdLst>
                <a:gd name="connsiteX0" fmla="*/ 143359 w 390002"/>
                <a:gd name="connsiteY0" fmla="*/ 308271 h 308331"/>
                <a:gd name="connsiteX1" fmla="*/ 114044 w 390002"/>
                <a:gd name="connsiteY1" fmla="*/ 296560 h 308331"/>
                <a:gd name="connsiteX2" fmla="*/ 13242 w 390002"/>
                <a:gd name="connsiteY2" fmla="*/ 200502 h 308331"/>
                <a:gd name="connsiteX3" fmla="*/ 11672 w 390002"/>
                <a:gd name="connsiteY3" fmla="*/ 140456 h 308331"/>
                <a:gd name="connsiteX4" fmla="*/ 71756 w 390002"/>
                <a:gd name="connsiteY4" fmla="*/ 139002 h 308331"/>
                <a:gd name="connsiteX5" fmla="*/ 141255 w 390002"/>
                <a:gd name="connsiteY5" fmla="*/ 205133 h 308331"/>
                <a:gd name="connsiteX6" fmla="*/ 316154 w 390002"/>
                <a:gd name="connsiteY6" fmla="*/ 13824 h 308331"/>
                <a:gd name="connsiteX7" fmla="*/ 376123 w 390002"/>
                <a:gd name="connsiteY7" fmla="*/ 11145 h 308331"/>
                <a:gd name="connsiteX8" fmla="*/ 378879 w 390002"/>
                <a:gd name="connsiteY8" fmla="*/ 71153 h 308331"/>
                <a:gd name="connsiteX9" fmla="*/ 174746 w 390002"/>
                <a:gd name="connsiteY9" fmla="*/ 294498 h 308331"/>
                <a:gd name="connsiteX10" fmla="*/ 144856 w 390002"/>
                <a:gd name="connsiteY10" fmla="*/ 308314 h 308331"/>
                <a:gd name="connsiteX11" fmla="*/ 143325 w 390002"/>
                <a:gd name="connsiteY11" fmla="*/ 308314 h 30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31">
                  <a:moveTo>
                    <a:pt x="143359" y="308271"/>
                  </a:moveTo>
                  <a:cubicBezTo>
                    <a:pt x="132529" y="308271"/>
                    <a:pt x="122005" y="304099"/>
                    <a:pt x="114044" y="296560"/>
                  </a:cubicBezTo>
                  <a:lnTo>
                    <a:pt x="13242" y="200502"/>
                  </a:lnTo>
                  <a:cubicBezTo>
                    <a:pt x="-3789" y="184315"/>
                    <a:pt x="-4477" y="157449"/>
                    <a:pt x="11672" y="140456"/>
                  </a:cubicBezTo>
                  <a:cubicBezTo>
                    <a:pt x="27938" y="123464"/>
                    <a:pt x="54802" y="122814"/>
                    <a:pt x="71756" y="139002"/>
                  </a:cubicBezTo>
                  <a:lnTo>
                    <a:pt x="141255" y="205133"/>
                  </a:lnTo>
                  <a:lnTo>
                    <a:pt x="316154" y="13824"/>
                  </a:lnTo>
                  <a:cubicBezTo>
                    <a:pt x="331960" y="-3512"/>
                    <a:pt x="358864" y="-4698"/>
                    <a:pt x="376123" y="11145"/>
                  </a:cubicBezTo>
                  <a:cubicBezTo>
                    <a:pt x="393498" y="26989"/>
                    <a:pt x="394722" y="53855"/>
                    <a:pt x="378879" y="71153"/>
                  </a:cubicBezTo>
                  <a:lnTo>
                    <a:pt x="174746" y="294498"/>
                  </a:lnTo>
                  <a:cubicBezTo>
                    <a:pt x="167015" y="302956"/>
                    <a:pt x="156261" y="307931"/>
                    <a:pt x="144856" y="308314"/>
                  </a:cubicBezTo>
                  <a:cubicBezTo>
                    <a:pt x="144321" y="308314"/>
                    <a:pt x="143861" y="308352"/>
                    <a:pt x="143325" y="30831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Shape 256">
              <a:extLst>
                <a:ext uri="{FF2B5EF4-FFF2-40B4-BE49-F238E27FC236}">
                  <a16:creationId xmlns:a16="http://schemas.microsoft.com/office/drawing/2014/main" id="{2BAB38C8-1B91-41AA-8B1A-7C3846469F68}"/>
                </a:ext>
              </a:extLst>
            </p:cNvPr>
            <p:cNvSpPr/>
            <p:nvPr/>
          </p:nvSpPr>
          <p:spPr>
            <a:xfrm>
              <a:off x="5045033" y="1904277"/>
              <a:ext cx="390002" cy="308313"/>
            </a:xfrm>
            <a:custGeom>
              <a:avLst/>
              <a:gdLst>
                <a:gd name="connsiteX0" fmla="*/ 143359 w 390002"/>
                <a:gd name="connsiteY0" fmla="*/ 308309 h 308313"/>
                <a:gd name="connsiteX1" fmla="*/ 114044 w 390002"/>
                <a:gd name="connsiteY1" fmla="*/ 296598 h 308313"/>
                <a:gd name="connsiteX2" fmla="*/ 13242 w 390002"/>
                <a:gd name="connsiteY2" fmla="*/ 200502 h 308313"/>
                <a:gd name="connsiteX3" fmla="*/ 11672 w 390002"/>
                <a:gd name="connsiteY3" fmla="*/ 140456 h 308313"/>
                <a:gd name="connsiteX4" fmla="*/ 71756 w 390002"/>
                <a:gd name="connsiteY4" fmla="*/ 139002 h 308313"/>
                <a:gd name="connsiteX5" fmla="*/ 141255 w 390002"/>
                <a:gd name="connsiteY5" fmla="*/ 205133 h 308313"/>
                <a:gd name="connsiteX6" fmla="*/ 316154 w 390002"/>
                <a:gd name="connsiteY6" fmla="*/ 13824 h 308313"/>
                <a:gd name="connsiteX7" fmla="*/ 376123 w 390002"/>
                <a:gd name="connsiteY7" fmla="*/ 11145 h 308313"/>
                <a:gd name="connsiteX8" fmla="*/ 378879 w 390002"/>
                <a:gd name="connsiteY8" fmla="*/ 71153 h 308313"/>
                <a:gd name="connsiteX9" fmla="*/ 174746 w 390002"/>
                <a:gd name="connsiteY9" fmla="*/ 294498 h 308313"/>
                <a:gd name="connsiteX10" fmla="*/ 144856 w 390002"/>
                <a:gd name="connsiteY10" fmla="*/ 308275 h 308313"/>
                <a:gd name="connsiteX11" fmla="*/ 143325 w 390002"/>
                <a:gd name="connsiteY11" fmla="*/ 308313 h 30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002" h="308313">
                  <a:moveTo>
                    <a:pt x="143359" y="308309"/>
                  </a:moveTo>
                  <a:cubicBezTo>
                    <a:pt x="132529" y="308309"/>
                    <a:pt x="122005" y="304137"/>
                    <a:pt x="114044" y="296598"/>
                  </a:cubicBezTo>
                  <a:lnTo>
                    <a:pt x="13242" y="200502"/>
                  </a:lnTo>
                  <a:cubicBezTo>
                    <a:pt x="-3789" y="184353"/>
                    <a:pt x="-4477" y="157449"/>
                    <a:pt x="11672" y="140456"/>
                  </a:cubicBezTo>
                  <a:cubicBezTo>
                    <a:pt x="27938" y="123464"/>
                    <a:pt x="54802" y="122814"/>
                    <a:pt x="71756" y="139002"/>
                  </a:cubicBezTo>
                  <a:lnTo>
                    <a:pt x="141255" y="205133"/>
                  </a:lnTo>
                  <a:lnTo>
                    <a:pt x="316154" y="13824"/>
                  </a:lnTo>
                  <a:cubicBezTo>
                    <a:pt x="331960" y="-3512"/>
                    <a:pt x="358864" y="-4698"/>
                    <a:pt x="376123" y="11145"/>
                  </a:cubicBezTo>
                  <a:cubicBezTo>
                    <a:pt x="393498" y="26951"/>
                    <a:pt x="394722" y="53817"/>
                    <a:pt x="378879" y="71153"/>
                  </a:cubicBezTo>
                  <a:lnTo>
                    <a:pt x="174746" y="294498"/>
                  </a:lnTo>
                  <a:cubicBezTo>
                    <a:pt x="167015" y="302956"/>
                    <a:pt x="156261" y="307893"/>
                    <a:pt x="144856" y="308275"/>
                  </a:cubicBezTo>
                  <a:cubicBezTo>
                    <a:pt x="144321" y="308313"/>
                    <a:pt x="143861" y="308313"/>
                    <a:pt x="143325" y="30831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Freeform: Shape 257">
              <a:extLst>
                <a:ext uri="{FF2B5EF4-FFF2-40B4-BE49-F238E27FC236}">
                  <a16:creationId xmlns:a16="http://schemas.microsoft.com/office/drawing/2014/main" id="{7B7B576E-F83A-4D54-A726-085D80B189F1}"/>
                </a:ext>
              </a:extLst>
            </p:cNvPr>
            <p:cNvSpPr/>
            <p:nvPr/>
          </p:nvSpPr>
          <p:spPr>
            <a:xfrm>
              <a:off x="6847514" y="3727546"/>
              <a:ext cx="1020590" cy="820483"/>
            </a:xfrm>
            <a:custGeom>
              <a:avLst/>
              <a:gdLst>
                <a:gd name="connsiteX0" fmla="*/ 351840 w 1020590"/>
                <a:gd name="connsiteY0" fmla="*/ 820483 h 820483"/>
                <a:gd name="connsiteX1" fmla="*/ 321530 w 1020590"/>
                <a:gd name="connsiteY1" fmla="*/ 807701 h 820483"/>
                <a:gd name="connsiteX2" fmla="*/ 12077 w 1020590"/>
                <a:gd name="connsiteY2" fmla="*/ 491361 h 820483"/>
                <a:gd name="connsiteX3" fmla="*/ 12728 w 1020590"/>
                <a:gd name="connsiteY3" fmla="*/ 431277 h 820483"/>
                <a:gd name="connsiteX4" fmla="*/ 72812 w 1020590"/>
                <a:gd name="connsiteY4" fmla="*/ 431928 h 820483"/>
                <a:gd name="connsiteX5" fmla="*/ 349738 w 1020590"/>
                <a:gd name="connsiteY5" fmla="*/ 714977 h 820483"/>
                <a:gd name="connsiteX6" fmla="*/ 945756 w 1020590"/>
                <a:gd name="connsiteY6" fmla="*/ 14941 h 820483"/>
                <a:gd name="connsiteX7" fmla="*/ 1005612 w 1020590"/>
                <a:gd name="connsiteY7" fmla="*/ 10158 h 820483"/>
                <a:gd name="connsiteX8" fmla="*/ 1010472 w 1020590"/>
                <a:gd name="connsiteY8" fmla="*/ 70051 h 820483"/>
                <a:gd name="connsiteX9" fmla="*/ 384258 w 1020590"/>
                <a:gd name="connsiteY9" fmla="*/ 805483 h 820483"/>
                <a:gd name="connsiteX10" fmla="*/ 353374 w 1020590"/>
                <a:gd name="connsiteY10" fmla="*/ 820408 h 820483"/>
                <a:gd name="connsiteX11" fmla="*/ 351844 w 1020590"/>
                <a:gd name="connsiteY11" fmla="*/ 820408 h 820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0590" h="820483">
                  <a:moveTo>
                    <a:pt x="351840" y="820483"/>
                  </a:moveTo>
                  <a:cubicBezTo>
                    <a:pt x="340435" y="820483"/>
                    <a:pt x="329491" y="815891"/>
                    <a:pt x="321530" y="807701"/>
                  </a:cubicBezTo>
                  <a:lnTo>
                    <a:pt x="12077" y="491361"/>
                  </a:lnTo>
                  <a:cubicBezTo>
                    <a:pt x="-4303" y="474599"/>
                    <a:pt x="-3958" y="447695"/>
                    <a:pt x="12728" y="431277"/>
                  </a:cubicBezTo>
                  <a:cubicBezTo>
                    <a:pt x="29567" y="414897"/>
                    <a:pt x="56432" y="415166"/>
                    <a:pt x="72812" y="431928"/>
                  </a:cubicBezTo>
                  <a:lnTo>
                    <a:pt x="349738" y="714977"/>
                  </a:lnTo>
                  <a:lnTo>
                    <a:pt x="945756" y="14941"/>
                  </a:lnTo>
                  <a:cubicBezTo>
                    <a:pt x="961026" y="-2930"/>
                    <a:pt x="987778" y="-5074"/>
                    <a:pt x="1005612" y="10158"/>
                  </a:cubicBezTo>
                  <a:cubicBezTo>
                    <a:pt x="1023560" y="25351"/>
                    <a:pt x="1025627" y="52179"/>
                    <a:pt x="1010472" y="70051"/>
                  </a:cubicBezTo>
                  <a:lnTo>
                    <a:pt x="384258" y="805483"/>
                  </a:lnTo>
                  <a:cubicBezTo>
                    <a:pt x="376527" y="814553"/>
                    <a:pt x="365237" y="819988"/>
                    <a:pt x="353374" y="820408"/>
                  </a:cubicBezTo>
                  <a:cubicBezTo>
                    <a:pt x="352839" y="820408"/>
                    <a:pt x="352379" y="820446"/>
                    <a:pt x="351844" y="82040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50ED8B78-972B-4EC9-8D2E-9DBB0DF601F9}"/>
                </a:ext>
              </a:extLst>
            </p:cNvPr>
            <p:cNvSpPr/>
            <p:nvPr/>
          </p:nvSpPr>
          <p:spPr>
            <a:xfrm>
              <a:off x="6554654" y="3181973"/>
              <a:ext cx="1606278" cy="1982960"/>
            </a:xfrm>
            <a:custGeom>
              <a:avLst/>
              <a:gdLst>
                <a:gd name="connsiteX0" fmla="*/ 85576 w 1606278"/>
                <a:gd name="connsiteY0" fmla="*/ 252611 h 1982960"/>
                <a:gd name="connsiteX1" fmla="*/ 93307 w 1606278"/>
                <a:gd name="connsiteY1" fmla="*/ 966842 h 1982960"/>
                <a:gd name="connsiteX2" fmla="*/ 305631 w 1606278"/>
                <a:gd name="connsiteY2" fmla="*/ 1534155 h 1982960"/>
                <a:gd name="connsiteX3" fmla="*/ 803179 w 1606278"/>
                <a:gd name="connsiteY3" fmla="*/ 1894004 h 1982960"/>
                <a:gd name="connsiteX4" fmla="*/ 1300727 w 1606278"/>
                <a:gd name="connsiteY4" fmla="*/ 1534155 h 1982960"/>
                <a:gd name="connsiteX5" fmla="*/ 1513168 w 1606278"/>
                <a:gd name="connsiteY5" fmla="*/ 966842 h 1982960"/>
                <a:gd name="connsiteX6" fmla="*/ 1520822 w 1606278"/>
                <a:gd name="connsiteY6" fmla="*/ 252611 h 1982960"/>
                <a:gd name="connsiteX7" fmla="*/ 803220 w 1606278"/>
                <a:gd name="connsiteY7" fmla="*/ 91683 h 1982960"/>
                <a:gd name="connsiteX8" fmla="*/ 85658 w 1606278"/>
                <a:gd name="connsiteY8" fmla="*/ 252611 h 1982960"/>
                <a:gd name="connsiteX9" fmla="*/ 803136 w 1606278"/>
                <a:gd name="connsiteY9" fmla="*/ 1982959 h 1982960"/>
                <a:gd name="connsiteX10" fmla="*/ 787101 w 1606278"/>
                <a:gd name="connsiteY10" fmla="*/ 1979821 h 1982960"/>
                <a:gd name="connsiteX11" fmla="*/ 244085 w 1606278"/>
                <a:gd name="connsiteY11" fmla="*/ 1592795 h 1982960"/>
                <a:gd name="connsiteX12" fmla="*/ 8306 w 1606278"/>
                <a:gd name="connsiteY12" fmla="*/ 967806 h 1982960"/>
                <a:gd name="connsiteX13" fmla="*/ 2 w 1606278"/>
                <a:gd name="connsiteY13" fmla="*/ 204511 h 1982960"/>
                <a:gd name="connsiteX14" fmla="*/ 14621 w 1606278"/>
                <a:gd name="connsiteY14" fmla="*/ 171981 h 1982960"/>
                <a:gd name="connsiteX15" fmla="*/ 48911 w 1606278"/>
                <a:gd name="connsiteY15" fmla="*/ 162069 h 1982960"/>
                <a:gd name="connsiteX16" fmla="*/ 757215 w 1606278"/>
                <a:gd name="connsiteY16" fmla="*/ 20207 h 1982960"/>
                <a:gd name="connsiteX17" fmla="*/ 803139 w 1606278"/>
                <a:gd name="connsiteY17" fmla="*/ 0 h 1982960"/>
                <a:gd name="connsiteX18" fmla="*/ 849064 w 1606278"/>
                <a:gd name="connsiteY18" fmla="*/ 20207 h 1982960"/>
                <a:gd name="connsiteX19" fmla="*/ 1557368 w 1606278"/>
                <a:gd name="connsiteY19" fmla="*/ 162069 h 1982960"/>
                <a:gd name="connsiteX20" fmla="*/ 1591658 w 1606278"/>
                <a:gd name="connsiteY20" fmla="*/ 171981 h 1982960"/>
                <a:gd name="connsiteX21" fmla="*/ 1606277 w 1606278"/>
                <a:gd name="connsiteY21" fmla="*/ 204511 h 1982960"/>
                <a:gd name="connsiteX22" fmla="*/ 1598087 w 1606278"/>
                <a:gd name="connsiteY22" fmla="*/ 967806 h 1982960"/>
                <a:gd name="connsiteX23" fmla="*/ 1362191 w 1606278"/>
                <a:gd name="connsiteY23" fmla="*/ 1592795 h 1982960"/>
                <a:gd name="connsiteX24" fmla="*/ 819175 w 1606278"/>
                <a:gd name="connsiteY24" fmla="*/ 1979821 h 1982960"/>
                <a:gd name="connsiteX25" fmla="*/ 803140 w 1606278"/>
                <a:gd name="connsiteY25" fmla="*/ 1982959 h 198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6278" h="1982960">
                  <a:moveTo>
                    <a:pt x="85576" y="252611"/>
                  </a:moveTo>
                  <a:lnTo>
                    <a:pt x="93307" y="966842"/>
                  </a:lnTo>
                  <a:cubicBezTo>
                    <a:pt x="95948" y="1220764"/>
                    <a:pt x="153582" y="1374530"/>
                    <a:pt x="305631" y="1534155"/>
                  </a:cubicBezTo>
                  <a:cubicBezTo>
                    <a:pt x="513742" y="1752602"/>
                    <a:pt x="741525" y="1865808"/>
                    <a:pt x="803179" y="1894004"/>
                  </a:cubicBezTo>
                  <a:cubicBezTo>
                    <a:pt x="864794" y="1865685"/>
                    <a:pt x="1093155" y="1752024"/>
                    <a:pt x="1300727" y="1534155"/>
                  </a:cubicBezTo>
                  <a:cubicBezTo>
                    <a:pt x="1452847" y="1374530"/>
                    <a:pt x="1510366" y="1220764"/>
                    <a:pt x="1513168" y="966842"/>
                  </a:cubicBezTo>
                  <a:lnTo>
                    <a:pt x="1520822" y="252611"/>
                  </a:lnTo>
                  <a:cubicBezTo>
                    <a:pt x="1253967" y="283418"/>
                    <a:pt x="1012674" y="229342"/>
                    <a:pt x="803220" y="91683"/>
                  </a:cubicBezTo>
                  <a:cubicBezTo>
                    <a:pt x="593767" y="229342"/>
                    <a:pt x="352591" y="283452"/>
                    <a:pt x="85658" y="252611"/>
                  </a:cubicBezTo>
                  <a:close/>
                  <a:moveTo>
                    <a:pt x="803136" y="1982959"/>
                  </a:moveTo>
                  <a:cubicBezTo>
                    <a:pt x="797702" y="1982959"/>
                    <a:pt x="792191" y="1981926"/>
                    <a:pt x="787101" y="1979821"/>
                  </a:cubicBezTo>
                  <a:cubicBezTo>
                    <a:pt x="775390" y="1975037"/>
                    <a:pt x="498663" y="1860032"/>
                    <a:pt x="244085" y="1592795"/>
                  </a:cubicBezTo>
                  <a:cubicBezTo>
                    <a:pt x="51816" y="1390954"/>
                    <a:pt x="10756" y="1196971"/>
                    <a:pt x="8306" y="967806"/>
                  </a:cubicBezTo>
                  <a:lnTo>
                    <a:pt x="2" y="204511"/>
                  </a:lnTo>
                  <a:cubicBezTo>
                    <a:pt x="-113" y="192035"/>
                    <a:pt x="5207" y="180132"/>
                    <a:pt x="14621" y="171981"/>
                  </a:cubicBezTo>
                  <a:cubicBezTo>
                    <a:pt x="24036" y="163829"/>
                    <a:pt x="36627" y="160156"/>
                    <a:pt x="48911" y="162069"/>
                  </a:cubicBezTo>
                  <a:cubicBezTo>
                    <a:pt x="314541" y="202559"/>
                    <a:pt x="552857" y="154836"/>
                    <a:pt x="757215" y="20207"/>
                  </a:cubicBezTo>
                  <a:cubicBezTo>
                    <a:pt x="778340" y="6314"/>
                    <a:pt x="787869" y="0"/>
                    <a:pt x="803139" y="0"/>
                  </a:cubicBezTo>
                  <a:cubicBezTo>
                    <a:pt x="818409" y="0"/>
                    <a:pt x="828015" y="6315"/>
                    <a:pt x="849064" y="20207"/>
                  </a:cubicBezTo>
                  <a:cubicBezTo>
                    <a:pt x="1053422" y="154839"/>
                    <a:pt x="1291737" y="202600"/>
                    <a:pt x="1557368" y="162069"/>
                  </a:cubicBezTo>
                  <a:cubicBezTo>
                    <a:pt x="1569652" y="160118"/>
                    <a:pt x="1582281" y="163792"/>
                    <a:pt x="1591658" y="171981"/>
                  </a:cubicBezTo>
                  <a:cubicBezTo>
                    <a:pt x="1601072" y="180133"/>
                    <a:pt x="1606392" y="192035"/>
                    <a:pt x="1606277" y="204511"/>
                  </a:cubicBezTo>
                  <a:lnTo>
                    <a:pt x="1598087" y="967806"/>
                  </a:lnTo>
                  <a:cubicBezTo>
                    <a:pt x="1595523" y="1197010"/>
                    <a:pt x="1554497" y="1390954"/>
                    <a:pt x="1362191" y="1592795"/>
                  </a:cubicBezTo>
                  <a:cubicBezTo>
                    <a:pt x="1107622" y="1859993"/>
                    <a:pt x="830922" y="1975040"/>
                    <a:pt x="819175" y="1979821"/>
                  </a:cubicBezTo>
                  <a:cubicBezTo>
                    <a:pt x="814085" y="1981926"/>
                    <a:pt x="808536" y="1982998"/>
                    <a:pt x="803140" y="1982959"/>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60" name="Group 259">
            <a:extLst>
              <a:ext uri="{FF2B5EF4-FFF2-40B4-BE49-F238E27FC236}">
                <a16:creationId xmlns:a16="http://schemas.microsoft.com/office/drawing/2014/main" id="{F1E8E6EB-FFA9-4D1A-B6B4-7DF7A50B8335}"/>
              </a:ext>
            </a:extLst>
          </p:cNvPr>
          <p:cNvGrpSpPr/>
          <p:nvPr/>
        </p:nvGrpSpPr>
        <p:grpSpPr>
          <a:xfrm>
            <a:off x="10536245" y="2004484"/>
            <a:ext cx="1201314" cy="968588"/>
            <a:chOff x="9920246" y="1231494"/>
            <a:chExt cx="471512" cy="351760"/>
          </a:xfrm>
          <a:solidFill>
            <a:schemeClr val="accent1"/>
          </a:solidFill>
        </p:grpSpPr>
        <p:sp>
          <p:nvSpPr>
            <p:cNvPr id="261" name="Rectangle 25">
              <a:extLst>
                <a:ext uri="{FF2B5EF4-FFF2-40B4-BE49-F238E27FC236}">
                  <a16:creationId xmlns:a16="http://schemas.microsoft.com/office/drawing/2014/main" id="{F6594D8C-5E41-4B9F-8743-E46C2DA42D1E}"/>
                </a:ext>
              </a:extLst>
            </p:cNvPr>
            <p:cNvSpPr>
              <a:spLocks noChangeArrowheads="1"/>
            </p:cNvSpPr>
            <p:nvPr/>
          </p:nvSpPr>
          <p:spPr bwMode="auto">
            <a:xfrm>
              <a:off x="10106418" y="1487830"/>
              <a:ext cx="13004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2" name="Freeform 26">
              <a:extLst>
                <a:ext uri="{FF2B5EF4-FFF2-40B4-BE49-F238E27FC236}">
                  <a16:creationId xmlns:a16="http://schemas.microsoft.com/office/drawing/2014/main" id="{BB7A3FDA-4F8C-405C-9248-D6ADDE52032A}"/>
                </a:ext>
              </a:extLst>
            </p:cNvPr>
            <p:cNvSpPr>
              <a:spLocks/>
            </p:cNvSpPr>
            <p:nvPr/>
          </p:nvSpPr>
          <p:spPr bwMode="auto">
            <a:xfrm>
              <a:off x="10106418" y="1337209"/>
              <a:ext cx="205819" cy="88876"/>
            </a:xfrm>
            <a:custGeom>
              <a:avLst/>
              <a:gdLst>
                <a:gd name="T0" fmla="*/ 440 w 440"/>
                <a:gd name="T1" fmla="*/ 190 h 190"/>
                <a:gd name="T2" fmla="*/ 422 w 440"/>
                <a:gd name="T3" fmla="*/ 190 h 190"/>
                <a:gd name="T4" fmla="*/ 422 w 440"/>
                <a:gd name="T5" fmla="*/ 18 h 190"/>
                <a:gd name="T6" fmla="*/ 0 w 440"/>
                <a:gd name="T7" fmla="*/ 18 h 190"/>
                <a:gd name="T8" fmla="*/ 0 w 440"/>
                <a:gd name="T9" fmla="*/ 0 h 190"/>
                <a:gd name="T10" fmla="*/ 440 w 440"/>
                <a:gd name="T11" fmla="*/ 0 h 190"/>
                <a:gd name="T12" fmla="*/ 440 w 440"/>
                <a:gd name="T13" fmla="*/ 190 h 190"/>
              </a:gdLst>
              <a:ahLst/>
              <a:cxnLst>
                <a:cxn ang="0">
                  <a:pos x="T0" y="T1"/>
                </a:cxn>
                <a:cxn ang="0">
                  <a:pos x="T2" y="T3"/>
                </a:cxn>
                <a:cxn ang="0">
                  <a:pos x="T4" y="T5"/>
                </a:cxn>
                <a:cxn ang="0">
                  <a:pos x="T6" y="T7"/>
                </a:cxn>
                <a:cxn ang="0">
                  <a:pos x="T8" y="T9"/>
                </a:cxn>
                <a:cxn ang="0">
                  <a:pos x="T10" y="T11"/>
                </a:cxn>
                <a:cxn ang="0">
                  <a:pos x="T12" y="T13"/>
                </a:cxn>
              </a:cxnLst>
              <a:rect l="0" t="0" r="r" b="b"/>
              <a:pathLst>
                <a:path w="440" h="190">
                  <a:moveTo>
                    <a:pt x="440" y="190"/>
                  </a:moveTo>
                  <a:lnTo>
                    <a:pt x="422" y="190"/>
                  </a:lnTo>
                  <a:lnTo>
                    <a:pt x="422" y="18"/>
                  </a:lnTo>
                  <a:lnTo>
                    <a:pt x="0" y="18"/>
                  </a:lnTo>
                  <a:lnTo>
                    <a:pt x="0" y="0"/>
                  </a:lnTo>
                  <a:lnTo>
                    <a:pt x="440" y="0"/>
                  </a:lnTo>
                  <a:lnTo>
                    <a:pt x="440" y="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3" name="Freeform 27">
              <a:extLst>
                <a:ext uri="{FF2B5EF4-FFF2-40B4-BE49-F238E27FC236}">
                  <a16:creationId xmlns:a16="http://schemas.microsoft.com/office/drawing/2014/main" id="{486F82B0-5EB3-439E-BDDF-BDE82B893EFC}"/>
                </a:ext>
              </a:extLst>
            </p:cNvPr>
            <p:cNvSpPr>
              <a:spLocks/>
            </p:cNvSpPr>
            <p:nvPr/>
          </p:nvSpPr>
          <p:spPr bwMode="auto">
            <a:xfrm>
              <a:off x="10251427" y="1337209"/>
              <a:ext cx="57068" cy="57067"/>
            </a:xfrm>
            <a:custGeom>
              <a:avLst/>
              <a:gdLst>
                <a:gd name="T0" fmla="*/ 122 w 122"/>
                <a:gd name="T1" fmla="*/ 122 h 122"/>
                <a:gd name="T2" fmla="*/ 122 w 122"/>
                <a:gd name="T3" fmla="*/ 122 h 122"/>
                <a:gd name="T4" fmla="*/ 110 w 122"/>
                <a:gd name="T5" fmla="*/ 120 h 122"/>
                <a:gd name="T6" fmla="*/ 98 w 122"/>
                <a:gd name="T7" fmla="*/ 118 h 122"/>
                <a:gd name="T8" fmla="*/ 74 w 122"/>
                <a:gd name="T9" fmla="*/ 112 h 122"/>
                <a:gd name="T10" fmla="*/ 54 w 122"/>
                <a:gd name="T11" fmla="*/ 100 h 122"/>
                <a:gd name="T12" fmla="*/ 36 w 122"/>
                <a:gd name="T13" fmla="*/ 86 h 122"/>
                <a:gd name="T14" fmla="*/ 22 w 122"/>
                <a:gd name="T15" fmla="*/ 68 h 122"/>
                <a:gd name="T16" fmla="*/ 10 w 122"/>
                <a:gd name="T17" fmla="*/ 46 h 122"/>
                <a:gd name="T18" fmla="*/ 2 w 122"/>
                <a:gd name="T19" fmla="*/ 24 h 122"/>
                <a:gd name="T20" fmla="*/ 0 w 122"/>
                <a:gd name="T21" fmla="*/ 12 h 122"/>
                <a:gd name="T22" fmla="*/ 0 w 122"/>
                <a:gd name="T23" fmla="*/ 0 h 122"/>
                <a:gd name="T24" fmla="*/ 18 w 122"/>
                <a:gd name="T25" fmla="*/ 0 h 122"/>
                <a:gd name="T26" fmla="*/ 18 w 122"/>
                <a:gd name="T27" fmla="*/ 0 h 122"/>
                <a:gd name="T28" fmla="*/ 20 w 122"/>
                <a:gd name="T29" fmla="*/ 20 h 122"/>
                <a:gd name="T30" fmla="*/ 26 w 122"/>
                <a:gd name="T31" fmla="*/ 40 h 122"/>
                <a:gd name="T32" fmla="*/ 36 w 122"/>
                <a:gd name="T33" fmla="*/ 58 h 122"/>
                <a:gd name="T34" fmla="*/ 48 w 122"/>
                <a:gd name="T35" fmla="*/ 72 h 122"/>
                <a:gd name="T36" fmla="*/ 64 w 122"/>
                <a:gd name="T37" fmla="*/ 86 h 122"/>
                <a:gd name="T38" fmla="*/ 82 w 122"/>
                <a:gd name="T39" fmla="*/ 94 h 122"/>
                <a:gd name="T40" fmla="*/ 100 w 122"/>
                <a:gd name="T41" fmla="*/ 100 h 122"/>
                <a:gd name="T42" fmla="*/ 122 w 122"/>
                <a:gd name="T43" fmla="*/ 104 h 122"/>
                <a:gd name="T44" fmla="*/ 122 w 122"/>
                <a:gd name="T45"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2" h="122">
                  <a:moveTo>
                    <a:pt x="122" y="122"/>
                  </a:moveTo>
                  <a:lnTo>
                    <a:pt x="122" y="122"/>
                  </a:lnTo>
                  <a:lnTo>
                    <a:pt x="110" y="120"/>
                  </a:lnTo>
                  <a:lnTo>
                    <a:pt x="98" y="118"/>
                  </a:lnTo>
                  <a:lnTo>
                    <a:pt x="74" y="112"/>
                  </a:lnTo>
                  <a:lnTo>
                    <a:pt x="54" y="100"/>
                  </a:lnTo>
                  <a:lnTo>
                    <a:pt x="36" y="86"/>
                  </a:lnTo>
                  <a:lnTo>
                    <a:pt x="22" y="68"/>
                  </a:lnTo>
                  <a:lnTo>
                    <a:pt x="10" y="46"/>
                  </a:lnTo>
                  <a:lnTo>
                    <a:pt x="2" y="24"/>
                  </a:lnTo>
                  <a:lnTo>
                    <a:pt x="0" y="12"/>
                  </a:lnTo>
                  <a:lnTo>
                    <a:pt x="0" y="0"/>
                  </a:lnTo>
                  <a:lnTo>
                    <a:pt x="18" y="0"/>
                  </a:lnTo>
                  <a:lnTo>
                    <a:pt x="18" y="0"/>
                  </a:lnTo>
                  <a:lnTo>
                    <a:pt x="20" y="20"/>
                  </a:lnTo>
                  <a:lnTo>
                    <a:pt x="26" y="40"/>
                  </a:lnTo>
                  <a:lnTo>
                    <a:pt x="36" y="58"/>
                  </a:lnTo>
                  <a:lnTo>
                    <a:pt x="48" y="72"/>
                  </a:lnTo>
                  <a:lnTo>
                    <a:pt x="64" y="86"/>
                  </a:lnTo>
                  <a:lnTo>
                    <a:pt x="82" y="94"/>
                  </a:lnTo>
                  <a:lnTo>
                    <a:pt x="100" y="100"/>
                  </a:lnTo>
                  <a:lnTo>
                    <a:pt x="122" y="104"/>
                  </a:lnTo>
                  <a:lnTo>
                    <a:pt x="12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4" name="Freeform 28">
              <a:extLst>
                <a:ext uri="{FF2B5EF4-FFF2-40B4-BE49-F238E27FC236}">
                  <a16:creationId xmlns:a16="http://schemas.microsoft.com/office/drawing/2014/main" id="{0F279E31-14A3-4EAB-BD2A-A64F2AD5D3EA}"/>
                </a:ext>
              </a:extLst>
            </p:cNvPr>
            <p:cNvSpPr>
              <a:spLocks/>
            </p:cNvSpPr>
            <p:nvPr/>
          </p:nvSpPr>
          <p:spPr bwMode="auto">
            <a:xfrm>
              <a:off x="10119516" y="1376501"/>
              <a:ext cx="44906" cy="80456"/>
            </a:xfrm>
            <a:custGeom>
              <a:avLst/>
              <a:gdLst>
                <a:gd name="T0" fmla="*/ 28 w 96"/>
                <a:gd name="T1" fmla="*/ 172 h 172"/>
                <a:gd name="T2" fmla="*/ 18 w 96"/>
                <a:gd name="T3" fmla="*/ 168 h 172"/>
                <a:gd name="T4" fmla="*/ 4 w 96"/>
                <a:gd name="T5" fmla="*/ 154 h 172"/>
                <a:gd name="T6" fmla="*/ 0 w 96"/>
                <a:gd name="T7" fmla="*/ 124 h 172"/>
                <a:gd name="T8" fmla="*/ 18 w 96"/>
                <a:gd name="T9" fmla="*/ 144 h 172"/>
                <a:gd name="T10" fmla="*/ 20 w 96"/>
                <a:gd name="T11" fmla="*/ 148 h 172"/>
                <a:gd name="T12" fmla="*/ 24 w 96"/>
                <a:gd name="T13" fmla="*/ 152 h 172"/>
                <a:gd name="T14" fmla="*/ 68 w 96"/>
                <a:gd name="T15" fmla="*/ 154 h 172"/>
                <a:gd name="T16" fmla="*/ 72 w 96"/>
                <a:gd name="T17" fmla="*/ 152 h 172"/>
                <a:gd name="T18" fmla="*/ 76 w 96"/>
                <a:gd name="T19" fmla="*/ 148 h 172"/>
                <a:gd name="T20" fmla="*/ 78 w 96"/>
                <a:gd name="T21" fmla="*/ 104 h 172"/>
                <a:gd name="T22" fmla="*/ 76 w 96"/>
                <a:gd name="T23" fmla="*/ 100 h 172"/>
                <a:gd name="T24" fmla="*/ 72 w 96"/>
                <a:gd name="T25" fmla="*/ 96 h 172"/>
                <a:gd name="T26" fmla="*/ 28 w 96"/>
                <a:gd name="T27" fmla="*/ 94 h 172"/>
                <a:gd name="T28" fmla="*/ 18 w 96"/>
                <a:gd name="T29" fmla="*/ 92 h 172"/>
                <a:gd name="T30" fmla="*/ 4 w 96"/>
                <a:gd name="T31" fmla="*/ 78 h 172"/>
                <a:gd name="T32" fmla="*/ 0 w 96"/>
                <a:gd name="T33" fmla="*/ 28 h 172"/>
                <a:gd name="T34" fmla="*/ 4 w 96"/>
                <a:gd name="T35" fmla="*/ 16 h 172"/>
                <a:gd name="T36" fmla="*/ 18 w 96"/>
                <a:gd name="T37" fmla="*/ 2 h 172"/>
                <a:gd name="T38" fmla="*/ 68 w 96"/>
                <a:gd name="T39" fmla="*/ 0 h 172"/>
                <a:gd name="T40" fmla="*/ 78 w 96"/>
                <a:gd name="T41" fmla="*/ 2 h 172"/>
                <a:gd name="T42" fmla="*/ 94 w 96"/>
                <a:gd name="T43" fmla="*/ 16 h 172"/>
                <a:gd name="T44" fmla="*/ 96 w 96"/>
                <a:gd name="T45" fmla="*/ 48 h 172"/>
                <a:gd name="T46" fmla="*/ 78 w 96"/>
                <a:gd name="T47" fmla="*/ 28 h 172"/>
                <a:gd name="T48" fmla="*/ 76 w 96"/>
                <a:gd name="T49" fmla="*/ 24 h 172"/>
                <a:gd name="T50" fmla="*/ 72 w 96"/>
                <a:gd name="T51" fmla="*/ 18 h 172"/>
                <a:gd name="T52" fmla="*/ 28 w 96"/>
                <a:gd name="T53" fmla="*/ 18 h 172"/>
                <a:gd name="T54" fmla="*/ 24 w 96"/>
                <a:gd name="T55" fmla="*/ 18 h 172"/>
                <a:gd name="T56" fmla="*/ 20 w 96"/>
                <a:gd name="T57" fmla="*/ 24 h 172"/>
                <a:gd name="T58" fmla="*/ 18 w 96"/>
                <a:gd name="T59" fmla="*/ 66 h 172"/>
                <a:gd name="T60" fmla="*/ 20 w 96"/>
                <a:gd name="T61" fmla="*/ 70 h 172"/>
                <a:gd name="T62" fmla="*/ 24 w 96"/>
                <a:gd name="T63" fmla="*/ 76 h 172"/>
                <a:gd name="T64" fmla="*/ 68 w 96"/>
                <a:gd name="T65" fmla="*/ 76 h 172"/>
                <a:gd name="T66" fmla="*/ 78 w 96"/>
                <a:gd name="T67" fmla="*/ 78 h 172"/>
                <a:gd name="T68" fmla="*/ 94 w 96"/>
                <a:gd name="T69" fmla="*/ 94 h 172"/>
                <a:gd name="T70" fmla="*/ 96 w 96"/>
                <a:gd name="T71" fmla="*/ 144 h 172"/>
                <a:gd name="T72" fmla="*/ 94 w 96"/>
                <a:gd name="T73" fmla="*/ 154 h 172"/>
                <a:gd name="T74" fmla="*/ 78 w 96"/>
                <a:gd name="T75" fmla="*/ 168 h 172"/>
                <a:gd name="T76" fmla="*/ 68 w 96"/>
                <a:gd name="T77"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6" h="172">
                  <a:moveTo>
                    <a:pt x="68" y="172"/>
                  </a:moveTo>
                  <a:lnTo>
                    <a:pt x="28" y="172"/>
                  </a:lnTo>
                  <a:lnTo>
                    <a:pt x="28" y="172"/>
                  </a:lnTo>
                  <a:lnTo>
                    <a:pt x="18" y="168"/>
                  </a:lnTo>
                  <a:lnTo>
                    <a:pt x="10" y="162"/>
                  </a:lnTo>
                  <a:lnTo>
                    <a:pt x="4" y="154"/>
                  </a:lnTo>
                  <a:lnTo>
                    <a:pt x="0" y="144"/>
                  </a:lnTo>
                  <a:lnTo>
                    <a:pt x="0" y="124"/>
                  </a:lnTo>
                  <a:lnTo>
                    <a:pt x="18" y="124"/>
                  </a:lnTo>
                  <a:lnTo>
                    <a:pt x="18" y="144"/>
                  </a:lnTo>
                  <a:lnTo>
                    <a:pt x="18" y="144"/>
                  </a:lnTo>
                  <a:lnTo>
                    <a:pt x="20" y="148"/>
                  </a:lnTo>
                  <a:lnTo>
                    <a:pt x="22" y="150"/>
                  </a:lnTo>
                  <a:lnTo>
                    <a:pt x="24" y="152"/>
                  </a:lnTo>
                  <a:lnTo>
                    <a:pt x="28" y="154"/>
                  </a:lnTo>
                  <a:lnTo>
                    <a:pt x="68" y="154"/>
                  </a:lnTo>
                  <a:lnTo>
                    <a:pt x="68" y="154"/>
                  </a:lnTo>
                  <a:lnTo>
                    <a:pt x="72" y="152"/>
                  </a:lnTo>
                  <a:lnTo>
                    <a:pt x="74" y="150"/>
                  </a:lnTo>
                  <a:lnTo>
                    <a:pt x="76" y="148"/>
                  </a:lnTo>
                  <a:lnTo>
                    <a:pt x="78" y="144"/>
                  </a:lnTo>
                  <a:lnTo>
                    <a:pt x="78" y="104"/>
                  </a:lnTo>
                  <a:lnTo>
                    <a:pt x="78" y="104"/>
                  </a:lnTo>
                  <a:lnTo>
                    <a:pt x="76" y="100"/>
                  </a:lnTo>
                  <a:lnTo>
                    <a:pt x="74" y="98"/>
                  </a:lnTo>
                  <a:lnTo>
                    <a:pt x="72" y="96"/>
                  </a:lnTo>
                  <a:lnTo>
                    <a:pt x="68" y="94"/>
                  </a:lnTo>
                  <a:lnTo>
                    <a:pt x="28" y="94"/>
                  </a:lnTo>
                  <a:lnTo>
                    <a:pt x="28" y="94"/>
                  </a:lnTo>
                  <a:lnTo>
                    <a:pt x="18" y="92"/>
                  </a:lnTo>
                  <a:lnTo>
                    <a:pt x="10" y="86"/>
                  </a:lnTo>
                  <a:lnTo>
                    <a:pt x="4" y="78"/>
                  </a:lnTo>
                  <a:lnTo>
                    <a:pt x="0" y="66"/>
                  </a:lnTo>
                  <a:lnTo>
                    <a:pt x="0" y="28"/>
                  </a:lnTo>
                  <a:lnTo>
                    <a:pt x="0" y="28"/>
                  </a:lnTo>
                  <a:lnTo>
                    <a:pt x="4" y="16"/>
                  </a:lnTo>
                  <a:lnTo>
                    <a:pt x="10" y="8"/>
                  </a:lnTo>
                  <a:lnTo>
                    <a:pt x="18" y="2"/>
                  </a:lnTo>
                  <a:lnTo>
                    <a:pt x="28" y="0"/>
                  </a:lnTo>
                  <a:lnTo>
                    <a:pt x="68" y="0"/>
                  </a:lnTo>
                  <a:lnTo>
                    <a:pt x="68" y="0"/>
                  </a:lnTo>
                  <a:lnTo>
                    <a:pt x="78" y="2"/>
                  </a:lnTo>
                  <a:lnTo>
                    <a:pt x="88" y="8"/>
                  </a:lnTo>
                  <a:lnTo>
                    <a:pt x="94" y="16"/>
                  </a:lnTo>
                  <a:lnTo>
                    <a:pt x="96" y="28"/>
                  </a:lnTo>
                  <a:lnTo>
                    <a:pt x="96" y="48"/>
                  </a:lnTo>
                  <a:lnTo>
                    <a:pt x="78" y="48"/>
                  </a:lnTo>
                  <a:lnTo>
                    <a:pt x="78" y="28"/>
                  </a:lnTo>
                  <a:lnTo>
                    <a:pt x="78" y="28"/>
                  </a:lnTo>
                  <a:lnTo>
                    <a:pt x="76" y="24"/>
                  </a:lnTo>
                  <a:lnTo>
                    <a:pt x="74" y="20"/>
                  </a:lnTo>
                  <a:lnTo>
                    <a:pt x="72" y="18"/>
                  </a:lnTo>
                  <a:lnTo>
                    <a:pt x="68" y="18"/>
                  </a:lnTo>
                  <a:lnTo>
                    <a:pt x="28" y="18"/>
                  </a:lnTo>
                  <a:lnTo>
                    <a:pt x="28" y="18"/>
                  </a:lnTo>
                  <a:lnTo>
                    <a:pt x="24" y="18"/>
                  </a:lnTo>
                  <a:lnTo>
                    <a:pt x="22" y="20"/>
                  </a:lnTo>
                  <a:lnTo>
                    <a:pt x="20" y="24"/>
                  </a:lnTo>
                  <a:lnTo>
                    <a:pt x="18" y="28"/>
                  </a:lnTo>
                  <a:lnTo>
                    <a:pt x="18" y="66"/>
                  </a:lnTo>
                  <a:lnTo>
                    <a:pt x="18" y="66"/>
                  </a:lnTo>
                  <a:lnTo>
                    <a:pt x="20" y="70"/>
                  </a:lnTo>
                  <a:lnTo>
                    <a:pt x="22" y="74"/>
                  </a:lnTo>
                  <a:lnTo>
                    <a:pt x="24" y="76"/>
                  </a:lnTo>
                  <a:lnTo>
                    <a:pt x="28" y="76"/>
                  </a:lnTo>
                  <a:lnTo>
                    <a:pt x="68" y="76"/>
                  </a:lnTo>
                  <a:lnTo>
                    <a:pt x="68" y="76"/>
                  </a:lnTo>
                  <a:lnTo>
                    <a:pt x="78" y="78"/>
                  </a:lnTo>
                  <a:lnTo>
                    <a:pt x="88" y="84"/>
                  </a:lnTo>
                  <a:lnTo>
                    <a:pt x="94" y="94"/>
                  </a:lnTo>
                  <a:lnTo>
                    <a:pt x="96" y="104"/>
                  </a:lnTo>
                  <a:lnTo>
                    <a:pt x="96" y="144"/>
                  </a:lnTo>
                  <a:lnTo>
                    <a:pt x="96" y="144"/>
                  </a:lnTo>
                  <a:lnTo>
                    <a:pt x="94" y="154"/>
                  </a:lnTo>
                  <a:lnTo>
                    <a:pt x="88" y="162"/>
                  </a:lnTo>
                  <a:lnTo>
                    <a:pt x="78" y="168"/>
                  </a:lnTo>
                  <a:lnTo>
                    <a:pt x="68" y="172"/>
                  </a:lnTo>
                  <a:lnTo>
                    <a:pt x="68" y="1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5" name="Rectangle 29">
              <a:extLst>
                <a:ext uri="{FF2B5EF4-FFF2-40B4-BE49-F238E27FC236}">
                  <a16:creationId xmlns:a16="http://schemas.microsoft.com/office/drawing/2014/main" id="{B20CEAAB-B7C0-4E30-8D79-CF73D7F24838}"/>
                </a:ext>
              </a:extLst>
            </p:cNvPr>
            <p:cNvSpPr>
              <a:spLocks noChangeArrowheads="1"/>
            </p:cNvSpPr>
            <p:nvPr/>
          </p:nvSpPr>
          <p:spPr bwMode="auto">
            <a:xfrm>
              <a:off x="10138227" y="1370888"/>
              <a:ext cx="8420" cy="93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6" name="Rectangle 30">
              <a:extLst>
                <a:ext uri="{FF2B5EF4-FFF2-40B4-BE49-F238E27FC236}">
                  <a16:creationId xmlns:a16="http://schemas.microsoft.com/office/drawing/2014/main" id="{86A12AD4-5522-4A33-B005-1210E00F7033}"/>
                </a:ext>
              </a:extLst>
            </p:cNvPr>
            <p:cNvSpPr>
              <a:spLocks noChangeArrowheads="1"/>
            </p:cNvSpPr>
            <p:nvPr/>
          </p:nvSpPr>
          <p:spPr bwMode="auto">
            <a:xfrm>
              <a:off x="10138227" y="1452280"/>
              <a:ext cx="8420" cy="102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7" name="Rectangle 31">
              <a:extLst>
                <a:ext uri="{FF2B5EF4-FFF2-40B4-BE49-F238E27FC236}">
                  <a16:creationId xmlns:a16="http://schemas.microsoft.com/office/drawing/2014/main" id="{49EE81D0-9590-47C0-A2DF-57FDA23AF625}"/>
                </a:ext>
              </a:extLst>
            </p:cNvPr>
            <p:cNvSpPr>
              <a:spLocks noChangeArrowheads="1"/>
            </p:cNvSpPr>
            <p:nvPr/>
          </p:nvSpPr>
          <p:spPr bwMode="auto">
            <a:xfrm>
              <a:off x="10179390" y="1414858"/>
              <a:ext cx="9355"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8" name="Freeform 32">
              <a:extLst>
                <a:ext uri="{FF2B5EF4-FFF2-40B4-BE49-F238E27FC236}">
                  <a16:creationId xmlns:a16="http://schemas.microsoft.com/office/drawing/2014/main" id="{D7C7C64C-4E0A-4DD7-9903-5D5A0862AF12}"/>
                </a:ext>
              </a:extLst>
            </p:cNvPr>
            <p:cNvSpPr>
              <a:spLocks/>
            </p:cNvSpPr>
            <p:nvPr/>
          </p:nvSpPr>
          <p:spPr bwMode="auto">
            <a:xfrm>
              <a:off x="10016607" y="1297917"/>
              <a:ext cx="90747" cy="125361"/>
            </a:xfrm>
            <a:custGeom>
              <a:avLst/>
              <a:gdLst>
                <a:gd name="T0" fmla="*/ 96 w 194"/>
                <a:gd name="T1" fmla="*/ 268 h 268"/>
                <a:gd name="T2" fmla="*/ 0 w 194"/>
                <a:gd name="T3" fmla="*/ 172 h 268"/>
                <a:gd name="T4" fmla="*/ 42 w 194"/>
                <a:gd name="T5" fmla="*/ 172 h 268"/>
                <a:gd name="T6" fmla="*/ 42 w 194"/>
                <a:gd name="T7" fmla="*/ 0 h 268"/>
                <a:gd name="T8" fmla="*/ 60 w 194"/>
                <a:gd name="T9" fmla="*/ 0 h 268"/>
                <a:gd name="T10" fmla="*/ 60 w 194"/>
                <a:gd name="T11" fmla="*/ 190 h 268"/>
                <a:gd name="T12" fmla="*/ 44 w 194"/>
                <a:gd name="T13" fmla="*/ 190 h 268"/>
                <a:gd name="T14" fmla="*/ 96 w 194"/>
                <a:gd name="T15" fmla="*/ 242 h 268"/>
                <a:gd name="T16" fmla="*/ 150 w 194"/>
                <a:gd name="T17" fmla="*/ 190 h 268"/>
                <a:gd name="T18" fmla="*/ 130 w 194"/>
                <a:gd name="T19" fmla="*/ 190 h 268"/>
                <a:gd name="T20" fmla="*/ 130 w 194"/>
                <a:gd name="T21" fmla="*/ 0 h 268"/>
                <a:gd name="T22" fmla="*/ 148 w 194"/>
                <a:gd name="T23" fmla="*/ 0 h 268"/>
                <a:gd name="T24" fmla="*/ 148 w 194"/>
                <a:gd name="T25" fmla="*/ 172 h 268"/>
                <a:gd name="T26" fmla="*/ 194 w 194"/>
                <a:gd name="T27" fmla="*/ 172 h 268"/>
                <a:gd name="T28" fmla="*/ 96 w 194"/>
                <a:gd name="T29"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4" h="268">
                  <a:moveTo>
                    <a:pt x="96" y="268"/>
                  </a:moveTo>
                  <a:lnTo>
                    <a:pt x="0" y="172"/>
                  </a:lnTo>
                  <a:lnTo>
                    <a:pt x="42" y="172"/>
                  </a:lnTo>
                  <a:lnTo>
                    <a:pt x="42" y="0"/>
                  </a:lnTo>
                  <a:lnTo>
                    <a:pt x="60" y="0"/>
                  </a:lnTo>
                  <a:lnTo>
                    <a:pt x="60" y="190"/>
                  </a:lnTo>
                  <a:lnTo>
                    <a:pt x="44" y="190"/>
                  </a:lnTo>
                  <a:lnTo>
                    <a:pt x="96" y="242"/>
                  </a:lnTo>
                  <a:lnTo>
                    <a:pt x="150" y="190"/>
                  </a:lnTo>
                  <a:lnTo>
                    <a:pt x="130" y="190"/>
                  </a:lnTo>
                  <a:lnTo>
                    <a:pt x="130" y="0"/>
                  </a:lnTo>
                  <a:lnTo>
                    <a:pt x="148" y="0"/>
                  </a:lnTo>
                  <a:lnTo>
                    <a:pt x="148" y="172"/>
                  </a:lnTo>
                  <a:lnTo>
                    <a:pt x="194" y="172"/>
                  </a:lnTo>
                  <a:lnTo>
                    <a:pt x="96"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69" name="Freeform 33">
              <a:extLst>
                <a:ext uri="{FF2B5EF4-FFF2-40B4-BE49-F238E27FC236}">
                  <a16:creationId xmlns:a16="http://schemas.microsoft.com/office/drawing/2014/main" id="{6126E1CE-3D60-4135-A250-F176594156B6}"/>
                </a:ext>
              </a:extLst>
            </p:cNvPr>
            <p:cNvSpPr>
              <a:spLocks/>
            </p:cNvSpPr>
            <p:nvPr/>
          </p:nvSpPr>
          <p:spPr bwMode="auto">
            <a:xfrm>
              <a:off x="9920246" y="1259560"/>
              <a:ext cx="189915" cy="298435"/>
            </a:xfrm>
            <a:custGeom>
              <a:avLst/>
              <a:gdLst>
                <a:gd name="T0" fmla="*/ 200 w 406"/>
                <a:gd name="T1" fmla="*/ 638 h 638"/>
                <a:gd name="T2" fmla="*/ 0 w 406"/>
                <a:gd name="T3" fmla="*/ 436 h 638"/>
                <a:gd name="T4" fmla="*/ 84 w 406"/>
                <a:gd name="T5" fmla="*/ 436 h 638"/>
                <a:gd name="T6" fmla="*/ 84 w 406"/>
                <a:gd name="T7" fmla="*/ 0 h 638"/>
                <a:gd name="T8" fmla="*/ 102 w 406"/>
                <a:gd name="T9" fmla="*/ 0 h 638"/>
                <a:gd name="T10" fmla="*/ 102 w 406"/>
                <a:gd name="T11" fmla="*/ 454 h 638"/>
                <a:gd name="T12" fmla="*/ 42 w 406"/>
                <a:gd name="T13" fmla="*/ 454 h 638"/>
                <a:gd name="T14" fmla="*/ 200 w 406"/>
                <a:gd name="T15" fmla="*/ 612 h 638"/>
                <a:gd name="T16" fmla="*/ 362 w 406"/>
                <a:gd name="T17" fmla="*/ 454 h 638"/>
                <a:gd name="T18" fmla="*/ 294 w 406"/>
                <a:gd name="T19" fmla="*/ 454 h 638"/>
                <a:gd name="T20" fmla="*/ 294 w 406"/>
                <a:gd name="T21" fmla="*/ 370 h 638"/>
                <a:gd name="T22" fmla="*/ 312 w 406"/>
                <a:gd name="T23" fmla="*/ 370 h 638"/>
                <a:gd name="T24" fmla="*/ 312 w 406"/>
                <a:gd name="T25" fmla="*/ 436 h 638"/>
                <a:gd name="T26" fmla="*/ 406 w 406"/>
                <a:gd name="T27" fmla="*/ 436 h 638"/>
                <a:gd name="T28" fmla="*/ 200 w 406"/>
                <a:gd name="T29"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6" h="638">
                  <a:moveTo>
                    <a:pt x="200" y="638"/>
                  </a:moveTo>
                  <a:lnTo>
                    <a:pt x="0" y="436"/>
                  </a:lnTo>
                  <a:lnTo>
                    <a:pt x="84" y="436"/>
                  </a:lnTo>
                  <a:lnTo>
                    <a:pt x="84" y="0"/>
                  </a:lnTo>
                  <a:lnTo>
                    <a:pt x="102" y="0"/>
                  </a:lnTo>
                  <a:lnTo>
                    <a:pt x="102" y="454"/>
                  </a:lnTo>
                  <a:lnTo>
                    <a:pt x="42" y="454"/>
                  </a:lnTo>
                  <a:lnTo>
                    <a:pt x="200" y="612"/>
                  </a:lnTo>
                  <a:lnTo>
                    <a:pt x="362" y="454"/>
                  </a:lnTo>
                  <a:lnTo>
                    <a:pt x="294" y="454"/>
                  </a:lnTo>
                  <a:lnTo>
                    <a:pt x="294" y="370"/>
                  </a:lnTo>
                  <a:lnTo>
                    <a:pt x="312" y="370"/>
                  </a:lnTo>
                  <a:lnTo>
                    <a:pt x="312" y="436"/>
                  </a:lnTo>
                  <a:lnTo>
                    <a:pt x="406" y="436"/>
                  </a:lnTo>
                  <a:lnTo>
                    <a:pt x="200" y="6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0" name="Rectangle 34">
              <a:extLst>
                <a:ext uri="{FF2B5EF4-FFF2-40B4-BE49-F238E27FC236}">
                  <a16:creationId xmlns:a16="http://schemas.microsoft.com/office/drawing/2014/main" id="{57EFAAC3-1E11-453A-A5E1-DB7C11E1057F}"/>
                </a:ext>
              </a:extLst>
            </p:cNvPr>
            <p:cNvSpPr>
              <a:spLocks noChangeArrowheads="1"/>
            </p:cNvSpPr>
            <p:nvPr/>
          </p:nvSpPr>
          <p:spPr bwMode="auto">
            <a:xfrm>
              <a:off x="10057770" y="1250205"/>
              <a:ext cx="8420" cy="954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1" name="Rectangle 35">
              <a:extLst>
                <a:ext uri="{FF2B5EF4-FFF2-40B4-BE49-F238E27FC236}">
                  <a16:creationId xmlns:a16="http://schemas.microsoft.com/office/drawing/2014/main" id="{1FB8A5E9-6A27-4A88-8EBE-6F91FAC72C20}"/>
                </a:ext>
              </a:extLst>
            </p:cNvPr>
            <p:cNvSpPr>
              <a:spLocks noChangeArrowheads="1"/>
            </p:cNvSpPr>
            <p:nvPr/>
          </p:nvSpPr>
          <p:spPr bwMode="auto">
            <a:xfrm>
              <a:off x="9973572" y="1322241"/>
              <a:ext cx="8420" cy="954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2" name="Rectangle 36">
              <a:extLst>
                <a:ext uri="{FF2B5EF4-FFF2-40B4-BE49-F238E27FC236}">
                  <a16:creationId xmlns:a16="http://schemas.microsoft.com/office/drawing/2014/main" id="{4B2E711A-70DB-4A4D-8851-EEF22EE5EB9A}"/>
                </a:ext>
              </a:extLst>
            </p:cNvPr>
            <p:cNvSpPr>
              <a:spLocks noChangeArrowheads="1"/>
            </p:cNvSpPr>
            <p:nvPr/>
          </p:nvSpPr>
          <p:spPr bwMode="auto">
            <a:xfrm>
              <a:off x="9944570" y="1285755"/>
              <a:ext cx="8420" cy="96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3" name="Rectangle 37">
              <a:extLst>
                <a:ext uri="{FF2B5EF4-FFF2-40B4-BE49-F238E27FC236}">
                  <a16:creationId xmlns:a16="http://schemas.microsoft.com/office/drawing/2014/main" id="{D66B9CE0-B24B-4E38-9CE2-878F651222B3}"/>
                </a:ext>
              </a:extLst>
            </p:cNvPr>
            <p:cNvSpPr>
              <a:spLocks noChangeArrowheads="1"/>
            </p:cNvSpPr>
            <p:nvPr/>
          </p:nvSpPr>
          <p:spPr bwMode="auto">
            <a:xfrm>
              <a:off x="9944570" y="126985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4" name="Rectangle 38">
              <a:extLst>
                <a:ext uri="{FF2B5EF4-FFF2-40B4-BE49-F238E27FC236}">
                  <a16:creationId xmlns:a16="http://schemas.microsoft.com/office/drawing/2014/main" id="{2EDF4C66-C2A9-4A30-9C89-6D54052A51D1}"/>
                </a:ext>
              </a:extLst>
            </p:cNvPr>
            <p:cNvSpPr>
              <a:spLocks noChangeArrowheads="1"/>
            </p:cNvSpPr>
            <p:nvPr/>
          </p:nvSpPr>
          <p:spPr bwMode="auto">
            <a:xfrm>
              <a:off x="9944570" y="1251140"/>
              <a:ext cx="8420" cy="74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5" name="Rectangle 39">
              <a:extLst>
                <a:ext uri="{FF2B5EF4-FFF2-40B4-BE49-F238E27FC236}">
                  <a16:creationId xmlns:a16="http://schemas.microsoft.com/office/drawing/2014/main" id="{5F255B98-6354-4331-ADC6-E76717217DEC}"/>
                </a:ext>
              </a:extLst>
            </p:cNvPr>
            <p:cNvSpPr>
              <a:spLocks noChangeArrowheads="1"/>
            </p:cNvSpPr>
            <p:nvPr/>
          </p:nvSpPr>
          <p:spPr bwMode="auto">
            <a:xfrm>
              <a:off x="9944570" y="1231494"/>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6" name="Rectangle 40">
              <a:extLst>
                <a:ext uri="{FF2B5EF4-FFF2-40B4-BE49-F238E27FC236}">
                  <a16:creationId xmlns:a16="http://schemas.microsoft.com/office/drawing/2014/main" id="{74AE702D-75FC-4771-A22A-D3BDD9B0C679}"/>
                </a:ext>
              </a:extLst>
            </p:cNvPr>
            <p:cNvSpPr>
              <a:spLocks noChangeArrowheads="1"/>
            </p:cNvSpPr>
            <p:nvPr/>
          </p:nvSpPr>
          <p:spPr bwMode="auto">
            <a:xfrm>
              <a:off x="9973572" y="1304465"/>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7" name="Rectangle 41">
              <a:extLst>
                <a:ext uri="{FF2B5EF4-FFF2-40B4-BE49-F238E27FC236}">
                  <a16:creationId xmlns:a16="http://schemas.microsoft.com/office/drawing/2014/main" id="{B2570D35-BDBF-4BFE-9797-8B0060F6435B}"/>
                </a:ext>
              </a:extLst>
            </p:cNvPr>
            <p:cNvSpPr>
              <a:spLocks noChangeArrowheads="1"/>
            </p:cNvSpPr>
            <p:nvPr/>
          </p:nvSpPr>
          <p:spPr bwMode="auto">
            <a:xfrm>
              <a:off x="9973572" y="1285755"/>
              <a:ext cx="8420" cy="74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8" name="Rectangle 42">
              <a:extLst>
                <a:ext uri="{FF2B5EF4-FFF2-40B4-BE49-F238E27FC236}">
                  <a16:creationId xmlns:a16="http://schemas.microsoft.com/office/drawing/2014/main" id="{1232F905-EAEF-4470-8FC9-FD0849478634}"/>
                </a:ext>
              </a:extLst>
            </p:cNvPr>
            <p:cNvSpPr>
              <a:spLocks noChangeArrowheads="1"/>
            </p:cNvSpPr>
            <p:nvPr/>
          </p:nvSpPr>
          <p:spPr bwMode="auto">
            <a:xfrm>
              <a:off x="9973572" y="1266109"/>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79" name="Rectangle 43">
              <a:extLst>
                <a:ext uri="{FF2B5EF4-FFF2-40B4-BE49-F238E27FC236}">
                  <a16:creationId xmlns:a16="http://schemas.microsoft.com/office/drawing/2014/main" id="{A61094C2-7DE7-4071-BA47-E6AE81746985}"/>
                </a:ext>
              </a:extLst>
            </p:cNvPr>
            <p:cNvSpPr>
              <a:spLocks noChangeArrowheads="1"/>
            </p:cNvSpPr>
            <p:nvPr/>
          </p:nvSpPr>
          <p:spPr bwMode="auto">
            <a:xfrm>
              <a:off x="10036253" y="127827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0" name="Rectangle 44">
              <a:extLst>
                <a:ext uri="{FF2B5EF4-FFF2-40B4-BE49-F238E27FC236}">
                  <a16:creationId xmlns:a16="http://schemas.microsoft.com/office/drawing/2014/main" id="{46490816-91B5-4B1A-8F2D-9B878EFEE966}"/>
                </a:ext>
              </a:extLst>
            </p:cNvPr>
            <p:cNvSpPr>
              <a:spLocks noChangeArrowheads="1"/>
            </p:cNvSpPr>
            <p:nvPr/>
          </p:nvSpPr>
          <p:spPr bwMode="auto">
            <a:xfrm>
              <a:off x="10036253" y="1258624"/>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1" name="Freeform 45">
              <a:extLst>
                <a:ext uri="{FF2B5EF4-FFF2-40B4-BE49-F238E27FC236}">
                  <a16:creationId xmlns:a16="http://schemas.microsoft.com/office/drawing/2014/main" id="{74FB32EF-97F7-4072-BCDC-FF9D237E49A3}"/>
                </a:ext>
              </a:extLst>
            </p:cNvPr>
            <p:cNvSpPr>
              <a:spLocks noEditPoints="1"/>
            </p:cNvSpPr>
            <p:nvPr/>
          </p:nvSpPr>
          <p:spPr bwMode="auto">
            <a:xfrm>
              <a:off x="10230845" y="1422343"/>
              <a:ext cx="160913" cy="160911"/>
            </a:xfrm>
            <a:custGeom>
              <a:avLst/>
              <a:gdLst>
                <a:gd name="T0" fmla="*/ 154 w 344"/>
                <a:gd name="T1" fmla="*/ 342 h 344"/>
                <a:gd name="T2" fmla="*/ 106 w 344"/>
                <a:gd name="T3" fmla="*/ 330 h 344"/>
                <a:gd name="T4" fmla="*/ 64 w 344"/>
                <a:gd name="T5" fmla="*/ 304 h 344"/>
                <a:gd name="T6" fmla="*/ 30 w 344"/>
                <a:gd name="T7" fmla="*/ 268 h 344"/>
                <a:gd name="T8" fmla="*/ 8 w 344"/>
                <a:gd name="T9" fmla="*/ 222 h 344"/>
                <a:gd name="T10" fmla="*/ 0 w 344"/>
                <a:gd name="T11" fmla="*/ 172 h 344"/>
                <a:gd name="T12" fmla="*/ 4 w 344"/>
                <a:gd name="T13" fmla="*/ 136 h 344"/>
                <a:gd name="T14" fmla="*/ 22 w 344"/>
                <a:gd name="T15" fmla="*/ 90 h 344"/>
                <a:gd name="T16" fmla="*/ 52 w 344"/>
                <a:gd name="T17" fmla="*/ 50 h 344"/>
                <a:gd name="T18" fmla="*/ 90 w 344"/>
                <a:gd name="T19" fmla="*/ 20 h 344"/>
                <a:gd name="T20" fmla="*/ 138 w 344"/>
                <a:gd name="T21" fmla="*/ 4 h 344"/>
                <a:gd name="T22" fmla="*/ 172 w 344"/>
                <a:gd name="T23" fmla="*/ 0 h 344"/>
                <a:gd name="T24" fmla="*/ 224 w 344"/>
                <a:gd name="T25" fmla="*/ 8 h 344"/>
                <a:gd name="T26" fmla="*/ 268 w 344"/>
                <a:gd name="T27" fmla="*/ 30 h 344"/>
                <a:gd name="T28" fmla="*/ 304 w 344"/>
                <a:gd name="T29" fmla="*/ 62 h 344"/>
                <a:gd name="T30" fmla="*/ 330 w 344"/>
                <a:gd name="T31" fmla="*/ 104 h 344"/>
                <a:gd name="T32" fmla="*/ 344 w 344"/>
                <a:gd name="T33" fmla="*/ 154 h 344"/>
                <a:gd name="T34" fmla="*/ 344 w 344"/>
                <a:gd name="T35" fmla="*/ 190 h 344"/>
                <a:gd name="T36" fmla="*/ 330 w 344"/>
                <a:gd name="T37" fmla="*/ 238 h 344"/>
                <a:gd name="T38" fmla="*/ 304 w 344"/>
                <a:gd name="T39" fmla="*/ 280 h 344"/>
                <a:gd name="T40" fmla="*/ 268 w 344"/>
                <a:gd name="T41" fmla="*/ 314 h 344"/>
                <a:gd name="T42" fmla="*/ 224 w 344"/>
                <a:gd name="T43" fmla="*/ 336 h 344"/>
                <a:gd name="T44" fmla="*/ 172 w 344"/>
                <a:gd name="T45" fmla="*/ 344 h 344"/>
                <a:gd name="T46" fmla="*/ 172 w 344"/>
                <a:gd name="T47" fmla="*/ 18 h 344"/>
                <a:gd name="T48" fmla="*/ 126 w 344"/>
                <a:gd name="T49" fmla="*/ 24 h 344"/>
                <a:gd name="T50" fmla="*/ 86 w 344"/>
                <a:gd name="T51" fmla="*/ 44 h 344"/>
                <a:gd name="T52" fmla="*/ 54 w 344"/>
                <a:gd name="T53" fmla="*/ 74 h 344"/>
                <a:gd name="T54" fmla="*/ 30 w 344"/>
                <a:gd name="T55" fmla="*/ 112 h 344"/>
                <a:gd name="T56" fmla="*/ 20 w 344"/>
                <a:gd name="T57" fmla="*/ 156 h 344"/>
                <a:gd name="T58" fmla="*/ 20 w 344"/>
                <a:gd name="T59" fmla="*/ 188 h 344"/>
                <a:gd name="T60" fmla="*/ 30 w 344"/>
                <a:gd name="T61" fmla="*/ 232 h 344"/>
                <a:gd name="T62" fmla="*/ 54 w 344"/>
                <a:gd name="T63" fmla="*/ 270 h 344"/>
                <a:gd name="T64" fmla="*/ 86 w 344"/>
                <a:gd name="T65" fmla="*/ 298 h 344"/>
                <a:gd name="T66" fmla="*/ 126 w 344"/>
                <a:gd name="T67" fmla="*/ 318 h 344"/>
                <a:gd name="T68" fmla="*/ 172 w 344"/>
                <a:gd name="T69" fmla="*/ 326 h 344"/>
                <a:gd name="T70" fmla="*/ 204 w 344"/>
                <a:gd name="T71" fmla="*/ 322 h 344"/>
                <a:gd name="T72" fmla="*/ 246 w 344"/>
                <a:gd name="T73" fmla="*/ 306 h 344"/>
                <a:gd name="T74" fmla="*/ 280 w 344"/>
                <a:gd name="T75" fmla="*/ 280 h 344"/>
                <a:gd name="T76" fmla="*/ 308 w 344"/>
                <a:gd name="T77" fmla="*/ 244 h 344"/>
                <a:gd name="T78" fmla="*/ 322 w 344"/>
                <a:gd name="T79" fmla="*/ 202 h 344"/>
                <a:gd name="T80" fmla="*/ 326 w 344"/>
                <a:gd name="T81" fmla="*/ 172 h 344"/>
                <a:gd name="T82" fmla="*/ 320 w 344"/>
                <a:gd name="T83" fmla="*/ 126 h 344"/>
                <a:gd name="T84" fmla="*/ 300 w 344"/>
                <a:gd name="T85" fmla="*/ 86 h 344"/>
                <a:gd name="T86" fmla="*/ 270 w 344"/>
                <a:gd name="T87" fmla="*/ 52 h 344"/>
                <a:gd name="T88" fmla="*/ 232 w 344"/>
                <a:gd name="T89" fmla="*/ 30 h 344"/>
                <a:gd name="T90" fmla="*/ 188 w 344"/>
                <a:gd name="T91" fmla="*/ 1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54" y="342"/>
                  </a:lnTo>
                  <a:lnTo>
                    <a:pt x="138" y="340"/>
                  </a:lnTo>
                  <a:lnTo>
                    <a:pt x="122" y="336"/>
                  </a:lnTo>
                  <a:lnTo>
                    <a:pt x="106" y="330"/>
                  </a:lnTo>
                  <a:lnTo>
                    <a:pt x="90" y="322"/>
                  </a:lnTo>
                  <a:lnTo>
                    <a:pt x="76" y="314"/>
                  </a:lnTo>
                  <a:lnTo>
                    <a:pt x="64" y="304"/>
                  </a:lnTo>
                  <a:lnTo>
                    <a:pt x="52" y="292"/>
                  </a:lnTo>
                  <a:lnTo>
                    <a:pt x="40" y="280"/>
                  </a:lnTo>
                  <a:lnTo>
                    <a:pt x="30" y="268"/>
                  </a:lnTo>
                  <a:lnTo>
                    <a:pt x="22" y="254"/>
                  </a:lnTo>
                  <a:lnTo>
                    <a:pt x="14" y="238"/>
                  </a:lnTo>
                  <a:lnTo>
                    <a:pt x="8" y="222"/>
                  </a:lnTo>
                  <a:lnTo>
                    <a:pt x="4" y="206"/>
                  </a:lnTo>
                  <a:lnTo>
                    <a:pt x="2" y="190"/>
                  </a:lnTo>
                  <a:lnTo>
                    <a:pt x="0" y="172"/>
                  </a:lnTo>
                  <a:lnTo>
                    <a:pt x="0" y="172"/>
                  </a:lnTo>
                  <a:lnTo>
                    <a:pt x="2" y="154"/>
                  </a:lnTo>
                  <a:lnTo>
                    <a:pt x="4" y="136"/>
                  </a:lnTo>
                  <a:lnTo>
                    <a:pt x="8" y="120"/>
                  </a:lnTo>
                  <a:lnTo>
                    <a:pt x="14" y="104"/>
                  </a:lnTo>
                  <a:lnTo>
                    <a:pt x="22" y="90"/>
                  </a:lnTo>
                  <a:lnTo>
                    <a:pt x="30" y="76"/>
                  </a:lnTo>
                  <a:lnTo>
                    <a:pt x="40" y="62"/>
                  </a:lnTo>
                  <a:lnTo>
                    <a:pt x="52" y="50"/>
                  </a:lnTo>
                  <a:lnTo>
                    <a:pt x="64" y="40"/>
                  </a:lnTo>
                  <a:lnTo>
                    <a:pt x="76" y="30"/>
                  </a:lnTo>
                  <a:lnTo>
                    <a:pt x="90" y="20"/>
                  </a:lnTo>
                  <a:lnTo>
                    <a:pt x="106" y="14"/>
                  </a:lnTo>
                  <a:lnTo>
                    <a:pt x="122" y="8"/>
                  </a:lnTo>
                  <a:lnTo>
                    <a:pt x="138" y="4"/>
                  </a:lnTo>
                  <a:lnTo>
                    <a:pt x="154" y="0"/>
                  </a:lnTo>
                  <a:lnTo>
                    <a:pt x="172" y="0"/>
                  </a:lnTo>
                  <a:lnTo>
                    <a:pt x="172" y="0"/>
                  </a:lnTo>
                  <a:lnTo>
                    <a:pt x="190" y="0"/>
                  </a:lnTo>
                  <a:lnTo>
                    <a:pt x="206" y="4"/>
                  </a:lnTo>
                  <a:lnTo>
                    <a:pt x="224" y="8"/>
                  </a:lnTo>
                  <a:lnTo>
                    <a:pt x="240" y="14"/>
                  </a:lnTo>
                  <a:lnTo>
                    <a:pt x="254" y="20"/>
                  </a:lnTo>
                  <a:lnTo>
                    <a:pt x="268" y="30"/>
                  </a:lnTo>
                  <a:lnTo>
                    <a:pt x="282" y="40"/>
                  </a:lnTo>
                  <a:lnTo>
                    <a:pt x="294" y="50"/>
                  </a:lnTo>
                  <a:lnTo>
                    <a:pt x="304" y="62"/>
                  </a:lnTo>
                  <a:lnTo>
                    <a:pt x="314" y="76"/>
                  </a:lnTo>
                  <a:lnTo>
                    <a:pt x="324" y="90"/>
                  </a:lnTo>
                  <a:lnTo>
                    <a:pt x="330" y="104"/>
                  </a:lnTo>
                  <a:lnTo>
                    <a:pt x="336" y="120"/>
                  </a:lnTo>
                  <a:lnTo>
                    <a:pt x="340" y="136"/>
                  </a:lnTo>
                  <a:lnTo>
                    <a:pt x="344" y="154"/>
                  </a:lnTo>
                  <a:lnTo>
                    <a:pt x="344" y="172"/>
                  </a:lnTo>
                  <a:lnTo>
                    <a:pt x="344" y="172"/>
                  </a:lnTo>
                  <a:lnTo>
                    <a:pt x="344" y="190"/>
                  </a:lnTo>
                  <a:lnTo>
                    <a:pt x="340" y="206"/>
                  </a:lnTo>
                  <a:lnTo>
                    <a:pt x="336" y="222"/>
                  </a:lnTo>
                  <a:lnTo>
                    <a:pt x="330" y="238"/>
                  </a:lnTo>
                  <a:lnTo>
                    <a:pt x="324" y="254"/>
                  </a:lnTo>
                  <a:lnTo>
                    <a:pt x="314" y="268"/>
                  </a:lnTo>
                  <a:lnTo>
                    <a:pt x="304" y="280"/>
                  </a:lnTo>
                  <a:lnTo>
                    <a:pt x="294" y="292"/>
                  </a:lnTo>
                  <a:lnTo>
                    <a:pt x="282" y="304"/>
                  </a:lnTo>
                  <a:lnTo>
                    <a:pt x="268" y="314"/>
                  </a:lnTo>
                  <a:lnTo>
                    <a:pt x="254" y="322"/>
                  </a:lnTo>
                  <a:lnTo>
                    <a:pt x="240" y="330"/>
                  </a:lnTo>
                  <a:lnTo>
                    <a:pt x="224" y="336"/>
                  </a:lnTo>
                  <a:lnTo>
                    <a:pt x="206" y="340"/>
                  </a:lnTo>
                  <a:lnTo>
                    <a:pt x="190" y="342"/>
                  </a:lnTo>
                  <a:lnTo>
                    <a:pt x="172" y="344"/>
                  </a:lnTo>
                  <a:lnTo>
                    <a:pt x="172" y="344"/>
                  </a:lnTo>
                  <a:close/>
                  <a:moveTo>
                    <a:pt x="172" y="18"/>
                  </a:moveTo>
                  <a:lnTo>
                    <a:pt x="172" y="18"/>
                  </a:lnTo>
                  <a:lnTo>
                    <a:pt x="156" y="18"/>
                  </a:lnTo>
                  <a:lnTo>
                    <a:pt x="142" y="22"/>
                  </a:lnTo>
                  <a:lnTo>
                    <a:pt x="126" y="24"/>
                  </a:lnTo>
                  <a:lnTo>
                    <a:pt x="112" y="30"/>
                  </a:lnTo>
                  <a:lnTo>
                    <a:pt x="100" y="36"/>
                  </a:lnTo>
                  <a:lnTo>
                    <a:pt x="86" y="44"/>
                  </a:lnTo>
                  <a:lnTo>
                    <a:pt x="74" y="52"/>
                  </a:lnTo>
                  <a:lnTo>
                    <a:pt x="64" y="62"/>
                  </a:lnTo>
                  <a:lnTo>
                    <a:pt x="54" y="74"/>
                  </a:lnTo>
                  <a:lnTo>
                    <a:pt x="44" y="86"/>
                  </a:lnTo>
                  <a:lnTo>
                    <a:pt x="38" y="98"/>
                  </a:lnTo>
                  <a:lnTo>
                    <a:pt x="30" y="112"/>
                  </a:lnTo>
                  <a:lnTo>
                    <a:pt x="26" y="126"/>
                  </a:lnTo>
                  <a:lnTo>
                    <a:pt x="22" y="140"/>
                  </a:lnTo>
                  <a:lnTo>
                    <a:pt x="20" y="156"/>
                  </a:lnTo>
                  <a:lnTo>
                    <a:pt x="18" y="172"/>
                  </a:lnTo>
                  <a:lnTo>
                    <a:pt x="18" y="172"/>
                  </a:lnTo>
                  <a:lnTo>
                    <a:pt x="20" y="188"/>
                  </a:lnTo>
                  <a:lnTo>
                    <a:pt x="22" y="202"/>
                  </a:lnTo>
                  <a:lnTo>
                    <a:pt x="26" y="218"/>
                  </a:lnTo>
                  <a:lnTo>
                    <a:pt x="30" y="232"/>
                  </a:lnTo>
                  <a:lnTo>
                    <a:pt x="38" y="244"/>
                  </a:lnTo>
                  <a:lnTo>
                    <a:pt x="44" y="258"/>
                  </a:lnTo>
                  <a:lnTo>
                    <a:pt x="54" y="270"/>
                  </a:lnTo>
                  <a:lnTo>
                    <a:pt x="64" y="280"/>
                  </a:lnTo>
                  <a:lnTo>
                    <a:pt x="74" y="290"/>
                  </a:lnTo>
                  <a:lnTo>
                    <a:pt x="86" y="298"/>
                  </a:lnTo>
                  <a:lnTo>
                    <a:pt x="100" y="306"/>
                  </a:lnTo>
                  <a:lnTo>
                    <a:pt x="112" y="314"/>
                  </a:lnTo>
                  <a:lnTo>
                    <a:pt x="126" y="318"/>
                  </a:lnTo>
                  <a:lnTo>
                    <a:pt x="142" y="322"/>
                  </a:lnTo>
                  <a:lnTo>
                    <a:pt x="156" y="324"/>
                  </a:lnTo>
                  <a:lnTo>
                    <a:pt x="172" y="326"/>
                  </a:lnTo>
                  <a:lnTo>
                    <a:pt x="172" y="326"/>
                  </a:lnTo>
                  <a:lnTo>
                    <a:pt x="188" y="324"/>
                  </a:lnTo>
                  <a:lnTo>
                    <a:pt x="204" y="322"/>
                  </a:lnTo>
                  <a:lnTo>
                    <a:pt x="218" y="318"/>
                  </a:lnTo>
                  <a:lnTo>
                    <a:pt x="232" y="314"/>
                  </a:lnTo>
                  <a:lnTo>
                    <a:pt x="246" y="306"/>
                  </a:lnTo>
                  <a:lnTo>
                    <a:pt x="258" y="298"/>
                  </a:lnTo>
                  <a:lnTo>
                    <a:pt x="270" y="290"/>
                  </a:lnTo>
                  <a:lnTo>
                    <a:pt x="280" y="280"/>
                  </a:lnTo>
                  <a:lnTo>
                    <a:pt x="290" y="270"/>
                  </a:lnTo>
                  <a:lnTo>
                    <a:pt x="300" y="258"/>
                  </a:lnTo>
                  <a:lnTo>
                    <a:pt x="308" y="244"/>
                  </a:lnTo>
                  <a:lnTo>
                    <a:pt x="314" y="232"/>
                  </a:lnTo>
                  <a:lnTo>
                    <a:pt x="320" y="218"/>
                  </a:lnTo>
                  <a:lnTo>
                    <a:pt x="322" y="202"/>
                  </a:lnTo>
                  <a:lnTo>
                    <a:pt x="326" y="188"/>
                  </a:lnTo>
                  <a:lnTo>
                    <a:pt x="326" y="172"/>
                  </a:lnTo>
                  <a:lnTo>
                    <a:pt x="326" y="172"/>
                  </a:lnTo>
                  <a:lnTo>
                    <a:pt x="326" y="156"/>
                  </a:lnTo>
                  <a:lnTo>
                    <a:pt x="322" y="140"/>
                  </a:lnTo>
                  <a:lnTo>
                    <a:pt x="320" y="126"/>
                  </a:lnTo>
                  <a:lnTo>
                    <a:pt x="314" y="112"/>
                  </a:lnTo>
                  <a:lnTo>
                    <a:pt x="308" y="98"/>
                  </a:lnTo>
                  <a:lnTo>
                    <a:pt x="300" y="86"/>
                  </a:lnTo>
                  <a:lnTo>
                    <a:pt x="290" y="74"/>
                  </a:lnTo>
                  <a:lnTo>
                    <a:pt x="280" y="62"/>
                  </a:lnTo>
                  <a:lnTo>
                    <a:pt x="270" y="52"/>
                  </a:lnTo>
                  <a:lnTo>
                    <a:pt x="258" y="44"/>
                  </a:lnTo>
                  <a:lnTo>
                    <a:pt x="246" y="36"/>
                  </a:lnTo>
                  <a:lnTo>
                    <a:pt x="232" y="30"/>
                  </a:lnTo>
                  <a:lnTo>
                    <a:pt x="218" y="24"/>
                  </a:lnTo>
                  <a:lnTo>
                    <a:pt x="204" y="22"/>
                  </a:lnTo>
                  <a:lnTo>
                    <a:pt x="188" y="18"/>
                  </a:lnTo>
                  <a:lnTo>
                    <a:pt x="172" y="18"/>
                  </a:lnTo>
                  <a:lnTo>
                    <a:pt x="17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2" name="Freeform 46">
              <a:extLst>
                <a:ext uri="{FF2B5EF4-FFF2-40B4-BE49-F238E27FC236}">
                  <a16:creationId xmlns:a16="http://schemas.microsoft.com/office/drawing/2014/main" id="{F9C84448-3FDD-4D9F-B62C-7BE35202B302}"/>
                </a:ext>
              </a:extLst>
            </p:cNvPr>
            <p:cNvSpPr>
              <a:spLocks/>
            </p:cNvSpPr>
            <p:nvPr/>
          </p:nvSpPr>
          <p:spPr bwMode="auto">
            <a:xfrm>
              <a:off x="10292591" y="1468184"/>
              <a:ext cx="38357" cy="68294"/>
            </a:xfrm>
            <a:custGeom>
              <a:avLst/>
              <a:gdLst>
                <a:gd name="T0" fmla="*/ 24 w 82"/>
                <a:gd name="T1" fmla="*/ 146 h 146"/>
                <a:gd name="T2" fmla="*/ 14 w 82"/>
                <a:gd name="T3" fmla="*/ 144 h 146"/>
                <a:gd name="T4" fmla="*/ 2 w 82"/>
                <a:gd name="T5" fmla="*/ 132 h 146"/>
                <a:gd name="T6" fmla="*/ 0 w 82"/>
                <a:gd name="T7" fmla="*/ 106 h 146"/>
                <a:gd name="T8" fmla="*/ 18 w 82"/>
                <a:gd name="T9" fmla="*/ 122 h 146"/>
                <a:gd name="T10" fmla="*/ 20 w 82"/>
                <a:gd name="T11" fmla="*/ 126 h 146"/>
                <a:gd name="T12" fmla="*/ 56 w 82"/>
                <a:gd name="T13" fmla="*/ 128 h 146"/>
                <a:gd name="T14" fmla="*/ 62 w 82"/>
                <a:gd name="T15" fmla="*/ 126 h 146"/>
                <a:gd name="T16" fmla="*/ 64 w 82"/>
                <a:gd name="T17" fmla="*/ 90 h 146"/>
                <a:gd name="T18" fmla="*/ 62 w 82"/>
                <a:gd name="T19" fmla="*/ 84 h 146"/>
                <a:gd name="T20" fmla="*/ 24 w 82"/>
                <a:gd name="T21" fmla="*/ 82 h 146"/>
                <a:gd name="T22" fmla="*/ 14 w 82"/>
                <a:gd name="T23" fmla="*/ 80 h 146"/>
                <a:gd name="T24" fmla="*/ 2 w 82"/>
                <a:gd name="T25" fmla="*/ 68 h 146"/>
                <a:gd name="T26" fmla="*/ 0 w 82"/>
                <a:gd name="T27" fmla="*/ 26 h 146"/>
                <a:gd name="T28" fmla="*/ 2 w 82"/>
                <a:gd name="T29" fmla="*/ 16 h 146"/>
                <a:gd name="T30" fmla="*/ 14 w 82"/>
                <a:gd name="T31" fmla="*/ 2 h 146"/>
                <a:gd name="T32" fmla="*/ 56 w 82"/>
                <a:gd name="T33" fmla="*/ 0 h 146"/>
                <a:gd name="T34" fmla="*/ 66 w 82"/>
                <a:gd name="T35" fmla="*/ 2 h 146"/>
                <a:gd name="T36" fmla="*/ 80 w 82"/>
                <a:gd name="T37" fmla="*/ 16 h 146"/>
                <a:gd name="T38" fmla="*/ 82 w 82"/>
                <a:gd name="T39" fmla="*/ 42 h 146"/>
                <a:gd name="T40" fmla="*/ 64 w 82"/>
                <a:gd name="T41" fmla="*/ 26 h 146"/>
                <a:gd name="T42" fmla="*/ 62 w 82"/>
                <a:gd name="T43" fmla="*/ 20 h 146"/>
                <a:gd name="T44" fmla="*/ 24 w 82"/>
                <a:gd name="T45" fmla="*/ 18 h 146"/>
                <a:gd name="T46" fmla="*/ 20 w 82"/>
                <a:gd name="T47" fmla="*/ 20 h 146"/>
                <a:gd name="T48" fmla="*/ 18 w 82"/>
                <a:gd name="T49" fmla="*/ 58 h 146"/>
                <a:gd name="T50" fmla="*/ 20 w 82"/>
                <a:gd name="T51" fmla="*/ 62 h 146"/>
                <a:gd name="T52" fmla="*/ 56 w 82"/>
                <a:gd name="T53" fmla="*/ 64 h 146"/>
                <a:gd name="T54" fmla="*/ 66 w 82"/>
                <a:gd name="T55" fmla="*/ 66 h 146"/>
                <a:gd name="T56" fmla="*/ 80 w 82"/>
                <a:gd name="T57" fmla="*/ 80 h 146"/>
                <a:gd name="T58" fmla="*/ 82 w 82"/>
                <a:gd name="T59" fmla="*/ 122 h 146"/>
                <a:gd name="T60" fmla="*/ 80 w 82"/>
                <a:gd name="T61" fmla="*/ 132 h 146"/>
                <a:gd name="T62" fmla="*/ 66 w 82"/>
                <a:gd name="T63" fmla="*/ 144 h 146"/>
                <a:gd name="T64" fmla="*/ 56 w 82"/>
                <a:gd name="T6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 h="146">
                  <a:moveTo>
                    <a:pt x="56" y="146"/>
                  </a:moveTo>
                  <a:lnTo>
                    <a:pt x="24" y="146"/>
                  </a:lnTo>
                  <a:lnTo>
                    <a:pt x="24" y="146"/>
                  </a:lnTo>
                  <a:lnTo>
                    <a:pt x="14" y="144"/>
                  </a:lnTo>
                  <a:lnTo>
                    <a:pt x="6" y="140"/>
                  </a:lnTo>
                  <a:lnTo>
                    <a:pt x="2" y="132"/>
                  </a:lnTo>
                  <a:lnTo>
                    <a:pt x="0" y="122"/>
                  </a:lnTo>
                  <a:lnTo>
                    <a:pt x="0" y="106"/>
                  </a:lnTo>
                  <a:lnTo>
                    <a:pt x="18" y="106"/>
                  </a:lnTo>
                  <a:lnTo>
                    <a:pt x="18" y="122"/>
                  </a:lnTo>
                  <a:lnTo>
                    <a:pt x="18" y="122"/>
                  </a:lnTo>
                  <a:lnTo>
                    <a:pt x="20" y="126"/>
                  </a:lnTo>
                  <a:lnTo>
                    <a:pt x="24" y="128"/>
                  </a:lnTo>
                  <a:lnTo>
                    <a:pt x="56" y="128"/>
                  </a:lnTo>
                  <a:lnTo>
                    <a:pt x="56" y="128"/>
                  </a:lnTo>
                  <a:lnTo>
                    <a:pt x="62" y="126"/>
                  </a:lnTo>
                  <a:lnTo>
                    <a:pt x="64" y="122"/>
                  </a:lnTo>
                  <a:lnTo>
                    <a:pt x="64" y="90"/>
                  </a:lnTo>
                  <a:lnTo>
                    <a:pt x="64" y="90"/>
                  </a:lnTo>
                  <a:lnTo>
                    <a:pt x="62" y="84"/>
                  </a:lnTo>
                  <a:lnTo>
                    <a:pt x="56" y="82"/>
                  </a:lnTo>
                  <a:lnTo>
                    <a:pt x="24" y="82"/>
                  </a:lnTo>
                  <a:lnTo>
                    <a:pt x="24" y="82"/>
                  </a:lnTo>
                  <a:lnTo>
                    <a:pt x="14" y="80"/>
                  </a:lnTo>
                  <a:lnTo>
                    <a:pt x="6" y="76"/>
                  </a:lnTo>
                  <a:lnTo>
                    <a:pt x="2" y="68"/>
                  </a:lnTo>
                  <a:lnTo>
                    <a:pt x="0" y="58"/>
                  </a:lnTo>
                  <a:lnTo>
                    <a:pt x="0" y="26"/>
                  </a:lnTo>
                  <a:lnTo>
                    <a:pt x="0" y="26"/>
                  </a:lnTo>
                  <a:lnTo>
                    <a:pt x="2" y="16"/>
                  </a:lnTo>
                  <a:lnTo>
                    <a:pt x="6" y="8"/>
                  </a:lnTo>
                  <a:lnTo>
                    <a:pt x="14" y="2"/>
                  </a:lnTo>
                  <a:lnTo>
                    <a:pt x="24" y="0"/>
                  </a:lnTo>
                  <a:lnTo>
                    <a:pt x="56" y="0"/>
                  </a:lnTo>
                  <a:lnTo>
                    <a:pt x="56" y="0"/>
                  </a:lnTo>
                  <a:lnTo>
                    <a:pt x="66" y="2"/>
                  </a:lnTo>
                  <a:lnTo>
                    <a:pt x="74" y="8"/>
                  </a:lnTo>
                  <a:lnTo>
                    <a:pt x="80" y="16"/>
                  </a:lnTo>
                  <a:lnTo>
                    <a:pt x="82" y="26"/>
                  </a:lnTo>
                  <a:lnTo>
                    <a:pt x="82" y="42"/>
                  </a:lnTo>
                  <a:lnTo>
                    <a:pt x="64" y="42"/>
                  </a:lnTo>
                  <a:lnTo>
                    <a:pt x="64" y="26"/>
                  </a:lnTo>
                  <a:lnTo>
                    <a:pt x="64" y="26"/>
                  </a:lnTo>
                  <a:lnTo>
                    <a:pt x="62" y="20"/>
                  </a:lnTo>
                  <a:lnTo>
                    <a:pt x="56" y="18"/>
                  </a:lnTo>
                  <a:lnTo>
                    <a:pt x="24" y="18"/>
                  </a:lnTo>
                  <a:lnTo>
                    <a:pt x="24" y="18"/>
                  </a:lnTo>
                  <a:lnTo>
                    <a:pt x="20" y="20"/>
                  </a:lnTo>
                  <a:lnTo>
                    <a:pt x="18" y="26"/>
                  </a:lnTo>
                  <a:lnTo>
                    <a:pt x="18" y="58"/>
                  </a:lnTo>
                  <a:lnTo>
                    <a:pt x="18" y="58"/>
                  </a:lnTo>
                  <a:lnTo>
                    <a:pt x="20" y="62"/>
                  </a:lnTo>
                  <a:lnTo>
                    <a:pt x="24" y="64"/>
                  </a:lnTo>
                  <a:lnTo>
                    <a:pt x="56" y="64"/>
                  </a:lnTo>
                  <a:lnTo>
                    <a:pt x="56" y="64"/>
                  </a:lnTo>
                  <a:lnTo>
                    <a:pt x="66" y="66"/>
                  </a:lnTo>
                  <a:lnTo>
                    <a:pt x="74" y="72"/>
                  </a:lnTo>
                  <a:lnTo>
                    <a:pt x="80" y="80"/>
                  </a:lnTo>
                  <a:lnTo>
                    <a:pt x="82" y="90"/>
                  </a:lnTo>
                  <a:lnTo>
                    <a:pt x="82" y="122"/>
                  </a:lnTo>
                  <a:lnTo>
                    <a:pt x="82" y="122"/>
                  </a:lnTo>
                  <a:lnTo>
                    <a:pt x="80" y="132"/>
                  </a:lnTo>
                  <a:lnTo>
                    <a:pt x="74" y="140"/>
                  </a:lnTo>
                  <a:lnTo>
                    <a:pt x="66" y="144"/>
                  </a:lnTo>
                  <a:lnTo>
                    <a:pt x="56" y="146"/>
                  </a:lnTo>
                  <a:lnTo>
                    <a:pt x="56"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3" name="Rectangle 47">
              <a:extLst>
                <a:ext uri="{FF2B5EF4-FFF2-40B4-BE49-F238E27FC236}">
                  <a16:creationId xmlns:a16="http://schemas.microsoft.com/office/drawing/2014/main" id="{0C376073-9F75-45E7-B2E9-63071ABABC53}"/>
                </a:ext>
              </a:extLst>
            </p:cNvPr>
            <p:cNvSpPr>
              <a:spLocks noChangeArrowheads="1"/>
            </p:cNvSpPr>
            <p:nvPr/>
          </p:nvSpPr>
          <p:spPr bwMode="auto">
            <a:xfrm>
              <a:off x="10307559" y="1464441"/>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4" name="Rectangle 48">
              <a:extLst>
                <a:ext uri="{FF2B5EF4-FFF2-40B4-BE49-F238E27FC236}">
                  <a16:creationId xmlns:a16="http://schemas.microsoft.com/office/drawing/2014/main" id="{9549057F-6AD4-4F89-B8EF-93DA0A7DFEF7}"/>
                </a:ext>
              </a:extLst>
            </p:cNvPr>
            <p:cNvSpPr>
              <a:spLocks noChangeArrowheads="1"/>
            </p:cNvSpPr>
            <p:nvPr/>
          </p:nvSpPr>
          <p:spPr bwMode="auto">
            <a:xfrm>
              <a:off x="10307559" y="1532735"/>
              <a:ext cx="8420" cy="84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5" name="Rectangle 49">
              <a:extLst>
                <a:ext uri="{FF2B5EF4-FFF2-40B4-BE49-F238E27FC236}">
                  <a16:creationId xmlns:a16="http://schemas.microsoft.com/office/drawing/2014/main" id="{D34285E3-65CA-4475-8B29-63396351AA95}"/>
                </a:ext>
              </a:extLst>
            </p:cNvPr>
            <p:cNvSpPr>
              <a:spLocks noChangeArrowheads="1"/>
            </p:cNvSpPr>
            <p:nvPr/>
          </p:nvSpPr>
          <p:spPr bwMode="auto">
            <a:xfrm>
              <a:off x="10338432" y="1499992"/>
              <a:ext cx="8420" cy="46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6" name="Rectangle 50">
              <a:extLst>
                <a:ext uri="{FF2B5EF4-FFF2-40B4-BE49-F238E27FC236}">
                  <a16:creationId xmlns:a16="http://schemas.microsoft.com/office/drawing/2014/main" id="{6EBC7DD9-AB80-4137-A400-1A053CB36DF3}"/>
                </a:ext>
              </a:extLst>
            </p:cNvPr>
            <p:cNvSpPr>
              <a:spLocks noChangeArrowheads="1"/>
            </p:cNvSpPr>
            <p:nvPr/>
          </p:nvSpPr>
          <p:spPr bwMode="auto">
            <a:xfrm>
              <a:off x="10275751" y="1499992"/>
              <a:ext cx="8420" cy="46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sp>
          <p:nvSpPr>
            <p:cNvPr id="287" name="Freeform 51">
              <a:extLst>
                <a:ext uri="{FF2B5EF4-FFF2-40B4-BE49-F238E27FC236}">
                  <a16:creationId xmlns:a16="http://schemas.microsoft.com/office/drawing/2014/main" id="{2E4E3633-EAFA-4CC8-ABCB-E69412CDF947}"/>
                </a:ext>
              </a:extLst>
            </p:cNvPr>
            <p:cNvSpPr>
              <a:spLocks noEditPoints="1"/>
            </p:cNvSpPr>
            <p:nvPr/>
          </p:nvSpPr>
          <p:spPr bwMode="auto">
            <a:xfrm>
              <a:off x="10248620" y="1439182"/>
              <a:ext cx="126298" cy="126297"/>
            </a:xfrm>
            <a:custGeom>
              <a:avLst/>
              <a:gdLst>
                <a:gd name="T0" fmla="*/ 134 w 270"/>
                <a:gd name="T1" fmla="*/ 270 h 270"/>
                <a:gd name="T2" fmla="*/ 108 w 270"/>
                <a:gd name="T3" fmla="*/ 268 h 270"/>
                <a:gd name="T4" fmla="*/ 82 w 270"/>
                <a:gd name="T5" fmla="*/ 260 h 270"/>
                <a:gd name="T6" fmla="*/ 60 w 270"/>
                <a:gd name="T7" fmla="*/ 248 h 270"/>
                <a:gd name="T8" fmla="*/ 40 w 270"/>
                <a:gd name="T9" fmla="*/ 230 h 270"/>
                <a:gd name="T10" fmla="*/ 22 w 270"/>
                <a:gd name="T11" fmla="*/ 210 h 270"/>
                <a:gd name="T12" fmla="*/ 10 w 270"/>
                <a:gd name="T13" fmla="*/ 188 h 270"/>
                <a:gd name="T14" fmla="*/ 2 w 270"/>
                <a:gd name="T15" fmla="*/ 162 h 270"/>
                <a:gd name="T16" fmla="*/ 0 w 270"/>
                <a:gd name="T17" fmla="*/ 136 h 270"/>
                <a:gd name="T18" fmla="*/ 0 w 270"/>
                <a:gd name="T19" fmla="*/ 122 h 270"/>
                <a:gd name="T20" fmla="*/ 6 w 270"/>
                <a:gd name="T21" fmla="*/ 96 h 270"/>
                <a:gd name="T22" fmla="*/ 16 w 270"/>
                <a:gd name="T23" fmla="*/ 72 h 270"/>
                <a:gd name="T24" fmla="*/ 30 w 270"/>
                <a:gd name="T25" fmla="*/ 50 h 270"/>
                <a:gd name="T26" fmla="*/ 48 w 270"/>
                <a:gd name="T27" fmla="*/ 32 h 270"/>
                <a:gd name="T28" fmla="*/ 70 w 270"/>
                <a:gd name="T29" fmla="*/ 18 h 270"/>
                <a:gd name="T30" fmla="*/ 94 w 270"/>
                <a:gd name="T31" fmla="*/ 6 h 270"/>
                <a:gd name="T32" fmla="*/ 120 w 270"/>
                <a:gd name="T33" fmla="*/ 2 h 270"/>
                <a:gd name="T34" fmla="*/ 134 w 270"/>
                <a:gd name="T35" fmla="*/ 0 h 270"/>
                <a:gd name="T36" fmla="*/ 162 w 270"/>
                <a:gd name="T37" fmla="*/ 4 h 270"/>
                <a:gd name="T38" fmla="*/ 186 w 270"/>
                <a:gd name="T39" fmla="*/ 12 h 270"/>
                <a:gd name="T40" fmla="*/ 210 w 270"/>
                <a:gd name="T41" fmla="*/ 24 h 270"/>
                <a:gd name="T42" fmla="*/ 230 w 270"/>
                <a:gd name="T43" fmla="*/ 40 h 270"/>
                <a:gd name="T44" fmla="*/ 246 w 270"/>
                <a:gd name="T45" fmla="*/ 60 h 270"/>
                <a:gd name="T46" fmla="*/ 258 w 270"/>
                <a:gd name="T47" fmla="*/ 84 h 270"/>
                <a:gd name="T48" fmla="*/ 266 w 270"/>
                <a:gd name="T49" fmla="*/ 108 h 270"/>
                <a:gd name="T50" fmla="*/ 270 w 270"/>
                <a:gd name="T51" fmla="*/ 136 h 270"/>
                <a:gd name="T52" fmla="*/ 268 w 270"/>
                <a:gd name="T53" fmla="*/ 150 h 270"/>
                <a:gd name="T54" fmla="*/ 262 w 270"/>
                <a:gd name="T55" fmla="*/ 176 h 270"/>
                <a:gd name="T56" fmla="*/ 252 w 270"/>
                <a:gd name="T57" fmla="*/ 200 h 270"/>
                <a:gd name="T58" fmla="*/ 238 w 270"/>
                <a:gd name="T59" fmla="*/ 222 h 270"/>
                <a:gd name="T60" fmla="*/ 220 w 270"/>
                <a:gd name="T61" fmla="*/ 240 h 270"/>
                <a:gd name="T62" fmla="*/ 198 w 270"/>
                <a:gd name="T63" fmla="*/ 254 h 270"/>
                <a:gd name="T64" fmla="*/ 174 w 270"/>
                <a:gd name="T65" fmla="*/ 264 h 270"/>
                <a:gd name="T66" fmla="*/ 148 w 270"/>
                <a:gd name="T67" fmla="*/ 270 h 270"/>
                <a:gd name="T68" fmla="*/ 134 w 270"/>
                <a:gd name="T69" fmla="*/ 270 h 270"/>
                <a:gd name="T70" fmla="*/ 134 w 270"/>
                <a:gd name="T71" fmla="*/ 18 h 270"/>
                <a:gd name="T72" fmla="*/ 110 w 270"/>
                <a:gd name="T73" fmla="*/ 22 h 270"/>
                <a:gd name="T74" fmla="*/ 70 w 270"/>
                <a:gd name="T75" fmla="*/ 38 h 270"/>
                <a:gd name="T76" fmla="*/ 38 w 270"/>
                <a:gd name="T77" fmla="*/ 70 h 270"/>
                <a:gd name="T78" fmla="*/ 20 w 270"/>
                <a:gd name="T79" fmla="*/ 112 h 270"/>
                <a:gd name="T80" fmla="*/ 18 w 270"/>
                <a:gd name="T81" fmla="*/ 136 h 270"/>
                <a:gd name="T82" fmla="*/ 18 w 270"/>
                <a:gd name="T83" fmla="*/ 148 h 270"/>
                <a:gd name="T84" fmla="*/ 26 w 270"/>
                <a:gd name="T85" fmla="*/ 180 h 270"/>
                <a:gd name="T86" fmla="*/ 52 w 270"/>
                <a:gd name="T87" fmla="*/ 218 h 270"/>
                <a:gd name="T88" fmla="*/ 88 w 270"/>
                <a:gd name="T89" fmla="*/ 244 h 270"/>
                <a:gd name="T90" fmla="*/ 122 w 270"/>
                <a:gd name="T91" fmla="*/ 252 h 270"/>
                <a:gd name="T92" fmla="*/ 134 w 270"/>
                <a:gd name="T93" fmla="*/ 252 h 270"/>
                <a:gd name="T94" fmla="*/ 158 w 270"/>
                <a:gd name="T95" fmla="*/ 250 h 270"/>
                <a:gd name="T96" fmla="*/ 200 w 270"/>
                <a:gd name="T97" fmla="*/ 232 h 270"/>
                <a:gd name="T98" fmla="*/ 232 w 270"/>
                <a:gd name="T99" fmla="*/ 200 h 270"/>
                <a:gd name="T100" fmla="*/ 248 w 270"/>
                <a:gd name="T101" fmla="*/ 158 h 270"/>
                <a:gd name="T102" fmla="*/ 252 w 270"/>
                <a:gd name="T103" fmla="*/ 136 h 270"/>
                <a:gd name="T104" fmla="*/ 250 w 270"/>
                <a:gd name="T105" fmla="*/ 124 h 270"/>
                <a:gd name="T106" fmla="*/ 242 w 270"/>
                <a:gd name="T107" fmla="*/ 90 h 270"/>
                <a:gd name="T108" fmla="*/ 216 w 270"/>
                <a:gd name="T109" fmla="*/ 54 h 270"/>
                <a:gd name="T110" fmla="*/ 180 w 270"/>
                <a:gd name="T111" fmla="*/ 28 h 270"/>
                <a:gd name="T112" fmla="*/ 146 w 270"/>
                <a:gd name="T113" fmla="*/ 20 h 270"/>
                <a:gd name="T114" fmla="*/ 134 w 270"/>
                <a:gd name="T115" fmla="*/ 1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0" h="270">
                  <a:moveTo>
                    <a:pt x="134" y="270"/>
                  </a:moveTo>
                  <a:lnTo>
                    <a:pt x="134" y="270"/>
                  </a:lnTo>
                  <a:lnTo>
                    <a:pt x="120" y="270"/>
                  </a:lnTo>
                  <a:lnTo>
                    <a:pt x="108" y="268"/>
                  </a:lnTo>
                  <a:lnTo>
                    <a:pt x="94" y="264"/>
                  </a:lnTo>
                  <a:lnTo>
                    <a:pt x="82" y="260"/>
                  </a:lnTo>
                  <a:lnTo>
                    <a:pt x="70" y="254"/>
                  </a:lnTo>
                  <a:lnTo>
                    <a:pt x="60" y="248"/>
                  </a:lnTo>
                  <a:lnTo>
                    <a:pt x="48" y="240"/>
                  </a:lnTo>
                  <a:lnTo>
                    <a:pt x="40" y="230"/>
                  </a:lnTo>
                  <a:lnTo>
                    <a:pt x="30" y="222"/>
                  </a:lnTo>
                  <a:lnTo>
                    <a:pt x="22" y="210"/>
                  </a:lnTo>
                  <a:lnTo>
                    <a:pt x="16" y="200"/>
                  </a:lnTo>
                  <a:lnTo>
                    <a:pt x="10" y="188"/>
                  </a:lnTo>
                  <a:lnTo>
                    <a:pt x="6" y="176"/>
                  </a:lnTo>
                  <a:lnTo>
                    <a:pt x="2" y="162"/>
                  </a:lnTo>
                  <a:lnTo>
                    <a:pt x="0" y="150"/>
                  </a:lnTo>
                  <a:lnTo>
                    <a:pt x="0" y="136"/>
                  </a:lnTo>
                  <a:lnTo>
                    <a:pt x="0" y="136"/>
                  </a:lnTo>
                  <a:lnTo>
                    <a:pt x="0" y="122"/>
                  </a:lnTo>
                  <a:lnTo>
                    <a:pt x="2" y="108"/>
                  </a:lnTo>
                  <a:lnTo>
                    <a:pt x="6" y="96"/>
                  </a:lnTo>
                  <a:lnTo>
                    <a:pt x="10" y="84"/>
                  </a:lnTo>
                  <a:lnTo>
                    <a:pt x="16" y="72"/>
                  </a:lnTo>
                  <a:lnTo>
                    <a:pt x="22" y="60"/>
                  </a:lnTo>
                  <a:lnTo>
                    <a:pt x="30" y="50"/>
                  </a:lnTo>
                  <a:lnTo>
                    <a:pt x="40" y="40"/>
                  </a:lnTo>
                  <a:lnTo>
                    <a:pt x="48" y="32"/>
                  </a:lnTo>
                  <a:lnTo>
                    <a:pt x="60" y="24"/>
                  </a:lnTo>
                  <a:lnTo>
                    <a:pt x="70" y="18"/>
                  </a:lnTo>
                  <a:lnTo>
                    <a:pt x="82" y="12"/>
                  </a:lnTo>
                  <a:lnTo>
                    <a:pt x="94" y="6"/>
                  </a:lnTo>
                  <a:lnTo>
                    <a:pt x="108" y="4"/>
                  </a:lnTo>
                  <a:lnTo>
                    <a:pt x="120" y="2"/>
                  </a:lnTo>
                  <a:lnTo>
                    <a:pt x="134" y="0"/>
                  </a:lnTo>
                  <a:lnTo>
                    <a:pt x="134" y="0"/>
                  </a:lnTo>
                  <a:lnTo>
                    <a:pt x="148" y="2"/>
                  </a:lnTo>
                  <a:lnTo>
                    <a:pt x="162" y="4"/>
                  </a:lnTo>
                  <a:lnTo>
                    <a:pt x="174" y="6"/>
                  </a:lnTo>
                  <a:lnTo>
                    <a:pt x="186" y="12"/>
                  </a:lnTo>
                  <a:lnTo>
                    <a:pt x="198" y="18"/>
                  </a:lnTo>
                  <a:lnTo>
                    <a:pt x="210" y="24"/>
                  </a:lnTo>
                  <a:lnTo>
                    <a:pt x="220" y="32"/>
                  </a:lnTo>
                  <a:lnTo>
                    <a:pt x="230" y="40"/>
                  </a:lnTo>
                  <a:lnTo>
                    <a:pt x="238" y="50"/>
                  </a:lnTo>
                  <a:lnTo>
                    <a:pt x="246" y="60"/>
                  </a:lnTo>
                  <a:lnTo>
                    <a:pt x="252" y="72"/>
                  </a:lnTo>
                  <a:lnTo>
                    <a:pt x="258" y="84"/>
                  </a:lnTo>
                  <a:lnTo>
                    <a:pt x="262" y="96"/>
                  </a:lnTo>
                  <a:lnTo>
                    <a:pt x="266" y="108"/>
                  </a:lnTo>
                  <a:lnTo>
                    <a:pt x="268" y="122"/>
                  </a:lnTo>
                  <a:lnTo>
                    <a:pt x="270" y="136"/>
                  </a:lnTo>
                  <a:lnTo>
                    <a:pt x="270" y="136"/>
                  </a:lnTo>
                  <a:lnTo>
                    <a:pt x="268" y="150"/>
                  </a:lnTo>
                  <a:lnTo>
                    <a:pt x="266" y="162"/>
                  </a:lnTo>
                  <a:lnTo>
                    <a:pt x="262" y="176"/>
                  </a:lnTo>
                  <a:lnTo>
                    <a:pt x="258" y="188"/>
                  </a:lnTo>
                  <a:lnTo>
                    <a:pt x="252" y="200"/>
                  </a:lnTo>
                  <a:lnTo>
                    <a:pt x="246" y="210"/>
                  </a:lnTo>
                  <a:lnTo>
                    <a:pt x="238" y="222"/>
                  </a:lnTo>
                  <a:lnTo>
                    <a:pt x="230" y="230"/>
                  </a:lnTo>
                  <a:lnTo>
                    <a:pt x="220" y="240"/>
                  </a:lnTo>
                  <a:lnTo>
                    <a:pt x="210" y="248"/>
                  </a:lnTo>
                  <a:lnTo>
                    <a:pt x="198" y="254"/>
                  </a:lnTo>
                  <a:lnTo>
                    <a:pt x="186" y="260"/>
                  </a:lnTo>
                  <a:lnTo>
                    <a:pt x="174" y="264"/>
                  </a:lnTo>
                  <a:lnTo>
                    <a:pt x="162" y="268"/>
                  </a:lnTo>
                  <a:lnTo>
                    <a:pt x="148" y="270"/>
                  </a:lnTo>
                  <a:lnTo>
                    <a:pt x="134" y="270"/>
                  </a:lnTo>
                  <a:lnTo>
                    <a:pt x="134" y="270"/>
                  </a:lnTo>
                  <a:close/>
                  <a:moveTo>
                    <a:pt x="134" y="18"/>
                  </a:moveTo>
                  <a:lnTo>
                    <a:pt x="134" y="18"/>
                  </a:lnTo>
                  <a:lnTo>
                    <a:pt x="122" y="20"/>
                  </a:lnTo>
                  <a:lnTo>
                    <a:pt x="110" y="22"/>
                  </a:lnTo>
                  <a:lnTo>
                    <a:pt x="88" y="28"/>
                  </a:lnTo>
                  <a:lnTo>
                    <a:pt x="70" y="38"/>
                  </a:lnTo>
                  <a:lnTo>
                    <a:pt x="52" y="54"/>
                  </a:lnTo>
                  <a:lnTo>
                    <a:pt x="38" y="70"/>
                  </a:lnTo>
                  <a:lnTo>
                    <a:pt x="26" y="90"/>
                  </a:lnTo>
                  <a:lnTo>
                    <a:pt x="20" y="112"/>
                  </a:lnTo>
                  <a:lnTo>
                    <a:pt x="18" y="124"/>
                  </a:lnTo>
                  <a:lnTo>
                    <a:pt x="18" y="136"/>
                  </a:lnTo>
                  <a:lnTo>
                    <a:pt x="18" y="136"/>
                  </a:lnTo>
                  <a:lnTo>
                    <a:pt x="18" y="148"/>
                  </a:lnTo>
                  <a:lnTo>
                    <a:pt x="20" y="158"/>
                  </a:lnTo>
                  <a:lnTo>
                    <a:pt x="26" y="180"/>
                  </a:lnTo>
                  <a:lnTo>
                    <a:pt x="38" y="200"/>
                  </a:lnTo>
                  <a:lnTo>
                    <a:pt x="52" y="218"/>
                  </a:lnTo>
                  <a:lnTo>
                    <a:pt x="70" y="232"/>
                  </a:lnTo>
                  <a:lnTo>
                    <a:pt x="88" y="244"/>
                  </a:lnTo>
                  <a:lnTo>
                    <a:pt x="110" y="250"/>
                  </a:lnTo>
                  <a:lnTo>
                    <a:pt x="122" y="252"/>
                  </a:lnTo>
                  <a:lnTo>
                    <a:pt x="134" y="252"/>
                  </a:lnTo>
                  <a:lnTo>
                    <a:pt x="134" y="252"/>
                  </a:lnTo>
                  <a:lnTo>
                    <a:pt x="146" y="252"/>
                  </a:lnTo>
                  <a:lnTo>
                    <a:pt x="158" y="250"/>
                  </a:lnTo>
                  <a:lnTo>
                    <a:pt x="180" y="244"/>
                  </a:lnTo>
                  <a:lnTo>
                    <a:pt x="200" y="232"/>
                  </a:lnTo>
                  <a:lnTo>
                    <a:pt x="216" y="218"/>
                  </a:lnTo>
                  <a:lnTo>
                    <a:pt x="232" y="200"/>
                  </a:lnTo>
                  <a:lnTo>
                    <a:pt x="242" y="180"/>
                  </a:lnTo>
                  <a:lnTo>
                    <a:pt x="248" y="158"/>
                  </a:lnTo>
                  <a:lnTo>
                    <a:pt x="250" y="148"/>
                  </a:lnTo>
                  <a:lnTo>
                    <a:pt x="252" y="136"/>
                  </a:lnTo>
                  <a:lnTo>
                    <a:pt x="252" y="136"/>
                  </a:lnTo>
                  <a:lnTo>
                    <a:pt x="250" y="124"/>
                  </a:lnTo>
                  <a:lnTo>
                    <a:pt x="248" y="112"/>
                  </a:lnTo>
                  <a:lnTo>
                    <a:pt x="242" y="90"/>
                  </a:lnTo>
                  <a:lnTo>
                    <a:pt x="232" y="70"/>
                  </a:lnTo>
                  <a:lnTo>
                    <a:pt x="216" y="54"/>
                  </a:lnTo>
                  <a:lnTo>
                    <a:pt x="200" y="38"/>
                  </a:lnTo>
                  <a:lnTo>
                    <a:pt x="180" y="28"/>
                  </a:lnTo>
                  <a:lnTo>
                    <a:pt x="158" y="22"/>
                  </a:lnTo>
                  <a:lnTo>
                    <a:pt x="146" y="20"/>
                  </a:lnTo>
                  <a:lnTo>
                    <a:pt x="134" y="18"/>
                  </a:lnTo>
                  <a:lnTo>
                    <a:pt x="13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28575">
                  <a:solidFill>
                    <a:srgbClr val="E6E6E6"/>
                  </a:solidFill>
                </a:ln>
                <a:solidFill>
                  <a:srgbClr val="000000"/>
                </a:solidFill>
                <a:effectLst/>
                <a:uLnTx/>
                <a:uFillTx/>
                <a:latin typeface="Calibri" panose="020F0502020204030204"/>
                <a:ea typeface="+mn-ea"/>
                <a:cs typeface="+mn-cs"/>
              </a:endParaRPr>
            </a:p>
          </p:txBody>
        </p:sp>
      </p:grpSp>
      <p:grpSp>
        <p:nvGrpSpPr>
          <p:cNvPr id="288" name="Group 287">
            <a:extLst>
              <a:ext uri="{FF2B5EF4-FFF2-40B4-BE49-F238E27FC236}">
                <a16:creationId xmlns:a16="http://schemas.microsoft.com/office/drawing/2014/main" id="{02D9CCFE-3F4E-40B7-A742-F83810836CC4}"/>
              </a:ext>
            </a:extLst>
          </p:cNvPr>
          <p:cNvGrpSpPr>
            <a:grpSpLocks noChangeAspect="1"/>
          </p:cNvGrpSpPr>
          <p:nvPr/>
        </p:nvGrpSpPr>
        <p:grpSpPr>
          <a:xfrm>
            <a:off x="846230" y="2164198"/>
            <a:ext cx="855584" cy="720000"/>
            <a:chOff x="922338" y="3051175"/>
            <a:chExt cx="1162050" cy="977900"/>
          </a:xfrm>
          <a:solidFill>
            <a:schemeClr val="accent1"/>
          </a:solidFill>
        </p:grpSpPr>
        <p:sp>
          <p:nvSpPr>
            <p:cNvPr id="289" name="Freeform 24">
              <a:extLst>
                <a:ext uri="{FF2B5EF4-FFF2-40B4-BE49-F238E27FC236}">
                  <a16:creationId xmlns:a16="http://schemas.microsoft.com/office/drawing/2014/main" id="{2409460A-0920-426C-9954-11B46E1FF333}"/>
                </a:ext>
              </a:extLst>
            </p:cNvPr>
            <p:cNvSpPr>
              <a:spLocks/>
            </p:cNvSpPr>
            <p:nvPr/>
          </p:nvSpPr>
          <p:spPr bwMode="auto">
            <a:xfrm>
              <a:off x="1319213" y="3629025"/>
              <a:ext cx="123825" cy="215900"/>
            </a:xfrm>
            <a:custGeom>
              <a:avLst/>
              <a:gdLst>
                <a:gd name="T0" fmla="*/ 24 w 78"/>
                <a:gd name="T1" fmla="*/ 136 h 136"/>
                <a:gd name="T2" fmla="*/ 14 w 78"/>
                <a:gd name="T3" fmla="*/ 134 h 136"/>
                <a:gd name="T4" fmla="*/ 2 w 78"/>
                <a:gd name="T5" fmla="*/ 122 h 136"/>
                <a:gd name="T6" fmla="*/ 0 w 78"/>
                <a:gd name="T7" fmla="*/ 98 h 136"/>
                <a:gd name="T8" fmla="*/ 18 w 78"/>
                <a:gd name="T9" fmla="*/ 112 h 136"/>
                <a:gd name="T10" fmla="*/ 20 w 78"/>
                <a:gd name="T11" fmla="*/ 116 h 136"/>
                <a:gd name="T12" fmla="*/ 54 w 78"/>
                <a:gd name="T13" fmla="*/ 118 h 136"/>
                <a:gd name="T14" fmla="*/ 58 w 78"/>
                <a:gd name="T15" fmla="*/ 116 h 136"/>
                <a:gd name="T16" fmla="*/ 60 w 78"/>
                <a:gd name="T17" fmla="*/ 82 h 136"/>
                <a:gd name="T18" fmla="*/ 58 w 78"/>
                <a:gd name="T19" fmla="*/ 80 h 136"/>
                <a:gd name="T20" fmla="*/ 24 w 78"/>
                <a:gd name="T21" fmla="*/ 78 h 136"/>
                <a:gd name="T22" fmla="*/ 14 w 78"/>
                <a:gd name="T23" fmla="*/ 76 h 136"/>
                <a:gd name="T24" fmla="*/ 2 w 78"/>
                <a:gd name="T25" fmla="*/ 64 h 136"/>
                <a:gd name="T26" fmla="*/ 0 w 78"/>
                <a:gd name="T27" fmla="*/ 24 h 136"/>
                <a:gd name="T28" fmla="*/ 2 w 78"/>
                <a:gd name="T29" fmla="*/ 16 h 136"/>
                <a:gd name="T30" fmla="*/ 14 w 78"/>
                <a:gd name="T31" fmla="*/ 2 h 136"/>
                <a:gd name="T32" fmla="*/ 54 w 78"/>
                <a:gd name="T33" fmla="*/ 0 h 136"/>
                <a:gd name="T34" fmla="*/ 64 w 78"/>
                <a:gd name="T35" fmla="*/ 2 h 136"/>
                <a:gd name="T36" fmla="*/ 76 w 78"/>
                <a:gd name="T37" fmla="*/ 16 h 136"/>
                <a:gd name="T38" fmla="*/ 78 w 78"/>
                <a:gd name="T39" fmla="*/ 40 h 136"/>
                <a:gd name="T40" fmla="*/ 60 w 78"/>
                <a:gd name="T41" fmla="*/ 24 h 136"/>
                <a:gd name="T42" fmla="*/ 58 w 78"/>
                <a:gd name="T43" fmla="*/ 20 h 136"/>
                <a:gd name="T44" fmla="*/ 24 w 78"/>
                <a:gd name="T45" fmla="*/ 18 h 136"/>
                <a:gd name="T46" fmla="*/ 20 w 78"/>
                <a:gd name="T47" fmla="*/ 20 h 136"/>
                <a:gd name="T48" fmla="*/ 18 w 78"/>
                <a:gd name="T49" fmla="*/ 54 h 136"/>
                <a:gd name="T50" fmla="*/ 20 w 78"/>
                <a:gd name="T51" fmla="*/ 58 h 136"/>
                <a:gd name="T52" fmla="*/ 54 w 78"/>
                <a:gd name="T53" fmla="*/ 60 h 136"/>
                <a:gd name="T54" fmla="*/ 64 w 78"/>
                <a:gd name="T55" fmla="*/ 62 h 136"/>
                <a:gd name="T56" fmla="*/ 76 w 78"/>
                <a:gd name="T57" fmla="*/ 74 h 136"/>
                <a:gd name="T58" fmla="*/ 78 w 78"/>
                <a:gd name="T59" fmla="*/ 112 h 136"/>
                <a:gd name="T60" fmla="*/ 76 w 78"/>
                <a:gd name="T61" fmla="*/ 122 h 136"/>
                <a:gd name="T62" fmla="*/ 64 w 78"/>
                <a:gd name="T63" fmla="*/ 134 h 136"/>
                <a:gd name="T64" fmla="*/ 54 w 78"/>
                <a:gd name="T6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8" h="136">
                  <a:moveTo>
                    <a:pt x="54" y="136"/>
                  </a:moveTo>
                  <a:lnTo>
                    <a:pt x="24" y="136"/>
                  </a:lnTo>
                  <a:lnTo>
                    <a:pt x="24" y="136"/>
                  </a:lnTo>
                  <a:lnTo>
                    <a:pt x="14" y="134"/>
                  </a:lnTo>
                  <a:lnTo>
                    <a:pt x="8" y="130"/>
                  </a:lnTo>
                  <a:lnTo>
                    <a:pt x="2" y="122"/>
                  </a:lnTo>
                  <a:lnTo>
                    <a:pt x="0" y="112"/>
                  </a:lnTo>
                  <a:lnTo>
                    <a:pt x="0" y="98"/>
                  </a:lnTo>
                  <a:lnTo>
                    <a:pt x="18" y="98"/>
                  </a:lnTo>
                  <a:lnTo>
                    <a:pt x="18" y="112"/>
                  </a:lnTo>
                  <a:lnTo>
                    <a:pt x="18" y="112"/>
                  </a:lnTo>
                  <a:lnTo>
                    <a:pt x="20" y="116"/>
                  </a:lnTo>
                  <a:lnTo>
                    <a:pt x="24" y="118"/>
                  </a:lnTo>
                  <a:lnTo>
                    <a:pt x="54" y="118"/>
                  </a:lnTo>
                  <a:lnTo>
                    <a:pt x="54" y="118"/>
                  </a:lnTo>
                  <a:lnTo>
                    <a:pt x="58" y="116"/>
                  </a:lnTo>
                  <a:lnTo>
                    <a:pt x="60" y="112"/>
                  </a:lnTo>
                  <a:lnTo>
                    <a:pt x="60" y="82"/>
                  </a:lnTo>
                  <a:lnTo>
                    <a:pt x="60" y="82"/>
                  </a:lnTo>
                  <a:lnTo>
                    <a:pt x="58" y="80"/>
                  </a:lnTo>
                  <a:lnTo>
                    <a:pt x="54" y="78"/>
                  </a:lnTo>
                  <a:lnTo>
                    <a:pt x="24" y="78"/>
                  </a:lnTo>
                  <a:lnTo>
                    <a:pt x="24" y="78"/>
                  </a:lnTo>
                  <a:lnTo>
                    <a:pt x="14" y="76"/>
                  </a:lnTo>
                  <a:lnTo>
                    <a:pt x="8" y="70"/>
                  </a:lnTo>
                  <a:lnTo>
                    <a:pt x="2" y="64"/>
                  </a:lnTo>
                  <a:lnTo>
                    <a:pt x="0" y="54"/>
                  </a:lnTo>
                  <a:lnTo>
                    <a:pt x="0" y="24"/>
                  </a:lnTo>
                  <a:lnTo>
                    <a:pt x="0" y="24"/>
                  </a:lnTo>
                  <a:lnTo>
                    <a:pt x="2" y="16"/>
                  </a:lnTo>
                  <a:lnTo>
                    <a:pt x="8" y="8"/>
                  </a:lnTo>
                  <a:lnTo>
                    <a:pt x="14" y="2"/>
                  </a:lnTo>
                  <a:lnTo>
                    <a:pt x="24" y="0"/>
                  </a:lnTo>
                  <a:lnTo>
                    <a:pt x="54" y="0"/>
                  </a:lnTo>
                  <a:lnTo>
                    <a:pt x="54" y="0"/>
                  </a:lnTo>
                  <a:lnTo>
                    <a:pt x="64" y="2"/>
                  </a:lnTo>
                  <a:lnTo>
                    <a:pt x="70" y="8"/>
                  </a:lnTo>
                  <a:lnTo>
                    <a:pt x="76" y="16"/>
                  </a:lnTo>
                  <a:lnTo>
                    <a:pt x="78" y="24"/>
                  </a:lnTo>
                  <a:lnTo>
                    <a:pt x="78" y="40"/>
                  </a:lnTo>
                  <a:lnTo>
                    <a:pt x="60" y="40"/>
                  </a:lnTo>
                  <a:lnTo>
                    <a:pt x="60" y="24"/>
                  </a:lnTo>
                  <a:lnTo>
                    <a:pt x="60" y="24"/>
                  </a:lnTo>
                  <a:lnTo>
                    <a:pt x="58" y="20"/>
                  </a:lnTo>
                  <a:lnTo>
                    <a:pt x="54" y="18"/>
                  </a:lnTo>
                  <a:lnTo>
                    <a:pt x="24" y="18"/>
                  </a:lnTo>
                  <a:lnTo>
                    <a:pt x="24" y="18"/>
                  </a:lnTo>
                  <a:lnTo>
                    <a:pt x="20" y="20"/>
                  </a:lnTo>
                  <a:lnTo>
                    <a:pt x="18" y="24"/>
                  </a:lnTo>
                  <a:lnTo>
                    <a:pt x="18" y="54"/>
                  </a:lnTo>
                  <a:lnTo>
                    <a:pt x="18" y="54"/>
                  </a:lnTo>
                  <a:lnTo>
                    <a:pt x="20" y="58"/>
                  </a:lnTo>
                  <a:lnTo>
                    <a:pt x="24" y="60"/>
                  </a:lnTo>
                  <a:lnTo>
                    <a:pt x="54" y="60"/>
                  </a:lnTo>
                  <a:lnTo>
                    <a:pt x="54" y="60"/>
                  </a:lnTo>
                  <a:lnTo>
                    <a:pt x="64" y="62"/>
                  </a:lnTo>
                  <a:lnTo>
                    <a:pt x="70" y="66"/>
                  </a:lnTo>
                  <a:lnTo>
                    <a:pt x="76" y="74"/>
                  </a:lnTo>
                  <a:lnTo>
                    <a:pt x="78" y="82"/>
                  </a:lnTo>
                  <a:lnTo>
                    <a:pt x="78" y="112"/>
                  </a:lnTo>
                  <a:lnTo>
                    <a:pt x="78" y="112"/>
                  </a:lnTo>
                  <a:lnTo>
                    <a:pt x="76" y="122"/>
                  </a:lnTo>
                  <a:lnTo>
                    <a:pt x="70" y="130"/>
                  </a:lnTo>
                  <a:lnTo>
                    <a:pt x="64" y="134"/>
                  </a:lnTo>
                  <a:lnTo>
                    <a:pt x="54" y="136"/>
                  </a:lnTo>
                  <a:lnTo>
                    <a:pt x="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0" name="Rectangle 25">
              <a:extLst>
                <a:ext uri="{FF2B5EF4-FFF2-40B4-BE49-F238E27FC236}">
                  <a16:creationId xmlns:a16="http://schemas.microsoft.com/office/drawing/2014/main" id="{2E003E4D-15F2-4DA2-9908-83B07C2F2C39}"/>
                </a:ext>
              </a:extLst>
            </p:cNvPr>
            <p:cNvSpPr>
              <a:spLocks noChangeArrowheads="1"/>
            </p:cNvSpPr>
            <p:nvPr/>
          </p:nvSpPr>
          <p:spPr bwMode="auto">
            <a:xfrm>
              <a:off x="1366838" y="3619500"/>
              <a:ext cx="28575" cy="25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1" name="Rectangle 26">
              <a:extLst>
                <a:ext uri="{FF2B5EF4-FFF2-40B4-BE49-F238E27FC236}">
                  <a16:creationId xmlns:a16="http://schemas.microsoft.com/office/drawing/2014/main" id="{EE7FC839-2E7D-447F-80EB-6092D34DC228}"/>
                </a:ext>
              </a:extLst>
            </p:cNvPr>
            <p:cNvSpPr>
              <a:spLocks noChangeArrowheads="1"/>
            </p:cNvSpPr>
            <p:nvPr/>
          </p:nvSpPr>
          <p:spPr bwMode="auto">
            <a:xfrm>
              <a:off x="1366838" y="3832225"/>
              <a:ext cx="28575" cy="254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2" name="Freeform 27">
              <a:extLst>
                <a:ext uri="{FF2B5EF4-FFF2-40B4-BE49-F238E27FC236}">
                  <a16:creationId xmlns:a16="http://schemas.microsoft.com/office/drawing/2014/main" id="{E7507495-48BA-44AC-9F20-292A2F8DD6B8}"/>
                </a:ext>
              </a:extLst>
            </p:cNvPr>
            <p:cNvSpPr>
              <a:spLocks noEditPoints="1"/>
            </p:cNvSpPr>
            <p:nvPr/>
          </p:nvSpPr>
          <p:spPr bwMode="auto">
            <a:xfrm>
              <a:off x="1817688" y="3603625"/>
              <a:ext cx="266700" cy="415925"/>
            </a:xfrm>
            <a:custGeom>
              <a:avLst/>
              <a:gdLst>
                <a:gd name="T0" fmla="*/ 168 w 168"/>
                <a:gd name="T1" fmla="*/ 262 h 262"/>
                <a:gd name="T2" fmla="*/ 0 w 168"/>
                <a:gd name="T3" fmla="*/ 262 h 262"/>
                <a:gd name="T4" fmla="*/ 0 w 168"/>
                <a:gd name="T5" fmla="*/ 0 h 262"/>
                <a:gd name="T6" fmla="*/ 168 w 168"/>
                <a:gd name="T7" fmla="*/ 0 h 262"/>
                <a:gd name="T8" fmla="*/ 168 w 168"/>
                <a:gd name="T9" fmla="*/ 262 h 262"/>
                <a:gd name="T10" fmla="*/ 18 w 168"/>
                <a:gd name="T11" fmla="*/ 244 h 262"/>
                <a:gd name="T12" fmla="*/ 150 w 168"/>
                <a:gd name="T13" fmla="*/ 244 h 262"/>
                <a:gd name="T14" fmla="*/ 150 w 168"/>
                <a:gd name="T15" fmla="*/ 18 h 262"/>
                <a:gd name="T16" fmla="*/ 18 w 168"/>
                <a:gd name="T17" fmla="*/ 18 h 262"/>
                <a:gd name="T18" fmla="*/ 18 w 168"/>
                <a:gd name="T19" fmla="*/ 24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262">
                  <a:moveTo>
                    <a:pt x="168" y="262"/>
                  </a:moveTo>
                  <a:lnTo>
                    <a:pt x="0" y="262"/>
                  </a:lnTo>
                  <a:lnTo>
                    <a:pt x="0" y="0"/>
                  </a:lnTo>
                  <a:lnTo>
                    <a:pt x="168" y="0"/>
                  </a:lnTo>
                  <a:lnTo>
                    <a:pt x="168" y="262"/>
                  </a:lnTo>
                  <a:close/>
                  <a:moveTo>
                    <a:pt x="18" y="244"/>
                  </a:moveTo>
                  <a:lnTo>
                    <a:pt x="150" y="244"/>
                  </a:lnTo>
                  <a:lnTo>
                    <a:pt x="150" y="18"/>
                  </a:lnTo>
                  <a:lnTo>
                    <a:pt x="18" y="18"/>
                  </a:lnTo>
                  <a:lnTo>
                    <a:pt x="18" y="2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3" name="Freeform 28">
              <a:extLst>
                <a:ext uri="{FF2B5EF4-FFF2-40B4-BE49-F238E27FC236}">
                  <a16:creationId xmlns:a16="http://schemas.microsoft.com/office/drawing/2014/main" id="{5C668E20-C764-4301-AD50-276F8F1E36E6}"/>
                </a:ext>
              </a:extLst>
            </p:cNvPr>
            <p:cNvSpPr>
              <a:spLocks/>
            </p:cNvSpPr>
            <p:nvPr/>
          </p:nvSpPr>
          <p:spPr bwMode="auto">
            <a:xfrm>
              <a:off x="1579563" y="3295650"/>
              <a:ext cx="266700" cy="723900"/>
            </a:xfrm>
            <a:custGeom>
              <a:avLst/>
              <a:gdLst>
                <a:gd name="T0" fmla="*/ 168 w 168"/>
                <a:gd name="T1" fmla="*/ 456 h 456"/>
                <a:gd name="T2" fmla="*/ 0 w 168"/>
                <a:gd name="T3" fmla="*/ 456 h 456"/>
                <a:gd name="T4" fmla="*/ 0 w 168"/>
                <a:gd name="T5" fmla="*/ 390 h 456"/>
                <a:gd name="T6" fmla="*/ 18 w 168"/>
                <a:gd name="T7" fmla="*/ 390 h 456"/>
                <a:gd name="T8" fmla="*/ 18 w 168"/>
                <a:gd name="T9" fmla="*/ 438 h 456"/>
                <a:gd name="T10" fmla="*/ 150 w 168"/>
                <a:gd name="T11" fmla="*/ 438 h 456"/>
                <a:gd name="T12" fmla="*/ 150 w 168"/>
                <a:gd name="T13" fmla="*/ 18 h 456"/>
                <a:gd name="T14" fmla="*/ 18 w 168"/>
                <a:gd name="T15" fmla="*/ 18 h 456"/>
                <a:gd name="T16" fmla="*/ 18 w 168"/>
                <a:gd name="T17" fmla="*/ 166 h 456"/>
                <a:gd name="T18" fmla="*/ 0 w 168"/>
                <a:gd name="T19" fmla="*/ 166 h 456"/>
                <a:gd name="T20" fmla="*/ 0 w 168"/>
                <a:gd name="T21" fmla="*/ 0 h 456"/>
                <a:gd name="T22" fmla="*/ 168 w 168"/>
                <a:gd name="T23" fmla="*/ 0 h 456"/>
                <a:gd name="T24" fmla="*/ 168 w 168"/>
                <a:gd name="T25"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456">
                  <a:moveTo>
                    <a:pt x="168" y="456"/>
                  </a:moveTo>
                  <a:lnTo>
                    <a:pt x="0" y="456"/>
                  </a:lnTo>
                  <a:lnTo>
                    <a:pt x="0" y="390"/>
                  </a:lnTo>
                  <a:lnTo>
                    <a:pt x="18" y="390"/>
                  </a:lnTo>
                  <a:lnTo>
                    <a:pt x="18" y="438"/>
                  </a:lnTo>
                  <a:lnTo>
                    <a:pt x="150" y="438"/>
                  </a:lnTo>
                  <a:lnTo>
                    <a:pt x="150" y="18"/>
                  </a:lnTo>
                  <a:lnTo>
                    <a:pt x="18" y="18"/>
                  </a:lnTo>
                  <a:lnTo>
                    <a:pt x="18" y="166"/>
                  </a:lnTo>
                  <a:lnTo>
                    <a:pt x="0" y="166"/>
                  </a:lnTo>
                  <a:lnTo>
                    <a:pt x="0" y="0"/>
                  </a:lnTo>
                  <a:lnTo>
                    <a:pt x="168" y="0"/>
                  </a:lnTo>
                  <a:lnTo>
                    <a:pt x="168" y="45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4" name="Freeform 29">
              <a:extLst>
                <a:ext uri="{FF2B5EF4-FFF2-40B4-BE49-F238E27FC236}">
                  <a16:creationId xmlns:a16="http://schemas.microsoft.com/office/drawing/2014/main" id="{6A35F1E0-015B-464B-93C5-565342A0218C}"/>
                </a:ext>
              </a:extLst>
            </p:cNvPr>
            <p:cNvSpPr>
              <a:spLocks/>
            </p:cNvSpPr>
            <p:nvPr/>
          </p:nvSpPr>
          <p:spPr bwMode="auto">
            <a:xfrm>
              <a:off x="922338" y="3835400"/>
              <a:ext cx="266700" cy="184150"/>
            </a:xfrm>
            <a:custGeom>
              <a:avLst/>
              <a:gdLst>
                <a:gd name="T0" fmla="*/ 168 w 168"/>
                <a:gd name="T1" fmla="*/ 116 h 116"/>
                <a:gd name="T2" fmla="*/ 0 w 168"/>
                <a:gd name="T3" fmla="*/ 116 h 116"/>
                <a:gd name="T4" fmla="*/ 0 w 168"/>
                <a:gd name="T5" fmla="*/ 0 h 116"/>
                <a:gd name="T6" fmla="*/ 128 w 168"/>
                <a:gd name="T7" fmla="*/ 0 h 116"/>
                <a:gd name="T8" fmla="*/ 128 w 168"/>
                <a:gd name="T9" fmla="*/ 18 h 116"/>
                <a:gd name="T10" fmla="*/ 18 w 168"/>
                <a:gd name="T11" fmla="*/ 18 h 116"/>
                <a:gd name="T12" fmla="*/ 18 w 168"/>
                <a:gd name="T13" fmla="*/ 98 h 116"/>
                <a:gd name="T14" fmla="*/ 150 w 168"/>
                <a:gd name="T15" fmla="*/ 98 h 116"/>
                <a:gd name="T16" fmla="*/ 150 w 168"/>
                <a:gd name="T17" fmla="*/ 54 h 116"/>
                <a:gd name="T18" fmla="*/ 168 w 168"/>
                <a:gd name="T19" fmla="*/ 54 h 116"/>
                <a:gd name="T20" fmla="*/ 168 w 168"/>
                <a:gd name="T21"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116">
                  <a:moveTo>
                    <a:pt x="168" y="116"/>
                  </a:moveTo>
                  <a:lnTo>
                    <a:pt x="0" y="116"/>
                  </a:lnTo>
                  <a:lnTo>
                    <a:pt x="0" y="0"/>
                  </a:lnTo>
                  <a:lnTo>
                    <a:pt x="128" y="0"/>
                  </a:lnTo>
                  <a:lnTo>
                    <a:pt x="128" y="18"/>
                  </a:lnTo>
                  <a:lnTo>
                    <a:pt x="18" y="18"/>
                  </a:lnTo>
                  <a:lnTo>
                    <a:pt x="18" y="98"/>
                  </a:lnTo>
                  <a:lnTo>
                    <a:pt x="150" y="98"/>
                  </a:lnTo>
                  <a:lnTo>
                    <a:pt x="150" y="54"/>
                  </a:lnTo>
                  <a:lnTo>
                    <a:pt x="168" y="54"/>
                  </a:lnTo>
                  <a:lnTo>
                    <a:pt x="168" y="11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5" name="Freeform 30">
              <a:extLst>
                <a:ext uri="{FF2B5EF4-FFF2-40B4-BE49-F238E27FC236}">
                  <a16:creationId xmlns:a16="http://schemas.microsoft.com/office/drawing/2014/main" id="{025B830A-2214-4E12-8CD7-76C1DBC248D9}"/>
                </a:ext>
              </a:extLst>
            </p:cNvPr>
            <p:cNvSpPr>
              <a:spLocks noEditPoints="1"/>
            </p:cNvSpPr>
            <p:nvPr/>
          </p:nvSpPr>
          <p:spPr bwMode="auto">
            <a:xfrm>
              <a:off x="1090613" y="3444875"/>
              <a:ext cx="581025" cy="584200"/>
            </a:xfrm>
            <a:custGeom>
              <a:avLst/>
              <a:gdLst>
                <a:gd name="T0" fmla="*/ 164 w 366"/>
                <a:gd name="T1" fmla="*/ 368 h 368"/>
                <a:gd name="T2" fmla="*/ 112 w 366"/>
                <a:gd name="T3" fmla="*/ 354 h 368"/>
                <a:gd name="T4" fmla="*/ 66 w 366"/>
                <a:gd name="T5" fmla="*/ 326 h 368"/>
                <a:gd name="T6" fmla="*/ 30 w 366"/>
                <a:gd name="T7" fmla="*/ 288 h 368"/>
                <a:gd name="T8" fmla="*/ 8 w 366"/>
                <a:gd name="T9" fmla="*/ 238 h 368"/>
                <a:gd name="T10" fmla="*/ 0 w 366"/>
                <a:gd name="T11" fmla="*/ 184 h 368"/>
                <a:gd name="T12" fmla="*/ 4 w 366"/>
                <a:gd name="T13" fmla="*/ 148 h 368"/>
                <a:gd name="T14" fmla="*/ 22 w 366"/>
                <a:gd name="T15" fmla="*/ 98 h 368"/>
                <a:gd name="T16" fmla="*/ 54 w 366"/>
                <a:gd name="T17" fmla="*/ 54 h 368"/>
                <a:gd name="T18" fmla="*/ 96 w 366"/>
                <a:gd name="T19" fmla="*/ 24 h 368"/>
                <a:gd name="T20" fmla="*/ 146 w 366"/>
                <a:gd name="T21" fmla="*/ 4 h 368"/>
                <a:gd name="T22" fmla="*/ 182 w 366"/>
                <a:gd name="T23" fmla="*/ 0 h 368"/>
                <a:gd name="T24" fmla="*/ 238 w 366"/>
                <a:gd name="T25" fmla="*/ 10 h 368"/>
                <a:gd name="T26" fmla="*/ 286 w 366"/>
                <a:gd name="T27" fmla="*/ 32 h 368"/>
                <a:gd name="T28" fmla="*/ 324 w 366"/>
                <a:gd name="T29" fmla="*/ 68 h 368"/>
                <a:gd name="T30" fmla="*/ 352 w 366"/>
                <a:gd name="T31" fmla="*/ 114 h 368"/>
                <a:gd name="T32" fmla="*/ 366 w 366"/>
                <a:gd name="T33" fmla="*/ 166 h 368"/>
                <a:gd name="T34" fmla="*/ 366 w 366"/>
                <a:gd name="T35" fmla="*/ 204 h 368"/>
                <a:gd name="T36" fmla="*/ 352 w 366"/>
                <a:gd name="T37" fmla="*/ 256 h 368"/>
                <a:gd name="T38" fmla="*/ 324 w 366"/>
                <a:gd name="T39" fmla="*/ 302 h 368"/>
                <a:gd name="T40" fmla="*/ 286 w 366"/>
                <a:gd name="T41" fmla="*/ 336 h 368"/>
                <a:gd name="T42" fmla="*/ 238 w 366"/>
                <a:gd name="T43" fmla="*/ 360 h 368"/>
                <a:gd name="T44" fmla="*/ 182 w 366"/>
                <a:gd name="T45" fmla="*/ 368 h 368"/>
                <a:gd name="T46" fmla="*/ 182 w 366"/>
                <a:gd name="T47" fmla="*/ 18 h 368"/>
                <a:gd name="T48" fmla="*/ 134 w 366"/>
                <a:gd name="T49" fmla="*/ 26 h 368"/>
                <a:gd name="T50" fmla="*/ 90 w 366"/>
                <a:gd name="T51" fmla="*/ 48 h 368"/>
                <a:gd name="T52" fmla="*/ 56 w 366"/>
                <a:gd name="T53" fmla="*/ 80 h 368"/>
                <a:gd name="T54" fmla="*/ 30 w 366"/>
                <a:gd name="T55" fmla="*/ 120 h 368"/>
                <a:gd name="T56" fmla="*/ 18 w 366"/>
                <a:gd name="T57" fmla="*/ 168 h 368"/>
                <a:gd name="T58" fmla="*/ 18 w 366"/>
                <a:gd name="T59" fmla="*/ 202 h 368"/>
                <a:gd name="T60" fmla="*/ 30 w 366"/>
                <a:gd name="T61" fmla="*/ 248 h 368"/>
                <a:gd name="T62" fmla="*/ 56 w 366"/>
                <a:gd name="T63" fmla="*/ 290 h 368"/>
                <a:gd name="T64" fmla="*/ 90 w 366"/>
                <a:gd name="T65" fmla="*/ 322 h 368"/>
                <a:gd name="T66" fmla="*/ 134 w 366"/>
                <a:gd name="T67" fmla="*/ 342 h 368"/>
                <a:gd name="T68" fmla="*/ 182 w 366"/>
                <a:gd name="T69" fmla="*/ 350 h 368"/>
                <a:gd name="T70" fmla="*/ 216 w 366"/>
                <a:gd name="T71" fmla="*/ 346 h 368"/>
                <a:gd name="T72" fmla="*/ 262 w 366"/>
                <a:gd name="T73" fmla="*/ 330 h 368"/>
                <a:gd name="T74" fmla="*/ 300 w 366"/>
                <a:gd name="T75" fmla="*/ 302 h 368"/>
                <a:gd name="T76" fmla="*/ 328 w 366"/>
                <a:gd name="T77" fmla="*/ 264 h 368"/>
                <a:gd name="T78" fmla="*/ 346 w 366"/>
                <a:gd name="T79" fmla="*/ 218 h 368"/>
                <a:gd name="T80" fmla="*/ 348 w 366"/>
                <a:gd name="T81" fmla="*/ 184 h 368"/>
                <a:gd name="T82" fmla="*/ 342 w 366"/>
                <a:gd name="T83" fmla="*/ 136 h 368"/>
                <a:gd name="T84" fmla="*/ 320 w 366"/>
                <a:gd name="T85" fmla="*/ 92 h 368"/>
                <a:gd name="T86" fmla="*/ 288 w 366"/>
                <a:gd name="T87" fmla="*/ 56 h 368"/>
                <a:gd name="T88" fmla="*/ 248 w 366"/>
                <a:gd name="T89" fmla="*/ 32 h 368"/>
                <a:gd name="T90" fmla="*/ 200 w 366"/>
                <a:gd name="T91" fmla="*/ 2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6" h="368">
                  <a:moveTo>
                    <a:pt x="182" y="368"/>
                  </a:moveTo>
                  <a:lnTo>
                    <a:pt x="182" y="368"/>
                  </a:lnTo>
                  <a:lnTo>
                    <a:pt x="164" y="368"/>
                  </a:lnTo>
                  <a:lnTo>
                    <a:pt x="146" y="364"/>
                  </a:lnTo>
                  <a:lnTo>
                    <a:pt x="128" y="360"/>
                  </a:lnTo>
                  <a:lnTo>
                    <a:pt x="112" y="354"/>
                  </a:lnTo>
                  <a:lnTo>
                    <a:pt x="96" y="346"/>
                  </a:lnTo>
                  <a:lnTo>
                    <a:pt x="80" y="336"/>
                  </a:lnTo>
                  <a:lnTo>
                    <a:pt x="66" y="326"/>
                  </a:lnTo>
                  <a:lnTo>
                    <a:pt x="54" y="314"/>
                  </a:lnTo>
                  <a:lnTo>
                    <a:pt x="42" y="302"/>
                  </a:lnTo>
                  <a:lnTo>
                    <a:pt x="30" y="288"/>
                  </a:lnTo>
                  <a:lnTo>
                    <a:pt x="22" y="272"/>
                  </a:lnTo>
                  <a:lnTo>
                    <a:pt x="14" y="256"/>
                  </a:lnTo>
                  <a:lnTo>
                    <a:pt x="8" y="238"/>
                  </a:lnTo>
                  <a:lnTo>
                    <a:pt x="4" y="222"/>
                  </a:lnTo>
                  <a:lnTo>
                    <a:pt x="0" y="204"/>
                  </a:lnTo>
                  <a:lnTo>
                    <a:pt x="0" y="184"/>
                  </a:lnTo>
                  <a:lnTo>
                    <a:pt x="0" y="184"/>
                  </a:lnTo>
                  <a:lnTo>
                    <a:pt x="0" y="166"/>
                  </a:lnTo>
                  <a:lnTo>
                    <a:pt x="4" y="148"/>
                  </a:lnTo>
                  <a:lnTo>
                    <a:pt x="8" y="130"/>
                  </a:lnTo>
                  <a:lnTo>
                    <a:pt x="14" y="114"/>
                  </a:lnTo>
                  <a:lnTo>
                    <a:pt x="22" y="98"/>
                  </a:lnTo>
                  <a:lnTo>
                    <a:pt x="30" y="82"/>
                  </a:lnTo>
                  <a:lnTo>
                    <a:pt x="42" y="68"/>
                  </a:lnTo>
                  <a:lnTo>
                    <a:pt x="54" y="54"/>
                  </a:lnTo>
                  <a:lnTo>
                    <a:pt x="66" y="42"/>
                  </a:lnTo>
                  <a:lnTo>
                    <a:pt x="80" y="32"/>
                  </a:lnTo>
                  <a:lnTo>
                    <a:pt x="96" y="24"/>
                  </a:lnTo>
                  <a:lnTo>
                    <a:pt x="112" y="16"/>
                  </a:lnTo>
                  <a:lnTo>
                    <a:pt x="128" y="10"/>
                  </a:lnTo>
                  <a:lnTo>
                    <a:pt x="146" y="4"/>
                  </a:lnTo>
                  <a:lnTo>
                    <a:pt x="164" y="2"/>
                  </a:lnTo>
                  <a:lnTo>
                    <a:pt x="182" y="0"/>
                  </a:lnTo>
                  <a:lnTo>
                    <a:pt x="182" y="0"/>
                  </a:lnTo>
                  <a:lnTo>
                    <a:pt x="202" y="2"/>
                  </a:lnTo>
                  <a:lnTo>
                    <a:pt x="220" y="4"/>
                  </a:lnTo>
                  <a:lnTo>
                    <a:pt x="238" y="10"/>
                  </a:lnTo>
                  <a:lnTo>
                    <a:pt x="254" y="16"/>
                  </a:lnTo>
                  <a:lnTo>
                    <a:pt x="270" y="24"/>
                  </a:lnTo>
                  <a:lnTo>
                    <a:pt x="286" y="32"/>
                  </a:lnTo>
                  <a:lnTo>
                    <a:pt x="300" y="42"/>
                  </a:lnTo>
                  <a:lnTo>
                    <a:pt x="312" y="54"/>
                  </a:lnTo>
                  <a:lnTo>
                    <a:pt x="324" y="68"/>
                  </a:lnTo>
                  <a:lnTo>
                    <a:pt x="336" y="82"/>
                  </a:lnTo>
                  <a:lnTo>
                    <a:pt x="344" y="98"/>
                  </a:lnTo>
                  <a:lnTo>
                    <a:pt x="352" y="114"/>
                  </a:lnTo>
                  <a:lnTo>
                    <a:pt x="358" y="130"/>
                  </a:lnTo>
                  <a:lnTo>
                    <a:pt x="362" y="148"/>
                  </a:lnTo>
                  <a:lnTo>
                    <a:pt x="366" y="166"/>
                  </a:lnTo>
                  <a:lnTo>
                    <a:pt x="366" y="184"/>
                  </a:lnTo>
                  <a:lnTo>
                    <a:pt x="366" y="184"/>
                  </a:lnTo>
                  <a:lnTo>
                    <a:pt x="366" y="204"/>
                  </a:lnTo>
                  <a:lnTo>
                    <a:pt x="362" y="222"/>
                  </a:lnTo>
                  <a:lnTo>
                    <a:pt x="358" y="238"/>
                  </a:lnTo>
                  <a:lnTo>
                    <a:pt x="352" y="256"/>
                  </a:lnTo>
                  <a:lnTo>
                    <a:pt x="344" y="272"/>
                  </a:lnTo>
                  <a:lnTo>
                    <a:pt x="336" y="288"/>
                  </a:lnTo>
                  <a:lnTo>
                    <a:pt x="324" y="302"/>
                  </a:lnTo>
                  <a:lnTo>
                    <a:pt x="312" y="314"/>
                  </a:lnTo>
                  <a:lnTo>
                    <a:pt x="300" y="326"/>
                  </a:lnTo>
                  <a:lnTo>
                    <a:pt x="286" y="336"/>
                  </a:lnTo>
                  <a:lnTo>
                    <a:pt x="270" y="346"/>
                  </a:lnTo>
                  <a:lnTo>
                    <a:pt x="254" y="354"/>
                  </a:lnTo>
                  <a:lnTo>
                    <a:pt x="238" y="360"/>
                  </a:lnTo>
                  <a:lnTo>
                    <a:pt x="220" y="364"/>
                  </a:lnTo>
                  <a:lnTo>
                    <a:pt x="202" y="368"/>
                  </a:lnTo>
                  <a:lnTo>
                    <a:pt x="182" y="368"/>
                  </a:lnTo>
                  <a:lnTo>
                    <a:pt x="182" y="368"/>
                  </a:lnTo>
                  <a:close/>
                  <a:moveTo>
                    <a:pt x="182" y="18"/>
                  </a:moveTo>
                  <a:lnTo>
                    <a:pt x="182" y="18"/>
                  </a:lnTo>
                  <a:lnTo>
                    <a:pt x="166" y="20"/>
                  </a:lnTo>
                  <a:lnTo>
                    <a:pt x="150" y="22"/>
                  </a:lnTo>
                  <a:lnTo>
                    <a:pt x="134" y="26"/>
                  </a:lnTo>
                  <a:lnTo>
                    <a:pt x="118" y="32"/>
                  </a:lnTo>
                  <a:lnTo>
                    <a:pt x="104" y="38"/>
                  </a:lnTo>
                  <a:lnTo>
                    <a:pt x="90" y="48"/>
                  </a:lnTo>
                  <a:lnTo>
                    <a:pt x="78" y="56"/>
                  </a:lnTo>
                  <a:lnTo>
                    <a:pt x="66" y="68"/>
                  </a:lnTo>
                  <a:lnTo>
                    <a:pt x="56" y="80"/>
                  </a:lnTo>
                  <a:lnTo>
                    <a:pt x="46" y="92"/>
                  </a:lnTo>
                  <a:lnTo>
                    <a:pt x="38" y="106"/>
                  </a:lnTo>
                  <a:lnTo>
                    <a:pt x="30" y="120"/>
                  </a:lnTo>
                  <a:lnTo>
                    <a:pt x="24" y="136"/>
                  </a:lnTo>
                  <a:lnTo>
                    <a:pt x="20" y="152"/>
                  </a:lnTo>
                  <a:lnTo>
                    <a:pt x="18" y="168"/>
                  </a:lnTo>
                  <a:lnTo>
                    <a:pt x="18" y="184"/>
                  </a:lnTo>
                  <a:lnTo>
                    <a:pt x="18" y="184"/>
                  </a:lnTo>
                  <a:lnTo>
                    <a:pt x="18" y="202"/>
                  </a:lnTo>
                  <a:lnTo>
                    <a:pt x="20" y="218"/>
                  </a:lnTo>
                  <a:lnTo>
                    <a:pt x="24" y="234"/>
                  </a:lnTo>
                  <a:lnTo>
                    <a:pt x="30" y="248"/>
                  </a:lnTo>
                  <a:lnTo>
                    <a:pt x="38" y="264"/>
                  </a:lnTo>
                  <a:lnTo>
                    <a:pt x="46" y="276"/>
                  </a:lnTo>
                  <a:lnTo>
                    <a:pt x="56" y="290"/>
                  </a:lnTo>
                  <a:lnTo>
                    <a:pt x="66" y="302"/>
                  </a:lnTo>
                  <a:lnTo>
                    <a:pt x="78" y="312"/>
                  </a:lnTo>
                  <a:lnTo>
                    <a:pt x="90" y="322"/>
                  </a:lnTo>
                  <a:lnTo>
                    <a:pt x="104" y="330"/>
                  </a:lnTo>
                  <a:lnTo>
                    <a:pt x="118" y="336"/>
                  </a:lnTo>
                  <a:lnTo>
                    <a:pt x="134" y="342"/>
                  </a:lnTo>
                  <a:lnTo>
                    <a:pt x="150" y="346"/>
                  </a:lnTo>
                  <a:lnTo>
                    <a:pt x="166" y="350"/>
                  </a:lnTo>
                  <a:lnTo>
                    <a:pt x="182" y="350"/>
                  </a:lnTo>
                  <a:lnTo>
                    <a:pt x="182" y="350"/>
                  </a:lnTo>
                  <a:lnTo>
                    <a:pt x="200" y="350"/>
                  </a:lnTo>
                  <a:lnTo>
                    <a:pt x="216" y="346"/>
                  </a:lnTo>
                  <a:lnTo>
                    <a:pt x="232" y="342"/>
                  </a:lnTo>
                  <a:lnTo>
                    <a:pt x="248" y="336"/>
                  </a:lnTo>
                  <a:lnTo>
                    <a:pt x="262" y="330"/>
                  </a:lnTo>
                  <a:lnTo>
                    <a:pt x="276" y="322"/>
                  </a:lnTo>
                  <a:lnTo>
                    <a:pt x="288" y="312"/>
                  </a:lnTo>
                  <a:lnTo>
                    <a:pt x="300" y="302"/>
                  </a:lnTo>
                  <a:lnTo>
                    <a:pt x="310" y="290"/>
                  </a:lnTo>
                  <a:lnTo>
                    <a:pt x="320" y="276"/>
                  </a:lnTo>
                  <a:lnTo>
                    <a:pt x="328" y="264"/>
                  </a:lnTo>
                  <a:lnTo>
                    <a:pt x="336" y="248"/>
                  </a:lnTo>
                  <a:lnTo>
                    <a:pt x="342" y="234"/>
                  </a:lnTo>
                  <a:lnTo>
                    <a:pt x="346" y="218"/>
                  </a:lnTo>
                  <a:lnTo>
                    <a:pt x="348" y="202"/>
                  </a:lnTo>
                  <a:lnTo>
                    <a:pt x="348" y="184"/>
                  </a:lnTo>
                  <a:lnTo>
                    <a:pt x="348" y="184"/>
                  </a:lnTo>
                  <a:lnTo>
                    <a:pt x="348" y="168"/>
                  </a:lnTo>
                  <a:lnTo>
                    <a:pt x="346" y="152"/>
                  </a:lnTo>
                  <a:lnTo>
                    <a:pt x="342" y="136"/>
                  </a:lnTo>
                  <a:lnTo>
                    <a:pt x="336" y="120"/>
                  </a:lnTo>
                  <a:lnTo>
                    <a:pt x="328" y="106"/>
                  </a:lnTo>
                  <a:lnTo>
                    <a:pt x="320" y="92"/>
                  </a:lnTo>
                  <a:lnTo>
                    <a:pt x="310" y="80"/>
                  </a:lnTo>
                  <a:lnTo>
                    <a:pt x="300" y="68"/>
                  </a:lnTo>
                  <a:lnTo>
                    <a:pt x="288" y="56"/>
                  </a:lnTo>
                  <a:lnTo>
                    <a:pt x="276" y="48"/>
                  </a:lnTo>
                  <a:lnTo>
                    <a:pt x="262" y="38"/>
                  </a:lnTo>
                  <a:lnTo>
                    <a:pt x="248" y="32"/>
                  </a:lnTo>
                  <a:lnTo>
                    <a:pt x="232" y="26"/>
                  </a:lnTo>
                  <a:lnTo>
                    <a:pt x="216" y="22"/>
                  </a:lnTo>
                  <a:lnTo>
                    <a:pt x="200" y="20"/>
                  </a:lnTo>
                  <a:lnTo>
                    <a:pt x="182" y="18"/>
                  </a:lnTo>
                  <a:lnTo>
                    <a:pt x="182"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6" name="Freeform 31">
              <a:extLst>
                <a:ext uri="{FF2B5EF4-FFF2-40B4-BE49-F238E27FC236}">
                  <a16:creationId xmlns:a16="http://schemas.microsoft.com/office/drawing/2014/main" id="{D3A85C62-B537-4388-AC2D-DEB756232344}"/>
                </a:ext>
              </a:extLst>
            </p:cNvPr>
            <p:cNvSpPr>
              <a:spLocks noEditPoints="1"/>
            </p:cNvSpPr>
            <p:nvPr/>
          </p:nvSpPr>
          <p:spPr bwMode="auto">
            <a:xfrm>
              <a:off x="1189038" y="3546475"/>
              <a:ext cx="384175" cy="381000"/>
            </a:xfrm>
            <a:custGeom>
              <a:avLst/>
              <a:gdLst>
                <a:gd name="T0" fmla="*/ 120 w 242"/>
                <a:gd name="T1" fmla="*/ 240 h 240"/>
                <a:gd name="T2" fmla="*/ 96 w 242"/>
                <a:gd name="T3" fmla="*/ 238 h 240"/>
                <a:gd name="T4" fmla="*/ 54 w 242"/>
                <a:gd name="T5" fmla="*/ 220 h 240"/>
                <a:gd name="T6" fmla="*/ 22 w 242"/>
                <a:gd name="T7" fmla="*/ 188 h 240"/>
                <a:gd name="T8" fmla="*/ 4 w 242"/>
                <a:gd name="T9" fmla="*/ 144 h 240"/>
                <a:gd name="T10" fmla="*/ 0 w 242"/>
                <a:gd name="T11" fmla="*/ 120 h 240"/>
                <a:gd name="T12" fmla="*/ 2 w 242"/>
                <a:gd name="T13" fmla="*/ 108 h 240"/>
                <a:gd name="T14" fmla="*/ 10 w 242"/>
                <a:gd name="T15" fmla="*/ 74 h 240"/>
                <a:gd name="T16" fmla="*/ 36 w 242"/>
                <a:gd name="T17" fmla="*/ 36 h 240"/>
                <a:gd name="T18" fmla="*/ 74 w 242"/>
                <a:gd name="T19" fmla="*/ 10 h 240"/>
                <a:gd name="T20" fmla="*/ 108 w 242"/>
                <a:gd name="T21" fmla="*/ 0 h 240"/>
                <a:gd name="T22" fmla="*/ 120 w 242"/>
                <a:gd name="T23" fmla="*/ 0 h 240"/>
                <a:gd name="T24" fmla="*/ 146 w 242"/>
                <a:gd name="T25" fmla="*/ 2 h 240"/>
                <a:gd name="T26" fmla="*/ 188 w 242"/>
                <a:gd name="T27" fmla="*/ 20 h 240"/>
                <a:gd name="T28" fmla="*/ 220 w 242"/>
                <a:gd name="T29" fmla="*/ 54 h 240"/>
                <a:gd name="T30" fmla="*/ 238 w 242"/>
                <a:gd name="T31" fmla="*/ 96 h 240"/>
                <a:gd name="T32" fmla="*/ 242 w 242"/>
                <a:gd name="T33" fmla="*/ 120 h 240"/>
                <a:gd name="T34" fmla="*/ 240 w 242"/>
                <a:gd name="T35" fmla="*/ 132 h 240"/>
                <a:gd name="T36" fmla="*/ 232 w 242"/>
                <a:gd name="T37" fmla="*/ 168 h 240"/>
                <a:gd name="T38" fmla="*/ 206 w 242"/>
                <a:gd name="T39" fmla="*/ 206 h 240"/>
                <a:gd name="T40" fmla="*/ 168 w 242"/>
                <a:gd name="T41" fmla="*/ 232 h 240"/>
                <a:gd name="T42" fmla="*/ 134 w 242"/>
                <a:gd name="T43" fmla="*/ 240 h 240"/>
                <a:gd name="T44" fmla="*/ 120 w 242"/>
                <a:gd name="T45" fmla="*/ 240 h 240"/>
                <a:gd name="T46" fmla="*/ 120 w 242"/>
                <a:gd name="T47" fmla="*/ 18 h 240"/>
                <a:gd name="T48" fmla="*/ 82 w 242"/>
                <a:gd name="T49" fmla="*/ 26 h 240"/>
                <a:gd name="T50" fmla="*/ 48 w 242"/>
                <a:gd name="T51" fmla="*/ 48 h 240"/>
                <a:gd name="T52" fmla="*/ 26 w 242"/>
                <a:gd name="T53" fmla="*/ 80 h 240"/>
                <a:gd name="T54" fmla="*/ 18 w 242"/>
                <a:gd name="T55" fmla="*/ 120 h 240"/>
                <a:gd name="T56" fmla="*/ 20 w 242"/>
                <a:gd name="T57" fmla="*/ 142 h 240"/>
                <a:gd name="T58" fmla="*/ 36 w 242"/>
                <a:gd name="T59" fmla="*/ 178 h 240"/>
                <a:gd name="T60" fmla="*/ 64 w 242"/>
                <a:gd name="T61" fmla="*/ 206 h 240"/>
                <a:gd name="T62" fmla="*/ 100 w 242"/>
                <a:gd name="T63" fmla="*/ 220 h 240"/>
                <a:gd name="T64" fmla="*/ 120 w 242"/>
                <a:gd name="T65" fmla="*/ 222 h 240"/>
                <a:gd name="T66" fmla="*/ 160 w 242"/>
                <a:gd name="T67" fmla="*/ 214 h 240"/>
                <a:gd name="T68" fmla="*/ 194 w 242"/>
                <a:gd name="T69" fmla="*/ 192 h 240"/>
                <a:gd name="T70" fmla="*/ 216 w 242"/>
                <a:gd name="T71" fmla="*/ 160 h 240"/>
                <a:gd name="T72" fmla="*/ 224 w 242"/>
                <a:gd name="T73" fmla="*/ 120 h 240"/>
                <a:gd name="T74" fmla="*/ 222 w 242"/>
                <a:gd name="T75" fmla="*/ 100 h 240"/>
                <a:gd name="T76" fmla="*/ 206 w 242"/>
                <a:gd name="T77" fmla="*/ 64 h 240"/>
                <a:gd name="T78" fmla="*/ 178 w 242"/>
                <a:gd name="T79" fmla="*/ 36 h 240"/>
                <a:gd name="T80" fmla="*/ 142 w 242"/>
                <a:gd name="T81" fmla="*/ 20 h 240"/>
                <a:gd name="T82" fmla="*/ 120 w 242"/>
                <a:gd name="T83" fmla="*/ 1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2" h="240">
                  <a:moveTo>
                    <a:pt x="120" y="240"/>
                  </a:moveTo>
                  <a:lnTo>
                    <a:pt x="120" y="240"/>
                  </a:lnTo>
                  <a:lnTo>
                    <a:pt x="108" y="240"/>
                  </a:lnTo>
                  <a:lnTo>
                    <a:pt x="96" y="238"/>
                  </a:lnTo>
                  <a:lnTo>
                    <a:pt x="74" y="232"/>
                  </a:lnTo>
                  <a:lnTo>
                    <a:pt x="54" y="220"/>
                  </a:lnTo>
                  <a:lnTo>
                    <a:pt x="36" y="206"/>
                  </a:lnTo>
                  <a:lnTo>
                    <a:pt x="22" y="188"/>
                  </a:lnTo>
                  <a:lnTo>
                    <a:pt x="10" y="168"/>
                  </a:lnTo>
                  <a:lnTo>
                    <a:pt x="4" y="144"/>
                  </a:lnTo>
                  <a:lnTo>
                    <a:pt x="2" y="132"/>
                  </a:lnTo>
                  <a:lnTo>
                    <a:pt x="0" y="120"/>
                  </a:lnTo>
                  <a:lnTo>
                    <a:pt x="0" y="120"/>
                  </a:lnTo>
                  <a:lnTo>
                    <a:pt x="2" y="108"/>
                  </a:lnTo>
                  <a:lnTo>
                    <a:pt x="4" y="96"/>
                  </a:lnTo>
                  <a:lnTo>
                    <a:pt x="10" y="74"/>
                  </a:lnTo>
                  <a:lnTo>
                    <a:pt x="22" y="54"/>
                  </a:lnTo>
                  <a:lnTo>
                    <a:pt x="36" y="36"/>
                  </a:lnTo>
                  <a:lnTo>
                    <a:pt x="54" y="20"/>
                  </a:lnTo>
                  <a:lnTo>
                    <a:pt x="74" y="10"/>
                  </a:lnTo>
                  <a:lnTo>
                    <a:pt x="96" y="2"/>
                  </a:lnTo>
                  <a:lnTo>
                    <a:pt x="108" y="0"/>
                  </a:lnTo>
                  <a:lnTo>
                    <a:pt x="120" y="0"/>
                  </a:lnTo>
                  <a:lnTo>
                    <a:pt x="120" y="0"/>
                  </a:lnTo>
                  <a:lnTo>
                    <a:pt x="134" y="0"/>
                  </a:lnTo>
                  <a:lnTo>
                    <a:pt x="146" y="2"/>
                  </a:lnTo>
                  <a:lnTo>
                    <a:pt x="168" y="10"/>
                  </a:lnTo>
                  <a:lnTo>
                    <a:pt x="188" y="20"/>
                  </a:lnTo>
                  <a:lnTo>
                    <a:pt x="206" y="36"/>
                  </a:lnTo>
                  <a:lnTo>
                    <a:pt x="220" y="54"/>
                  </a:lnTo>
                  <a:lnTo>
                    <a:pt x="232" y="74"/>
                  </a:lnTo>
                  <a:lnTo>
                    <a:pt x="238" y="96"/>
                  </a:lnTo>
                  <a:lnTo>
                    <a:pt x="240" y="108"/>
                  </a:lnTo>
                  <a:lnTo>
                    <a:pt x="242" y="120"/>
                  </a:lnTo>
                  <a:lnTo>
                    <a:pt x="242" y="120"/>
                  </a:lnTo>
                  <a:lnTo>
                    <a:pt x="240" y="132"/>
                  </a:lnTo>
                  <a:lnTo>
                    <a:pt x="238" y="144"/>
                  </a:lnTo>
                  <a:lnTo>
                    <a:pt x="232" y="168"/>
                  </a:lnTo>
                  <a:lnTo>
                    <a:pt x="220" y="188"/>
                  </a:lnTo>
                  <a:lnTo>
                    <a:pt x="206" y="206"/>
                  </a:lnTo>
                  <a:lnTo>
                    <a:pt x="188" y="220"/>
                  </a:lnTo>
                  <a:lnTo>
                    <a:pt x="168" y="232"/>
                  </a:lnTo>
                  <a:lnTo>
                    <a:pt x="146" y="238"/>
                  </a:lnTo>
                  <a:lnTo>
                    <a:pt x="134" y="240"/>
                  </a:lnTo>
                  <a:lnTo>
                    <a:pt x="120" y="240"/>
                  </a:lnTo>
                  <a:lnTo>
                    <a:pt x="120" y="240"/>
                  </a:lnTo>
                  <a:close/>
                  <a:moveTo>
                    <a:pt x="120" y="18"/>
                  </a:moveTo>
                  <a:lnTo>
                    <a:pt x="120" y="18"/>
                  </a:lnTo>
                  <a:lnTo>
                    <a:pt x="100" y="20"/>
                  </a:lnTo>
                  <a:lnTo>
                    <a:pt x="82" y="26"/>
                  </a:lnTo>
                  <a:lnTo>
                    <a:pt x="64" y="36"/>
                  </a:lnTo>
                  <a:lnTo>
                    <a:pt x="48" y="48"/>
                  </a:lnTo>
                  <a:lnTo>
                    <a:pt x="36" y="64"/>
                  </a:lnTo>
                  <a:lnTo>
                    <a:pt x="26" y="80"/>
                  </a:lnTo>
                  <a:lnTo>
                    <a:pt x="20" y="100"/>
                  </a:lnTo>
                  <a:lnTo>
                    <a:pt x="18" y="120"/>
                  </a:lnTo>
                  <a:lnTo>
                    <a:pt x="18" y="120"/>
                  </a:lnTo>
                  <a:lnTo>
                    <a:pt x="20" y="142"/>
                  </a:lnTo>
                  <a:lnTo>
                    <a:pt x="26" y="160"/>
                  </a:lnTo>
                  <a:lnTo>
                    <a:pt x="36" y="178"/>
                  </a:lnTo>
                  <a:lnTo>
                    <a:pt x="48" y="192"/>
                  </a:lnTo>
                  <a:lnTo>
                    <a:pt x="64" y="206"/>
                  </a:lnTo>
                  <a:lnTo>
                    <a:pt x="82" y="214"/>
                  </a:lnTo>
                  <a:lnTo>
                    <a:pt x="100" y="220"/>
                  </a:lnTo>
                  <a:lnTo>
                    <a:pt x="120" y="222"/>
                  </a:lnTo>
                  <a:lnTo>
                    <a:pt x="120" y="222"/>
                  </a:lnTo>
                  <a:lnTo>
                    <a:pt x="142" y="220"/>
                  </a:lnTo>
                  <a:lnTo>
                    <a:pt x="160" y="214"/>
                  </a:lnTo>
                  <a:lnTo>
                    <a:pt x="178" y="206"/>
                  </a:lnTo>
                  <a:lnTo>
                    <a:pt x="194" y="192"/>
                  </a:lnTo>
                  <a:lnTo>
                    <a:pt x="206" y="178"/>
                  </a:lnTo>
                  <a:lnTo>
                    <a:pt x="216" y="160"/>
                  </a:lnTo>
                  <a:lnTo>
                    <a:pt x="222" y="142"/>
                  </a:lnTo>
                  <a:lnTo>
                    <a:pt x="224" y="120"/>
                  </a:lnTo>
                  <a:lnTo>
                    <a:pt x="224" y="120"/>
                  </a:lnTo>
                  <a:lnTo>
                    <a:pt x="222" y="100"/>
                  </a:lnTo>
                  <a:lnTo>
                    <a:pt x="216" y="80"/>
                  </a:lnTo>
                  <a:lnTo>
                    <a:pt x="206" y="64"/>
                  </a:lnTo>
                  <a:lnTo>
                    <a:pt x="194" y="48"/>
                  </a:lnTo>
                  <a:lnTo>
                    <a:pt x="178" y="36"/>
                  </a:lnTo>
                  <a:lnTo>
                    <a:pt x="160" y="26"/>
                  </a:lnTo>
                  <a:lnTo>
                    <a:pt x="142" y="20"/>
                  </a:lnTo>
                  <a:lnTo>
                    <a:pt x="120" y="18"/>
                  </a:lnTo>
                  <a:lnTo>
                    <a:pt x="120"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7" name="Rectangle 32">
              <a:extLst>
                <a:ext uri="{FF2B5EF4-FFF2-40B4-BE49-F238E27FC236}">
                  <a16:creationId xmlns:a16="http://schemas.microsoft.com/office/drawing/2014/main" id="{9824778C-D654-4288-89EA-605E7D5783E6}"/>
                </a:ext>
              </a:extLst>
            </p:cNvPr>
            <p:cNvSpPr>
              <a:spLocks noChangeArrowheads="1"/>
            </p:cNvSpPr>
            <p:nvPr/>
          </p:nvSpPr>
          <p:spPr bwMode="auto">
            <a:xfrm>
              <a:off x="1579563" y="3384550"/>
              <a:ext cx="2667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8" name="Rectangle 33">
              <a:extLst>
                <a:ext uri="{FF2B5EF4-FFF2-40B4-BE49-F238E27FC236}">
                  <a16:creationId xmlns:a16="http://schemas.microsoft.com/office/drawing/2014/main" id="{ECE44812-F254-4872-AA66-D8766A228129}"/>
                </a:ext>
              </a:extLst>
            </p:cNvPr>
            <p:cNvSpPr>
              <a:spLocks noChangeArrowheads="1"/>
            </p:cNvSpPr>
            <p:nvPr/>
          </p:nvSpPr>
          <p:spPr bwMode="auto">
            <a:xfrm>
              <a:off x="1579563" y="3460750"/>
              <a:ext cx="26670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9" name="Rectangle 34">
              <a:extLst>
                <a:ext uri="{FF2B5EF4-FFF2-40B4-BE49-F238E27FC236}">
                  <a16:creationId xmlns:a16="http://schemas.microsoft.com/office/drawing/2014/main" id="{B64152E5-BA21-43B8-8A6F-DABFB409136B}"/>
                </a:ext>
              </a:extLst>
            </p:cNvPr>
            <p:cNvSpPr>
              <a:spLocks noChangeArrowheads="1"/>
            </p:cNvSpPr>
            <p:nvPr/>
          </p:nvSpPr>
          <p:spPr bwMode="auto">
            <a:xfrm>
              <a:off x="1589088" y="3536950"/>
              <a:ext cx="2571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0" name="Rectangle 35">
              <a:extLst>
                <a:ext uri="{FF2B5EF4-FFF2-40B4-BE49-F238E27FC236}">
                  <a16:creationId xmlns:a16="http://schemas.microsoft.com/office/drawing/2014/main" id="{6F27ED40-E6F7-4303-A4F6-44B3547ABA31}"/>
                </a:ext>
              </a:extLst>
            </p:cNvPr>
            <p:cNvSpPr>
              <a:spLocks noChangeArrowheads="1"/>
            </p:cNvSpPr>
            <p:nvPr/>
          </p:nvSpPr>
          <p:spPr bwMode="auto">
            <a:xfrm>
              <a:off x="1627188" y="3613150"/>
              <a:ext cx="2190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Rectangle 36">
              <a:extLst>
                <a:ext uri="{FF2B5EF4-FFF2-40B4-BE49-F238E27FC236}">
                  <a16:creationId xmlns:a16="http://schemas.microsoft.com/office/drawing/2014/main" id="{FCAFD15F-7EBB-44BC-B05A-9FED51AB3BF1}"/>
                </a:ext>
              </a:extLst>
            </p:cNvPr>
            <p:cNvSpPr>
              <a:spLocks noChangeArrowheads="1"/>
            </p:cNvSpPr>
            <p:nvPr/>
          </p:nvSpPr>
          <p:spPr bwMode="auto">
            <a:xfrm>
              <a:off x="1643063" y="3689350"/>
              <a:ext cx="4413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2" name="Rectangle 37">
              <a:extLst>
                <a:ext uri="{FF2B5EF4-FFF2-40B4-BE49-F238E27FC236}">
                  <a16:creationId xmlns:a16="http://schemas.microsoft.com/office/drawing/2014/main" id="{70949FA2-9E33-4778-93ED-31EAEE16D11D}"/>
                </a:ext>
              </a:extLst>
            </p:cNvPr>
            <p:cNvSpPr>
              <a:spLocks noChangeArrowheads="1"/>
            </p:cNvSpPr>
            <p:nvPr/>
          </p:nvSpPr>
          <p:spPr bwMode="auto">
            <a:xfrm>
              <a:off x="1646238" y="3765550"/>
              <a:ext cx="43815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3" name="Rectangle 38">
              <a:extLst>
                <a:ext uri="{FF2B5EF4-FFF2-40B4-BE49-F238E27FC236}">
                  <a16:creationId xmlns:a16="http://schemas.microsoft.com/office/drawing/2014/main" id="{2CB80CE5-C28E-40AE-9E74-DF48C0A98055}"/>
                </a:ext>
              </a:extLst>
            </p:cNvPr>
            <p:cNvSpPr>
              <a:spLocks noChangeArrowheads="1"/>
            </p:cNvSpPr>
            <p:nvPr/>
          </p:nvSpPr>
          <p:spPr bwMode="auto">
            <a:xfrm>
              <a:off x="1624013" y="3841750"/>
              <a:ext cx="46037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4" name="Rectangle 39">
              <a:extLst>
                <a:ext uri="{FF2B5EF4-FFF2-40B4-BE49-F238E27FC236}">
                  <a16:creationId xmlns:a16="http://schemas.microsoft.com/office/drawing/2014/main" id="{ED76FE44-5FFC-427D-A106-04CC88FE6A55}"/>
                </a:ext>
              </a:extLst>
            </p:cNvPr>
            <p:cNvSpPr>
              <a:spLocks noChangeArrowheads="1"/>
            </p:cNvSpPr>
            <p:nvPr/>
          </p:nvSpPr>
          <p:spPr bwMode="auto">
            <a:xfrm>
              <a:off x="1579563" y="3917950"/>
              <a:ext cx="5048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5" name="Rectangle 40">
              <a:extLst>
                <a:ext uri="{FF2B5EF4-FFF2-40B4-BE49-F238E27FC236}">
                  <a16:creationId xmlns:a16="http://schemas.microsoft.com/office/drawing/2014/main" id="{097677A1-A6AC-4200-8B03-E3B4414EEF76}"/>
                </a:ext>
              </a:extLst>
            </p:cNvPr>
            <p:cNvSpPr>
              <a:spLocks noChangeArrowheads="1"/>
            </p:cNvSpPr>
            <p:nvPr/>
          </p:nvSpPr>
          <p:spPr bwMode="auto">
            <a:xfrm>
              <a:off x="922338" y="3911600"/>
              <a:ext cx="260350"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6" name="Rectangle 41">
              <a:extLst>
                <a:ext uri="{FF2B5EF4-FFF2-40B4-BE49-F238E27FC236}">
                  <a16:creationId xmlns:a16="http://schemas.microsoft.com/office/drawing/2014/main" id="{EBCD2D6C-F049-4D6B-B8C2-DB47E3004A06}"/>
                </a:ext>
              </a:extLst>
            </p:cNvPr>
            <p:cNvSpPr>
              <a:spLocks noChangeArrowheads="1"/>
            </p:cNvSpPr>
            <p:nvPr/>
          </p:nvSpPr>
          <p:spPr bwMode="auto">
            <a:xfrm>
              <a:off x="1255713" y="3727450"/>
              <a:ext cx="349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7" name="Rectangle 42">
              <a:extLst>
                <a:ext uri="{FF2B5EF4-FFF2-40B4-BE49-F238E27FC236}">
                  <a16:creationId xmlns:a16="http://schemas.microsoft.com/office/drawing/2014/main" id="{6C53A7F9-4C5E-4871-BEF1-2DF7AB5704F3}"/>
                </a:ext>
              </a:extLst>
            </p:cNvPr>
            <p:cNvSpPr>
              <a:spLocks noChangeArrowheads="1"/>
            </p:cNvSpPr>
            <p:nvPr/>
          </p:nvSpPr>
          <p:spPr bwMode="auto">
            <a:xfrm>
              <a:off x="1465263" y="3727450"/>
              <a:ext cx="34925" cy="285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8" name="Rectangle 43">
              <a:extLst>
                <a:ext uri="{FF2B5EF4-FFF2-40B4-BE49-F238E27FC236}">
                  <a16:creationId xmlns:a16="http://schemas.microsoft.com/office/drawing/2014/main" id="{31C6CDE3-F669-44B6-93F3-203F7A0CE1FF}"/>
                </a:ext>
              </a:extLst>
            </p:cNvPr>
            <p:cNvSpPr>
              <a:spLocks noChangeArrowheads="1"/>
            </p:cNvSpPr>
            <p:nvPr/>
          </p:nvSpPr>
          <p:spPr bwMode="auto">
            <a:xfrm>
              <a:off x="1277938" y="3143250"/>
              <a:ext cx="28575" cy="10795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9" name="Rectangle 44">
              <a:extLst>
                <a:ext uri="{FF2B5EF4-FFF2-40B4-BE49-F238E27FC236}">
                  <a16:creationId xmlns:a16="http://schemas.microsoft.com/office/drawing/2014/main" id="{96C2483D-219A-47FA-AD90-C155E4A8A6AC}"/>
                </a:ext>
              </a:extLst>
            </p:cNvPr>
            <p:cNvSpPr>
              <a:spLocks noChangeArrowheads="1"/>
            </p:cNvSpPr>
            <p:nvPr/>
          </p:nvSpPr>
          <p:spPr bwMode="auto">
            <a:xfrm>
              <a:off x="1277938" y="3282950"/>
              <a:ext cx="28575" cy="4127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0" name="Rectangle 45">
              <a:extLst>
                <a:ext uri="{FF2B5EF4-FFF2-40B4-BE49-F238E27FC236}">
                  <a16:creationId xmlns:a16="http://schemas.microsoft.com/office/drawing/2014/main" id="{1446AAA5-0E35-479B-9331-91F1DD8E2E31}"/>
                </a:ext>
              </a:extLst>
            </p:cNvPr>
            <p:cNvSpPr>
              <a:spLocks noChangeArrowheads="1"/>
            </p:cNvSpPr>
            <p:nvPr/>
          </p:nvSpPr>
          <p:spPr bwMode="auto">
            <a:xfrm>
              <a:off x="1344613" y="3051175"/>
              <a:ext cx="28575" cy="1111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1" name="Rectangle 46">
              <a:extLst>
                <a:ext uri="{FF2B5EF4-FFF2-40B4-BE49-F238E27FC236}">
                  <a16:creationId xmlns:a16="http://schemas.microsoft.com/office/drawing/2014/main" id="{3EF098C2-CFEA-40F1-A35D-569B17B72676}"/>
                </a:ext>
              </a:extLst>
            </p:cNvPr>
            <p:cNvSpPr>
              <a:spLocks noChangeArrowheads="1"/>
            </p:cNvSpPr>
            <p:nvPr/>
          </p:nvSpPr>
          <p:spPr bwMode="auto">
            <a:xfrm>
              <a:off x="1344613" y="3194050"/>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2" name="Rectangle 47">
              <a:extLst>
                <a:ext uri="{FF2B5EF4-FFF2-40B4-BE49-F238E27FC236}">
                  <a16:creationId xmlns:a16="http://schemas.microsoft.com/office/drawing/2014/main" id="{9539554B-1CAF-4056-A355-C3A245AA4266}"/>
                </a:ext>
              </a:extLst>
            </p:cNvPr>
            <p:cNvSpPr>
              <a:spLocks noChangeArrowheads="1"/>
            </p:cNvSpPr>
            <p:nvPr/>
          </p:nvSpPr>
          <p:spPr bwMode="auto">
            <a:xfrm>
              <a:off x="1408113" y="3165475"/>
              <a:ext cx="28575" cy="11112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3" name="Rectangle 48">
              <a:extLst>
                <a:ext uri="{FF2B5EF4-FFF2-40B4-BE49-F238E27FC236}">
                  <a16:creationId xmlns:a16="http://schemas.microsoft.com/office/drawing/2014/main" id="{EEA60E53-1318-4EF6-98A6-CA8113286CC2}"/>
                </a:ext>
              </a:extLst>
            </p:cNvPr>
            <p:cNvSpPr>
              <a:spLocks noChangeArrowheads="1"/>
            </p:cNvSpPr>
            <p:nvPr/>
          </p:nvSpPr>
          <p:spPr bwMode="auto">
            <a:xfrm>
              <a:off x="1408113" y="3308350"/>
              <a:ext cx="28575" cy="381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314" name="Gruppieren 1">
            <a:extLst>
              <a:ext uri="{FF2B5EF4-FFF2-40B4-BE49-F238E27FC236}">
                <a16:creationId xmlns:a16="http://schemas.microsoft.com/office/drawing/2014/main" id="{3AC346FF-AB9F-4584-AC34-A4AB3ACC4D62}"/>
              </a:ext>
            </a:extLst>
          </p:cNvPr>
          <p:cNvGrpSpPr/>
          <p:nvPr>
            <p:custDataLst>
              <p:tags r:id="rId3"/>
            </p:custDataLst>
          </p:nvPr>
        </p:nvGrpSpPr>
        <p:grpSpPr>
          <a:xfrm>
            <a:off x="936907" y="4758930"/>
            <a:ext cx="777088" cy="714088"/>
            <a:chOff x="485595" y="5243513"/>
            <a:chExt cx="788762" cy="692415"/>
          </a:xfrm>
          <a:solidFill>
            <a:schemeClr val="accent1"/>
          </a:solidFill>
        </p:grpSpPr>
        <p:sp>
          <p:nvSpPr>
            <p:cNvPr id="315" name="Freeform 5">
              <a:extLst>
                <a:ext uri="{FF2B5EF4-FFF2-40B4-BE49-F238E27FC236}">
                  <a16:creationId xmlns:a16="http://schemas.microsoft.com/office/drawing/2014/main" id="{4D716639-DD8B-4BC6-9A6C-7D0FEA4A8924}"/>
                </a:ext>
              </a:extLst>
            </p:cNvPr>
            <p:cNvSpPr>
              <a:spLocks noEditPoints="1"/>
            </p:cNvSpPr>
            <p:nvPr>
              <p:custDataLst>
                <p:tags r:id="rId4"/>
              </p:custDataLst>
            </p:nvPr>
          </p:nvSpPr>
          <p:spPr bwMode="auto">
            <a:xfrm>
              <a:off x="565261" y="5497610"/>
              <a:ext cx="709096" cy="438318"/>
            </a:xfrm>
            <a:custGeom>
              <a:avLst/>
              <a:gdLst>
                <a:gd name="T0" fmla="*/ 0 w 3906"/>
                <a:gd name="T1" fmla="*/ 2192 h 2413"/>
                <a:gd name="T2" fmla="*/ 3906 w 3906"/>
                <a:gd name="T3" fmla="*/ 2192 h 2413"/>
                <a:gd name="T4" fmla="*/ 3906 w 3906"/>
                <a:gd name="T5" fmla="*/ 2413 h 2413"/>
                <a:gd name="T6" fmla="*/ 0 w 3906"/>
                <a:gd name="T7" fmla="*/ 2413 h 2413"/>
                <a:gd name="T8" fmla="*/ 0 w 3906"/>
                <a:gd name="T9" fmla="*/ 2192 h 2413"/>
                <a:gd name="T10" fmla="*/ 2632 w 3906"/>
                <a:gd name="T11" fmla="*/ 1303 h 2413"/>
                <a:gd name="T12" fmla="*/ 2240 w 3906"/>
                <a:gd name="T13" fmla="*/ 1766 h 2413"/>
                <a:gd name="T14" fmla="*/ 2244 w 3906"/>
                <a:gd name="T15" fmla="*/ 1815 h 2413"/>
                <a:gd name="T16" fmla="*/ 2161 w 3906"/>
                <a:gd name="T17" fmla="*/ 1961 h 2413"/>
                <a:gd name="T18" fmla="*/ 1852 w 3906"/>
                <a:gd name="T19" fmla="*/ 1923 h 2413"/>
                <a:gd name="T20" fmla="*/ 1890 w 3906"/>
                <a:gd name="T21" fmla="*/ 1614 h 2413"/>
                <a:gd name="T22" fmla="*/ 2052 w 3906"/>
                <a:gd name="T23" fmla="*/ 1569 h 2413"/>
                <a:gd name="T24" fmla="*/ 2076 w 3906"/>
                <a:gd name="T25" fmla="*/ 1577 h 2413"/>
                <a:gd name="T26" fmla="*/ 2632 w 3906"/>
                <a:gd name="T27" fmla="*/ 1303 h 2413"/>
                <a:gd name="T28" fmla="*/ 1953 w 3906"/>
                <a:gd name="T29" fmla="*/ 0 h 2413"/>
                <a:gd name="T30" fmla="*/ 2929 w 3906"/>
                <a:gd name="T31" fmla="*/ 261 h 2413"/>
                <a:gd name="T32" fmla="*/ 3906 w 3906"/>
                <a:gd name="T33" fmla="*/ 1953 h 2413"/>
                <a:gd name="T34" fmla="*/ 3689 w 3906"/>
                <a:gd name="T35" fmla="*/ 1953 h 2413"/>
                <a:gd name="T36" fmla="*/ 3456 w 3906"/>
                <a:gd name="T37" fmla="*/ 1085 h 2413"/>
                <a:gd name="T38" fmla="*/ 3247 w 3906"/>
                <a:gd name="T39" fmla="*/ 811 h 2413"/>
                <a:gd name="T40" fmla="*/ 2990 w 3906"/>
                <a:gd name="T41" fmla="*/ 1067 h 2413"/>
                <a:gd name="T42" fmla="*/ 2959 w 3906"/>
                <a:gd name="T43" fmla="*/ 1067 h 2413"/>
                <a:gd name="T44" fmla="*/ 2896 w 3906"/>
                <a:gd name="T45" fmla="*/ 1005 h 2413"/>
                <a:gd name="T46" fmla="*/ 2896 w 3906"/>
                <a:gd name="T47" fmla="*/ 974 h 2413"/>
                <a:gd name="T48" fmla="*/ 3160 w 3906"/>
                <a:gd name="T49" fmla="*/ 710 h 2413"/>
                <a:gd name="T50" fmla="*/ 3161 w 3906"/>
                <a:gd name="T51" fmla="*/ 710 h 2413"/>
                <a:gd name="T52" fmla="*/ 2821 w 3906"/>
                <a:gd name="T53" fmla="*/ 449 h 2413"/>
                <a:gd name="T54" fmla="*/ 2177 w 3906"/>
                <a:gd name="T55" fmla="*/ 231 h 2413"/>
                <a:gd name="T56" fmla="*/ 2012 w 3906"/>
                <a:gd name="T57" fmla="*/ 220 h 2413"/>
                <a:gd name="T58" fmla="*/ 2016 w 3906"/>
                <a:gd name="T59" fmla="*/ 224 h 2413"/>
                <a:gd name="T60" fmla="*/ 2016 w 3906"/>
                <a:gd name="T61" fmla="*/ 596 h 2413"/>
                <a:gd name="T62" fmla="*/ 1994 w 3906"/>
                <a:gd name="T63" fmla="*/ 618 h 2413"/>
                <a:gd name="T64" fmla="*/ 1906 w 3906"/>
                <a:gd name="T65" fmla="*/ 618 h 2413"/>
                <a:gd name="T66" fmla="*/ 1883 w 3906"/>
                <a:gd name="T67" fmla="*/ 596 h 2413"/>
                <a:gd name="T68" fmla="*/ 1883 w 3906"/>
                <a:gd name="T69" fmla="*/ 224 h 2413"/>
                <a:gd name="T70" fmla="*/ 1887 w 3906"/>
                <a:gd name="T71" fmla="*/ 221 h 2413"/>
                <a:gd name="T72" fmla="*/ 1728 w 3906"/>
                <a:gd name="T73" fmla="*/ 231 h 2413"/>
                <a:gd name="T74" fmla="*/ 1085 w 3906"/>
                <a:gd name="T75" fmla="*/ 449 h 2413"/>
                <a:gd name="T76" fmla="*/ 722 w 3906"/>
                <a:gd name="T77" fmla="*/ 728 h 2413"/>
                <a:gd name="T78" fmla="*/ 718 w 3906"/>
                <a:gd name="T79" fmla="*/ 733 h 2413"/>
                <a:gd name="T80" fmla="*/ 730 w 3906"/>
                <a:gd name="T81" fmla="*/ 733 h 2413"/>
                <a:gd name="T82" fmla="*/ 993 w 3906"/>
                <a:gd name="T83" fmla="*/ 996 h 2413"/>
                <a:gd name="T84" fmla="*/ 993 w 3906"/>
                <a:gd name="T85" fmla="*/ 1027 h 2413"/>
                <a:gd name="T86" fmla="*/ 931 w 3906"/>
                <a:gd name="T87" fmla="*/ 1090 h 2413"/>
                <a:gd name="T88" fmla="*/ 900 w 3906"/>
                <a:gd name="T89" fmla="*/ 1090 h 2413"/>
                <a:gd name="T90" fmla="*/ 642 w 3906"/>
                <a:gd name="T91" fmla="*/ 832 h 2413"/>
                <a:gd name="T92" fmla="*/ 449 w 3906"/>
                <a:gd name="T93" fmla="*/ 1085 h 2413"/>
                <a:gd name="T94" fmla="*/ 216 w 3906"/>
                <a:gd name="T95" fmla="*/ 1953 h 2413"/>
                <a:gd name="T96" fmla="*/ 0 w 3906"/>
                <a:gd name="T97" fmla="*/ 1953 h 2413"/>
                <a:gd name="T98" fmla="*/ 976 w 3906"/>
                <a:gd name="T99" fmla="*/ 261 h 2413"/>
                <a:gd name="T100" fmla="*/ 1953 w 3906"/>
                <a:gd name="T101" fmla="*/ 0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6" h="2413">
                  <a:moveTo>
                    <a:pt x="0" y="2192"/>
                  </a:moveTo>
                  <a:lnTo>
                    <a:pt x="3906" y="2192"/>
                  </a:lnTo>
                  <a:lnTo>
                    <a:pt x="3906" y="2413"/>
                  </a:lnTo>
                  <a:lnTo>
                    <a:pt x="0" y="2413"/>
                  </a:lnTo>
                  <a:lnTo>
                    <a:pt x="0" y="2192"/>
                  </a:lnTo>
                  <a:close/>
                  <a:moveTo>
                    <a:pt x="2632" y="1303"/>
                  </a:moveTo>
                  <a:lnTo>
                    <a:pt x="2240" y="1766"/>
                  </a:lnTo>
                  <a:lnTo>
                    <a:pt x="2244" y="1815"/>
                  </a:lnTo>
                  <a:cubicBezTo>
                    <a:pt x="2237" y="1871"/>
                    <a:pt x="2209" y="1924"/>
                    <a:pt x="2161" y="1961"/>
                  </a:cubicBezTo>
                  <a:cubicBezTo>
                    <a:pt x="2065" y="2036"/>
                    <a:pt x="1927" y="2019"/>
                    <a:pt x="1852" y="1923"/>
                  </a:cubicBezTo>
                  <a:cubicBezTo>
                    <a:pt x="1777" y="1828"/>
                    <a:pt x="1794" y="1689"/>
                    <a:pt x="1890" y="1614"/>
                  </a:cubicBezTo>
                  <a:cubicBezTo>
                    <a:pt x="1938" y="1577"/>
                    <a:pt x="1996" y="1562"/>
                    <a:pt x="2052" y="1569"/>
                  </a:cubicBezTo>
                  <a:lnTo>
                    <a:pt x="2076" y="1577"/>
                  </a:lnTo>
                  <a:lnTo>
                    <a:pt x="2632" y="1303"/>
                  </a:lnTo>
                  <a:close/>
                  <a:moveTo>
                    <a:pt x="1953" y="0"/>
                  </a:moveTo>
                  <a:cubicBezTo>
                    <a:pt x="2290" y="0"/>
                    <a:pt x="2627" y="87"/>
                    <a:pt x="2929" y="261"/>
                  </a:cubicBezTo>
                  <a:cubicBezTo>
                    <a:pt x="3533" y="610"/>
                    <a:pt x="3906" y="1255"/>
                    <a:pt x="3906" y="1953"/>
                  </a:cubicBezTo>
                  <a:lnTo>
                    <a:pt x="3689" y="1953"/>
                  </a:lnTo>
                  <a:cubicBezTo>
                    <a:pt x="3689" y="1643"/>
                    <a:pt x="3606" y="1344"/>
                    <a:pt x="3456" y="1085"/>
                  </a:cubicBezTo>
                  <a:lnTo>
                    <a:pt x="3247" y="811"/>
                  </a:lnTo>
                  <a:lnTo>
                    <a:pt x="2990" y="1067"/>
                  </a:lnTo>
                  <a:cubicBezTo>
                    <a:pt x="2981" y="1076"/>
                    <a:pt x="2967" y="1076"/>
                    <a:pt x="2959" y="1067"/>
                  </a:cubicBezTo>
                  <a:lnTo>
                    <a:pt x="2896" y="1005"/>
                  </a:lnTo>
                  <a:cubicBezTo>
                    <a:pt x="2888" y="996"/>
                    <a:pt x="2888" y="982"/>
                    <a:pt x="2896" y="974"/>
                  </a:cubicBezTo>
                  <a:lnTo>
                    <a:pt x="3160" y="710"/>
                  </a:lnTo>
                  <a:lnTo>
                    <a:pt x="3161" y="710"/>
                  </a:lnTo>
                  <a:lnTo>
                    <a:pt x="2821" y="449"/>
                  </a:lnTo>
                  <a:cubicBezTo>
                    <a:pt x="2619" y="333"/>
                    <a:pt x="2400" y="260"/>
                    <a:pt x="2177" y="231"/>
                  </a:cubicBezTo>
                  <a:lnTo>
                    <a:pt x="2012" y="220"/>
                  </a:lnTo>
                  <a:lnTo>
                    <a:pt x="2016" y="224"/>
                  </a:lnTo>
                  <a:lnTo>
                    <a:pt x="2016" y="596"/>
                  </a:lnTo>
                  <a:cubicBezTo>
                    <a:pt x="2016" y="609"/>
                    <a:pt x="2006" y="618"/>
                    <a:pt x="1994" y="618"/>
                  </a:cubicBezTo>
                  <a:lnTo>
                    <a:pt x="1906" y="618"/>
                  </a:lnTo>
                  <a:cubicBezTo>
                    <a:pt x="1893" y="618"/>
                    <a:pt x="1883" y="609"/>
                    <a:pt x="1883" y="596"/>
                  </a:cubicBezTo>
                  <a:lnTo>
                    <a:pt x="1883" y="224"/>
                  </a:lnTo>
                  <a:lnTo>
                    <a:pt x="1887" y="221"/>
                  </a:lnTo>
                  <a:lnTo>
                    <a:pt x="1728" y="231"/>
                  </a:lnTo>
                  <a:cubicBezTo>
                    <a:pt x="1505" y="260"/>
                    <a:pt x="1286" y="333"/>
                    <a:pt x="1085" y="449"/>
                  </a:cubicBezTo>
                  <a:cubicBezTo>
                    <a:pt x="950" y="527"/>
                    <a:pt x="829" y="621"/>
                    <a:pt x="722" y="728"/>
                  </a:cubicBezTo>
                  <a:lnTo>
                    <a:pt x="718" y="733"/>
                  </a:lnTo>
                  <a:lnTo>
                    <a:pt x="730" y="733"/>
                  </a:lnTo>
                  <a:lnTo>
                    <a:pt x="993" y="996"/>
                  </a:lnTo>
                  <a:cubicBezTo>
                    <a:pt x="1002" y="1005"/>
                    <a:pt x="1002" y="1019"/>
                    <a:pt x="993" y="1027"/>
                  </a:cubicBezTo>
                  <a:lnTo>
                    <a:pt x="931" y="1090"/>
                  </a:lnTo>
                  <a:cubicBezTo>
                    <a:pt x="922" y="1098"/>
                    <a:pt x="909" y="1098"/>
                    <a:pt x="900" y="1090"/>
                  </a:cubicBezTo>
                  <a:lnTo>
                    <a:pt x="642" y="832"/>
                  </a:lnTo>
                  <a:lnTo>
                    <a:pt x="449" y="1085"/>
                  </a:lnTo>
                  <a:cubicBezTo>
                    <a:pt x="299" y="1344"/>
                    <a:pt x="216" y="1643"/>
                    <a:pt x="216" y="1953"/>
                  </a:cubicBezTo>
                  <a:lnTo>
                    <a:pt x="0" y="1953"/>
                  </a:lnTo>
                  <a:cubicBezTo>
                    <a:pt x="0" y="1255"/>
                    <a:pt x="372" y="610"/>
                    <a:pt x="976" y="261"/>
                  </a:cubicBezTo>
                  <a:cubicBezTo>
                    <a:pt x="1278" y="87"/>
                    <a:pt x="1616" y="0"/>
                    <a:pt x="1953" y="0"/>
                  </a:cubicBezTo>
                  <a:close/>
                </a:path>
              </a:pathLst>
            </a:custGeom>
            <a:grpFill/>
            <a:ln w="0">
              <a:noFill/>
              <a:prstDash val="solid"/>
              <a:round/>
              <a:headEnd/>
              <a:tailEnd/>
            </a:ln>
          </p:spPr>
          <p:txBody>
            <a:bodyPr vert="horz" wrap="square" lIns="74295" tIns="37148" rIns="74295" bIns="3714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813" b="0" i="0" u="none" strike="noStrike" kern="1200" cap="none" spc="0" normalizeH="0" baseline="0" noProof="0">
                <a:ln>
                  <a:noFill/>
                </a:ln>
                <a:solidFill>
                  <a:srgbClr val="D75F00"/>
                </a:solidFill>
                <a:effectLst/>
                <a:uLnTx/>
                <a:uFillTx/>
                <a:latin typeface="Calibri" panose="020F0502020204030204"/>
                <a:ea typeface="+mn-ea"/>
                <a:cs typeface="+mn-cs"/>
              </a:endParaRPr>
            </a:p>
          </p:txBody>
        </p:sp>
        <p:grpSp>
          <p:nvGrpSpPr>
            <p:cNvPr id="316" name="Group 33">
              <a:extLst>
                <a:ext uri="{FF2B5EF4-FFF2-40B4-BE49-F238E27FC236}">
                  <a16:creationId xmlns:a16="http://schemas.microsoft.com/office/drawing/2014/main" id="{A55EEF21-8547-47DF-A738-B05C6A7F0AF5}"/>
                </a:ext>
              </a:extLst>
            </p:cNvPr>
            <p:cNvGrpSpPr>
              <a:grpSpLocks/>
            </p:cNvGrpSpPr>
            <p:nvPr>
              <p:custDataLst>
                <p:tags r:id="rId5"/>
              </p:custDataLst>
            </p:nvPr>
          </p:nvGrpSpPr>
          <p:grpSpPr bwMode="auto">
            <a:xfrm>
              <a:off x="485595" y="5243513"/>
              <a:ext cx="333385" cy="692415"/>
              <a:chOff x="1662" y="1657"/>
              <a:chExt cx="605" cy="1260"/>
            </a:xfrm>
            <a:grpFill/>
          </p:grpSpPr>
          <p:sp>
            <p:nvSpPr>
              <p:cNvPr id="317" name="Freeform 34">
                <a:extLst>
                  <a:ext uri="{FF2B5EF4-FFF2-40B4-BE49-F238E27FC236}">
                    <a16:creationId xmlns:a16="http://schemas.microsoft.com/office/drawing/2014/main" id="{5BD96202-9C7F-4273-A1C3-7F8A9F435D49}"/>
                  </a:ext>
                </a:extLst>
              </p:cNvPr>
              <p:cNvSpPr>
                <a:spLocks/>
              </p:cNvSpPr>
              <p:nvPr/>
            </p:nvSpPr>
            <p:spPr bwMode="auto">
              <a:xfrm>
                <a:off x="1740" y="2269"/>
                <a:ext cx="447" cy="549"/>
              </a:xfrm>
              <a:custGeom>
                <a:avLst/>
                <a:gdLst>
                  <a:gd name="T0" fmla="*/ 223 w 447"/>
                  <a:gd name="T1" fmla="*/ 5 h 549"/>
                  <a:gd name="T2" fmla="*/ 190 w 447"/>
                  <a:gd name="T3" fmla="*/ 9 h 549"/>
                  <a:gd name="T4" fmla="*/ 183 w 447"/>
                  <a:gd name="T5" fmla="*/ 11 h 549"/>
                  <a:gd name="T6" fmla="*/ 169 w 447"/>
                  <a:gd name="T7" fmla="*/ 16 h 549"/>
                  <a:gd name="T8" fmla="*/ 147 w 447"/>
                  <a:gd name="T9" fmla="*/ 25 h 549"/>
                  <a:gd name="T10" fmla="*/ 120 w 447"/>
                  <a:gd name="T11" fmla="*/ 42 h 549"/>
                  <a:gd name="T12" fmla="*/ 90 w 447"/>
                  <a:gd name="T13" fmla="*/ 68 h 549"/>
                  <a:gd name="T14" fmla="*/ 60 w 447"/>
                  <a:gd name="T15" fmla="*/ 102 h 549"/>
                  <a:gd name="T16" fmla="*/ 34 w 447"/>
                  <a:gd name="T17" fmla="*/ 151 h 549"/>
                  <a:gd name="T18" fmla="*/ 10 w 447"/>
                  <a:gd name="T19" fmla="*/ 213 h 549"/>
                  <a:gd name="T20" fmla="*/ 0 w 447"/>
                  <a:gd name="T21" fmla="*/ 539 h 549"/>
                  <a:gd name="T22" fmla="*/ 447 w 447"/>
                  <a:gd name="T23" fmla="*/ 549 h 549"/>
                  <a:gd name="T24" fmla="*/ 442 w 447"/>
                  <a:gd name="T25" fmla="*/ 213 h 549"/>
                  <a:gd name="T26" fmla="*/ 440 w 447"/>
                  <a:gd name="T27" fmla="*/ 205 h 549"/>
                  <a:gd name="T28" fmla="*/ 433 w 447"/>
                  <a:gd name="T29" fmla="*/ 184 h 549"/>
                  <a:gd name="T30" fmla="*/ 420 w 447"/>
                  <a:gd name="T31" fmla="*/ 156 h 549"/>
                  <a:gd name="T32" fmla="*/ 401 w 447"/>
                  <a:gd name="T33" fmla="*/ 120 h 549"/>
                  <a:gd name="T34" fmla="*/ 376 w 447"/>
                  <a:gd name="T35" fmla="*/ 83 h 549"/>
                  <a:gd name="T36" fmla="*/ 344 w 447"/>
                  <a:gd name="T37" fmla="*/ 49 h 549"/>
                  <a:gd name="T38" fmla="*/ 305 w 447"/>
                  <a:gd name="T39" fmla="*/ 20 h 549"/>
                  <a:gd name="T40" fmla="*/ 258 w 447"/>
                  <a:gd name="T41" fmla="*/ 0 h 549"/>
                  <a:gd name="T42" fmla="*/ 223 w 447"/>
                  <a:gd name="T43" fmla="*/ 5 h 5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47"/>
                  <a:gd name="T67" fmla="*/ 0 h 549"/>
                  <a:gd name="T68" fmla="*/ 447 w 447"/>
                  <a:gd name="T69" fmla="*/ 549 h 5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47" h="549">
                    <a:moveTo>
                      <a:pt x="223" y="5"/>
                    </a:moveTo>
                    <a:lnTo>
                      <a:pt x="190" y="9"/>
                    </a:lnTo>
                    <a:lnTo>
                      <a:pt x="183" y="11"/>
                    </a:lnTo>
                    <a:lnTo>
                      <a:pt x="169" y="16"/>
                    </a:lnTo>
                    <a:lnTo>
                      <a:pt x="147" y="25"/>
                    </a:lnTo>
                    <a:lnTo>
                      <a:pt x="120" y="42"/>
                    </a:lnTo>
                    <a:lnTo>
                      <a:pt x="90" y="68"/>
                    </a:lnTo>
                    <a:lnTo>
                      <a:pt x="60" y="102"/>
                    </a:lnTo>
                    <a:lnTo>
                      <a:pt x="34" y="151"/>
                    </a:lnTo>
                    <a:lnTo>
                      <a:pt x="10" y="213"/>
                    </a:lnTo>
                    <a:lnTo>
                      <a:pt x="0" y="539"/>
                    </a:lnTo>
                    <a:lnTo>
                      <a:pt x="447" y="549"/>
                    </a:lnTo>
                    <a:lnTo>
                      <a:pt x="442" y="213"/>
                    </a:lnTo>
                    <a:lnTo>
                      <a:pt x="440" y="205"/>
                    </a:lnTo>
                    <a:lnTo>
                      <a:pt x="433" y="184"/>
                    </a:lnTo>
                    <a:lnTo>
                      <a:pt x="420" y="156"/>
                    </a:lnTo>
                    <a:lnTo>
                      <a:pt x="401" y="120"/>
                    </a:lnTo>
                    <a:lnTo>
                      <a:pt x="376" y="83"/>
                    </a:lnTo>
                    <a:lnTo>
                      <a:pt x="344" y="49"/>
                    </a:lnTo>
                    <a:lnTo>
                      <a:pt x="305" y="20"/>
                    </a:lnTo>
                    <a:lnTo>
                      <a:pt x="258" y="0"/>
                    </a:lnTo>
                    <a:lnTo>
                      <a:pt x="223" y="5"/>
                    </a:lnTo>
                    <a:close/>
                  </a:path>
                </a:pathLst>
              </a:custGeom>
              <a:solidFill>
                <a:srgbClr val="FFFFFF"/>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8" name="Freeform 35">
                <a:extLst>
                  <a:ext uri="{FF2B5EF4-FFF2-40B4-BE49-F238E27FC236}">
                    <a16:creationId xmlns:a16="http://schemas.microsoft.com/office/drawing/2014/main" id="{B8DBCF26-E156-4C20-B0FA-CB4B684405AA}"/>
                  </a:ext>
                </a:extLst>
              </p:cNvPr>
              <p:cNvSpPr>
                <a:spLocks/>
              </p:cNvSpPr>
              <p:nvPr/>
            </p:nvSpPr>
            <p:spPr bwMode="auto">
              <a:xfrm>
                <a:off x="1662" y="1657"/>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9" name="Freeform 36">
                <a:extLst>
                  <a:ext uri="{FF2B5EF4-FFF2-40B4-BE49-F238E27FC236}">
                    <a16:creationId xmlns:a16="http://schemas.microsoft.com/office/drawing/2014/main" id="{FF8218D3-F38D-4196-808A-27ECE758F4CF}"/>
                  </a:ext>
                </a:extLst>
              </p:cNvPr>
              <p:cNvSpPr>
                <a:spLocks/>
              </p:cNvSpPr>
              <p:nvPr/>
            </p:nvSpPr>
            <p:spPr bwMode="auto">
              <a:xfrm>
                <a:off x="1699" y="1695"/>
                <a:ext cx="532" cy="101"/>
              </a:xfrm>
              <a:custGeom>
                <a:avLst/>
                <a:gdLst>
                  <a:gd name="T0" fmla="*/ 532 w 532"/>
                  <a:gd name="T1" fmla="*/ 0 h 101"/>
                  <a:gd name="T2" fmla="*/ 532 w 532"/>
                  <a:gd name="T3" fmla="*/ 22 h 101"/>
                  <a:gd name="T4" fmla="*/ 532 w 532"/>
                  <a:gd name="T5" fmla="*/ 50 h 101"/>
                  <a:gd name="T6" fmla="*/ 532 w 532"/>
                  <a:gd name="T7" fmla="*/ 79 h 101"/>
                  <a:gd name="T8" fmla="*/ 532 w 532"/>
                  <a:gd name="T9" fmla="*/ 101 h 101"/>
                  <a:gd name="T10" fmla="*/ 521 w 532"/>
                  <a:gd name="T11" fmla="*/ 101 h 101"/>
                  <a:gd name="T12" fmla="*/ 500 w 532"/>
                  <a:gd name="T13" fmla="*/ 101 h 101"/>
                  <a:gd name="T14" fmla="*/ 474 w 532"/>
                  <a:gd name="T15" fmla="*/ 101 h 101"/>
                  <a:gd name="T16" fmla="*/ 439 w 532"/>
                  <a:gd name="T17" fmla="*/ 101 h 101"/>
                  <a:gd name="T18" fmla="*/ 401 w 532"/>
                  <a:gd name="T19" fmla="*/ 101 h 101"/>
                  <a:gd name="T20" fmla="*/ 358 w 532"/>
                  <a:gd name="T21" fmla="*/ 101 h 101"/>
                  <a:gd name="T22" fmla="*/ 313 w 532"/>
                  <a:gd name="T23" fmla="*/ 101 h 101"/>
                  <a:gd name="T24" fmla="*/ 267 w 532"/>
                  <a:gd name="T25" fmla="*/ 101 h 101"/>
                  <a:gd name="T26" fmla="*/ 220 w 532"/>
                  <a:gd name="T27" fmla="*/ 101 h 101"/>
                  <a:gd name="T28" fmla="*/ 174 w 532"/>
                  <a:gd name="T29" fmla="*/ 101 h 101"/>
                  <a:gd name="T30" fmla="*/ 131 w 532"/>
                  <a:gd name="T31" fmla="*/ 101 h 101"/>
                  <a:gd name="T32" fmla="*/ 94 w 532"/>
                  <a:gd name="T33" fmla="*/ 101 h 101"/>
                  <a:gd name="T34" fmla="*/ 59 w 532"/>
                  <a:gd name="T35" fmla="*/ 101 h 101"/>
                  <a:gd name="T36" fmla="*/ 32 w 532"/>
                  <a:gd name="T37" fmla="*/ 101 h 101"/>
                  <a:gd name="T38" fmla="*/ 12 w 532"/>
                  <a:gd name="T39" fmla="*/ 101 h 101"/>
                  <a:gd name="T40" fmla="*/ 0 w 532"/>
                  <a:gd name="T41" fmla="*/ 101 h 101"/>
                  <a:gd name="T42" fmla="*/ 0 w 532"/>
                  <a:gd name="T43" fmla="*/ 79 h 101"/>
                  <a:gd name="T44" fmla="*/ 0 w 532"/>
                  <a:gd name="T45" fmla="*/ 50 h 101"/>
                  <a:gd name="T46" fmla="*/ 0 w 532"/>
                  <a:gd name="T47" fmla="*/ 22 h 101"/>
                  <a:gd name="T48" fmla="*/ 0 w 532"/>
                  <a:gd name="T49" fmla="*/ 0 h 101"/>
                  <a:gd name="T50" fmla="*/ 12 w 532"/>
                  <a:gd name="T51" fmla="*/ 0 h 101"/>
                  <a:gd name="T52" fmla="*/ 32 w 532"/>
                  <a:gd name="T53" fmla="*/ 0 h 101"/>
                  <a:gd name="T54" fmla="*/ 59 w 532"/>
                  <a:gd name="T55" fmla="*/ 0 h 101"/>
                  <a:gd name="T56" fmla="*/ 94 w 532"/>
                  <a:gd name="T57" fmla="*/ 0 h 101"/>
                  <a:gd name="T58" fmla="*/ 131 w 532"/>
                  <a:gd name="T59" fmla="*/ 0 h 101"/>
                  <a:gd name="T60" fmla="*/ 174 w 532"/>
                  <a:gd name="T61" fmla="*/ 0 h 101"/>
                  <a:gd name="T62" fmla="*/ 220 w 532"/>
                  <a:gd name="T63" fmla="*/ 0 h 101"/>
                  <a:gd name="T64" fmla="*/ 267 w 532"/>
                  <a:gd name="T65" fmla="*/ 0 h 101"/>
                  <a:gd name="T66" fmla="*/ 313 w 532"/>
                  <a:gd name="T67" fmla="*/ 0 h 101"/>
                  <a:gd name="T68" fmla="*/ 358 w 532"/>
                  <a:gd name="T69" fmla="*/ 0 h 101"/>
                  <a:gd name="T70" fmla="*/ 401 w 532"/>
                  <a:gd name="T71" fmla="*/ 0 h 101"/>
                  <a:gd name="T72" fmla="*/ 439 w 532"/>
                  <a:gd name="T73" fmla="*/ 0 h 101"/>
                  <a:gd name="T74" fmla="*/ 474 w 532"/>
                  <a:gd name="T75" fmla="*/ 0 h 101"/>
                  <a:gd name="T76" fmla="*/ 500 w 532"/>
                  <a:gd name="T77" fmla="*/ 0 h 101"/>
                  <a:gd name="T78" fmla="*/ 521 w 532"/>
                  <a:gd name="T79" fmla="*/ 0 h 101"/>
                  <a:gd name="T80" fmla="*/ 532 w 532"/>
                  <a:gd name="T81" fmla="*/ 0 h 1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1"/>
                  <a:gd name="T125" fmla="*/ 532 w 532"/>
                  <a:gd name="T126" fmla="*/ 101 h 10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1">
                    <a:moveTo>
                      <a:pt x="532" y="0"/>
                    </a:moveTo>
                    <a:lnTo>
                      <a:pt x="532" y="22"/>
                    </a:lnTo>
                    <a:lnTo>
                      <a:pt x="532" y="50"/>
                    </a:lnTo>
                    <a:lnTo>
                      <a:pt x="532" y="79"/>
                    </a:lnTo>
                    <a:lnTo>
                      <a:pt x="532" y="101"/>
                    </a:lnTo>
                    <a:lnTo>
                      <a:pt x="521" y="101"/>
                    </a:lnTo>
                    <a:lnTo>
                      <a:pt x="500" y="101"/>
                    </a:lnTo>
                    <a:lnTo>
                      <a:pt x="474" y="101"/>
                    </a:lnTo>
                    <a:lnTo>
                      <a:pt x="439" y="101"/>
                    </a:lnTo>
                    <a:lnTo>
                      <a:pt x="401" y="101"/>
                    </a:lnTo>
                    <a:lnTo>
                      <a:pt x="358" y="101"/>
                    </a:lnTo>
                    <a:lnTo>
                      <a:pt x="313" y="101"/>
                    </a:lnTo>
                    <a:lnTo>
                      <a:pt x="267" y="101"/>
                    </a:lnTo>
                    <a:lnTo>
                      <a:pt x="220" y="101"/>
                    </a:lnTo>
                    <a:lnTo>
                      <a:pt x="174" y="101"/>
                    </a:lnTo>
                    <a:lnTo>
                      <a:pt x="131" y="101"/>
                    </a:lnTo>
                    <a:lnTo>
                      <a:pt x="94" y="101"/>
                    </a:lnTo>
                    <a:lnTo>
                      <a:pt x="59" y="101"/>
                    </a:lnTo>
                    <a:lnTo>
                      <a:pt x="32" y="101"/>
                    </a:lnTo>
                    <a:lnTo>
                      <a:pt x="12" y="101"/>
                    </a:lnTo>
                    <a:lnTo>
                      <a:pt x="0" y="101"/>
                    </a:lnTo>
                    <a:lnTo>
                      <a:pt x="0" y="79"/>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0" name="Freeform 37">
                <a:extLst>
                  <a:ext uri="{FF2B5EF4-FFF2-40B4-BE49-F238E27FC236}">
                    <a16:creationId xmlns:a16="http://schemas.microsoft.com/office/drawing/2014/main" id="{FCDEDF16-879A-4F7F-AF4A-D923FE0F92FD}"/>
                  </a:ext>
                </a:extLst>
              </p:cNvPr>
              <p:cNvSpPr>
                <a:spLocks/>
              </p:cNvSpPr>
              <p:nvPr/>
            </p:nvSpPr>
            <p:spPr bwMode="auto">
              <a:xfrm>
                <a:off x="1729" y="1802"/>
                <a:ext cx="472" cy="972"/>
              </a:xfrm>
              <a:custGeom>
                <a:avLst/>
                <a:gdLst>
                  <a:gd name="T0" fmla="*/ 316 w 472"/>
                  <a:gd name="T1" fmla="*/ 446 h 972"/>
                  <a:gd name="T2" fmla="*/ 387 w 472"/>
                  <a:gd name="T3" fmla="*/ 399 h 972"/>
                  <a:gd name="T4" fmla="*/ 439 w 472"/>
                  <a:gd name="T5" fmla="*/ 328 h 972"/>
                  <a:gd name="T6" fmla="*/ 469 w 472"/>
                  <a:gd name="T7" fmla="*/ 238 h 972"/>
                  <a:gd name="T8" fmla="*/ 472 w 472"/>
                  <a:gd name="T9" fmla="*/ 0 h 972"/>
                  <a:gd name="T10" fmla="*/ 434 w 472"/>
                  <a:gd name="T11" fmla="*/ 189 h 972"/>
                  <a:gd name="T12" fmla="*/ 418 w 472"/>
                  <a:gd name="T13" fmla="*/ 281 h 972"/>
                  <a:gd name="T14" fmla="*/ 376 w 472"/>
                  <a:gd name="T15" fmla="*/ 356 h 972"/>
                  <a:gd name="T16" fmla="*/ 313 w 472"/>
                  <a:gd name="T17" fmla="*/ 407 h 972"/>
                  <a:gd name="T18" fmla="*/ 235 w 472"/>
                  <a:gd name="T19" fmla="*/ 426 h 972"/>
                  <a:gd name="T20" fmla="*/ 158 w 472"/>
                  <a:gd name="T21" fmla="*/ 407 h 972"/>
                  <a:gd name="T22" fmla="*/ 95 w 472"/>
                  <a:gd name="T23" fmla="*/ 356 h 972"/>
                  <a:gd name="T24" fmla="*/ 52 w 472"/>
                  <a:gd name="T25" fmla="*/ 281 h 972"/>
                  <a:gd name="T26" fmla="*/ 37 w 472"/>
                  <a:gd name="T27" fmla="*/ 189 h 972"/>
                  <a:gd name="T28" fmla="*/ 0 w 472"/>
                  <a:gd name="T29" fmla="*/ 9 h 972"/>
                  <a:gd name="T30" fmla="*/ 4 w 472"/>
                  <a:gd name="T31" fmla="*/ 238 h 972"/>
                  <a:gd name="T32" fmla="*/ 34 w 472"/>
                  <a:gd name="T33" fmla="*/ 328 h 972"/>
                  <a:gd name="T34" fmla="*/ 86 w 472"/>
                  <a:gd name="T35" fmla="*/ 399 h 972"/>
                  <a:gd name="T36" fmla="*/ 157 w 472"/>
                  <a:gd name="T37" fmla="*/ 446 h 972"/>
                  <a:gd name="T38" fmla="*/ 157 w 472"/>
                  <a:gd name="T39" fmla="*/ 472 h 972"/>
                  <a:gd name="T40" fmla="*/ 86 w 472"/>
                  <a:gd name="T41" fmla="*/ 519 h 972"/>
                  <a:gd name="T42" fmla="*/ 34 w 472"/>
                  <a:gd name="T43" fmla="*/ 590 h 972"/>
                  <a:gd name="T44" fmla="*/ 4 w 472"/>
                  <a:gd name="T45" fmla="*/ 680 h 972"/>
                  <a:gd name="T46" fmla="*/ 0 w 472"/>
                  <a:gd name="T47" fmla="*/ 972 h 972"/>
                  <a:gd name="T48" fmla="*/ 37 w 472"/>
                  <a:gd name="T49" fmla="*/ 729 h 972"/>
                  <a:gd name="T50" fmla="*/ 52 w 472"/>
                  <a:gd name="T51" fmla="*/ 637 h 972"/>
                  <a:gd name="T52" fmla="*/ 95 w 472"/>
                  <a:gd name="T53" fmla="*/ 561 h 972"/>
                  <a:gd name="T54" fmla="*/ 160 w 472"/>
                  <a:gd name="T55" fmla="*/ 511 h 972"/>
                  <a:gd name="T56" fmla="*/ 237 w 472"/>
                  <a:gd name="T57" fmla="*/ 492 h 972"/>
                  <a:gd name="T58" fmla="*/ 314 w 472"/>
                  <a:gd name="T59" fmla="*/ 511 h 972"/>
                  <a:gd name="T60" fmla="*/ 377 w 472"/>
                  <a:gd name="T61" fmla="*/ 561 h 972"/>
                  <a:gd name="T62" fmla="*/ 420 w 472"/>
                  <a:gd name="T63" fmla="*/ 637 h 972"/>
                  <a:gd name="T64" fmla="*/ 436 w 472"/>
                  <a:gd name="T65" fmla="*/ 729 h 972"/>
                  <a:gd name="T66" fmla="*/ 472 w 472"/>
                  <a:gd name="T67" fmla="*/ 953 h 972"/>
                  <a:gd name="T68" fmla="*/ 469 w 472"/>
                  <a:gd name="T69" fmla="*/ 680 h 972"/>
                  <a:gd name="T70" fmla="*/ 439 w 472"/>
                  <a:gd name="T71" fmla="*/ 590 h 972"/>
                  <a:gd name="T72" fmla="*/ 387 w 472"/>
                  <a:gd name="T73" fmla="*/ 519 h 972"/>
                  <a:gd name="T74" fmla="*/ 316 w 472"/>
                  <a:gd name="T75" fmla="*/ 472 h 9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72"/>
                  <a:gd name="T115" fmla="*/ 0 h 972"/>
                  <a:gd name="T116" fmla="*/ 472 w 472"/>
                  <a:gd name="T117" fmla="*/ 972 h 9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72" h="972">
                    <a:moveTo>
                      <a:pt x="275" y="459"/>
                    </a:moveTo>
                    <a:lnTo>
                      <a:pt x="316" y="446"/>
                    </a:lnTo>
                    <a:lnTo>
                      <a:pt x="352" y="426"/>
                    </a:lnTo>
                    <a:lnTo>
                      <a:pt x="387" y="399"/>
                    </a:lnTo>
                    <a:lnTo>
                      <a:pt x="415" y="366"/>
                    </a:lnTo>
                    <a:lnTo>
                      <a:pt x="439" y="328"/>
                    </a:lnTo>
                    <a:lnTo>
                      <a:pt x="456" y="285"/>
                    </a:lnTo>
                    <a:lnTo>
                      <a:pt x="469" y="238"/>
                    </a:lnTo>
                    <a:lnTo>
                      <a:pt x="472" y="189"/>
                    </a:lnTo>
                    <a:lnTo>
                      <a:pt x="472" y="0"/>
                    </a:lnTo>
                    <a:lnTo>
                      <a:pt x="434" y="0"/>
                    </a:lnTo>
                    <a:lnTo>
                      <a:pt x="434" y="189"/>
                    </a:lnTo>
                    <a:lnTo>
                      <a:pt x="429" y="237"/>
                    </a:lnTo>
                    <a:lnTo>
                      <a:pt x="418" y="281"/>
                    </a:lnTo>
                    <a:lnTo>
                      <a:pt x="401" y="322"/>
                    </a:lnTo>
                    <a:lnTo>
                      <a:pt x="376" y="356"/>
                    </a:lnTo>
                    <a:lnTo>
                      <a:pt x="347" y="385"/>
                    </a:lnTo>
                    <a:lnTo>
                      <a:pt x="313" y="407"/>
                    </a:lnTo>
                    <a:lnTo>
                      <a:pt x="276" y="421"/>
                    </a:lnTo>
                    <a:lnTo>
                      <a:pt x="235" y="426"/>
                    </a:lnTo>
                    <a:lnTo>
                      <a:pt x="194" y="421"/>
                    </a:lnTo>
                    <a:lnTo>
                      <a:pt x="158" y="407"/>
                    </a:lnTo>
                    <a:lnTo>
                      <a:pt x="123" y="385"/>
                    </a:lnTo>
                    <a:lnTo>
                      <a:pt x="95" y="356"/>
                    </a:lnTo>
                    <a:lnTo>
                      <a:pt x="70" y="322"/>
                    </a:lnTo>
                    <a:lnTo>
                      <a:pt x="52" y="281"/>
                    </a:lnTo>
                    <a:lnTo>
                      <a:pt x="41" y="237"/>
                    </a:lnTo>
                    <a:lnTo>
                      <a:pt x="37" y="189"/>
                    </a:lnTo>
                    <a:lnTo>
                      <a:pt x="37" y="9"/>
                    </a:lnTo>
                    <a:lnTo>
                      <a:pt x="0" y="9"/>
                    </a:lnTo>
                    <a:lnTo>
                      <a:pt x="0" y="189"/>
                    </a:lnTo>
                    <a:lnTo>
                      <a:pt x="4" y="238"/>
                    </a:lnTo>
                    <a:lnTo>
                      <a:pt x="16" y="285"/>
                    </a:lnTo>
                    <a:lnTo>
                      <a:pt x="34" y="328"/>
                    </a:lnTo>
                    <a:lnTo>
                      <a:pt x="57" y="366"/>
                    </a:lnTo>
                    <a:lnTo>
                      <a:pt x="86" y="399"/>
                    </a:lnTo>
                    <a:lnTo>
                      <a:pt x="119" y="426"/>
                    </a:lnTo>
                    <a:lnTo>
                      <a:pt x="157" y="446"/>
                    </a:lnTo>
                    <a:lnTo>
                      <a:pt x="196" y="459"/>
                    </a:lnTo>
                    <a:lnTo>
                      <a:pt x="157" y="472"/>
                    </a:lnTo>
                    <a:lnTo>
                      <a:pt x="119" y="492"/>
                    </a:lnTo>
                    <a:lnTo>
                      <a:pt x="86" y="519"/>
                    </a:lnTo>
                    <a:lnTo>
                      <a:pt x="57" y="550"/>
                    </a:lnTo>
                    <a:lnTo>
                      <a:pt x="34" y="590"/>
                    </a:lnTo>
                    <a:lnTo>
                      <a:pt x="16" y="632"/>
                    </a:lnTo>
                    <a:lnTo>
                      <a:pt x="4" y="680"/>
                    </a:lnTo>
                    <a:lnTo>
                      <a:pt x="0" y="729"/>
                    </a:lnTo>
                    <a:lnTo>
                      <a:pt x="0" y="972"/>
                    </a:lnTo>
                    <a:lnTo>
                      <a:pt x="37" y="972"/>
                    </a:lnTo>
                    <a:lnTo>
                      <a:pt x="37" y="729"/>
                    </a:lnTo>
                    <a:lnTo>
                      <a:pt x="41" y="681"/>
                    </a:lnTo>
                    <a:lnTo>
                      <a:pt x="52" y="637"/>
                    </a:lnTo>
                    <a:lnTo>
                      <a:pt x="71" y="596"/>
                    </a:lnTo>
                    <a:lnTo>
                      <a:pt x="95" y="561"/>
                    </a:lnTo>
                    <a:lnTo>
                      <a:pt x="125" y="533"/>
                    </a:lnTo>
                    <a:lnTo>
                      <a:pt x="160" y="511"/>
                    </a:lnTo>
                    <a:lnTo>
                      <a:pt x="196" y="497"/>
                    </a:lnTo>
                    <a:lnTo>
                      <a:pt x="237" y="492"/>
                    </a:lnTo>
                    <a:lnTo>
                      <a:pt x="276" y="497"/>
                    </a:lnTo>
                    <a:lnTo>
                      <a:pt x="314" y="511"/>
                    </a:lnTo>
                    <a:lnTo>
                      <a:pt x="347" y="533"/>
                    </a:lnTo>
                    <a:lnTo>
                      <a:pt x="377" y="561"/>
                    </a:lnTo>
                    <a:lnTo>
                      <a:pt x="401" y="596"/>
                    </a:lnTo>
                    <a:lnTo>
                      <a:pt x="420" y="637"/>
                    </a:lnTo>
                    <a:lnTo>
                      <a:pt x="431" y="681"/>
                    </a:lnTo>
                    <a:lnTo>
                      <a:pt x="436" y="729"/>
                    </a:lnTo>
                    <a:lnTo>
                      <a:pt x="436" y="953"/>
                    </a:lnTo>
                    <a:lnTo>
                      <a:pt x="472" y="953"/>
                    </a:lnTo>
                    <a:lnTo>
                      <a:pt x="472" y="729"/>
                    </a:lnTo>
                    <a:lnTo>
                      <a:pt x="469" y="680"/>
                    </a:lnTo>
                    <a:lnTo>
                      <a:pt x="456" y="632"/>
                    </a:lnTo>
                    <a:lnTo>
                      <a:pt x="439" y="590"/>
                    </a:lnTo>
                    <a:lnTo>
                      <a:pt x="415" y="550"/>
                    </a:lnTo>
                    <a:lnTo>
                      <a:pt x="387" y="519"/>
                    </a:lnTo>
                    <a:lnTo>
                      <a:pt x="352" y="492"/>
                    </a:lnTo>
                    <a:lnTo>
                      <a:pt x="316" y="472"/>
                    </a:lnTo>
                    <a:lnTo>
                      <a:pt x="275" y="459"/>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1" name="Freeform 38">
                <a:extLst>
                  <a:ext uri="{FF2B5EF4-FFF2-40B4-BE49-F238E27FC236}">
                    <a16:creationId xmlns:a16="http://schemas.microsoft.com/office/drawing/2014/main" id="{AAB0A2B0-4448-492A-8B2D-3EDBDA7FE28F}"/>
                  </a:ext>
                </a:extLst>
              </p:cNvPr>
              <p:cNvSpPr>
                <a:spLocks/>
              </p:cNvSpPr>
              <p:nvPr/>
            </p:nvSpPr>
            <p:spPr bwMode="auto">
              <a:xfrm>
                <a:off x="1810" y="2020"/>
                <a:ext cx="309" cy="165"/>
              </a:xfrm>
              <a:custGeom>
                <a:avLst/>
                <a:gdLst>
                  <a:gd name="T0" fmla="*/ 0 w 309"/>
                  <a:gd name="T1" fmla="*/ 0 h 165"/>
                  <a:gd name="T2" fmla="*/ 6 w 309"/>
                  <a:gd name="T3" fmla="*/ 33 h 165"/>
                  <a:gd name="T4" fmla="*/ 17 w 309"/>
                  <a:gd name="T5" fmla="*/ 64 h 165"/>
                  <a:gd name="T6" fmla="*/ 31 w 309"/>
                  <a:gd name="T7" fmla="*/ 93 h 165"/>
                  <a:gd name="T8" fmla="*/ 52 w 309"/>
                  <a:gd name="T9" fmla="*/ 118 h 165"/>
                  <a:gd name="T10" fmla="*/ 74 w 309"/>
                  <a:gd name="T11" fmla="*/ 137 h 165"/>
                  <a:gd name="T12" fmla="*/ 98 w 309"/>
                  <a:gd name="T13" fmla="*/ 153 h 165"/>
                  <a:gd name="T14" fmla="*/ 126 w 309"/>
                  <a:gd name="T15" fmla="*/ 162 h 165"/>
                  <a:gd name="T16" fmla="*/ 154 w 309"/>
                  <a:gd name="T17" fmla="*/ 165 h 165"/>
                  <a:gd name="T18" fmla="*/ 184 w 309"/>
                  <a:gd name="T19" fmla="*/ 162 h 165"/>
                  <a:gd name="T20" fmla="*/ 211 w 309"/>
                  <a:gd name="T21" fmla="*/ 153 h 165"/>
                  <a:gd name="T22" fmla="*/ 236 w 309"/>
                  <a:gd name="T23" fmla="*/ 137 h 165"/>
                  <a:gd name="T24" fmla="*/ 258 w 309"/>
                  <a:gd name="T25" fmla="*/ 118 h 165"/>
                  <a:gd name="T26" fmla="*/ 277 w 309"/>
                  <a:gd name="T27" fmla="*/ 93 h 165"/>
                  <a:gd name="T28" fmla="*/ 292 w 309"/>
                  <a:gd name="T29" fmla="*/ 64 h 165"/>
                  <a:gd name="T30" fmla="*/ 303 w 309"/>
                  <a:gd name="T31" fmla="*/ 33 h 165"/>
                  <a:gd name="T32" fmla="*/ 309 w 309"/>
                  <a:gd name="T33" fmla="*/ 0 h 165"/>
                  <a:gd name="T34" fmla="*/ 0 w 309"/>
                  <a:gd name="T35" fmla="*/ 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9"/>
                  <a:gd name="T55" fmla="*/ 0 h 165"/>
                  <a:gd name="T56" fmla="*/ 309 w 309"/>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9" h="165">
                    <a:moveTo>
                      <a:pt x="0" y="0"/>
                    </a:moveTo>
                    <a:lnTo>
                      <a:pt x="6" y="33"/>
                    </a:lnTo>
                    <a:lnTo>
                      <a:pt x="17" y="64"/>
                    </a:lnTo>
                    <a:lnTo>
                      <a:pt x="31" y="93"/>
                    </a:lnTo>
                    <a:lnTo>
                      <a:pt x="52" y="118"/>
                    </a:lnTo>
                    <a:lnTo>
                      <a:pt x="74" y="137"/>
                    </a:lnTo>
                    <a:lnTo>
                      <a:pt x="98" y="153"/>
                    </a:lnTo>
                    <a:lnTo>
                      <a:pt x="126" y="162"/>
                    </a:lnTo>
                    <a:lnTo>
                      <a:pt x="154" y="165"/>
                    </a:lnTo>
                    <a:lnTo>
                      <a:pt x="184" y="162"/>
                    </a:lnTo>
                    <a:lnTo>
                      <a:pt x="211" y="153"/>
                    </a:lnTo>
                    <a:lnTo>
                      <a:pt x="236" y="137"/>
                    </a:lnTo>
                    <a:lnTo>
                      <a:pt x="258" y="118"/>
                    </a:lnTo>
                    <a:lnTo>
                      <a:pt x="277" y="93"/>
                    </a:lnTo>
                    <a:lnTo>
                      <a:pt x="292" y="64"/>
                    </a:lnTo>
                    <a:lnTo>
                      <a:pt x="303" y="33"/>
                    </a:lnTo>
                    <a:lnTo>
                      <a:pt x="309" y="0"/>
                    </a:lnTo>
                    <a:lnTo>
                      <a:pt x="0"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2" name="Freeform 39">
                <a:extLst>
                  <a:ext uri="{FF2B5EF4-FFF2-40B4-BE49-F238E27FC236}">
                    <a16:creationId xmlns:a16="http://schemas.microsoft.com/office/drawing/2014/main" id="{164164DE-EA6B-443D-A85C-5A188E9CEA21}"/>
                  </a:ext>
                </a:extLst>
              </p:cNvPr>
              <p:cNvSpPr>
                <a:spLocks/>
              </p:cNvSpPr>
              <p:nvPr/>
            </p:nvSpPr>
            <p:spPr bwMode="auto">
              <a:xfrm>
                <a:off x="1944" y="2324"/>
                <a:ext cx="50" cy="51"/>
              </a:xfrm>
              <a:custGeom>
                <a:avLst/>
                <a:gdLst>
                  <a:gd name="T0" fmla="*/ 50 w 50"/>
                  <a:gd name="T1" fmla="*/ 25 h 51"/>
                  <a:gd name="T2" fmla="*/ 49 w 50"/>
                  <a:gd name="T3" fmla="*/ 35 h 51"/>
                  <a:gd name="T4" fmla="*/ 42 w 50"/>
                  <a:gd name="T5" fmla="*/ 43 h 51"/>
                  <a:gd name="T6" fmla="*/ 35 w 50"/>
                  <a:gd name="T7" fmla="*/ 49 h 51"/>
                  <a:gd name="T8" fmla="*/ 25 w 50"/>
                  <a:gd name="T9" fmla="*/ 51 h 51"/>
                  <a:gd name="T10" fmla="*/ 16 w 50"/>
                  <a:gd name="T11" fmla="*/ 49 h 51"/>
                  <a:gd name="T12" fmla="*/ 8 w 50"/>
                  <a:gd name="T13" fmla="*/ 43 h 51"/>
                  <a:gd name="T14" fmla="*/ 1 w 50"/>
                  <a:gd name="T15" fmla="*/ 35 h 51"/>
                  <a:gd name="T16" fmla="*/ 0 w 50"/>
                  <a:gd name="T17" fmla="*/ 25 h 51"/>
                  <a:gd name="T18" fmla="*/ 1 w 50"/>
                  <a:gd name="T19" fmla="*/ 16 h 51"/>
                  <a:gd name="T20" fmla="*/ 8 w 50"/>
                  <a:gd name="T21" fmla="*/ 8 h 51"/>
                  <a:gd name="T22" fmla="*/ 16 w 50"/>
                  <a:gd name="T23" fmla="*/ 2 h 51"/>
                  <a:gd name="T24" fmla="*/ 25 w 50"/>
                  <a:gd name="T25" fmla="*/ 0 h 51"/>
                  <a:gd name="T26" fmla="*/ 35 w 50"/>
                  <a:gd name="T27" fmla="*/ 2 h 51"/>
                  <a:gd name="T28" fmla="*/ 42 w 50"/>
                  <a:gd name="T29" fmla="*/ 8 h 51"/>
                  <a:gd name="T30" fmla="*/ 49 w 50"/>
                  <a:gd name="T31" fmla="*/ 16 h 51"/>
                  <a:gd name="T32" fmla="*/ 50 w 50"/>
                  <a:gd name="T33" fmla="*/ 25 h 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1"/>
                  <a:gd name="T53" fmla="*/ 50 w 50"/>
                  <a:gd name="T54" fmla="*/ 51 h 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1">
                    <a:moveTo>
                      <a:pt x="50" y="25"/>
                    </a:moveTo>
                    <a:lnTo>
                      <a:pt x="49" y="35"/>
                    </a:lnTo>
                    <a:lnTo>
                      <a:pt x="42" y="43"/>
                    </a:lnTo>
                    <a:lnTo>
                      <a:pt x="35" y="49"/>
                    </a:lnTo>
                    <a:lnTo>
                      <a:pt x="25" y="51"/>
                    </a:lnTo>
                    <a:lnTo>
                      <a:pt x="16" y="49"/>
                    </a:lnTo>
                    <a:lnTo>
                      <a:pt x="8" y="43"/>
                    </a:lnTo>
                    <a:lnTo>
                      <a:pt x="1" y="35"/>
                    </a:lnTo>
                    <a:lnTo>
                      <a:pt x="0" y="25"/>
                    </a:lnTo>
                    <a:lnTo>
                      <a:pt x="1" y="16"/>
                    </a:lnTo>
                    <a:lnTo>
                      <a:pt x="8" y="8"/>
                    </a:lnTo>
                    <a:lnTo>
                      <a:pt x="16" y="2"/>
                    </a:lnTo>
                    <a:lnTo>
                      <a:pt x="25" y="0"/>
                    </a:lnTo>
                    <a:lnTo>
                      <a:pt x="35" y="2"/>
                    </a:lnTo>
                    <a:lnTo>
                      <a:pt x="42" y="8"/>
                    </a:lnTo>
                    <a:lnTo>
                      <a:pt x="49" y="16"/>
                    </a:lnTo>
                    <a:lnTo>
                      <a:pt x="50" y="25"/>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3" name="Freeform 40">
                <a:extLst>
                  <a:ext uri="{FF2B5EF4-FFF2-40B4-BE49-F238E27FC236}">
                    <a16:creationId xmlns:a16="http://schemas.microsoft.com/office/drawing/2014/main" id="{E541E0D4-BE6F-4ABC-9CC3-BD5F8B472F91}"/>
                  </a:ext>
                </a:extLst>
              </p:cNvPr>
              <p:cNvSpPr>
                <a:spLocks/>
              </p:cNvSpPr>
              <p:nvPr/>
            </p:nvSpPr>
            <p:spPr bwMode="auto">
              <a:xfrm>
                <a:off x="1944" y="2416"/>
                <a:ext cx="50" cy="50"/>
              </a:xfrm>
              <a:custGeom>
                <a:avLst/>
                <a:gdLst>
                  <a:gd name="T0" fmla="*/ 50 w 50"/>
                  <a:gd name="T1" fmla="*/ 25 h 50"/>
                  <a:gd name="T2" fmla="*/ 49 w 50"/>
                  <a:gd name="T3" fmla="*/ 34 h 50"/>
                  <a:gd name="T4" fmla="*/ 42 w 50"/>
                  <a:gd name="T5" fmla="*/ 42 h 50"/>
                  <a:gd name="T6" fmla="*/ 35 w 50"/>
                  <a:gd name="T7" fmla="*/ 48 h 50"/>
                  <a:gd name="T8" fmla="*/ 25 w 50"/>
                  <a:gd name="T9" fmla="*/ 50 h 50"/>
                  <a:gd name="T10" fmla="*/ 16 w 50"/>
                  <a:gd name="T11" fmla="*/ 48 h 50"/>
                  <a:gd name="T12" fmla="*/ 8 w 50"/>
                  <a:gd name="T13" fmla="*/ 42 h 50"/>
                  <a:gd name="T14" fmla="*/ 1 w 50"/>
                  <a:gd name="T15" fmla="*/ 34 h 50"/>
                  <a:gd name="T16" fmla="*/ 0 w 50"/>
                  <a:gd name="T17" fmla="*/ 25 h 50"/>
                  <a:gd name="T18" fmla="*/ 1 w 50"/>
                  <a:gd name="T19" fmla="*/ 15 h 50"/>
                  <a:gd name="T20" fmla="*/ 8 w 50"/>
                  <a:gd name="T21" fmla="*/ 7 h 50"/>
                  <a:gd name="T22" fmla="*/ 16 w 50"/>
                  <a:gd name="T23" fmla="*/ 1 h 50"/>
                  <a:gd name="T24" fmla="*/ 25 w 50"/>
                  <a:gd name="T25" fmla="*/ 0 h 50"/>
                  <a:gd name="T26" fmla="*/ 35 w 50"/>
                  <a:gd name="T27" fmla="*/ 1 h 50"/>
                  <a:gd name="T28" fmla="*/ 42 w 50"/>
                  <a:gd name="T29" fmla="*/ 7 h 50"/>
                  <a:gd name="T30" fmla="*/ 49 w 50"/>
                  <a:gd name="T31" fmla="*/ 15 h 50"/>
                  <a:gd name="T32" fmla="*/ 50 w 50"/>
                  <a:gd name="T33" fmla="*/ 25 h 5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0"/>
                  <a:gd name="T53" fmla="*/ 50 w 50"/>
                  <a:gd name="T54" fmla="*/ 50 h 5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0">
                    <a:moveTo>
                      <a:pt x="50" y="25"/>
                    </a:moveTo>
                    <a:lnTo>
                      <a:pt x="49" y="34"/>
                    </a:lnTo>
                    <a:lnTo>
                      <a:pt x="42" y="42"/>
                    </a:lnTo>
                    <a:lnTo>
                      <a:pt x="35" y="48"/>
                    </a:lnTo>
                    <a:lnTo>
                      <a:pt x="25" y="50"/>
                    </a:lnTo>
                    <a:lnTo>
                      <a:pt x="16" y="48"/>
                    </a:lnTo>
                    <a:lnTo>
                      <a:pt x="8" y="42"/>
                    </a:lnTo>
                    <a:lnTo>
                      <a:pt x="1" y="34"/>
                    </a:lnTo>
                    <a:lnTo>
                      <a:pt x="0" y="25"/>
                    </a:lnTo>
                    <a:lnTo>
                      <a:pt x="1" y="15"/>
                    </a:lnTo>
                    <a:lnTo>
                      <a:pt x="8" y="7"/>
                    </a:lnTo>
                    <a:lnTo>
                      <a:pt x="16" y="1"/>
                    </a:lnTo>
                    <a:lnTo>
                      <a:pt x="25" y="0"/>
                    </a:lnTo>
                    <a:lnTo>
                      <a:pt x="35" y="1"/>
                    </a:lnTo>
                    <a:lnTo>
                      <a:pt x="42" y="7"/>
                    </a:lnTo>
                    <a:lnTo>
                      <a:pt x="49" y="15"/>
                    </a:lnTo>
                    <a:lnTo>
                      <a:pt x="50" y="25"/>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4" name="Freeform 41">
                <a:extLst>
                  <a:ext uri="{FF2B5EF4-FFF2-40B4-BE49-F238E27FC236}">
                    <a16:creationId xmlns:a16="http://schemas.microsoft.com/office/drawing/2014/main" id="{8270FD68-994C-4515-A04A-7D6A89FD1A04}"/>
                  </a:ext>
                </a:extLst>
              </p:cNvPr>
              <p:cNvSpPr>
                <a:spLocks/>
              </p:cNvSpPr>
              <p:nvPr/>
            </p:nvSpPr>
            <p:spPr bwMode="auto">
              <a:xfrm>
                <a:off x="1944" y="2505"/>
                <a:ext cx="50" cy="52"/>
              </a:xfrm>
              <a:custGeom>
                <a:avLst/>
                <a:gdLst>
                  <a:gd name="T0" fmla="*/ 50 w 50"/>
                  <a:gd name="T1" fmla="*/ 26 h 52"/>
                  <a:gd name="T2" fmla="*/ 49 w 50"/>
                  <a:gd name="T3" fmla="*/ 35 h 52"/>
                  <a:gd name="T4" fmla="*/ 42 w 50"/>
                  <a:gd name="T5" fmla="*/ 45 h 52"/>
                  <a:gd name="T6" fmla="*/ 35 w 50"/>
                  <a:gd name="T7" fmla="*/ 51 h 52"/>
                  <a:gd name="T8" fmla="*/ 25 w 50"/>
                  <a:gd name="T9" fmla="*/ 52 h 52"/>
                  <a:gd name="T10" fmla="*/ 16 w 50"/>
                  <a:gd name="T11" fmla="*/ 51 h 52"/>
                  <a:gd name="T12" fmla="*/ 8 w 50"/>
                  <a:gd name="T13" fmla="*/ 45 h 52"/>
                  <a:gd name="T14" fmla="*/ 1 w 50"/>
                  <a:gd name="T15" fmla="*/ 35 h 52"/>
                  <a:gd name="T16" fmla="*/ 0 w 50"/>
                  <a:gd name="T17" fmla="*/ 26 h 52"/>
                  <a:gd name="T18" fmla="*/ 1 w 50"/>
                  <a:gd name="T19" fmla="*/ 16 h 52"/>
                  <a:gd name="T20" fmla="*/ 8 w 50"/>
                  <a:gd name="T21" fmla="*/ 8 h 52"/>
                  <a:gd name="T22" fmla="*/ 16 w 50"/>
                  <a:gd name="T23" fmla="*/ 2 h 52"/>
                  <a:gd name="T24" fmla="*/ 25 w 50"/>
                  <a:gd name="T25" fmla="*/ 0 h 52"/>
                  <a:gd name="T26" fmla="*/ 35 w 50"/>
                  <a:gd name="T27" fmla="*/ 2 h 52"/>
                  <a:gd name="T28" fmla="*/ 42 w 50"/>
                  <a:gd name="T29" fmla="*/ 8 h 52"/>
                  <a:gd name="T30" fmla="*/ 49 w 50"/>
                  <a:gd name="T31" fmla="*/ 16 h 52"/>
                  <a:gd name="T32" fmla="*/ 50 w 50"/>
                  <a:gd name="T33" fmla="*/ 26 h 5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
                  <a:gd name="T52" fmla="*/ 0 h 52"/>
                  <a:gd name="T53" fmla="*/ 50 w 50"/>
                  <a:gd name="T54" fmla="*/ 52 h 5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 h="52">
                    <a:moveTo>
                      <a:pt x="50" y="26"/>
                    </a:moveTo>
                    <a:lnTo>
                      <a:pt x="49" y="35"/>
                    </a:lnTo>
                    <a:lnTo>
                      <a:pt x="42" y="45"/>
                    </a:lnTo>
                    <a:lnTo>
                      <a:pt x="35" y="51"/>
                    </a:lnTo>
                    <a:lnTo>
                      <a:pt x="25" y="52"/>
                    </a:lnTo>
                    <a:lnTo>
                      <a:pt x="16" y="51"/>
                    </a:lnTo>
                    <a:lnTo>
                      <a:pt x="8" y="45"/>
                    </a:lnTo>
                    <a:lnTo>
                      <a:pt x="1" y="35"/>
                    </a:lnTo>
                    <a:lnTo>
                      <a:pt x="0" y="26"/>
                    </a:lnTo>
                    <a:lnTo>
                      <a:pt x="1" y="16"/>
                    </a:lnTo>
                    <a:lnTo>
                      <a:pt x="8" y="8"/>
                    </a:lnTo>
                    <a:lnTo>
                      <a:pt x="16" y="2"/>
                    </a:lnTo>
                    <a:lnTo>
                      <a:pt x="25" y="0"/>
                    </a:lnTo>
                    <a:lnTo>
                      <a:pt x="35" y="2"/>
                    </a:lnTo>
                    <a:lnTo>
                      <a:pt x="42" y="8"/>
                    </a:lnTo>
                    <a:lnTo>
                      <a:pt x="49" y="16"/>
                    </a:lnTo>
                    <a:lnTo>
                      <a:pt x="50" y="26"/>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5" name="Freeform 42">
                <a:extLst>
                  <a:ext uri="{FF2B5EF4-FFF2-40B4-BE49-F238E27FC236}">
                    <a16:creationId xmlns:a16="http://schemas.microsoft.com/office/drawing/2014/main" id="{85FBABDB-5537-441F-94EC-4280EC73D00B}"/>
                  </a:ext>
                </a:extLst>
              </p:cNvPr>
              <p:cNvSpPr>
                <a:spLocks/>
              </p:cNvSpPr>
              <p:nvPr/>
            </p:nvSpPr>
            <p:spPr bwMode="auto">
              <a:xfrm>
                <a:off x="1759" y="2589"/>
                <a:ext cx="409" cy="203"/>
              </a:xfrm>
              <a:custGeom>
                <a:avLst/>
                <a:gdLst>
                  <a:gd name="T0" fmla="*/ 409 w 409"/>
                  <a:gd name="T1" fmla="*/ 203 h 203"/>
                  <a:gd name="T2" fmla="*/ 403 w 409"/>
                  <a:gd name="T3" fmla="*/ 162 h 203"/>
                  <a:gd name="T4" fmla="*/ 390 w 409"/>
                  <a:gd name="T5" fmla="*/ 123 h 203"/>
                  <a:gd name="T6" fmla="*/ 371 w 409"/>
                  <a:gd name="T7" fmla="*/ 90 h 203"/>
                  <a:gd name="T8" fmla="*/ 346 w 409"/>
                  <a:gd name="T9" fmla="*/ 58 h 203"/>
                  <a:gd name="T10" fmla="*/ 316 w 409"/>
                  <a:gd name="T11" fmla="*/ 35 h 203"/>
                  <a:gd name="T12" fmla="*/ 281 w 409"/>
                  <a:gd name="T13" fmla="*/ 16 h 203"/>
                  <a:gd name="T14" fmla="*/ 245 w 409"/>
                  <a:gd name="T15" fmla="*/ 5 h 203"/>
                  <a:gd name="T16" fmla="*/ 204 w 409"/>
                  <a:gd name="T17" fmla="*/ 0 h 203"/>
                  <a:gd name="T18" fmla="*/ 164 w 409"/>
                  <a:gd name="T19" fmla="*/ 5 h 203"/>
                  <a:gd name="T20" fmla="*/ 127 w 409"/>
                  <a:gd name="T21" fmla="*/ 16 h 203"/>
                  <a:gd name="T22" fmla="*/ 93 w 409"/>
                  <a:gd name="T23" fmla="*/ 35 h 203"/>
                  <a:gd name="T24" fmla="*/ 63 w 409"/>
                  <a:gd name="T25" fmla="*/ 58 h 203"/>
                  <a:gd name="T26" fmla="*/ 38 w 409"/>
                  <a:gd name="T27" fmla="*/ 90 h 203"/>
                  <a:gd name="T28" fmla="*/ 19 w 409"/>
                  <a:gd name="T29" fmla="*/ 123 h 203"/>
                  <a:gd name="T30" fmla="*/ 7 w 409"/>
                  <a:gd name="T31" fmla="*/ 162 h 203"/>
                  <a:gd name="T32" fmla="*/ 0 w 409"/>
                  <a:gd name="T33" fmla="*/ 203 h 203"/>
                  <a:gd name="T34" fmla="*/ 409 w 409"/>
                  <a:gd name="T35" fmla="*/ 203 h 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9"/>
                  <a:gd name="T55" fmla="*/ 0 h 203"/>
                  <a:gd name="T56" fmla="*/ 409 w 409"/>
                  <a:gd name="T57" fmla="*/ 203 h 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9" h="203">
                    <a:moveTo>
                      <a:pt x="409" y="203"/>
                    </a:moveTo>
                    <a:lnTo>
                      <a:pt x="403" y="162"/>
                    </a:lnTo>
                    <a:lnTo>
                      <a:pt x="390" y="123"/>
                    </a:lnTo>
                    <a:lnTo>
                      <a:pt x="371" y="90"/>
                    </a:lnTo>
                    <a:lnTo>
                      <a:pt x="346" y="58"/>
                    </a:lnTo>
                    <a:lnTo>
                      <a:pt x="316" y="35"/>
                    </a:lnTo>
                    <a:lnTo>
                      <a:pt x="281" y="16"/>
                    </a:lnTo>
                    <a:lnTo>
                      <a:pt x="245" y="5"/>
                    </a:lnTo>
                    <a:lnTo>
                      <a:pt x="204" y="0"/>
                    </a:lnTo>
                    <a:lnTo>
                      <a:pt x="164" y="5"/>
                    </a:lnTo>
                    <a:lnTo>
                      <a:pt x="127" y="16"/>
                    </a:lnTo>
                    <a:lnTo>
                      <a:pt x="93" y="35"/>
                    </a:lnTo>
                    <a:lnTo>
                      <a:pt x="63" y="58"/>
                    </a:lnTo>
                    <a:lnTo>
                      <a:pt x="38" y="90"/>
                    </a:lnTo>
                    <a:lnTo>
                      <a:pt x="19" y="123"/>
                    </a:lnTo>
                    <a:lnTo>
                      <a:pt x="7" y="162"/>
                    </a:lnTo>
                    <a:lnTo>
                      <a:pt x="0" y="203"/>
                    </a:lnTo>
                    <a:lnTo>
                      <a:pt x="409" y="203"/>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6" name="Freeform 43">
                <a:extLst>
                  <a:ext uri="{FF2B5EF4-FFF2-40B4-BE49-F238E27FC236}">
                    <a16:creationId xmlns:a16="http://schemas.microsoft.com/office/drawing/2014/main" id="{86628D80-E5AB-4D09-AC9A-06201D2DA2D3}"/>
                  </a:ext>
                </a:extLst>
              </p:cNvPr>
              <p:cNvSpPr>
                <a:spLocks/>
              </p:cNvSpPr>
              <p:nvPr/>
            </p:nvSpPr>
            <p:spPr bwMode="auto">
              <a:xfrm>
                <a:off x="1662" y="2740"/>
                <a:ext cx="605" cy="177"/>
              </a:xfrm>
              <a:custGeom>
                <a:avLst/>
                <a:gdLst>
                  <a:gd name="T0" fmla="*/ 586 w 605"/>
                  <a:gd name="T1" fmla="*/ 0 h 177"/>
                  <a:gd name="T2" fmla="*/ 0 w 605"/>
                  <a:gd name="T3" fmla="*/ 0 h 177"/>
                  <a:gd name="T4" fmla="*/ 0 w 605"/>
                  <a:gd name="T5" fmla="*/ 177 h 177"/>
                  <a:gd name="T6" fmla="*/ 605 w 605"/>
                  <a:gd name="T7" fmla="*/ 177 h 177"/>
                  <a:gd name="T8" fmla="*/ 605 w 605"/>
                  <a:gd name="T9" fmla="*/ 0 h 177"/>
                  <a:gd name="T10" fmla="*/ 586 w 605"/>
                  <a:gd name="T11" fmla="*/ 0 h 177"/>
                  <a:gd name="T12" fmla="*/ 0 60000 65536"/>
                  <a:gd name="T13" fmla="*/ 0 60000 65536"/>
                  <a:gd name="T14" fmla="*/ 0 60000 65536"/>
                  <a:gd name="T15" fmla="*/ 0 60000 65536"/>
                  <a:gd name="T16" fmla="*/ 0 60000 65536"/>
                  <a:gd name="T17" fmla="*/ 0 60000 65536"/>
                  <a:gd name="T18" fmla="*/ 0 w 605"/>
                  <a:gd name="T19" fmla="*/ 0 h 177"/>
                  <a:gd name="T20" fmla="*/ 605 w 605"/>
                  <a:gd name="T21" fmla="*/ 177 h 177"/>
                </a:gdLst>
                <a:ahLst/>
                <a:cxnLst>
                  <a:cxn ang="T12">
                    <a:pos x="T0" y="T1"/>
                  </a:cxn>
                  <a:cxn ang="T13">
                    <a:pos x="T2" y="T3"/>
                  </a:cxn>
                  <a:cxn ang="T14">
                    <a:pos x="T4" y="T5"/>
                  </a:cxn>
                  <a:cxn ang="T15">
                    <a:pos x="T6" y="T7"/>
                  </a:cxn>
                  <a:cxn ang="T16">
                    <a:pos x="T8" y="T9"/>
                  </a:cxn>
                  <a:cxn ang="T17">
                    <a:pos x="T10" y="T11"/>
                  </a:cxn>
                </a:cxnLst>
                <a:rect l="T18" t="T19" r="T20" b="T21"/>
                <a:pathLst>
                  <a:path w="605" h="177">
                    <a:moveTo>
                      <a:pt x="586" y="0"/>
                    </a:moveTo>
                    <a:lnTo>
                      <a:pt x="0" y="0"/>
                    </a:lnTo>
                    <a:lnTo>
                      <a:pt x="0" y="177"/>
                    </a:lnTo>
                    <a:lnTo>
                      <a:pt x="605" y="177"/>
                    </a:lnTo>
                    <a:lnTo>
                      <a:pt x="605" y="0"/>
                    </a:lnTo>
                    <a:lnTo>
                      <a:pt x="586"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7" name="Freeform 44">
                <a:extLst>
                  <a:ext uri="{FF2B5EF4-FFF2-40B4-BE49-F238E27FC236}">
                    <a16:creationId xmlns:a16="http://schemas.microsoft.com/office/drawing/2014/main" id="{9C12A4BE-26D5-4772-A18F-F4967806D51B}"/>
                  </a:ext>
                </a:extLst>
              </p:cNvPr>
              <p:cNvSpPr>
                <a:spLocks/>
              </p:cNvSpPr>
              <p:nvPr/>
            </p:nvSpPr>
            <p:spPr bwMode="auto">
              <a:xfrm>
                <a:off x="1699" y="2777"/>
                <a:ext cx="532" cy="102"/>
              </a:xfrm>
              <a:custGeom>
                <a:avLst/>
                <a:gdLst>
                  <a:gd name="T0" fmla="*/ 532 w 532"/>
                  <a:gd name="T1" fmla="*/ 0 h 102"/>
                  <a:gd name="T2" fmla="*/ 532 w 532"/>
                  <a:gd name="T3" fmla="*/ 22 h 102"/>
                  <a:gd name="T4" fmla="*/ 532 w 532"/>
                  <a:gd name="T5" fmla="*/ 50 h 102"/>
                  <a:gd name="T6" fmla="*/ 532 w 532"/>
                  <a:gd name="T7" fmla="*/ 80 h 102"/>
                  <a:gd name="T8" fmla="*/ 532 w 532"/>
                  <a:gd name="T9" fmla="*/ 102 h 102"/>
                  <a:gd name="T10" fmla="*/ 521 w 532"/>
                  <a:gd name="T11" fmla="*/ 102 h 102"/>
                  <a:gd name="T12" fmla="*/ 500 w 532"/>
                  <a:gd name="T13" fmla="*/ 102 h 102"/>
                  <a:gd name="T14" fmla="*/ 474 w 532"/>
                  <a:gd name="T15" fmla="*/ 102 h 102"/>
                  <a:gd name="T16" fmla="*/ 439 w 532"/>
                  <a:gd name="T17" fmla="*/ 102 h 102"/>
                  <a:gd name="T18" fmla="*/ 401 w 532"/>
                  <a:gd name="T19" fmla="*/ 102 h 102"/>
                  <a:gd name="T20" fmla="*/ 358 w 532"/>
                  <a:gd name="T21" fmla="*/ 102 h 102"/>
                  <a:gd name="T22" fmla="*/ 313 w 532"/>
                  <a:gd name="T23" fmla="*/ 102 h 102"/>
                  <a:gd name="T24" fmla="*/ 267 w 532"/>
                  <a:gd name="T25" fmla="*/ 102 h 102"/>
                  <a:gd name="T26" fmla="*/ 220 w 532"/>
                  <a:gd name="T27" fmla="*/ 102 h 102"/>
                  <a:gd name="T28" fmla="*/ 174 w 532"/>
                  <a:gd name="T29" fmla="*/ 102 h 102"/>
                  <a:gd name="T30" fmla="*/ 131 w 532"/>
                  <a:gd name="T31" fmla="*/ 102 h 102"/>
                  <a:gd name="T32" fmla="*/ 94 w 532"/>
                  <a:gd name="T33" fmla="*/ 102 h 102"/>
                  <a:gd name="T34" fmla="*/ 59 w 532"/>
                  <a:gd name="T35" fmla="*/ 102 h 102"/>
                  <a:gd name="T36" fmla="*/ 32 w 532"/>
                  <a:gd name="T37" fmla="*/ 102 h 102"/>
                  <a:gd name="T38" fmla="*/ 12 w 532"/>
                  <a:gd name="T39" fmla="*/ 102 h 102"/>
                  <a:gd name="T40" fmla="*/ 0 w 532"/>
                  <a:gd name="T41" fmla="*/ 102 h 102"/>
                  <a:gd name="T42" fmla="*/ 0 w 532"/>
                  <a:gd name="T43" fmla="*/ 80 h 102"/>
                  <a:gd name="T44" fmla="*/ 0 w 532"/>
                  <a:gd name="T45" fmla="*/ 50 h 102"/>
                  <a:gd name="T46" fmla="*/ 0 w 532"/>
                  <a:gd name="T47" fmla="*/ 22 h 102"/>
                  <a:gd name="T48" fmla="*/ 0 w 532"/>
                  <a:gd name="T49" fmla="*/ 0 h 102"/>
                  <a:gd name="T50" fmla="*/ 12 w 532"/>
                  <a:gd name="T51" fmla="*/ 0 h 102"/>
                  <a:gd name="T52" fmla="*/ 32 w 532"/>
                  <a:gd name="T53" fmla="*/ 0 h 102"/>
                  <a:gd name="T54" fmla="*/ 59 w 532"/>
                  <a:gd name="T55" fmla="*/ 0 h 102"/>
                  <a:gd name="T56" fmla="*/ 94 w 532"/>
                  <a:gd name="T57" fmla="*/ 0 h 102"/>
                  <a:gd name="T58" fmla="*/ 131 w 532"/>
                  <a:gd name="T59" fmla="*/ 0 h 102"/>
                  <a:gd name="T60" fmla="*/ 174 w 532"/>
                  <a:gd name="T61" fmla="*/ 0 h 102"/>
                  <a:gd name="T62" fmla="*/ 220 w 532"/>
                  <a:gd name="T63" fmla="*/ 0 h 102"/>
                  <a:gd name="T64" fmla="*/ 267 w 532"/>
                  <a:gd name="T65" fmla="*/ 0 h 102"/>
                  <a:gd name="T66" fmla="*/ 313 w 532"/>
                  <a:gd name="T67" fmla="*/ 0 h 102"/>
                  <a:gd name="T68" fmla="*/ 358 w 532"/>
                  <a:gd name="T69" fmla="*/ 0 h 102"/>
                  <a:gd name="T70" fmla="*/ 401 w 532"/>
                  <a:gd name="T71" fmla="*/ 0 h 102"/>
                  <a:gd name="T72" fmla="*/ 439 w 532"/>
                  <a:gd name="T73" fmla="*/ 0 h 102"/>
                  <a:gd name="T74" fmla="*/ 474 w 532"/>
                  <a:gd name="T75" fmla="*/ 0 h 102"/>
                  <a:gd name="T76" fmla="*/ 500 w 532"/>
                  <a:gd name="T77" fmla="*/ 0 h 102"/>
                  <a:gd name="T78" fmla="*/ 521 w 532"/>
                  <a:gd name="T79" fmla="*/ 0 h 102"/>
                  <a:gd name="T80" fmla="*/ 532 w 532"/>
                  <a:gd name="T81" fmla="*/ 0 h 10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2"/>
                  <a:gd name="T124" fmla="*/ 0 h 102"/>
                  <a:gd name="T125" fmla="*/ 532 w 532"/>
                  <a:gd name="T126" fmla="*/ 102 h 10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2" h="102">
                    <a:moveTo>
                      <a:pt x="532" y="0"/>
                    </a:moveTo>
                    <a:lnTo>
                      <a:pt x="532" y="22"/>
                    </a:lnTo>
                    <a:lnTo>
                      <a:pt x="532" y="50"/>
                    </a:lnTo>
                    <a:lnTo>
                      <a:pt x="532" y="80"/>
                    </a:lnTo>
                    <a:lnTo>
                      <a:pt x="532" y="102"/>
                    </a:lnTo>
                    <a:lnTo>
                      <a:pt x="521" y="102"/>
                    </a:lnTo>
                    <a:lnTo>
                      <a:pt x="500" y="102"/>
                    </a:lnTo>
                    <a:lnTo>
                      <a:pt x="474" y="102"/>
                    </a:lnTo>
                    <a:lnTo>
                      <a:pt x="439" y="102"/>
                    </a:lnTo>
                    <a:lnTo>
                      <a:pt x="401" y="102"/>
                    </a:lnTo>
                    <a:lnTo>
                      <a:pt x="358" y="102"/>
                    </a:lnTo>
                    <a:lnTo>
                      <a:pt x="313" y="102"/>
                    </a:lnTo>
                    <a:lnTo>
                      <a:pt x="267" y="102"/>
                    </a:lnTo>
                    <a:lnTo>
                      <a:pt x="220" y="102"/>
                    </a:lnTo>
                    <a:lnTo>
                      <a:pt x="174" y="102"/>
                    </a:lnTo>
                    <a:lnTo>
                      <a:pt x="131" y="102"/>
                    </a:lnTo>
                    <a:lnTo>
                      <a:pt x="94" y="102"/>
                    </a:lnTo>
                    <a:lnTo>
                      <a:pt x="59" y="102"/>
                    </a:lnTo>
                    <a:lnTo>
                      <a:pt x="32" y="102"/>
                    </a:lnTo>
                    <a:lnTo>
                      <a:pt x="12" y="102"/>
                    </a:lnTo>
                    <a:lnTo>
                      <a:pt x="0" y="102"/>
                    </a:lnTo>
                    <a:lnTo>
                      <a:pt x="0" y="80"/>
                    </a:lnTo>
                    <a:lnTo>
                      <a:pt x="0" y="50"/>
                    </a:lnTo>
                    <a:lnTo>
                      <a:pt x="0" y="22"/>
                    </a:lnTo>
                    <a:lnTo>
                      <a:pt x="0" y="0"/>
                    </a:lnTo>
                    <a:lnTo>
                      <a:pt x="12" y="0"/>
                    </a:lnTo>
                    <a:lnTo>
                      <a:pt x="32" y="0"/>
                    </a:lnTo>
                    <a:lnTo>
                      <a:pt x="59" y="0"/>
                    </a:lnTo>
                    <a:lnTo>
                      <a:pt x="94" y="0"/>
                    </a:lnTo>
                    <a:lnTo>
                      <a:pt x="131" y="0"/>
                    </a:lnTo>
                    <a:lnTo>
                      <a:pt x="174" y="0"/>
                    </a:lnTo>
                    <a:lnTo>
                      <a:pt x="220" y="0"/>
                    </a:lnTo>
                    <a:lnTo>
                      <a:pt x="267" y="0"/>
                    </a:lnTo>
                    <a:lnTo>
                      <a:pt x="313" y="0"/>
                    </a:lnTo>
                    <a:lnTo>
                      <a:pt x="358" y="0"/>
                    </a:lnTo>
                    <a:lnTo>
                      <a:pt x="401" y="0"/>
                    </a:lnTo>
                    <a:lnTo>
                      <a:pt x="439" y="0"/>
                    </a:lnTo>
                    <a:lnTo>
                      <a:pt x="474" y="0"/>
                    </a:lnTo>
                    <a:lnTo>
                      <a:pt x="500" y="0"/>
                    </a:lnTo>
                    <a:lnTo>
                      <a:pt x="521" y="0"/>
                    </a:lnTo>
                    <a:lnTo>
                      <a:pt x="532" y="0"/>
                    </a:lnTo>
                    <a:close/>
                  </a:path>
                </a:pathLst>
              </a:custGeom>
              <a:grp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01893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87"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4" name="Rectangle 53">
            <a:extLst>
              <a:ext uri="{FF2B5EF4-FFF2-40B4-BE49-F238E27FC236}">
                <a16:creationId xmlns:a16="http://schemas.microsoft.com/office/drawing/2014/main" id="{58294D1F-7114-4C9A-85B1-A40E9533500B}"/>
              </a:ext>
            </a:extLst>
          </p:cNvPr>
          <p:cNvSpPr>
            <a:spLocks/>
          </p:cNvSpPr>
          <p:nvPr/>
        </p:nvSpPr>
        <p:spPr>
          <a:xfrm>
            <a:off x="576000" y="1265947"/>
            <a:ext cx="11040000" cy="338554"/>
          </a:xfrm>
          <a:prstGeom prst="rect">
            <a:avLst/>
          </a:prstGeom>
          <a:solidFill>
            <a:schemeClr val="accent1">
              <a:lumMod val="50000"/>
            </a:schemeClr>
          </a:solidFill>
        </p:spPr>
        <p:txBody>
          <a:bodyPr wrap="square" l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prstClr val="white"/>
                </a:solidFill>
                <a:effectLst/>
                <a:uLnTx/>
                <a:uFillTx/>
                <a:latin typeface="Calibri" panose="020F0502020204030204"/>
                <a:ea typeface="+mn-ea"/>
                <a:cs typeface="+mn-cs"/>
              </a:rPr>
              <a:t>You can’t manage what you don’t name. And then there’s its corollary: you can’t manage well what you don’t define explicitly.</a:t>
            </a:r>
          </a:p>
        </p:txBody>
      </p:sp>
      <p:sp>
        <p:nvSpPr>
          <p:cNvPr id="55" name="Title 1">
            <a:extLst>
              <a:ext uri="{FF2B5EF4-FFF2-40B4-BE49-F238E27FC236}">
                <a16:creationId xmlns:a16="http://schemas.microsoft.com/office/drawing/2014/main" id="{C5149656-9C19-44BF-ACBF-399E0783E6CF}"/>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What</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 is Data Governance (DG)?</a:t>
            </a:r>
          </a:p>
        </p:txBody>
      </p:sp>
      <p:sp>
        <p:nvSpPr>
          <p:cNvPr id="52" name="Content Placeholder 6">
            <a:extLst>
              <a:ext uri="{FF2B5EF4-FFF2-40B4-BE49-F238E27FC236}">
                <a16:creationId xmlns:a16="http://schemas.microsoft.com/office/drawing/2014/main" id="{2DADDE8F-820B-4768-B9AD-68A619C76413}"/>
              </a:ext>
            </a:extLst>
          </p:cNvPr>
          <p:cNvSpPr txBox="1">
            <a:spLocks/>
          </p:cNvSpPr>
          <p:nvPr/>
        </p:nvSpPr>
        <p:spPr>
          <a:xfrm>
            <a:off x="2842542" y="1999702"/>
            <a:ext cx="8578483" cy="4443820"/>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Arial"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Arial"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Arial"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Data Governance is: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1"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Overall management of the availability, usability, integrity and security of the data employed in an enterprise</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Practice of organizing and implementing policies, procedures, and standards for the effective use of an organization’s structured/unstructured information assets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Execution and enforcement of authority over the management of data assets and the performance of data functions</a:t>
            </a: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endPar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FFE600"/>
              </a:buClr>
              <a:buSzPct val="70000"/>
              <a:buFont typeface="Arial" pitchFamily="34" charset="0"/>
              <a:buNone/>
              <a:tabLst/>
              <a:defRPr/>
            </a:pPr>
            <a:r>
              <a:rPr kumimoji="0" lang="en-IN" sz="1400" b="0" i="0" u="none" strike="noStrike" kern="1200" cap="none" spc="0" normalizeH="0" baseline="0" noProof="0">
                <a:ln>
                  <a:noFill/>
                </a:ln>
                <a:solidFill>
                  <a:srgbClr val="000000"/>
                </a:solidFill>
                <a:effectLst/>
                <a:uLnTx/>
                <a:uFillTx/>
                <a:latin typeface="Calibri" panose="020F0502020204030204"/>
                <a:ea typeface="+mn-ea"/>
                <a:cs typeface="Arial" pitchFamily="34" charset="0"/>
              </a:rPr>
              <a:t>Decision-making process that prioritizes investments, allocates resources and measures results to ensure that data is managed and deployed to support business</a:t>
            </a:r>
          </a:p>
          <a:p>
            <a:pPr marL="342900" marR="0" lvl="0" indent="-342900"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endParaRPr kumimoji="0" lang="en-IN" sz="1600" b="0" i="0" u="none" strike="noStrike" kern="1200" cap="none" spc="0" normalizeH="0" baseline="0" noProof="0">
              <a:ln>
                <a:noFill/>
              </a:ln>
              <a:solidFill>
                <a:srgbClr val="646464"/>
              </a:solidFill>
              <a:effectLst/>
              <a:uLnTx/>
              <a:uFillTx/>
              <a:latin typeface="Calibri" panose="020F0502020204030204"/>
              <a:ea typeface="+mn-ea"/>
              <a:cs typeface="Arial" pitchFamily="34" charset="0"/>
            </a:endParaRPr>
          </a:p>
        </p:txBody>
      </p:sp>
      <p:grpSp>
        <p:nvGrpSpPr>
          <p:cNvPr id="6" name="Group 5">
            <a:extLst>
              <a:ext uri="{FF2B5EF4-FFF2-40B4-BE49-F238E27FC236}">
                <a16:creationId xmlns:a16="http://schemas.microsoft.com/office/drawing/2014/main" id="{634C59F2-070C-47C0-9A81-534BBF443364}"/>
              </a:ext>
            </a:extLst>
          </p:cNvPr>
          <p:cNvGrpSpPr/>
          <p:nvPr/>
        </p:nvGrpSpPr>
        <p:grpSpPr>
          <a:xfrm>
            <a:off x="1996218" y="2338515"/>
            <a:ext cx="676682" cy="3224775"/>
            <a:chOff x="804730" y="2338515"/>
            <a:chExt cx="676682" cy="3224775"/>
          </a:xfrm>
        </p:grpSpPr>
        <p:grpSp>
          <p:nvGrpSpPr>
            <p:cNvPr id="143" name="Group 35">
              <a:extLst>
                <a:ext uri="{FF2B5EF4-FFF2-40B4-BE49-F238E27FC236}">
                  <a16:creationId xmlns:a16="http://schemas.microsoft.com/office/drawing/2014/main" id="{B358E3A0-8FDF-4869-967A-AE8891F35E9E}"/>
                </a:ext>
              </a:extLst>
            </p:cNvPr>
            <p:cNvGrpSpPr>
              <a:grpSpLocks noChangeAspect="1"/>
            </p:cNvGrpSpPr>
            <p:nvPr/>
          </p:nvGrpSpPr>
          <p:grpSpPr bwMode="auto">
            <a:xfrm>
              <a:off x="868756" y="2338515"/>
              <a:ext cx="548644" cy="625823"/>
              <a:chOff x="1896" y="1919"/>
              <a:chExt cx="654" cy="746"/>
            </a:xfrm>
            <a:solidFill>
              <a:schemeClr val="accent1"/>
            </a:solidFill>
          </p:grpSpPr>
          <p:sp>
            <p:nvSpPr>
              <p:cNvPr id="144" name="Freeform 36">
                <a:extLst>
                  <a:ext uri="{FF2B5EF4-FFF2-40B4-BE49-F238E27FC236}">
                    <a16:creationId xmlns:a16="http://schemas.microsoft.com/office/drawing/2014/main" id="{B87F4DE9-ED95-44B5-966B-1590B09306B1}"/>
                  </a:ext>
                </a:extLst>
              </p:cNvPr>
              <p:cNvSpPr>
                <a:spLocks noEditPoints="1"/>
              </p:cNvSpPr>
              <p:nvPr/>
            </p:nvSpPr>
            <p:spPr bwMode="auto">
              <a:xfrm>
                <a:off x="1984" y="2053"/>
                <a:ext cx="478" cy="478"/>
              </a:xfrm>
              <a:custGeom>
                <a:avLst/>
                <a:gdLst>
                  <a:gd name="T0" fmla="*/ 214 w 478"/>
                  <a:gd name="T1" fmla="*/ 476 h 478"/>
                  <a:gd name="T2" fmla="*/ 146 w 478"/>
                  <a:gd name="T3" fmla="*/ 458 h 478"/>
                  <a:gd name="T4" fmla="*/ 86 w 478"/>
                  <a:gd name="T5" fmla="*/ 422 h 478"/>
                  <a:gd name="T6" fmla="*/ 40 w 478"/>
                  <a:gd name="T7" fmla="*/ 372 h 478"/>
                  <a:gd name="T8" fmla="*/ 10 w 478"/>
                  <a:gd name="T9" fmla="*/ 310 h 478"/>
                  <a:gd name="T10" fmla="*/ 0 w 478"/>
                  <a:gd name="T11" fmla="*/ 238 h 478"/>
                  <a:gd name="T12" fmla="*/ 4 w 478"/>
                  <a:gd name="T13" fmla="*/ 190 h 478"/>
                  <a:gd name="T14" fmla="*/ 28 w 478"/>
                  <a:gd name="T15" fmla="*/ 124 h 478"/>
                  <a:gd name="T16" fmla="*/ 70 w 478"/>
                  <a:gd name="T17" fmla="*/ 70 h 478"/>
                  <a:gd name="T18" fmla="*/ 124 w 478"/>
                  <a:gd name="T19" fmla="*/ 28 h 478"/>
                  <a:gd name="T20" fmla="*/ 190 w 478"/>
                  <a:gd name="T21" fmla="*/ 4 h 478"/>
                  <a:gd name="T22" fmla="*/ 238 w 478"/>
                  <a:gd name="T23" fmla="*/ 0 h 478"/>
                  <a:gd name="T24" fmla="*/ 310 w 478"/>
                  <a:gd name="T25" fmla="*/ 10 h 478"/>
                  <a:gd name="T26" fmla="*/ 372 w 478"/>
                  <a:gd name="T27" fmla="*/ 40 h 478"/>
                  <a:gd name="T28" fmla="*/ 422 w 478"/>
                  <a:gd name="T29" fmla="*/ 86 h 478"/>
                  <a:gd name="T30" fmla="*/ 458 w 478"/>
                  <a:gd name="T31" fmla="*/ 146 h 478"/>
                  <a:gd name="T32" fmla="*/ 476 w 478"/>
                  <a:gd name="T33" fmla="*/ 214 h 478"/>
                  <a:gd name="T34" fmla="*/ 476 w 478"/>
                  <a:gd name="T35" fmla="*/ 264 h 478"/>
                  <a:gd name="T36" fmla="*/ 458 w 478"/>
                  <a:gd name="T37" fmla="*/ 332 h 478"/>
                  <a:gd name="T38" fmla="*/ 422 w 478"/>
                  <a:gd name="T39" fmla="*/ 390 h 478"/>
                  <a:gd name="T40" fmla="*/ 372 w 478"/>
                  <a:gd name="T41" fmla="*/ 436 h 478"/>
                  <a:gd name="T42" fmla="*/ 310 w 478"/>
                  <a:gd name="T43" fmla="*/ 466 h 478"/>
                  <a:gd name="T44" fmla="*/ 238 w 478"/>
                  <a:gd name="T45" fmla="*/ 478 h 478"/>
                  <a:gd name="T46" fmla="*/ 238 w 478"/>
                  <a:gd name="T47" fmla="*/ 18 h 478"/>
                  <a:gd name="T48" fmla="*/ 172 w 478"/>
                  <a:gd name="T49" fmla="*/ 28 h 478"/>
                  <a:gd name="T50" fmla="*/ 116 w 478"/>
                  <a:gd name="T51" fmla="*/ 56 h 478"/>
                  <a:gd name="T52" fmla="*/ 68 w 478"/>
                  <a:gd name="T53" fmla="*/ 98 h 478"/>
                  <a:gd name="T54" fmla="*/ 34 w 478"/>
                  <a:gd name="T55" fmla="*/ 152 h 478"/>
                  <a:gd name="T56" fmla="*/ 18 w 478"/>
                  <a:gd name="T57" fmla="*/ 216 h 478"/>
                  <a:gd name="T58" fmla="*/ 18 w 478"/>
                  <a:gd name="T59" fmla="*/ 262 h 478"/>
                  <a:gd name="T60" fmla="*/ 34 w 478"/>
                  <a:gd name="T61" fmla="*/ 324 h 478"/>
                  <a:gd name="T62" fmla="*/ 68 w 478"/>
                  <a:gd name="T63" fmla="*/ 380 h 478"/>
                  <a:gd name="T64" fmla="*/ 116 w 478"/>
                  <a:gd name="T65" fmla="*/ 422 h 478"/>
                  <a:gd name="T66" fmla="*/ 172 w 478"/>
                  <a:gd name="T67" fmla="*/ 450 h 478"/>
                  <a:gd name="T68" fmla="*/ 238 w 478"/>
                  <a:gd name="T69" fmla="*/ 460 h 478"/>
                  <a:gd name="T70" fmla="*/ 282 w 478"/>
                  <a:gd name="T71" fmla="*/ 456 h 478"/>
                  <a:gd name="T72" fmla="*/ 344 w 478"/>
                  <a:gd name="T73" fmla="*/ 432 h 478"/>
                  <a:gd name="T74" fmla="*/ 394 w 478"/>
                  <a:gd name="T75" fmla="*/ 394 h 478"/>
                  <a:gd name="T76" fmla="*/ 432 w 478"/>
                  <a:gd name="T77" fmla="*/ 344 h 478"/>
                  <a:gd name="T78" fmla="*/ 454 w 478"/>
                  <a:gd name="T79" fmla="*/ 284 h 478"/>
                  <a:gd name="T80" fmla="*/ 460 w 478"/>
                  <a:gd name="T81" fmla="*/ 238 h 478"/>
                  <a:gd name="T82" fmla="*/ 450 w 478"/>
                  <a:gd name="T83" fmla="*/ 174 h 478"/>
                  <a:gd name="T84" fmla="*/ 422 w 478"/>
                  <a:gd name="T85" fmla="*/ 116 h 478"/>
                  <a:gd name="T86" fmla="*/ 378 w 478"/>
                  <a:gd name="T87" fmla="*/ 68 h 478"/>
                  <a:gd name="T88" fmla="*/ 324 w 478"/>
                  <a:gd name="T89" fmla="*/ 36 h 478"/>
                  <a:gd name="T90" fmla="*/ 262 w 478"/>
                  <a:gd name="T91" fmla="*/ 1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8" h="478">
                    <a:moveTo>
                      <a:pt x="238" y="478"/>
                    </a:moveTo>
                    <a:lnTo>
                      <a:pt x="238" y="478"/>
                    </a:lnTo>
                    <a:lnTo>
                      <a:pt x="214" y="476"/>
                    </a:lnTo>
                    <a:lnTo>
                      <a:pt x="190" y="472"/>
                    </a:lnTo>
                    <a:lnTo>
                      <a:pt x="168" y="466"/>
                    </a:lnTo>
                    <a:lnTo>
                      <a:pt x="146" y="458"/>
                    </a:lnTo>
                    <a:lnTo>
                      <a:pt x="124" y="448"/>
                    </a:lnTo>
                    <a:lnTo>
                      <a:pt x="104" y="436"/>
                    </a:lnTo>
                    <a:lnTo>
                      <a:pt x="86" y="422"/>
                    </a:lnTo>
                    <a:lnTo>
                      <a:pt x="70" y="408"/>
                    </a:lnTo>
                    <a:lnTo>
                      <a:pt x="54" y="390"/>
                    </a:lnTo>
                    <a:lnTo>
                      <a:pt x="40" y="372"/>
                    </a:lnTo>
                    <a:lnTo>
                      <a:pt x="28" y="352"/>
                    </a:lnTo>
                    <a:lnTo>
                      <a:pt x="18" y="332"/>
                    </a:lnTo>
                    <a:lnTo>
                      <a:pt x="10" y="310"/>
                    </a:lnTo>
                    <a:lnTo>
                      <a:pt x="4" y="286"/>
                    </a:lnTo>
                    <a:lnTo>
                      <a:pt x="0" y="264"/>
                    </a:lnTo>
                    <a:lnTo>
                      <a:pt x="0" y="238"/>
                    </a:lnTo>
                    <a:lnTo>
                      <a:pt x="0" y="238"/>
                    </a:lnTo>
                    <a:lnTo>
                      <a:pt x="0" y="214"/>
                    </a:lnTo>
                    <a:lnTo>
                      <a:pt x="4" y="190"/>
                    </a:lnTo>
                    <a:lnTo>
                      <a:pt x="10" y="168"/>
                    </a:lnTo>
                    <a:lnTo>
                      <a:pt x="18" y="146"/>
                    </a:lnTo>
                    <a:lnTo>
                      <a:pt x="28" y="124"/>
                    </a:lnTo>
                    <a:lnTo>
                      <a:pt x="40" y="106"/>
                    </a:lnTo>
                    <a:lnTo>
                      <a:pt x="54" y="86"/>
                    </a:lnTo>
                    <a:lnTo>
                      <a:pt x="70" y="70"/>
                    </a:lnTo>
                    <a:lnTo>
                      <a:pt x="86" y="54"/>
                    </a:lnTo>
                    <a:lnTo>
                      <a:pt x="104" y="40"/>
                    </a:lnTo>
                    <a:lnTo>
                      <a:pt x="124" y="28"/>
                    </a:lnTo>
                    <a:lnTo>
                      <a:pt x="146" y="18"/>
                    </a:lnTo>
                    <a:lnTo>
                      <a:pt x="168" y="10"/>
                    </a:lnTo>
                    <a:lnTo>
                      <a:pt x="190" y="4"/>
                    </a:lnTo>
                    <a:lnTo>
                      <a:pt x="214" y="2"/>
                    </a:lnTo>
                    <a:lnTo>
                      <a:pt x="238" y="0"/>
                    </a:lnTo>
                    <a:lnTo>
                      <a:pt x="238" y="0"/>
                    </a:lnTo>
                    <a:lnTo>
                      <a:pt x="262" y="2"/>
                    </a:lnTo>
                    <a:lnTo>
                      <a:pt x="286" y="4"/>
                    </a:lnTo>
                    <a:lnTo>
                      <a:pt x="310" y="10"/>
                    </a:lnTo>
                    <a:lnTo>
                      <a:pt x="332" y="18"/>
                    </a:lnTo>
                    <a:lnTo>
                      <a:pt x="352" y="28"/>
                    </a:lnTo>
                    <a:lnTo>
                      <a:pt x="372" y="40"/>
                    </a:lnTo>
                    <a:lnTo>
                      <a:pt x="390" y="54"/>
                    </a:lnTo>
                    <a:lnTo>
                      <a:pt x="408" y="70"/>
                    </a:lnTo>
                    <a:lnTo>
                      <a:pt x="422" y="86"/>
                    </a:lnTo>
                    <a:lnTo>
                      <a:pt x="436" y="106"/>
                    </a:lnTo>
                    <a:lnTo>
                      <a:pt x="448" y="124"/>
                    </a:lnTo>
                    <a:lnTo>
                      <a:pt x="458" y="146"/>
                    </a:lnTo>
                    <a:lnTo>
                      <a:pt x="466" y="168"/>
                    </a:lnTo>
                    <a:lnTo>
                      <a:pt x="472" y="190"/>
                    </a:lnTo>
                    <a:lnTo>
                      <a:pt x="476" y="214"/>
                    </a:lnTo>
                    <a:lnTo>
                      <a:pt x="478" y="238"/>
                    </a:lnTo>
                    <a:lnTo>
                      <a:pt x="478" y="238"/>
                    </a:lnTo>
                    <a:lnTo>
                      <a:pt x="476" y="264"/>
                    </a:lnTo>
                    <a:lnTo>
                      <a:pt x="472" y="286"/>
                    </a:lnTo>
                    <a:lnTo>
                      <a:pt x="466" y="310"/>
                    </a:lnTo>
                    <a:lnTo>
                      <a:pt x="458" y="332"/>
                    </a:lnTo>
                    <a:lnTo>
                      <a:pt x="448" y="352"/>
                    </a:lnTo>
                    <a:lnTo>
                      <a:pt x="436" y="372"/>
                    </a:lnTo>
                    <a:lnTo>
                      <a:pt x="422" y="390"/>
                    </a:lnTo>
                    <a:lnTo>
                      <a:pt x="408" y="408"/>
                    </a:lnTo>
                    <a:lnTo>
                      <a:pt x="390" y="422"/>
                    </a:lnTo>
                    <a:lnTo>
                      <a:pt x="372" y="436"/>
                    </a:lnTo>
                    <a:lnTo>
                      <a:pt x="352" y="448"/>
                    </a:lnTo>
                    <a:lnTo>
                      <a:pt x="332" y="458"/>
                    </a:lnTo>
                    <a:lnTo>
                      <a:pt x="310" y="466"/>
                    </a:lnTo>
                    <a:lnTo>
                      <a:pt x="286" y="472"/>
                    </a:lnTo>
                    <a:lnTo>
                      <a:pt x="262" y="476"/>
                    </a:lnTo>
                    <a:lnTo>
                      <a:pt x="238" y="478"/>
                    </a:lnTo>
                    <a:lnTo>
                      <a:pt x="238" y="478"/>
                    </a:lnTo>
                    <a:close/>
                    <a:moveTo>
                      <a:pt x="238" y="18"/>
                    </a:moveTo>
                    <a:lnTo>
                      <a:pt x="238" y="18"/>
                    </a:lnTo>
                    <a:lnTo>
                      <a:pt x="216" y="18"/>
                    </a:lnTo>
                    <a:lnTo>
                      <a:pt x="194" y="22"/>
                    </a:lnTo>
                    <a:lnTo>
                      <a:pt x="172" y="28"/>
                    </a:lnTo>
                    <a:lnTo>
                      <a:pt x="152" y="36"/>
                    </a:lnTo>
                    <a:lnTo>
                      <a:pt x="134" y="44"/>
                    </a:lnTo>
                    <a:lnTo>
                      <a:pt x="116" y="56"/>
                    </a:lnTo>
                    <a:lnTo>
                      <a:pt x="98" y="68"/>
                    </a:lnTo>
                    <a:lnTo>
                      <a:pt x="82" y="82"/>
                    </a:lnTo>
                    <a:lnTo>
                      <a:pt x="68" y="98"/>
                    </a:lnTo>
                    <a:lnTo>
                      <a:pt x="56" y="116"/>
                    </a:lnTo>
                    <a:lnTo>
                      <a:pt x="44" y="134"/>
                    </a:lnTo>
                    <a:lnTo>
                      <a:pt x="34" y="152"/>
                    </a:lnTo>
                    <a:lnTo>
                      <a:pt x="28" y="174"/>
                    </a:lnTo>
                    <a:lnTo>
                      <a:pt x="22" y="194"/>
                    </a:lnTo>
                    <a:lnTo>
                      <a:pt x="18" y="216"/>
                    </a:lnTo>
                    <a:lnTo>
                      <a:pt x="18" y="238"/>
                    </a:lnTo>
                    <a:lnTo>
                      <a:pt x="18" y="238"/>
                    </a:lnTo>
                    <a:lnTo>
                      <a:pt x="18" y="262"/>
                    </a:lnTo>
                    <a:lnTo>
                      <a:pt x="22" y="284"/>
                    </a:lnTo>
                    <a:lnTo>
                      <a:pt x="28" y="304"/>
                    </a:lnTo>
                    <a:lnTo>
                      <a:pt x="34" y="324"/>
                    </a:lnTo>
                    <a:lnTo>
                      <a:pt x="44" y="344"/>
                    </a:lnTo>
                    <a:lnTo>
                      <a:pt x="56" y="362"/>
                    </a:lnTo>
                    <a:lnTo>
                      <a:pt x="68" y="380"/>
                    </a:lnTo>
                    <a:lnTo>
                      <a:pt x="82" y="394"/>
                    </a:lnTo>
                    <a:lnTo>
                      <a:pt x="98" y="410"/>
                    </a:lnTo>
                    <a:lnTo>
                      <a:pt x="116" y="422"/>
                    </a:lnTo>
                    <a:lnTo>
                      <a:pt x="134" y="432"/>
                    </a:lnTo>
                    <a:lnTo>
                      <a:pt x="152" y="442"/>
                    </a:lnTo>
                    <a:lnTo>
                      <a:pt x="172" y="450"/>
                    </a:lnTo>
                    <a:lnTo>
                      <a:pt x="194" y="456"/>
                    </a:lnTo>
                    <a:lnTo>
                      <a:pt x="216" y="458"/>
                    </a:lnTo>
                    <a:lnTo>
                      <a:pt x="238" y="460"/>
                    </a:lnTo>
                    <a:lnTo>
                      <a:pt x="238" y="460"/>
                    </a:lnTo>
                    <a:lnTo>
                      <a:pt x="262" y="458"/>
                    </a:lnTo>
                    <a:lnTo>
                      <a:pt x="282" y="456"/>
                    </a:lnTo>
                    <a:lnTo>
                      <a:pt x="304" y="450"/>
                    </a:lnTo>
                    <a:lnTo>
                      <a:pt x="324" y="442"/>
                    </a:lnTo>
                    <a:lnTo>
                      <a:pt x="344" y="432"/>
                    </a:lnTo>
                    <a:lnTo>
                      <a:pt x="362" y="422"/>
                    </a:lnTo>
                    <a:lnTo>
                      <a:pt x="378" y="410"/>
                    </a:lnTo>
                    <a:lnTo>
                      <a:pt x="394" y="394"/>
                    </a:lnTo>
                    <a:lnTo>
                      <a:pt x="408" y="380"/>
                    </a:lnTo>
                    <a:lnTo>
                      <a:pt x="422" y="362"/>
                    </a:lnTo>
                    <a:lnTo>
                      <a:pt x="432" y="344"/>
                    </a:lnTo>
                    <a:lnTo>
                      <a:pt x="442" y="324"/>
                    </a:lnTo>
                    <a:lnTo>
                      <a:pt x="450" y="304"/>
                    </a:lnTo>
                    <a:lnTo>
                      <a:pt x="454" y="284"/>
                    </a:lnTo>
                    <a:lnTo>
                      <a:pt x="458" y="262"/>
                    </a:lnTo>
                    <a:lnTo>
                      <a:pt x="460" y="238"/>
                    </a:lnTo>
                    <a:lnTo>
                      <a:pt x="460" y="238"/>
                    </a:lnTo>
                    <a:lnTo>
                      <a:pt x="458" y="216"/>
                    </a:lnTo>
                    <a:lnTo>
                      <a:pt x="454" y="194"/>
                    </a:lnTo>
                    <a:lnTo>
                      <a:pt x="450" y="174"/>
                    </a:lnTo>
                    <a:lnTo>
                      <a:pt x="442" y="152"/>
                    </a:lnTo>
                    <a:lnTo>
                      <a:pt x="432" y="134"/>
                    </a:lnTo>
                    <a:lnTo>
                      <a:pt x="422" y="116"/>
                    </a:lnTo>
                    <a:lnTo>
                      <a:pt x="408" y="98"/>
                    </a:lnTo>
                    <a:lnTo>
                      <a:pt x="394" y="82"/>
                    </a:lnTo>
                    <a:lnTo>
                      <a:pt x="378" y="68"/>
                    </a:lnTo>
                    <a:lnTo>
                      <a:pt x="362" y="56"/>
                    </a:lnTo>
                    <a:lnTo>
                      <a:pt x="344" y="44"/>
                    </a:lnTo>
                    <a:lnTo>
                      <a:pt x="324" y="36"/>
                    </a:lnTo>
                    <a:lnTo>
                      <a:pt x="304" y="28"/>
                    </a:lnTo>
                    <a:lnTo>
                      <a:pt x="282" y="22"/>
                    </a:lnTo>
                    <a:lnTo>
                      <a:pt x="262" y="18"/>
                    </a:lnTo>
                    <a:lnTo>
                      <a:pt x="238" y="18"/>
                    </a:lnTo>
                    <a:lnTo>
                      <a:pt x="238"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37">
                <a:extLst>
                  <a:ext uri="{FF2B5EF4-FFF2-40B4-BE49-F238E27FC236}">
                    <a16:creationId xmlns:a16="http://schemas.microsoft.com/office/drawing/2014/main" id="{3513B3ED-1C26-4687-8472-A3BBA1B82E04}"/>
                  </a:ext>
                </a:extLst>
              </p:cNvPr>
              <p:cNvSpPr>
                <a:spLocks noEditPoints="1"/>
              </p:cNvSpPr>
              <p:nvPr/>
            </p:nvSpPr>
            <p:spPr bwMode="auto">
              <a:xfrm>
                <a:off x="2178" y="1919"/>
                <a:ext cx="88" cy="88"/>
              </a:xfrm>
              <a:custGeom>
                <a:avLst/>
                <a:gdLst>
                  <a:gd name="T0" fmla="*/ 44 w 88"/>
                  <a:gd name="T1" fmla="*/ 88 h 88"/>
                  <a:gd name="T2" fmla="*/ 44 w 88"/>
                  <a:gd name="T3" fmla="*/ 88 h 88"/>
                  <a:gd name="T4" fmla="*/ 36 w 88"/>
                  <a:gd name="T5" fmla="*/ 88 h 88"/>
                  <a:gd name="T6" fmla="*/ 28 w 88"/>
                  <a:gd name="T7" fmla="*/ 86 h 88"/>
                  <a:gd name="T8" fmla="*/ 20 w 88"/>
                  <a:gd name="T9" fmla="*/ 82 h 88"/>
                  <a:gd name="T10" fmla="*/ 14 w 88"/>
                  <a:gd name="T11" fmla="*/ 76 h 88"/>
                  <a:gd name="T12" fmla="*/ 8 w 88"/>
                  <a:gd name="T13" fmla="*/ 70 h 88"/>
                  <a:gd name="T14" fmla="*/ 4 w 88"/>
                  <a:gd name="T15" fmla="*/ 62 h 88"/>
                  <a:gd name="T16" fmla="*/ 2 w 88"/>
                  <a:gd name="T17" fmla="*/ 54 h 88"/>
                  <a:gd name="T18" fmla="*/ 0 w 88"/>
                  <a:gd name="T19" fmla="*/ 44 h 88"/>
                  <a:gd name="T20" fmla="*/ 0 w 88"/>
                  <a:gd name="T21" fmla="*/ 44 h 88"/>
                  <a:gd name="T22" fmla="*/ 2 w 88"/>
                  <a:gd name="T23" fmla="*/ 36 h 88"/>
                  <a:gd name="T24" fmla="*/ 4 w 88"/>
                  <a:gd name="T25" fmla="*/ 28 h 88"/>
                  <a:gd name="T26" fmla="*/ 8 w 88"/>
                  <a:gd name="T27" fmla="*/ 20 h 88"/>
                  <a:gd name="T28" fmla="*/ 14 w 88"/>
                  <a:gd name="T29" fmla="*/ 14 h 88"/>
                  <a:gd name="T30" fmla="*/ 20 w 88"/>
                  <a:gd name="T31" fmla="*/ 8 h 88"/>
                  <a:gd name="T32" fmla="*/ 28 w 88"/>
                  <a:gd name="T33" fmla="*/ 4 h 88"/>
                  <a:gd name="T34" fmla="*/ 36 w 88"/>
                  <a:gd name="T35" fmla="*/ 2 h 88"/>
                  <a:gd name="T36" fmla="*/ 44 w 88"/>
                  <a:gd name="T37" fmla="*/ 0 h 88"/>
                  <a:gd name="T38" fmla="*/ 44 w 88"/>
                  <a:gd name="T39" fmla="*/ 0 h 88"/>
                  <a:gd name="T40" fmla="*/ 54 w 88"/>
                  <a:gd name="T41" fmla="*/ 2 h 88"/>
                  <a:gd name="T42" fmla="*/ 62 w 88"/>
                  <a:gd name="T43" fmla="*/ 4 h 88"/>
                  <a:gd name="T44" fmla="*/ 70 w 88"/>
                  <a:gd name="T45" fmla="*/ 8 h 88"/>
                  <a:gd name="T46" fmla="*/ 76 w 88"/>
                  <a:gd name="T47" fmla="*/ 14 h 88"/>
                  <a:gd name="T48" fmla="*/ 82 w 88"/>
                  <a:gd name="T49" fmla="*/ 20 h 88"/>
                  <a:gd name="T50" fmla="*/ 86 w 88"/>
                  <a:gd name="T51" fmla="*/ 28 h 88"/>
                  <a:gd name="T52" fmla="*/ 88 w 88"/>
                  <a:gd name="T53" fmla="*/ 36 h 88"/>
                  <a:gd name="T54" fmla="*/ 88 w 88"/>
                  <a:gd name="T55" fmla="*/ 44 h 88"/>
                  <a:gd name="T56" fmla="*/ 88 w 88"/>
                  <a:gd name="T57" fmla="*/ 44 h 88"/>
                  <a:gd name="T58" fmla="*/ 88 w 88"/>
                  <a:gd name="T59" fmla="*/ 54 h 88"/>
                  <a:gd name="T60" fmla="*/ 86 w 88"/>
                  <a:gd name="T61" fmla="*/ 62 h 88"/>
                  <a:gd name="T62" fmla="*/ 82 w 88"/>
                  <a:gd name="T63" fmla="*/ 70 h 88"/>
                  <a:gd name="T64" fmla="*/ 76 w 88"/>
                  <a:gd name="T65" fmla="*/ 76 h 88"/>
                  <a:gd name="T66" fmla="*/ 70 w 88"/>
                  <a:gd name="T67" fmla="*/ 82 h 88"/>
                  <a:gd name="T68" fmla="*/ 62 w 88"/>
                  <a:gd name="T69" fmla="*/ 86 h 88"/>
                  <a:gd name="T70" fmla="*/ 54 w 88"/>
                  <a:gd name="T71" fmla="*/ 88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6 h 88"/>
                  <a:gd name="T84" fmla="*/ 20 w 88"/>
                  <a:gd name="T85" fmla="*/ 34 h 88"/>
                  <a:gd name="T86" fmla="*/ 18 w 88"/>
                  <a:gd name="T87" fmla="*/ 44 h 88"/>
                  <a:gd name="T88" fmla="*/ 18 w 88"/>
                  <a:gd name="T89" fmla="*/ 44 h 88"/>
                  <a:gd name="T90" fmla="*/ 20 w 88"/>
                  <a:gd name="T91" fmla="*/ 54 h 88"/>
                  <a:gd name="T92" fmla="*/ 26 w 88"/>
                  <a:gd name="T93" fmla="*/ 64 h 88"/>
                  <a:gd name="T94" fmla="*/ 34 w 88"/>
                  <a:gd name="T95" fmla="*/ 68 h 88"/>
                  <a:gd name="T96" fmla="*/ 44 w 88"/>
                  <a:gd name="T97" fmla="*/ 70 h 88"/>
                  <a:gd name="T98" fmla="*/ 44 w 88"/>
                  <a:gd name="T99" fmla="*/ 70 h 88"/>
                  <a:gd name="T100" fmla="*/ 54 w 88"/>
                  <a:gd name="T101" fmla="*/ 68 h 88"/>
                  <a:gd name="T102" fmla="*/ 64 w 88"/>
                  <a:gd name="T103" fmla="*/ 64 h 88"/>
                  <a:gd name="T104" fmla="*/ 68 w 88"/>
                  <a:gd name="T105" fmla="*/ 54 h 88"/>
                  <a:gd name="T106" fmla="*/ 70 w 88"/>
                  <a:gd name="T107" fmla="*/ 44 h 88"/>
                  <a:gd name="T108" fmla="*/ 70 w 88"/>
                  <a:gd name="T109" fmla="*/ 44 h 88"/>
                  <a:gd name="T110" fmla="*/ 68 w 88"/>
                  <a:gd name="T111" fmla="*/ 34 h 88"/>
                  <a:gd name="T112" fmla="*/ 64 w 88"/>
                  <a:gd name="T113" fmla="*/ 26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8"/>
                    </a:lnTo>
                    <a:lnTo>
                      <a:pt x="28" y="86"/>
                    </a:lnTo>
                    <a:lnTo>
                      <a:pt x="20" y="82"/>
                    </a:lnTo>
                    <a:lnTo>
                      <a:pt x="14" y="76"/>
                    </a:lnTo>
                    <a:lnTo>
                      <a:pt x="8" y="70"/>
                    </a:lnTo>
                    <a:lnTo>
                      <a:pt x="4" y="62"/>
                    </a:lnTo>
                    <a:lnTo>
                      <a:pt x="2" y="54"/>
                    </a:lnTo>
                    <a:lnTo>
                      <a:pt x="0" y="44"/>
                    </a:lnTo>
                    <a:lnTo>
                      <a:pt x="0" y="44"/>
                    </a:lnTo>
                    <a:lnTo>
                      <a:pt x="2" y="36"/>
                    </a:lnTo>
                    <a:lnTo>
                      <a:pt x="4" y="28"/>
                    </a:lnTo>
                    <a:lnTo>
                      <a:pt x="8" y="20"/>
                    </a:lnTo>
                    <a:lnTo>
                      <a:pt x="14" y="14"/>
                    </a:lnTo>
                    <a:lnTo>
                      <a:pt x="20" y="8"/>
                    </a:lnTo>
                    <a:lnTo>
                      <a:pt x="28" y="4"/>
                    </a:lnTo>
                    <a:lnTo>
                      <a:pt x="36" y="2"/>
                    </a:lnTo>
                    <a:lnTo>
                      <a:pt x="44" y="0"/>
                    </a:lnTo>
                    <a:lnTo>
                      <a:pt x="44" y="0"/>
                    </a:lnTo>
                    <a:lnTo>
                      <a:pt x="54" y="2"/>
                    </a:lnTo>
                    <a:lnTo>
                      <a:pt x="62" y="4"/>
                    </a:lnTo>
                    <a:lnTo>
                      <a:pt x="70" y="8"/>
                    </a:lnTo>
                    <a:lnTo>
                      <a:pt x="76" y="14"/>
                    </a:lnTo>
                    <a:lnTo>
                      <a:pt x="82" y="20"/>
                    </a:lnTo>
                    <a:lnTo>
                      <a:pt x="86" y="28"/>
                    </a:lnTo>
                    <a:lnTo>
                      <a:pt x="88" y="36"/>
                    </a:lnTo>
                    <a:lnTo>
                      <a:pt x="88" y="44"/>
                    </a:lnTo>
                    <a:lnTo>
                      <a:pt x="88" y="44"/>
                    </a:lnTo>
                    <a:lnTo>
                      <a:pt x="88" y="54"/>
                    </a:lnTo>
                    <a:lnTo>
                      <a:pt x="86" y="62"/>
                    </a:lnTo>
                    <a:lnTo>
                      <a:pt x="82" y="70"/>
                    </a:lnTo>
                    <a:lnTo>
                      <a:pt x="76" y="76"/>
                    </a:lnTo>
                    <a:lnTo>
                      <a:pt x="70" y="82"/>
                    </a:lnTo>
                    <a:lnTo>
                      <a:pt x="62" y="86"/>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4"/>
                    </a:lnTo>
                    <a:lnTo>
                      <a:pt x="34" y="68"/>
                    </a:lnTo>
                    <a:lnTo>
                      <a:pt x="44" y="70"/>
                    </a:lnTo>
                    <a:lnTo>
                      <a:pt x="44" y="70"/>
                    </a:lnTo>
                    <a:lnTo>
                      <a:pt x="54" y="68"/>
                    </a:lnTo>
                    <a:lnTo>
                      <a:pt x="64" y="64"/>
                    </a:lnTo>
                    <a:lnTo>
                      <a:pt x="68" y="54"/>
                    </a:lnTo>
                    <a:lnTo>
                      <a:pt x="70" y="44"/>
                    </a:lnTo>
                    <a:lnTo>
                      <a:pt x="70"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38">
                <a:extLst>
                  <a:ext uri="{FF2B5EF4-FFF2-40B4-BE49-F238E27FC236}">
                    <a16:creationId xmlns:a16="http://schemas.microsoft.com/office/drawing/2014/main" id="{9EEB31B8-5198-46CD-9EAF-1F95572CF18B}"/>
                  </a:ext>
                </a:extLst>
              </p:cNvPr>
              <p:cNvSpPr>
                <a:spLocks noEditPoints="1"/>
              </p:cNvSpPr>
              <p:nvPr/>
            </p:nvSpPr>
            <p:spPr bwMode="auto">
              <a:xfrm>
                <a:off x="2178" y="2575"/>
                <a:ext cx="88" cy="90"/>
              </a:xfrm>
              <a:custGeom>
                <a:avLst/>
                <a:gdLst>
                  <a:gd name="T0" fmla="*/ 44 w 88"/>
                  <a:gd name="T1" fmla="*/ 90 h 90"/>
                  <a:gd name="T2" fmla="*/ 44 w 88"/>
                  <a:gd name="T3" fmla="*/ 90 h 90"/>
                  <a:gd name="T4" fmla="*/ 36 w 88"/>
                  <a:gd name="T5" fmla="*/ 88 h 90"/>
                  <a:gd name="T6" fmla="*/ 28 w 88"/>
                  <a:gd name="T7" fmla="*/ 86 h 90"/>
                  <a:gd name="T8" fmla="*/ 20 w 88"/>
                  <a:gd name="T9" fmla="*/ 82 h 90"/>
                  <a:gd name="T10" fmla="*/ 14 w 88"/>
                  <a:gd name="T11" fmla="*/ 76 h 90"/>
                  <a:gd name="T12" fmla="*/ 8 w 88"/>
                  <a:gd name="T13" fmla="*/ 70 h 90"/>
                  <a:gd name="T14" fmla="*/ 4 w 88"/>
                  <a:gd name="T15" fmla="*/ 62 h 90"/>
                  <a:gd name="T16" fmla="*/ 2 w 88"/>
                  <a:gd name="T17" fmla="*/ 54 h 90"/>
                  <a:gd name="T18" fmla="*/ 0 w 88"/>
                  <a:gd name="T19" fmla="*/ 44 h 90"/>
                  <a:gd name="T20" fmla="*/ 0 w 88"/>
                  <a:gd name="T21" fmla="*/ 44 h 90"/>
                  <a:gd name="T22" fmla="*/ 2 w 88"/>
                  <a:gd name="T23" fmla="*/ 36 h 90"/>
                  <a:gd name="T24" fmla="*/ 4 w 88"/>
                  <a:gd name="T25" fmla="*/ 28 h 90"/>
                  <a:gd name="T26" fmla="*/ 8 w 88"/>
                  <a:gd name="T27" fmla="*/ 20 h 90"/>
                  <a:gd name="T28" fmla="*/ 14 w 88"/>
                  <a:gd name="T29" fmla="*/ 14 h 90"/>
                  <a:gd name="T30" fmla="*/ 20 w 88"/>
                  <a:gd name="T31" fmla="*/ 8 h 90"/>
                  <a:gd name="T32" fmla="*/ 28 w 88"/>
                  <a:gd name="T33" fmla="*/ 4 h 90"/>
                  <a:gd name="T34" fmla="*/ 36 w 88"/>
                  <a:gd name="T35" fmla="*/ 2 h 90"/>
                  <a:gd name="T36" fmla="*/ 44 w 88"/>
                  <a:gd name="T37" fmla="*/ 0 h 90"/>
                  <a:gd name="T38" fmla="*/ 44 w 88"/>
                  <a:gd name="T39" fmla="*/ 0 h 90"/>
                  <a:gd name="T40" fmla="*/ 54 w 88"/>
                  <a:gd name="T41" fmla="*/ 2 h 90"/>
                  <a:gd name="T42" fmla="*/ 62 w 88"/>
                  <a:gd name="T43" fmla="*/ 4 h 90"/>
                  <a:gd name="T44" fmla="*/ 70 w 88"/>
                  <a:gd name="T45" fmla="*/ 8 h 90"/>
                  <a:gd name="T46" fmla="*/ 76 w 88"/>
                  <a:gd name="T47" fmla="*/ 14 h 90"/>
                  <a:gd name="T48" fmla="*/ 82 w 88"/>
                  <a:gd name="T49" fmla="*/ 20 h 90"/>
                  <a:gd name="T50" fmla="*/ 86 w 88"/>
                  <a:gd name="T51" fmla="*/ 28 h 90"/>
                  <a:gd name="T52" fmla="*/ 88 w 88"/>
                  <a:gd name="T53" fmla="*/ 36 h 90"/>
                  <a:gd name="T54" fmla="*/ 88 w 88"/>
                  <a:gd name="T55" fmla="*/ 44 h 90"/>
                  <a:gd name="T56" fmla="*/ 88 w 88"/>
                  <a:gd name="T57" fmla="*/ 44 h 90"/>
                  <a:gd name="T58" fmla="*/ 88 w 88"/>
                  <a:gd name="T59" fmla="*/ 54 h 90"/>
                  <a:gd name="T60" fmla="*/ 86 w 88"/>
                  <a:gd name="T61" fmla="*/ 62 h 90"/>
                  <a:gd name="T62" fmla="*/ 82 w 88"/>
                  <a:gd name="T63" fmla="*/ 70 h 90"/>
                  <a:gd name="T64" fmla="*/ 76 w 88"/>
                  <a:gd name="T65" fmla="*/ 76 h 90"/>
                  <a:gd name="T66" fmla="*/ 70 w 88"/>
                  <a:gd name="T67" fmla="*/ 82 h 90"/>
                  <a:gd name="T68" fmla="*/ 62 w 88"/>
                  <a:gd name="T69" fmla="*/ 86 h 90"/>
                  <a:gd name="T70" fmla="*/ 54 w 88"/>
                  <a:gd name="T71" fmla="*/ 88 h 90"/>
                  <a:gd name="T72" fmla="*/ 44 w 88"/>
                  <a:gd name="T73" fmla="*/ 90 h 90"/>
                  <a:gd name="T74" fmla="*/ 44 w 88"/>
                  <a:gd name="T75" fmla="*/ 90 h 90"/>
                  <a:gd name="T76" fmla="*/ 44 w 88"/>
                  <a:gd name="T77" fmla="*/ 18 h 90"/>
                  <a:gd name="T78" fmla="*/ 44 w 88"/>
                  <a:gd name="T79" fmla="*/ 18 h 90"/>
                  <a:gd name="T80" fmla="*/ 34 w 88"/>
                  <a:gd name="T81" fmla="*/ 20 h 90"/>
                  <a:gd name="T82" fmla="*/ 26 w 88"/>
                  <a:gd name="T83" fmla="*/ 26 h 90"/>
                  <a:gd name="T84" fmla="*/ 20 w 88"/>
                  <a:gd name="T85" fmla="*/ 34 h 90"/>
                  <a:gd name="T86" fmla="*/ 18 w 88"/>
                  <a:gd name="T87" fmla="*/ 44 h 90"/>
                  <a:gd name="T88" fmla="*/ 18 w 88"/>
                  <a:gd name="T89" fmla="*/ 44 h 90"/>
                  <a:gd name="T90" fmla="*/ 20 w 88"/>
                  <a:gd name="T91" fmla="*/ 56 h 90"/>
                  <a:gd name="T92" fmla="*/ 26 w 88"/>
                  <a:gd name="T93" fmla="*/ 64 h 90"/>
                  <a:gd name="T94" fmla="*/ 34 w 88"/>
                  <a:gd name="T95" fmla="*/ 70 h 90"/>
                  <a:gd name="T96" fmla="*/ 44 w 88"/>
                  <a:gd name="T97" fmla="*/ 72 h 90"/>
                  <a:gd name="T98" fmla="*/ 44 w 88"/>
                  <a:gd name="T99" fmla="*/ 72 h 90"/>
                  <a:gd name="T100" fmla="*/ 54 w 88"/>
                  <a:gd name="T101" fmla="*/ 70 h 90"/>
                  <a:gd name="T102" fmla="*/ 64 w 88"/>
                  <a:gd name="T103" fmla="*/ 64 h 90"/>
                  <a:gd name="T104" fmla="*/ 68 w 88"/>
                  <a:gd name="T105" fmla="*/ 56 h 90"/>
                  <a:gd name="T106" fmla="*/ 70 w 88"/>
                  <a:gd name="T107" fmla="*/ 44 h 90"/>
                  <a:gd name="T108" fmla="*/ 70 w 88"/>
                  <a:gd name="T109" fmla="*/ 44 h 90"/>
                  <a:gd name="T110" fmla="*/ 68 w 88"/>
                  <a:gd name="T111" fmla="*/ 34 h 90"/>
                  <a:gd name="T112" fmla="*/ 64 w 88"/>
                  <a:gd name="T113" fmla="*/ 26 h 90"/>
                  <a:gd name="T114" fmla="*/ 54 w 88"/>
                  <a:gd name="T115" fmla="*/ 20 h 90"/>
                  <a:gd name="T116" fmla="*/ 44 w 88"/>
                  <a:gd name="T117" fmla="*/ 18 h 90"/>
                  <a:gd name="T118" fmla="*/ 44 w 88"/>
                  <a:gd name="T119" fmla="*/ 1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90">
                    <a:moveTo>
                      <a:pt x="44" y="90"/>
                    </a:moveTo>
                    <a:lnTo>
                      <a:pt x="44" y="90"/>
                    </a:lnTo>
                    <a:lnTo>
                      <a:pt x="36" y="88"/>
                    </a:lnTo>
                    <a:lnTo>
                      <a:pt x="28" y="86"/>
                    </a:lnTo>
                    <a:lnTo>
                      <a:pt x="20" y="82"/>
                    </a:lnTo>
                    <a:lnTo>
                      <a:pt x="14" y="76"/>
                    </a:lnTo>
                    <a:lnTo>
                      <a:pt x="8" y="70"/>
                    </a:lnTo>
                    <a:lnTo>
                      <a:pt x="4" y="62"/>
                    </a:lnTo>
                    <a:lnTo>
                      <a:pt x="2" y="54"/>
                    </a:lnTo>
                    <a:lnTo>
                      <a:pt x="0" y="44"/>
                    </a:lnTo>
                    <a:lnTo>
                      <a:pt x="0" y="44"/>
                    </a:lnTo>
                    <a:lnTo>
                      <a:pt x="2" y="36"/>
                    </a:lnTo>
                    <a:lnTo>
                      <a:pt x="4" y="28"/>
                    </a:lnTo>
                    <a:lnTo>
                      <a:pt x="8" y="20"/>
                    </a:lnTo>
                    <a:lnTo>
                      <a:pt x="14" y="14"/>
                    </a:lnTo>
                    <a:lnTo>
                      <a:pt x="20" y="8"/>
                    </a:lnTo>
                    <a:lnTo>
                      <a:pt x="28" y="4"/>
                    </a:lnTo>
                    <a:lnTo>
                      <a:pt x="36" y="2"/>
                    </a:lnTo>
                    <a:lnTo>
                      <a:pt x="44" y="0"/>
                    </a:lnTo>
                    <a:lnTo>
                      <a:pt x="44" y="0"/>
                    </a:lnTo>
                    <a:lnTo>
                      <a:pt x="54" y="2"/>
                    </a:lnTo>
                    <a:lnTo>
                      <a:pt x="62" y="4"/>
                    </a:lnTo>
                    <a:lnTo>
                      <a:pt x="70" y="8"/>
                    </a:lnTo>
                    <a:lnTo>
                      <a:pt x="76" y="14"/>
                    </a:lnTo>
                    <a:lnTo>
                      <a:pt x="82" y="20"/>
                    </a:lnTo>
                    <a:lnTo>
                      <a:pt x="86" y="28"/>
                    </a:lnTo>
                    <a:lnTo>
                      <a:pt x="88" y="36"/>
                    </a:lnTo>
                    <a:lnTo>
                      <a:pt x="88" y="44"/>
                    </a:lnTo>
                    <a:lnTo>
                      <a:pt x="88" y="44"/>
                    </a:lnTo>
                    <a:lnTo>
                      <a:pt x="88" y="54"/>
                    </a:lnTo>
                    <a:lnTo>
                      <a:pt x="86" y="62"/>
                    </a:lnTo>
                    <a:lnTo>
                      <a:pt x="82" y="70"/>
                    </a:lnTo>
                    <a:lnTo>
                      <a:pt x="76" y="76"/>
                    </a:lnTo>
                    <a:lnTo>
                      <a:pt x="70" y="82"/>
                    </a:lnTo>
                    <a:lnTo>
                      <a:pt x="62" y="86"/>
                    </a:lnTo>
                    <a:lnTo>
                      <a:pt x="54" y="88"/>
                    </a:lnTo>
                    <a:lnTo>
                      <a:pt x="44" y="90"/>
                    </a:lnTo>
                    <a:lnTo>
                      <a:pt x="44" y="90"/>
                    </a:lnTo>
                    <a:close/>
                    <a:moveTo>
                      <a:pt x="44" y="18"/>
                    </a:moveTo>
                    <a:lnTo>
                      <a:pt x="44" y="18"/>
                    </a:lnTo>
                    <a:lnTo>
                      <a:pt x="34" y="20"/>
                    </a:lnTo>
                    <a:lnTo>
                      <a:pt x="26" y="26"/>
                    </a:lnTo>
                    <a:lnTo>
                      <a:pt x="20" y="34"/>
                    </a:lnTo>
                    <a:lnTo>
                      <a:pt x="18" y="44"/>
                    </a:lnTo>
                    <a:lnTo>
                      <a:pt x="18" y="44"/>
                    </a:lnTo>
                    <a:lnTo>
                      <a:pt x="20" y="56"/>
                    </a:lnTo>
                    <a:lnTo>
                      <a:pt x="26" y="64"/>
                    </a:lnTo>
                    <a:lnTo>
                      <a:pt x="34" y="70"/>
                    </a:lnTo>
                    <a:lnTo>
                      <a:pt x="44" y="72"/>
                    </a:lnTo>
                    <a:lnTo>
                      <a:pt x="44" y="72"/>
                    </a:lnTo>
                    <a:lnTo>
                      <a:pt x="54" y="70"/>
                    </a:lnTo>
                    <a:lnTo>
                      <a:pt x="64" y="64"/>
                    </a:lnTo>
                    <a:lnTo>
                      <a:pt x="68" y="56"/>
                    </a:lnTo>
                    <a:lnTo>
                      <a:pt x="70" y="44"/>
                    </a:lnTo>
                    <a:lnTo>
                      <a:pt x="70"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39">
                <a:extLst>
                  <a:ext uri="{FF2B5EF4-FFF2-40B4-BE49-F238E27FC236}">
                    <a16:creationId xmlns:a16="http://schemas.microsoft.com/office/drawing/2014/main" id="{20C4C5BA-C366-48A2-AA27-99B3ACFD852D}"/>
                  </a:ext>
                </a:extLst>
              </p:cNvPr>
              <p:cNvSpPr>
                <a:spLocks noEditPoints="1"/>
              </p:cNvSpPr>
              <p:nvPr/>
            </p:nvSpPr>
            <p:spPr bwMode="auto">
              <a:xfrm>
                <a:off x="2460" y="2073"/>
                <a:ext cx="90" cy="88"/>
              </a:xfrm>
              <a:custGeom>
                <a:avLst/>
                <a:gdLst>
                  <a:gd name="T0" fmla="*/ 44 w 90"/>
                  <a:gd name="T1" fmla="*/ 88 h 88"/>
                  <a:gd name="T2" fmla="*/ 44 w 90"/>
                  <a:gd name="T3" fmla="*/ 88 h 88"/>
                  <a:gd name="T4" fmla="*/ 36 w 90"/>
                  <a:gd name="T5" fmla="*/ 88 h 88"/>
                  <a:gd name="T6" fmla="*/ 28 w 90"/>
                  <a:gd name="T7" fmla="*/ 84 h 88"/>
                  <a:gd name="T8" fmla="*/ 20 w 90"/>
                  <a:gd name="T9" fmla="*/ 80 h 88"/>
                  <a:gd name="T10" fmla="*/ 14 w 90"/>
                  <a:gd name="T11" fmla="*/ 76 h 88"/>
                  <a:gd name="T12" fmla="*/ 8 w 90"/>
                  <a:gd name="T13" fmla="*/ 68 h 88"/>
                  <a:gd name="T14" fmla="*/ 4 w 90"/>
                  <a:gd name="T15" fmla="*/ 62 h 88"/>
                  <a:gd name="T16" fmla="*/ 2 w 90"/>
                  <a:gd name="T17" fmla="*/ 54 h 88"/>
                  <a:gd name="T18" fmla="*/ 0 w 90"/>
                  <a:gd name="T19" fmla="*/ 44 h 88"/>
                  <a:gd name="T20" fmla="*/ 0 w 90"/>
                  <a:gd name="T21" fmla="*/ 44 h 88"/>
                  <a:gd name="T22" fmla="*/ 2 w 90"/>
                  <a:gd name="T23" fmla="*/ 36 h 88"/>
                  <a:gd name="T24" fmla="*/ 4 w 90"/>
                  <a:gd name="T25" fmla="*/ 26 h 88"/>
                  <a:gd name="T26" fmla="*/ 8 w 90"/>
                  <a:gd name="T27" fmla="*/ 20 h 88"/>
                  <a:gd name="T28" fmla="*/ 14 w 90"/>
                  <a:gd name="T29" fmla="*/ 12 h 88"/>
                  <a:gd name="T30" fmla="*/ 20 w 90"/>
                  <a:gd name="T31" fmla="*/ 8 h 88"/>
                  <a:gd name="T32" fmla="*/ 28 w 90"/>
                  <a:gd name="T33" fmla="*/ 4 h 88"/>
                  <a:gd name="T34" fmla="*/ 36 w 90"/>
                  <a:gd name="T35" fmla="*/ 0 h 88"/>
                  <a:gd name="T36" fmla="*/ 44 w 90"/>
                  <a:gd name="T37" fmla="*/ 0 h 88"/>
                  <a:gd name="T38" fmla="*/ 44 w 90"/>
                  <a:gd name="T39" fmla="*/ 0 h 88"/>
                  <a:gd name="T40" fmla="*/ 54 w 90"/>
                  <a:gd name="T41" fmla="*/ 0 h 88"/>
                  <a:gd name="T42" fmla="*/ 62 w 90"/>
                  <a:gd name="T43" fmla="*/ 4 h 88"/>
                  <a:gd name="T44" fmla="*/ 70 w 90"/>
                  <a:gd name="T45" fmla="*/ 8 h 88"/>
                  <a:gd name="T46" fmla="*/ 76 w 90"/>
                  <a:gd name="T47" fmla="*/ 12 h 88"/>
                  <a:gd name="T48" fmla="*/ 82 w 90"/>
                  <a:gd name="T49" fmla="*/ 20 h 88"/>
                  <a:gd name="T50" fmla="*/ 86 w 90"/>
                  <a:gd name="T51" fmla="*/ 26 h 88"/>
                  <a:gd name="T52" fmla="*/ 88 w 90"/>
                  <a:gd name="T53" fmla="*/ 36 h 88"/>
                  <a:gd name="T54" fmla="*/ 90 w 90"/>
                  <a:gd name="T55" fmla="*/ 44 h 88"/>
                  <a:gd name="T56" fmla="*/ 90 w 90"/>
                  <a:gd name="T57" fmla="*/ 44 h 88"/>
                  <a:gd name="T58" fmla="*/ 88 w 90"/>
                  <a:gd name="T59" fmla="*/ 54 h 88"/>
                  <a:gd name="T60" fmla="*/ 86 w 90"/>
                  <a:gd name="T61" fmla="*/ 62 h 88"/>
                  <a:gd name="T62" fmla="*/ 82 w 90"/>
                  <a:gd name="T63" fmla="*/ 68 h 88"/>
                  <a:gd name="T64" fmla="*/ 76 w 90"/>
                  <a:gd name="T65" fmla="*/ 76 h 88"/>
                  <a:gd name="T66" fmla="*/ 70 w 90"/>
                  <a:gd name="T67" fmla="*/ 80 h 88"/>
                  <a:gd name="T68" fmla="*/ 62 w 90"/>
                  <a:gd name="T69" fmla="*/ 84 h 88"/>
                  <a:gd name="T70" fmla="*/ 54 w 90"/>
                  <a:gd name="T71" fmla="*/ 88 h 88"/>
                  <a:gd name="T72" fmla="*/ 44 w 90"/>
                  <a:gd name="T73" fmla="*/ 88 h 88"/>
                  <a:gd name="T74" fmla="*/ 44 w 90"/>
                  <a:gd name="T75" fmla="*/ 88 h 88"/>
                  <a:gd name="T76" fmla="*/ 44 w 90"/>
                  <a:gd name="T77" fmla="*/ 18 h 88"/>
                  <a:gd name="T78" fmla="*/ 44 w 90"/>
                  <a:gd name="T79" fmla="*/ 18 h 88"/>
                  <a:gd name="T80" fmla="*/ 34 w 90"/>
                  <a:gd name="T81" fmla="*/ 20 h 88"/>
                  <a:gd name="T82" fmla="*/ 26 w 90"/>
                  <a:gd name="T83" fmla="*/ 26 h 88"/>
                  <a:gd name="T84" fmla="*/ 20 w 90"/>
                  <a:gd name="T85" fmla="*/ 34 h 88"/>
                  <a:gd name="T86" fmla="*/ 18 w 90"/>
                  <a:gd name="T87" fmla="*/ 44 h 88"/>
                  <a:gd name="T88" fmla="*/ 18 w 90"/>
                  <a:gd name="T89" fmla="*/ 44 h 88"/>
                  <a:gd name="T90" fmla="*/ 20 w 90"/>
                  <a:gd name="T91" fmla="*/ 54 h 88"/>
                  <a:gd name="T92" fmla="*/ 26 w 90"/>
                  <a:gd name="T93" fmla="*/ 62 h 88"/>
                  <a:gd name="T94" fmla="*/ 34 w 90"/>
                  <a:gd name="T95" fmla="*/ 68 h 88"/>
                  <a:gd name="T96" fmla="*/ 44 w 90"/>
                  <a:gd name="T97" fmla="*/ 70 h 88"/>
                  <a:gd name="T98" fmla="*/ 44 w 90"/>
                  <a:gd name="T99" fmla="*/ 70 h 88"/>
                  <a:gd name="T100" fmla="*/ 54 w 90"/>
                  <a:gd name="T101" fmla="*/ 68 h 88"/>
                  <a:gd name="T102" fmla="*/ 64 w 90"/>
                  <a:gd name="T103" fmla="*/ 62 h 88"/>
                  <a:gd name="T104" fmla="*/ 68 w 90"/>
                  <a:gd name="T105" fmla="*/ 54 h 88"/>
                  <a:gd name="T106" fmla="*/ 72 w 90"/>
                  <a:gd name="T107" fmla="*/ 44 h 88"/>
                  <a:gd name="T108" fmla="*/ 72 w 90"/>
                  <a:gd name="T109" fmla="*/ 44 h 88"/>
                  <a:gd name="T110" fmla="*/ 68 w 90"/>
                  <a:gd name="T111" fmla="*/ 34 h 88"/>
                  <a:gd name="T112" fmla="*/ 64 w 90"/>
                  <a:gd name="T113" fmla="*/ 26 h 88"/>
                  <a:gd name="T114" fmla="*/ 54 w 90"/>
                  <a:gd name="T115" fmla="*/ 20 h 88"/>
                  <a:gd name="T116" fmla="*/ 44 w 90"/>
                  <a:gd name="T117" fmla="*/ 18 h 88"/>
                  <a:gd name="T118" fmla="*/ 44 w 90"/>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88">
                    <a:moveTo>
                      <a:pt x="44" y="88"/>
                    </a:moveTo>
                    <a:lnTo>
                      <a:pt x="44" y="88"/>
                    </a:lnTo>
                    <a:lnTo>
                      <a:pt x="36" y="88"/>
                    </a:lnTo>
                    <a:lnTo>
                      <a:pt x="28" y="84"/>
                    </a:lnTo>
                    <a:lnTo>
                      <a:pt x="20" y="80"/>
                    </a:lnTo>
                    <a:lnTo>
                      <a:pt x="14" y="76"/>
                    </a:lnTo>
                    <a:lnTo>
                      <a:pt x="8" y="68"/>
                    </a:lnTo>
                    <a:lnTo>
                      <a:pt x="4" y="62"/>
                    </a:lnTo>
                    <a:lnTo>
                      <a:pt x="2" y="54"/>
                    </a:lnTo>
                    <a:lnTo>
                      <a:pt x="0" y="44"/>
                    </a:lnTo>
                    <a:lnTo>
                      <a:pt x="0" y="44"/>
                    </a:lnTo>
                    <a:lnTo>
                      <a:pt x="2" y="36"/>
                    </a:lnTo>
                    <a:lnTo>
                      <a:pt x="4" y="26"/>
                    </a:lnTo>
                    <a:lnTo>
                      <a:pt x="8" y="20"/>
                    </a:lnTo>
                    <a:lnTo>
                      <a:pt x="14" y="12"/>
                    </a:lnTo>
                    <a:lnTo>
                      <a:pt x="20" y="8"/>
                    </a:lnTo>
                    <a:lnTo>
                      <a:pt x="28" y="4"/>
                    </a:lnTo>
                    <a:lnTo>
                      <a:pt x="36" y="0"/>
                    </a:lnTo>
                    <a:lnTo>
                      <a:pt x="44" y="0"/>
                    </a:lnTo>
                    <a:lnTo>
                      <a:pt x="44" y="0"/>
                    </a:lnTo>
                    <a:lnTo>
                      <a:pt x="54" y="0"/>
                    </a:lnTo>
                    <a:lnTo>
                      <a:pt x="62" y="4"/>
                    </a:lnTo>
                    <a:lnTo>
                      <a:pt x="70" y="8"/>
                    </a:lnTo>
                    <a:lnTo>
                      <a:pt x="76" y="12"/>
                    </a:lnTo>
                    <a:lnTo>
                      <a:pt x="82" y="20"/>
                    </a:lnTo>
                    <a:lnTo>
                      <a:pt x="86" y="26"/>
                    </a:lnTo>
                    <a:lnTo>
                      <a:pt x="88" y="36"/>
                    </a:lnTo>
                    <a:lnTo>
                      <a:pt x="90" y="44"/>
                    </a:lnTo>
                    <a:lnTo>
                      <a:pt x="90" y="44"/>
                    </a:lnTo>
                    <a:lnTo>
                      <a:pt x="88" y="54"/>
                    </a:lnTo>
                    <a:lnTo>
                      <a:pt x="86" y="62"/>
                    </a:lnTo>
                    <a:lnTo>
                      <a:pt x="82" y="68"/>
                    </a:lnTo>
                    <a:lnTo>
                      <a:pt x="76" y="76"/>
                    </a:lnTo>
                    <a:lnTo>
                      <a:pt x="70" y="80"/>
                    </a:lnTo>
                    <a:lnTo>
                      <a:pt x="62" y="84"/>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2"/>
                    </a:lnTo>
                    <a:lnTo>
                      <a:pt x="34" y="68"/>
                    </a:lnTo>
                    <a:lnTo>
                      <a:pt x="44" y="70"/>
                    </a:lnTo>
                    <a:lnTo>
                      <a:pt x="44" y="70"/>
                    </a:lnTo>
                    <a:lnTo>
                      <a:pt x="54" y="68"/>
                    </a:lnTo>
                    <a:lnTo>
                      <a:pt x="64" y="62"/>
                    </a:lnTo>
                    <a:lnTo>
                      <a:pt x="68" y="54"/>
                    </a:lnTo>
                    <a:lnTo>
                      <a:pt x="72" y="44"/>
                    </a:lnTo>
                    <a:lnTo>
                      <a:pt x="72" y="44"/>
                    </a:lnTo>
                    <a:lnTo>
                      <a:pt x="68" y="34"/>
                    </a:lnTo>
                    <a:lnTo>
                      <a:pt x="64"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40">
                <a:extLst>
                  <a:ext uri="{FF2B5EF4-FFF2-40B4-BE49-F238E27FC236}">
                    <a16:creationId xmlns:a16="http://schemas.microsoft.com/office/drawing/2014/main" id="{685038A7-B7F4-4C88-88B7-DAE7409AEEB7}"/>
                  </a:ext>
                </a:extLst>
              </p:cNvPr>
              <p:cNvSpPr>
                <a:spLocks noEditPoints="1"/>
              </p:cNvSpPr>
              <p:nvPr/>
            </p:nvSpPr>
            <p:spPr bwMode="auto">
              <a:xfrm>
                <a:off x="2460" y="2423"/>
                <a:ext cx="90" cy="88"/>
              </a:xfrm>
              <a:custGeom>
                <a:avLst/>
                <a:gdLst>
                  <a:gd name="T0" fmla="*/ 44 w 90"/>
                  <a:gd name="T1" fmla="*/ 88 h 88"/>
                  <a:gd name="T2" fmla="*/ 44 w 90"/>
                  <a:gd name="T3" fmla="*/ 88 h 88"/>
                  <a:gd name="T4" fmla="*/ 36 w 90"/>
                  <a:gd name="T5" fmla="*/ 86 h 88"/>
                  <a:gd name="T6" fmla="*/ 28 w 90"/>
                  <a:gd name="T7" fmla="*/ 84 h 88"/>
                  <a:gd name="T8" fmla="*/ 20 w 90"/>
                  <a:gd name="T9" fmla="*/ 80 h 88"/>
                  <a:gd name="T10" fmla="*/ 14 w 90"/>
                  <a:gd name="T11" fmla="*/ 74 h 88"/>
                  <a:gd name="T12" fmla="*/ 8 w 90"/>
                  <a:gd name="T13" fmla="*/ 68 h 88"/>
                  <a:gd name="T14" fmla="*/ 4 w 90"/>
                  <a:gd name="T15" fmla="*/ 60 h 88"/>
                  <a:gd name="T16" fmla="*/ 2 w 90"/>
                  <a:gd name="T17" fmla="*/ 52 h 88"/>
                  <a:gd name="T18" fmla="*/ 0 w 90"/>
                  <a:gd name="T19" fmla="*/ 44 h 88"/>
                  <a:gd name="T20" fmla="*/ 0 w 90"/>
                  <a:gd name="T21" fmla="*/ 44 h 88"/>
                  <a:gd name="T22" fmla="*/ 2 w 90"/>
                  <a:gd name="T23" fmla="*/ 34 h 88"/>
                  <a:gd name="T24" fmla="*/ 4 w 90"/>
                  <a:gd name="T25" fmla="*/ 26 h 88"/>
                  <a:gd name="T26" fmla="*/ 8 w 90"/>
                  <a:gd name="T27" fmla="*/ 18 h 88"/>
                  <a:gd name="T28" fmla="*/ 14 w 90"/>
                  <a:gd name="T29" fmla="*/ 12 h 88"/>
                  <a:gd name="T30" fmla="*/ 20 w 90"/>
                  <a:gd name="T31" fmla="*/ 6 h 88"/>
                  <a:gd name="T32" fmla="*/ 28 w 90"/>
                  <a:gd name="T33" fmla="*/ 2 h 88"/>
                  <a:gd name="T34" fmla="*/ 36 w 90"/>
                  <a:gd name="T35" fmla="*/ 0 h 88"/>
                  <a:gd name="T36" fmla="*/ 44 w 90"/>
                  <a:gd name="T37" fmla="*/ 0 h 88"/>
                  <a:gd name="T38" fmla="*/ 44 w 90"/>
                  <a:gd name="T39" fmla="*/ 0 h 88"/>
                  <a:gd name="T40" fmla="*/ 54 w 90"/>
                  <a:gd name="T41" fmla="*/ 0 h 88"/>
                  <a:gd name="T42" fmla="*/ 62 w 90"/>
                  <a:gd name="T43" fmla="*/ 2 h 88"/>
                  <a:gd name="T44" fmla="*/ 70 w 90"/>
                  <a:gd name="T45" fmla="*/ 6 h 88"/>
                  <a:gd name="T46" fmla="*/ 76 w 90"/>
                  <a:gd name="T47" fmla="*/ 12 h 88"/>
                  <a:gd name="T48" fmla="*/ 82 w 90"/>
                  <a:gd name="T49" fmla="*/ 18 h 88"/>
                  <a:gd name="T50" fmla="*/ 86 w 90"/>
                  <a:gd name="T51" fmla="*/ 26 h 88"/>
                  <a:gd name="T52" fmla="*/ 88 w 90"/>
                  <a:gd name="T53" fmla="*/ 34 h 88"/>
                  <a:gd name="T54" fmla="*/ 90 w 90"/>
                  <a:gd name="T55" fmla="*/ 44 h 88"/>
                  <a:gd name="T56" fmla="*/ 90 w 90"/>
                  <a:gd name="T57" fmla="*/ 44 h 88"/>
                  <a:gd name="T58" fmla="*/ 88 w 90"/>
                  <a:gd name="T59" fmla="*/ 52 h 88"/>
                  <a:gd name="T60" fmla="*/ 86 w 90"/>
                  <a:gd name="T61" fmla="*/ 60 h 88"/>
                  <a:gd name="T62" fmla="*/ 82 w 90"/>
                  <a:gd name="T63" fmla="*/ 68 h 88"/>
                  <a:gd name="T64" fmla="*/ 76 w 90"/>
                  <a:gd name="T65" fmla="*/ 74 h 88"/>
                  <a:gd name="T66" fmla="*/ 70 w 90"/>
                  <a:gd name="T67" fmla="*/ 80 h 88"/>
                  <a:gd name="T68" fmla="*/ 62 w 90"/>
                  <a:gd name="T69" fmla="*/ 84 h 88"/>
                  <a:gd name="T70" fmla="*/ 54 w 90"/>
                  <a:gd name="T71" fmla="*/ 86 h 88"/>
                  <a:gd name="T72" fmla="*/ 44 w 90"/>
                  <a:gd name="T73" fmla="*/ 88 h 88"/>
                  <a:gd name="T74" fmla="*/ 44 w 90"/>
                  <a:gd name="T75" fmla="*/ 88 h 88"/>
                  <a:gd name="T76" fmla="*/ 44 w 90"/>
                  <a:gd name="T77" fmla="*/ 18 h 88"/>
                  <a:gd name="T78" fmla="*/ 44 w 90"/>
                  <a:gd name="T79" fmla="*/ 18 h 88"/>
                  <a:gd name="T80" fmla="*/ 34 w 90"/>
                  <a:gd name="T81" fmla="*/ 20 h 88"/>
                  <a:gd name="T82" fmla="*/ 26 w 90"/>
                  <a:gd name="T83" fmla="*/ 24 h 88"/>
                  <a:gd name="T84" fmla="*/ 20 w 90"/>
                  <a:gd name="T85" fmla="*/ 34 h 88"/>
                  <a:gd name="T86" fmla="*/ 18 w 90"/>
                  <a:gd name="T87" fmla="*/ 44 h 88"/>
                  <a:gd name="T88" fmla="*/ 18 w 90"/>
                  <a:gd name="T89" fmla="*/ 44 h 88"/>
                  <a:gd name="T90" fmla="*/ 20 w 90"/>
                  <a:gd name="T91" fmla="*/ 54 h 88"/>
                  <a:gd name="T92" fmla="*/ 26 w 90"/>
                  <a:gd name="T93" fmla="*/ 62 h 88"/>
                  <a:gd name="T94" fmla="*/ 34 w 90"/>
                  <a:gd name="T95" fmla="*/ 68 h 88"/>
                  <a:gd name="T96" fmla="*/ 44 w 90"/>
                  <a:gd name="T97" fmla="*/ 70 h 88"/>
                  <a:gd name="T98" fmla="*/ 44 w 90"/>
                  <a:gd name="T99" fmla="*/ 70 h 88"/>
                  <a:gd name="T100" fmla="*/ 54 w 90"/>
                  <a:gd name="T101" fmla="*/ 68 h 88"/>
                  <a:gd name="T102" fmla="*/ 64 w 90"/>
                  <a:gd name="T103" fmla="*/ 62 h 88"/>
                  <a:gd name="T104" fmla="*/ 68 w 90"/>
                  <a:gd name="T105" fmla="*/ 54 h 88"/>
                  <a:gd name="T106" fmla="*/ 72 w 90"/>
                  <a:gd name="T107" fmla="*/ 44 h 88"/>
                  <a:gd name="T108" fmla="*/ 72 w 90"/>
                  <a:gd name="T109" fmla="*/ 44 h 88"/>
                  <a:gd name="T110" fmla="*/ 68 w 90"/>
                  <a:gd name="T111" fmla="*/ 34 h 88"/>
                  <a:gd name="T112" fmla="*/ 64 w 90"/>
                  <a:gd name="T113" fmla="*/ 24 h 88"/>
                  <a:gd name="T114" fmla="*/ 54 w 90"/>
                  <a:gd name="T115" fmla="*/ 20 h 88"/>
                  <a:gd name="T116" fmla="*/ 44 w 90"/>
                  <a:gd name="T117" fmla="*/ 18 h 88"/>
                  <a:gd name="T118" fmla="*/ 44 w 90"/>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0" h="88">
                    <a:moveTo>
                      <a:pt x="44" y="88"/>
                    </a:moveTo>
                    <a:lnTo>
                      <a:pt x="44" y="88"/>
                    </a:lnTo>
                    <a:lnTo>
                      <a:pt x="36" y="86"/>
                    </a:lnTo>
                    <a:lnTo>
                      <a:pt x="28" y="84"/>
                    </a:lnTo>
                    <a:lnTo>
                      <a:pt x="20" y="80"/>
                    </a:lnTo>
                    <a:lnTo>
                      <a:pt x="14" y="74"/>
                    </a:lnTo>
                    <a:lnTo>
                      <a:pt x="8" y="68"/>
                    </a:lnTo>
                    <a:lnTo>
                      <a:pt x="4" y="60"/>
                    </a:lnTo>
                    <a:lnTo>
                      <a:pt x="2" y="52"/>
                    </a:lnTo>
                    <a:lnTo>
                      <a:pt x="0" y="44"/>
                    </a:lnTo>
                    <a:lnTo>
                      <a:pt x="0" y="44"/>
                    </a:lnTo>
                    <a:lnTo>
                      <a:pt x="2" y="34"/>
                    </a:lnTo>
                    <a:lnTo>
                      <a:pt x="4" y="26"/>
                    </a:lnTo>
                    <a:lnTo>
                      <a:pt x="8" y="18"/>
                    </a:lnTo>
                    <a:lnTo>
                      <a:pt x="14" y="12"/>
                    </a:lnTo>
                    <a:lnTo>
                      <a:pt x="20" y="6"/>
                    </a:lnTo>
                    <a:lnTo>
                      <a:pt x="28" y="2"/>
                    </a:lnTo>
                    <a:lnTo>
                      <a:pt x="36" y="0"/>
                    </a:lnTo>
                    <a:lnTo>
                      <a:pt x="44" y="0"/>
                    </a:lnTo>
                    <a:lnTo>
                      <a:pt x="44" y="0"/>
                    </a:lnTo>
                    <a:lnTo>
                      <a:pt x="54" y="0"/>
                    </a:lnTo>
                    <a:lnTo>
                      <a:pt x="62" y="2"/>
                    </a:lnTo>
                    <a:lnTo>
                      <a:pt x="70" y="6"/>
                    </a:lnTo>
                    <a:lnTo>
                      <a:pt x="76" y="12"/>
                    </a:lnTo>
                    <a:lnTo>
                      <a:pt x="82" y="18"/>
                    </a:lnTo>
                    <a:lnTo>
                      <a:pt x="86" y="26"/>
                    </a:lnTo>
                    <a:lnTo>
                      <a:pt x="88" y="34"/>
                    </a:lnTo>
                    <a:lnTo>
                      <a:pt x="90" y="44"/>
                    </a:lnTo>
                    <a:lnTo>
                      <a:pt x="90" y="44"/>
                    </a:lnTo>
                    <a:lnTo>
                      <a:pt x="88" y="52"/>
                    </a:lnTo>
                    <a:lnTo>
                      <a:pt x="86" y="60"/>
                    </a:lnTo>
                    <a:lnTo>
                      <a:pt x="82" y="68"/>
                    </a:lnTo>
                    <a:lnTo>
                      <a:pt x="76" y="74"/>
                    </a:lnTo>
                    <a:lnTo>
                      <a:pt x="70" y="80"/>
                    </a:lnTo>
                    <a:lnTo>
                      <a:pt x="62" y="84"/>
                    </a:lnTo>
                    <a:lnTo>
                      <a:pt x="54"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4" y="62"/>
                    </a:lnTo>
                    <a:lnTo>
                      <a:pt x="68" y="54"/>
                    </a:lnTo>
                    <a:lnTo>
                      <a:pt x="72" y="44"/>
                    </a:lnTo>
                    <a:lnTo>
                      <a:pt x="72" y="44"/>
                    </a:lnTo>
                    <a:lnTo>
                      <a:pt x="68" y="34"/>
                    </a:lnTo>
                    <a:lnTo>
                      <a:pt x="64"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Freeform 41">
                <a:extLst>
                  <a:ext uri="{FF2B5EF4-FFF2-40B4-BE49-F238E27FC236}">
                    <a16:creationId xmlns:a16="http://schemas.microsoft.com/office/drawing/2014/main" id="{6C3FADB1-FB02-4279-BA28-FFCB61C19C53}"/>
                  </a:ext>
                </a:extLst>
              </p:cNvPr>
              <p:cNvSpPr>
                <a:spLocks noEditPoints="1"/>
              </p:cNvSpPr>
              <p:nvPr/>
            </p:nvSpPr>
            <p:spPr bwMode="auto">
              <a:xfrm>
                <a:off x="1896" y="2073"/>
                <a:ext cx="88" cy="88"/>
              </a:xfrm>
              <a:custGeom>
                <a:avLst/>
                <a:gdLst>
                  <a:gd name="T0" fmla="*/ 44 w 88"/>
                  <a:gd name="T1" fmla="*/ 88 h 88"/>
                  <a:gd name="T2" fmla="*/ 44 w 88"/>
                  <a:gd name="T3" fmla="*/ 88 h 88"/>
                  <a:gd name="T4" fmla="*/ 36 w 88"/>
                  <a:gd name="T5" fmla="*/ 88 h 88"/>
                  <a:gd name="T6" fmla="*/ 26 w 88"/>
                  <a:gd name="T7" fmla="*/ 84 h 88"/>
                  <a:gd name="T8" fmla="*/ 20 w 88"/>
                  <a:gd name="T9" fmla="*/ 80 h 88"/>
                  <a:gd name="T10" fmla="*/ 12 w 88"/>
                  <a:gd name="T11" fmla="*/ 76 h 88"/>
                  <a:gd name="T12" fmla="*/ 8 w 88"/>
                  <a:gd name="T13" fmla="*/ 68 h 88"/>
                  <a:gd name="T14" fmla="*/ 4 w 88"/>
                  <a:gd name="T15" fmla="*/ 62 h 88"/>
                  <a:gd name="T16" fmla="*/ 0 w 88"/>
                  <a:gd name="T17" fmla="*/ 54 h 88"/>
                  <a:gd name="T18" fmla="*/ 0 w 88"/>
                  <a:gd name="T19" fmla="*/ 44 h 88"/>
                  <a:gd name="T20" fmla="*/ 0 w 88"/>
                  <a:gd name="T21" fmla="*/ 44 h 88"/>
                  <a:gd name="T22" fmla="*/ 0 w 88"/>
                  <a:gd name="T23" fmla="*/ 36 h 88"/>
                  <a:gd name="T24" fmla="*/ 4 w 88"/>
                  <a:gd name="T25" fmla="*/ 26 h 88"/>
                  <a:gd name="T26" fmla="*/ 8 w 88"/>
                  <a:gd name="T27" fmla="*/ 20 h 88"/>
                  <a:gd name="T28" fmla="*/ 12 w 88"/>
                  <a:gd name="T29" fmla="*/ 12 h 88"/>
                  <a:gd name="T30" fmla="*/ 20 w 88"/>
                  <a:gd name="T31" fmla="*/ 8 h 88"/>
                  <a:gd name="T32" fmla="*/ 26 w 88"/>
                  <a:gd name="T33" fmla="*/ 4 h 88"/>
                  <a:gd name="T34" fmla="*/ 36 w 88"/>
                  <a:gd name="T35" fmla="*/ 0 h 88"/>
                  <a:gd name="T36" fmla="*/ 44 w 88"/>
                  <a:gd name="T37" fmla="*/ 0 h 88"/>
                  <a:gd name="T38" fmla="*/ 44 w 88"/>
                  <a:gd name="T39" fmla="*/ 0 h 88"/>
                  <a:gd name="T40" fmla="*/ 54 w 88"/>
                  <a:gd name="T41" fmla="*/ 0 h 88"/>
                  <a:gd name="T42" fmla="*/ 62 w 88"/>
                  <a:gd name="T43" fmla="*/ 4 h 88"/>
                  <a:gd name="T44" fmla="*/ 68 w 88"/>
                  <a:gd name="T45" fmla="*/ 8 h 88"/>
                  <a:gd name="T46" fmla="*/ 76 w 88"/>
                  <a:gd name="T47" fmla="*/ 12 h 88"/>
                  <a:gd name="T48" fmla="*/ 80 w 88"/>
                  <a:gd name="T49" fmla="*/ 20 h 88"/>
                  <a:gd name="T50" fmla="*/ 84 w 88"/>
                  <a:gd name="T51" fmla="*/ 26 h 88"/>
                  <a:gd name="T52" fmla="*/ 88 w 88"/>
                  <a:gd name="T53" fmla="*/ 36 h 88"/>
                  <a:gd name="T54" fmla="*/ 88 w 88"/>
                  <a:gd name="T55" fmla="*/ 44 h 88"/>
                  <a:gd name="T56" fmla="*/ 88 w 88"/>
                  <a:gd name="T57" fmla="*/ 44 h 88"/>
                  <a:gd name="T58" fmla="*/ 88 w 88"/>
                  <a:gd name="T59" fmla="*/ 54 h 88"/>
                  <a:gd name="T60" fmla="*/ 84 w 88"/>
                  <a:gd name="T61" fmla="*/ 62 h 88"/>
                  <a:gd name="T62" fmla="*/ 80 w 88"/>
                  <a:gd name="T63" fmla="*/ 68 h 88"/>
                  <a:gd name="T64" fmla="*/ 76 w 88"/>
                  <a:gd name="T65" fmla="*/ 76 h 88"/>
                  <a:gd name="T66" fmla="*/ 68 w 88"/>
                  <a:gd name="T67" fmla="*/ 80 h 88"/>
                  <a:gd name="T68" fmla="*/ 62 w 88"/>
                  <a:gd name="T69" fmla="*/ 84 h 88"/>
                  <a:gd name="T70" fmla="*/ 54 w 88"/>
                  <a:gd name="T71" fmla="*/ 88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6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6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8"/>
                    </a:lnTo>
                    <a:lnTo>
                      <a:pt x="26" y="84"/>
                    </a:lnTo>
                    <a:lnTo>
                      <a:pt x="20" y="80"/>
                    </a:lnTo>
                    <a:lnTo>
                      <a:pt x="12" y="76"/>
                    </a:lnTo>
                    <a:lnTo>
                      <a:pt x="8" y="68"/>
                    </a:lnTo>
                    <a:lnTo>
                      <a:pt x="4" y="62"/>
                    </a:lnTo>
                    <a:lnTo>
                      <a:pt x="0" y="54"/>
                    </a:lnTo>
                    <a:lnTo>
                      <a:pt x="0" y="44"/>
                    </a:lnTo>
                    <a:lnTo>
                      <a:pt x="0" y="44"/>
                    </a:lnTo>
                    <a:lnTo>
                      <a:pt x="0" y="36"/>
                    </a:lnTo>
                    <a:lnTo>
                      <a:pt x="4" y="26"/>
                    </a:lnTo>
                    <a:lnTo>
                      <a:pt x="8" y="20"/>
                    </a:lnTo>
                    <a:lnTo>
                      <a:pt x="12" y="12"/>
                    </a:lnTo>
                    <a:lnTo>
                      <a:pt x="20" y="8"/>
                    </a:lnTo>
                    <a:lnTo>
                      <a:pt x="26" y="4"/>
                    </a:lnTo>
                    <a:lnTo>
                      <a:pt x="36" y="0"/>
                    </a:lnTo>
                    <a:lnTo>
                      <a:pt x="44" y="0"/>
                    </a:lnTo>
                    <a:lnTo>
                      <a:pt x="44" y="0"/>
                    </a:lnTo>
                    <a:lnTo>
                      <a:pt x="54" y="0"/>
                    </a:lnTo>
                    <a:lnTo>
                      <a:pt x="62" y="4"/>
                    </a:lnTo>
                    <a:lnTo>
                      <a:pt x="68" y="8"/>
                    </a:lnTo>
                    <a:lnTo>
                      <a:pt x="76" y="12"/>
                    </a:lnTo>
                    <a:lnTo>
                      <a:pt x="80" y="20"/>
                    </a:lnTo>
                    <a:lnTo>
                      <a:pt x="84" y="26"/>
                    </a:lnTo>
                    <a:lnTo>
                      <a:pt x="88" y="36"/>
                    </a:lnTo>
                    <a:lnTo>
                      <a:pt x="88" y="44"/>
                    </a:lnTo>
                    <a:lnTo>
                      <a:pt x="88" y="44"/>
                    </a:lnTo>
                    <a:lnTo>
                      <a:pt x="88" y="54"/>
                    </a:lnTo>
                    <a:lnTo>
                      <a:pt x="84" y="62"/>
                    </a:lnTo>
                    <a:lnTo>
                      <a:pt x="80" y="68"/>
                    </a:lnTo>
                    <a:lnTo>
                      <a:pt x="76" y="76"/>
                    </a:lnTo>
                    <a:lnTo>
                      <a:pt x="68" y="80"/>
                    </a:lnTo>
                    <a:lnTo>
                      <a:pt x="62" y="84"/>
                    </a:lnTo>
                    <a:lnTo>
                      <a:pt x="54" y="88"/>
                    </a:lnTo>
                    <a:lnTo>
                      <a:pt x="44" y="88"/>
                    </a:lnTo>
                    <a:lnTo>
                      <a:pt x="44" y="88"/>
                    </a:lnTo>
                    <a:close/>
                    <a:moveTo>
                      <a:pt x="44" y="18"/>
                    </a:moveTo>
                    <a:lnTo>
                      <a:pt x="44" y="18"/>
                    </a:lnTo>
                    <a:lnTo>
                      <a:pt x="34" y="20"/>
                    </a:lnTo>
                    <a:lnTo>
                      <a:pt x="26" y="26"/>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6"/>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0" name="Freeform 42">
                <a:extLst>
                  <a:ext uri="{FF2B5EF4-FFF2-40B4-BE49-F238E27FC236}">
                    <a16:creationId xmlns:a16="http://schemas.microsoft.com/office/drawing/2014/main" id="{8332978A-8092-435C-BF0D-E1D1363AEABA}"/>
                  </a:ext>
                </a:extLst>
              </p:cNvPr>
              <p:cNvSpPr>
                <a:spLocks noEditPoints="1"/>
              </p:cNvSpPr>
              <p:nvPr/>
            </p:nvSpPr>
            <p:spPr bwMode="auto">
              <a:xfrm>
                <a:off x="1896" y="2423"/>
                <a:ext cx="88" cy="88"/>
              </a:xfrm>
              <a:custGeom>
                <a:avLst/>
                <a:gdLst>
                  <a:gd name="T0" fmla="*/ 44 w 88"/>
                  <a:gd name="T1" fmla="*/ 88 h 88"/>
                  <a:gd name="T2" fmla="*/ 44 w 88"/>
                  <a:gd name="T3" fmla="*/ 88 h 88"/>
                  <a:gd name="T4" fmla="*/ 36 w 88"/>
                  <a:gd name="T5" fmla="*/ 86 h 88"/>
                  <a:gd name="T6" fmla="*/ 26 w 88"/>
                  <a:gd name="T7" fmla="*/ 84 h 88"/>
                  <a:gd name="T8" fmla="*/ 20 w 88"/>
                  <a:gd name="T9" fmla="*/ 80 h 88"/>
                  <a:gd name="T10" fmla="*/ 12 w 88"/>
                  <a:gd name="T11" fmla="*/ 74 h 88"/>
                  <a:gd name="T12" fmla="*/ 8 w 88"/>
                  <a:gd name="T13" fmla="*/ 68 h 88"/>
                  <a:gd name="T14" fmla="*/ 4 w 88"/>
                  <a:gd name="T15" fmla="*/ 60 h 88"/>
                  <a:gd name="T16" fmla="*/ 0 w 88"/>
                  <a:gd name="T17" fmla="*/ 52 h 88"/>
                  <a:gd name="T18" fmla="*/ 0 w 88"/>
                  <a:gd name="T19" fmla="*/ 44 h 88"/>
                  <a:gd name="T20" fmla="*/ 0 w 88"/>
                  <a:gd name="T21" fmla="*/ 44 h 88"/>
                  <a:gd name="T22" fmla="*/ 0 w 88"/>
                  <a:gd name="T23" fmla="*/ 34 h 88"/>
                  <a:gd name="T24" fmla="*/ 4 w 88"/>
                  <a:gd name="T25" fmla="*/ 26 h 88"/>
                  <a:gd name="T26" fmla="*/ 8 w 88"/>
                  <a:gd name="T27" fmla="*/ 18 h 88"/>
                  <a:gd name="T28" fmla="*/ 12 w 88"/>
                  <a:gd name="T29" fmla="*/ 12 h 88"/>
                  <a:gd name="T30" fmla="*/ 20 w 88"/>
                  <a:gd name="T31" fmla="*/ 6 h 88"/>
                  <a:gd name="T32" fmla="*/ 26 w 88"/>
                  <a:gd name="T33" fmla="*/ 2 h 88"/>
                  <a:gd name="T34" fmla="*/ 36 w 88"/>
                  <a:gd name="T35" fmla="*/ 0 h 88"/>
                  <a:gd name="T36" fmla="*/ 44 w 88"/>
                  <a:gd name="T37" fmla="*/ 0 h 88"/>
                  <a:gd name="T38" fmla="*/ 44 w 88"/>
                  <a:gd name="T39" fmla="*/ 0 h 88"/>
                  <a:gd name="T40" fmla="*/ 54 w 88"/>
                  <a:gd name="T41" fmla="*/ 0 h 88"/>
                  <a:gd name="T42" fmla="*/ 62 w 88"/>
                  <a:gd name="T43" fmla="*/ 2 h 88"/>
                  <a:gd name="T44" fmla="*/ 68 w 88"/>
                  <a:gd name="T45" fmla="*/ 6 h 88"/>
                  <a:gd name="T46" fmla="*/ 76 w 88"/>
                  <a:gd name="T47" fmla="*/ 12 h 88"/>
                  <a:gd name="T48" fmla="*/ 80 w 88"/>
                  <a:gd name="T49" fmla="*/ 18 h 88"/>
                  <a:gd name="T50" fmla="*/ 84 w 88"/>
                  <a:gd name="T51" fmla="*/ 26 h 88"/>
                  <a:gd name="T52" fmla="*/ 88 w 88"/>
                  <a:gd name="T53" fmla="*/ 34 h 88"/>
                  <a:gd name="T54" fmla="*/ 88 w 88"/>
                  <a:gd name="T55" fmla="*/ 44 h 88"/>
                  <a:gd name="T56" fmla="*/ 88 w 88"/>
                  <a:gd name="T57" fmla="*/ 44 h 88"/>
                  <a:gd name="T58" fmla="*/ 88 w 88"/>
                  <a:gd name="T59" fmla="*/ 52 h 88"/>
                  <a:gd name="T60" fmla="*/ 84 w 88"/>
                  <a:gd name="T61" fmla="*/ 60 h 88"/>
                  <a:gd name="T62" fmla="*/ 80 w 88"/>
                  <a:gd name="T63" fmla="*/ 68 h 88"/>
                  <a:gd name="T64" fmla="*/ 76 w 88"/>
                  <a:gd name="T65" fmla="*/ 74 h 88"/>
                  <a:gd name="T66" fmla="*/ 68 w 88"/>
                  <a:gd name="T67" fmla="*/ 80 h 88"/>
                  <a:gd name="T68" fmla="*/ 62 w 88"/>
                  <a:gd name="T69" fmla="*/ 84 h 88"/>
                  <a:gd name="T70" fmla="*/ 54 w 88"/>
                  <a:gd name="T71" fmla="*/ 86 h 88"/>
                  <a:gd name="T72" fmla="*/ 44 w 88"/>
                  <a:gd name="T73" fmla="*/ 88 h 88"/>
                  <a:gd name="T74" fmla="*/ 44 w 88"/>
                  <a:gd name="T75" fmla="*/ 88 h 88"/>
                  <a:gd name="T76" fmla="*/ 44 w 88"/>
                  <a:gd name="T77" fmla="*/ 18 h 88"/>
                  <a:gd name="T78" fmla="*/ 44 w 88"/>
                  <a:gd name="T79" fmla="*/ 18 h 88"/>
                  <a:gd name="T80" fmla="*/ 34 w 88"/>
                  <a:gd name="T81" fmla="*/ 20 h 88"/>
                  <a:gd name="T82" fmla="*/ 26 w 88"/>
                  <a:gd name="T83" fmla="*/ 24 h 88"/>
                  <a:gd name="T84" fmla="*/ 20 w 88"/>
                  <a:gd name="T85" fmla="*/ 34 h 88"/>
                  <a:gd name="T86" fmla="*/ 18 w 88"/>
                  <a:gd name="T87" fmla="*/ 44 h 88"/>
                  <a:gd name="T88" fmla="*/ 18 w 88"/>
                  <a:gd name="T89" fmla="*/ 44 h 88"/>
                  <a:gd name="T90" fmla="*/ 20 w 88"/>
                  <a:gd name="T91" fmla="*/ 54 h 88"/>
                  <a:gd name="T92" fmla="*/ 26 w 88"/>
                  <a:gd name="T93" fmla="*/ 62 h 88"/>
                  <a:gd name="T94" fmla="*/ 34 w 88"/>
                  <a:gd name="T95" fmla="*/ 68 h 88"/>
                  <a:gd name="T96" fmla="*/ 44 w 88"/>
                  <a:gd name="T97" fmla="*/ 70 h 88"/>
                  <a:gd name="T98" fmla="*/ 44 w 88"/>
                  <a:gd name="T99" fmla="*/ 70 h 88"/>
                  <a:gd name="T100" fmla="*/ 54 w 88"/>
                  <a:gd name="T101" fmla="*/ 68 h 88"/>
                  <a:gd name="T102" fmla="*/ 62 w 88"/>
                  <a:gd name="T103" fmla="*/ 62 h 88"/>
                  <a:gd name="T104" fmla="*/ 68 w 88"/>
                  <a:gd name="T105" fmla="*/ 54 h 88"/>
                  <a:gd name="T106" fmla="*/ 70 w 88"/>
                  <a:gd name="T107" fmla="*/ 44 h 88"/>
                  <a:gd name="T108" fmla="*/ 70 w 88"/>
                  <a:gd name="T109" fmla="*/ 44 h 88"/>
                  <a:gd name="T110" fmla="*/ 68 w 88"/>
                  <a:gd name="T111" fmla="*/ 34 h 88"/>
                  <a:gd name="T112" fmla="*/ 62 w 88"/>
                  <a:gd name="T113" fmla="*/ 24 h 88"/>
                  <a:gd name="T114" fmla="*/ 54 w 88"/>
                  <a:gd name="T115" fmla="*/ 20 h 88"/>
                  <a:gd name="T116" fmla="*/ 44 w 88"/>
                  <a:gd name="T117" fmla="*/ 18 h 88"/>
                  <a:gd name="T118" fmla="*/ 44 w 88"/>
                  <a:gd name="T119" fmla="*/ 1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 h="88">
                    <a:moveTo>
                      <a:pt x="44" y="88"/>
                    </a:moveTo>
                    <a:lnTo>
                      <a:pt x="44" y="88"/>
                    </a:lnTo>
                    <a:lnTo>
                      <a:pt x="36" y="86"/>
                    </a:lnTo>
                    <a:lnTo>
                      <a:pt x="26" y="84"/>
                    </a:lnTo>
                    <a:lnTo>
                      <a:pt x="20" y="80"/>
                    </a:lnTo>
                    <a:lnTo>
                      <a:pt x="12" y="74"/>
                    </a:lnTo>
                    <a:lnTo>
                      <a:pt x="8" y="68"/>
                    </a:lnTo>
                    <a:lnTo>
                      <a:pt x="4" y="60"/>
                    </a:lnTo>
                    <a:lnTo>
                      <a:pt x="0" y="52"/>
                    </a:lnTo>
                    <a:lnTo>
                      <a:pt x="0" y="44"/>
                    </a:lnTo>
                    <a:lnTo>
                      <a:pt x="0" y="44"/>
                    </a:lnTo>
                    <a:lnTo>
                      <a:pt x="0" y="34"/>
                    </a:lnTo>
                    <a:lnTo>
                      <a:pt x="4" y="26"/>
                    </a:lnTo>
                    <a:lnTo>
                      <a:pt x="8" y="18"/>
                    </a:lnTo>
                    <a:lnTo>
                      <a:pt x="12" y="12"/>
                    </a:lnTo>
                    <a:lnTo>
                      <a:pt x="20" y="6"/>
                    </a:lnTo>
                    <a:lnTo>
                      <a:pt x="26" y="2"/>
                    </a:lnTo>
                    <a:lnTo>
                      <a:pt x="36" y="0"/>
                    </a:lnTo>
                    <a:lnTo>
                      <a:pt x="44" y="0"/>
                    </a:lnTo>
                    <a:lnTo>
                      <a:pt x="44" y="0"/>
                    </a:lnTo>
                    <a:lnTo>
                      <a:pt x="54" y="0"/>
                    </a:lnTo>
                    <a:lnTo>
                      <a:pt x="62" y="2"/>
                    </a:lnTo>
                    <a:lnTo>
                      <a:pt x="68" y="6"/>
                    </a:lnTo>
                    <a:lnTo>
                      <a:pt x="76" y="12"/>
                    </a:lnTo>
                    <a:lnTo>
                      <a:pt x="80" y="18"/>
                    </a:lnTo>
                    <a:lnTo>
                      <a:pt x="84" y="26"/>
                    </a:lnTo>
                    <a:lnTo>
                      <a:pt x="88" y="34"/>
                    </a:lnTo>
                    <a:lnTo>
                      <a:pt x="88" y="44"/>
                    </a:lnTo>
                    <a:lnTo>
                      <a:pt x="88" y="44"/>
                    </a:lnTo>
                    <a:lnTo>
                      <a:pt x="88" y="52"/>
                    </a:lnTo>
                    <a:lnTo>
                      <a:pt x="84" y="60"/>
                    </a:lnTo>
                    <a:lnTo>
                      <a:pt x="80" y="68"/>
                    </a:lnTo>
                    <a:lnTo>
                      <a:pt x="76" y="74"/>
                    </a:lnTo>
                    <a:lnTo>
                      <a:pt x="68" y="80"/>
                    </a:lnTo>
                    <a:lnTo>
                      <a:pt x="62" y="84"/>
                    </a:lnTo>
                    <a:lnTo>
                      <a:pt x="54" y="86"/>
                    </a:lnTo>
                    <a:lnTo>
                      <a:pt x="44" y="88"/>
                    </a:lnTo>
                    <a:lnTo>
                      <a:pt x="44" y="88"/>
                    </a:lnTo>
                    <a:close/>
                    <a:moveTo>
                      <a:pt x="44" y="18"/>
                    </a:moveTo>
                    <a:lnTo>
                      <a:pt x="44" y="18"/>
                    </a:lnTo>
                    <a:lnTo>
                      <a:pt x="34" y="20"/>
                    </a:lnTo>
                    <a:lnTo>
                      <a:pt x="26" y="24"/>
                    </a:lnTo>
                    <a:lnTo>
                      <a:pt x="20" y="34"/>
                    </a:lnTo>
                    <a:lnTo>
                      <a:pt x="18" y="44"/>
                    </a:lnTo>
                    <a:lnTo>
                      <a:pt x="18" y="44"/>
                    </a:lnTo>
                    <a:lnTo>
                      <a:pt x="20" y="54"/>
                    </a:lnTo>
                    <a:lnTo>
                      <a:pt x="26" y="62"/>
                    </a:lnTo>
                    <a:lnTo>
                      <a:pt x="34" y="68"/>
                    </a:lnTo>
                    <a:lnTo>
                      <a:pt x="44" y="70"/>
                    </a:lnTo>
                    <a:lnTo>
                      <a:pt x="44" y="70"/>
                    </a:lnTo>
                    <a:lnTo>
                      <a:pt x="54" y="68"/>
                    </a:lnTo>
                    <a:lnTo>
                      <a:pt x="62" y="62"/>
                    </a:lnTo>
                    <a:lnTo>
                      <a:pt x="68" y="54"/>
                    </a:lnTo>
                    <a:lnTo>
                      <a:pt x="70" y="44"/>
                    </a:lnTo>
                    <a:lnTo>
                      <a:pt x="70" y="44"/>
                    </a:lnTo>
                    <a:lnTo>
                      <a:pt x="68" y="34"/>
                    </a:lnTo>
                    <a:lnTo>
                      <a:pt x="62" y="24"/>
                    </a:lnTo>
                    <a:lnTo>
                      <a:pt x="54" y="20"/>
                    </a:lnTo>
                    <a:lnTo>
                      <a:pt x="44" y="18"/>
                    </a:lnTo>
                    <a:lnTo>
                      <a:pt x="4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1" name="Freeform 43">
                <a:extLst>
                  <a:ext uri="{FF2B5EF4-FFF2-40B4-BE49-F238E27FC236}">
                    <a16:creationId xmlns:a16="http://schemas.microsoft.com/office/drawing/2014/main" id="{E8E672B1-EFA3-4138-B14E-3A0C8A56CEA3}"/>
                  </a:ext>
                </a:extLst>
              </p:cNvPr>
              <p:cNvSpPr>
                <a:spLocks/>
              </p:cNvSpPr>
              <p:nvPr/>
            </p:nvSpPr>
            <p:spPr bwMode="auto">
              <a:xfrm>
                <a:off x="2016" y="1997"/>
                <a:ext cx="116" cy="76"/>
              </a:xfrm>
              <a:custGeom>
                <a:avLst/>
                <a:gdLst>
                  <a:gd name="T0" fmla="*/ 10 w 116"/>
                  <a:gd name="T1" fmla="*/ 76 h 76"/>
                  <a:gd name="T2" fmla="*/ 0 w 116"/>
                  <a:gd name="T3" fmla="*/ 60 h 76"/>
                  <a:gd name="T4" fmla="*/ 106 w 116"/>
                  <a:gd name="T5" fmla="*/ 0 h 76"/>
                  <a:gd name="T6" fmla="*/ 116 w 116"/>
                  <a:gd name="T7" fmla="*/ 16 h 76"/>
                  <a:gd name="T8" fmla="*/ 10 w 116"/>
                  <a:gd name="T9" fmla="*/ 76 h 76"/>
                </a:gdLst>
                <a:ahLst/>
                <a:cxnLst>
                  <a:cxn ang="0">
                    <a:pos x="T0" y="T1"/>
                  </a:cxn>
                  <a:cxn ang="0">
                    <a:pos x="T2" y="T3"/>
                  </a:cxn>
                  <a:cxn ang="0">
                    <a:pos x="T4" y="T5"/>
                  </a:cxn>
                  <a:cxn ang="0">
                    <a:pos x="T6" y="T7"/>
                  </a:cxn>
                  <a:cxn ang="0">
                    <a:pos x="T8" y="T9"/>
                  </a:cxn>
                </a:cxnLst>
                <a:rect l="0" t="0" r="r" b="b"/>
                <a:pathLst>
                  <a:path w="116" h="76">
                    <a:moveTo>
                      <a:pt x="10" y="76"/>
                    </a:moveTo>
                    <a:lnTo>
                      <a:pt x="0" y="60"/>
                    </a:lnTo>
                    <a:lnTo>
                      <a:pt x="106" y="0"/>
                    </a:lnTo>
                    <a:lnTo>
                      <a:pt x="116" y="16"/>
                    </a:lnTo>
                    <a:lnTo>
                      <a:pt x="10"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Freeform 44">
                <a:extLst>
                  <a:ext uri="{FF2B5EF4-FFF2-40B4-BE49-F238E27FC236}">
                    <a16:creationId xmlns:a16="http://schemas.microsoft.com/office/drawing/2014/main" id="{63A494A7-31E4-4090-BF39-3AADA2C8F396}"/>
                  </a:ext>
                </a:extLst>
              </p:cNvPr>
              <p:cNvSpPr>
                <a:spLocks/>
              </p:cNvSpPr>
              <p:nvPr/>
            </p:nvSpPr>
            <p:spPr bwMode="auto">
              <a:xfrm>
                <a:off x="2314" y="1997"/>
                <a:ext cx="114" cy="76"/>
              </a:xfrm>
              <a:custGeom>
                <a:avLst/>
                <a:gdLst>
                  <a:gd name="T0" fmla="*/ 104 w 114"/>
                  <a:gd name="T1" fmla="*/ 76 h 76"/>
                  <a:gd name="T2" fmla="*/ 0 w 114"/>
                  <a:gd name="T3" fmla="*/ 16 h 76"/>
                  <a:gd name="T4" fmla="*/ 8 w 114"/>
                  <a:gd name="T5" fmla="*/ 0 h 76"/>
                  <a:gd name="T6" fmla="*/ 114 w 114"/>
                  <a:gd name="T7" fmla="*/ 60 h 76"/>
                  <a:gd name="T8" fmla="*/ 104 w 114"/>
                  <a:gd name="T9" fmla="*/ 76 h 76"/>
                </a:gdLst>
                <a:ahLst/>
                <a:cxnLst>
                  <a:cxn ang="0">
                    <a:pos x="T0" y="T1"/>
                  </a:cxn>
                  <a:cxn ang="0">
                    <a:pos x="T2" y="T3"/>
                  </a:cxn>
                  <a:cxn ang="0">
                    <a:pos x="T4" y="T5"/>
                  </a:cxn>
                  <a:cxn ang="0">
                    <a:pos x="T6" y="T7"/>
                  </a:cxn>
                  <a:cxn ang="0">
                    <a:pos x="T8" y="T9"/>
                  </a:cxn>
                </a:cxnLst>
                <a:rect l="0" t="0" r="r" b="b"/>
                <a:pathLst>
                  <a:path w="114" h="76">
                    <a:moveTo>
                      <a:pt x="104" y="76"/>
                    </a:moveTo>
                    <a:lnTo>
                      <a:pt x="0" y="16"/>
                    </a:lnTo>
                    <a:lnTo>
                      <a:pt x="8" y="0"/>
                    </a:lnTo>
                    <a:lnTo>
                      <a:pt x="114" y="60"/>
                    </a:lnTo>
                    <a:lnTo>
                      <a:pt x="104"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Rectangle 45">
                <a:extLst>
                  <a:ext uri="{FF2B5EF4-FFF2-40B4-BE49-F238E27FC236}">
                    <a16:creationId xmlns:a16="http://schemas.microsoft.com/office/drawing/2014/main" id="{740CEDA4-D016-4279-A021-322483AE63A0}"/>
                  </a:ext>
                </a:extLst>
              </p:cNvPr>
              <p:cNvSpPr>
                <a:spLocks noChangeArrowheads="1"/>
              </p:cNvSpPr>
              <p:nvPr/>
            </p:nvSpPr>
            <p:spPr bwMode="auto">
              <a:xfrm>
                <a:off x="2510" y="2213"/>
                <a:ext cx="18" cy="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Freeform 46">
                <a:extLst>
                  <a:ext uri="{FF2B5EF4-FFF2-40B4-BE49-F238E27FC236}">
                    <a16:creationId xmlns:a16="http://schemas.microsoft.com/office/drawing/2014/main" id="{B6C16309-5EDE-41DF-AA42-DBE406F6AAAF}"/>
                  </a:ext>
                </a:extLst>
              </p:cNvPr>
              <p:cNvSpPr>
                <a:spLocks/>
              </p:cNvSpPr>
              <p:nvPr/>
            </p:nvSpPr>
            <p:spPr bwMode="auto">
              <a:xfrm>
                <a:off x="2314" y="2511"/>
                <a:ext cx="114" cy="76"/>
              </a:xfrm>
              <a:custGeom>
                <a:avLst/>
                <a:gdLst>
                  <a:gd name="T0" fmla="*/ 8 w 114"/>
                  <a:gd name="T1" fmla="*/ 76 h 76"/>
                  <a:gd name="T2" fmla="*/ 0 w 114"/>
                  <a:gd name="T3" fmla="*/ 60 h 76"/>
                  <a:gd name="T4" fmla="*/ 104 w 114"/>
                  <a:gd name="T5" fmla="*/ 0 h 76"/>
                  <a:gd name="T6" fmla="*/ 114 w 114"/>
                  <a:gd name="T7" fmla="*/ 14 h 76"/>
                  <a:gd name="T8" fmla="*/ 8 w 114"/>
                  <a:gd name="T9" fmla="*/ 76 h 76"/>
                </a:gdLst>
                <a:ahLst/>
                <a:cxnLst>
                  <a:cxn ang="0">
                    <a:pos x="T0" y="T1"/>
                  </a:cxn>
                  <a:cxn ang="0">
                    <a:pos x="T2" y="T3"/>
                  </a:cxn>
                  <a:cxn ang="0">
                    <a:pos x="T4" y="T5"/>
                  </a:cxn>
                  <a:cxn ang="0">
                    <a:pos x="T6" y="T7"/>
                  </a:cxn>
                  <a:cxn ang="0">
                    <a:pos x="T8" y="T9"/>
                  </a:cxn>
                </a:cxnLst>
                <a:rect l="0" t="0" r="r" b="b"/>
                <a:pathLst>
                  <a:path w="114" h="76">
                    <a:moveTo>
                      <a:pt x="8" y="76"/>
                    </a:moveTo>
                    <a:lnTo>
                      <a:pt x="0" y="60"/>
                    </a:lnTo>
                    <a:lnTo>
                      <a:pt x="104" y="0"/>
                    </a:lnTo>
                    <a:lnTo>
                      <a:pt x="114" y="14"/>
                    </a:lnTo>
                    <a:lnTo>
                      <a:pt x="8"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Freeform 47">
                <a:extLst>
                  <a:ext uri="{FF2B5EF4-FFF2-40B4-BE49-F238E27FC236}">
                    <a16:creationId xmlns:a16="http://schemas.microsoft.com/office/drawing/2014/main" id="{319A8616-D90D-4D37-A86F-83780DA070DF}"/>
                  </a:ext>
                </a:extLst>
              </p:cNvPr>
              <p:cNvSpPr>
                <a:spLocks/>
              </p:cNvSpPr>
              <p:nvPr/>
            </p:nvSpPr>
            <p:spPr bwMode="auto">
              <a:xfrm>
                <a:off x="2016" y="2511"/>
                <a:ext cx="116" cy="76"/>
              </a:xfrm>
              <a:custGeom>
                <a:avLst/>
                <a:gdLst>
                  <a:gd name="T0" fmla="*/ 106 w 116"/>
                  <a:gd name="T1" fmla="*/ 76 h 76"/>
                  <a:gd name="T2" fmla="*/ 0 w 116"/>
                  <a:gd name="T3" fmla="*/ 14 h 76"/>
                  <a:gd name="T4" fmla="*/ 10 w 116"/>
                  <a:gd name="T5" fmla="*/ 0 h 76"/>
                  <a:gd name="T6" fmla="*/ 116 w 116"/>
                  <a:gd name="T7" fmla="*/ 60 h 76"/>
                  <a:gd name="T8" fmla="*/ 106 w 116"/>
                  <a:gd name="T9" fmla="*/ 76 h 76"/>
                </a:gdLst>
                <a:ahLst/>
                <a:cxnLst>
                  <a:cxn ang="0">
                    <a:pos x="T0" y="T1"/>
                  </a:cxn>
                  <a:cxn ang="0">
                    <a:pos x="T2" y="T3"/>
                  </a:cxn>
                  <a:cxn ang="0">
                    <a:pos x="T4" y="T5"/>
                  </a:cxn>
                  <a:cxn ang="0">
                    <a:pos x="T6" y="T7"/>
                  </a:cxn>
                  <a:cxn ang="0">
                    <a:pos x="T8" y="T9"/>
                  </a:cxn>
                </a:cxnLst>
                <a:rect l="0" t="0" r="r" b="b"/>
                <a:pathLst>
                  <a:path w="116" h="76">
                    <a:moveTo>
                      <a:pt x="106" y="76"/>
                    </a:moveTo>
                    <a:lnTo>
                      <a:pt x="0" y="14"/>
                    </a:lnTo>
                    <a:lnTo>
                      <a:pt x="10" y="0"/>
                    </a:lnTo>
                    <a:lnTo>
                      <a:pt x="116" y="60"/>
                    </a:lnTo>
                    <a:lnTo>
                      <a:pt x="106"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Rectangle 48">
                <a:extLst>
                  <a:ext uri="{FF2B5EF4-FFF2-40B4-BE49-F238E27FC236}">
                    <a16:creationId xmlns:a16="http://schemas.microsoft.com/office/drawing/2014/main" id="{019FAA32-8FA0-48C5-B9E4-BA38C8752C09}"/>
                  </a:ext>
                </a:extLst>
              </p:cNvPr>
              <p:cNvSpPr>
                <a:spLocks noChangeArrowheads="1"/>
              </p:cNvSpPr>
              <p:nvPr/>
            </p:nvSpPr>
            <p:spPr bwMode="auto">
              <a:xfrm>
                <a:off x="1918" y="2213"/>
                <a:ext cx="18" cy="1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Rectangle 49">
                <a:extLst>
                  <a:ext uri="{FF2B5EF4-FFF2-40B4-BE49-F238E27FC236}">
                    <a16:creationId xmlns:a16="http://schemas.microsoft.com/office/drawing/2014/main" id="{88B23871-3D89-4555-BD6B-933B8D7F6ADE}"/>
                  </a:ext>
                </a:extLst>
              </p:cNvPr>
              <p:cNvSpPr>
                <a:spLocks noChangeArrowheads="1"/>
              </p:cNvSpPr>
              <p:nvPr/>
            </p:nvSpPr>
            <p:spPr bwMode="auto">
              <a:xfrm>
                <a:off x="2214" y="2541"/>
                <a:ext cx="18" cy="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Rectangle 50">
                <a:extLst>
                  <a:ext uri="{FF2B5EF4-FFF2-40B4-BE49-F238E27FC236}">
                    <a16:creationId xmlns:a16="http://schemas.microsoft.com/office/drawing/2014/main" id="{1B253075-8B60-40A3-8C26-F11C8D49B572}"/>
                  </a:ext>
                </a:extLst>
              </p:cNvPr>
              <p:cNvSpPr>
                <a:spLocks noChangeArrowheads="1"/>
              </p:cNvSpPr>
              <p:nvPr/>
            </p:nvSpPr>
            <p:spPr bwMode="auto">
              <a:xfrm>
                <a:off x="2214" y="1999"/>
                <a:ext cx="18" cy="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51">
                <a:extLst>
                  <a:ext uri="{FF2B5EF4-FFF2-40B4-BE49-F238E27FC236}">
                    <a16:creationId xmlns:a16="http://schemas.microsoft.com/office/drawing/2014/main" id="{74260773-7775-49A6-B571-1F6516B21002}"/>
                  </a:ext>
                </a:extLst>
              </p:cNvPr>
              <p:cNvSpPr>
                <a:spLocks/>
              </p:cNvSpPr>
              <p:nvPr/>
            </p:nvSpPr>
            <p:spPr bwMode="auto">
              <a:xfrm>
                <a:off x="2442" y="2137"/>
                <a:ext cx="42" cy="42"/>
              </a:xfrm>
              <a:custGeom>
                <a:avLst/>
                <a:gdLst>
                  <a:gd name="T0" fmla="*/ 12 w 42"/>
                  <a:gd name="T1" fmla="*/ 42 h 42"/>
                  <a:gd name="T2" fmla="*/ 0 w 42"/>
                  <a:gd name="T3" fmla="*/ 30 h 42"/>
                  <a:gd name="T4" fmla="*/ 30 w 42"/>
                  <a:gd name="T5" fmla="*/ 0 h 42"/>
                  <a:gd name="T6" fmla="*/ 42 w 42"/>
                  <a:gd name="T7" fmla="*/ 12 h 42"/>
                  <a:gd name="T8" fmla="*/ 12 w 42"/>
                  <a:gd name="T9" fmla="*/ 42 h 42"/>
                </a:gdLst>
                <a:ahLst/>
                <a:cxnLst>
                  <a:cxn ang="0">
                    <a:pos x="T0" y="T1"/>
                  </a:cxn>
                  <a:cxn ang="0">
                    <a:pos x="T2" y="T3"/>
                  </a:cxn>
                  <a:cxn ang="0">
                    <a:pos x="T4" y="T5"/>
                  </a:cxn>
                  <a:cxn ang="0">
                    <a:pos x="T6" y="T7"/>
                  </a:cxn>
                  <a:cxn ang="0">
                    <a:pos x="T8" y="T9"/>
                  </a:cxn>
                </a:cxnLst>
                <a:rect l="0" t="0" r="r" b="b"/>
                <a:pathLst>
                  <a:path w="42" h="42">
                    <a:moveTo>
                      <a:pt x="12" y="42"/>
                    </a:moveTo>
                    <a:lnTo>
                      <a:pt x="0" y="30"/>
                    </a:lnTo>
                    <a:lnTo>
                      <a:pt x="30" y="0"/>
                    </a:lnTo>
                    <a:lnTo>
                      <a:pt x="42" y="12"/>
                    </a:lnTo>
                    <a:lnTo>
                      <a:pt x="1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0" name="Freeform 52">
                <a:extLst>
                  <a:ext uri="{FF2B5EF4-FFF2-40B4-BE49-F238E27FC236}">
                    <a16:creationId xmlns:a16="http://schemas.microsoft.com/office/drawing/2014/main" id="{15367FF2-F5C8-4DAC-8A0E-F8AFC9F41C73}"/>
                  </a:ext>
                </a:extLst>
              </p:cNvPr>
              <p:cNvSpPr>
                <a:spLocks/>
              </p:cNvSpPr>
              <p:nvPr/>
            </p:nvSpPr>
            <p:spPr bwMode="auto">
              <a:xfrm>
                <a:off x="1962" y="2409"/>
                <a:ext cx="44" cy="44"/>
              </a:xfrm>
              <a:custGeom>
                <a:avLst/>
                <a:gdLst>
                  <a:gd name="T0" fmla="*/ 12 w 44"/>
                  <a:gd name="T1" fmla="*/ 44 h 44"/>
                  <a:gd name="T2" fmla="*/ 0 w 44"/>
                  <a:gd name="T3" fmla="*/ 30 h 44"/>
                  <a:gd name="T4" fmla="*/ 30 w 44"/>
                  <a:gd name="T5" fmla="*/ 0 h 44"/>
                  <a:gd name="T6" fmla="*/ 44 w 44"/>
                  <a:gd name="T7" fmla="*/ 14 h 44"/>
                  <a:gd name="T8" fmla="*/ 12 w 44"/>
                  <a:gd name="T9" fmla="*/ 44 h 44"/>
                </a:gdLst>
                <a:ahLst/>
                <a:cxnLst>
                  <a:cxn ang="0">
                    <a:pos x="T0" y="T1"/>
                  </a:cxn>
                  <a:cxn ang="0">
                    <a:pos x="T2" y="T3"/>
                  </a:cxn>
                  <a:cxn ang="0">
                    <a:pos x="T4" y="T5"/>
                  </a:cxn>
                  <a:cxn ang="0">
                    <a:pos x="T6" y="T7"/>
                  </a:cxn>
                  <a:cxn ang="0">
                    <a:pos x="T8" y="T9"/>
                  </a:cxn>
                </a:cxnLst>
                <a:rect l="0" t="0" r="r" b="b"/>
                <a:pathLst>
                  <a:path w="44" h="44">
                    <a:moveTo>
                      <a:pt x="12" y="44"/>
                    </a:moveTo>
                    <a:lnTo>
                      <a:pt x="0" y="30"/>
                    </a:lnTo>
                    <a:lnTo>
                      <a:pt x="30" y="0"/>
                    </a:lnTo>
                    <a:lnTo>
                      <a:pt x="44" y="14"/>
                    </a:lnTo>
                    <a:lnTo>
                      <a:pt x="12"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Freeform 53">
                <a:extLst>
                  <a:ext uri="{FF2B5EF4-FFF2-40B4-BE49-F238E27FC236}">
                    <a16:creationId xmlns:a16="http://schemas.microsoft.com/office/drawing/2014/main" id="{A86F7D40-1503-4474-A446-BB2365BB32CE}"/>
                  </a:ext>
                </a:extLst>
              </p:cNvPr>
              <p:cNvSpPr>
                <a:spLocks/>
              </p:cNvSpPr>
              <p:nvPr/>
            </p:nvSpPr>
            <p:spPr bwMode="auto">
              <a:xfrm>
                <a:off x="1962" y="2137"/>
                <a:ext cx="44" cy="42"/>
              </a:xfrm>
              <a:custGeom>
                <a:avLst/>
                <a:gdLst>
                  <a:gd name="T0" fmla="*/ 30 w 44"/>
                  <a:gd name="T1" fmla="*/ 42 h 42"/>
                  <a:gd name="T2" fmla="*/ 0 w 44"/>
                  <a:gd name="T3" fmla="*/ 12 h 42"/>
                  <a:gd name="T4" fmla="*/ 12 w 44"/>
                  <a:gd name="T5" fmla="*/ 0 h 42"/>
                  <a:gd name="T6" fmla="*/ 44 w 44"/>
                  <a:gd name="T7" fmla="*/ 30 h 42"/>
                  <a:gd name="T8" fmla="*/ 30 w 44"/>
                  <a:gd name="T9" fmla="*/ 42 h 42"/>
                </a:gdLst>
                <a:ahLst/>
                <a:cxnLst>
                  <a:cxn ang="0">
                    <a:pos x="T0" y="T1"/>
                  </a:cxn>
                  <a:cxn ang="0">
                    <a:pos x="T2" y="T3"/>
                  </a:cxn>
                  <a:cxn ang="0">
                    <a:pos x="T4" y="T5"/>
                  </a:cxn>
                  <a:cxn ang="0">
                    <a:pos x="T6" y="T7"/>
                  </a:cxn>
                  <a:cxn ang="0">
                    <a:pos x="T8" y="T9"/>
                  </a:cxn>
                </a:cxnLst>
                <a:rect l="0" t="0" r="r" b="b"/>
                <a:pathLst>
                  <a:path w="44" h="42">
                    <a:moveTo>
                      <a:pt x="30" y="42"/>
                    </a:moveTo>
                    <a:lnTo>
                      <a:pt x="0" y="12"/>
                    </a:lnTo>
                    <a:lnTo>
                      <a:pt x="12" y="0"/>
                    </a:lnTo>
                    <a:lnTo>
                      <a:pt x="44" y="30"/>
                    </a:lnTo>
                    <a:lnTo>
                      <a:pt x="3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2" name="Freeform 54">
                <a:extLst>
                  <a:ext uri="{FF2B5EF4-FFF2-40B4-BE49-F238E27FC236}">
                    <a16:creationId xmlns:a16="http://schemas.microsoft.com/office/drawing/2014/main" id="{3EF51591-EFF7-47BC-9F2E-27A1724889DF}"/>
                  </a:ext>
                </a:extLst>
              </p:cNvPr>
              <p:cNvSpPr>
                <a:spLocks/>
              </p:cNvSpPr>
              <p:nvPr/>
            </p:nvSpPr>
            <p:spPr bwMode="auto">
              <a:xfrm>
                <a:off x="2442" y="2409"/>
                <a:ext cx="42" cy="44"/>
              </a:xfrm>
              <a:custGeom>
                <a:avLst/>
                <a:gdLst>
                  <a:gd name="T0" fmla="*/ 30 w 42"/>
                  <a:gd name="T1" fmla="*/ 44 h 44"/>
                  <a:gd name="T2" fmla="*/ 0 w 42"/>
                  <a:gd name="T3" fmla="*/ 14 h 44"/>
                  <a:gd name="T4" fmla="*/ 12 w 42"/>
                  <a:gd name="T5" fmla="*/ 0 h 44"/>
                  <a:gd name="T6" fmla="*/ 42 w 42"/>
                  <a:gd name="T7" fmla="*/ 30 h 44"/>
                  <a:gd name="T8" fmla="*/ 30 w 42"/>
                  <a:gd name="T9" fmla="*/ 44 h 44"/>
                </a:gdLst>
                <a:ahLst/>
                <a:cxnLst>
                  <a:cxn ang="0">
                    <a:pos x="T0" y="T1"/>
                  </a:cxn>
                  <a:cxn ang="0">
                    <a:pos x="T2" y="T3"/>
                  </a:cxn>
                  <a:cxn ang="0">
                    <a:pos x="T4" y="T5"/>
                  </a:cxn>
                  <a:cxn ang="0">
                    <a:pos x="T6" y="T7"/>
                  </a:cxn>
                  <a:cxn ang="0">
                    <a:pos x="T8" y="T9"/>
                  </a:cxn>
                </a:cxnLst>
                <a:rect l="0" t="0" r="r" b="b"/>
                <a:pathLst>
                  <a:path w="42" h="44">
                    <a:moveTo>
                      <a:pt x="30" y="44"/>
                    </a:moveTo>
                    <a:lnTo>
                      <a:pt x="0" y="14"/>
                    </a:lnTo>
                    <a:lnTo>
                      <a:pt x="12" y="0"/>
                    </a:lnTo>
                    <a:lnTo>
                      <a:pt x="42" y="30"/>
                    </a:lnTo>
                    <a:lnTo>
                      <a:pt x="3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3" name="Freeform 55">
                <a:extLst>
                  <a:ext uri="{FF2B5EF4-FFF2-40B4-BE49-F238E27FC236}">
                    <a16:creationId xmlns:a16="http://schemas.microsoft.com/office/drawing/2014/main" id="{CDC086C7-45B0-4A08-B504-341CE5101B64}"/>
                  </a:ext>
                </a:extLst>
              </p:cNvPr>
              <p:cNvSpPr>
                <a:spLocks noEditPoints="1"/>
              </p:cNvSpPr>
              <p:nvPr/>
            </p:nvSpPr>
            <p:spPr bwMode="auto">
              <a:xfrm>
                <a:off x="2042" y="2113"/>
                <a:ext cx="360" cy="358"/>
              </a:xfrm>
              <a:custGeom>
                <a:avLst/>
                <a:gdLst>
                  <a:gd name="T0" fmla="*/ 164 w 360"/>
                  <a:gd name="T1" fmla="*/ 358 h 358"/>
                  <a:gd name="T2" fmla="*/ 112 w 360"/>
                  <a:gd name="T3" fmla="*/ 346 h 358"/>
                  <a:gd name="T4" fmla="*/ 68 w 360"/>
                  <a:gd name="T5" fmla="*/ 318 h 358"/>
                  <a:gd name="T6" fmla="*/ 42 w 360"/>
                  <a:gd name="T7" fmla="*/ 292 h 358"/>
                  <a:gd name="T8" fmla="*/ 14 w 360"/>
                  <a:gd name="T9" fmla="*/ 246 h 358"/>
                  <a:gd name="T10" fmla="*/ 2 w 360"/>
                  <a:gd name="T11" fmla="*/ 196 h 358"/>
                  <a:gd name="T12" fmla="*/ 4 w 360"/>
                  <a:gd name="T13" fmla="*/ 144 h 358"/>
                  <a:gd name="T14" fmla="*/ 22 w 360"/>
                  <a:gd name="T15" fmla="*/ 96 h 358"/>
                  <a:gd name="T16" fmla="*/ 54 w 360"/>
                  <a:gd name="T17" fmla="*/ 52 h 358"/>
                  <a:gd name="T18" fmla="*/ 82 w 360"/>
                  <a:gd name="T19" fmla="*/ 28 h 358"/>
                  <a:gd name="T20" fmla="*/ 130 w 360"/>
                  <a:gd name="T21" fmla="*/ 6 h 358"/>
                  <a:gd name="T22" fmla="*/ 180 w 360"/>
                  <a:gd name="T23" fmla="*/ 0 h 358"/>
                  <a:gd name="T24" fmla="*/ 232 w 360"/>
                  <a:gd name="T25" fmla="*/ 6 h 358"/>
                  <a:gd name="T26" fmla="*/ 280 w 360"/>
                  <a:gd name="T27" fmla="*/ 28 h 358"/>
                  <a:gd name="T28" fmla="*/ 308 w 360"/>
                  <a:gd name="T29" fmla="*/ 52 h 358"/>
                  <a:gd name="T30" fmla="*/ 330 w 360"/>
                  <a:gd name="T31" fmla="*/ 80 h 358"/>
                  <a:gd name="T32" fmla="*/ 352 w 360"/>
                  <a:gd name="T33" fmla="*/ 128 h 358"/>
                  <a:gd name="T34" fmla="*/ 360 w 360"/>
                  <a:gd name="T35" fmla="*/ 178 h 358"/>
                  <a:gd name="T36" fmla="*/ 352 w 360"/>
                  <a:gd name="T37" fmla="*/ 230 h 358"/>
                  <a:gd name="T38" fmla="*/ 330 w 360"/>
                  <a:gd name="T39" fmla="*/ 278 h 358"/>
                  <a:gd name="T40" fmla="*/ 308 w 360"/>
                  <a:gd name="T41" fmla="*/ 306 h 358"/>
                  <a:gd name="T42" fmla="*/ 264 w 360"/>
                  <a:gd name="T43" fmla="*/ 338 h 358"/>
                  <a:gd name="T44" fmla="*/ 214 w 360"/>
                  <a:gd name="T45" fmla="*/ 354 h 358"/>
                  <a:gd name="T46" fmla="*/ 180 w 360"/>
                  <a:gd name="T47" fmla="*/ 358 h 358"/>
                  <a:gd name="T48" fmla="*/ 164 w 360"/>
                  <a:gd name="T49" fmla="*/ 18 h 358"/>
                  <a:gd name="T50" fmla="*/ 120 w 360"/>
                  <a:gd name="T51" fmla="*/ 30 h 358"/>
                  <a:gd name="T52" fmla="*/ 78 w 360"/>
                  <a:gd name="T53" fmla="*/ 54 h 358"/>
                  <a:gd name="T54" fmla="*/ 56 w 360"/>
                  <a:gd name="T55" fmla="*/ 76 h 358"/>
                  <a:gd name="T56" fmla="*/ 30 w 360"/>
                  <a:gd name="T57" fmla="*/ 118 h 358"/>
                  <a:gd name="T58" fmla="*/ 20 w 360"/>
                  <a:gd name="T59" fmla="*/ 164 h 358"/>
                  <a:gd name="T60" fmla="*/ 22 w 360"/>
                  <a:gd name="T61" fmla="*/ 210 h 358"/>
                  <a:gd name="T62" fmla="*/ 38 w 360"/>
                  <a:gd name="T63" fmla="*/ 254 h 358"/>
                  <a:gd name="T64" fmla="*/ 66 w 360"/>
                  <a:gd name="T65" fmla="*/ 292 h 358"/>
                  <a:gd name="T66" fmla="*/ 92 w 360"/>
                  <a:gd name="T67" fmla="*/ 314 h 358"/>
                  <a:gd name="T68" fmla="*/ 134 w 360"/>
                  <a:gd name="T69" fmla="*/ 334 h 358"/>
                  <a:gd name="T70" fmla="*/ 180 w 360"/>
                  <a:gd name="T71" fmla="*/ 340 h 358"/>
                  <a:gd name="T72" fmla="*/ 226 w 360"/>
                  <a:gd name="T73" fmla="*/ 334 h 358"/>
                  <a:gd name="T74" fmla="*/ 270 w 360"/>
                  <a:gd name="T75" fmla="*/ 314 h 358"/>
                  <a:gd name="T76" fmla="*/ 294 w 360"/>
                  <a:gd name="T77" fmla="*/ 292 h 358"/>
                  <a:gd name="T78" fmla="*/ 324 w 360"/>
                  <a:gd name="T79" fmla="*/ 254 h 358"/>
                  <a:gd name="T80" fmla="*/ 338 w 360"/>
                  <a:gd name="T81" fmla="*/ 210 h 358"/>
                  <a:gd name="T82" fmla="*/ 342 w 360"/>
                  <a:gd name="T83" fmla="*/ 164 h 358"/>
                  <a:gd name="T84" fmla="*/ 330 w 360"/>
                  <a:gd name="T85" fmla="*/ 118 h 358"/>
                  <a:gd name="T86" fmla="*/ 306 w 360"/>
                  <a:gd name="T87" fmla="*/ 76 h 358"/>
                  <a:gd name="T88" fmla="*/ 294 w 360"/>
                  <a:gd name="T89" fmla="*/ 64 h 358"/>
                  <a:gd name="T90" fmla="*/ 256 w 360"/>
                  <a:gd name="T91" fmla="*/ 36 h 358"/>
                  <a:gd name="T92" fmla="*/ 212 w 360"/>
                  <a:gd name="T93" fmla="*/ 20 h 358"/>
                  <a:gd name="T94" fmla="*/ 180 w 360"/>
                  <a:gd name="T95" fmla="*/ 1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0" h="358">
                    <a:moveTo>
                      <a:pt x="180" y="358"/>
                    </a:moveTo>
                    <a:lnTo>
                      <a:pt x="180" y="358"/>
                    </a:lnTo>
                    <a:lnTo>
                      <a:pt x="164" y="358"/>
                    </a:lnTo>
                    <a:lnTo>
                      <a:pt x="146" y="354"/>
                    </a:lnTo>
                    <a:lnTo>
                      <a:pt x="130" y="350"/>
                    </a:lnTo>
                    <a:lnTo>
                      <a:pt x="112" y="346"/>
                    </a:lnTo>
                    <a:lnTo>
                      <a:pt x="96" y="338"/>
                    </a:lnTo>
                    <a:lnTo>
                      <a:pt x="82" y="328"/>
                    </a:lnTo>
                    <a:lnTo>
                      <a:pt x="68" y="318"/>
                    </a:lnTo>
                    <a:lnTo>
                      <a:pt x="54" y="306"/>
                    </a:lnTo>
                    <a:lnTo>
                      <a:pt x="54" y="306"/>
                    </a:lnTo>
                    <a:lnTo>
                      <a:pt x="42" y="292"/>
                    </a:lnTo>
                    <a:lnTo>
                      <a:pt x="30" y="278"/>
                    </a:lnTo>
                    <a:lnTo>
                      <a:pt x="22" y="262"/>
                    </a:lnTo>
                    <a:lnTo>
                      <a:pt x="14" y="246"/>
                    </a:lnTo>
                    <a:lnTo>
                      <a:pt x="8" y="230"/>
                    </a:lnTo>
                    <a:lnTo>
                      <a:pt x="4" y="214"/>
                    </a:lnTo>
                    <a:lnTo>
                      <a:pt x="2" y="196"/>
                    </a:lnTo>
                    <a:lnTo>
                      <a:pt x="0" y="178"/>
                    </a:lnTo>
                    <a:lnTo>
                      <a:pt x="2" y="162"/>
                    </a:lnTo>
                    <a:lnTo>
                      <a:pt x="4" y="144"/>
                    </a:lnTo>
                    <a:lnTo>
                      <a:pt x="8" y="128"/>
                    </a:lnTo>
                    <a:lnTo>
                      <a:pt x="14" y="112"/>
                    </a:lnTo>
                    <a:lnTo>
                      <a:pt x="22" y="96"/>
                    </a:lnTo>
                    <a:lnTo>
                      <a:pt x="30" y="80"/>
                    </a:lnTo>
                    <a:lnTo>
                      <a:pt x="42" y="66"/>
                    </a:lnTo>
                    <a:lnTo>
                      <a:pt x="54" y="52"/>
                    </a:lnTo>
                    <a:lnTo>
                      <a:pt x="54" y="52"/>
                    </a:lnTo>
                    <a:lnTo>
                      <a:pt x="68" y="40"/>
                    </a:lnTo>
                    <a:lnTo>
                      <a:pt x="82" y="28"/>
                    </a:lnTo>
                    <a:lnTo>
                      <a:pt x="96" y="20"/>
                    </a:lnTo>
                    <a:lnTo>
                      <a:pt x="112" y="12"/>
                    </a:lnTo>
                    <a:lnTo>
                      <a:pt x="130" y="6"/>
                    </a:lnTo>
                    <a:lnTo>
                      <a:pt x="146" y="2"/>
                    </a:lnTo>
                    <a:lnTo>
                      <a:pt x="164" y="0"/>
                    </a:lnTo>
                    <a:lnTo>
                      <a:pt x="180" y="0"/>
                    </a:lnTo>
                    <a:lnTo>
                      <a:pt x="198" y="0"/>
                    </a:lnTo>
                    <a:lnTo>
                      <a:pt x="214" y="2"/>
                    </a:lnTo>
                    <a:lnTo>
                      <a:pt x="232" y="6"/>
                    </a:lnTo>
                    <a:lnTo>
                      <a:pt x="248" y="12"/>
                    </a:lnTo>
                    <a:lnTo>
                      <a:pt x="264" y="20"/>
                    </a:lnTo>
                    <a:lnTo>
                      <a:pt x="280" y="28"/>
                    </a:lnTo>
                    <a:lnTo>
                      <a:pt x="294" y="40"/>
                    </a:lnTo>
                    <a:lnTo>
                      <a:pt x="308" y="52"/>
                    </a:lnTo>
                    <a:lnTo>
                      <a:pt x="308" y="52"/>
                    </a:lnTo>
                    <a:lnTo>
                      <a:pt x="308" y="52"/>
                    </a:lnTo>
                    <a:lnTo>
                      <a:pt x="320" y="66"/>
                    </a:lnTo>
                    <a:lnTo>
                      <a:pt x="330" y="80"/>
                    </a:lnTo>
                    <a:lnTo>
                      <a:pt x="340" y="96"/>
                    </a:lnTo>
                    <a:lnTo>
                      <a:pt x="346" y="112"/>
                    </a:lnTo>
                    <a:lnTo>
                      <a:pt x="352" y="128"/>
                    </a:lnTo>
                    <a:lnTo>
                      <a:pt x="356" y="144"/>
                    </a:lnTo>
                    <a:lnTo>
                      <a:pt x="360" y="162"/>
                    </a:lnTo>
                    <a:lnTo>
                      <a:pt x="360" y="178"/>
                    </a:lnTo>
                    <a:lnTo>
                      <a:pt x="360" y="196"/>
                    </a:lnTo>
                    <a:lnTo>
                      <a:pt x="356" y="214"/>
                    </a:lnTo>
                    <a:lnTo>
                      <a:pt x="352" y="230"/>
                    </a:lnTo>
                    <a:lnTo>
                      <a:pt x="346" y="246"/>
                    </a:lnTo>
                    <a:lnTo>
                      <a:pt x="340" y="262"/>
                    </a:lnTo>
                    <a:lnTo>
                      <a:pt x="330" y="278"/>
                    </a:lnTo>
                    <a:lnTo>
                      <a:pt x="320" y="292"/>
                    </a:lnTo>
                    <a:lnTo>
                      <a:pt x="308" y="306"/>
                    </a:lnTo>
                    <a:lnTo>
                      <a:pt x="308" y="306"/>
                    </a:lnTo>
                    <a:lnTo>
                      <a:pt x="294" y="318"/>
                    </a:lnTo>
                    <a:lnTo>
                      <a:pt x="280" y="328"/>
                    </a:lnTo>
                    <a:lnTo>
                      <a:pt x="264" y="338"/>
                    </a:lnTo>
                    <a:lnTo>
                      <a:pt x="248" y="346"/>
                    </a:lnTo>
                    <a:lnTo>
                      <a:pt x="232" y="350"/>
                    </a:lnTo>
                    <a:lnTo>
                      <a:pt x="214" y="354"/>
                    </a:lnTo>
                    <a:lnTo>
                      <a:pt x="198" y="358"/>
                    </a:lnTo>
                    <a:lnTo>
                      <a:pt x="180" y="358"/>
                    </a:lnTo>
                    <a:lnTo>
                      <a:pt x="180" y="358"/>
                    </a:lnTo>
                    <a:close/>
                    <a:moveTo>
                      <a:pt x="180" y="18"/>
                    </a:moveTo>
                    <a:lnTo>
                      <a:pt x="180" y="18"/>
                    </a:lnTo>
                    <a:lnTo>
                      <a:pt x="164" y="18"/>
                    </a:lnTo>
                    <a:lnTo>
                      <a:pt x="150" y="20"/>
                    </a:lnTo>
                    <a:lnTo>
                      <a:pt x="134" y="24"/>
                    </a:lnTo>
                    <a:lnTo>
                      <a:pt x="120" y="30"/>
                    </a:lnTo>
                    <a:lnTo>
                      <a:pt x="106" y="36"/>
                    </a:lnTo>
                    <a:lnTo>
                      <a:pt x="92" y="44"/>
                    </a:lnTo>
                    <a:lnTo>
                      <a:pt x="78" y="54"/>
                    </a:lnTo>
                    <a:lnTo>
                      <a:pt x="66" y="64"/>
                    </a:lnTo>
                    <a:lnTo>
                      <a:pt x="66" y="64"/>
                    </a:lnTo>
                    <a:lnTo>
                      <a:pt x="56" y="76"/>
                    </a:lnTo>
                    <a:lnTo>
                      <a:pt x="46" y="90"/>
                    </a:lnTo>
                    <a:lnTo>
                      <a:pt x="38" y="104"/>
                    </a:lnTo>
                    <a:lnTo>
                      <a:pt x="30" y="118"/>
                    </a:lnTo>
                    <a:lnTo>
                      <a:pt x="26" y="132"/>
                    </a:lnTo>
                    <a:lnTo>
                      <a:pt x="22" y="148"/>
                    </a:lnTo>
                    <a:lnTo>
                      <a:pt x="20" y="164"/>
                    </a:lnTo>
                    <a:lnTo>
                      <a:pt x="18" y="178"/>
                    </a:lnTo>
                    <a:lnTo>
                      <a:pt x="20" y="194"/>
                    </a:lnTo>
                    <a:lnTo>
                      <a:pt x="22" y="210"/>
                    </a:lnTo>
                    <a:lnTo>
                      <a:pt x="26" y="224"/>
                    </a:lnTo>
                    <a:lnTo>
                      <a:pt x="30" y="240"/>
                    </a:lnTo>
                    <a:lnTo>
                      <a:pt x="38" y="254"/>
                    </a:lnTo>
                    <a:lnTo>
                      <a:pt x="46" y="268"/>
                    </a:lnTo>
                    <a:lnTo>
                      <a:pt x="56" y="280"/>
                    </a:lnTo>
                    <a:lnTo>
                      <a:pt x="66" y="292"/>
                    </a:lnTo>
                    <a:lnTo>
                      <a:pt x="66" y="292"/>
                    </a:lnTo>
                    <a:lnTo>
                      <a:pt x="78" y="304"/>
                    </a:lnTo>
                    <a:lnTo>
                      <a:pt x="92" y="314"/>
                    </a:lnTo>
                    <a:lnTo>
                      <a:pt x="106" y="322"/>
                    </a:lnTo>
                    <a:lnTo>
                      <a:pt x="120" y="328"/>
                    </a:lnTo>
                    <a:lnTo>
                      <a:pt x="134" y="334"/>
                    </a:lnTo>
                    <a:lnTo>
                      <a:pt x="150" y="338"/>
                    </a:lnTo>
                    <a:lnTo>
                      <a:pt x="164" y="340"/>
                    </a:lnTo>
                    <a:lnTo>
                      <a:pt x="180" y="340"/>
                    </a:lnTo>
                    <a:lnTo>
                      <a:pt x="196" y="340"/>
                    </a:lnTo>
                    <a:lnTo>
                      <a:pt x="212" y="338"/>
                    </a:lnTo>
                    <a:lnTo>
                      <a:pt x="226" y="334"/>
                    </a:lnTo>
                    <a:lnTo>
                      <a:pt x="242" y="328"/>
                    </a:lnTo>
                    <a:lnTo>
                      <a:pt x="256" y="322"/>
                    </a:lnTo>
                    <a:lnTo>
                      <a:pt x="270" y="314"/>
                    </a:lnTo>
                    <a:lnTo>
                      <a:pt x="282" y="304"/>
                    </a:lnTo>
                    <a:lnTo>
                      <a:pt x="294" y="292"/>
                    </a:lnTo>
                    <a:lnTo>
                      <a:pt x="294" y="292"/>
                    </a:lnTo>
                    <a:lnTo>
                      <a:pt x="306" y="280"/>
                    </a:lnTo>
                    <a:lnTo>
                      <a:pt x="316" y="268"/>
                    </a:lnTo>
                    <a:lnTo>
                      <a:pt x="324" y="254"/>
                    </a:lnTo>
                    <a:lnTo>
                      <a:pt x="330" y="240"/>
                    </a:lnTo>
                    <a:lnTo>
                      <a:pt x="336" y="224"/>
                    </a:lnTo>
                    <a:lnTo>
                      <a:pt x="338" y="210"/>
                    </a:lnTo>
                    <a:lnTo>
                      <a:pt x="342" y="194"/>
                    </a:lnTo>
                    <a:lnTo>
                      <a:pt x="342" y="178"/>
                    </a:lnTo>
                    <a:lnTo>
                      <a:pt x="342" y="164"/>
                    </a:lnTo>
                    <a:lnTo>
                      <a:pt x="338" y="148"/>
                    </a:lnTo>
                    <a:lnTo>
                      <a:pt x="336" y="132"/>
                    </a:lnTo>
                    <a:lnTo>
                      <a:pt x="330" y="118"/>
                    </a:lnTo>
                    <a:lnTo>
                      <a:pt x="324" y="104"/>
                    </a:lnTo>
                    <a:lnTo>
                      <a:pt x="316" y="90"/>
                    </a:lnTo>
                    <a:lnTo>
                      <a:pt x="306" y="76"/>
                    </a:lnTo>
                    <a:lnTo>
                      <a:pt x="294" y="64"/>
                    </a:lnTo>
                    <a:lnTo>
                      <a:pt x="294" y="64"/>
                    </a:lnTo>
                    <a:lnTo>
                      <a:pt x="294" y="64"/>
                    </a:lnTo>
                    <a:lnTo>
                      <a:pt x="282" y="54"/>
                    </a:lnTo>
                    <a:lnTo>
                      <a:pt x="270" y="44"/>
                    </a:lnTo>
                    <a:lnTo>
                      <a:pt x="256" y="36"/>
                    </a:lnTo>
                    <a:lnTo>
                      <a:pt x="242" y="30"/>
                    </a:lnTo>
                    <a:lnTo>
                      <a:pt x="226" y="24"/>
                    </a:lnTo>
                    <a:lnTo>
                      <a:pt x="212" y="20"/>
                    </a:lnTo>
                    <a:lnTo>
                      <a:pt x="196" y="18"/>
                    </a:lnTo>
                    <a:lnTo>
                      <a:pt x="180" y="18"/>
                    </a:lnTo>
                    <a:lnTo>
                      <a:pt x="18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56">
                <a:extLst>
                  <a:ext uri="{FF2B5EF4-FFF2-40B4-BE49-F238E27FC236}">
                    <a16:creationId xmlns:a16="http://schemas.microsoft.com/office/drawing/2014/main" id="{729ADB29-D4C3-4376-BD2B-812A6973281E}"/>
                  </a:ext>
                </a:extLst>
              </p:cNvPr>
              <p:cNvSpPr>
                <a:spLocks/>
              </p:cNvSpPr>
              <p:nvPr/>
            </p:nvSpPr>
            <p:spPr bwMode="auto">
              <a:xfrm>
                <a:off x="2262" y="2317"/>
                <a:ext cx="92" cy="96"/>
              </a:xfrm>
              <a:custGeom>
                <a:avLst/>
                <a:gdLst>
                  <a:gd name="T0" fmla="*/ 92 w 92"/>
                  <a:gd name="T1" fmla="*/ 96 h 96"/>
                  <a:gd name="T2" fmla="*/ 74 w 92"/>
                  <a:gd name="T3" fmla="*/ 96 h 96"/>
                  <a:gd name="T4" fmla="*/ 74 w 92"/>
                  <a:gd name="T5" fmla="*/ 60 h 96"/>
                  <a:gd name="T6" fmla="*/ 74 w 92"/>
                  <a:gd name="T7" fmla="*/ 60 h 96"/>
                  <a:gd name="T8" fmla="*/ 72 w 92"/>
                  <a:gd name="T9" fmla="*/ 52 h 96"/>
                  <a:gd name="T10" fmla="*/ 70 w 92"/>
                  <a:gd name="T11" fmla="*/ 44 h 96"/>
                  <a:gd name="T12" fmla="*/ 66 w 92"/>
                  <a:gd name="T13" fmla="*/ 38 h 96"/>
                  <a:gd name="T14" fmla="*/ 60 w 92"/>
                  <a:gd name="T15" fmla="*/ 30 h 96"/>
                  <a:gd name="T16" fmla="*/ 60 w 92"/>
                  <a:gd name="T17" fmla="*/ 30 h 96"/>
                  <a:gd name="T18" fmla="*/ 54 w 92"/>
                  <a:gd name="T19" fmla="*/ 26 h 96"/>
                  <a:gd name="T20" fmla="*/ 48 w 92"/>
                  <a:gd name="T21" fmla="*/ 22 h 96"/>
                  <a:gd name="T22" fmla="*/ 40 w 92"/>
                  <a:gd name="T23" fmla="*/ 20 h 96"/>
                  <a:gd name="T24" fmla="*/ 32 w 92"/>
                  <a:gd name="T25" fmla="*/ 18 h 96"/>
                  <a:gd name="T26" fmla="*/ 0 w 92"/>
                  <a:gd name="T27" fmla="*/ 18 h 96"/>
                  <a:gd name="T28" fmla="*/ 0 w 92"/>
                  <a:gd name="T29" fmla="*/ 0 h 96"/>
                  <a:gd name="T30" fmla="*/ 32 w 92"/>
                  <a:gd name="T31" fmla="*/ 0 h 96"/>
                  <a:gd name="T32" fmla="*/ 32 w 92"/>
                  <a:gd name="T33" fmla="*/ 0 h 96"/>
                  <a:gd name="T34" fmla="*/ 42 w 92"/>
                  <a:gd name="T35" fmla="*/ 2 h 96"/>
                  <a:gd name="T36" fmla="*/ 54 w 92"/>
                  <a:gd name="T37" fmla="*/ 4 h 96"/>
                  <a:gd name="T38" fmla="*/ 64 w 92"/>
                  <a:gd name="T39" fmla="*/ 10 h 96"/>
                  <a:gd name="T40" fmla="*/ 74 w 92"/>
                  <a:gd name="T41" fmla="*/ 18 h 96"/>
                  <a:gd name="T42" fmla="*/ 74 w 92"/>
                  <a:gd name="T43" fmla="*/ 18 h 96"/>
                  <a:gd name="T44" fmla="*/ 82 w 92"/>
                  <a:gd name="T45" fmla="*/ 28 h 96"/>
                  <a:gd name="T46" fmla="*/ 86 w 92"/>
                  <a:gd name="T47" fmla="*/ 38 h 96"/>
                  <a:gd name="T48" fmla="*/ 90 w 92"/>
                  <a:gd name="T49" fmla="*/ 48 h 96"/>
                  <a:gd name="T50" fmla="*/ 92 w 92"/>
                  <a:gd name="T51" fmla="*/ 60 h 96"/>
                  <a:gd name="T52" fmla="*/ 92 w 92"/>
                  <a:gd name="T5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96">
                    <a:moveTo>
                      <a:pt x="92" y="96"/>
                    </a:moveTo>
                    <a:lnTo>
                      <a:pt x="74" y="96"/>
                    </a:lnTo>
                    <a:lnTo>
                      <a:pt x="74" y="60"/>
                    </a:lnTo>
                    <a:lnTo>
                      <a:pt x="74" y="60"/>
                    </a:lnTo>
                    <a:lnTo>
                      <a:pt x="72" y="52"/>
                    </a:lnTo>
                    <a:lnTo>
                      <a:pt x="70" y="44"/>
                    </a:lnTo>
                    <a:lnTo>
                      <a:pt x="66" y="38"/>
                    </a:lnTo>
                    <a:lnTo>
                      <a:pt x="60" y="30"/>
                    </a:lnTo>
                    <a:lnTo>
                      <a:pt x="60" y="30"/>
                    </a:lnTo>
                    <a:lnTo>
                      <a:pt x="54" y="26"/>
                    </a:lnTo>
                    <a:lnTo>
                      <a:pt x="48" y="22"/>
                    </a:lnTo>
                    <a:lnTo>
                      <a:pt x="40" y="20"/>
                    </a:lnTo>
                    <a:lnTo>
                      <a:pt x="32" y="18"/>
                    </a:lnTo>
                    <a:lnTo>
                      <a:pt x="0" y="18"/>
                    </a:lnTo>
                    <a:lnTo>
                      <a:pt x="0" y="0"/>
                    </a:lnTo>
                    <a:lnTo>
                      <a:pt x="32" y="0"/>
                    </a:lnTo>
                    <a:lnTo>
                      <a:pt x="32" y="0"/>
                    </a:lnTo>
                    <a:lnTo>
                      <a:pt x="42" y="2"/>
                    </a:lnTo>
                    <a:lnTo>
                      <a:pt x="54" y="4"/>
                    </a:lnTo>
                    <a:lnTo>
                      <a:pt x="64" y="10"/>
                    </a:lnTo>
                    <a:lnTo>
                      <a:pt x="74" y="18"/>
                    </a:lnTo>
                    <a:lnTo>
                      <a:pt x="74" y="18"/>
                    </a:lnTo>
                    <a:lnTo>
                      <a:pt x="82" y="28"/>
                    </a:lnTo>
                    <a:lnTo>
                      <a:pt x="86" y="38"/>
                    </a:lnTo>
                    <a:lnTo>
                      <a:pt x="90" y="48"/>
                    </a:lnTo>
                    <a:lnTo>
                      <a:pt x="92" y="60"/>
                    </a:lnTo>
                    <a:lnTo>
                      <a:pt x="9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57">
                <a:extLst>
                  <a:ext uri="{FF2B5EF4-FFF2-40B4-BE49-F238E27FC236}">
                    <a16:creationId xmlns:a16="http://schemas.microsoft.com/office/drawing/2014/main" id="{7C95AA0C-24D0-4A10-9753-A05F902CE272}"/>
                  </a:ext>
                </a:extLst>
              </p:cNvPr>
              <p:cNvSpPr>
                <a:spLocks/>
              </p:cNvSpPr>
              <p:nvPr/>
            </p:nvSpPr>
            <p:spPr bwMode="auto">
              <a:xfrm>
                <a:off x="2098" y="2317"/>
                <a:ext cx="170" cy="100"/>
              </a:xfrm>
              <a:custGeom>
                <a:avLst/>
                <a:gdLst>
                  <a:gd name="T0" fmla="*/ 18 w 170"/>
                  <a:gd name="T1" fmla="*/ 100 h 100"/>
                  <a:gd name="T2" fmla="*/ 0 w 170"/>
                  <a:gd name="T3" fmla="*/ 100 h 100"/>
                  <a:gd name="T4" fmla="*/ 0 w 170"/>
                  <a:gd name="T5" fmla="*/ 60 h 100"/>
                  <a:gd name="T6" fmla="*/ 0 w 170"/>
                  <a:gd name="T7" fmla="*/ 60 h 100"/>
                  <a:gd name="T8" fmla="*/ 2 w 170"/>
                  <a:gd name="T9" fmla="*/ 48 h 100"/>
                  <a:gd name="T10" fmla="*/ 4 w 170"/>
                  <a:gd name="T11" fmla="*/ 38 h 100"/>
                  <a:gd name="T12" fmla="*/ 10 w 170"/>
                  <a:gd name="T13" fmla="*/ 28 h 100"/>
                  <a:gd name="T14" fmla="*/ 18 w 170"/>
                  <a:gd name="T15" fmla="*/ 18 h 100"/>
                  <a:gd name="T16" fmla="*/ 18 w 170"/>
                  <a:gd name="T17" fmla="*/ 18 h 100"/>
                  <a:gd name="T18" fmla="*/ 28 w 170"/>
                  <a:gd name="T19" fmla="*/ 10 h 100"/>
                  <a:gd name="T20" fmla="*/ 38 w 170"/>
                  <a:gd name="T21" fmla="*/ 4 h 100"/>
                  <a:gd name="T22" fmla="*/ 48 w 170"/>
                  <a:gd name="T23" fmla="*/ 2 h 100"/>
                  <a:gd name="T24" fmla="*/ 60 w 170"/>
                  <a:gd name="T25" fmla="*/ 0 h 100"/>
                  <a:gd name="T26" fmla="*/ 170 w 170"/>
                  <a:gd name="T27" fmla="*/ 0 h 100"/>
                  <a:gd name="T28" fmla="*/ 170 w 170"/>
                  <a:gd name="T29" fmla="*/ 18 h 100"/>
                  <a:gd name="T30" fmla="*/ 60 w 170"/>
                  <a:gd name="T31" fmla="*/ 18 h 100"/>
                  <a:gd name="T32" fmla="*/ 60 w 170"/>
                  <a:gd name="T33" fmla="*/ 18 h 100"/>
                  <a:gd name="T34" fmla="*/ 52 w 170"/>
                  <a:gd name="T35" fmla="*/ 20 h 100"/>
                  <a:gd name="T36" fmla="*/ 44 w 170"/>
                  <a:gd name="T37" fmla="*/ 22 h 100"/>
                  <a:gd name="T38" fmla="*/ 38 w 170"/>
                  <a:gd name="T39" fmla="*/ 26 h 100"/>
                  <a:gd name="T40" fmla="*/ 30 w 170"/>
                  <a:gd name="T41" fmla="*/ 30 h 100"/>
                  <a:gd name="T42" fmla="*/ 30 w 170"/>
                  <a:gd name="T43" fmla="*/ 30 h 100"/>
                  <a:gd name="T44" fmla="*/ 26 w 170"/>
                  <a:gd name="T45" fmla="*/ 38 h 100"/>
                  <a:gd name="T46" fmla="*/ 22 w 170"/>
                  <a:gd name="T47" fmla="*/ 44 h 100"/>
                  <a:gd name="T48" fmla="*/ 20 w 170"/>
                  <a:gd name="T49" fmla="*/ 52 h 100"/>
                  <a:gd name="T50" fmla="*/ 18 w 170"/>
                  <a:gd name="T51" fmla="*/ 60 h 100"/>
                  <a:gd name="T52" fmla="*/ 18 w 170"/>
                  <a:gd name="T53"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0" h="100">
                    <a:moveTo>
                      <a:pt x="18" y="100"/>
                    </a:moveTo>
                    <a:lnTo>
                      <a:pt x="0" y="100"/>
                    </a:lnTo>
                    <a:lnTo>
                      <a:pt x="0" y="60"/>
                    </a:lnTo>
                    <a:lnTo>
                      <a:pt x="0" y="60"/>
                    </a:lnTo>
                    <a:lnTo>
                      <a:pt x="2" y="48"/>
                    </a:lnTo>
                    <a:lnTo>
                      <a:pt x="4" y="38"/>
                    </a:lnTo>
                    <a:lnTo>
                      <a:pt x="10" y="28"/>
                    </a:lnTo>
                    <a:lnTo>
                      <a:pt x="18" y="18"/>
                    </a:lnTo>
                    <a:lnTo>
                      <a:pt x="18" y="18"/>
                    </a:lnTo>
                    <a:lnTo>
                      <a:pt x="28" y="10"/>
                    </a:lnTo>
                    <a:lnTo>
                      <a:pt x="38" y="4"/>
                    </a:lnTo>
                    <a:lnTo>
                      <a:pt x="48" y="2"/>
                    </a:lnTo>
                    <a:lnTo>
                      <a:pt x="60" y="0"/>
                    </a:lnTo>
                    <a:lnTo>
                      <a:pt x="170" y="0"/>
                    </a:lnTo>
                    <a:lnTo>
                      <a:pt x="170" y="18"/>
                    </a:lnTo>
                    <a:lnTo>
                      <a:pt x="60" y="18"/>
                    </a:lnTo>
                    <a:lnTo>
                      <a:pt x="60" y="18"/>
                    </a:lnTo>
                    <a:lnTo>
                      <a:pt x="52" y="20"/>
                    </a:lnTo>
                    <a:lnTo>
                      <a:pt x="44" y="22"/>
                    </a:lnTo>
                    <a:lnTo>
                      <a:pt x="38" y="26"/>
                    </a:lnTo>
                    <a:lnTo>
                      <a:pt x="30" y="30"/>
                    </a:lnTo>
                    <a:lnTo>
                      <a:pt x="30" y="30"/>
                    </a:lnTo>
                    <a:lnTo>
                      <a:pt x="26" y="38"/>
                    </a:lnTo>
                    <a:lnTo>
                      <a:pt x="22" y="44"/>
                    </a:lnTo>
                    <a:lnTo>
                      <a:pt x="20" y="52"/>
                    </a:lnTo>
                    <a:lnTo>
                      <a:pt x="18" y="60"/>
                    </a:lnTo>
                    <a:lnTo>
                      <a:pt x="1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58">
                <a:extLst>
                  <a:ext uri="{FF2B5EF4-FFF2-40B4-BE49-F238E27FC236}">
                    <a16:creationId xmlns:a16="http://schemas.microsoft.com/office/drawing/2014/main" id="{50FA23D9-B200-4AF3-950E-CE4378483561}"/>
                  </a:ext>
                </a:extLst>
              </p:cNvPr>
              <p:cNvSpPr>
                <a:spLocks noEditPoints="1"/>
              </p:cNvSpPr>
              <p:nvPr/>
            </p:nvSpPr>
            <p:spPr bwMode="auto">
              <a:xfrm>
                <a:off x="2164" y="2175"/>
                <a:ext cx="124" cy="124"/>
              </a:xfrm>
              <a:custGeom>
                <a:avLst/>
                <a:gdLst>
                  <a:gd name="T0" fmla="*/ 62 w 124"/>
                  <a:gd name="T1" fmla="*/ 124 h 124"/>
                  <a:gd name="T2" fmla="*/ 38 w 124"/>
                  <a:gd name="T3" fmla="*/ 120 h 124"/>
                  <a:gd name="T4" fmla="*/ 18 w 124"/>
                  <a:gd name="T5" fmla="*/ 106 h 124"/>
                  <a:gd name="T6" fmla="*/ 4 w 124"/>
                  <a:gd name="T7" fmla="*/ 86 h 124"/>
                  <a:gd name="T8" fmla="*/ 0 w 124"/>
                  <a:gd name="T9" fmla="*/ 62 h 124"/>
                  <a:gd name="T10" fmla="*/ 0 w 124"/>
                  <a:gd name="T11" fmla="*/ 50 h 124"/>
                  <a:gd name="T12" fmla="*/ 10 w 124"/>
                  <a:gd name="T13" fmla="*/ 28 h 124"/>
                  <a:gd name="T14" fmla="*/ 28 w 124"/>
                  <a:gd name="T15" fmla="*/ 10 h 124"/>
                  <a:gd name="T16" fmla="*/ 50 w 124"/>
                  <a:gd name="T17" fmla="*/ 2 h 124"/>
                  <a:gd name="T18" fmla="*/ 62 w 124"/>
                  <a:gd name="T19" fmla="*/ 0 h 124"/>
                  <a:gd name="T20" fmla="*/ 86 w 124"/>
                  <a:gd name="T21" fmla="*/ 4 h 124"/>
                  <a:gd name="T22" fmla="*/ 106 w 124"/>
                  <a:gd name="T23" fmla="*/ 18 h 124"/>
                  <a:gd name="T24" fmla="*/ 120 w 124"/>
                  <a:gd name="T25" fmla="*/ 38 h 124"/>
                  <a:gd name="T26" fmla="*/ 124 w 124"/>
                  <a:gd name="T27" fmla="*/ 62 h 124"/>
                  <a:gd name="T28" fmla="*/ 122 w 124"/>
                  <a:gd name="T29" fmla="*/ 74 h 124"/>
                  <a:gd name="T30" fmla="*/ 114 w 124"/>
                  <a:gd name="T31" fmla="*/ 96 h 124"/>
                  <a:gd name="T32" fmla="*/ 96 w 124"/>
                  <a:gd name="T33" fmla="*/ 114 h 124"/>
                  <a:gd name="T34" fmla="*/ 74 w 124"/>
                  <a:gd name="T35" fmla="*/ 124 h 124"/>
                  <a:gd name="T36" fmla="*/ 62 w 124"/>
                  <a:gd name="T37" fmla="*/ 124 h 124"/>
                  <a:gd name="T38" fmla="*/ 62 w 124"/>
                  <a:gd name="T39" fmla="*/ 18 h 124"/>
                  <a:gd name="T40" fmla="*/ 44 w 124"/>
                  <a:gd name="T41" fmla="*/ 22 h 124"/>
                  <a:gd name="T42" fmla="*/ 30 w 124"/>
                  <a:gd name="T43" fmla="*/ 30 h 124"/>
                  <a:gd name="T44" fmla="*/ 22 w 124"/>
                  <a:gd name="T45" fmla="*/ 44 h 124"/>
                  <a:gd name="T46" fmla="*/ 18 w 124"/>
                  <a:gd name="T47" fmla="*/ 62 h 124"/>
                  <a:gd name="T48" fmla="*/ 18 w 124"/>
                  <a:gd name="T49" fmla="*/ 70 h 124"/>
                  <a:gd name="T50" fmla="*/ 26 w 124"/>
                  <a:gd name="T51" fmla="*/ 86 h 124"/>
                  <a:gd name="T52" fmla="*/ 38 w 124"/>
                  <a:gd name="T53" fmla="*/ 98 h 124"/>
                  <a:gd name="T54" fmla="*/ 52 w 124"/>
                  <a:gd name="T55" fmla="*/ 106 h 124"/>
                  <a:gd name="T56" fmla="*/ 62 w 124"/>
                  <a:gd name="T57" fmla="*/ 106 h 124"/>
                  <a:gd name="T58" fmla="*/ 80 w 124"/>
                  <a:gd name="T59" fmla="*/ 102 h 124"/>
                  <a:gd name="T60" fmla="*/ 94 w 124"/>
                  <a:gd name="T61" fmla="*/ 94 h 124"/>
                  <a:gd name="T62" fmla="*/ 102 w 124"/>
                  <a:gd name="T63" fmla="*/ 80 h 124"/>
                  <a:gd name="T64" fmla="*/ 106 w 124"/>
                  <a:gd name="T65" fmla="*/ 62 h 124"/>
                  <a:gd name="T66" fmla="*/ 106 w 124"/>
                  <a:gd name="T67" fmla="*/ 54 h 124"/>
                  <a:gd name="T68" fmla="*/ 98 w 124"/>
                  <a:gd name="T69" fmla="*/ 38 h 124"/>
                  <a:gd name="T70" fmla="*/ 86 w 124"/>
                  <a:gd name="T71" fmla="*/ 26 h 124"/>
                  <a:gd name="T72" fmla="*/ 70 w 124"/>
                  <a:gd name="T73" fmla="*/ 18 h 124"/>
                  <a:gd name="T74" fmla="*/ 62 w 124"/>
                  <a:gd name="T75" fmla="*/ 1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24">
                    <a:moveTo>
                      <a:pt x="62" y="124"/>
                    </a:moveTo>
                    <a:lnTo>
                      <a:pt x="62" y="124"/>
                    </a:lnTo>
                    <a:lnTo>
                      <a:pt x="50" y="124"/>
                    </a:lnTo>
                    <a:lnTo>
                      <a:pt x="38" y="120"/>
                    </a:lnTo>
                    <a:lnTo>
                      <a:pt x="28" y="114"/>
                    </a:lnTo>
                    <a:lnTo>
                      <a:pt x="18" y="106"/>
                    </a:lnTo>
                    <a:lnTo>
                      <a:pt x="10" y="96"/>
                    </a:lnTo>
                    <a:lnTo>
                      <a:pt x="4" y="86"/>
                    </a:lnTo>
                    <a:lnTo>
                      <a:pt x="0" y="74"/>
                    </a:lnTo>
                    <a:lnTo>
                      <a:pt x="0" y="62"/>
                    </a:lnTo>
                    <a:lnTo>
                      <a:pt x="0" y="62"/>
                    </a:lnTo>
                    <a:lnTo>
                      <a:pt x="0" y="50"/>
                    </a:lnTo>
                    <a:lnTo>
                      <a:pt x="4" y="38"/>
                    </a:lnTo>
                    <a:lnTo>
                      <a:pt x="10" y="28"/>
                    </a:lnTo>
                    <a:lnTo>
                      <a:pt x="18" y="18"/>
                    </a:lnTo>
                    <a:lnTo>
                      <a:pt x="28" y="10"/>
                    </a:lnTo>
                    <a:lnTo>
                      <a:pt x="38" y="4"/>
                    </a:lnTo>
                    <a:lnTo>
                      <a:pt x="50" y="2"/>
                    </a:lnTo>
                    <a:lnTo>
                      <a:pt x="62" y="0"/>
                    </a:lnTo>
                    <a:lnTo>
                      <a:pt x="62" y="0"/>
                    </a:lnTo>
                    <a:lnTo>
                      <a:pt x="74" y="2"/>
                    </a:lnTo>
                    <a:lnTo>
                      <a:pt x="86" y="4"/>
                    </a:lnTo>
                    <a:lnTo>
                      <a:pt x="96" y="10"/>
                    </a:lnTo>
                    <a:lnTo>
                      <a:pt x="106" y="18"/>
                    </a:lnTo>
                    <a:lnTo>
                      <a:pt x="114" y="28"/>
                    </a:lnTo>
                    <a:lnTo>
                      <a:pt x="120" y="38"/>
                    </a:lnTo>
                    <a:lnTo>
                      <a:pt x="122" y="50"/>
                    </a:lnTo>
                    <a:lnTo>
                      <a:pt x="124" y="62"/>
                    </a:lnTo>
                    <a:lnTo>
                      <a:pt x="124" y="62"/>
                    </a:lnTo>
                    <a:lnTo>
                      <a:pt x="122" y="74"/>
                    </a:lnTo>
                    <a:lnTo>
                      <a:pt x="120" y="86"/>
                    </a:lnTo>
                    <a:lnTo>
                      <a:pt x="114" y="96"/>
                    </a:lnTo>
                    <a:lnTo>
                      <a:pt x="106" y="106"/>
                    </a:lnTo>
                    <a:lnTo>
                      <a:pt x="96" y="114"/>
                    </a:lnTo>
                    <a:lnTo>
                      <a:pt x="86" y="120"/>
                    </a:lnTo>
                    <a:lnTo>
                      <a:pt x="74" y="124"/>
                    </a:lnTo>
                    <a:lnTo>
                      <a:pt x="62" y="124"/>
                    </a:lnTo>
                    <a:lnTo>
                      <a:pt x="62" y="124"/>
                    </a:lnTo>
                    <a:close/>
                    <a:moveTo>
                      <a:pt x="62" y="18"/>
                    </a:moveTo>
                    <a:lnTo>
                      <a:pt x="62" y="18"/>
                    </a:lnTo>
                    <a:lnTo>
                      <a:pt x="52" y="18"/>
                    </a:lnTo>
                    <a:lnTo>
                      <a:pt x="44" y="22"/>
                    </a:lnTo>
                    <a:lnTo>
                      <a:pt x="38" y="26"/>
                    </a:lnTo>
                    <a:lnTo>
                      <a:pt x="30" y="30"/>
                    </a:lnTo>
                    <a:lnTo>
                      <a:pt x="26" y="38"/>
                    </a:lnTo>
                    <a:lnTo>
                      <a:pt x="22" y="44"/>
                    </a:lnTo>
                    <a:lnTo>
                      <a:pt x="18" y="54"/>
                    </a:lnTo>
                    <a:lnTo>
                      <a:pt x="18" y="62"/>
                    </a:lnTo>
                    <a:lnTo>
                      <a:pt x="18" y="62"/>
                    </a:lnTo>
                    <a:lnTo>
                      <a:pt x="18" y="70"/>
                    </a:lnTo>
                    <a:lnTo>
                      <a:pt x="22" y="80"/>
                    </a:lnTo>
                    <a:lnTo>
                      <a:pt x="26" y="86"/>
                    </a:lnTo>
                    <a:lnTo>
                      <a:pt x="30" y="94"/>
                    </a:lnTo>
                    <a:lnTo>
                      <a:pt x="38" y="98"/>
                    </a:lnTo>
                    <a:lnTo>
                      <a:pt x="44" y="102"/>
                    </a:lnTo>
                    <a:lnTo>
                      <a:pt x="52" y="106"/>
                    </a:lnTo>
                    <a:lnTo>
                      <a:pt x="62" y="106"/>
                    </a:lnTo>
                    <a:lnTo>
                      <a:pt x="62" y="106"/>
                    </a:lnTo>
                    <a:lnTo>
                      <a:pt x="70" y="106"/>
                    </a:lnTo>
                    <a:lnTo>
                      <a:pt x="80" y="102"/>
                    </a:lnTo>
                    <a:lnTo>
                      <a:pt x="86" y="98"/>
                    </a:lnTo>
                    <a:lnTo>
                      <a:pt x="94" y="94"/>
                    </a:lnTo>
                    <a:lnTo>
                      <a:pt x="98" y="86"/>
                    </a:lnTo>
                    <a:lnTo>
                      <a:pt x="102" y="80"/>
                    </a:lnTo>
                    <a:lnTo>
                      <a:pt x="106" y="70"/>
                    </a:lnTo>
                    <a:lnTo>
                      <a:pt x="106" y="62"/>
                    </a:lnTo>
                    <a:lnTo>
                      <a:pt x="106" y="62"/>
                    </a:lnTo>
                    <a:lnTo>
                      <a:pt x="106" y="54"/>
                    </a:lnTo>
                    <a:lnTo>
                      <a:pt x="102" y="44"/>
                    </a:lnTo>
                    <a:lnTo>
                      <a:pt x="98" y="38"/>
                    </a:lnTo>
                    <a:lnTo>
                      <a:pt x="94" y="30"/>
                    </a:lnTo>
                    <a:lnTo>
                      <a:pt x="86" y="26"/>
                    </a:lnTo>
                    <a:lnTo>
                      <a:pt x="80"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36" name="Group 135">
              <a:extLst>
                <a:ext uri="{FF2B5EF4-FFF2-40B4-BE49-F238E27FC236}">
                  <a16:creationId xmlns:a16="http://schemas.microsoft.com/office/drawing/2014/main" id="{18BAA0FF-6746-4831-979E-86B549DABD0E}"/>
                </a:ext>
              </a:extLst>
            </p:cNvPr>
            <p:cNvGrpSpPr>
              <a:grpSpLocks noChangeAspect="1"/>
            </p:cNvGrpSpPr>
            <p:nvPr/>
          </p:nvGrpSpPr>
          <p:grpSpPr>
            <a:xfrm>
              <a:off x="852186" y="3251898"/>
              <a:ext cx="581776" cy="581757"/>
              <a:chOff x="3438525" y="85891"/>
              <a:chExt cx="5314950" cy="5314784"/>
            </a:xfrm>
            <a:solidFill>
              <a:schemeClr val="accent1"/>
            </a:solidFill>
          </p:grpSpPr>
          <p:sp>
            <p:nvSpPr>
              <p:cNvPr id="137" name="Freeform: Shape 136">
                <a:extLst>
                  <a:ext uri="{FF2B5EF4-FFF2-40B4-BE49-F238E27FC236}">
                    <a16:creationId xmlns:a16="http://schemas.microsoft.com/office/drawing/2014/main" id="{EE0969EB-11E2-4C77-BD71-3827F57F9167}"/>
                  </a:ext>
                </a:extLst>
              </p:cNvPr>
              <p:cNvSpPr/>
              <p:nvPr/>
            </p:nvSpPr>
            <p:spPr>
              <a:xfrm>
                <a:off x="4638661" y="85891"/>
                <a:ext cx="2914656" cy="2914474"/>
              </a:xfrm>
              <a:custGeom>
                <a:avLst/>
                <a:gdLst>
                  <a:gd name="connsiteX0" fmla="*/ 111700 w 2914656"/>
                  <a:gd name="connsiteY0" fmla="*/ 1806917 h 2914474"/>
                  <a:gd name="connsiteX1" fmla="*/ 200755 w 2914656"/>
                  <a:gd name="connsiteY1" fmla="*/ 1806917 h 2914474"/>
                  <a:gd name="connsiteX2" fmla="*/ 243770 w 2914656"/>
                  <a:gd name="connsiteY2" fmla="*/ 1842546 h 2914474"/>
                  <a:gd name="connsiteX3" fmla="*/ 326855 w 2914656"/>
                  <a:gd name="connsiteY3" fmla="*/ 2042545 h 2914474"/>
                  <a:gd name="connsiteX4" fmla="*/ 321573 w 2914656"/>
                  <a:gd name="connsiteY4" fmla="*/ 2098266 h 2914474"/>
                  <a:gd name="connsiteX5" fmla="*/ 258237 w 2914656"/>
                  <a:gd name="connsiteY5" fmla="*/ 2161603 h 2914474"/>
                  <a:gd name="connsiteX6" fmla="*/ 258275 w 2914656"/>
                  <a:gd name="connsiteY6" fmla="*/ 2161603 h 2914474"/>
                  <a:gd name="connsiteX7" fmla="*/ 247751 w 2914656"/>
                  <a:gd name="connsiteY7" fmla="*/ 2270097 h 2914474"/>
                  <a:gd name="connsiteX8" fmla="*/ 644418 w 2914656"/>
                  <a:gd name="connsiteY8" fmla="*/ 2666724 h 2914474"/>
                  <a:gd name="connsiteX9" fmla="*/ 752872 w 2914656"/>
                  <a:gd name="connsiteY9" fmla="*/ 2656238 h 2914474"/>
                  <a:gd name="connsiteX10" fmla="*/ 816208 w 2914656"/>
                  <a:gd name="connsiteY10" fmla="*/ 2592902 h 2914474"/>
                  <a:gd name="connsiteX11" fmla="*/ 871968 w 2914656"/>
                  <a:gd name="connsiteY11" fmla="*/ 2587620 h 2914474"/>
                  <a:gd name="connsiteX12" fmla="*/ 1071967 w 2914656"/>
                  <a:gd name="connsiteY12" fmla="*/ 2670705 h 2914474"/>
                  <a:gd name="connsiteX13" fmla="*/ 1107558 w 2914656"/>
                  <a:gd name="connsiteY13" fmla="*/ 2713720 h 2914474"/>
                  <a:gd name="connsiteX14" fmla="*/ 1107558 w 2914656"/>
                  <a:gd name="connsiteY14" fmla="*/ 2802775 h 2914474"/>
                  <a:gd name="connsiteX15" fmla="*/ 1176827 w 2914656"/>
                  <a:gd name="connsiteY15" fmla="*/ 2886892 h 2914474"/>
                  <a:gd name="connsiteX16" fmla="*/ 1737791 w 2914656"/>
                  <a:gd name="connsiteY16" fmla="*/ 2886892 h 2914474"/>
                  <a:gd name="connsiteX17" fmla="*/ 1807099 w 2914656"/>
                  <a:gd name="connsiteY17" fmla="*/ 2802775 h 2914474"/>
                  <a:gd name="connsiteX18" fmla="*/ 1807099 w 2914656"/>
                  <a:gd name="connsiteY18" fmla="*/ 2713720 h 2914474"/>
                  <a:gd name="connsiteX19" fmla="*/ 1842689 w 2914656"/>
                  <a:gd name="connsiteY19" fmla="*/ 2670705 h 2914474"/>
                  <a:gd name="connsiteX20" fmla="*/ 2042688 w 2914656"/>
                  <a:gd name="connsiteY20" fmla="*/ 2587620 h 2914474"/>
                  <a:gd name="connsiteX21" fmla="*/ 2098410 w 2914656"/>
                  <a:gd name="connsiteY21" fmla="*/ 2592902 h 2914474"/>
                  <a:gd name="connsiteX22" fmla="*/ 2161746 w 2914656"/>
                  <a:gd name="connsiteY22" fmla="*/ 2656238 h 2914474"/>
                  <a:gd name="connsiteX23" fmla="*/ 2161746 w 2914656"/>
                  <a:gd name="connsiteY23" fmla="*/ 2656200 h 2914474"/>
                  <a:gd name="connsiteX24" fmla="*/ 2270240 w 2914656"/>
                  <a:gd name="connsiteY24" fmla="*/ 2666724 h 2914474"/>
                  <a:gd name="connsiteX25" fmla="*/ 2666867 w 2914656"/>
                  <a:gd name="connsiteY25" fmla="*/ 2270096 h 2914474"/>
                  <a:gd name="connsiteX26" fmla="*/ 2656382 w 2914656"/>
                  <a:gd name="connsiteY26" fmla="*/ 2161603 h 2914474"/>
                  <a:gd name="connsiteX27" fmla="*/ 2593045 w 2914656"/>
                  <a:gd name="connsiteY27" fmla="*/ 2098266 h 2914474"/>
                  <a:gd name="connsiteX28" fmla="*/ 2587764 w 2914656"/>
                  <a:gd name="connsiteY28" fmla="*/ 2042507 h 2914474"/>
                  <a:gd name="connsiteX29" fmla="*/ 2670848 w 2914656"/>
                  <a:gd name="connsiteY29" fmla="*/ 1842508 h 2914474"/>
                  <a:gd name="connsiteX30" fmla="*/ 2713902 w 2914656"/>
                  <a:gd name="connsiteY30" fmla="*/ 1806917 h 2914474"/>
                  <a:gd name="connsiteX31" fmla="*/ 2802918 w 2914656"/>
                  <a:gd name="connsiteY31" fmla="*/ 1806917 h 2914474"/>
                  <a:gd name="connsiteX32" fmla="*/ 2887073 w 2914656"/>
                  <a:gd name="connsiteY32" fmla="*/ 1737648 h 2914474"/>
                  <a:gd name="connsiteX33" fmla="*/ 2887073 w 2914656"/>
                  <a:gd name="connsiteY33" fmla="*/ 1176683 h 2914474"/>
                  <a:gd name="connsiteX34" fmla="*/ 2802918 w 2914656"/>
                  <a:gd name="connsiteY34" fmla="*/ 1107415 h 2914474"/>
                  <a:gd name="connsiteX35" fmla="*/ 2713864 w 2914656"/>
                  <a:gd name="connsiteY35" fmla="*/ 1107415 h 2914474"/>
                  <a:gd name="connsiteX36" fmla="*/ 2670848 w 2914656"/>
                  <a:gd name="connsiteY36" fmla="*/ 1071785 h 2914474"/>
                  <a:gd name="connsiteX37" fmla="*/ 2587764 w 2914656"/>
                  <a:gd name="connsiteY37" fmla="*/ 871786 h 2914474"/>
                  <a:gd name="connsiteX38" fmla="*/ 2593045 w 2914656"/>
                  <a:gd name="connsiteY38" fmla="*/ 816065 h 2914474"/>
                  <a:gd name="connsiteX39" fmla="*/ 2656382 w 2914656"/>
                  <a:gd name="connsiteY39" fmla="*/ 752729 h 2914474"/>
                  <a:gd name="connsiteX40" fmla="*/ 2656343 w 2914656"/>
                  <a:gd name="connsiteY40" fmla="*/ 752729 h 2914474"/>
                  <a:gd name="connsiteX41" fmla="*/ 2666867 w 2914656"/>
                  <a:gd name="connsiteY41" fmla="*/ 644235 h 2914474"/>
                  <a:gd name="connsiteX42" fmla="*/ 2270201 w 2914656"/>
                  <a:gd name="connsiteY42" fmla="*/ 247608 h 2914474"/>
                  <a:gd name="connsiteX43" fmla="*/ 2161746 w 2914656"/>
                  <a:gd name="connsiteY43" fmla="*/ 258093 h 2914474"/>
                  <a:gd name="connsiteX44" fmla="*/ 2098410 w 2914656"/>
                  <a:gd name="connsiteY44" fmla="*/ 321430 h 2914474"/>
                  <a:gd name="connsiteX45" fmla="*/ 2042650 w 2914656"/>
                  <a:gd name="connsiteY45" fmla="*/ 326711 h 2914474"/>
                  <a:gd name="connsiteX46" fmla="*/ 1842651 w 2914656"/>
                  <a:gd name="connsiteY46" fmla="*/ 243627 h 2914474"/>
                  <a:gd name="connsiteX47" fmla="*/ 1807060 w 2914656"/>
                  <a:gd name="connsiteY47" fmla="*/ 200611 h 2914474"/>
                  <a:gd name="connsiteX48" fmla="*/ 1807060 w 2914656"/>
                  <a:gd name="connsiteY48" fmla="*/ 111557 h 2914474"/>
                  <a:gd name="connsiteX49" fmla="*/ 1737791 w 2914656"/>
                  <a:gd name="connsiteY49" fmla="*/ 27440 h 2914474"/>
                  <a:gd name="connsiteX50" fmla="*/ 1176827 w 2914656"/>
                  <a:gd name="connsiteY50" fmla="*/ 27440 h 2914474"/>
                  <a:gd name="connsiteX51" fmla="*/ 1107520 w 2914656"/>
                  <a:gd name="connsiteY51" fmla="*/ 111557 h 2914474"/>
                  <a:gd name="connsiteX52" fmla="*/ 1107520 w 2914656"/>
                  <a:gd name="connsiteY52" fmla="*/ 200611 h 2914474"/>
                  <a:gd name="connsiteX53" fmla="*/ 1071929 w 2914656"/>
                  <a:gd name="connsiteY53" fmla="*/ 243627 h 2914474"/>
                  <a:gd name="connsiteX54" fmla="*/ 871930 w 2914656"/>
                  <a:gd name="connsiteY54" fmla="*/ 326711 h 2914474"/>
                  <a:gd name="connsiteX55" fmla="*/ 816208 w 2914656"/>
                  <a:gd name="connsiteY55" fmla="*/ 321430 h 2914474"/>
                  <a:gd name="connsiteX56" fmla="*/ 752872 w 2914656"/>
                  <a:gd name="connsiteY56" fmla="*/ 258093 h 2914474"/>
                  <a:gd name="connsiteX57" fmla="*/ 644378 w 2914656"/>
                  <a:gd name="connsiteY57" fmla="*/ 247608 h 2914474"/>
                  <a:gd name="connsiteX58" fmla="*/ 247751 w 2914656"/>
                  <a:gd name="connsiteY58" fmla="*/ 644235 h 2914474"/>
                  <a:gd name="connsiteX59" fmla="*/ 258237 w 2914656"/>
                  <a:gd name="connsiteY59" fmla="*/ 752729 h 2914474"/>
                  <a:gd name="connsiteX60" fmla="*/ 321573 w 2914656"/>
                  <a:gd name="connsiteY60" fmla="*/ 816065 h 2914474"/>
                  <a:gd name="connsiteX61" fmla="*/ 326855 w 2914656"/>
                  <a:gd name="connsiteY61" fmla="*/ 871825 h 2914474"/>
                  <a:gd name="connsiteX62" fmla="*/ 243770 w 2914656"/>
                  <a:gd name="connsiteY62" fmla="*/ 1071824 h 2914474"/>
                  <a:gd name="connsiteX63" fmla="*/ 200716 w 2914656"/>
                  <a:gd name="connsiteY63" fmla="*/ 1107415 h 2914474"/>
                  <a:gd name="connsiteX64" fmla="*/ 111700 w 2914656"/>
                  <a:gd name="connsiteY64" fmla="*/ 1107415 h 2914474"/>
                  <a:gd name="connsiteX65" fmla="*/ 27583 w 2914656"/>
                  <a:gd name="connsiteY65" fmla="*/ 1176683 h 2914474"/>
                  <a:gd name="connsiteX66" fmla="*/ 27583 w 2914656"/>
                  <a:gd name="connsiteY66" fmla="*/ 1737648 h 2914474"/>
                  <a:gd name="connsiteX67" fmla="*/ 111700 w 2914656"/>
                  <a:gd name="connsiteY67" fmla="*/ 1806917 h 2914474"/>
                  <a:gd name="connsiteX68" fmla="*/ 184145 w 2914656"/>
                  <a:gd name="connsiteY68" fmla="*/ 1278831 h 2914474"/>
                  <a:gd name="connsiteX69" fmla="*/ 200716 w 2914656"/>
                  <a:gd name="connsiteY69" fmla="*/ 1278831 h 2914474"/>
                  <a:gd name="connsiteX70" fmla="*/ 200755 w 2914656"/>
                  <a:gd name="connsiteY70" fmla="*/ 1278870 h 2914474"/>
                  <a:gd name="connsiteX71" fmla="*/ 329381 w 2914656"/>
                  <a:gd name="connsiteY71" fmla="*/ 1235166 h 2914474"/>
                  <a:gd name="connsiteX72" fmla="*/ 407184 w 2914656"/>
                  <a:gd name="connsiteY72" fmla="*/ 1123762 h 2914474"/>
                  <a:gd name="connsiteX73" fmla="*/ 478979 w 2914656"/>
                  <a:gd name="connsiteY73" fmla="*/ 950892 h 2914474"/>
                  <a:gd name="connsiteX74" fmla="*/ 502974 w 2914656"/>
                  <a:gd name="connsiteY74" fmla="*/ 816945 h 2914474"/>
                  <a:gd name="connsiteX75" fmla="*/ 442814 w 2914656"/>
                  <a:gd name="connsiteY75" fmla="*/ 694863 h 2914474"/>
                  <a:gd name="connsiteX76" fmla="*/ 430758 w 2914656"/>
                  <a:gd name="connsiteY76" fmla="*/ 682808 h 2914474"/>
                  <a:gd name="connsiteX77" fmla="*/ 682956 w 2914656"/>
                  <a:gd name="connsiteY77" fmla="*/ 430609 h 2914474"/>
                  <a:gd name="connsiteX78" fmla="*/ 695012 w 2914656"/>
                  <a:gd name="connsiteY78" fmla="*/ 442665 h 2914474"/>
                  <a:gd name="connsiteX79" fmla="*/ 817055 w 2914656"/>
                  <a:gd name="connsiteY79" fmla="*/ 502825 h 2914474"/>
                  <a:gd name="connsiteX80" fmla="*/ 951001 w 2914656"/>
                  <a:gd name="connsiteY80" fmla="*/ 478830 h 2914474"/>
                  <a:gd name="connsiteX81" fmla="*/ 1123872 w 2914656"/>
                  <a:gd name="connsiteY81" fmla="*/ 407036 h 2914474"/>
                  <a:gd name="connsiteX82" fmla="*/ 1235314 w 2914656"/>
                  <a:gd name="connsiteY82" fmla="*/ 329271 h 2914474"/>
                  <a:gd name="connsiteX83" fmla="*/ 1279018 w 2914656"/>
                  <a:gd name="connsiteY83" fmla="*/ 200605 h 2914474"/>
                  <a:gd name="connsiteX84" fmla="*/ 1279018 w 2914656"/>
                  <a:gd name="connsiteY84" fmla="*/ 184034 h 2914474"/>
                  <a:gd name="connsiteX85" fmla="*/ 1635615 w 2914656"/>
                  <a:gd name="connsiteY85" fmla="*/ 184034 h 2914474"/>
                  <a:gd name="connsiteX86" fmla="*/ 1635615 w 2914656"/>
                  <a:gd name="connsiteY86" fmla="*/ 200605 h 2914474"/>
                  <a:gd name="connsiteX87" fmla="*/ 1679319 w 2914656"/>
                  <a:gd name="connsiteY87" fmla="*/ 329232 h 2914474"/>
                  <a:gd name="connsiteX88" fmla="*/ 1790722 w 2914656"/>
                  <a:gd name="connsiteY88" fmla="*/ 407035 h 2914474"/>
                  <a:gd name="connsiteX89" fmla="*/ 1963593 w 2914656"/>
                  <a:gd name="connsiteY89" fmla="*/ 478829 h 2914474"/>
                  <a:gd name="connsiteX90" fmla="*/ 2097539 w 2914656"/>
                  <a:gd name="connsiteY90" fmla="*/ 502748 h 2914474"/>
                  <a:gd name="connsiteX91" fmla="*/ 2219622 w 2914656"/>
                  <a:gd name="connsiteY91" fmla="*/ 442664 h 2914474"/>
                  <a:gd name="connsiteX92" fmla="*/ 2231677 w 2914656"/>
                  <a:gd name="connsiteY92" fmla="*/ 430608 h 2914474"/>
                  <a:gd name="connsiteX93" fmla="*/ 2483875 w 2914656"/>
                  <a:gd name="connsiteY93" fmla="*/ 682807 h 2914474"/>
                  <a:gd name="connsiteX94" fmla="*/ 2471820 w 2914656"/>
                  <a:gd name="connsiteY94" fmla="*/ 694862 h 2914474"/>
                  <a:gd name="connsiteX95" fmla="*/ 2411659 w 2914656"/>
                  <a:gd name="connsiteY95" fmla="*/ 816905 h 2914474"/>
                  <a:gd name="connsiteX96" fmla="*/ 2435654 w 2914656"/>
                  <a:gd name="connsiteY96" fmla="*/ 950851 h 2914474"/>
                  <a:gd name="connsiteX97" fmla="*/ 2507449 w 2914656"/>
                  <a:gd name="connsiteY97" fmla="*/ 1123722 h 2914474"/>
                  <a:gd name="connsiteX98" fmla="*/ 2585214 w 2914656"/>
                  <a:gd name="connsiteY98" fmla="*/ 1235165 h 2914474"/>
                  <a:gd name="connsiteX99" fmla="*/ 2713880 w 2914656"/>
                  <a:gd name="connsiteY99" fmla="*/ 1278869 h 2914474"/>
                  <a:gd name="connsiteX100" fmla="*/ 2730450 w 2914656"/>
                  <a:gd name="connsiteY100" fmla="*/ 1278869 h 2914474"/>
                  <a:gd name="connsiteX101" fmla="*/ 2730450 w 2914656"/>
                  <a:gd name="connsiteY101" fmla="*/ 1635465 h 2914474"/>
                  <a:gd name="connsiteX102" fmla="*/ 2713880 w 2914656"/>
                  <a:gd name="connsiteY102" fmla="*/ 1635465 h 2914474"/>
                  <a:gd name="connsiteX103" fmla="*/ 2585253 w 2914656"/>
                  <a:gd name="connsiteY103" fmla="*/ 1679169 h 2914474"/>
                  <a:gd name="connsiteX104" fmla="*/ 2507450 w 2914656"/>
                  <a:gd name="connsiteY104" fmla="*/ 1790572 h 2914474"/>
                  <a:gd name="connsiteX105" fmla="*/ 2435656 w 2914656"/>
                  <a:gd name="connsiteY105" fmla="*/ 1963443 h 2914474"/>
                  <a:gd name="connsiteX106" fmla="*/ 2411660 w 2914656"/>
                  <a:gd name="connsiteY106" fmla="*/ 2097390 h 2914474"/>
                  <a:gd name="connsiteX107" fmla="*/ 2471820 w 2914656"/>
                  <a:gd name="connsiteY107" fmla="*/ 2219472 h 2914474"/>
                  <a:gd name="connsiteX108" fmla="*/ 2483876 w 2914656"/>
                  <a:gd name="connsiteY108" fmla="*/ 2231527 h 2914474"/>
                  <a:gd name="connsiteX109" fmla="*/ 2231678 w 2914656"/>
                  <a:gd name="connsiteY109" fmla="*/ 2483725 h 2914474"/>
                  <a:gd name="connsiteX110" fmla="*/ 2219622 w 2914656"/>
                  <a:gd name="connsiteY110" fmla="*/ 2471670 h 2914474"/>
                  <a:gd name="connsiteX111" fmla="*/ 2097579 w 2914656"/>
                  <a:gd name="connsiteY111" fmla="*/ 2411548 h 2914474"/>
                  <a:gd name="connsiteX112" fmla="*/ 1963633 w 2914656"/>
                  <a:gd name="connsiteY112" fmla="*/ 2435505 h 2914474"/>
                  <a:gd name="connsiteX113" fmla="*/ 1790762 w 2914656"/>
                  <a:gd name="connsiteY113" fmla="*/ 2507299 h 2914474"/>
                  <a:gd name="connsiteX114" fmla="*/ 1679320 w 2914656"/>
                  <a:gd name="connsiteY114" fmla="*/ 2585064 h 2914474"/>
                  <a:gd name="connsiteX115" fmla="*/ 1635616 w 2914656"/>
                  <a:gd name="connsiteY115" fmla="*/ 2713730 h 2914474"/>
                  <a:gd name="connsiteX116" fmla="*/ 1635616 w 2914656"/>
                  <a:gd name="connsiteY116" fmla="*/ 2730301 h 2914474"/>
                  <a:gd name="connsiteX117" fmla="*/ 1279019 w 2914656"/>
                  <a:gd name="connsiteY117" fmla="*/ 2730301 h 2914474"/>
                  <a:gd name="connsiteX118" fmla="*/ 1279019 w 2914656"/>
                  <a:gd name="connsiteY118" fmla="*/ 2713730 h 2914474"/>
                  <a:gd name="connsiteX119" fmla="*/ 1235315 w 2914656"/>
                  <a:gd name="connsiteY119" fmla="*/ 2585103 h 2914474"/>
                  <a:gd name="connsiteX120" fmla="*/ 1123912 w 2914656"/>
                  <a:gd name="connsiteY120" fmla="*/ 2507300 h 2914474"/>
                  <a:gd name="connsiteX121" fmla="*/ 951041 w 2914656"/>
                  <a:gd name="connsiteY121" fmla="*/ 2435506 h 2914474"/>
                  <a:gd name="connsiteX122" fmla="*/ 817056 w 2914656"/>
                  <a:gd name="connsiteY122" fmla="*/ 2411511 h 2914474"/>
                  <a:gd name="connsiteX123" fmla="*/ 695013 w 2914656"/>
                  <a:gd name="connsiteY123" fmla="*/ 2471671 h 2914474"/>
                  <a:gd name="connsiteX124" fmla="*/ 682957 w 2914656"/>
                  <a:gd name="connsiteY124" fmla="*/ 2483726 h 2914474"/>
                  <a:gd name="connsiteX125" fmla="*/ 430759 w 2914656"/>
                  <a:gd name="connsiteY125" fmla="*/ 2231528 h 2914474"/>
                  <a:gd name="connsiteX126" fmla="*/ 442815 w 2914656"/>
                  <a:gd name="connsiteY126" fmla="*/ 2219473 h 2914474"/>
                  <a:gd name="connsiteX127" fmla="*/ 502975 w 2914656"/>
                  <a:gd name="connsiteY127" fmla="*/ 2097430 h 2914474"/>
                  <a:gd name="connsiteX128" fmla="*/ 478980 w 2914656"/>
                  <a:gd name="connsiteY128" fmla="*/ 1963483 h 2914474"/>
                  <a:gd name="connsiteX129" fmla="*/ 407185 w 2914656"/>
                  <a:gd name="connsiteY129" fmla="*/ 1790613 h 2914474"/>
                  <a:gd name="connsiteX130" fmla="*/ 329420 w 2914656"/>
                  <a:gd name="connsiteY130" fmla="*/ 1679170 h 2914474"/>
                  <a:gd name="connsiteX131" fmla="*/ 200755 w 2914656"/>
                  <a:gd name="connsiteY131" fmla="*/ 1635466 h 2914474"/>
                  <a:gd name="connsiteX132" fmla="*/ 184184 w 2914656"/>
                  <a:gd name="connsiteY132" fmla="*/ 1635466 h 2914474"/>
                  <a:gd name="connsiteX133" fmla="*/ 184184 w 2914656"/>
                  <a:gd name="connsiteY133" fmla="*/ 1278870 h 29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914656" h="2914474">
                    <a:moveTo>
                      <a:pt x="111700" y="1806917"/>
                    </a:moveTo>
                    <a:lnTo>
                      <a:pt x="200755" y="1806917"/>
                    </a:lnTo>
                    <a:cubicBezTo>
                      <a:pt x="221306" y="1808180"/>
                      <a:pt x="238719" y="1822570"/>
                      <a:pt x="243770" y="1842546"/>
                    </a:cubicBezTo>
                    <a:cubicBezTo>
                      <a:pt x="265737" y="1911471"/>
                      <a:pt x="293521" y="1978364"/>
                      <a:pt x="326855" y="2042545"/>
                    </a:cubicBezTo>
                    <a:cubicBezTo>
                      <a:pt x="337609" y="2060264"/>
                      <a:pt x="335465" y="2082882"/>
                      <a:pt x="321573" y="2098266"/>
                    </a:cubicBezTo>
                    <a:lnTo>
                      <a:pt x="258237" y="2161603"/>
                    </a:lnTo>
                    <a:lnTo>
                      <a:pt x="258275" y="2161603"/>
                    </a:lnTo>
                    <a:cubicBezTo>
                      <a:pt x="229267" y="2190573"/>
                      <a:pt x="224865" y="2236077"/>
                      <a:pt x="247751" y="2270097"/>
                    </a:cubicBezTo>
                    <a:cubicBezTo>
                      <a:pt x="353031" y="2426733"/>
                      <a:pt x="487742" y="2561483"/>
                      <a:pt x="644418" y="2666724"/>
                    </a:cubicBezTo>
                    <a:cubicBezTo>
                      <a:pt x="678402" y="2689648"/>
                      <a:pt x="723905" y="2685246"/>
                      <a:pt x="752872" y="2656238"/>
                    </a:cubicBezTo>
                    <a:lnTo>
                      <a:pt x="816208" y="2592902"/>
                    </a:lnTo>
                    <a:cubicBezTo>
                      <a:pt x="831593" y="2579009"/>
                      <a:pt x="854249" y="2576867"/>
                      <a:pt x="871968" y="2587620"/>
                    </a:cubicBezTo>
                    <a:cubicBezTo>
                      <a:pt x="936147" y="2620953"/>
                      <a:pt x="1003044" y="2648776"/>
                      <a:pt x="1071967" y="2670705"/>
                    </a:cubicBezTo>
                    <a:cubicBezTo>
                      <a:pt x="1091944" y="2675795"/>
                      <a:pt x="1106333" y="2693170"/>
                      <a:pt x="1107558" y="2713720"/>
                    </a:cubicBezTo>
                    <a:lnTo>
                      <a:pt x="1107558" y="2802775"/>
                    </a:lnTo>
                    <a:cubicBezTo>
                      <a:pt x="1107558" y="2843762"/>
                      <a:pt x="1136566" y="2879047"/>
                      <a:pt x="1176827" y="2886892"/>
                    </a:cubicBezTo>
                    <a:cubicBezTo>
                      <a:pt x="1362012" y="2923669"/>
                      <a:pt x="1552596" y="2923669"/>
                      <a:pt x="1737791" y="2886892"/>
                    </a:cubicBezTo>
                    <a:cubicBezTo>
                      <a:pt x="1778052" y="2879047"/>
                      <a:pt x="1807099" y="2843762"/>
                      <a:pt x="1807099" y="2802775"/>
                    </a:cubicBezTo>
                    <a:lnTo>
                      <a:pt x="1807099" y="2713720"/>
                    </a:lnTo>
                    <a:cubicBezTo>
                      <a:pt x="1808323" y="2693169"/>
                      <a:pt x="1822713" y="2675756"/>
                      <a:pt x="1842689" y="2670705"/>
                    </a:cubicBezTo>
                    <a:cubicBezTo>
                      <a:pt x="1911614" y="2648738"/>
                      <a:pt x="1978507" y="2620954"/>
                      <a:pt x="2042688" y="2587620"/>
                    </a:cubicBezTo>
                    <a:cubicBezTo>
                      <a:pt x="2060407" y="2576866"/>
                      <a:pt x="2083025" y="2579010"/>
                      <a:pt x="2098410" y="2592902"/>
                    </a:cubicBezTo>
                    <a:lnTo>
                      <a:pt x="2161746" y="2656238"/>
                    </a:lnTo>
                    <a:lnTo>
                      <a:pt x="2161746" y="2656200"/>
                    </a:lnTo>
                    <a:cubicBezTo>
                      <a:pt x="2190717" y="2685208"/>
                      <a:pt x="2236220" y="2689610"/>
                      <a:pt x="2270240" y="2666724"/>
                    </a:cubicBezTo>
                    <a:cubicBezTo>
                      <a:pt x="2426916" y="2561444"/>
                      <a:pt x="2561626" y="2426733"/>
                      <a:pt x="2666867" y="2270096"/>
                    </a:cubicBezTo>
                    <a:cubicBezTo>
                      <a:pt x="2689791" y="2236074"/>
                      <a:pt x="2685390" y="2190571"/>
                      <a:pt x="2656382" y="2161603"/>
                    </a:cubicBezTo>
                    <a:lnTo>
                      <a:pt x="2593045" y="2098266"/>
                    </a:lnTo>
                    <a:cubicBezTo>
                      <a:pt x="2579153" y="2082882"/>
                      <a:pt x="2577010" y="2060226"/>
                      <a:pt x="2587764" y="2042507"/>
                    </a:cubicBezTo>
                    <a:cubicBezTo>
                      <a:pt x="2621135" y="1978328"/>
                      <a:pt x="2648920" y="1911431"/>
                      <a:pt x="2670848" y="1842508"/>
                    </a:cubicBezTo>
                    <a:cubicBezTo>
                      <a:pt x="2675938" y="1822531"/>
                      <a:pt x="2693351" y="1808180"/>
                      <a:pt x="2713902" y="1806917"/>
                    </a:cubicBezTo>
                    <a:lnTo>
                      <a:pt x="2802918" y="1806917"/>
                    </a:lnTo>
                    <a:cubicBezTo>
                      <a:pt x="2843943" y="1806917"/>
                      <a:pt x="2879190" y="1777909"/>
                      <a:pt x="2887073" y="1737648"/>
                    </a:cubicBezTo>
                    <a:cubicBezTo>
                      <a:pt x="2923851" y="1552463"/>
                      <a:pt x="2923851" y="1361879"/>
                      <a:pt x="2887073" y="1176683"/>
                    </a:cubicBezTo>
                    <a:cubicBezTo>
                      <a:pt x="2879189" y="1136423"/>
                      <a:pt x="2843943" y="1107415"/>
                      <a:pt x="2802918" y="1107415"/>
                    </a:cubicBezTo>
                    <a:lnTo>
                      <a:pt x="2713864" y="1107415"/>
                    </a:lnTo>
                    <a:cubicBezTo>
                      <a:pt x="2693312" y="1106152"/>
                      <a:pt x="2675900" y="1091762"/>
                      <a:pt x="2670848" y="1071785"/>
                    </a:cubicBezTo>
                    <a:cubicBezTo>
                      <a:pt x="2648881" y="1002860"/>
                      <a:pt x="2621097" y="935968"/>
                      <a:pt x="2587764" y="871786"/>
                    </a:cubicBezTo>
                    <a:cubicBezTo>
                      <a:pt x="2577009" y="854067"/>
                      <a:pt x="2579153" y="831450"/>
                      <a:pt x="2593045" y="816065"/>
                    </a:cubicBezTo>
                    <a:lnTo>
                      <a:pt x="2656382" y="752729"/>
                    </a:lnTo>
                    <a:lnTo>
                      <a:pt x="2656343" y="752729"/>
                    </a:lnTo>
                    <a:cubicBezTo>
                      <a:pt x="2685352" y="723758"/>
                      <a:pt x="2689753" y="678255"/>
                      <a:pt x="2666867" y="644235"/>
                    </a:cubicBezTo>
                    <a:cubicBezTo>
                      <a:pt x="2561587" y="487598"/>
                      <a:pt x="2426876" y="352848"/>
                      <a:pt x="2270201" y="247608"/>
                    </a:cubicBezTo>
                    <a:cubicBezTo>
                      <a:pt x="2236178" y="224761"/>
                      <a:pt x="2190752" y="229161"/>
                      <a:pt x="2161746" y="258093"/>
                    </a:cubicBezTo>
                    <a:lnTo>
                      <a:pt x="2098410" y="321430"/>
                    </a:lnTo>
                    <a:cubicBezTo>
                      <a:pt x="2082987" y="335284"/>
                      <a:pt x="2060369" y="337427"/>
                      <a:pt x="2042650" y="326711"/>
                    </a:cubicBezTo>
                    <a:cubicBezTo>
                      <a:pt x="1978471" y="293378"/>
                      <a:pt x="1911574" y="265555"/>
                      <a:pt x="1842651" y="243627"/>
                    </a:cubicBezTo>
                    <a:cubicBezTo>
                      <a:pt x="1822674" y="238537"/>
                      <a:pt x="1808285" y="221162"/>
                      <a:pt x="1807060" y="200611"/>
                    </a:cubicBezTo>
                    <a:lnTo>
                      <a:pt x="1807060" y="111557"/>
                    </a:lnTo>
                    <a:cubicBezTo>
                      <a:pt x="1807060" y="70570"/>
                      <a:pt x="1778052" y="35284"/>
                      <a:pt x="1737791" y="27440"/>
                    </a:cubicBezTo>
                    <a:cubicBezTo>
                      <a:pt x="1552606" y="-9147"/>
                      <a:pt x="1362022" y="-9147"/>
                      <a:pt x="1176827" y="27440"/>
                    </a:cubicBezTo>
                    <a:cubicBezTo>
                      <a:pt x="1136566" y="35285"/>
                      <a:pt x="1107520" y="70570"/>
                      <a:pt x="1107520" y="111557"/>
                    </a:cubicBezTo>
                    <a:lnTo>
                      <a:pt x="1107520" y="200611"/>
                    </a:lnTo>
                    <a:cubicBezTo>
                      <a:pt x="1106295" y="221163"/>
                      <a:pt x="1091905" y="238575"/>
                      <a:pt x="1071929" y="243627"/>
                    </a:cubicBezTo>
                    <a:cubicBezTo>
                      <a:pt x="1003004" y="265594"/>
                      <a:pt x="936111" y="293377"/>
                      <a:pt x="871930" y="326711"/>
                    </a:cubicBezTo>
                    <a:cubicBezTo>
                      <a:pt x="854211" y="337427"/>
                      <a:pt x="831593" y="335284"/>
                      <a:pt x="816208" y="321430"/>
                    </a:cubicBezTo>
                    <a:lnTo>
                      <a:pt x="752872" y="258093"/>
                    </a:lnTo>
                    <a:cubicBezTo>
                      <a:pt x="723864" y="229161"/>
                      <a:pt x="678398" y="224761"/>
                      <a:pt x="644378" y="247608"/>
                    </a:cubicBezTo>
                    <a:cubicBezTo>
                      <a:pt x="487703" y="352848"/>
                      <a:pt x="352992" y="487598"/>
                      <a:pt x="247751" y="644235"/>
                    </a:cubicBezTo>
                    <a:cubicBezTo>
                      <a:pt x="224828" y="678258"/>
                      <a:pt x="229228" y="723760"/>
                      <a:pt x="258237" y="752729"/>
                    </a:cubicBezTo>
                    <a:lnTo>
                      <a:pt x="321573" y="816065"/>
                    </a:lnTo>
                    <a:cubicBezTo>
                      <a:pt x="335466" y="831450"/>
                      <a:pt x="337608" y="854106"/>
                      <a:pt x="326855" y="871825"/>
                    </a:cubicBezTo>
                    <a:cubicBezTo>
                      <a:pt x="293483" y="936004"/>
                      <a:pt x="265699" y="1002901"/>
                      <a:pt x="243770" y="1071824"/>
                    </a:cubicBezTo>
                    <a:cubicBezTo>
                      <a:pt x="238680" y="1091763"/>
                      <a:pt x="221267" y="1106152"/>
                      <a:pt x="200716" y="1107415"/>
                    </a:cubicBezTo>
                    <a:lnTo>
                      <a:pt x="111700" y="1107415"/>
                    </a:lnTo>
                    <a:cubicBezTo>
                      <a:pt x="70713" y="1107415"/>
                      <a:pt x="35428" y="1136423"/>
                      <a:pt x="27583" y="1176683"/>
                    </a:cubicBezTo>
                    <a:cubicBezTo>
                      <a:pt x="-9194" y="1361869"/>
                      <a:pt x="-9194" y="1552453"/>
                      <a:pt x="27583" y="1737648"/>
                    </a:cubicBezTo>
                    <a:cubicBezTo>
                      <a:pt x="35429" y="1777909"/>
                      <a:pt x="70713" y="1806917"/>
                      <a:pt x="111700" y="1806917"/>
                    </a:cubicBezTo>
                    <a:close/>
                    <a:moveTo>
                      <a:pt x="184145" y="1278831"/>
                    </a:moveTo>
                    <a:lnTo>
                      <a:pt x="200716" y="1278831"/>
                    </a:lnTo>
                    <a:lnTo>
                      <a:pt x="200755" y="1278870"/>
                    </a:lnTo>
                    <a:cubicBezTo>
                      <a:pt x="247176" y="1278372"/>
                      <a:pt x="292258" y="1263064"/>
                      <a:pt x="329381" y="1235166"/>
                    </a:cubicBezTo>
                    <a:cubicBezTo>
                      <a:pt x="366542" y="1207266"/>
                      <a:pt x="393790" y="1168231"/>
                      <a:pt x="407184" y="1123762"/>
                    </a:cubicBezTo>
                    <a:cubicBezTo>
                      <a:pt x="426128" y="1064214"/>
                      <a:pt x="450161" y="1006392"/>
                      <a:pt x="478979" y="950892"/>
                    </a:cubicBezTo>
                    <a:cubicBezTo>
                      <a:pt x="501061" y="909943"/>
                      <a:pt x="509480" y="862985"/>
                      <a:pt x="502974" y="816945"/>
                    </a:cubicBezTo>
                    <a:cubicBezTo>
                      <a:pt x="496468" y="770868"/>
                      <a:pt x="475381" y="728082"/>
                      <a:pt x="442814" y="694863"/>
                    </a:cubicBezTo>
                    <a:lnTo>
                      <a:pt x="430758" y="682808"/>
                    </a:lnTo>
                    <a:cubicBezTo>
                      <a:pt x="502667" y="587400"/>
                      <a:pt x="587552" y="502520"/>
                      <a:pt x="682956" y="430609"/>
                    </a:cubicBezTo>
                    <a:lnTo>
                      <a:pt x="695012" y="442665"/>
                    </a:lnTo>
                    <a:cubicBezTo>
                      <a:pt x="728230" y="475232"/>
                      <a:pt x="770978" y="496320"/>
                      <a:pt x="817055" y="502825"/>
                    </a:cubicBezTo>
                    <a:cubicBezTo>
                      <a:pt x="863132" y="509331"/>
                      <a:pt x="910051" y="500912"/>
                      <a:pt x="951001" y="478830"/>
                    </a:cubicBezTo>
                    <a:cubicBezTo>
                      <a:pt x="1006493" y="450013"/>
                      <a:pt x="1064315" y="426018"/>
                      <a:pt x="1123872" y="407036"/>
                    </a:cubicBezTo>
                    <a:cubicBezTo>
                      <a:pt x="1168342" y="393641"/>
                      <a:pt x="1207415" y="366393"/>
                      <a:pt x="1235314" y="329271"/>
                    </a:cubicBezTo>
                    <a:cubicBezTo>
                      <a:pt x="1263214" y="292110"/>
                      <a:pt x="1278522" y="247029"/>
                      <a:pt x="1279018" y="200605"/>
                    </a:cubicBezTo>
                    <a:lnTo>
                      <a:pt x="1279018" y="184034"/>
                    </a:lnTo>
                    <a:cubicBezTo>
                      <a:pt x="1397270" y="167118"/>
                      <a:pt x="1517363" y="167118"/>
                      <a:pt x="1635615" y="184034"/>
                    </a:cubicBezTo>
                    <a:lnTo>
                      <a:pt x="1635615" y="200605"/>
                    </a:lnTo>
                    <a:cubicBezTo>
                      <a:pt x="1636112" y="247027"/>
                      <a:pt x="1651421" y="292108"/>
                      <a:pt x="1679319" y="329232"/>
                    </a:cubicBezTo>
                    <a:cubicBezTo>
                      <a:pt x="1707218" y="366392"/>
                      <a:pt x="1746253" y="393640"/>
                      <a:pt x="1790722" y="407035"/>
                    </a:cubicBezTo>
                    <a:cubicBezTo>
                      <a:pt x="1850270" y="425978"/>
                      <a:pt x="1908092" y="450012"/>
                      <a:pt x="1963593" y="478829"/>
                    </a:cubicBezTo>
                    <a:cubicBezTo>
                      <a:pt x="2004542" y="500873"/>
                      <a:pt x="2051499" y="509254"/>
                      <a:pt x="2097539" y="502748"/>
                    </a:cubicBezTo>
                    <a:cubicBezTo>
                      <a:pt x="2143616" y="496242"/>
                      <a:pt x="2186402" y="475193"/>
                      <a:pt x="2219622" y="442664"/>
                    </a:cubicBezTo>
                    <a:lnTo>
                      <a:pt x="2231677" y="430608"/>
                    </a:lnTo>
                    <a:cubicBezTo>
                      <a:pt x="2327085" y="502518"/>
                      <a:pt x="2411964" y="587402"/>
                      <a:pt x="2483875" y="682807"/>
                    </a:cubicBezTo>
                    <a:lnTo>
                      <a:pt x="2471820" y="694862"/>
                    </a:lnTo>
                    <a:cubicBezTo>
                      <a:pt x="2439252" y="728080"/>
                      <a:pt x="2418203" y="770828"/>
                      <a:pt x="2411659" y="816905"/>
                    </a:cubicBezTo>
                    <a:cubicBezTo>
                      <a:pt x="2405153" y="862982"/>
                      <a:pt x="2413573" y="909901"/>
                      <a:pt x="2435654" y="950851"/>
                    </a:cubicBezTo>
                    <a:cubicBezTo>
                      <a:pt x="2464472" y="1006343"/>
                      <a:pt x="2488467" y="1064165"/>
                      <a:pt x="2507449" y="1123722"/>
                    </a:cubicBezTo>
                    <a:cubicBezTo>
                      <a:pt x="2520844" y="1168192"/>
                      <a:pt x="2548091" y="1207265"/>
                      <a:pt x="2585214" y="1235165"/>
                    </a:cubicBezTo>
                    <a:cubicBezTo>
                      <a:pt x="2622374" y="1263064"/>
                      <a:pt x="2667456" y="1278372"/>
                      <a:pt x="2713880" y="1278869"/>
                    </a:cubicBezTo>
                    <a:lnTo>
                      <a:pt x="2730450" y="1278869"/>
                    </a:lnTo>
                    <a:cubicBezTo>
                      <a:pt x="2747443" y="1397120"/>
                      <a:pt x="2747443" y="1517214"/>
                      <a:pt x="2730450" y="1635465"/>
                    </a:cubicBezTo>
                    <a:lnTo>
                      <a:pt x="2713880" y="1635465"/>
                    </a:lnTo>
                    <a:cubicBezTo>
                      <a:pt x="2667458" y="1635963"/>
                      <a:pt x="2622376" y="1651271"/>
                      <a:pt x="2585253" y="1679169"/>
                    </a:cubicBezTo>
                    <a:cubicBezTo>
                      <a:pt x="2548092" y="1707068"/>
                      <a:pt x="2520844" y="1746103"/>
                      <a:pt x="2507450" y="1790572"/>
                    </a:cubicBezTo>
                    <a:cubicBezTo>
                      <a:pt x="2488506" y="1850120"/>
                      <a:pt x="2464473" y="1907942"/>
                      <a:pt x="2435656" y="1963443"/>
                    </a:cubicBezTo>
                    <a:cubicBezTo>
                      <a:pt x="2413574" y="2004392"/>
                      <a:pt x="2405154" y="2051350"/>
                      <a:pt x="2411660" y="2097390"/>
                    </a:cubicBezTo>
                    <a:cubicBezTo>
                      <a:pt x="2418166" y="2143467"/>
                      <a:pt x="2439253" y="2186253"/>
                      <a:pt x="2471820" y="2219472"/>
                    </a:cubicBezTo>
                    <a:lnTo>
                      <a:pt x="2483876" y="2231527"/>
                    </a:lnTo>
                    <a:cubicBezTo>
                      <a:pt x="2411967" y="2326935"/>
                      <a:pt x="2327082" y="2411814"/>
                      <a:pt x="2231678" y="2483725"/>
                    </a:cubicBezTo>
                    <a:lnTo>
                      <a:pt x="2219622" y="2471670"/>
                    </a:lnTo>
                    <a:cubicBezTo>
                      <a:pt x="2186404" y="2439141"/>
                      <a:pt x="2143618" y="2418053"/>
                      <a:pt x="2097579" y="2411548"/>
                    </a:cubicBezTo>
                    <a:cubicBezTo>
                      <a:pt x="2051502" y="2405042"/>
                      <a:pt x="2004583" y="2413461"/>
                      <a:pt x="1963633" y="2435505"/>
                    </a:cubicBezTo>
                    <a:cubicBezTo>
                      <a:pt x="1908141" y="2464322"/>
                      <a:pt x="1850319" y="2488317"/>
                      <a:pt x="1790762" y="2507299"/>
                    </a:cubicBezTo>
                    <a:cubicBezTo>
                      <a:pt x="1746292" y="2520694"/>
                      <a:pt x="1707219" y="2547941"/>
                      <a:pt x="1679320" y="2585064"/>
                    </a:cubicBezTo>
                    <a:cubicBezTo>
                      <a:pt x="1651421" y="2622225"/>
                      <a:pt x="1636113" y="2667306"/>
                      <a:pt x="1635616" y="2713730"/>
                    </a:cubicBezTo>
                    <a:lnTo>
                      <a:pt x="1635616" y="2730301"/>
                    </a:lnTo>
                    <a:cubicBezTo>
                      <a:pt x="1517364" y="2747217"/>
                      <a:pt x="1397271" y="2747217"/>
                      <a:pt x="1279019" y="2730301"/>
                    </a:cubicBezTo>
                    <a:lnTo>
                      <a:pt x="1279019" y="2713730"/>
                    </a:lnTo>
                    <a:cubicBezTo>
                      <a:pt x="1278522" y="2667308"/>
                      <a:pt x="1263214" y="2622226"/>
                      <a:pt x="1235315" y="2585103"/>
                    </a:cubicBezTo>
                    <a:cubicBezTo>
                      <a:pt x="1207416" y="2547943"/>
                      <a:pt x="1168381" y="2520695"/>
                      <a:pt x="1123912" y="2507300"/>
                    </a:cubicBezTo>
                    <a:cubicBezTo>
                      <a:pt x="1064364" y="2488356"/>
                      <a:pt x="1006542" y="2464323"/>
                      <a:pt x="951041" y="2435506"/>
                    </a:cubicBezTo>
                    <a:cubicBezTo>
                      <a:pt x="910092" y="2413386"/>
                      <a:pt x="863135" y="2404966"/>
                      <a:pt x="817056" y="2411511"/>
                    </a:cubicBezTo>
                    <a:cubicBezTo>
                      <a:pt x="770979" y="2418016"/>
                      <a:pt x="728231" y="2439103"/>
                      <a:pt x="695013" y="2471671"/>
                    </a:cubicBezTo>
                    <a:lnTo>
                      <a:pt x="682957" y="2483726"/>
                    </a:lnTo>
                    <a:cubicBezTo>
                      <a:pt x="587550" y="2411817"/>
                      <a:pt x="502670" y="2326933"/>
                      <a:pt x="430759" y="2231528"/>
                    </a:cubicBezTo>
                    <a:lnTo>
                      <a:pt x="442815" y="2219473"/>
                    </a:lnTo>
                    <a:cubicBezTo>
                      <a:pt x="475382" y="2186255"/>
                      <a:pt x="496431" y="2143507"/>
                      <a:pt x="502975" y="2097430"/>
                    </a:cubicBezTo>
                    <a:cubicBezTo>
                      <a:pt x="509481" y="2051353"/>
                      <a:pt x="501061" y="2004433"/>
                      <a:pt x="478980" y="1963483"/>
                    </a:cubicBezTo>
                    <a:cubicBezTo>
                      <a:pt x="450162" y="1907991"/>
                      <a:pt x="426167" y="1850169"/>
                      <a:pt x="407185" y="1790613"/>
                    </a:cubicBezTo>
                    <a:cubicBezTo>
                      <a:pt x="393791" y="1746142"/>
                      <a:pt x="366543" y="1707069"/>
                      <a:pt x="329420" y="1679170"/>
                    </a:cubicBezTo>
                    <a:cubicBezTo>
                      <a:pt x="292260" y="1651271"/>
                      <a:pt x="247178" y="1635963"/>
                      <a:pt x="200755" y="1635466"/>
                    </a:cubicBezTo>
                    <a:lnTo>
                      <a:pt x="184184" y="1635466"/>
                    </a:lnTo>
                    <a:cubicBezTo>
                      <a:pt x="167192" y="1517215"/>
                      <a:pt x="167192" y="1397121"/>
                      <a:pt x="184184" y="127887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1913491D-0615-4DB7-B07F-0F472C428826}"/>
                  </a:ext>
                </a:extLst>
              </p:cNvPr>
              <p:cNvSpPr/>
              <p:nvPr/>
            </p:nvSpPr>
            <p:spPr>
              <a:xfrm>
                <a:off x="5153025" y="600075"/>
                <a:ext cx="1885950" cy="1885950"/>
              </a:xfrm>
              <a:custGeom>
                <a:avLst/>
                <a:gdLst>
                  <a:gd name="connsiteX0" fmla="*/ 942975 w 1885950"/>
                  <a:gd name="connsiteY0" fmla="*/ 1885950 h 1885950"/>
                  <a:gd name="connsiteX1" fmla="*/ 1609759 w 1885950"/>
                  <a:gd name="connsiteY1" fmla="*/ 1609759 h 1885950"/>
                  <a:gd name="connsiteX2" fmla="*/ 1885950 w 1885950"/>
                  <a:gd name="connsiteY2" fmla="*/ 942975 h 1885950"/>
                  <a:gd name="connsiteX3" fmla="*/ 1609759 w 1885950"/>
                  <a:gd name="connsiteY3" fmla="*/ 276191 h 1885950"/>
                  <a:gd name="connsiteX4" fmla="*/ 942975 w 1885950"/>
                  <a:gd name="connsiteY4" fmla="*/ 0 h 1885950"/>
                  <a:gd name="connsiteX5" fmla="*/ 276191 w 1885950"/>
                  <a:gd name="connsiteY5" fmla="*/ 276191 h 1885950"/>
                  <a:gd name="connsiteX6" fmla="*/ 0 w 1885950"/>
                  <a:gd name="connsiteY6" fmla="*/ 942975 h 1885950"/>
                  <a:gd name="connsiteX7" fmla="*/ 276505 w 1885950"/>
                  <a:gd name="connsiteY7" fmla="*/ 1609445 h 1885950"/>
                  <a:gd name="connsiteX8" fmla="*/ 942975 w 1885950"/>
                  <a:gd name="connsiteY8" fmla="*/ 1885950 h 1885950"/>
                  <a:gd name="connsiteX9" fmla="*/ 1371600 w 1885950"/>
                  <a:gd name="connsiteY9" fmla="*/ 1584041 h 1885950"/>
                  <a:gd name="connsiteX10" fmla="*/ 942975 w 1885950"/>
                  <a:gd name="connsiteY10" fmla="*/ 1714500 h 1885950"/>
                  <a:gd name="connsiteX11" fmla="*/ 514350 w 1885950"/>
                  <a:gd name="connsiteY11" fmla="*/ 1584041 h 1885950"/>
                  <a:gd name="connsiteX12" fmla="*/ 514350 w 1885950"/>
                  <a:gd name="connsiteY12" fmla="*/ 1371600 h 1885950"/>
                  <a:gd name="connsiteX13" fmla="*/ 589742 w 1885950"/>
                  <a:gd name="connsiteY13" fmla="*/ 1189814 h 1885950"/>
                  <a:gd name="connsiteX14" fmla="*/ 771528 w 1885950"/>
                  <a:gd name="connsiteY14" fmla="*/ 1114422 h 1885950"/>
                  <a:gd name="connsiteX15" fmla="*/ 1114428 w 1885950"/>
                  <a:gd name="connsiteY15" fmla="*/ 1114422 h 1885950"/>
                  <a:gd name="connsiteX16" fmla="*/ 1296214 w 1885950"/>
                  <a:gd name="connsiteY16" fmla="*/ 1189814 h 1885950"/>
                  <a:gd name="connsiteX17" fmla="*/ 1371606 w 1885950"/>
                  <a:gd name="connsiteY17" fmla="*/ 1371600 h 1885950"/>
                  <a:gd name="connsiteX18" fmla="*/ 728663 w 1885950"/>
                  <a:gd name="connsiteY18" fmla="*/ 728663 h 1885950"/>
                  <a:gd name="connsiteX19" fmla="*/ 791425 w 1885950"/>
                  <a:gd name="connsiteY19" fmla="*/ 577111 h 1885950"/>
                  <a:gd name="connsiteX20" fmla="*/ 942977 w 1885950"/>
                  <a:gd name="connsiteY20" fmla="*/ 514348 h 1885950"/>
                  <a:gd name="connsiteX21" fmla="*/ 1094529 w 1885950"/>
                  <a:gd name="connsiteY21" fmla="*/ 577111 h 1885950"/>
                  <a:gd name="connsiteX22" fmla="*/ 1157291 w 1885950"/>
                  <a:gd name="connsiteY22" fmla="*/ 728663 h 1885950"/>
                  <a:gd name="connsiteX23" fmla="*/ 1094529 w 1885950"/>
                  <a:gd name="connsiteY23" fmla="*/ 880214 h 1885950"/>
                  <a:gd name="connsiteX24" fmla="*/ 942977 w 1885950"/>
                  <a:gd name="connsiteY24" fmla="*/ 942977 h 1885950"/>
                  <a:gd name="connsiteX25" fmla="*/ 791504 w 1885950"/>
                  <a:gd name="connsiteY25" fmla="*/ 880137 h 1885950"/>
                  <a:gd name="connsiteX26" fmla="*/ 728663 w 1885950"/>
                  <a:gd name="connsiteY26" fmla="*/ 728664 h 1885950"/>
                  <a:gd name="connsiteX27" fmla="*/ 942975 w 1885950"/>
                  <a:gd name="connsiteY27" fmla="*/ 171450 h 1885950"/>
                  <a:gd name="connsiteX28" fmla="*/ 1468886 w 1885950"/>
                  <a:gd name="connsiteY28" fmla="*/ 378033 h 1885950"/>
                  <a:gd name="connsiteX29" fmla="*/ 1712590 w 1885950"/>
                  <a:gd name="connsiteY29" fmla="*/ 887827 h 1885950"/>
                  <a:gd name="connsiteX30" fmla="*/ 1543050 w 1885950"/>
                  <a:gd name="connsiteY30" fmla="*/ 1426826 h 1885950"/>
                  <a:gd name="connsiteX31" fmla="*/ 1543050 w 1885950"/>
                  <a:gd name="connsiteY31" fmla="*/ 1371603 h 1885950"/>
                  <a:gd name="connsiteX32" fmla="*/ 1460196 w 1885950"/>
                  <a:gd name="connsiteY32" fmla="*/ 1120091 h 1885950"/>
                  <a:gd name="connsiteX33" fmla="*/ 1245158 w 1885950"/>
                  <a:gd name="connsiteY33" fmla="*/ 965521 h 1885950"/>
                  <a:gd name="connsiteX34" fmla="*/ 1328740 w 1885950"/>
                  <a:gd name="connsiteY34" fmla="*/ 728666 h 1885950"/>
                  <a:gd name="connsiteX35" fmla="*/ 1135853 w 1885950"/>
                  <a:gd name="connsiteY35" fmla="*/ 394563 h 1885950"/>
                  <a:gd name="connsiteX36" fmla="*/ 750091 w 1885950"/>
                  <a:gd name="connsiteY36" fmla="*/ 394563 h 1885950"/>
                  <a:gd name="connsiteX37" fmla="*/ 557205 w 1885950"/>
                  <a:gd name="connsiteY37" fmla="*/ 728666 h 1885950"/>
                  <a:gd name="connsiteX38" fmla="*/ 640786 w 1885950"/>
                  <a:gd name="connsiteY38" fmla="*/ 965521 h 1885950"/>
                  <a:gd name="connsiteX39" fmla="*/ 425748 w 1885950"/>
                  <a:gd name="connsiteY39" fmla="*/ 1120091 h 1885950"/>
                  <a:gd name="connsiteX40" fmla="*/ 342894 w 1885950"/>
                  <a:gd name="connsiteY40" fmla="*/ 1371603 h 1885950"/>
                  <a:gd name="connsiteX41" fmla="*/ 342894 w 1885950"/>
                  <a:gd name="connsiteY41" fmla="*/ 1426826 h 1885950"/>
                  <a:gd name="connsiteX42" fmla="*/ 173355 w 1885950"/>
                  <a:gd name="connsiteY42" fmla="*/ 887827 h 1885950"/>
                  <a:gd name="connsiteX43" fmla="*/ 417058 w 1885950"/>
                  <a:gd name="connsiteY43" fmla="*/ 378033 h 1885950"/>
                  <a:gd name="connsiteX44" fmla="*/ 942969 w 1885950"/>
                  <a:gd name="connsiteY44" fmla="*/ 17145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85950" h="1885950">
                    <a:moveTo>
                      <a:pt x="942975" y="1885950"/>
                    </a:moveTo>
                    <a:cubicBezTo>
                      <a:pt x="1193067" y="1885950"/>
                      <a:pt x="1432911" y="1786597"/>
                      <a:pt x="1609759" y="1609759"/>
                    </a:cubicBezTo>
                    <a:cubicBezTo>
                      <a:pt x="1786607" y="1432911"/>
                      <a:pt x="1885950" y="1193077"/>
                      <a:pt x="1885950" y="942975"/>
                    </a:cubicBezTo>
                    <a:cubicBezTo>
                      <a:pt x="1885950" y="692874"/>
                      <a:pt x="1786597" y="453039"/>
                      <a:pt x="1609759" y="276191"/>
                    </a:cubicBezTo>
                    <a:cubicBezTo>
                      <a:pt x="1432911" y="99343"/>
                      <a:pt x="1193077" y="0"/>
                      <a:pt x="942975" y="0"/>
                    </a:cubicBezTo>
                    <a:cubicBezTo>
                      <a:pt x="692873" y="0"/>
                      <a:pt x="453040" y="99353"/>
                      <a:pt x="276191" y="276191"/>
                    </a:cubicBezTo>
                    <a:cubicBezTo>
                      <a:pt x="99343" y="453039"/>
                      <a:pt x="0" y="692874"/>
                      <a:pt x="0" y="942975"/>
                    </a:cubicBezTo>
                    <a:cubicBezTo>
                      <a:pt x="268" y="1192998"/>
                      <a:pt x="99735" y="1432675"/>
                      <a:pt x="276505" y="1609445"/>
                    </a:cubicBezTo>
                    <a:cubicBezTo>
                      <a:pt x="453275" y="1786215"/>
                      <a:pt x="692962" y="1885676"/>
                      <a:pt x="942975" y="1885950"/>
                    </a:cubicBezTo>
                    <a:close/>
                    <a:moveTo>
                      <a:pt x="1371600" y="1584041"/>
                    </a:moveTo>
                    <a:cubicBezTo>
                      <a:pt x="1244845" y="1669078"/>
                      <a:pt x="1095634" y="1714500"/>
                      <a:pt x="942975" y="1714500"/>
                    </a:cubicBezTo>
                    <a:cubicBezTo>
                      <a:pt x="790316" y="1714500"/>
                      <a:pt x="641105" y="1669074"/>
                      <a:pt x="514350" y="1584041"/>
                    </a:cubicBezTo>
                    <a:lnTo>
                      <a:pt x="514350" y="1371600"/>
                    </a:lnTo>
                    <a:cubicBezTo>
                      <a:pt x="514427" y="1303403"/>
                      <a:pt x="541560" y="1238036"/>
                      <a:pt x="589742" y="1189814"/>
                    </a:cubicBezTo>
                    <a:cubicBezTo>
                      <a:pt x="637962" y="1141632"/>
                      <a:pt x="703330" y="1114499"/>
                      <a:pt x="771528" y="1114422"/>
                    </a:cubicBezTo>
                    <a:lnTo>
                      <a:pt x="1114428" y="1114422"/>
                    </a:lnTo>
                    <a:cubicBezTo>
                      <a:pt x="1182625" y="1114499"/>
                      <a:pt x="1247992" y="1141632"/>
                      <a:pt x="1296214" y="1189814"/>
                    </a:cubicBezTo>
                    <a:cubicBezTo>
                      <a:pt x="1344396" y="1238035"/>
                      <a:pt x="1371530" y="1303402"/>
                      <a:pt x="1371606" y="1371600"/>
                    </a:cubicBezTo>
                    <a:close/>
                    <a:moveTo>
                      <a:pt x="728663" y="728663"/>
                    </a:moveTo>
                    <a:cubicBezTo>
                      <a:pt x="728663" y="671831"/>
                      <a:pt x="751242" y="617298"/>
                      <a:pt x="791425" y="577111"/>
                    </a:cubicBezTo>
                    <a:cubicBezTo>
                      <a:pt x="831608" y="536923"/>
                      <a:pt x="886144" y="514348"/>
                      <a:pt x="942977" y="514348"/>
                    </a:cubicBezTo>
                    <a:cubicBezTo>
                      <a:pt x="999810" y="514348"/>
                      <a:pt x="1054341" y="536928"/>
                      <a:pt x="1094529" y="577111"/>
                    </a:cubicBezTo>
                    <a:cubicBezTo>
                      <a:pt x="1134717" y="617294"/>
                      <a:pt x="1157291" y="671829"/>
                      <a:pt x="1157291" y="728663"/>
                    </a:cubicBezTo>
                    <a:cubicBezTo>
                      <a:pt x="1157291" y="785496"/>
                      <a:pt x="1134712" y="840027"/>
                      <a:pt x="1094529" y="880214"/>
                    </a:cubicBezTo>
                    <a:cubicBezTo>
                      <a:pt x="1054346" y="920402"/>
                      <a:pt x="999810" y="942977"/>
                      <a:pt x="942977" y="942977"/>
                    </a:cubicBezTo>
                    <a:cubicBezTo>
                      <a:pt x="886146" y="942900"/>
                      <a:pt x="831691" y="920321"/>
                      <a:pt x="791504" y="880137"/>
                    </a:cubicBezTo>
                    <a:cubicBezTo>
                      <a:pt x="751319" y="839953"/>
                      <a:pt x="728741" y="785495"/>
                      <a:pt x="728663" y="728664"/>
                    </a:cubicBezTo>
                    <a:close/>
                    <a:moveTo>
                      <a:pt x="942975" y="171450"/>
                    </a:moveTo>
                    <a:cubicBezTo>
                      <a:pt x="1138115" y="171259"/>
                      <a:pt x="1326063" y="245081"/>
                      <a:pt x="1468886" y="378033"/>
                    </a:cubicBezTo>
                    <a:cubicBezTo>
                      <a:pt x="1611748" y="510980"/>
                      <a:pt x="1698815" y="693148"/>
                      <a:pt x="1712590" y="887827"/>
                    </a:cubicBezTo>
                    <a:cubicBezTo>
                      <a:pt x="1726328" y="1082467"/>
                      <a:pt x="1665748" y="1275079"/>
                      <a:pt x="1543050" y="1426826"/>
                    </a:cubicBezTo>
                    <a:lnTo>
                      <a:pt x="1543050" y="1371603"/>
                    </a:lnTo>
                    <a:cubicBezTo>
                      <a:pt x="1542744" y="1281094"/>
                      <a:pt x="1513735" y="1193030"/>
                      <a:pt x="1460196" y="1120091"/>
                    </a:cubicBezTo>
                    <a:cubicBezTo>
                      <a:pt x="1406656" y="1047110"/>
                      <a:pt x="1331383" y="992992"/>
                      <a:pt x="1245158" y="965521"/>
                    </a:cubicBezTo>
                    <a:cubicBezTo>
                      <a:pt x="1298928" y="898281"/>
                      <a:pt x="1328396" y="814773"/>
                      <a:pt x="1328740" y="728666"/>
                    </a:cubicBezTo>
                    <a:cubicBezTo>
                      <a:pt x="1328740" y="590859"/>
                      <a:pt x="1255223" y="463496"/>
                      <a:pt x="1135853" y="394563"/>
                    </a:cubicBezTo>
                    <a:cubicBezTo>
                      <a:pt x="1016485" y="325678"/>
                      <a:pt x="869459" y="325678"/>
                      <a:pt x="750091" y="394563"/>
                    </a:cubicBezTo>
                    <a:cubicBezTo>
                      <a:pt x="630722" y="463488"/>
                      <a:pt x="557205" y="590849"/>
                      <a:pt x="557205" y="728666"/>
                    </a:cubicBezTo>
                    <a:cubicBezTo>
                      <a:pt x="557549" y="814774"/>
                      <a:pt x="587017" y="898274"/>
                      <a:pt x="640786" y="965521"/>
                    </a:cubicBezTo>
                    <a:cubicBezTo>
                      <a:pt x="554564" y="992999"/>
                      <a:pt x="479290" y="1047113"/>
                      <a:pt x="425748" y="1120091"/>
                    </a:cubicBezTo>
                    <a:cubicBezTo>
                      <a:pt x="372209" y="1193033"/>
                      <a:pt x="343200" y="1281097"/>
                      <a:pt x="342894" y="1371603"/>
                    </a:cubicBezTo>
                    <a:lnTo>
                      <a:pt x="342894" y="1426826"/>
                    </a:lnTo>
                    <a:cubicBezTo>
                      <a:pt x="220205" y="1275088"/>
                      <a:pt x="159619" y="1082477"/>
                      <a:pt x="173355" y="887827"/>
                    </a:cubicBezTo>
                    <a:cubicBezTo>
                      <a:pt x="187131" y="693148"/>
                      <a:pt x="274197" y="510980"/>
                      <a:pt x="417058" y="378033"/>
                    </a:cubicBezTo>
                    <a:cubicBezTo>
                      <a:pt x="559881" y="245085"/>
                      <a:pt x="747830" y="171264"/>
                      <a:pt x="942969" y="1714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AD5F14D5-F334-4E5F-BF23-6692A15BFA0F}"/>
                  </a:ext>
                </a:extLst>
              </p:cNvPr>
              <p:cNvSpPr/>
              <p:nvPr/>
            </p:nvSpPr>
            <p:spPr>
              <a:xfrm>
                <a:off x="5581650" y="4371975"/>
                <a:ext cx="1028700" cy="1028700"/>
              </a:xfrm>
              <a:custGeom>
                <a:avLst/>
                <a:gdLst>
                  <a:gd name="connsiteX0" fmla="*/ 1028700 w 1028700"/>
                  <a:gd name="connsiteY0" fmla="*/ 514350 h 1028700"/>
                  <a:gd name="connsiteX1" fmla="*/ 878069 w 1028700"/>
                  <a:gd name="connsiteY1" fmla="*/ 150631 h 1028700"/>
                  <a:gd name="connsiteX2" fmla="*/ 514350 w 1028700"/>
                  <a:gd name="connsiteY2" fmla="*/ 0 h 1028700"/>
                  <a:gd name="connsiteX3" fmla="*/ 150631 w 1028700"/>
                  <a:gd name="connsiteY3" fmla="*/ 150631 h 1028700"/>
                  <a:gd name="connsiteX4" fmla="*/ 0 w 1028700"/>
                  <a:gd name="connsiteY4" fmla="*/ 514350 h 1028700"/>
                  <a:gd name="connsiteX5" fmla="*/ 150631 w 1028700"/>
                  <a:gd name="connsiteY5" fmla="*/ 878069 h 1028700"/>
                  <a:gd name="connsiteX6" fmla="*/ 514350 w 1028700"/>
                  <a:gd name="connsiteY6" fmla="*/ 1028700 h 1028700"/>
                  <a:gd name="connsiteX7" fmla="*/ 877873 w 1028700"/>
                  <a:gd name="connsiteY7" fmla="*/ 877873 h 1028700"/>
                  <a:gd name="connsiteX8" fmla="*/ 1028700 w 1028700"/>
                  <a:gd name="connsiteY8" fmla="*/ 514350 h 1028700"/>
                  <a:gd name="connsiteX9" fmla="*/ 171450 w 1028700"/>
                  <a:gd name="connsiteY9" fmla="*/ 514350 h 1028700"/>
                  <a:gd name="connsiteX10" fmla="*/ 271871 w 1028700"/>
                  <a:gd name="connsiteY10" fmla="*/ 271871 h 1028700"/>
                  <a:gd name="connsiteX11" fmla="*/ 514350 w 1028700"/>
                  <a:gd name="connsiteY11" fmla="*/ 171450 h 1028700"/>
                  <a:gd name="connsiteX12" fmla="*/ 756829 w 1028700"/>
                  <a:gd name="connsiteY12" fmla="*/ 271871 h 1028700"/>
                  <a:gd name="connsiteX13" fmla="*/ 857250 w 1028700"/>
                  <a:gd name="connsiteY13" fmla="*/ 514350 h 1028700"/>
                  <a:gd name="connsiteX14" fmla="*/ 756829 w 1028700"/>
                  <a:gd name="connsiteY14" fmla="*/ 756829 h 1028700"/>
                  <a:gd name="connsiteX15" fmla="*/ 514350 w 1028700"/>
                  <a:gd name="connsiteY15" fmla="*/ 857250 h 1028700"/>
                  <a:gd name="connsiteX16" fmla="*/ 271988 w 1028700"/>
                  <a:gd name="connsiteY16" fmla="*/ 756712 h 1028700"/>
                  <a:gd name="connsiteX17" fmla="*/ 171450 w 1028700"/>
                  <a:gd name="connsiteY17" fmla="*/ 5143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1028700" y="514350"/>
                    </a:moveTo>
                    <a:cubicBezTo>
                      <a:pt x="1028700" y="377915"/>
                      <a:pt x="974510" y="247113"/>
                      <a:pt x="878069" y="150631"/>
                    </a:cubicBezTo>
                    <a:cubicBezTo>
                      <a:pt x="781590" y="54190"/>
                      <a:pt x="650785" y="0"/>
                      <a:pt x="514350" y="0"/>
                    </a:cubicBezTo>
                    <a:cubicBezTo>
                      <a:pt x="377915" y="0"/>
                      <a:pt x="247113" y="54190"/>
                      <a:pt x="150631" y="150631"/>
                    </a:cubicBezTo>
                    <a:cubicBezTo>
                      <a:pt x="54190" y="247110"/>
                      <a:pt x="0" y="377915"/>
                      <a:pt x="0" y="514350"/>
                    </a:cubicBezTo>
                    <a:cubicBezTo>
                      <a:pt x="0" y="650785"/>
                      <a:pt x="54190" y="781586"/>
                      <a:pt x="150631" y="878069"/>
                    </a:cubicBezTo>
                    <a:cubicBezTo>
                      <a:pt x="247110" y="974510"/>
                      <a:pt x="377915" y="1028700"/>
                      <a:pt x="514350" y="1028700"/>
                    </a:cubicBezTo>
                    <a:cubicBezTo>
                      <a:pt x="650707" y="1028547"/>
                      <a:pt x="781479" y="974318"/>
                      <a:pt x="877873" y="877873"/>
                    </a:cubicBezTo>
                    <a:cubicBezTo>
                      <a:pt x="974314" y="781471"/>
                      <a:pt x="1028543" y="650697"/>
                      <a:pt x="1028700" y="514350"/>
                    </a:cubicBezTo>
                    <a:close/>
                    <a:moveTo>
                      <a:pt x="171450" y="514350"/>
                    </a:moveTo>
                    <a:cubicBezTo>
                      <a:pt x="171450" y="423421"/>
                      <a:pt x="207577" y="336199"/>
                      <a:pt x="271871" y="271871"/>
                    </a:cubicBezTo>
                    <a:cubicBezTo>
                      <a:pt x="336203" y="207577"/>
                      <a:pt x="423423" y="171450"/>
                      <a:pt x="514350" y="171450"/>
                    </a:cubicBezTo>
                    <a:cubicBezTo>
                      <a:pt x="605277" y="171450"/>
                      <a:pt x="692501" y="207577"/>
                      <a:pt x="756829" y="271871"/>
                    </a:cubicBezTo>
                    <a:cubicBezTo>
                      <a:pt x="821123" y="336203"/>
                      <a:pt x="857250" y="423423"/>
                      <a:pt x="857250" y="514350"/>
                    </a:cubicBezTo>
                    <a:cubicBezTo>
                      <a:pt x="857250" y="605277"/>
                      <a:pt x="821123" y="692501"/>
                      <a:pt x="756829" y="756829"/>
                    </a:cubicBezTo>
                    <a:cubicBezTo>
                      <a:pt x="692497" y="821123"/>
                      <a:pt x="605277" y="857250"/>
                      <a:pt x="514350" y="857250"/>
                    </a:cubicBezTo>
                    <a:cubicBezTo>
                      <a:pt x="423421" y="857135"/>
                      <a:pt x="336277" y="820970"/>
                      <a:pt x="271988" y="756712"/>
                    </a:cubicBezTo>
                    <a:cubicBezTo>
                      <a:pt x="207733" y="692418"/>
                      <a:pt x="171568" y="605277"/>
                      <a:pt x="171450" y="5143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Shape 139">
                <a:extLst>
                  <a:ext uri="{FF2B5EF4-FFF2-40B4-BE49-F238E27FC236}">
                    <a16:creationId xmlns:a16="http://schemas.microsoft.com/office/drawing/2014/main" id="{3D8FFA85-73EF-4E4C-91A0-EB0182961556}"/>
                  </a:ext>
                </a:extLst>
              </p:cNvPr>
              <p:cNvSpPr/>
              <p:nvPr/>
            </p:nvSpPr>
            <p:spPr>
              <a:xfrm>
                <a:off x="7724775" y="4371975"/>
                <a:ext cx="1028700" cy="1028700"/>
              </a:xfrm>
              <a:custGeom>
                <a:avLst/>
                <a:gdLst>
                  <a:gd name="connsiteX0" fmla="*/ 514350 w 1028700"/>
                  <a:gd name="connsiteY0" fmla="*/ 0 h 1028700"/>
                  <a:gd name="connsiteX1" fmla="*/ 150631 w 1028700"/>
                  <a:gd name="connsiteY1" fmla="*/ 150631 h 1028700"/>
                  <a:gd name="connsiteX2" fmla="*/ 0 w 1028700"/>
                  <a:gd name="connsiteY2" fmla="*/ 514350 h 1028700"/>
                  <a:gd name="connsiteX3" fmla="*/ 150631 w 1028700"/>
                  <a:gd name="connsiteY3" fmla="*/ 878069 h 1028700"/>
                  <a:gd name="connsiteX4" fmla="*/ 514350 w 1028700"/>
                  <a:gd name="connsiteY4" fmla="*/ 1028700 h 1028700"/>
                  <a:gd name="connsiteX5" fmla="*/ 878069 w 1028700"/>
                  <a:gd name="connsiteY5" fmla="*/ 878069 h 1028700"/>
                  <a:gd name="connsiteX6" fmla="*/ 1028700 w 1028700"/>
                  <a:gd name="connsiteY6" fmla="*/ 514350 h 1028700"/>
                  <a:gd name="connsiteX7" fmla="*/ 877873 w 1028700"/>
                  <a:gd name="connsiteY7" fmla="*/ 150827 h 1028700"/>
                  <a:gd name="connsiteX8" fmla="*/ 514350 w 1028700"/>
                  <a:gd name="connsiteY8" fmla="*/ 0 h 1028700"/>
                  <a:gd name="connsiteX9" fmla="*/ 514350 w 1028700"/>
                  <a:gd name="connsiteY9" fmla="*/ 857250 h 1028700"/>
                  <a:gd name="connsiteX10" fmla="*/ 271871 w 1028700"/>
                  <a:gd name="connsiteY10" fmla="*/ 756829 h 1028700"/>
                  <a:gd name="connsiteX11" fmla="*/ 171450 w 1028700"/>
                  <a:gd name="connsiteY11" fmla="*/ 514350 h 1028700"/>
                  <a:gd name="connsiteX12" fmla="*/ 271871 w 1028700"/>
                  <a:gd name="connsiteY12" fmla="*/ 271871 h 1028700"/>
                  <a:gd name="connsiteX13" fmla="*/ 514350 w 1028700"/>
                  <a:gd name="connsiteY13" fmla="*/ 171450 h 1028700"/>
                  <a:gd name="connsiteX14" fmla="*/ 756829 w 1028700"/>
                  <a:gd name="connsiteY14" fmla="*/ 271871 h 1028700"/>
                  <a:gd name="connsiteX15" fmla="*/ 857250 w 1028700"/>
                  <a:gd name="connsiteY15" fmla="*/ 514350 h 1028700"/>
                  <a:gd name="connsiteX16" fmla="*/ 756712 w 1028700"/>
                  <a:gd name="connsiteY16" fmla="*/ 756712 h 1028700"/>
                  <a:gd name="connsiteX17" fmla="*/ 514350 w 1028700"/>
                  <a:gd name="connsiteY17" fmla="*/ 8572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514350" y="0"/>
                    </a:moveTo>
                    <a:cubicBezTo>
                      <a:pt x="377915" y="0"/>
                      <a:pt x="247114" y="54190"/>
                      <a:pt x="150631" y="150631"/>
                    </a:cubicBezTo>
                    <a:cubicBezTo>
                      <a:pt x="54190" y="247110"/>
                      <a:pt x="0" y="377915"/>
                      <a:pt x="0" y="514350"/>
                    </a:cubicBezTo>
                    <a:cubicBezTo>
                      <a:pt x="0" y="650785"/>
                      <a:pt x="54190" y="781586"/>
                      <a:pt x="150631" y="878069"/>
                    </a:cubicBezTo>
                    <a:cubicBezTo>
                      <a:pt x="247111" y="974510"/>
                      <a:pt x="377915" y="1028700"/>
                      <a:pt x="514350" y="1028700"/>
                    </a:cubicBezTo>
                    <a:cubicBezTo>
                      <a:pt x="650785" y="1028700"/>
                      <a:pt x="781586" y="974510"/>
                      <a:pt x="878069" y="878069"/>
                    </a:cubicBezTo>
                    <a:cubicBezTo>
                      <a:pt x="974510" y="781589"/>
                      <a:pt x="1028700" y="650785"/>
                      <a:pt x="1028700" y="514350"/>
                    </a:cubicBezTo>
                    <a:cubicBezTo>
                      <a:pt x="1028547" y="377993"/>
                      <a:pt x="974318" y="247221"/>
                      <a:pt x="877873" y="150827"/>
                    </a:cubicBezTo>
                    <a:cubicBezTo>
                      <a:pt x="781471" y="54386"/>
                      <a:pt x="650697" y="157"/>
                      <a:pt x="514350" y="0"/>
                    </a:cubicBezTo>
                    <a:close/>
                    <a:moveTo>
                      <a:pt x="514350" y="857250"/>
                    </a:moveTo>
                    <a:cubicBezTo>
                      <a:pt x="423421" y="857250"/>
                      <a:pt x="336199" y="821123"/>
                      <a:pt x="271871" y="756829"/>
                    </a:cubicBezTo>
                    <a:cubicBezTo>
                      <a:pt x="207577" y="692497"/>
                      <a:pt x="171450" y="605277"/>
                      <a:pt x="171450" y="514350"/>
                    </a:cubicBezTo>
                    <a:cubicBezTo>
                      <a:pt x="171450" y="423423"/>
                      <a:pt x="207577" y="336199"/>
                      <a:pt x="271871" y="271871"/>
                    </a:cubicBezTo>
                    <a:cubicBezTo>
                      <a:pt x="336203" y="207577"/>
                      <a:pt x="423423" y="171450"/>
                      <a:pt x="514350" y="171450"/>
                    </a:cubicBezTo>
                    <a:cubicBezTo>
                      <a:pt x="605277" y="171450"/>
                      <a:pt x="692501" y="207577"/>
                      <a:pt x="756829" y="271871"/>
                    </a:cubicBezTo>
                    <a:cubicBezTo>
                      <a:pt x="821123" y="336203"/>
                      <a:pt x="857250" y="423423"/>
                      <a:pt x="857250" y="514350"/>
                    </a:cubicBezTo>
                    <a:cubicBezTo>
                      <a:pt x="857135" y="605279"/>
                      <a:pt x="820970" y="692423"/>
                      <a:pt x="756712" y="756712"/>
                    </a:cubicBezTo>
                    <a:cubicBezTo>
                      <a:pt x="692418" y="820967"/>
                      <a:pt x="605277" y="857132"/>
                      <a:pt x="514350" y="8572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314442B-4DC0-443C-A72E-6DB7EAFF1532}"/>
                  </a:ext>
                </a:extLst>
              </p:cNvPr>
              <p:cNvSpPr/>
              <p:nvPr/>
            </p:nvSpPr>
            <p:spPr>
              <a:xfrm>
                <a:off x="3438525" y="4371975"/>
                <a:ext cx="1028700" cy="1028700"/>
              </a:xfrm>
              <a:custGeom>
                <a:avLst/>
                <a:gdLst>
                  <a:gd name="connsiteX0" fmla="*/ 514350 w 1028700"/>
                  <a:gd name="connsiteY0" fmla="*/ 1028700 h 1028700"/>
                  <a:gd name="connsiteX1" fmla="*/ 878069 w 1028700"/>
                  <a:gd name="connsiteY1" fmla="*/ 878069 h 1028700"/>
                  <a:gd name="connsiteX2" fmla="*/ 1028700 w 1028700"/>
                  <a:gd name="connsiteY2" fmla="*/ 514350 h 1028700"/>
                  <a:gd name="connsiteX3" fmla="*/ 878069 w 1028700"/>
                  <a:gd name="connsiteY3" fmla="*/ 150631 h 1028700"/>
                  <a:gd name="connsiteX4" fmla="*/ 514350 w 1028700"/>
                  <a:gd name="connsiteY4" fmla="*/ 0 h 1028700"/>
                  <a:gd name="connsiteX5" fmla="*/ 150631 w 1028700"/>
                  <a:gd name="connsiteY5" fmla="*/ 150631 h 1028700"/>
                  <a:gd name="connsiteX6" fmla="*/ 0 w 1028700"/>
                  <a:gd name="connsiteY6" fmla="*/ 514350 h 1028700"/>
                  <a:gd name="connsiteX7" fmla="*/ 150827 w 1028700"/>
                  <a:gd name="connsiteY7" fmla="*/ 877873 h 1028700"/>
                  <a:gd name="connsiteX8" fmla="*/ 514350 w 1028700"/>
                  <a:gd name="connsiteY8" fmla="*/ 1028700 h 1028700"/>
                  <a:gd name="connsiteX9" fmla="*/ 514350 w 1028700"/>
                  <a:gd name="connsiteY9" fmla="*/ 171450 h 1028700"/>
                  <a:gd name="connsiteX10" fmla="*/ 756829 w 1028700"/>
                  <a:gd name="connsiteY10" fmla="*/ 271871 h 1028700"/>
                  <a:gd name="connsiteX11" fmla="*/ 857250 w 1028700"/>
                  <a:gd name="connsiteY11" fmla="*/ 514350 h 1028700"/>
                  <a:gd name="connsiteX12" fmla="*/ 756829 w 1028700"/>
                  <a:gd name="connsiteY12" fmla="*/ 756829 h 1028700"/>
                  <a:gd name="connsiteX13" fmla="*/ 514350 w 1028700"/>
                  <a:gd name="connsiteY13" fmla="*/ 857250 h 1028700"/>
                  <a:gd name="connsiteX14" fmla="*/ 271871 w 1028700"/>
                  <a:gd name="connsiteY14" fmla="*/ 756829 h 1028700"/>
                  <a:gd name="connsiteX15" fmla="*/ 171450 w 1028700"/>
                  <a:gd name="connsiteY15" fmla="*/ 514350 h 1028700"/>
                  <a:gd name="connsiteX16" fmla="*/ 271988 w 1028700"/>
                  <a:gd name="connsiteY16" fmla="*/ 271988 h 1028700"/>
                  <a:gd name="connsiteX17" fmla="*/ 514350 w 1028700"/>
                  <a:gd name="connsiteY17" fmla="*/ 171450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8700" h="1028700">
                    <a:moveTo>
                      <a:pt x="514350" y="1028700"/>
                    </a:moveTo>
                    <a:cubicBezTo>
                      <a:pt x="650785" y="1028700"/>
                      <a:pt x="781587" y="974510"/>
                      <a:pt x="878069" y="878069"/>
                    </a:cubicBezTo>
                    <a:cubicBezTo>
                      <a:pt x="974510" y="781589"/>
                      <a:pt x="1028700" y="650785"/>
                      <a:pt x="1028700" y="514350"/>
                    </a:cubicBezTo>
                    <a:cubicBezTo>
                      <a:pt x="1028700" y="377915"/>
                      <a:pt x="974510" y="247113"/>
                      <a:pt x="878069" y="150631"/>
                    </a:cubicBezTo>
                    <a:cubicBezTo>
                      <a:pt x="781590" y="54190"/>
                      <a:pt x="650785" y="0"/>
                      <a:pt x="514350" y="0"/>
                    </a:cubicBezTo>
                    <a:cubicBezTo>
                      <a:pt x="377915" y="0"/>
                      <a:pt x="247113" y="54190"/>
                      <a:pt x="150631" y="150631"/>
                    </a:cubicBezTo>
                    <a:cubicBezTo>
                      <a:pt x="54190" y="247110"/>
                      <a:pt x="0" y="377915"/>
                      <a:pt x="0" y="514350"/>
                    </a:cubicBezTo>
                    <a:cubicBezTo>
                      <a:pt x="153" y="650707"/>
                      <a:pt x="54382" y="781479"/>
                      <a:pt x="150827" y="877873"/>
                    </a:cubicBezTo>
                    <a:cubicBezTo>
                      <a:pt x="247229" y="974314"/>
                      <a:pt x="378003" y="1028543"/>
                      <a:pt x="514350" y="1028700"/>
                    </a:cubicBezTo>
                    <a:close/>
                    <a:moveTo>
                      <a:pt x="514350" y="171450"/>
                    </a:moveTo>
                    <a:cubicBezTo>
                      <a:pt x="605279" y="171450"/>
                      <a:pt x="692501" y="207577"/>
                      <a:pt x="756829" y="271871"/>
                    </a:cubicBezTo>
                    <a:cubicBezTo>
                      <a:pt x="821123" y="336203"/>
                      <a:pt x="857250" y="423423"/>
                      <a:pt x="857250" y="514350"/>
                    </a:cubicBezTo>
                    <a:cubicBezTo>
                      <a:pt x="857250" y="605277"/>
                      <a:pt x="821123" y="692501"/>
                      <a:pt x="756829" y="756829"/>
                    </a:cubicBezTo>
                    <a:cubicBezTo>
                      <a:pt x="692497" y="821123"/>
                      <a:pt x="605277" y="857250"/>
                      <a:pt x="514350" y="857250"/>
                    </a:cubicBezTo>
                    <a:cubicBezTo>
                      <a:pt x="423423" y="857250"/>
                      <a:pt x="336199" y="821123"/>
                      <a:pt x="271871" y="756829"/>
                    </a:cubicBezTo>
                    <a:cubicBezTo>
                      <a:pt x="207577" y="692497"/>
                      <a:pt x="171450" y="605277"/>
                      <a:pt x="171450" y="514350"/>
                    </a:cubicBezTo>
                    <a:cubicBezTo>
                      <a:pt x="171565" y="423421"/>
                      <a:pt x="207730" y="336277"/>
                      <a:pt x="271988" y="271988"/>
                    </a:cubicBezTo>
                    <a:cubicBezTo>
                      <a:pt x="336282" y="207733"/>
                      <a:pt x="423423" y="171568"/>
                      <a:pt x="514350" y="1714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36EE3839-D1F0-4EBC-84F9-AEEDA4350FD6}"/>
                  </a:ext>
                </a:extLst>
              </p:cNvPr>
              <p:cNvSpPr/>
              <p:nvPr/>
            </p:nvSpPr>
            <p:spPr>
              <a:xfrm>
                <a:off x="3867150" y="3086100"/>
                <a:ext cx="4457700" cy="1200150"/>
              </a:xfrm>
              <a:custGeom>
                <a:avLst/>
                <a:gdLst>
                  <a:gd name="connsiteX0" fmla="*/ 171450 w 4457700"/>
                  <a:gd name="connsiteY0" fmla="*/ 685800 h 1200150"/>
                  <a:gd name="connsiteX1" fmla="*/ 2143125 w 4457700"/>
                  <a:gd name="connsiteY1" fmla="*/ 685800 h 1200150"/>
                  <a:gd name="connsiteX2" fmla="*/ 2143125 w 4457700"/>
                  <a:gd name="connsiteY2" fmla="*/ 1200150 h 1200150"/>
                  <a:gd name="connsiteX3" fmla="*/ 2314575 w 4457700"/>
                  <a:gd name="connsiteY3" fmla="*/ 1200150 h 1200150"/>
                  <a:gd name="connsiteX4" fmla="*/ 2314575 w 4457700"/>
                  <a:gd name="connsiteY4" fmla="*/ 685800 h 1200150"/>
                  <a:gd name="connsiteX5" fmla="*/ 4286250 w 4457700"/>
                  <a:gd name="connsiteY5" fmla="*/ 685800 h 1200150"/>
                  <a:gd name="connsiteX6" fmla="*/ 4286250 w 4457700"/>
                  <a:gd name="connsiteY6" fmla="*/ 1200150 h 1200150"/>
                  <a:gd name="connsiteX7" fmla="*/ 4457700 w 4457700"/>
                  <a:gd name="connsiteY7" fmla="*/ 1200150 h 1200150"/>
                  <a:gd name="connsiteX8" fmla="*/ 4457700 w 4457700"/>
                  <a:gd name="connsiteY8" fmla="*/ 600075 h 1200150"/>
                  <a:gd name="connsiteX9" fmla="*/ 4432595 w 4457700"/>
                  <a:gd name="connsiteY9" fmla="*/ 539455 h 1200150"/>
                  <a:gd name="connsiteX10" fmla="*/ 4371975 w 4457700"/>
                  <a:gd name="connsiteY10" fmla="*/ 514350 h 1200150"/>
                  <a:gd name="connsiteX11" fmla="*/ 2314575 w 4457700"/>
                  <a:gd name="connsiteY11" fmla="*/ 514350 h 1200150"/>
                  <a:gd name="connsiteX12" fmla="*/ 2314575 w 4457700"/>
                  <a:gd name="connsiteY12" fmla="*/ 0 h 1200150"/>
                  <a:gd name="connsiteX13" fmla="*/ 2143125 w 4457700"/>
                  <a:gd name="connsiteY13" fmla="*/ 0 h 1200150"/>
                  <a:gd name="connsiteX14" fmla="*/ 2143125 w 4457700"/>
                  <a:gd name="connsiteY14" fmla="*/ 514350 h 1200150"/>
                  <a:gd name="connsiteX15" fmla="*/ 85725 w 4457700"/>
                  <a:gd name="connsiteY15" fmla="*/ 514350 h 1200150"/>
                  <a:gd name="connsiteX16" fmla="*/ 0 w 4457700"/>
                  <a:gd name="connsiteY16" fmla="*/ 600075 h 1200150"/>
                  <a:gd name="connsiteX17" fmla="*/ 0 w 4457700"/>
                  <a:gd name="connsiteY17" fmla="*/ 1200150 h 1200150"/>
                  <a:gd name="connsiteX18" fmla="*/ 171450 w 4457700"/>
                  <a:gd name="connsiteY18" fmla="*/ 120015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57700" h="1200150">
                    <a:moveTo>
                      <a:pt x="171450" y="685800"/>
                    </a:moveTo>
                    <a:lnTo>
                      <a:pt x="2143125" y="685800"/>
                    </a:lnTo>
                    <a:lnTo>
                      <a:pt x="2143125" y="1200150"/>
                    </a:lnTo>
                    <a:lnTo>
                      <a:pt x="2314575" y="1200150"/>
                    </a:lnTo>
                    <a:lnTo>
                      <a:pt x="2314575" y="685800"/>
                    </a:lnTo>
                    <a:lnTo>
                      <a:pt x="4286250" y="685800"/>
                    </a:lnTo>
                    <a:lnTo>
                      <a:pt x="4286250" y="1200150"/>
                    </a:lnTo>
                    <a:lnTo>
                      <a:pt x="4457700" y="1200150"/>
                    </a:lnTo>
                    <a:lnTo>
                      <a:pt x="4457700" y="600075"/>
                    </a:lnTo>
                    <a:cubicBezTo>
                      <a:pt x="4457700" y="577343"/>
                      <a:pt x="4448669" y="555528"/>
                      <a:pt x="4432595" y="539455"/>
                    </a:cubicBezTo>
                    <a:cubicBezTo>
                      <a:pt x="4416522" y="523382"/>
                      <a:pt x="4394708" y="514350"/>
                      <a:pt x="4371975" y="514350"/>
                    </a:cubicBezTo>
                    <a:lnTo>
                      <a:pt x="2314575" y="514350"/>
                    </a:lnTo>
                    <a:lnTo>
                      <a:pt x="2314575" y="0"/>
                    </a:lnTo>
                    <a:lnTo>
                      <a:pt x="2143125" y="0"/>
                    </a:lnTo>
                    <a:lnTo>
                      <a:pt x="2143125" y="514350"/>
                    </a:lnTo>
                    <a:lnTo>
                      <a:pt x="85725" y="514350"/>
                    </a:lnTo>
                    <a:cubicBezTo>
                      <a:pt x="38385" y="514350"/>
                      <a:pt x="0" y="552735"/>
                      <a:pt x="0" y="600075"/>
                    </a:cubicBezTo>
                    <a:lnTo>
                      <a:pt x="0" y="1200150"/>
                    </a:lnTo>
                    <a:lnTo>
                      <a:pt x="171450" y="1200150"/>
                    </a:ln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12" name="Group 99">
              <a:extLst>
                <a:ext uri="{FF2B5EF4-FFF2-40B4-BE49-F238E27FC236}">
                  <a16:creationId xmlns:a16="http://schemas.microsoft.com/office/drawing/2014/main" id="{ED8658A6-0D46-4244-A7A1-14C30F77A44C}"/>
                </a:ext>
              </a:extLst>
            </p:cNvPr>
            <p:cNvGrpSpPr>
              <a:grpSpLocks noChangeAspect="1"/>
            </p:cNvGrpSpPr>
            <p:nvPr/>
          </p:nvGrpSpPr>
          <p:grpSpPr bwMode="auto">
            <a:xfrm>
              <a:off x="804730" y="4121213"/>
              <a:ext cx="676682" cy="579710"/>
              <a:chOff x="-6092" y="2063"/>
              <a:chExt cx="2254" cy="1931"/>
            </a:xfrm>
            <a:solidFill>
              <a:schemeClr val="accent1"/>
            </a:solidFill>
          </p:grpSpPr>
          <p:sp>
            <p:nvSpPr>
              <p:cNvPr id="113" name="Freeform 100">
                <a:extLst>
                  <a:ext uri="{FF2B5EF4-FFF2-40B4-BE49-F238E27FC236}">
                    <a16:creationId xmlns:a16="http://schemas.microsoft.com/office/drawing/2014/main" id="{5A5A7887-1BAC-4B1B-A0EC-9F90A57DCB4C}"/>
                  </a:ext>
                </a:extLst>
              </p:cNvPr>
              <p:cNvSpPr>
                <a:spLocks/>
              </p:cNvSpPr>
              <p:nvPr/>
            </p:nvSpPr>
            <p:spPr bwMode="auto">
              <a:xfrm>
                <a:off x="-4234" y="2842"/>
                <a:ext cx="396" cy="267"/>
              </a:xfrm>
              <a:custGeom>
                <a:avLst/>
                <a:gdLst>
                  <a:gd name="T0" fmla="*/ 263 w 396"/>
                  <a:gd name="T1" fmla="*/ 0 h 267"/>
                  <a:gd name="T2" fmla="*/ 233 w 396"/>
                  <a:gd name="T3" fmla="*/ 30 h 267"/>
                  <a:gd name="T4" fmla="*/ 313 w 396"/>
                  <a:gd name="T5" fmla="*/ 110 h 267"/>
                  <a:gd name="T6" fmla="*/ 0 w 396"/>
                  <a:gd name="T7" fmla="*/ 110 h 267"/>
                  <a:gd name="T8" fmla="*/ 0 w 396"/>
                  <a:gd name="T9" fmla="*/ 158 h 267"/>
                  <a:gd name="T10" fmla="*/ 313 w 396"/>
                  <a:gd name="T11" fmla="*/ 158 h 267"/>
                  <a:gd name="T12" fmla="*/ 233 w 396"/>
                  <a:gd name="T13" fmla="*/ 238 h 267"/>
                  <a:gd name="T14" fmla="*/ 263 w 396"/>
                  <a:gd name="T15" fmla="*/ 267 h 267"/>
                  <a:gd name="T16" fmla="*/ 396 w 396"/>
                  <a:gd name="T17" fmla="*/ 134 h 267"/>
                  <a:gd name="T18" fmla="*/ 263 w 396"/>
                  <a:gd name="T1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267">
                    <a:moveTo>
                      <a:pt x="263" y="0"/>
                    </a:moveTo>
                    <a:lnTo>
                      <a:pt x="233" y="30"/>
                    </a:lnTo>
                    <a:lnTo>
                      <a:pt x="313" y="110"/>
                    </a:lnTo>
                    <a:lnTo>
                      <a:pt x="0" y="110"/>
                    </a:lnTo>
                    <a:lnTo>
                      <a:pt x="0" y="158"/>
                    </a:lnTo>
                    <a:lnTo>
                      <a:pt x="313" y="158"/>
                    </a:lnTo>
                    <a:lnTo>
                      <a:pt x="233" y="238"/>
                    </a:lnTo>
                    <a:lnTo>
                      <a:pt x="263" y="267"/>
                    </a:lnTo>
                    <a:lnTo>
                      <a:pt x="396" y="134"/>
                    </a:lnTo>
                    <a:lnTo>
                      <a:pt x="2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101">
                <a:extLst>
                  <a:ext uri="{FF2B5EF4-FFF2-40B4-BE49-F238E27FC236}">
                    <a16:creationId xmlns:a16="http://schemas.microsoft.com/office/drawing/2014/main" id="{F2A0E9C9-F8E3-40E0-AF3C-972362DB4EB5}"/>
                  </a:ext>
                </a:extLst>
              </p:cNvPr>
              <p:cNvSpPr>
                <a:spLocks noChangeArrowheads="1"/>
              </p:cNvSpPr>
              <p:nvPr/>
            </p:nvSpPr>
            <p:spPr bwMode="auto">
              <a:xfrm>
                <a:off x="-4324" y="2952"/>
                <a:ext cx="74"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Rectangle 102">
                <a:extLst>
                  <a:ext uri="{FF2B5EF4-FFF2-40B4-BE49-F238E27FC236}">
                    <a16:creationId xmlns:a16="http://schemas.microsoft.com/office/drawing/2014/main" id="{FBB8A613-4FB5-4743-B939-C96C49909537}"/>
                  </a:ext>
                </a:extLst>
              </p:cNvPr>
              <p:cNvSpPr>
                <a:spLocks noChangeArrowheads="1"/>
              </p:cNvSpPr>
              <p:nvPr/>
            </p:nvSpPr>
            <p:spPr bwMode="auto">
              <a:xfrm>
                <a:off x="-4413" y="2952"/>
                <a:ext cx="73"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Freeform 103">
                <a:extLst>
                  <a:ext uri="{FF2B5EF4-FFF2-40B4-BE49-F238E27FC236}">
                    <a16:creationId xmlns:a16="http://schemas.microsoft.com/office/drawing/2014/main" id="{68A19239-7AD9-4732-8559-5F1E110885CA}"/>
                  </a:ext>
                </a:extLst>
              </p:cNvPr>
              <p:cNvSpPr>
                <a:spLocks/>
              </p:cNvSpPr>
              <p:nvPr/>
            </p:nvSpPr>
            <p:spPr bwMode="auto">
              <a:xfrm>
                <a:off x="-6092" y="2842"/>
                <a:ext cx="396" cy="267"/>
              </a:xfrm>
              <a:custGeom>
                <a:avLst/>
                <a:gdLst>
                  <a:gd name="T0" fmla="*/ 163 w 396"/>
                  <a:gd name="T1" fmla="*/ 30 h 267"/>
                  <a:gd name="T2" fmla="*/ 133 w 396"/>
                  <a:gd name="T3" fmla="*/ 0 h 267"/>
                  <a:gd name="T4" fmla="*/ 0 w 396"/>
                  <a:gd name="T5" fmla="*/ 134 h 267"/>
                  <a:gd name="T6" fmla="*/ 133 w 396"/>
                  <a:gd name="T7" fmla="*/ 267 h 267"/>
                  <a:gd name="T8" fmla="*/ 163 w 396"/>
                  <a:gd name="T9" fmla="*/ 238 h 267"/>
                  <a:gd name="T10" fmla="*/ 83 w 396"/>
                  <a:gd name="T11" fmla="*/ 158 h 267"/>
                  <a:gd name="T12" fmla="*/ 396 w 396"/>
                  <a:gd name="T13" fmla="*/ 158 h 267"/>
                  <a:gd name="T14" fmla="*/ 396 w 396"/>
                  <a:gd name="T15" fmla="*/ 110 h 267"/>
                  <a:gd name="T16" fmla="*/ 83 w 396"/>
                  <a:gd name="T17" fmla="*/ 110 h 267"/>
                  <a:gd name="T18" fmla="*/ 163 w 396"/>
                  <a:gd name="T19" fmla="*/ 3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6" h="267">
                    <a:moveTo>
                      <a:pt x="163" y="30"/>
                    </a:moveTo>
                    <a:lnTo>
                      <a:pt x="133" y="0"/>
                    </a:lnTo>
                    <a:lnTo>
                      <a:pt x="0" y="134"/>
                    </a:lnTo>
                    <a:lnTo>
                      <a:pt x="133" y="267"/>
                    </a:lnTo>
                    <a:lnTo>
                      <a:pt x="163" y="238"/>
                    </a:lnTo>
                    <a:lnTo>
                      <a:pt x="83" y="158"/>
                    </a:lnTo>
                    <a:lnTo>
                      <a:pt x="396" y="158"/>
                    </a:lnTo>
                    <a:lnTo>
                      <a:pt x="396" y="110"/>
                    </a:lnTo>
                    <a:lnTo>
                      <a:pt x="83" y="110"/>
                    </a:lnTo>
                    <a:lnTo>
                      <a:pt x="163"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Rectangle 104">
                <a:extLst>
                  <a:ext uri="{FF2B5EF4-FFF2-40B4-BE49-F238E27FC236}">
                    <a16:creationId xmlns:a16="http://schemas.microsoft.com/office/drawing/2014/main" id="{899F8544-F8F3-4C99-B2C7-ECA95A3E0A20}"/>
                  </a:ext>
                </a:extLst>
              </p:cNvPr>
              <p:cNvSpPr>
                <a:spLocks noChangeArrowheads="1"/>
              </p:cNvSpPr>
              <p:nvPr/>
            </p:nvSpPr>
            <p:spPr bwMode="auto">
              <a:xfrm>
                <a:off x="-5680" y="2952"/>
                <a:ext cx="74"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Rectangle 105">
                <a:extLst>
                  <a:ext uri="{FF2B5EF4-FFF2-40B4-BE49-F238E27FC236}">
                    <a16:creationId xmlns:a16="http://schemas.microsoft.com/office/drawing/2014/main" id="{E8C107B4-20FA-4339-94AC-D48B2A03A555}"/>
                  </a:ext>
                </a:extLst>
              </p:cNvPr>
              <p:cNvSpPr>
                <a:spLocks noChangeArrowheads="1"/>
              </p:cNvSpPr>
              <p:nvPr/>
            </p:nvSpPr>
            <p:spPr bwMode="auto">
              <a:xfrm>
                <a:off x="-5590" y="2952"/>
                <a:ext cx="73"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Freeform 106">
                <a:extLst>
                  <a:ext uri="{FF2B5EF4-FFF2-40B4-BE49-F238E27FC236}">
                    <a16:creationId xmlns:a16="http://schemas.microsoft.com/office/drawing/2014/main" id="{08419A32-22E9-44BD-8A5D-000A945FF720}"/>
                  </a:ext>
                </a:extLst>
              </p:cNvPr>
              <p:cNvSpPr>
                <a:spLocks/>
              </p:cNvSpPr>
              <p:nvPr/>
            </p:nvSpPr>
            <p:spPr bwMode="auto">
              <a:xfrm>
                <a:off x="-5553" y="2390"/>
                <a:ext cx="87" cy="86"/>
              </a:xfrm>
              <a:custGeom>
                <a:avLst/>
                <a:gdLst>
                  <a:gd name="T0" fmla="*/ 34 w 87"/>
                  <a:gd name="T1" fmla="*/ 0 h 86"/>
                  <a:gd name="T2" fmla="*/ 0 w 87"/>
                  <a:gd name="T3" fmla="*/ 34 h 86"/>
                  <a:gd name="T4" fmla="*/ 52 w 87"/>
                  <a:gd name="T5" fmla="*/ 86 h 86"/>
                  <a:gd name="T6" fmla="*/ 87 w 87"/>
                  <a:gd name="T7" fmla="*/ 52 h 86"/>
                  <a:gd name="T8" fmla="*/ 34 w 87"/>
                  <a:gd name="T9" fmla="*/ 0 h 86"/>
                </a:gdLst>
                <a:ahLst/>
                <a:cxnLst>
                  <a:cxn ang="0">
                    <a:pos x="T0" y="T1"/>
                  </a:cxn>
                  <a:cxn ang="0">
                    <a:pos x="T2" y="T3"/>
                  </a:cxn>
                  <a:cxn ang="0">
                    <a:pos x="T4" y="T5"/>
                  </a:cxn>
                  <a:cxn ang="0">
                    <a:pos x="T6" y="T7"/>
                  </a:cxn>
                  <a:cxn ang="0">
                    <a:pos x="T8" y="T9"/>
                  </a:cxn>
                </a:cxnLst>
                <a:rect l="0" t="0" r="r" b="b"/>
                <a:pathLst>
                  <a:path w="87" h="86">
                    <a:moveTo>
                      <a:pt x="34" y="0"/>
                    </a:moveTo>
                    <a:lnTo>
                      <a:pt x="0" y="34"/>
                    </a:lnTo>
                    <a:lnTo>
                      <a:pt x="52" y="86"/>
                    </a:lnTo>
                    <a:lnTo>
                      <a:pt x="87" y="52"/>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Freeform 107">
                <a:extLst>
                  <a:ext uri="{FF2B5EF4-FFF2-40B4-BE49-F238E27FC236}">
                    <a16:creationId xmlns:a16="http://schemas.microsoft.com/office/drawing/2014/main" id="{C9E09B61-FB96-492E-BA75-6ED9A5B48037}"/>
                  </a:ext>
                </a:extLst>
              </p:cNvPr>
              <p:cNvSpPr>
                <a:spLocks/>
              </p:cNvSpPr>
              <p:nvPr/>
            </p:nvSpPr>
            <p:spPr bwMode="auto">
              <a:xfrm>
                <a:off x="-5828" y="2117"/>
                <a:ext cx="298" cy="296"/>
              </a:xfrm>
              <a:custGeom>
                <a:avLst/>
                <a:gdLst>
                  <a:gd name="T0" fmla="*/ 298 w 298"/>
                  <a:gd name="T1" fmla="*/ 262 h 296"/>
                  <a:gd name="T2" fmla="*/ 76 w 298"/>
                  <a:gd name="T3" fmla="*/ 42 h 296"/>
                  <a:gd name="T4" fmla="*/ 190 w 298"/>
                  <a:gd name="T5" fmla="*/ 42 h 296"/>
                  <a:gd name="T6" fmla="*/ 189 w 298"/>
                  <a:gd name="T7" fmla="*/ 0 h 296"/>
                  <a:gd name="T8" fmla="*/ 0 w 298"/>
                  <a:gd name="T9" fmla="*/ 1 h 296"/>
                  <a:gd name="T10" fmla="*/ 0 w 298"/>
                  <a:gd name="T11" fmla="*/ 188 h 296"/>
                  <a:gd name="T12" fmla="*/ 41 w 298"/>
                  <a:gd name="T13" fmla="*/ 188 h 296"/>
                  <a:gd name="T14" fmla="*/ 42 w 298"/>
                  <a:gd name="T15" fmla="*/ 76 h 296"/>
                  <a:gd name="T16" fmla="*/ 264 w 298"/>
                  <a:gd name="T17" fmla="*/ 296 h 296"/>
                  <a:gd name="T18" fmla="*/ 298 w 298"/>
                  <a:gd name="T19" fmla="*/ 26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96">
                    <a:moveTo>
                      <a:pt x="298" y="262"/>
                    </a:moveTo>
                    <a:lnTo>
                      <a:pt x="76" y="42"/>
                    </a:lnTo>
                    <a:lnTo>
                      <a:pt x="190" y="42"/>
                    </a:lnTo>
                    <a:lnTo>
                      <a:pt x="189" y="0"/>
                    </a:lnTo>
                    <a:lnTo>
                      <a:pt x="0" y="1"/>
                    </a:lnTo>
                    <a:lnTo>
                      <a:pt x="0" y="188"/>
                    </a:lnTo>
                    <a:lnTo>
                      <a:pt x="41" y="188"/>
                    </a:lnTo>
                    <a:lnTo>
                      <a:pt x="42" y="76"/>
                    </a:lnTo>
                    <a:lnTo>
                      <a:pt x="264" y="296"/>
                    </a:lnTo>
                    <a:lnTo>
                      <a:pt x="298"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Freeform 108">
                <a:extLst>
                  <a:ext uri="{FF2B5EF4-FFF2-40B4-BE49-F238E27FC236}">
                    <a16:creationId xmlns:a16="http://schemas.microsoft.com/office/drawing/2014/main" id="{D469451A-575D-44E4-BBC4-660EF0E9D360}"/>
                  </a:ext>
                </a:extLst>
              </p:cNvPr>
              <p:cNvSpPr>
                <a:spLocks/>
              </p:cNvSpPr>
              <p:nvPr/>
            </p:nvSpPr>
            <p:spPr bwMode="auto">
              <a:xfrm>
                <a:off x="-5489" y="2453"/>
                <a:ext cx="86" cy="86"/>
              </a:xfrm>
              <a:custGeom>
                <a:avLst/>
                <a:gdLst>
                  <a:gd name="T0" fmla="*/ 34 w 86"/>
                  <a:gd name="T1" fmla="*/ 0 h 86"/>
                  <a:gd name="T2" fmla="*/ 0 w 86"/>
                  <a:gd name="T3" fmla="*/ 34 h 86"/>
                  <a:gd name="T4" fmla="*/ 52 w 86"/>
                  <a:gd name="T5" fmla="*/ 86 h 86"/>
                  <a:gd name="T6" fmla="*/ 86 w 86"/>
                  <a:gd name="T7" fmla="*/ 52 h 86"/>
                  <a:gd name="T8" fmla="*/ 34 w 86"/>
                  <a:gd name="T9" fmla="*/ 0 h 86"/>
                </a:gdLst>
                <a:ahLst/>
                <a:cxnLst>
                  <a:cxn ang="0">
                    <a:pos x="T0" y="T1"/>
                  </a:cxn>
                  <a:cxn ang="0">
                    <a:pos x="T2" y="T3"/>
                  </a:cxn>
                  <a:cxn ang="0">
                    <a:pos x="T4" y="T5"/>
                  </a:cxn>
                  <a:cxn ang="0">
                    <a:pos x="T6" y="T7"/>
                  </a:cxn>
                  <a:cxn ang="0">
                    <a:pos x="T8" y="T9"/>
                  </a:cxn>
                </a:cxnLst>
                <a:rect l="0" t="0" r="r" b="b"/>
                <a:pathLst>
                  <a:path w="86" h="86">
                    <a:moveTo>
                      <a:pt x="34" y="0"/>
                    </a:moveTo>
                    <a:lnTo>
                      <a:pt x="0" y="34"/>
                    </a:lnTo>
                    <a:lnTo>
                      <a:pt x="52" y="86"/>
                    </a:lnTo>
                    <a:lnTo>
                      <a:pt x="86" y="52"/>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Freeform 109">
                <a:extLst>
                  <a:ext uri="{FF2B5EF4-FFF2-40B4-BE49-F238E27FC236}">
                    <a16:creationId xmlns:a16="http://schemas.microsoft.com/office/drawing/2014/main" id="{5777A875-5256-42D2-89B3-912C3150D86F}"/>
                  </a:ext>
                </a:extLst>
              </p:cNvPr>
              <p:cNvSpPr>
                <a:spLocks/>
              </p:cNvSpPr>
              <p:nvPr/>
            </p:nvSpPr>
            <p:spPr bwMode="auto">
              <a:xfrm>
                <a:off x="-4396" y="2117"/>
                <a:ext cx="298" cy="296"/>
              </a:xfrm>
              <a:custGeom>
                <a:avLst/>
                <a:gdLst>
                  <a:gd name="T0" fmla="*/ 298 w 298"/>
                  <a:gd name="T1" fmla="*/ 188 h 296"/>
                  <a:gd name="T2" fmla="*/ 297 w 298"/>
                  <a:gd name="T3" fmla="*/ 4 h 296"/>
                  <a:gd name="T4" fmla="*/ 297 w 298"/>
                  <a:gd name="T5" fmla="*/ 1 h 296"/>
                  <a:gd name="T6" fmla="*/ 112 w 298"/>
                  <a:gd name="T7" fmla="*/ 0 h 296"/>
                  <a:gd name="T8" fmla="*/ 109 w 298"/>
                  <a:gd name="T9" fmla="*/ 0 h 296"/>
                  <a:gd name="T10" fmla="*/ 109 w 298"/>
                  <a:gd name="T11" fmla="*/ 42 h 296"/>
                  <a:gd name="T12" fmla="*/ 222 w 298"/>
                  <a:gd name="T13" fmla="*/ 42 h 296"/>
                  <a:gd name="T14" fmla="*/ 0 w 298"/>
                  <a:gd name="T15" fmla="*/ 262 h 296"/>
                  <a:gd name="T16" fmla="*/ 33 w 298"/>
                  <a:gd name="T17" fmla="*/ 296 h 296"/>
                  <a:gd name="T18" fmla="*/ 255 w 298"/>
                  <a:gd name="T19" fmla="*/ 76 h 296"/>
                  <a:gd name="T20" fmla="*/ 256 w 298"/>
                  <a:gd name="T21" fmla="*/ 188 h 296"/>
                  <a:gd name="T22" fmla="*/ 298 w 298"/>
                  <a:gd name="T23" fmla="*/ 1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96">
                    <a:moveTo>
                      <a:pt x="298" y="188"/>
                    </a:moveTo>
                    <a:lnTo>
                      <a:pt x="297" y="4"/>
                    </a:lnTo>
                    <a:lnTo>
                      <a:pt x="297" y="1"/>
                    </a:lnTo>
                    <a:lnTo>
                      <a:pt x="112" y="0"/>
                    </a:lnTo>
                    <a:lnTo>
                      <a:pt x="109" y="0"/>
                    </a:lnTo>
                    <a:lnTo>
                      <a:pt x="109" y="42"/>
                    </a:lnTo>
                    <a:lnTo>
                      <a:pt x="222" y="42"/>
                    </a:lnTo>
                    <a:lnTo>
                      <a:pt x="0" y="262"/>
                    </a:lnTo>
                    <a:lnTo>
                      <a:pt x="33" y="296"/>
                    </a:lnTo>
                    <a:lnTo>
                      <a:pt x="255" y="76"/>
                    </a:lnTo>
                    <a:lnTo>
                      <a:pt x="256" y="188"/>
                    </a:lnTo>
                    <a:lnTo>
                      <a:pt x="298"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110">
                <a:extLst>
                  <a:ext uri="{FF2B5EF4-FFF2-40B4-BE49-F238E27FC236}">
                    <a16:creationId xmlns:a16="http://schemas.microsoft.com/office/drawing/2014/main" id="{AE833F57-898C-4147-BE76-667048115F02}"/>
                  </a:ext>
                </a:extLst>
              </p:cNvPr>
              <p:cNvSpPr>
                <a:spLocks/>
              </p:cNvSpPr>
              <p:nvPr/>
            </p:nvSpPr>
            <p:spPr bwMode="auto">
              <a:xfrm>
                <a:off x="-4460" y="2390"/>
                <a:ext cx="86" cy="86"/>
              </a:xfrm>
              <a:custGeom>
                <a:avLst/>
                <a:gdLst>
                  <a:gd name="T0" fmla="*/ 0 w 86"/>
                  <a:gd name="T1" fmla="*/ 52 h 86"/>
                  <a:gd name="T2" fmla="*/ 34 w 86"/>
                  <a:gd name="T3" fmla="*/ 86 h 86"/>
                  <a:gd name="T4" fmla="*/ 86 w 86"/>
                  <a:gd name="T5" fmla="*/ 34 h 86"/>
                  <a:gd name="T6" fmla="*/ 53 w 86"/>
                  <a:gd name="T7" fmla="*/ 0 h 86"/>
                  <a:gd name="T8" fmla="*/ 0 w 86"/>
                  <a:gd name="T9" fmla="*/ 52 h 86"/>
                </a:gdLst>
                <a:ahLst/>
                <a:cxnLst>
                  <a:cxn ang="0">
                    <a:pos x="T0" y="T1"/>
                  </a:cxn>
                  <a:cxn ang="0">
                    <a:pos x="T2" y="T3"/>
                  </a:cxn>
                  <a:cxn ang="0">
                    <a:pos x="T4" y="T5"/>
                  </a:cxn>
                  <a:cxn ang="0">
                    <a:pos x="T6" y="T7"/>
                  </a:cxn>
                  <a:cxn ang="0">
                    <a:pos x="T8" y="T9"/>
                  </a:cxn>
                </a:cxnLst>
                <a:rect l="0" t="0" r="r" b="b"/>
                <a:pathLst>
                  <a:path w="86" h="86">
                    <a:moveTo>
                      <a:pt x="0" y="52"/>
                    </a:moveTo>
                    <a:lnTo>
                      <a:pt x="34" y="86"/>
                    </a:lnTo>
                    <a:lnTo>
                      <a:pt x="86" y="34"/>
                    </a:lnTo>
                    <a:lnTo>
                      <a:pt x="53"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111">
                <a:extLst>
                  <a:ext uri="{FF2B5EF4-FFF2-40B4-BE49-F238E27FC236}">
                    <a16:creationId xmlns:a16="http://schemas.microsoft.com/office/drawing/2014/main" id="{4A9CD073-36E6-448A-AC4F-A112831098E7}"/>
                  </a:ext>
                </a:extLst>
              </p:cNvPr>
              <p:cNvSpPr>
                <a:spLocks/>
              </p:cNvSpPr>
              <p:nvPr/>
            </p:nvSpPr>
            <p:spPr bwMode="auto">
              <a:xfrm>
                <a:off x="-4523" y="2453"/>
                <a:ext cx="86" cy="86"/>
              </a:xfrm>
              <a:custGeom>
                <a:avLst/>
                <a:gdLst>
                  <a:gd name="T0" fmla="*/ 0 w 86"/>
                  <a:gd name="T1" fmla="*/ 52 h 86"/>
                  <a:gd name="T2" fmla="*/ 33 w 86"/>
                  <a:gd name="T3" fmla="*/ 86 h 86"/>
                  <a:gd name="T4" fmla="*/ 86 w 86"/>
                  <a:gd name="T5" fmla="*/ 34 h 86"/>
                  <a:gd name="T6" fmla="*/ 52 w 86"/>
                  <a:gd name="T7" fmla="*/ 0 h 86"/>
                  <a:gd name="T8" fmla="*/ 0 w 86"/>
                  <a:gd name="T9" fmla="*/ 52 h 86"/>
                </a:gdLst>
                <a:ahLst/>
                <a:cxnLst>
                  <a:cxn ang="0">
                    <a:pos x="T0" y="T1"/>
                  </a:cxn>
                  <a:cxn ang="0">
                    <a:pos x="T2" y="T3"/>
                  </a:cxn>
                  <a:cxn ang="0">
                    <a:pos x="T4" y="T5"/>
                  </a:cxn>
                  <a:cxn ang="0">
                    <a:pos x="T6" y="T7"/>
                  </a:cxn>
                  <a:cxn ang="0">
                    <a:pos x="T8" y="T9"/>
                  </a:cxn>
                </a:cxnLst>
                <a:rect l="0" t="0" r="r" b="b"/>
                <a:pathLst>
                  <a:path w="86" h="86">
                    <a:moveTo>
                      <a:pt x="0" y="52"/>
                    </a:moveTo>
                    <a:lnTo>
                      <a:pt x="33" y="86"/>
                    </a:lnTo>
                    <a:lnTo>
                      <a:pt x="86" y="34"/>
                    </a:lnTo>
                    <a:lnTo>
                      <a:pt x="52" y="0"/>
                    </a:lnTo>
                    <a:lnTo>
                      <a:pt x="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Freeform 112">
                <a:extLst>
                  <a:ext uri="{FF2B5EF4-FFF2-40B4-BE49-F238E27FC236}">
                    <a16:creationId xmlns:a16="http://schemas.microsoft.com/office/drawing/2014/main" id="{CE3FB866-3BE7-4A14-A654-E074FDB13260}"/>
                  </a:ext>
                </a:extLst>
              </p:cNvPr>
              <p:cNvSpPr>
                <a:spLocks/>
              </p:cNvSpPr>
              <p:nvPr/>
            </p:nvSpPr>
            <p:spPr bwMode="auto">
              <a:xfrm>
                <a:off x="-4396" y="3542"/>
                <a:ext cx="298" cy="296"/>
              </a:xfrm>
              <a:custGeom>
                <a:avLst/>
                <a:gdLst>
                  <a:gd name="T0" fmla="*/ 256 w 298"/>
                  <a:gd name="T1" fmla="*/ 108 h 296"/>
                  <a:gd name="T2" fmla="*/ 255 w 298"/>
                  <a:gd name="T3" fmla="*/ 220 h 296"/>
                  <a:gd name="T4" fmla="*/ 33 w 298"/>
                  <a:gd name="T5" fmla="*/ 0 h 296"/>
                  <a:gd name="T6" fmla="*/ 0 w 298"/>
                  <a:gd name="T7" fmla="*/ 34 h 296"/>
                  <a:gd name="T8" fmla="*/ 222 w 298"/>
                  <a:gd name="T9" fmla="*/ 253 h 296"/>
                  <a:gd name="T10" fmla="*/ 109 w 298"/>
                  <a:gd name="T11" fmla="*/ 254 h 296"/>
                  <a:gd name="T12" fmla="*/ 109 w 298"/>
                  <a:gd name="T13" fmla="*/ 296 h 296"/>
                  <a:gd name="T14" fmla="*/ 297 w 298"/>
                  <a:gd name="T15" fmla="*/ 295 h 296"/>
                  <a:gd name="T16" fmla="*/ 298 w 298"/>
                  <a:gd name="T17" fmla="*/ 108 h 296"/>
                  <a:gd name="T18" fmla="*/ 256 w 298"/>
                  <a:gd name="T19" fmla="*/ 10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296">
                    <a:moveTo>
                      <a:pt x="256" y="108"/>
                    </a:moveTo>
                    <a:lnTo>
                      <a:pt x="255" y="220"/>
                    </a:lnTo>
                    <a:lnTo>
                      <a:pt x="33" y="0"/>
                    </a:lnTo>
                    <a:lnTo>
                      <a:pt x="0" y="34"/>
                    </a:lnTo>
                    <a:lnTo>
                      <a:pt x="222" y="253"/>
                    </a:lnTo>
                    <a:lnTo>
                      <a:pt x="109" y="254"/>
                    </a:lnTo>
                    <a:lnTo>
                      <a:pt x="109" y="296"/>
                    </a:lnTo>
                    <a:lnTo>
                      <a:pt x="297" y="295"/>
                    </a:lnTo>
                    <a:lnTo>
                      <a:pt x="298" y="108"/>
                    </a:lnTo>
                    <a:lnTo>
                      <a:pt x="256"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113">
                <a:extLst>
                  <a:ext uri="{FF2B5EF4-FFF2-40B4-BE49-F238E27FC236}">
                    <a16:creationId xmlns:a16="http://schemas.microsoft.com/office/drawing/2014/main" id="{2D955AB9-B5D1-482D-A1E0-CEB2DC8B4365}"/>
                  </a:ext>
                </a:extLst>
              </p:cNvPr>
              <p:cNvSpPr>
                <a:spLocks/>
              </p:cNvSpPr>
              <p:nvPr/>
            </p:nvSpPr>
            <p:spPr bwMode="auto">
              <a:xfrm>
                <a:off x="-4460" y="3479"/>
                <a:ext cx="86" cy="86"/>
              </a:xfrm>
              <a:custGeom>
                <a:avLst/>
                <a:gdLst>
                  <a:gd name="T0" fmla="*/ 34 w 86"/>
                  <a:gd name="T1" fmla="*/ 0 h 86"/>
                  <a:gd name="T2" fmla="*/ 0 w 86"/>
                  <a:gd name="T3" fmla="*/ 34 h 86"/>
                  <a:gd name="T4" fmla="*/ 53 w 86"/>
                  <a:gd name="T5" fmla="*/ 86 h 86"/>
                  <a:gd name="T6" fmla="*/ 86 w 86"/>
                  <a:gd name="T7" fmla="*/ 51 h 86"/>
                  <a:gd name="T8" fmla="*/ 34 w 86"/>
                  <a:gd name="T9" fmla="*/ 0 h 86"/>
                </a:gdLst>
                <a:ahLst/>
                <a:cxnLst>
                  <a:cxn ang="0">
                    <a:pos x="T0" y="T1"/>
                  </a:cxn>
                  <a:cxn ang="0">
                    <a:pos x="T2" y="T3"/>
                  </a:cxn>
                  <a:cxn ang="0">
                    <a:pos x="T4" y="T5"/>
                  </a:cxn>
                  <a:cxn ang="0">
                    <a:pos x="T6" y="T7"/>
                  </a:cxn>
                  <a:cxn ang="0">
                    <a:pos x="T8" y="T9"/>
                  </a:cxn>
                </a:cxnLst>
                <a:rect l="0" t="0" r="r" b="b"/>
                <a:pathLst>
                  <a:path w="86" h="86">
                    <a:moveTo>
                      <a:pt x="34" y="0"/>
                    </a:moveTo>
                    <a:lnTo>
                      <a:pt x="0" y="34"/>
                    </a:lnTo>
                    <a:lnTo>
                      <a:pt x="53" y="86"/>
                    </a:lnTo>
                    <a:lnTo>
                      <a:pt x="86" y="51"/>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114">
                <a:extLst>
                  <a:ext uri="{FF2B5EF4-FFF2-40B4-BE49-F238E27FC236}">
                    <a16:creationId xmlns:a16="http://schemas.microsoft.com/office/drawing/2014/main" id="{24A01F85-3DD4-4C34-934E-8FC2777ED05A}"/>
                  </a:ext>
                </a:extLst>
              </p:cNvPr>
              <p:cNvSpPr>
                <a:spLocks/>
              </p:cNvSpPr>
              <p:nvPr/>
            </p:nvSpPr>
            <p:spPr bwMode="auto">
              <a:xfrm>
                <a:off x="-4523" y="3416"/>
                <a:ext cx="86" cy="86"/>
              </a:xfrm>
              <a:custGeom>
                <a:avLst/>
                <a:gdLst>
                  <a:gd name="T0" fmla="*/ 33 w 86"/>
                  <a:gd name="T1" fmla="*/ 0 h 86"/>
                  <a:gd name="T2" fmla="*/ 0 w 86"/>
                  <a:gd name="T3" fmla="*/ 34 h 86"/>
                  <a:gd name="T4" fmla="*/ 52 w 86"/>
                  <a:gd name="T5" fmla="*/ 86 h 86"/>
                  <a:gd name="T6" fmla="*/ 86 w 86"/>
                  <a:gd name="T7" fmla="*/ 52 h 86"/>
                  <a:gd name="T8" fmla="*/ 33 w 86"/>
                  <a:gd name="T9" fmla="*/ 0 h 86"/>
                </a:gdLst>
                <a:ahLst/>
                <a:cxnLst>
                  <a:cxn ang="0">
                    <a:pos x="T0" y="T1"/>
                  </a:cxn>
                  <a:cxn ang="0">
                    <a:pos x="T2" y="T3"/>
                  </a:cxn>
                  <a:cxn ang="0">
                    <a:pos x="T4" y="T5"/>
                  </a:cxn>
                  <a:cxn ang="0">
                    <a:pos x="T6" y="T7"/>
                  </a:cxn>
                  <a:cxn ang="0">
                    <a:pos x="T8" y="T9"/>
                  </a:cxn>
                </a:cxnLst>
                <a:rect l="0" t="0" r="r" b="b"/>
                <a:pathLst>
                  <a:path w="86" h="86">
                    <a:moveTo>
                      <a:pt x="33" y="0"/>
                    </a:moveTo>
                    <a:lnTo>
                      <a:pt x="0" y="34"/>
                    </a:lnTo>
                    <a:lnTo>
                      <a:pt x="52" y="86"/>
                    </a:lnTo>
                    <a:lnTo>
                      <a:pt x="86" y="52"/>
                    </a:lnTo>
                    <a:lnTo>
                      <a:pt x="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115">
                <a:extLst>
                  <a:ext uri="{FF2B5EF4-FFF2-40B4-BE49-F238E27FC236}">
                    <a16:creationId xmlns:a16="http://schemas.microsoft.com/office/drawing/2014/main" id="{19585D9F-987E-4FEA-B5F0-3D13E6B635F4}"/>
                  </a:ext>
                </a:extLst>
              </p:cNvPr>
              <p:cNvSpPr>
                <a:spLocks/>
              </p:cNvSpPr>
              <p:nvPr/>
            </p:nvSpPr>
            <p:spPr bwMode="auto">
              <a:xfrm>
                <a:off x="-5553" y="3479"/>
                <a:ext cx="87" cy="86"/>
              </a:xfrm>
              <a:custGeom>
                <a:avLst/>
                <a:gdLst>
                  <a:gd name="T0" fmla="*/ 0 w 87"/>
                  <a:gd name="T1" fmla="*/ 51 h 86"/>
                  <a:gd name="T2" fmla="*/ 34 w 87"/>
                  <a:gd name="T3" fmla="*/ 86 h 86"/>
                  <a:gd name="T4" fmla="*/ 87 w 87"/>
                  <a:gd name="T5" fmla="*/ 34 h 86"/>
                  <a:gd name="T6" fmla="*/ 52 w 87"/>
                  <a:gd name="T7" fmla="*/ 0 h 86"/>
                  <a:gd name="T8" fmla="*/ 0 w 87"/>
                  <a:gd name="T9" fmla="*/ 51 h 86"/>
                </a:gdLst>
                <a:ahLst/>
                <a:cxnLst>
                  <a:cxn ang="0">
                    <a:pos x="T0" y="T1"/>
                  </a:cxn>
                  <a:cxn ang="0">
                    <a:pos x="T2" y="T3"/>
                  </a:cxn>
                  <a:cxn ang="0">
                    <a:pos x="T4" y="T5"/>
                  </a:cxn>
                  <a:cxn ang="0">
                    <a:pos x="T6" y="T7"/>
                  </a:cxn>
                  <a:cxn ang="0">
                    <a:pos x="T8" y="T9"/>
                  </a:cxn>
                </a:cxnLst>
                <a:rect l="0" t="0" r="r" b="b"/>
                <a:pathLst>
                  <a:path w="87" h="86">
                    <a:moveTo>
                      <a:pt x="0" y="51"/>
                    </a:moveTo>
                    <a:lnTo>
                      <a:pt x="34" y="86"/>
                    </a:lnTo>
                    <a:lnTo>
                      <a:pt x="87" y="34"/>
                    </a:lnTo>
                    <a:lnTo>
                      <a:pt x="52" y="0"/>
                    </a:ln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116">
                <a:extLst>
                  <a:ext uri="{FF2B5EF4-FFF2-40B4-BE49-F238E27FC236}">
                    <a16:creationId xmlns:a16="http://schemas.microsoft.com/office/drawing/2014/main" id="{CD0FD191-095C-4364-A6E1-5C118586DDE0}"/>
                  </a:ext>
                </a:extLst>
              </p:cNvPr>
              <p:cNvSpPr>
                <a:spLocks/>
              </p:cNvSpPr>
              <p:nvPr/>
            </p:nvSpPr>
            <p:spPr bwMode="auto">
              <a:xfrm>
                <a:off x="-5828" y="3542"/>
                <a:ext cx="298" cy="296"/>
              </a:xfrm>
              <a:custGeom>
                <a:avLst/>
                <a:gdLst>
                  <a:gd name="T0" fmla="*/ 264 w 298"/>
                  <a:gd name="T1" fmla="*/ 0 h 296"/>
                  <a:gd name="T2" fmla="*/ 42 w 298"/>
                  <a:gd name="T3" fmla="*/ 220 h 296"/>
                  <a:gd name="T4" fmla="*/ 41 w 298"/>
                  <a:gd name="T5" fmla="*/ 108 h 296"/>
                  <a:gd name="T6" fmla="*/ 0 w 298"/>
                  <a:gd name="T7" fmla="*/ 108 h 296"/>
                  <a:gd name="T8" fmla="*/ 0 w 298"/>
                  <a:gd name="T9" fmla="*/ 292 h 296"/>
                  <a:gd name="T10" fmla="*/ 0 w 298"/>
                  <a:gd name="T11" fmla="*/ 295 h 296"/>
                  <a:gd name="T12" fmla="*/ 185 w 298"/>
                  <a:gd name="T13" fmla="*/ 296 h 296"/>
                  <a:gd name="T14" fmla="*/ 189 w 298"/>
                  <a:gd name="T15" fmla="*/ 296 h 296"/>
                  <a:gd name="T16" fmla="*/ 190 w 298"/>
                  <a:gd name="T17" fmla="*/ 254 h 296"/>
                  <a:gd name="T18" fmla="*/ 76 w 298"/>
                  <a:gd name="T19" fmla="*/ 253 h 296"/>
                  <a:gd name="T20" fmla="*/ 298 w 298"/>
                  <a:gd name="T21" fmla="*/ 34 h 296"/>
                  <a:gd name="T22" fmla="*/ 264 w 298"/>
                  <a:gd name="T23"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8" h="296">
                    <a:moveTo>
                      <a:pt x="264" y="0"/>
                    </a:moveTo>
                    <a:lnTo>
                      <a:pt x="42" y="220"/>
                    </a:lnTo>
                    <a:lnTo>
                      <a:pt x="41" y="108"/>
                    </a:lnTo>
                    <a:lnTo>
                      <a:pt x="0" y="108"/>
                    </a:lnTo>
                    <a:lnTo>
                      <a:pt x="0" y="292"/>
                    </a:lnTo>
                    <a:lnTo>
                      <a:pt x="0" y="295"/>
                    </a:lnTo>
                    <a:lnTo>
                      <a:pt x="185" y="296"/>
                    </a:lnTo>
                    <a:lnTo>
                      <a:pt x="189" y="296"/>
                    </a:lnTo>
                    <a:lnTo>
                      <a:pt x="190" y="254"/>
                    </a:lnTo>
                    <a:lnTo>
                      <a:pt x="76" y="253"/>
                    </a:lnTo>
                    <a:lnTo>
                      <a:pt x="298" y="34"/>
                    </a:lnTo>
                    <a:lnTo>
                      <a:pt x="2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117">
                <a:extLst>
                  <a:ext uri="{FF2B5EF4-FFF2-40B4-BE49-F238E27FC236}">
                    <a16:creationId xmlns:a16="http://schemas.microsoft.com/office/drawing/2014/main" id="{1D7388BC-C158-4599-820E-DB9FD4C2D59E}"/>
                  </a:ext>
                </a:extLst>
              </p:cNvPr>
              <p:cNvSpPr>
                <a:spLocks/>
              </p:cNvSpPr>
              <p:nvPr/>
            </p:nvSpPr>
            <p:spPr bwMode="auto">
              <a:xfrm>
                <a:off x="-5489" y="3416"/>
                <a:ext cx="86" cy="86"/>
              </a:xfrm>
              <a:custGeom>
                <a:avLst/>
                <a:gdLst>
                  <a:gd name="T0" fmla="*/ 52 w 86"/>
                  <a:gd name="T1" fmla="*/ 0 h 86"/>
                  <a:gd name="T2" fmla="*/ 0 w 86"/>
                  <a:gd name="T3" fmla="*/ 52 h 86"/>
                  <a:gd name="T4" fmla="*/ 34 w 86"/>
                  <a:gd name="T5" fmla="*/ 86 h 86"/>
                  <a:gd name="T6" fmla="*/ 86 w 86"/>
                  <a:gd name="T7" fmla="*/ 34 h 86"/>
                  <a:gd name="T8" fmla="*/ 52 w 86"/>
                  <a:gd name="T9" fmla="*/ 0 h 86"/>
                </a:gdLst>
                <a:ahLst/>
                <a:cxnLst>
                  <a:cxn ang="0">
                    <a:pos x="T0" y="T1"/>
                  </a:cxn>
                  <a:cxn ang="0">
                    <a:pos x="T2" y="T3"/>
                  </a:cxn>
                  <a:cxn ang="0">
                    <a:pos x="T4" y="T5"/>
                  </a:cxn>
                  <a:cxn ang="0">
                    <a:pos x="T6" y="T7"/>
                  </a:cxn>
                  <a:cxn ang="0">
                    <a:pos x="T8" y="T9"/>
                  </a:cxn>
                </a:cxnLst>
                <a:rect l="0" t="0" r="r" b="b"/>
                <a:pathLst>
                  <a:path w="86" h="86">
                    <a:moveTo>
                      <a:pt x="52" y="0"/>
                    </a:moveTo>
                    <a:lnTo>
                      <a:pt x="0" y="52"/>
                    </a:lnTo>
                    <a:lnTo>
                      <a:pt x="34" y="86"/>
                    </a:lnTo>
                    <a:lnTo>
                      <a:pt x="86" y="34"/>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118">
                <a:extLst>
                  <a:ext uri="{FF2B5EF4-FFF2-40B4-BE49-F238E27FC236}">
                    <a16:creationId xmlns:a16="http://schemas.microsoft.com/office/drawing/2014/main" id="{F8E3B78C-73BA-4939-B115-FEDEAE33FCF8}"/>
                  </a:ext>
                </a:extLst>
              </p:cNvPr>
              <p:cNvSpPr>
                <a:spLocks noEditPoints="1"/>
              </p:cNvSpPr>
              <p:nvPr/>
            </p:nvSpPr>
            <p:spPr bwMode="auto">
              <a:xfrm>
                <a:off x="-5157" y="2063"/>
                <a:ext cx="383" cy="382"/>
              </a:xfrm>
              <a:custGeom>
                <a:avLst/>
                <a:gdLst>
                  <a:gd name="T0" fmla="*/ 224 w 448"/>
                  <a:gd name="T1" fmla="*/ 448 h 448"/>
                  <a:gd name="T2" fmla="*/ 448 w 448"/>
                  <a:gd name="T3" fmla="*/ 224 h 448"/>
                  <a:gd name="T4" fmla="*/ 224 w 448"/>
                  <a:gd name="T5" fmla="*/ 0 h 448"/>
                  <a:gd name="T6" fmla="*/ 0 w 448"/>
                  <a:gd name="T7" fmla="*/ 224 h 448"/>
                  <a:gd name="T8" fmla="*/ 224 w 448"/>
                  <a:gd name="T9" fmla="*/ 448 h 448"/>
                  <a:gd name="T10" fmla="*/ 224 w 448"/>
                  <a:gd name="T11" fmla="*/ 56 h 448"/>
                  <a:gd name="T12" fmla="*/ 393 w 448"/>
                  <a:gd name="T13" fmla="*/ 224 h 448"/>
                  <a:gd name="T14" fmla="*/ 224 w 448"/>
                  <a:gd name="T15" fmla="*/ 393 h 448"/>
                  <a:gd name="T16" fmla="*/ 56 w 448"/>
                  <a:gd name="T17" fmla="*/ 224 h 448"/>
                  <a:gd name="T18" fmla="*/ 224 w 448"/>
                  <a:gd name="T19" fmla="*/ 5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448">
                    <a:moveTo>
                      <a:pt x="224" y="448"/>
                    </a:moveTo>
                    <a:cubicBezTo>
                      <a:pt x="348" y="448"/>
                      <a:pt x="448" y="348"/>
                      <a:pt x="448" y="224"/>
                    </a:cubicBezTo>
                    <a:cubicBezTo>
                      <a:pt x="448" y="101"/>
                      <a:pt x="348" y="0"/>
                      <a:pt x="224" y="0"/>
                    </a:cubicBezTo>
                    <a:cubicBezTo>
                      <a:pt x="101" y="0"/>
                      <a:pt x="0" y="101"/>
                      <a:pt x="0" y="224"/>
                    </a:cubicBezTo>
                    <a:cubicBezTo>
                      <a:pt x="0" y="348"/>
                      <a:pt x="101" y="448"/>
                      <a:pt x="224" y="448"/>
                    </a:cubicBezTo>
                    <a:close/>
                    <a:moveTo>
                      <a:pt x="224" y="56"/>
                    </a:moveTo>
                    <a:cubicBezTo>
                      <a:pt x="317" y="56"/>
                      <a:pt x="393" y="132"/>
                      <a:pt x="393" y="224"/>
                    </a:cubicBezTo>
                    <a:cubicBezTo>
                      <a:pt x="393" y="317"/>
                      <a:pt x="317" y="393"/>
                      <a:pt x="224" y="393"/>
                    </a:cubicBezTo>
                    <a:cubicBezTo>
                      <a:pt x="132" y="393"/>
                      <a:pt x="56" y="317"/>
                      <a:pt x="56" y="224"/>
                    </a:cubicBezTo>
                    <a:cubicBezTo>
                      <a:pt x="56" y="132"/>
                      <a:pt x="132" y="56"/>
                      <a:pt x="224"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Freeform 119">
                <a:extLst>
                  <a:ext uri="{FF2B5EF4-FFF2-40B4-BE49-F238E27FC236}">
                    <a16:creationId xmlns:a16="http://schemas.microsoft.com/office/drawing/2014/main" id="{D33FD9A6-B366-4F4B-AA5E-963BD9B46D35}"/>
                  </a:ext>
                </a:extLst>
              </p:cNvPr>
              <p:cNvSpPr>
                <a:spLocks noEditPoints="1"/>
              </p:cNvSpPr>
              <p:nvPr/>
            </p:nvSpPr>
            <p:spPr bwMode="auto">
              <a:xfrm>
                <a:off x="-5293" y="2474"/>
                <a:ext cx="656" cy="1520"/>
              </a:xfrm>
              <a:custGeom>
                <a:avLst/>
                <a:gdLst>
                  <a:gd name="T0" fmla="*/ 524 w 767"/>
                  <a:gd name="T1" fmla="*/ 0 h 1784"/>
                  <a:gd name="T2" fmla="*/ 243 w 767"/>
                  <a:gd name="T3" fmla="*/ 0 h 1784"/>
                  <a:gd name="T4" fmla="*/ 0 w 767"/>
                  <a:gd name="T5" fmla="*/ 243 h 1784"/>
                  <a:gd name="T6" fmla="*/ 0 w 767"/>
                  <a:gd name="T7" fmla="*/ 835 h 1784"/>
                  <a:gd name="T8" fmla="*/ 30 w 767"/>
                  <a:gd name="T9" fmla="*/ 908 h 1784"/>
                  <a:gd name="T10" fmla="*/ 120 w 767"/>
                  <a:gd name="T11" fmla="*/ 998 h 1784"/>
                  <a:gd name="T12" fmla="*/ 160 w 767"/>
                  <a:gd name="T13" fmla="*/ 1784 h 1784"/>
                  <a:gd name="T14" fmla="*/ 592 w 767"/>
                  <a:gd name="T15" fmla="*/ 1784 h 1784"/>
                  <a:gd name="T16" fmla="*/ 644 w 767"/>
                  <a:gd name="T17" fmla="*/ 1001 h 1784"/>
                  <a:gd name="T18" fmla="*/ 737 w 767"/>
                  <a:gd name="T19" fmla="*/ 908 h 1784"/>
                  <a:gd name="T20" fmla="*/ 767 w 767"/>
                  <a:gd name="T21" fmla="*/ 835 h 1784"/>
                  <a:gd name="T22" fmla="*/ 767 w 767"/>
                  <a:gd name="T23" fmla="*/ 243 h 1784"/>
                  <a:gd name="T24" fmla="*/ 524 w 767"/>
                  <a:gd name="T25" fmla="*/ 0 h 1784"/>
                  <a:gd name="T26" fmla="*/ 711 w 767"/>
                  <a:gd name="T27" fmla="*/ 835 h 1784"/>
                  <a:gd name="T28" fmla="*/ 697 w 767"/>
                  <a:gd name="T29" fmla="*/ 869 h 1784"/>
                  <a:gd name="T30" fmla="*/ 649 w 767"/>
                  <a:gd name="T31" fmla="*/ 917 h 1784"/>
                  <a:gd name="T32" fmla="*/ 655 w 767"/>
                  <a:gd name="T33" fmla="*/ 825 h 1784"/>
                  <a:gd name="T34" fmla="*/ 655 w 767"/>
                  <a:gd name="T35" fmla="*/ 821 h 1784"/>
                  <a:gd name="T36" fmla="*/ 600 w 767"/>
                  <a:gd name="T37" fmla="*/ 817 h 1784"/>
                  <a:gd name="T38" fmla="*/ 540 w 767"/>
                  <a:gd name="T39" fmla="*/ 1729 h 1784"/>
                  <a:gd name="T40" fmla="*/ 411 w 767"/>
                  <a:gd name="T41" fmla="*/ 1729 h 1784"/>
                  <a:gd name="T42" fmla="*/ 411 w 767"/>
                  <a:gd name="T43" fmla="*/ 1120 h 1784"/>
                  <a:gd name="T44" fmla="*/ 356 w 767"/>
                  <a:gd name="T45" fmla="*/ 1120 h 1784"/>
                  <a:gd name="T46" fmla="*/ 356 w 767"/>
                  <a:gd name="T47" fmla="*/ 1729 h 1784"/>
                  <a:gd name="T48" fmla="*/ 213 w 767"/>
                  <a:gd name="T49" fmla="*/ 1729 h 1784"/>
                  <a:gd name="T50" fmla="*/ 167 w 767"/>
                  <a:gd name="T51" fmla="*/ 821 h 1784"/>
                  <a:gd name="T52" fmla="*/ 167 w 767"/>
                  <a:gd name="T53" fmla="*/ 817 h 1784"/>
                  <a:gd name="T54" fmla="*/ 111 w 767"/>
                  <a:gd name="T55" fmla="*/ 820 h 1784"/>
                  <a:gd name="T56" fmla="*/ 116 w 767"/>
                  <a:gd name="T57" fmla="*/ 915 h 1784"/>
                  <a:gd name="T58" fmla="*/ 70 w 767"/>
                  <a:gd name="T59" fmla="*/ 869 h 1784"/>
                  <a:gd name="T60" fmla="*/ 56 w 767"/>
                  <a:gd name="T61" fmla="*/ 835 h 1784"/>
                  <a:gd name="T62" fmla="*/ 56 w 767"/>
                  <a:gd name="T63" fmla="*/ 243 h 1784"/>
                  <a:gd name="T64" fmla="*/ 243 w 767"/>
                  <a:gd name="T65" fmla="*/ 55 h 1784"/>
                  <a:gd name="T66" fmla="*/ 524 w 767"/>
                  <a:gd name="T67" fmla="*/ 55 h 1784"/>
                  <a:gd name="T68" fmla="*/ 711 w 767"/>
                  <a:gd name="T69" fmla="*/ 243 h 1784"/>
                  <a:gd name="T70" fmla="*/ 711 w 767"/>
                  <a:gd name="T71" fmla="*/ 835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7" h="1784">
                    <a:moveTo>
                      <a:pt x="524" y="0"/>
                    </a:moveTo>
                    <a:cubicBezTo>
                      <a:pt x="243" y="0"/>
                      <a:pt x="243" y="0"/>
                      <a:pt x="243" y="0"/>
                    </a:cubicBezTo>
                    <a:cubicBezTo>
                      <a:pt x="109" y="0"/>
                      <a:pt x="0" y="109"/>
                      <a:pt x="0" y="243"/>
                    </a:cubicBezTo>
                    <a:cubicBezTo>
                      <a:pt x="0" y="835"/>
                      <a:pt x="0" y="835"/>
                      <a:pt x="0" y="835"/>
                    </a:cubicBezTo>
                    <a:cubicBezTo>
                      <a:pt x="0" y="862"/>
                      <a:pt x="11" y="888"/>
                      <a:pt x="30" y="908"/>
                    </a:cubicBezTo>
                    <a:cubicBezTo>
                      <a:pt x="120" y="998"/>
                      <a:pt x="120" y="998"/>
                      <a:pt x="120" y="998"/>
                    </a:cubicBezTo>
                    <a:cubicBezTo>
                      <a:pt x="160" y="1784"/>
                      <a:pt x="160" y="1784"/>
                      <a:pt x="160" y="1784"/>
                    </a:cubicBezTo>
                    <a:cubicBezTo>
                      <a:pt x="592" y="1784"/>
                      <a:pt x="592" y="1784"/>
                      <a:pt x="592" y="1784"/>
                    </a:cubicBezTo>
                    <a:cubicBezTo>
                      <a:pt x="644" y="1001"/>
                      <a:pt x="644" y="1001"/>
                      <a:pt x="644" y="1001"/>
                    </a:cubicBezTo>
                    <a:cubicBezTo>
                      <a:pt x="737" y="908"/>
                      <a:pt x="737" y="908"/>
                      <a:pt x="737" y="908"/>
                    </a:cubicBezTo>
                    <a:cubicBezTo>
                      <a:pt x="756" y="888"/>
                      <a:pt x="767" y="862"/>
                      <a:pt x="767" y="835"/>
                    </a:cubicBezTo>
                    <a:cubicBezTo>
                      <a:pt x="767" y="243"/>
                      <a:pt x="767" y="243"/>
                      <a:pt x="767" y="243"/>
                    </a:cubicBezTo>
                    <a:cubicBezTo>
                      <a:pt x="767" y="109"/>
                      <a:pt x="658" y="0"/>
                      <a:pt x="524" y="0"/>
                    </a:cubicBezTo>
                    <a:close/>
                    <a:moveTo>
                      <a:pt x="711" y="835"/>
                    </a:moveTo>
                    <a:cubicBezTo>
                      <a:pt x="711" y="848"/>
                      <a:pt x="706" y="860"/>
                      <a:pt x="697" y="869"/>
                    </a:cubicBezTo>
                    <a:cubicBezTo>
                      <a:pt x="649" y="917"/>
                      <a:pt x="649" y="917"/>
                      <a:pt x="649" y="917"/>
                    </a:cubicBezTo>
                    <a:cubicBezTo>
                      <a:pt x="655" y="825"/>
                      <a:pt x="655" y="825"/>
                      <a:pt x="655" y="825"/>
                    </a:cubicBezTo>
                    <a:cubicBezTo>
                      <a:pt x="655" y="821"/>
                      <a:pt x="655" y="821"/>
                      <a:pt x="655" y="821"/>
                    </a:cubicBezTo>
                    <a:cubicBezTo>
                      <a:pt x="600" y="817"/>
                      <a:pt x="600" y="817"/>
                      <a:pt x="600" y="817"/>
                    </a:cubicBezTo>
                    <a:cubicBezTo>
                      <a:pt x="540" y="1729"/>
                      <a:pt x="540" y="1729"/>
                      <a:pt x="540" y="1729"/>
                    </a:cubicBezTo>
                    <a:cubicBezTo>
                      <a:pt x="411" y="1729"/>
                      <a:pt x="411" y="1729"/>
                      <a:pt x="411" y="1729"/>
                    </a:cubicBezTo>
                    <a:cubicBezTo>
                      <a:pt x="411" y="1120"/>
                      <a:pt x="411" y="1120"/>
                      <a:pt x="411" y="1120"/>
                    </a:cubicBezTo>
                    <a:cubicBezTo>
                      <a:pt x="356" y="1120"/>
                      <a:pt x="356" y="1120"/>
                      <a:pt x="356" y="1120"/>
                    </a:cubicBezTo>
                    <a:cubicBezTo>
                      <a:pt x="356" y="1729"/>
                      <a:pt x="356" y="1729"/>
                      <a:pt x="356" y="1729"/>
                    </a:cubicBezTo>
                    <a:cubicBezTo>
                      <a:pt x="213" y="1729"/>
                      <a:pt x="213" y="1729"/>
                      <a:pt x="213" y="1729"/>
                    </a:cubicBezTo>
                    <a:cubicBezTo>
                      <a:pt x="167" y="821"/>
                      <a:pt x="167" y="821"/>
                      <a:pt x="167" y="821"/>
                    </a:cubicBezTo>
                    <a:cubicBezTo>
                      <a:pt x="167" y="817"/>
                      <a:pt x="167" y="817"/>
                      <a:pt x="167" y="817"/>
                    </a:cubicBezTo>
                    <a:cubicBezTo>
                      <a:pt x="111" y="820"/>
                      <a:pt x="111" y="820"/>
                      <a:pt x="111" y="820"/>
                    </a:cubicBezTo>
                    <a:cubicBezTo>
                      <a:pt x="116" y="915"/>
                      <a:pt x="116" y="915"/>
                      <a:pt x="116" y="915"/>
                    </a:cubicBezTo>
                    <a:cubicBezTo>
                      <a:pt x="70" y="869"/>
                      <a:pt x="70" y="869"/>
                      <a:pt x="70" y="869"/>
                    </a:cubicBezTo>
                    <a:cubicBezTo>
                      <a:pt x="60" y="860"/>
                      <a:pt x="56" y="848"/>
                      <a:pt x="56" y="835"/>
                    </a:cubicBezTo>
                    <a:cubicBezTo>
                      <a:pt x="56" y="243"/>
                      <a:pt x="56" y="243"/>
                      <a:pt x="56" y="243"/>
                    </a:cubicBezTo>
                    <a:cubicBezTo>
                      <a:pt x="56" y="140"/>
                      <a:pt x="140" y="55"/>
                      <a:pt x="243" y="55"/>
                    </a:cubicBezTo>
                    <a:cubicBezTo>
                      <a:pt x="524" y="55"/>
                      <a:pt x="524" y="55"/>
                      <a:pt x="524" y="55"/>
                    </a:cubicBezTo>
                    <a:cubicBezTo>
                      <a:pt x="627" y="55"/>
                      <a:pt x="711" y="140"/>
                      <a:pt x="711" y="243"/>
                    </a:cubicBezTo>
                    <a:lnTo>
                      <a:pt x="711" y="8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Rectangle 120">
                <a:extLst>
                  <a:ext uri="{FF2B5EF4-FFF2-40B4-BE49-F238E27FC236}">
                    <a16:creationId xmlns:a16="http://schemas.microsoft.com/office/drawing/2014/main" id="{7D56D4E5-68F4-4F6D-BA26-97525D1CF67E}"/>
                  </a:ext>
                </a:extLst>
              </p:cNvPr>
              <p:cNvSpPr>
                <a:spLocks noChangeArrowheads="1"/>
              </p:cNvSpPr>
              <p:nvPr/>
            </p:nvSpPr>
            <p:spPr bwMode="auto">
              <a:xfrm>
                <a:off x="-4989" y="2671"/>
                <a:ext cx="47" cy="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Rectangle 121">
                <a:extLst>
                  <a:ext uri="{FF2B5EF4-FFF2-40B4-BE49-F238E27FC236}">
                    <a16:creationId xmlns:a16="http://schemas.microsoft.com/office/drawing/2014/main" id="{B41B7B11-C41C-4D69-A82E-FB5751523D4A}"/>
                  </a:ext>
                </a:extLst>
              </p:cNvPr>
              <p:cNvSpPr>
                <a:spLocks noChangeArrowheads="1"/>
              </p:cNvSpPr>
              <p:nvPr/>
            </p:nvSpPr>
            <p:spPr bwMode="auto">
              <a:xfrm>
                <a:off x="-4989" y="2843"/>
                <a:ext cx="4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Rectangle 122">
                <a:extLst>
                  <a:ext uri="{FF2B5EF4-FFF2-40B4-BE49-F238E27FC236}">
                    <a16:creationId xmlns:a16="http://schemas.microsoft.com/office/drawing/2014/main" id="{E4917592-3632-4DBC-9302-B4813E022887}"/>
                  </a:ext>
                </a:extLst>
              </p:cNvPr>
              <p:cNvSpPr>
                <a:spLocks noChangeArrowheads="1"/>
              </p:cNvSpPr>
              <p:nvPr/>
            </p:nvSpPr>
            <p:spPr bwMode="auto">
              <a:xfrm>
                <a:off x="-4989" y="3015"/>
                <a:ext cx="47"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6" name="Group 4">
              <a:extLst>
                <a:ext uri="{FF2B5EF4-FFF2-40B4-BE49-F238E27FC236}">
                  <a16:creationId xmlns:a16="http://schemas.microsoft.com/office/drawing/2014/main" id="{998E2024-79A4-44E9-8137-B51FB2993042}"/>
                </a:ext>
              </a:extLst>
            </p:cNvPr>
            <p:cNvGrpSpPr>
              <a:grpSpLocks noChangeAspect="1"/>
            </p:cNvGrpSpPr>
            <p:nvPr/>
          </p:nvGrpSpPr>
          <p:grpSpPr bwMode="auto">
            <a:xfrm>
              <a:off x="849833" y="4998433"/>
              <a:ext cx="586480" cy="564857"/>
              <a:chOff x="-2004" y="2044"/>
              <a:chExt cx="1058" cy="1019"/>
            </a:xfrm>
            <a:solidFill>
              <a:schemeClr val="accent1"/>
            </a:solidFill>
          </p:grpSpPr>
          <p:sp>
            <p:nvSpPr>
              <p:cNvPr id="57" name="Freeform 5">
                <a:extLst>
                  <a:ext uri="{FF2B5EF4-FFF2-40B4-BE49-F238E27FC236}">
                    <a16:creationId xmlns:a16="http://schemas.microsoft.com/office/drawing/2014/main" id="{C40D3BE8-689C-4AD4-AD64-AB10063B5946}"/>
                  </a:ext>
                </a:extLst>
              </p:cNvPr>
              <p:cNvSpPr>
                <a:spLocks/>
              </p:cNvSpPr>
              <p:nvPr/>
            </p:nvSpPr>
            <p:spPr bwMode="auto">
              <a:xfrm>
                <a:off x="-1034" y="2698"/>
                <a:ext cx="64" cy="107"/>
              </a:xfrm>
              <a:custGeom>
                <a:avLst/>
                <a:gdLst>
                  <a:gd name="T0" fmla="*/ 26 w 143"/>
                  <a:gd name="T1" fmla="*/ 238 h 238"/>
                  <a:gd name="T2" fmla="*/ 0 w 143"/>
                  <a:gd name="T3" fmla="*/ 212 h 238"/>
                  <a:gd name="T4" fmla="*/ 26 w 143"/>
                  <a:gd name="T5" fmla="*/ 186 h 238"/>
                  <a:gd name="T6" fmla="*/ 90 w 143"/>
                  <a:gd name="T7" fmla="*/ 141 h 238"/>
                  <a:gd name="T8" fmla="*/ 90 w 143"/>
                  <a:gd name="T9" fmla="*/ 99 h 238"/>
                  <a:gd name="T10" fmla="*/ 51 w 143"/>
                  <a:gd name="T11" fmla="*/ 52 h 238"/>
                  <a:gd name="T12" fmla="*/ 25 w 143"/>
                  <a:gd name="T13" fmla="*/ 26 h 238"/>
                  <a:gd name="T14" fmla="*/ 51 w 143"/>
                  <a:gd name="T15" fmla="*/ 0 h 238"/>
                  <a:gd name="T16" fmla="*/ 143 w 143"/>
                  <a:gd name="T17" fmla="*/ 99 h 238"/>
                  <a:gd name="T18" fmla="*/ 143 w 143"/>
                  <a:gd name="T19" fmla="*/ 141 h 238"/>
                  <a:gd name="T20" fmla="*/ 26 w 143"/>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8">
                    <a:moveTo>
                      <a:pt x="26" y="238"/>
                    </a:moveTo>
                    <a:cubicBezTo>
                      <a:pt x="12" y="238"/>
                      <a:pt x="0" y="227"/>
                      <a:pt x="0" y="212"/>
                    </a:cubicBezTo>
                    <a:cubicBezTo>
                      <a:pt x="0" y="197"/>
                      <a:pt x="12" y="186"/>
                      <a:pt x="26" y="186"/>
                    </a:cubicBezTo>
                    <a:cubicBezTo>
                      <a:pt x="55" y="186"/>
                      <a:pt x="90" y="161"/>
                      <a:pt x="90" y="141"/>
                    </a:cubicBezTo>
                    <a:cubicBezTo>
                      <a:pt x="90" y="99"/>
                      <a:pt x="90" y="99"/>
                      <a:pt x="90" y="99"/>
                    </a:cubicBezTo>
                    <a:cubicBezTo>
                      <a:pt x="90" y="77"/>
                      <a:pt x="76" y="52"/>
                      <a:pt x="51" y="52"/>
                    </a:cubicBezTo>
                    <a:cubicBezTo>
                      <a:pt x="37" y="52"/>
                      <a:pt x="25" y="41"/>
                      <a:pt x="25" y="26"/>
                    </a:cubicBezTo>
                    <a:cubicBezTo>
                      <a:pt x="25" y="11"/>
                      <a:pt x="37" y="0"/>
                      <a:pt x="51" y="0"/>
                    </a:cubicBezTo>
                    <a:cubicBezTo>
                      <a:pt x="103" y="0"/>
                      <a:pt x="143" y="43"/>
                      <a:pt x="143" y="99"/>
                    </a:cubicBezTo>
                    <a:cubicBezTo>
                      <a:pt x="143" y="141"/>
                      <a:pt x="143" y="141"/>
                      <a:pt x="143" y="141"/>
                    </a:cubicBezTo>
                    <a:cubicBezTo>
                      <a:pt x="143" y="195"/>
                      <a:pt x="79" y="238"/>
                      <a:pt x="26"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Freeform 6">
                <a:extLst>
                  <a:ext uri="{FF2B5EF4-FFF2-40B4-BE49-F238E27FC236}">
                    <a16:creationId xmlns:a16="http://schemas.microsoft.com/office/drawing/2014/main" id="{F3A23DAE-0CC6-4299-99C8-BCAA4EB7BF81}"/>
                  </a:ext>
                </a:extLst>
              </p:cNvPr>
              <p:cNvSpPr>
                <a:spLocks/>
              </p:cNvSpPr>
              <p:nvPr/>
            </p:nvSpPr>
            <p:spPr bwMode="auto">
              <a:xfrm>
                <a:off x="-1586" y="2611"/>
                <a:ext cx="640" cy="110"/>
              </a:xfrm>
              <a:custGeom>
                <a:avLst/>
                <a:gdLst>
                  <a:gd name="T0" fmla="*/ 1288 w 1419"/>
                  <a:gd name="T1" fmla="*/ 246 h 246"/>
                  <a:gd name="T2" fmla="*/ 1281 w 1419"/>
                  <a:gd name="T3" fmla="*/ 246 h 246"/>
                  <a:gd name="T4" fmla="*/ 1275 w 1419"/>
                  <a:gd name="T5" fmla="*/ 246 h 246"/>
                  <a:gd name="T6" fmla="*/ 1249 w 1419"/>
                  <a:gd name="T7" fmla="*/ 220 h 246"/>
                  <a:gd name="T8" fmla="*/ 1275 w 1419"/>
                  <a:gd name="T9" fmla="*/ 194 h 246"/>
                  <a:gd name="T10" fmla="*/ 1281 w 1419"/>
                  <a:gd name="T11" fmla="*/ 194 h 246"/>
                  <a:gd name="T12" fmla="*/ 1356 w 1419"/>
                  <a:gd name="T13" fmla="*/ 178 h 246"/>
                  <a:gd name="T14" fmla="*/ 1366 w 1419"/>
                  <a:gd name="T15" fmla="*/ 147 h 246"/>
                  <a:gd name="T16" fmla="*/ 1366 w 1419"/>
                  <a:gd name="T17" fmla="*/ 105 h 246"/>
                  <a:gd name="T18" fmla="*/ 1356 w 1419"/>
                  <a:gd name="T19" fmla="*/ 70 h 246"/>
                  <a:gd name="T20" fmla="*/ 1304 w 1419"/>
                  <a:gd name="T21" fmla="*/ 61 h 246"/>
                  <a:gd name="T22" fmla="*/ 1292 w 1419"/>
                  <a:gd name="T23" fmla="*/ 61 h 246"/>
                  <a:gd name="T24" fmla="*/ 1015 w 1419"/>
                  <a:gd name="T25" fmla="*/ 61 h 246"/>
                  <a:gd name="T26" fmla="*/ 544 w 1419"/>
                  <a:gd name="T27" fmla="*/ 146 h 246"/>
                  <a:gd name="T28" fmla="*/ 175 w 1419"/>
                  <a:gd name="T29" fmla="*/ 216 h 246"/>
                  <a:gd name="T30" fmla="*/ 27 w 1419"/>
                  <a:gd name="T31" fmla="*/ 216 h 246"/>
                  <a:gd name="T32" fmla="*/ 0 w 1419"/>
                  <a:gd name="T33" fmla="*/ 189 h 246"/>
                  <a:gd name="T34" fmla="*/ 27 w 1419"/>
                  <a:gd name="T35" fmla="*/ 163 h 246"/>
                  <a:gd name="T36" fmla="*/ 174 w 1419"/>
                  <a:gd name="T37" fmla="*/ 163 h 246"/>
                  <a:gd name="T38" fmla="*/ 521 w 1419"/>
                  <a:gd name="T39" fmla="*/ 98 h 246"/>
                  <a:gd name="T40" fmla="*/ 1016 w 1419"/>
                  <a:gd name="T41" fmla="*/ 8 h 246"/>
                  <a:gd name="T42" fmla="*/ 1303 w 1419"/>
                  <a:gd name="T43" fmla="*/ 8 h 246"/>
                  <a:gd name="T44" fmla="*/ 1393 w 1419"/>
                  <a:gd name="T45" fmla="*/ 32 h 246"/>
                  <a:gd name="T46" fmla="*/ 1419 w 1419"/>
                  <a:gd name="T47" fmla="*/ 105 h 246"/>
                  <a:gd name="T48" fmla="*/ 1419 w 1419"/>
                  <a:gd name="T49" fmla="*/ 147 h 246"/>
                  <a:gd name="T50" fmla="*/ 1393 w 1419"/>
                  <a:gd name="T51" fmla="*/ 216 h 246"/>
                  <a:gd name="T52" fmla="*/ 1288 w 1419"/>
                  <a:gd name="T5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9" h="246">
                    <a:moveTo>
                      <a:pt x="1288" y="246"/>
                    </a:moveTo>
                    <a:cubicBezTo>
                      <a:pt x="1285" y="246"/>
                      <a:pt x="1283" y="246"/>
                      <a:pt x="1281" y="246"/>
                    </a:cubicBezTo>
                    <a:cubicBezTo>
                      <a:pt x="1275" y="246"/>
                      <a:pt x="1275" y="246"/>
                      <a:pt x="1275" y="246"/>
                    </a:cubicBezTo>
                    <a:cubicBezTo>
                      <a:pt x="1261" y="246"/>
                      <a:pt x="1249" y="235"/>
                      <a:pt x="1249" y="220"/>
                    </a:cubicBezTo>
                    <a:cubicBezTo>
                      <a:pt x="1249" y="205"/>
                      <a:pt x="1261" y="194"/>
                      <a:pt x="1275" y="194"/>
                    </a:cubicBezTo>
                    <a:cubicBezTo>
                      <a:pt x="1281" y="194"/>
                      <a:pt x="1281" y="194"/>
                      <a:pt x="1281" y="194"/>
                    </a:cubicBezTo>
                    <a:cubicBezTo>
                      <a:pt x="1304" y="194"/>
                      <a:pt x="1340" y="194"/>
                      <a:pt x="1356" y="178"/>
                    </a:cubicBezTo>
                    <a:cubicBezTo>
                      <a:pt x="1363" y="171"/>
                      <a:pt x="1366" y="161"/>
                      <a:pt x="1366" y="147"/>
                    </a:cubicBezTo>
                    <a:cubicBezTo>
                      <a:pt x="1366" y="105"/>
                      <a:pt x="1366" y="105"/>
                      <a:pt x="1366" y="105"/>
                    </a:cubicBezTo>
                    <a:cubicBezTo>
                      <a:pt x="1366" y="88"/>
                      <a:pt x="1363" y="76"/>
                      <a:pt x="1356" y="70"/>
                    </a:cubicBezTo>
                    <a:cubicBezTo>
                      <a:pt x="1346" y="60"/>
                      <a:pt x="1323" y="60"/>
                      <a:pt x="1304" y="61"/>
                    </a:cubicBezTo>
                    <a:cubicBezTo>
                      <a:pt x="1292" y="61"/>
                      <a:pt x="1292" y="61"/>
                      <a:pt x="1292" y="61"/>
                    </a:cubicBezTo>
                    <a:cubicBezTo>
                      <a:pt x="1015" y="61"/>
                      <a:pt x="1015" y="61"/>
                      <a:pt x="1015" y="61"/>
                    </a:cubicBezTo>
                    <a:cubicBezTo>
                      <a:pt x="1011" y="61"/>
                      <a:pt x="737" y="53"/>
                      <a:pt x="544" y="146"/>
                    </a:cubicBezTo>
                    <a:cubicBezTo>
                      <a:pt x="414" y="208"/>
                      <a:pt x="184" y="215"/>
                      <a:pt x="175" y="216"/>
                    </a:cubicBezTo>
                    <a:cubicBezTo>
                      <a:pt x="27" y="216"/>
                      <a:pt x="27" y="216"/>
                      <a:pt x="27" y="216"/>
                    </a:cubicBezTo>
                    <a:cubicBezTo>
                      <a:pt x="12" y="216"/>
                      <a:pt x="0" y="204"/>
                      <a:pt x="0" y="189"/>
                    </a:cubicBezTo>
                    <a:cubicBezTo>
                      <a:pt x="0" y="175"/>
                      <a:pt x="12" y="163"/>
                      <a:pt x="27" y="163"/>
                    </a:cubicBezTo>
                    <a:cubicBezTo>
                      <a:pt x="174" y="163"/>
                      <a:pt x="174" y="163"/>
                      <a:pt x="174" y="163"/>
                    </a:cubicBezTo>
                    <a:cubicBezTo>
                      <a:pt x="175" y="163"/>
                      <a:pt x="402" y="156"/>
                      <a:pt x="521" y="98"/>
                    </a:cubicBezTo>
                    <a:cubicBezTo>
                      <a:pt x="726" y="0"/>
                      <a:pt x="1004" y="8"/>
                      <a:pt x="1016" y="8"/>
                    </a:cubicBezTo>
                    <a:cubicBezTo>
                      <a:pt x="1303" y="8"/>
                      <a:pt x="1303" y="8"/>
                      <a:pt x="1303" y="8"/>
                    </a:cubicBezTo>
                    <a:cubicBezTo>
                      <a:pt x="1330" y="8"/>
                      <a:pt x="1367" y="7"/>
                      <a:pt x="1393" y="32"/>
                    </a:cubicBezTo>
                    <a:cubicBezTo>
                      <a:pt x="1410" y="49"/>
                      <a:pt x="1419" y="74"/>
                      <a:pt x="1419" y="105"/>
                    </a:cubicBezTo>
                    <a:cubicBezTo>
                      <a:pt x="1419" y="147"/>
                      <a:pt x="1419" y="147"/>
                      <a:pt x="1419" y="147"/>
                    </a:cubicBezTo>
                    <a:cubicBezTo>
                      <a:pt x="1419" y="175"/>
                      <a:pt x="1410" y="199"/>
                      <a:pt x="1393" y="216"/>
                    </a:cubicBezTo>
                    <a:cubicBezTo>
                      <a:pt x="1364" y="245"/>
                      <a:pt x="1318" y="246"/>
                      <a:pt x="1288"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9" name="Freeform 7">
                <a:extLst>
                  <a:ext uri="{FF2B5EF4-FFF2-40B4-BE49-F238E27FC236}">
                    <a16:creationId xmlns:a16="http://schemas.microsoft.com/office/drawing/2014/main" id="{268E630D-16DB-4D29-9BD7-7F4C5245C861}"/>
                  </a:ext>
                </a:extLst>
              </p:cNvPr>
              <p:cNvSpPr>
                <a:spLocks/>
              </p:cNvSpPr>
              <p:nvPr/>
            </p:nvSpPr>
            <p:spPr bwMode="auto">
              <a:xfrm>
                <a:off x="-1561" y="2781"/>
                <a:ext cx="579" cy="195"/>
              </a:xfrm>
              <a:custGeom>
                <a:avLst/>
                <a:gdLst>
                  <a:gd name="T0" fmla="*/ 830 w 1283"/>
                  <a:gd name="T1" fmla="*/ 433 h 433"/>
                  <a:gd name="T2" fmla="*/ 114 w 1283"/>
                  <a:gd name="T3" fmla="*/ 364 h 433"/>
                  <a:gd name="T4" fmla="*/ 26 w 1283"/>
                  <a:gd name="T5" fmla="*/ 364 h 433"/>
                  <a:gd name="T6" fmla="*/ 0 w 1283"/>
                  <a:gd name="T7" fmla="*/ 337 h 433"/>
                  <a:gd name="T8" fmla="*/ 26 w 1283"/>
                  <a:gd name="T9" fmla="*/ 311 h 433"/>
                  <a:gd name="T10" fmla="*/ 117 w 1283"/>
                  <a:gd name="T11" fmla="*/ 311 h 433"/>
                  <a:gd name="T12" fmla="*/ 123 w 1283"/>
                  <a:gd name="T13" fmla="*/ 312 h 433"/>
                  <a:gd name="T14" fmla="*/ 1129 w 1283"/>
                  <a:gd name="T15" fmla="*/ 371 h 433"/>
                  <a:gd name="T16" fmla="*/ 1137 w 1283"/>
                  <a:gd name="T17" fmla="*/ 371 h 433"/>
                  <a:gd name="T18" fmla="*/ 1182 w 1283"/>
                  <a:gd name="T19" fmla="*/ 327 h 433"/>
                  <a:gd name="T20" fmla="*/ 1182 w 1283"/>
                  <a:gd name="T21" fmla="*/ 285 h 433"/>
                  <a:gd name="T22" fmla="*/ 1139 w 1283"/>
                  <a:gd name="T23" fmla="*/ 241 h 433"/>
                  <a:gd name="T24" fmla="*/ 1137 w 1283"/>
                  <a:gd name="T25" fmla="*/ 241 h 433"/>
                  <a:gd name="T26" fmla="*/ 1111 w 1283"/>
                  <a:gd name="T27" fmla="*/ 214 h 433"/>
                  <a:gd name="T28" fmla="*/ 1140 w 1283"/>
                  <a:gd name="T29" fmla="*/ 188 h 433"/>
                  <a:gd name="T30" fmla="*/ 1186 w 1283"/>
                  <a:gd name="T31" fmla="*/ 189 h 433"/>
                  <a:gd name="T32" fmla="*/ 1230 w 1283"/>
                  <a:gd name="T33" fmla="*/ 139 h 433"/>
                  <a:gd name="T34" fmla="*/ 1230 w 1283"/>
                  <a:gd name="T35" fmla="*/ 97 h 433"/>
                  <a:gd name="T36" fmla="*/ 1193 w 1283"/>
                  <a:gd name="T37" fmla="*/ 52 h 433"/>
                  <a:gd name="T38" fmla="*/ 1167 w 1283"/>
                  <a:gd name="T39" fmla="*/ 26 h 433"/>
                  <a:gd name="T40" fmla="*/ 1193 w 1283"/>
                  <a:gd name="T41" fmla="*/ 0 h 433"/>
                  <a:gd name="T42" fmla="*/ 1283 w 1283"/>
                  <a:gd name="T43" fmla="*/ 97 h 433"/>
                  <a:gd name="T44" fmla="*/ 1283 w 1283"/>
                  <a:gd name="T45" fmla="*/ 139 h 433"/>
                  <a:gd name="T46" fmla="*/ 1220 w 1283"/>
                  <a:gd name="T47" fmla="*/ 234 h 433"/>
                  <a:gd name="T48" fmla="*/ 1235 w 1283"/>
                  <a:gd name="T49" fmla="*/ 285 h 433"/>
                  <a:gd name="T50" fmla="*/ 1235 w 1283"/>
                  <a:gd name="T51" fmla="*/ 327 h 433"/>
                  <a:gd name="T52" fmla="*/ 1137 w 1283"/>
                  <a:gd name="T53" fmla="*/ 424 h 433"/>
                  <a:gd name="T54" fmla="*/ 1131 w 1283"/>
                  <a:gd name="T55" fmla="*/ 424 h 433"/>
                  <a:gd name="T56" fmla="*/ 830 w 1283"/>
                  <a:gd name="T5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3" h="433">
                    <a:moveTo>
                      <a:pt x="830" y="433"/>
                    </a:moveTo>
                    <a:cubicBezTo>
                      <a:pt x="624" y="433"/>
                      <a:pt x="348" y="420"/>
                      <a:pt x="114" y="364"/>
                    </a:cubicBezTo>
                    <a:cubicBezTo>
                      <a:pt x="26" y="364"/>
                      <a:pt x="26" y="364"/>
                      <a:pt x="26" y="364"/>
                    </a:cubicBezTo>
                    <a:cubicBezTo>
                      <a:pt x="11" y="364"/>
                      <a:pt x="0" y="352"/>
                      <a:pt x="0" y="337"/>
                    </a:cubicBezTo>
                    <a:cubicBezTo>
                      <a:pt x="0" y="323"/>
                      <a:pt x="11" y="311"/>
                      <a:pt x="26" y="311"/>
                    </a:cubicBezTo>
                    <a:cubicBezTo>
                      <a:pt x="117" y="311"/>
                      <a:pt x="117" y="311"/>
                      <a:pt x="117" y="311"/>
                    </a:cubicBezTo>
                    <a:cubicBezTo>
                      <a:pt x="119" y="311"/>
                      <a:pt x="121" y="311"/>
                      <a:pt x="123" y="312"/>
                    </a:cubicBezTo>
                    <a:cubicBezTo>
                      <a:pt x="549" y="415"/>
                      <a:pt x="1124" y="371"/>
                      <a:pt x="1129" y="371"/>
                    </a:cubicBezTo>
                    <a:cubicBezTo>
                      <a:pt x="1137" y="371"/>
                      <a:pt x="1137" y="371"/>
                      <a:pt x="1137" y="371"/>
                    </a:cubicBezTo>
                    <a:cubicBezTo>
                      <a:pt x="1162" y="371"/>
                      <a:pt x="1182" y="351"/>
                      <a:pt x="1182" y="327"/>
                    </a:cubicBezTo>
                    <a:cubicBezTo>
                      <a:pt x="1182" y="285"/>
                      <a:pt x="1182" y="285"/>
                      <a:pt x="1182" y="285"/>
                    </a:cubicBezTo>
                    <a:cubicBezTo>
                      <a:pt x="1182" y="261"/>
                      <a:pt x="1163" y="242"/>
                      <a:pt x="1139" y="241"/>
                    </a:cubicBezTo>
                    <a:cubicBezTo>
                      <a:pt x="1137" y="241"/>
                      <a:pt x="1137" y="241"/>
                      <a:pt x="1137" y="241"/>
                    </a:cubicBezTo>
                    <a:cubicBezTo>
                      <a:pt x="1123" y="241"/>
                      <a:pt x="1111" y="229"/>
                      <a:pt x="1111" y="214"/>
                    </a:cubicBezTo>
                    <a:cubicBezTo>
                      <a:pt x="1111" y="199"/>
                      <a:pt x="1125" y="188"/>
                      <a:pt x="1140" y="188"/>
                    </a:cubicBezTo>
                    <a:cubicBezTo>
                      <a:pt x="1186" y="189"/>
                      <a:pt x="1186" y="189"/>
                      <a:pt x="1186" y="189"/>
                    </a:cubicBezTo>
                    <a:cubicBezTo>
                      <a:pt x="1208" y="189"/>
                      <a:pt x="1230" y="165"/>
                      <a:pt x="1230" y="139"/>
                    </a:cubicBezTo>
                    <a:cubicBezTo>
                      <a:pt x="1230" y="97"/>
                      <a:pt x="1230" y="97"/>
                      <a:pt x="1230" y="97"/>
                    </a:cubicBezTo>
                    <a:cubicBezTo>
                      <a:pt x="1230" y="75"/>
                      <a:pt x="1219" y="52"/>
                      <a:pt x="1193" y="52"/>
                    </a:cubicBezTo>
                    <a:cubicBezTo>
                      <a:pt x="1179" y="52"/>
                      <a:pt x="1167" y="41"/>
                      <a:pt x="1167" y="26"/>
                    </a:cubicBezTo>
                    <a:cubicBezTo>
                      <a:pt x="1167" y="11"/>
                      <a:pt x="1179" y="0"/>
                      <a:pt x="1193" y="0"/>
                    </a:cubicBezTo>
                    <a:cubicBezTo>
                      <a:pt x="1245" y="0"/>
                      <a:pt x="1283" y="41"/>
                      <a:pt x="1283" y="97"/>
                    </a:cubicBezTo>
                    <a:cubicBezTo>
                      <a:pt x="1283" y="139"/>
                      <a:pt x="1283" y="139"/>
                      <a:pt x="1283" y="139"/>
                    </a:cubicBezTo>
                    <a:cubicBezTo>
                      <a:pt x="1283" y="181"/>
                      <a:pt x="1256" y="219"/>
                      <a:pt x="1220" y="234"/>
                    </a:cubicBezTo>
                    <a:cubicBezTo>
                      <a:pt x="1229" y="249"/>
                      <a:pt x="1235" y="267"/>
                      <a:pt x="1235" y="285"/>
                    </a:cubicBezTo>
                    <a:cubicBezTo>
                      <a:pt x="1235" y="327"/>
                      <a:pt x="1235" y="327"/>
                      <a:pt x="1235" y="327"/>
                    </a:cubicBezTo>
                    <a:cubicBezTo>
                      <a:pt x="1235" y="380"/>
                      <a:pt x="1191" y="424"/>
                      <a:pt x="1137" y="424"/>
                    </a:cubicBezTo>
                    <a:cubicBezTo>
                      <a:pt x="1131" y="424"/>
                      <a:pt x="1131" y="424"/>
                      <a:pt x="1131" y="424"/>
                    </a:cubicBezTo>
                    <a:cubicBezTo>
                      <a:pt x="1130" y="424"/>
                      <a:pt x="1006" y="433"/>
                      <a:pt x="830" y="4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4" name="Freeform 8">
                <a:extLst>
                  <a:ext uri="{FF2B5EF4-FFF2-40B4-BE49-F238E27FC236}">
                    <a16:creationId xmlns:a16="http://schemas.microsoft.com/office/drawing/2014/main" id="{956D719D-202B-4761-894B-8AB902D43418}"/>
                  </a:ext>
                </a:extLst>
              </p:cNvPr>
              <p:cNvSpPr>
                <a:spLocks/>
              </p:cNvSpPr>
              <p:nvPr/>
            </p:nvSpPr>
            <p:spPr bwMode="auto">
              <a:xfrm>
                <a:off x="-1314" y="2067"/>
                <a:ext cx="108" cy="64"/>
              </a:xfrm>
              <a:custGeom>
                <a:avLst/>
                <a:gdLst>
                  <a:gd name="T0" fmla="*/ 212 w 239"/>
                  <a:gd name="T1" fmla="*/ 143 h 143"/>
                  <a:gd name="T2" fmla="*/ 186 w 239"/>
                  <a:gd name="T3" fmla="*/ 116 h 143"/>
                  <a:gd name="T4" fmla="*/ 141 w 239"/>
                  <a:gd name="T5" fmla="*/ 53 h 143"/>
                  <a:gd name="T6" fmla="*/ 99 w 239"/>
                  <a:gd name="T7" fmla="*/ 53 h 143"/>
                  <a:gd name="T8" fmla="*/ 53 w 239"/>
                  <a:gd name="T9" fmla="*/ 91 h 143"/>
                  <a:gd name="T10" fmla="*/ 26 w 239"/>
                  <a:gd name="T11" fmla="*/ 118 h 143"/>
                  <a:gd name="T12" fmla="*/ 0 w 239"/>
                  <a:gd name="T13" fmla="*/ 91 h 143"/>
                  <a:gd name="T14" fmla="*/ 99 w 239"/>
                  <a:gd name="T15" fmla="*/ 0 h 143"/>
                  <a:gd name="T16" fmla="*/ 141 w 239"/>
                  <a:gd name="T17" fmla="*/ 0 h 143"/>
                  <a:gd name="T18" fmla="*/ 239 w 239"/>
                  <a:gd name="T19" fmla="*/ 116 h 143"/>
                  <a:gd name="T20" fmla="*/ 212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212" y="143"/>
                    </a:moveTo>
                    <a:cubicBezTo>
                      <a:pt x="198" y="143"/>
                      <a:pt x="186" y="131"/>
                      <a:pt x="186" y="116"/>
                    </a:cubicBezTo>
                    <a:cubicBezTo>
                      <a:pt x="186" y="88"/>
                      <a:pt x="161" y="53"/>
                      <a:pt x="141" y="53"/>
                    </a:cubicBezTo>
                    <a:cubicBezTo>
                      <a:pt x="99" y="53"/>
                      <a:pt x="99" y="53"/>
                      <a:pt x="99" y="53"/>
                    </a:cubicBezTo>
                    <a:cubicBezTo>
                      <a:pt x="77" y="53"/>
                      <a:pt x="53" y="66"/>
                      <a:pt x="53" y="91"/>
                    </a:cubicBezTo>
                    <a:cubicBezTo>
                      <a:pt x="53" y="106"/>
                      <a:pt x="41" y="118"/>
                      <a:pt x="26" y="118"/>
                    </a:cubicBezTo>
                    <a:cubicBezTo>
                      <a:pt x="12" y="118"/>
                      <a:pt x="0" y="106"/>
                      <a:pt x="0" y="91"/>
                    </a:cubicBezTo>
                    <a:cubicBezTo>
                      <a:pt x="0" y="40"/>
                      <a:pt x="43" y="0"/>
                      <a:pt x="99" y="0"/>
                    </a:cubicBezTo>
                    <a:cubicBezTo>
                      <a:pt x="141" y="0"/>
                      <a:pt x="141" y="0"/>
                      <a:pt x="141" y="0"/>
                    </a:cubicBezTo>
                    <a:cubicBezTo>
                      <a:pt x="195" y="0"/>
                      <a:pt x="239" y="63"/>
                      <a:pt x="239" y="116"/>
                    </a:cubicBezTo>
                    <a:cubicBezTo>
                      <a:pt x="239" y="131"/>
                      <a:pt x="227" y="143"/>
                      <a:pt x="212"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5" name="Freeform 9">
                <a:extLst>
                  <a:ext uri="{FF2B5EF4-FFF2-40B4-BE49-F238E27FC236}">
                    <a16:creationId xmlns:a16="http://schemas.microsoft.com/office/drawing/2014/main" id="{99DA2C87-33E8-4CFD-A806-9FE1E4939014}"/>
                  </a:ext>
                </a:extLst>
              </p:cNvPr>
              <p:cNvSpPr>
                <a:spLocks/>
              </p:cNvSpPr>
              <p:nvPr/>
            </p:nvSpPr>
            <p:spPr bwMode="auto">
              <a:xfrm>
                <a:off x="-1401" y="2044"/>
                <a:ext cx="111" cy="619"/>
              </a:xfrm>
              <a:custGeom>
                <a:avLst/>
                <a:gdLst>
                  <a:gd name="T0" fmla="*/ 189 w 247"/>
                  <a:gd name="T1" fmla="*/ 1379 h 1379"/>
                  <a:gd name="T2" fmla="*/ 163 w 247"/>
                  <a:gd name="T3" fmla="*/ 1352 h 1379"/>
                  <a:gd name="T4" fmla="*/ 163 w 247"/>
                  <a:gd name="T5" fmla="*/ 1245 h 1379"/>
                  <a:gd name="T6" fmla="*/ 99 w 247"/>
                  <a:gd name="T7" fmla="*/ 898 h 1379"/>
                  <a:gd name="T8" fmla="*/ 8 w 247"/>
                  <a:gd name="T9" fmla="*/ 403 h 1379"/>
                  <a:gd name="T10" fmla="*/ 8 w 247"/>
                  <a:gd name="T11" fmla="*/ 116 h 1379"/>
                  <a:gd name="T12" fmla="*/ 33 w 247"/>
                  <a:gd name="T13" fmla="*/ 25 h 1379"/>
                  <a:gd name="T14" fmla="*/ 105 w 247"/>
                  <a:gd name="T15" fmla="*/ 0 h 1379"/>
                  <a:gd name="T16" fmla="*/ 147 w 247"/>
                  <a:gd name="T17" fmla="*/ 0 h 1379"/>
                  <a:gd name="T18" fmla="*/ 216 w 247"/>
                  <a:gd name="T19" fmla="*/ 26 h 1379"/>
                  <a:gd name="T20" fmla="*/ 247 w 247"/>
                  <a:gd name="T21" fmla="*/ 138 h 1379"/>
                  <a:gd name="T22" fmla="*/ 247 w 247"/>
                  <a:gd name="T23" fmla="*/ 143 h 1379"/>
                  <a:gd name="T24" fmla="*/ 220 w 247"/>
                  <a:gd name="T25" fmla="*/ 170 h 1379"/>
                  <a:gd name="T26" fmla="*/ 194 w 247"/>
                  <a:gd name="T27" fmla="*/ 143 h 1379"/>
                  <a:gd name="T28" fmla="*/ 194 w 247"/>
                  <a:gd name="T29" fmla="*/ 137 h 1379"/>
                  <a:gd name="T30" fmla="*/ 178 w 247"/>
                  <a:gd name="T31" fmla="*/ 63 h 1379"/>
                  <a:gd name="T32" fmla="*/ 147 w 247"/>
                  <a:gd name="T33" fmla="*/ 53 h 1379"/>
                  <a:gd name="T34" fmla="*/ 105 w 247"/>
                  <a:gd name="T35" fmla="*/ 53 h 1379"/>
                  <a:gd name="T36" fmla="*/ 70 w 247"/>
                  <a:gd name="T37" fmla="*/ 62 h 1379"/>
                  <a:gd name="T38" fmla="*/ 61 w 247"/>
                  <a:gd name="T39" fmla="*/ 115 h 1379"/>
                  <a:gd name="T40" fmla="*/ 61 w 247"/>
                  <a:gd name="T41" fmla="*/ 126 h 1379"/>
                  <a:gd name="T42" fmla="*/ 61 w 247"/>
                  <a:gd name="T43" fmla="*/ 404 h 1379"/>
                  <a:gd name="T44" fmla="*/ 146 w 247"/>
                  <a:gd name="T45" fmla="*/ 875 h 1379"/>
                  <a:gd name="T46" fmla="*/ 216 w 247"/>
                  <a:gd name="T47" fmla="*/ 1244 h 1379"/>
                  <a:gd name="T48" fmla="*/ 216 w 247"/>
                  <a:gd name="T49" fmla="*/ 1352 h 1379"/>
                  <a:gd name="T50" fmla="*/ 189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89" y="1379"/>
                    </a:moveTo>
                    <a:cubicBezTo>
                      <a:pt x="175" y="1379"/>
                      <a:pt x="163" y="1367"/>
                      <a:pt x="163" y="1352"/>
                    </a:cubicBezTo>
                    <a:cubicBezTo>
                      <a:pt x="163" y="1245"/>
                      <a:pt x="163" y="1245"/>
                      <a:pt x="163" y="1245"/>
                    </a:cubicBezTo>
                    <a:cubicBezTo>
                      <a:pt x="163" y="1243"/>
                      <a:pt x="156" y="1017"/>
                      <a:pt x="99" y="898"/>
                    </a:cubicBezTo>
                    <a:cubicBezTo>
                      <a:pt x="0" y="693"/>
                      <a:pt x="8" y="415"/>
                      <a:pt x="8" y="403"/>
                    </a:cubicBezTo>
                    <a:cubicBezTo>
                      <a:pt x="8" y="116"/>
                      <a:pt x="8" y="116"/>
                      <a:pt x="8" y="116"/>
                    </a:cubicBezTo>
                    <a:cubicBezTo>
                      <a:pt x="8" y="89"/>
                      <a:pt x="7" y="52"/>
                      <a:pt x="33" y="25"/>
                    </a:cubicBezTo>
                    <a:cubicBezTo>
                      <a:pt x="49" y="8"/>
                      <a:pt x="74" y="0"/>
                      <a:pt x="105" y="0"/>
                    </a:cubicBezTo>
                    <a:cubicBezTo>
                      <a:pt x="147" y="0"/>
                      <a:pt x="147" y="0"/>
                      <a:pt x="147" y="0"/>
                    </a:cubicBezTo>
                    <a:cubicBezTo>
                      <a:pt x="176" y="0"/>
                      <a:pt x="199" y="9"/>
                      <a:pt x="216" y="26"/>
                    </a:cubicBezTo>
                    <a:cubicBezTo>
                      <a:pt x="247" y="57"/>
                      <a:pt x="247" y="108"/>
                      <a:pt x="247" y="138"/>
                    </a:cubicBezTo>
                    <a:cubicBezTo>
                      <a:pt x="247" y="143"/>
                      <a:pt x="247" y="143"/>
                      <a:pt x="247" y="143"/>
                    </a:cubicBezTo>
                    <a:cubicBezTo>
                      <a:pt x="247" y="158"/>
                      <a:pt x="235" y="170"/>
                      <a:pt x="220" y="170"/>
                    </a:cubicBezTo>
                    <a:cubicBezTo>
                      <a:pt x="206" y="170"/>
                      <a:pt x="194" y="158"/>
                      <a:pt x="194" y="143"/>
                    </a:cubicBezTo>
                    <a:cubicBezTo>
                      <a:pt x="194" y="137"/>
                      <a:pt x="194" y="137"/>
                      <a:pt x="194" y="137"/>
                    </a:cubicBezTo>
                    <a:cubicBezTo>
                      <a:pt x="194" y="114"/>
                      <a:pt x="194" y="79"/>
                      <a:pt x="178" y="63"/>
                    </a:cubicBezTo>
                    <a:cubicBezTo>
                      <a:pt x="171" y="56"/>
                      <a:pt x="161" y="53"/>
                      <a:pt x="147" y="53"/>
                    </a:cubicBezTo>
                    <a:cubicBezTo>
                      <a:pt x="105" y="53"/>
                      <a:pt x="105" y="53"/>
                      <a:pt x="105" y="53"/>
                    </a:cubicBezTo>
                    <a:cubicBezTo>
                      <a:pt x="88" y="53"/>
                      <a:pt x="77" y="56"/>
                      <a:pt x="70" y="62"/>
                    </a:cubicBezTo>
                    <a:cubicBezTo>
                      <a:pt x="60" y="73"/>
                      <a:pt x="61" y="95"/>
                      <a:pt x="61" y="115"/>
                    </a:cubicBezTo>
                    <a:cubicBezTo>
                      <a:pt x="61" y="126"/>
                      <a:pt x="61" y="126"/>
                      <a:pt x="61" y="126"/>
                    </a:cubicBezTo>
                    <a:cubicBezTo>
                      <a:pt x="61" y="404"/>
                      <a:pt x="61" y="404"/>
                      <a:pt x="61" y="404"/>
                    </a:cubicBezTo>
                    <a:cubicBezTo>
                      <a:pt x="61" y="407"/>
                      <a:pt x="53" y="682"/>
                      <a:pt x="146" y="875"/>
                    </a:cubicBezTo>
                    <a:cubicBezTo>
                      <a:pt x="209" y="1004"/>
                      <a:pt x="215" y="1234"/>
                      <a:pt x="216" y="1244"/>
                    </a:cubicBezTo>
                    <a:cubicBezTo>
                      <a:pt x="216" y="1352"/>
                      <a:pt x="216" y="1352"/>
                      <a:pt x="216" y="1352"/>
                    </a:cubicBezTo>
                    <a:cubicBezTo>
                      <a:pt x="216" y="1367"/>
                      <a:pt x="204" y="1379"/>
                      <a:pt x="189"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6" name="Freeform 10">
                <a:extLst>
                  <a:ext uri="{FF2B5EF4-FFF2-40B4-BE49-F238E27FC236}">
                    <a16:creationId xmlns:a16="http://schemas.microsoft.com/office/drawing/2014/main" id="{494ACEB0-AB0F-46B4-AFD6-D8E412B50A58}"/>
                  </a:ext>
                </a:extLst>
              </p:cNvPr>
              <p:cNvSpPr>
                <a:spLocks/>
              </p:cNvSpPr>
              <p:nvPr/>
            </p:nvSpPr>
            <p:spPr bwMode="auto">
              <a:xfrm>
                <a:off x="-1230" y="2079"/>
                <a:ext cx="211" cy="558"/>
              </a:xfrm>
              <a:custGeom>
                <a:avLst/>
                <a:gdLst>
                  <a:gd name="T0" fmla="*/ 337 w 469"/>
                  <a:gd name="T1" fmla="*/ 1241 h 1241"/>
                  <a:gd name="T2" fmla="*/ 311 w 469"/>
                  <a:gd name="T3" fmla="*/ 1215 h 1241"/>
                  <a:gd name="T4" fmla="*/ 311 w 469"/>
                  <a:gd name="T5" fmla="*/ 1166 h 1241"/>
                  <a:gd name="T6" fmla="*/ 312 w 469"/>
                  <a:gd name="T7" fmla="*/ 1160 h 1241"/>
                  <a:gd name="T8" fmla="*/ 371 w 469"/>
                  <a:gd name="T9" fmla="*/ 153 h 1241"/>
                  <a:gd name="T10" fmla="*/ 371 w 469"/>
                  <a:gd name="T11" fmla="*/ 145 h 1241"/>
                  <a:gd name="T12" fmla="*/ 327 w 469"/>
                  <a:gd name="T13" fmla="*/ 101 h 1241"/>
                  <a:gd name="T14" fmla="*/ 285 w 469"/>
                  <a:gd name="T15" fmla="*/ 101 h 1241"/>
                  <a:gd name="T16" fmla="*/ 241 w 469"/>
                  <a:gd name="T17" fmla="*/ 144 h 1241"/>
                  <a:gd name="T18" fmla="*/ 241 w 469"/>
                  <a:gd name="T19" fmla="*/ 146 h 1241"/>
                  <a:gd name="T20" fmla="*/ 215 w 469"/>
                  <a:gd name="T21" fmla="*/ 172 h 1241"/>
                  <a:gd name="T22" fmla="*/ 215 w 469"/>
                  <a:gd name="T23" fmla="*/ 172 h 1241"/>
                  <a:gd name="T24" fmla="*/ 188 w 469"/>
                  <a:gd name="T25" fmla="*/ 145 h 1241"/>
                  <a:gd name="T26" fmla="*/ 188 w 469"/>
                  <a:gd name="T27" fmla="*/ 142 h 1241"/>
                  <a:gd name="T28" fmla="*/ 189 w 469"/>
                  <a:gd name="T29" fmla="*/ 97 h 1241"/>
                  <a:gd name="T30" fmla="*/ 139 w 469"/>
                  <a:gd name="T31" fmla="*/ 53 h 1241"/>
                  <a:gd name="T32" fmla="*/ 97 w 469"/>
                  <a:gd name="T33" fmla="*/ 53 h 1241"/>
                  <a:gd name="T34" fmla="*/ 53 w 469"/>
                  <a:gd name="T35" fmla="*/ 89 h 1241"/>
                  <a:gd name="T36" fmla="*/ 26 w 469"/>
                  <a:gd name="T37" fmla="*/ 116 h 1241"/>
                  <a:gd name="T38" fmla="*/ 0 w 469"/>
                  <a:gd name="T39" fmla="*/ 89 h 1241"/>
                  <a:gd name="T40" fmla="*/ 97 w 469"/>
                  <a:gd name="T41" fmla="*/ 0 h 1241"/>
                  <a:gd name="T42" fmla="*/ 139 w 469"/>
                  <a:gd name="T43" fmla="*/ 0 h 1241"/>
                  <a:gd name="T44" fmla="*/ 235 w 469"/>
                  <a:gd name="T45" fmla="*/ 62 h 1241"/>
                  <a:gd name="T46" fmla="*/ 285 w 469"/>
                  <a:gd name="T47" fmla="*/ 48 h 1241"/>
                  <a:gd name="T48" fmla="*/ 327 w 469"/>
                  <a:gd name="T49" fmla="*/ 48 h 1241"/>
                  <a:gd name="T50" fmla="*/ 424 w 469"/>
                  <a:gd name="T51" fmla="*/ 145 h 1241"/>
                  <a:gd name="T52" fmla="*/ 424 w 469"/>
                  <a:gd name="T53" fmla="*/ 151 h 1241"/>
                  <a:gd name="T54" fmla="*/ 364 w 469"/>
                  <a:gd name="T55" fmla="*/ 1169 h 1241"/>
                  <a:gd name="T56" fmla="*/ 364 w 469"/>
                  <a:gd name="T57" fmla="*/ 1215 h 1241"/>
                  <a:gd name="T58" fmla="*/ 337 w 469"/>
                  <a:gd name="T59"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9" h="1241">
                    <a:moveTo>
                      <a:pt x="337" y="1241"/>
                    </a:moveTo>
                    <a:cubicBezTo>
                      <a:pt x="323" y="1241"/>
                      <a:pt x="311" y="1229"/>
                      <a:pt x="311" y="1215"/>
                    </a:cubicBezTo>
                    <a:cubicBezTo>
                      <a:pt x="311" y="1166"/>
                      <a:pt x="311" y="1166"/>
                      <a:pt x="311" y="1166"/>
                    </a:cubicBezTo>
                    <a:cubicBezTo>
                      <a:pt x="311" y="1164"/>
                      <a:pt x="311" y="1162"/>
                      <a:pt x="312" y="1160"/>
                    </a:cubicBezTo>
                    <a:cubicBezTo>
                      <a:pt x="415" y="734"/>
                      <a:pt x="371" y="159"/>
                      <a:pt x="371" y="153"/>
                    </a:cubicBezTo>
                    <a:cubicBezTo>
                      <a:pt x="371" y="145"/>
                      <a:pt x="371" y="145"/>
                      <a:pt x="371" y="145"/>
                    </a:cubicBezTo>
                    <a:cubicBezTo>
                      <a:pt x="371" y="121"/>
                      <a:pt x="351" y="101"/>
                      <a:pt x="327" y="101"/>
                    </a:cubicBezTo>
                    <a:cubicBezTo>
                      <a:pt x="285" y="101"/>
                      <a:pt x="285" y="101"/>
                      <a:pt x="285" y="101"/>
                    </a:cubicBezTo>
                    <a:cubicBezTo>
                      <a:pt x="261" y="101"/>
                      <a:pt x="242" y="120"/>
                      <a:pt x="241" y="144"/>
                    </a:cubicBezTo>
                    <a:cubicBezTo>
                      <a:pt x="241" y="146"/>
                      <a:pt x="241" y="146"/>
                      <a:pt x="241" y="146"/>
                    </a:cubicBezTo>
                    <a:cubicBezTo>
                      <a:pt x="241" y="160"/>
                      <a:pt x="229" y="172"/>
                      <a:pt x="215" y="172"/>
                    </a:cubicBezTo>
                    <a:cubicBezTo>
                      <a:pt x="215" y="172"/>
                      <a:pt x="215" y="172"/>
                      <a:pt x="215" y="172"/>
                    </a:cubicBezTo>
                    <a:cubicBezTo>
                      <a:pt x="200" y="171"/>
                      <a:pt x="188" y="160"/>
                      <a:pt x="188" y="145"/>
                    </a:cubicBezTo>
                    <a:cubicBezTo>
                      <a:pt x="188" y="144"/>
                      <a:pt x="188" y="143"/>
                      <a:pt x="188" y="142"/>
                    </a:cubicBezTo>
                    <a:cubicBezTo>
                      <a:pt x="189" y="97"/>
                      <a:pt x="189" y="97"/>
                      <a:pt x="189" y="97"/>
                    </a:cubicBezTo>
                    <a:cubicBezTo>
                      <a:pt x="189" y="74"/>
                      <a:pt x="165" y="53"/>
                      <a:pt x="139" y="53"/>
                    </a:cubicBezTo>
                    <a:cubicBezTo>
                      <a:pt x="97" y="53"/>
                      <a:pt x="97" y="53"/>
                      <a:pt x="97" y="53"/>
                    </a:cubicBezTo>
                    <a:cubicBezTo>
                      <a:pt x="75" y="53"/>
                      <a:pt x="53" y="64"/>
                      <a:pt x="53" y="89"/>
                    </a:cubicBezTo>
                    <a:cubicBezTo>
                      <a:pt x="53" y="104"/>
                      <a:pt x="41" y="116"/>
                      <a:pt x="26" y="116"/>
                    </a:cubicBezTo>
                    <a:cubicBezTo>
                      <a:pt x="12" y="116"/>
                      <a:pt x="0" y="104"/>
                      <a:pt x="0" y="89"/>
                    </a:cubicBezTo>
                    <a:cubicBezTo>
                      <a:pt x="0" y="37"/>
                      <a:pt x="41" y="0"/>
                      <a:pt x="97" y="0"/>
                    </a:cubicBezTo>
                    <a:cubicBezTo>
                      <a:pt x="139" y="0"/>
                      <a:pt x="139" y="0"/>
                      <a:pt x="139" y="0"/>
                    </a:cubicBezTo>
                    <a:cubicBezTo>
                      <a:pt x="181" y="0"/>
                      <a:pt x="219" y="27"/>
                      <a:pt x="235" y="62"/>
                    </a:cubicBezTo>
                    <a:cubicBezTo>
                      <a:pt x="249" y="53"/>
                      <a:pt x="267" y="48"/>
                      <a:pt x="285" y="48"/>
                    </a:cubicBezTo>
                    <a:cubicBezTo>
                      <a:pt x="327" y="48"/>
                      <a:pt x="327" y="48"/>
                      <a:pt x="327" y="48"/>
                    </a:cubicBezTo>
                    <a:cubicBezTo>
                      <a:pt x="380" y="48"/>
                      <a:pt x="424" y="92"/>
                      <a:pt x="424" y="145"/>
                    </a:cubicBezTo>
                    <a:cubicBezTo>
                      <a:pt x="424" y="151"/>
                      <a:pt x="424" y="151"/>
                      <a:pt x="424" y="151"/>
                    </a:cubicBezTo>
                    <a:cubicBezTo>
                      <a:pt x="424" y="155"/>
                      <a:pt x="469" y="735"/>
                      <a:pt x="364" y="1169"/>
                    </a:cubicBezTo>
                    <a:cubicBezTo>
                      <a:pt x="364" y="1215"/>
                      <a:pt x="364" y="1215"/>
                      <a:pt x="364" y="1215"/>
                    </a:cubicBezTo>
                    <a:cubicBezTo>
                      <a:pt x="364" y="1229"/>
                      <a:pt x="352" y="1241"/>
                      <a:pt x="337"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7" name="Freeform 11">
                <a:extLst>
                  <a:ext uri="{FF2B5EF4-FFF2-40B4-BE49-F238E27FC236}">
                    <a16:creationId xmlns:a16="http://schemas.microsoft.com/office/drawing/2014/main" id="{A5041E0D-3F7F-4DA1-86D7-B1ED04AEF4FF}"/>
                  </a:ext>
                </a:extLst>
              </p:cNvPr>
              <p:cNvSpPr>
                <a:spLocks/>
              </p:cNvSpPr>
              <p:nvPr/>
            </p:nvSpPr>
            <p:spPr bwMode="auto">
              <a:xfrm>
                <a:off x="-1728" y="2975"/>
                <a:ext cx="108" cy="64"/>
              </a:xfrm>
              <a:custGeom>
                <a:avLst/>
                <a:gdLst>
                  <a:gd name="T0" fmla="*/ 139 w 239"/>
                  <a:gd name="T1" fmla="*/ 143 h 143"/>
                  <a:gd name="T2" fmla="*/ 98 w 239"/>
                  <a:gd name="T3" fmla="*/ 143 h 143"/>
                  <a:gd name="T4" fmla="*/ 0 w 239"/>
                  <a:gd name="T5" fmla="*/ 26 h 143"/>
                  <a:gd name="T6" fmla="*/ 26 w 239"/>
                  <a:gd name="T7" fmla="*/ 0 h 143"/>
                  <a:gd name="T8" fmla="*/ 53 w 239"/>
                  <a:gd name="T9" fmla="*/ 26 h 143"/>
                  <a:gd name="T10" fmla="*/ 98 w 239"/>
                  <a:gd name="T11" fmla="*/ 90 h 143"/>
                  <a:gd name="T12" fmla="*/ 139 w 239"/>
                  <a:gd name="T13" fmla="*/ 90 h 143"/>
                  <a:gd name="T14" fmla="*/ 186 w 239"/>
                  <a:gd name="T15" fmla="*/ 51 h 143"/>
                  <a:gd name="T16" fmla="*/ 212 w 239"/>
                  <a:gd name="T17" fmla="*/ 25 h 143"/>
                  <a:gd name="T18" fmla="*/ 239 w 239"/>
                  <a:gd name="T19" fmla="*/ 51 h 143"/>
                  <a:gd name="T20" fmla="*/ 139 w 239"/>
                  <a:gd name="T21"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43">
                    <a:moveTo>
                      <a:pt x="139" y="143"/>
                    </a:moveTo>
                    <a:cubicBezTo>
                      <a:pt x="98" y="143"/>
                      <a:pt x="98" y="143"/>
                      <a:pt x="98" y="143"/>
                    </a:cubicBezTo>
                    <a:cubicBezTo>
                      <a:pt x="44" y="143"/>
                      <a:pt x="0" y="79"/>
                      <a:pt x="0" y="26"/>
                    </a:cubicBezTo>
                    <a:cubicBezTo>
                      <a:pt x="0" y="12"/>
                      <a:pt x="12" y="0"/>
                      <a:pt x="26" y="0"/>
                    </a:cubicBezTo>
                    <a:cubicBezTo>
                      <a:pt x="41" y="0"/>
                      <a:pt x="53" y="12"/>
                      <a:pt x="53" y="26"/>
                    </a:cubicBezTo>
                    <a:cubicBezTo>
                      <a:pt x="53" y="55"/>
                      <a:pt x="78" y="90"/>
                      <a:pt x="98" y="90"/>
                    </a:cubicBezTo>
                    <a:cubicBezTo>
                      <a:pt x="139" y="90"/>
                      <a:pt x="139" y="90"/>
                      <a:pt x="139" y="90"/>
                    </a:cubicBezTo>
                    <a:cubicBezTo>
                      <a:pt x="162" y="90"/>
                      <a:pt x="186" y="76"/>
                      <a:pt x="186" y="51"/>
                    </a:cubicBezTo>
                    <a:cubicBezTo>
                      <a:pt x="186" y="37"/>
                      <a:pt x="198" y="25"/>
                      <a:pt x="212" y="25"/>
                    </a:cubicBezTo>
                    <a:cubicBezTo>
                      <a:pt x="227" y="25"/>
                      <a:pt x="239" y="37"/>
                      <a:pt x="239" y="51"/>
                    </a:cubicBezTo>
                    <a:cubicBezTo>
                      <a:pt x="239" y="103"/>
                      <a:pt x="195" y="143"/>
                      <a:pt x="139"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8" name="Freeform 12">
                <a:extLst>
                  <a:ext uri="{FF2B5EF4-FFF2-40B4-BE49-F238E27FC236}">
                    <a16:creationId xmlns:a16="http://schemas.microsoft.com/office/drawing/2014/main" id="{B33A0ABC-D076-4990-926B-75B7C39A61F8}"/>
                  </a:ext>
                </a:extLst>
              </p:cNvPr>
              <p:cNvSpPr>
                <a:spLocks/>
              </p:cNvSpPr>
              <p:nvPr/>
            </p:nvSpPr>
            <p:spPr bwMode="auto">
              <a:xfrm>
                <a:off x="-1644" y="2443"/>
                <a:ext cx="111" cy="620"/>
              </a:xfrm>
              <a:custGeom>
                <a:avLst/>
                <a:gdLst>
                  <a:gd name="T0" fmla="*/ 141 w 247"/>
                  <a:gd name="T1" fmla="*/ 1379 h 1379"/>
                  <a:gd name="T2" fmla="*/ 100 w 247"/>
                  <a:gd name="T3" fmla="*/ 1379 h 1379"/>
                  <a:gd name="T4" fmla="*/ 31 w 247"/>
                  <a:gd name="T5" fmla="*/ 1353 h 1379"/>
                  <a:gd name="T6" fmla="*/ 0 w 247"/>
                  <a:gd name="T7" fmla="*/ 1241 h 1379"/>
                  <a:gd name="T8" fmla="*/ 0 w 247"/>
                  <a:gd name="T9" fmla="*/ 1235 h 1379"/>
                  <a:gd name="T10" fmla="*/ 26 w 247"/>
                  <a:gd name="T11" fmla="*/ 1209 h 1379"/>
                  <a:gd name="T12" fmla="*/ 53 w 247"/>
                  <a:gd name="T13" fmla="*/ 1235 h 1379"/>
                  <a:gd name="T14" fmla="*/ 53 w 247"/>
                  <a:gd name="T15" fmla="*/ 1241 h 1379"/>
                  <a:gd name="T16" fmla="*/ 68 w 247"/>
                  <a:gd name="T17" fmla="*/ 1316 h 1379"/>
                  <a:gd name="T18" fmla="*/ 100 w 247"/>
                  <a:gd name="T19" fmla="*/ 1326 h 1379"/>
                  <a:gd name="T20" fmla="*/ 141 w 247"/>
                  <a:gd name="T21" fmla="*/ 1326 h 1379"/>
                  <a:gd name="T22" fmla="*/ 176 w 247"/>
                  <a:gd name="T23" fmla="*/ 1316 h 1379"/>
                  <a:gd name="T24" fmla="*/ 186 w 247"/>
                  <a:gd name="T25" fmla="*/ 1263 h 1379"/>
                  <a:gd name="T26" fmla="*/ 185 w 247"/>
                  <a:gd name="T27" fmla="*/ 1252 h 1379"/>
                  <a:gd name="T28" fmla="*/ 185 w 247"/>
                  <a:gd name="T29" fmla="*/ 975 h 1379"/>
                  <a:gd name="T30" fmla="*/ 100 w 247"/>
                  <a:gd name="T31" fmla="*/ 504 h 1379"/>
                  <a:gd name="T32" fmla="*/ 31 w 247"/>
                  <a:gd name="T33" fmla="*/ 134 h 1379"/>
                  <a:gd name="T34" fmla="*/ 31 w 247"/>
                  <a:gd name="T35" fmla="*/ 26 h 1379"/>
                  <a:gd name="T36" fmla="*/ 57 w 247"/>
                  <a:gd name="T37" fmla="*/ 0 h 1379"/>
                  <a:gd name="T38" fmla="*/ 84 w 247"/>
                  <a:gd name="T39" fmla="*/ 26 h 1379"/>
                  <a:gd name="T40" fmla="*/ 84 w 247"/>
                  <a:gd name="T41" fmla="*/ 134 h 1379"/>
                  <a:gd name="T42" fmla="*/ 148 w 247"/>
                  <a:gd name="T43" fmla="*/ 481 h 1379"/>
                  <a:gd name="T44" fmla="*/ 238 w 247"/>
                  <a:gd name="T45" fmla="*/ 976 h 1379"/>
                  <a:gd name="T46" fmla="*/ 238 w 247"/>
                  <a:gd name="T47" fmla="*/ 1262 h 1379"/>
                  <a:gd name="T48" fmla="*/ 214 w 247"/>
                  <a:gd name="T49" fmla="*/ 1353 h 1379"/>
                  <a:gd name="T50" fmla="*/ 141 w 247"/>
                  <a:gd name="T51" fmla="*/ 1379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7" h="1379">
                    <a:moveTo>
                      <a:pt x="141" y="1379"/>
                    </a:moveTo>
                    <a:cubicBezTo>
                      <a:pt x="100" y="1379"/>
                      <a:pt x="100" y="1379"/>
                      <a:pt x="100" y="1379"/>
                    </a:cubicBezTo>
                    <a:cubicBezTo>
                      <a:pt x="71" y="1379"/>
                      <a:pt x="48" y="1370"/>
                      <a:pt x="31" y="1353"/>
                    </a:cubicBezTo>
                    <a:cubicBezTo>
                      <a:pt x="0" y="1321"/>
                      <a:pt x="0" y="1271"/>
                      <a:pt x="0" y="1241"/>
                    </a:cubicBezTo>
                    <a:cubicBezTo>
                      <a:pt x="0" y="1235"/>
                      <a:pt x="0" y="1235"/>
                      <a:pt x="0" y="1235"/>
                    </a:cubicBezTo>
                    <a:cubicBezTo>
                      <a:pt x="0" y="1221"/>
                      <a:pt x="12" y="1209"/>
                      <a:pt x="26" y="1209"/>
                    </a:cubicBezTo>
                    <a:cubicBezTo>
                      <a:pt x="41" y="1209"/>
                      <a:pt x="53" y="1221"/>
                      <a:pt x="53" y="1235"/>
                    </a:cubicBezTo>
                    <a:cubicBezTo>
                      <a:pt x="53" y="1241"/>
                      <a:pt x="53" y="1241"/>
                      <a:pt x="53" y="1241"/>
                    </a:cubicBezTo>
                    <a:cubicBezTo>
                      <a:pt x="53" y="1264"/>
                      <a:pt x="53" y="1300"/>
                      <a:pt x="68" y="1316"/>
                    </a:cubicBezTo>
                    <a:cubicBezTo>
                      <a:pt x="75" y="1323"/>
                      <a:pt x="85" y="1326"/>
                      <a:pt x="100" y="1326"/>
                    </a:cubicBezTo>
                    <a:cubicBezTo>
                      <a:pt x="141" y="1326"/>
                      <a:pt x="141" y="1326"/>
                      <a:pt x="141" y="1326"/>
                    </a:cubicBezTo>
                    <a:cubicBezTo>
                      <a:pt x="158" y="1326"/>
                      <a:pt x="170" y="1323"/>
                      <a:pt x="176" y="1316"/>
                    </a:cubicBezTo>
                    <a:cubicBezTo>
                      <a:pt x="186" y="1306"/>
                      <a:pt x="186" y="1283"/>
                      <a:pt x="186" y="1263"/>
                    </a:cubicBezTo>
                    <a:cubicBezTo>
                      <a:pt x="185" y="1252"/>
                      <a:pt x="185" y="1252"/>
                      <a:pt x="185" y="1252"/>
                    </a:cubicBezTo>
                    <a:cubicBezTo>
                      <a:pt x="185" y="975"/>
                      <a:pt x="185" y="975"/>
                      <a:pt x="185" y="975"/>
                    </a:cubicBezTo>
                    <a:cubicBezTo>
                      <a:pt x="186" y="971"/>
                      <a:pt x="193" y="697"/>
                      <a:pt x="100" y="504"/>
                    </a:cubicBezTo>
                    <a:cubicBezTo>
                      <a:pt x="38" y="374"/>
                      <a:pt x="31" y="144"/>
                      <a:pt x="31" y="134"/>
                    </a:cubicBezTo>
                    <a:cubicBezTo>
                      <a:pt x="31" y="26"/>
                      <a:pt x="31" y="26"/>
                      <a:pt x="31" y="26"/>
                    </a:cubicBezTo>
                    <a:cubicBezTo>
                      <a:pt x="31" y="12"/>
                      <a:pt x="43" y="0"/>
                      <a:pt x="57" y="0"/>
                    </a:cubicBezTo>
                    <a:cubicBezTo>
                      <a:pt x="72" y="0"/>
                      <a:pt x="84" y="12"/>
                      <a:pt x="84" y="26"/>
                    </a:cubicBezTo>
                    <a:cubicBezTo>
                      <a:pt x="84" y="134"/>
                      <a:pt x="84" y="134"/>
                      <a:pt x="84" y="134"/>
                    </a:cubicBezTo>
                    <a:cubicBezTo>
                      <a:pt x="84" y="135"/>
                      <a:pt x="91" y="362"/>
                      <a:pt x="148" y="481"/>
                    </a:cubicBezTo>
                    <a:cubicBezTo>
                      <a:pt x="247" y="686"/>
                      <a:pt x="239" y="964"/>
                      <a:pt x="238" y="976"/>
                    </a:cubicBezTo>
                    <a:cubicBezTo>
                      <a:pt x="238" y="1262"/>
                      <a:pt x="238" y="1262"/>
                      <a:pt x="238" y="1262"/>
                    </a:cubicBezTo>
                    <a:cubicBezTo>
                      <a:pt x="239" y="1290"/>
                      <a:pt x="240" y="1327"/>
                      <a:pt x="214" y="1353"/>
                    </a:cubicBezTo>
                    <a:cubicBezTo>
                      <a:pt x="197" y="1370"/>
                      <a:pt x="173" y="1379"/>
                      <a:pt x="141" y="1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4" name="Freeform 13">
                <a:extLst>
                  <a:ext uri="{FF2B5EF4-FFF2-40B4-BE49-F238E27FC236}">
                    <a16:creationId xmlns:a16="http://schemas.microsoft.com/office/drawing/2014/main" id="{24B1C80E-74B0-4768-8C12-BBA6DDBB0FC3}"/>
                  </a:ext>
                </a:extLst>
              </p:cNvPr>
              <p:cNvSpPr>
                <a:spLocks/>
              </p:cNvSpPr>
              <p:nvPr/>
            </p:nvSpPr>
            <p:spPr bwMode="auto">
              <a:xfrm>
                <a:off x="-1916" y="2469"/>
                <a:ext cx="212" cy="558"/>
              </a:xfrm>
              <a:custGeom>
                <a:avLst/>
                <a:gdLst>
                  <a:gd name="T0" fmla="*/ 371 w 469"/>
                  <a:gd name="T1" fmla="*/ 1242 h 1242"/>
                  <a:gd name="T2" fmla="*/ 329 w 469"/>
                  <a:gd name="T3" fmla="*/ 1242 h 1242"/>
                  <a:gd name="T4" fmla="*/ 234 w 469"/>
                  <a:gd name="T5" fmla="*/ 1179 h 1242"/>
                  <a:gd name="T6" fmla="*/ 183 w 469"/>
                  <a:gd name="T7" fmla="*/ 1194 h 1242"/>
                  <a:gd name="T8" fmla="*/ 142 w 469"/>
                  <a:gd name="T9" fmla="*/ 1194 h 1242"/>
                  <a:gd name="T10" fmla="*/ 45 w 469"/>
                  <a:gd name="T11" fmla="*/ 1096 h 1242"/>
                  <a:gd name="T12" fmla="*/ 45 w 469"/>
                  <a:gd name="T13" fmla="*/ 1090 h 1242"/>
                  <a:gd name="T14" fmla="*/ 105 w 469"/>
                  <a:gd name="T15" fmla="*/ 73 h 1242"/>
                  <a:gd name="T16" fmla="*/ 105 w 469"/>
                  <a:gd name="T17" fmla="*/ 27 h 1242"/>
                  <a:gd name="T18" fmla="*/ 131 w 469"/>
                  <a:gd name="T19" fmla="*/ 0 h 1242"/>
                  <a:gd name="T20" fmla="*/ 158 w 469"/>
                  <a:gd name="T21" fmla="*/ 27 h 1242"/>
                  <a:gd name="T22" fmla="*/ 158 w 469"/>
                  <a:gd name="T23" fmla="*/ 76 h 1242"/>
                  <a:gd name="T24" fmla="*/ 157 w 469"/>
                  <a:gd name="T25" fmla="*/ 82 h 1242"/>
                  <a:gd name="T26" fmla="*/ 98 w 469"/>
                  <a:gd name="T27" fmla="*/ 1088 h 1242"/>
                  <a:gd name="T28" fmla="*/ 98 w 469"/>
                  <a:gd name="T29" fmla="*/ 1096 h 1242"/>
                  <a:gd name="T30" fmla="*/ 142 w 469"/>
                  <a:gd name="T31" fmla="*/ 1141 h 1242"/>
                  <a:gd name="T32" fmla="*/ 183 w 469"/>
                  <a:gd name="T33" fmla="*/ 1141 h 1242"/>
                  <a:gd name="T34" fmla="*/ 227 w 469"/>
                  <a:gd name="T35" fmla="*/ 1098 h 1242"/>
                  <a:gd name="T36" fmla="*/ 227 w 469"/>
                  <a:gd name="T37" fmla="*/ 1096 h 1242"/>
                  <a:gd name="T38" fmla="*/ 254 w 469"/>
                  <a:gd name="T39" fmla="*/ 1070 h 1242"/>
                  <a:gd name="T40" fmla="*/ 280 w 469"/>
                  <a:gd name="T41" fmla="*/ 1096 h 1242"/>
                  <a:gd name="T42" fmla="*/ 280 w 469"/>
                  <a:gd name="T43" fmla="*/ 1099 h 1242"/>
                  <a:gd name="T44" fmla="*/ 280 w 469"/>
                  <a:gd name="T45" fmla="*/ 1145 h 1242"/>
                  <a:gd name="T46" fmla="*/ 329 w 469"/>
                  <a:gd name="T47" fmla="*/ 1189 h 1242"/>
                  <a:gd name="T48" fmla="*/ 371 w 469"/>
                  <a:gd name="T49" fmla="*/ 1189 h 1242"/>
                  <a:gd name="T50" fmla="*/ 416 w 469"/>
                  <a:gd name="T51" fmla="*/ 1152 h 1242"/>
                  <a:gd name="T52" fmla="*/ 442 w 469"/>
                  <a:gd name="T53" fmla="*/ 1126 h 1242"/>
                  <a:gd name="T54" fmla="*/ 469 w 469"/>
                  <a:gd name="T55" fmla="*/ 1152 h 1242"/>
                  <a:gd name="T56" fmla="*/ 371 w 469"/>
                  <a:gd name="T57"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1242">
                    <a:moveTo>
                      <a:pt x="371" y="1242"/>
                    </a:moveTo>
                    <a:cubicBezTo>
                      <a:pt x="329" y="1242"/>
                      <a:pt x="329" y="1242"/>
                      <a:pt x="329" y="1242"/>
                    </a:cubicBezTo>
                    <a:cubicBezTo>
                      <a:pt x="288" y="1242"/>
                      <a:pt x="250" y="1215"/>
                      <a:pt x="234" y="1179"/>
                    </a:cubicBezTo>
                    <a:cubicBezTo>
                      <a:pt x="219" y="1188"/>
                      <a:pt x="202" y="1194"/>
                      <a:pt x="183" y="1194"/>
                    </a:cubicBezTo>
                    <a:cubicBezTo>
                      <a:pt x="142" y="1194"/>
                      <a:pt x="142" y="1194"/>
                      <a:pt x="142" y="1194"/>
                    </a:cubicBezTo>
                    <a:cubicBezTo>
                      <a:pt x="88" y="1194"/>
                      <a:pt x="45" y="1150"/>
                      <a:pt x="45" y="1096"/>
                    </a:cubicBezTo>
                    <a:cubicBezTo>
                      <a:pt x="45" y="1090"/>
                      <a:pt x="45" y="1090"/>
                      <a:pt x="45" y="1090"/>
                    </a:cubicBezTo>
                    <a:cubicBezTo>
                      <a:pt x="45" y="1087"/>
                      <a:pt x="0" y="507"/>
                      <a:pt x="105" y="73"/>
                    </a:cubicBezTo>
                    <a:cubicBezTo>
                      <a:pt x="105" y="27"/>
                      <a:pt x="105" y="27"/>
                      <a:pt x="105" y="27"/>
                    </a:cubicBezTo>
                    <a:cubicBezTo>
                      <a:pt x="105" y="12"/>
                      <a:pt x="117" y="0"/>
                      <a:pt x="131" y="0"/>
                    </a:cubicBezTo>
                    <a:cubicBezTo>
                      <a:pt x="146" y="0"/>
                      <a:pt x="158" y="12"/>
                      <a:pt x="158" y="27"/>
                    </a:cubicBezTo>
                    <a:cubicBezTo>
                      <a:pt x="158" y="76"/>
                      <a:pt x="158" y="76"/>
                      <a:pt x="158" y="76"/>
                    </a:cubicBezTo>
                    <a:cubicBezTo>
                      <a:pt x="158" y="78"/>
                      <a:pt x="157" y="80"/>
                      <a:pt x="157" y="82"/>
                    </a:cubicBezTo>
                    <a:cubicBezTo>
                      <a:pt x="53" y="508"/>
                      <a:pt x="97" y="1083"/>
                      <a:pt x="98" y="1088"/>
                    </a:cubicBezTo>
                    <a:cubicBezTo>
                      <a:pt x="98" y="1096"/>
                      <a:pt x="98" y="1096"/>
                      <a:pt x="98" y="1096"/>
                    </a:cubicBezTo>
                    <a:cubicBezTo>
                      <a:pt x="98" y="1121"/>
                      <a:pt x="117" y="1141"/>
                      <a:pt x="142" y="1141"/>
                    </a:cubicBezTo>
                    <a:cubicBezTo>
                      <a:pt x="183" y="1141"/>
                      <a:pt x="183" y="1141"/>
                      <a:pt x="183" y="1141"/>
                    </a:cubicBezTo>
                    <a:cubicBezTo>
                      <a:pt x="207" y="1141"/>
                      <a:pt x="227" y="1122"/>
                      <a:pt x="227" y="1098"/>
                    </a:cubicBezTo>
                    <a:cubicBezTo>
                      <a:pt x="227" y="1096"/>
                      <a:pt x="227" y="1096"/>
                      <a:pt x="227" y="1096"/>
                    </a:cubicBezTo>
                    <a:cubicBezTo>
                      <a:pt x="228" y="1082"/>
                      <a:pt x="240" y="1070"/>
                      <a:pt x="254" y="1070"/>
                    </a:cubicBezTo>
                    <a:cubicBezTo>
                      <a:pt x="269" y="1070"/>
                      <a:pt x="280" y="1082"/>
                      <a:pt x="280" y="1096"/>
                    </a:cubicBezTo>
                    <a:cubicBezTo>
                      <a:pt x="280" y="1097"/>
                      <a:pt x="280" y="1098"/>
                      <a:pt x="280" y="1099"/>
                    </a:cubicBezTo>
                    <a:cubicBezTo>
                      <a:pt x="280" y="1145"/>
                      <a:pt x="280" y="1145"/>
                      <a:pt x="280" y="1145"/>
                    </a:cubicBezTo>
                    <a:cubicBezTo>
                      <a:pt x="280" y="1167"/>
                      <a:pt x="304" y="1189"/>
                      <a:pt x="329" y="1189"/>
                    </a:cubicBezTo>
                    <a:cubicBezTo>
                      <a:pt x="371" y="1189"/>
                      <a:pt x="371" y="1189"/>
                      <a:pt x="371" y="1189"/>
                    </a:cubicBezTo>
                    <a:cubicBezTo>
                      <a:pt x="394" y="1189"/>
                      <a:pt x="416" y="1178"/>
                      <a:pt x="416" y="1152"/>
                    </a:cubicBezTo>
                    <a:cubicBezTo>
                      <a:pt x="416" y="1138"/>
                      <a:pt x="428" y="1126"/>
                      <a:pt x="442" y="1126"/>
                    </a:cubicBezTo>
                    <a:cubicBezTo>
                      <a:pt x="457" y="1126"/>
                      <a:pt x="469" y="1138"/>
                      <a:pt x="469" y="1152"/>
                    </a:cubicBezTo>
                    <a:cubicBezTo>
                      <a:pt x="469" y="1204"/>
                      <a:pt x="428" y="1242"/>
                      <a:pt x="371" y="12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14">
                <a:extLst>
                  <a:ext uri="{FF2B5EF4-FFF2-40B4-BE49-F238E27FC236}">
                    <a16:creationId xmlns:a16="http://schemas.microsoft.com/office/drawing/2014/main" id="{E399BC13-05E4-4CBA-A067-FCFC042DA71B}"/>
                  </a:ext>
                </a:extLst>
              </p:cNvPr>
              <p:cNvSpPr>
                <a:spLocks/>
              </p:cNvSpPr>
              <p:nvPr/>
            </p:nvSpPr>
            <p:spPr bwMode="auto">
              <a:xfrm>
                <a:off x="-1980" y="2298"/>
                <a:ext cx="64" cy="108"/>
              </a:xfrm>
              <a:custGeom>
                <a:avLst/>
                <a:gdLst>
                  <a:gd name="T0" fmla="*/ 92 w 143"/>
                  <a:gd name="T1" fmla="*/ 239 h 239"/>
                  <a:gd name="T2" fmla="*/ 0 w 143"/>
                  <a:gd name="T3" fmla="*/ 139 h 239"/>
                  <a:gd name="T4" fmla="*/ 0 w 143"/>
                  <a:gd name="T5" fmla="*/ 98 h 239"/>
                  <a:gd name="T6" fmla="*/ 116 w 143"/>
                  <a:gd name="T7" fmla="*/ 0 h 239"/>
                  <a:gd name="T8" fmla="*/ 143 w 143"/>
                  <a:gd name="T9" fmla="*/ 26 h 239"/>
                  <a:gd name="T10" fmla="*/ 116 w 143"/>
                  <a:gd name="T11" fmla="*/ 53 h 239"/>
                  <a:gd name="T12" fmla="*/ 53 w 143"/>
                  <a:gd name="T13" fmla="*/ 98 h 239"/>
                  <a:gd name="T14" fmla="*/ 53 w 143"/>
                  <a:gd name="T15" fmla="*/ 139 h 239"/>
                  <a:gd name="T16" fmla="*/ 92 w 143"/>
                  <a:gd name="T17" fmla="*/ 186 h 239"/>
                  <a:gd name="T18" fmla="*/ 118 w 143"/>
                  <a:gd name="T19" fmla="*/ 212 h 239"/>
                  <a:gd name="T20" fmla="*/ 92 w 143"/>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39">
                    <a:moveTo>
                      <a:pt x="92" y="239"/>
                    </a:moveTo>
                    <a:cubicBezTo>
                      <a:pt x="40" y="239"/>
                      <a:pt x="0" y="195"/>
                      <a:pt x="0" y="139"/>
                    </a:cubicBezTo>
                    <a:cubicBezTo>
                      <a:pt x="0" y="98"/>
                      <a:pt x="0" y="98"/>
                      <a:pt x="0" y="98"/>
                    </a:cubicBezTo>
                    <a:cubicBezTo>
                      <a:pt x="0" y="43"/>
                      <a:pt x="64" y="0"/>
                      <a:pt x="116" y="0"/>
                    </a:cubicBezTo>
                    <a:cubicBezTo>
                      <a:pt x="131" y="0"/>
                      <a:pt x="143" y="12"/>
                      <a:pt x="143" y="26"/>
                    </a:cubicBezTo>
                    <a:cubicBezTo>
                      <a:pt x="143" y="41"/>
                      <a:pt x="131" y="53"/>
                      <a:pt x="116" y="53"/>
                    </a:cubicBezTo>
                    <a:cubicBezTo>
                      <a:pt x="88" y="53"/>
                      <a:pt x="53" y="77"/>
                      <a:pt x="53" y="98"/>
                    </a:cubicBezTo>
                    <a:cubicBezTo>
                      <a:pt x="53" y="139"/>
                      <a:pt x="53" y="139"/>
                      <a:pt x="53" y="139"/>
                    </a:cubicBezTo>
                    <a:cubicBezTo>
                      <a:pt x="53" y="162"/>
                      <a:pt x="66" y="186"/>
                      <a:pt x="92" y="186"/>
                    </a:cubicBezTo>
                    <a:cubicBezTo>
                      <a:pt x="106" y="186"/>
                      <a:pt x="118" y="198"/>
                      <a:pt x="118" y="212"/>
                    </a:cubicBezTo>
                    <a:cubicBezTo>
                      <a:pt x="118" y="227"/>
                      <a:pt x="106" y="239"/>
                      <a:pt x="92" y="2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15">
                <a:extLst>
                  <a:ext uri="{FF2B5EF4-FFF2-40B4-BE49-F238E27FC236}">
                    <a16:creationId xmlns:a16="http://schemas.microsoft.com/office/drawing/2014/main" id="{58E89AC7-54B0-49FC-93C9-0DA4EA9C8B8C}"/>
                  </a:ext>
                </a:extLst>
              </p:cNvPr>
              <p:cNvSpPr>
                <a:spLocks/>
              </p:cNvSpPr>
              <p:nvPr/>
            </p:nvSpPr>
            <p:spPr bwMode="auto">
              <a:xfrm>
                <a:off x="-2004" y="2382"/>
                <a:ext cx="652" cy="111"/>
              </a:xfrm>
              <a:custGeom>
                <a:avLst/>
                <a:gdLst>
                  <a:gd name="T0" fmla="*/ 104 w 1444"/>
                  <a:gd name="T1" fmla="*/ 238 h 247"/>
                  <a:gd name="T2" fmla="*/ 26 w 1444"/>
                  <a:gd name="T3" fmla="*/ 214 h 247"/>
                  <a:gd name="T4" fmla="*/ 0 w 1444"/>
                  <a:gd name="T5" fmla="*/ 141 h 247"/>
                  <a:gd name="T6" fmla="*/ 0 w 1444"/>
                  <a:gd name="T7" fmla="*/ 99 h 247"/>
                  <a:gd name="T8" fmla="*/ 26 w 1444"/>
                  <a:gd name="T9" fmla="*/ 31 h 247"/>
                  <a:gd name="T10" fmla="*/ 138 w 1444"/>
                  <a:gd name="T11" fmla="*/ 0 h 247"/>
                  <a:gd name="T12" fmla="*/ 144 w 1444"/>
                  <a:gd name="T13" fmla="*/ 0 h 247"/>
                  <a:gd name="T14" fmla="*/ 170 w 1444"/>
                  <a:gd name="T15" fmla="*/ 26 h 247"/>
                  <a:gd name="T16" fmla="*/ 144 w 1444"/>
                  <a:gd name="T17" fmla="*/ 53 h 247"/>
                  <a:gd name="T18" fmla="*/ 138 w 1444"/>
                  <a:gd name="T19" fmla="*/ 53 h 247"/>
                  <a:gd name="T20" fmla="*/ 63 w 1444"/>
                  <a:gd name="T21" fmla="*/ 68 h 247"/>
                  <a:gd name="T22" fmla="*/ 53 w 1444"/>
                  <a:gd name="T23" fmla="*/ 99 h 247"/>
                  <a:gd name="T24" fmla="*/ 53 w 1444"/>
                  <a:gd name="T25" fmla="*/ 141 h 247"/>
                  <a:gd name="T26" fmla="*/ 63 w 1444"/>
                  <a:gd name="T27" fmla="*/ 176 h 247"/>
                  <a:gd name="T28" fmla="*/ 115 w 1444"/>
                  <a:gd name="T29" fmla="*/ 185 h 247"/>
                  <a:gd name="T30" fmla="*/ 127 w 1444"/>
                  <a:gd name="T31" fmla="*/ 185 h 247"/>
                  <a:gd name="T32" fmla="*/ 404 w 1444"/>
                  <a:gd name="T33" fmla="*/ 185 h 247"/>
                  <a:gd name="T34" fmla="*/ 875 w 1444"/>
                  <a:gd name="T35" fmla="*/ 100 h 247"/>
                  <a:gd name="T36" fmla="*/ 1244 w 1444"/>
                  <a:gd name="T37" fmla="*/ 31 h 247"/>
                  <a:gd name="T38" fmla="*/ 1417 w 1444"/>
                  <a:gd name="T39" fmla="*/ 31 h 247"/>
                  <a:gd name="T40" fmla="*/ 1444 w 1444"/>
                  <a:gd name="T41" fmla="*/ 57 h 247"/>
                  <a:gd name="T42" fmla="*/ 1417 w 1444"/>
                  <a:gd name="T43" fmla="*/ 84 h 247"/>
                  <a:gd name="T44" fmla="*/ 1245 w 1444"/>
                  <a:gd name="T45" fmla="*/ 84 h 247"/>
                  <a:gd name="T46" fmla="*/ 898 w 1444"/>
                  <a:gd name="T47" fmla="*/ 148 h 247"/>
                  <a:gd name="T48" fmla="*/ 403 w 1444"/>
                  <a:gd name="T49" fmla="*/ 238 h 247"/>
                  <a:gd name="T50" fmla="*/ 116 w 1444"/>
                  <a:gd name="T51" fmla="*/ 238 h 247"/>
                  <a:gd name="T52" fmla="*/ 104 w 1444"/>
                  <a:gd name="T53" fmla="*/ 23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4" h="247">
                    <a:moveTo>
                      <a:pt x="104" y="238"/>
                    </a:moveTo>
                    <a:cubicBezTo>
                      <a:pt x="78" y="238"/>
                      <a:pt x="48" y="236"/>
                      <a:pt x="26" y="214"/>
                    </a:cubicBezTo>
                    <a:cubicBezTo>
                      <a:pt x="9" y="197"/>
                      <a:pt x="0" y="173"/>
                      <a:pt x="0" y="141"/>
                    </a:cubicBezTo>
                    <a:cubicBezTo>
                      <a:pt x="0" y="99"/>
                      <a:pt x="0" y="99"/>
                      <a:pt x="0" y="99"/>
                    </a:cubicBezTo>
                    <a:cubicBezTo>
                      <a:pt x="0" y="71"/>
                      <a:pt x="9" y="48"/>
                      <a:pt x="26" y="31"/>
                    </a:cubicBezTo>
                    <a:cubicBezTo>
                      <a:pt x="57" y="0"/>
                      <a:pt x="108" y="0"/>
                      <a:pt x="138" y="0"/>
                    </a:cubicBezTo>
                    <a:cubicBezTo>
                      <a:pt x="144" y="0"/>
                      <a:pt x="144" y="0"/>
                      <a:pt x="144" y="0"/>
                    </a:cubicBezTo>
                    <a:cubicBezTo>
                      <a:pt x="158" y="0"/>
                      <a:pt x="170" y="12"/>
                      <a:pt x="170" y="26"/>
                    </a:cubicBezTo>
                    <a:cubicBezTo>
                      <a:pt x="170" y="41"/>
                      <a:pt x="158" y="53"/>
                      <a:pt x="144" y="53"/>
                    </a:cubicBezTo>
                    <a:cubicBezTo>
                      <a:pt x="138" y="53"/>
                      <a:pt x="138" y="53"/>
                      <a:pt x="138" y="53"/>
                    </a:cubicBezTo>
                    <a:cubicBezTo>
                      <a:pt x="115" y="53"/>
                      <a:pt x="79" y="52"/>
                      <a:pt x="63" y="68"/>
                    </a:cubicBezTo>
                    <a:cubicBezTo>
                      <a:pt x="56" y="75"/>
                      <a:pt x="53" y="85"/>
                      <a:pt x="53" y="99"/>
                    </a:cubicBezTo>
                    <a:cubicBezTo>
                      <a:pt x="53" y="141"/>
                      <a:pt x="53" y="141"/>
                      <a:pt x="53" y="141"/>
                    </a:cubicBezTo>
                    <a:cubicBezTo>
                      <a:pt x="53" y="158"/>
                      <a:pt x="56" y="170"/>
                      <a:pt x="63" y="176"/>
                    </a:cubicBezTo>
                    <a:cubicBezTo>
                      <a:pt x="73" y="186"/>
                      <a:pt x="96" y="186"/>
                      <a:pt x="115" y="185"/>
                    </a:cubicBezTo>
                    <a:cubicBezTo>
                      <a:pt x="127" y="185"/>
                      <a:pt x="127" y="185"/>
                      <a:pt x="127" y="185"/>
                    </a:cubicBezTo>
                    <a:cubicBezTo>
                      <a:pt x="404" y="185"/>
                      <a:pt x="404" y="185"/>
                      <a:pt x="404" y="185"/>
                    </a:cubicBezTo>
                    <a:cubicBezTo>
                      <a:pt x="408" y="185"/>
                      <a:pt x="682" y="193"/>
                      <a:pt x="875" y="100"/>
                    </a:cubicBezTo>
                    <a:cubicBezTo>
                      <a:pt x="1004" y="38"/>
                      <a:pt x="1235" y="31"/>
                      <a:pt x="1244" y="31"/>
                    </a:cubicBezTo>
                    <a:cubicBezTo>
                      <a:pt x="1417" y="31"/>
                      <a:pt x="1417" y="31"/>
                      <a:pt x="1417" y="31"/>
                    </a:cubicBezTo>
                    <a:cubicBezTo>
                      <a:pt x="1432" y="31"/>
                      <a:pt x="1444" y="43"/>
                      <a:pt x="1444" y="57"/>
                    </a:cubicBezTo>
                    <a:cubicBezTo>
                      <a:pt x="1444" y="72"/>
                      <a:pt x="1432" y="84"/>
                      <a:pt x="1417" y="84"/>
                    </a:cubicBezTo>
                    <a:cubicBezTo>
                      <a:pt x="1245" y="84"/>
                      <a:pt x="1245" y="84"/>
                      <a:pt x="1245" y="84"/>
                    </a:cubicBezTo>
                    <a:cubicBezTo>
                      <a:pt x="1244" y="84"/>
                      <a:pt x="1017" y="90"/>
                      <a:pt x="898" y="148"/>
                    </a:cubicBezTo>
                    <a:cubicBezTo>
                      <a:pt x="693" y="247"/>
                      <a:pt x="415" y="239"/>
                      <a:pt x="403" y="238"/>
                    </a:cubicBezTo>
                    <a:cubicBezTo>
                      <a:pt x="116" y="238"/>
                      <a:pt x="116" y="238"/>
                      <a:pt x="116" y="238"/>
                    </a:cubicBezTo>
                    <a:cubicBezTo>
                      <a:pt x="112" y="238"/>
                      <a:pt x="108" y="238"/>
                      <a:pt x="104" y="2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16">
                <a:extLst>
                  <a:ext uri="{FF2B5EF4-FFF2-40B4-BE49-F238E27FC236}">
                    <a16:creationId xmlns:a16="http://schemas.microsoft.com/office/drawing/2014/main" id="{9A395A8E-FD0F-4C3A-A0D9-2E7933179741}"/>
                  </a:ext>
                </a:extLst>
              </p:cNvPr>
              <p:cNvSpPr>
                <a:spLocks/>
              </p:cNvSpPr>
              <p:nvPr/>
            </p:nvSpPr>
            <p:spPr bwMode="auto">
              <a:xfrm>
                <a:off x="-1968" y="2111"/>
                <a:ext cx="592" cy="211"/>
              </a:xfrm>
              <a:custGeom>
                <a:avLst/>
                <a:gdLst>
                  <a:gd name="T0" fmla="*/ 89 w 1312"/>
                  <a:gd name="T1" fmla="*/ 469 h 469"/>
                  <a:gd name="T2" fmla="*/ 0 w 1312"/>
                  <a:gd name="T3" fmla="*/ 371 h 469"/>
                  <a:gd name="T4" fmla="*/ 0 w 1312"/>
                  <a:gd name="T5" fmla="*/ 329 h 469"/>
                  <a:gd name="T6" fmla="*/ 63 w 1312"/>
                  <a:gd name="T7" fmla="*/ 234 h 469"/>
                  <a:gd name="T8" fmla="*/ 48 w 1312"/>
                  <a:gd name="T9" fmla="*/ 183 h 469"/>
                  <a:gd name="T10" fmla="*/ 48 w 1312"/>
                  <a:gd name="T11" fmla="*/ 141 h 469"/>
                  <a:gd name="T12" fmla="*/ 145 w 1312"/>
                  <a:gd name="T13" fmla="*/ 45 h 469"/>
                  <a:gd name="T14" fmla="*/ 151 w 1312"/>
                  <a:gd name="T15" fmla="*/ 45 h 469"/>
                  <a:gd name="T16" fmla="*/ 1169 w 1312"/>
                  <a:gd name="T17" fmla="*/ 105 h 469"/>
                  <a:gd name="T18" fmla="*/ 1286 w 1312"/>
                  <a:gd name="T19" fmla="*/ 105 h 469"/>
                  <a:gd name="T20" fmla="*/ 1312 w 1312"/>
                  <a:gd name="T21" fmla="*/ 131 h 469"/>
                  <a:gd name="T22" fmla="*/ 1286 w 1312"/>
                  <a:gd name="T23" fmla="*/ 158 h 469"/>
                  <a:gd name="T24" fmla="*/ 1166 w 1312"/>
                  <a:gd name="T25" fmla="*/ 158 h 469"/>
                  <a:gd name="T26" fmla="*/ 1160 w 1312"/>
                  <a:gd name="T27" fmla="*/ 157 h 469"/>
                  <a:gd name="T28" fmla="*/ 154 w 1312"/>
                  <a:gd name="T29" fmla="*/ 98 h 469"/>
                  <a:gd name="T30" fmla="*/ 145 w 1312"/>
                  <a:gd name="T31" fmla="*/ 98 h 469"/>
                  <a:gd name="T32" fmla="*/ 101 w 1312"/>
                  <a:gd name="T33" fmla="*/ 141 h 469"/>
                  <a:gd name="T34" fmla="*/ 101 w 1312"/>
                  <a:gd name="T35" fmla="*/ 183 h 469"/>
                  <a:gd name="T36" fmla="*/ 144 w 1312"/>
                  <a:gd name="T37" fmla="*/ 227 h 469"/>
                  <a:gd name="T38" fmla="*/ 146 w 1312"/>
                  <a:gd name="T39" fmla="*/ 227 h 469"/>
                  <a:gd name="T40" fmla="*/ 172 w 1312"/>
                  <a:gd name="T41" fmla="*/ 254 h 469"/>
                  <a:gd name="T42" fmla="*/ 143 w 1312"/>
                  <a:gd name="T43" fmla="*/ 280 h 469"/>
                  <a:gd name="T44" fmla="*/ 97 w 1312"/>
                  <a:gd name="T45" fmla="*/ 280 h 469"/>
                  <a:gd name="T46" fmla="*/ 53 w 1312"/>
                  <a:gd name="T47" fmla="*/ 329 h 469"/>
                  <a:gd name="T48" fmla="*/ 53 w 1312"/>
                  <a:gd name="T49" fmla="*/ 371 h 469"/>
                  <a:gd name="T50" fmla="*/ 89 w 1312"/>
                  <a:gd name="T51" fmla="*/ 416 h 469"/>
                  <a:gd name="T52" fmla="*/ 116 w 1312"/>
                  <a:gd name="T53" fmla="*/ 442 h 469"/>
                  <a:gd name="T54" fmla="*/ 89 w 1312"/>
                  <a:gd name="T55" fmla="*/ 4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12" h="469">
                    <a:moveTo>
                      <a:pt x="89" y="469"/>
                    </a:moveTo>
                    <a:cubicBezTo>
                      <a:pt x="38" y="469"/>
                      <a:pt x="0" y="428"/>
                      <a:pt x="0" y="371"/>
                    </a:cubicBezTo>
                    <a:cubicBezTo>
                      <a:pt x="0" y="329"/>
                      <a:pt x="0" y="329"/>
                      <a:pt x="0" y="329"/>
                    </a:cubicBezTo>
                    <a:cubicBezTo>
                      <a:pt x="0" y="287"/>
                      <a:pt x="27" y="249"/>
                      <a:pt x="63" y="234"/>
                    </a:cubicBezTo>
                    <a:cubicBezTo>
                      <a:pt x="54" y="219"/>
                      <a:pt x="48" y="202"/>
                      <a:pt x="48" y="183"/>
                    </a:cubicBezTo>
                    <a:cubicBezTo>
                      <a:pt x="48" y="141"/>
                      <a:pt x="48" y="141"/>
                      <a:pt x="48" y="141"/>
                    </a:cubicBezTo>
                    <a:cubicBezTo>
                      <a:pt x="48" y="88"/>
                      <a:pt x="92" y="45"/>
                      <a:pt x="145" y="45"/>
                    </a:cubicBezTo>
                    <a:cubicBezTo>
                      <a:pt x="151" y="45"/>
                      <a:pt x="151" y="45"/>
                      <a:pt x="151" y="45"/>
                    </a:cubicBezTo>
                    <a:cubicBezTo>
                      <a:pt x="155" y="44"/>
                      <a:pt x="735" y="0"/>
                      <a:pt x="1169" y="105"/>
                    </a:cubicBezTo>
                    <a:cubicBezTo>
                      <a:pt x="1286" y="105"/>
                      <a:pt x="1286" y="105"/>
                      <a:pt x="1286" y="105"/>
                    </a:cubicBezTo>
                    <a:cubicBezTo>
                      <a:pt x="1301" y="105"/>
                      <a:pt x="1312" y="117"/>
                      <a:pt x="1312" y="131"/>
                    </a:cubicBezTo>
                    <a:cubicBezTo>
                      <a:pt x="1312" y="146"/>
                      <a:pt x="1301" y="158"/>
                      <a:pt x="1286" y="158"/>
                    </a:cubicBezTo>
                    <a:cubicBezTo>
                      <a:pt x="1166" y="158"/>
                      <a:pt x="1166" y="158"/>
                      <a:pt x="1166" y="158"/>
                    </a:cubicBezTo>
                    <a:cubicBezTo>
                      <a:pt x="1164" y="158"/>
                      <a:pt x="1162" y="157"/>
                      <a:pt x="1160" y="157"/>
                    </a:cubicBezTo>
                    <a:cubicBezTo>
                      <a:pt x="734" y="53"/>
                      <a:pt x="159" y="97"/>
                      <a:pt x="154" y="98"/>
                    </a:cubicBezTo>
                    <a:cubicBezTo>
                      <a:pt x="145" y="98"/>
                      <a:pt x="145" y="98"/>
                      <a:pt x="145" y="98"/>
                    </a:cubicBezTo>
                    <a:cubicBezTo>
                      <a:pt x="121" y="98"/>
                      <a:pt x="101" y="117"/>
                      <a:pt x="101" y="141"/>
                    </a:cubicBezTo>
                    <a:cubicBezTo>
                      <a:pt x="101" y="183"/>
                      <a:pt x="101" y="183"/>
                      <a:pt x="101" y="183"/>
                    </a:cubicBezTo>
                    <a:cubicBezTo>
                      <a:pt x="101" y="207"/>
                      <a:pt x="120" y="227"/>
                      <a:pt x="144" y="227"/>
                    </a:cubicBezTo>
                    <a:cubicBezTo>
                      <a:pt x="146" y="227"/>
                      <a:pt x="146" y="227"/>
                      <a:pt x="146" y="227"/>
                    </a:cubicBezTo>
                    <a:cubicBezTo>
                      <a:pt x="160" y="228"/>
                      <a:pt x="172" y="239"/>
                      <a:pt x="172" y="254"/>
                    </a:cubicBezTo>
                    <a:cubicBezTo>
                      <a:pt x="172" y="269"/>
                      <a:pt x="158" y="281"/>
                      <a:pt x="143" y="280"/>
                    </a:cubicBezTo>
                    <a:cubicBezTo>
                      <a:pt x="97" y="280"/>
                      <a:pt x="97" y="280"/>
                      <a:pt x="97" y="280"/>
                    </a:cubicBezTo>
                    <a:cubicBezTo>
                      <a:pt x="75" y="280"/>
                      <a:pt x="53" y="304"/>
                      <a:pt x="53" y="329"/>
                    </a:cubicBezTo>
                    <a:cubicBezTo>
                      <a:pt x="53" y="371"/>
                      <a:pt x="53" y="371"/>
                      <a:pt x="53" y="371"/>
                    </a:cubicBezTo>
                    <a:cubicBezTo>
                      <a:pt x="53" y="393"/>
                      <a:pt x="64" y="416"/>
                      <a:pt x="89" y="416"/>
                    </a:cubicBezTo>
                    <a:cubicBezTo>
                      <a:pt x="104" y="416"/>
                      <a:pt x="116" y="428"/>
                      <a:pt x="116" y="442"/>
                    </a:cubicBezTo>
                    <a:cubicBezTo>
                      <a:pt x="116" y="457"/>
                      <a:pt x="104" y="469"/>
                      <a:pt x="89" y="4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Rectangle 17">
                <a:extLst>
                  <a:ext uri="{FF2B5EF4-FFF2-40B4-BE49-F238E27FC236}">
                    <a16:creationId xmlns:a16="http://schemas.microsoft.com/office/drawing/2014/main" id="{8E2C4DA2-FCF9-4A48-A2DE-144BD16CC72A}"/>
                  </a:ext>
                </a:extLst>
              </p:cNvPr>
              <p:cNvSpPr>
                <a:spLocks noChangeArrowheads="1"/>
              </p:cNvSpPr>
              <p:nvPr/>
            </p:nvSpPr>
            <p:spPr bwMode="auto">
              <a:xfrm>
                <a:off x="-1328" y="2963"/>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Rectangle 18">
                <a:extLst>
                  <a:ext uri="{FF2B5EF4-FFF2-40B4-BE49-F238E27FC236}">
                    <a16:creationId xmlns:a16="http://schemas.microsoft.com/office/drawing/2014/main" id="{76C483E2-8510-4A45-8738-5E1C889ED2EA}"/>
                  </a:ext>
                </a:extLst>
              </p:cNvPr>
              <p:cNvSpPr>
                <a:spLocks noChangeArrowheads="1"/>
              </p:cNvSpPr>
              <p:nvPr/>
            </p:nvSpPr>
            <p:spPr bwMode="auto">
              <a:xfrm>
                <a:off x="-1090" y="2963"/>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Rectangle 19">
                <a:extLst>
                  <a:ext uri="{FF2B5EF4-FFF2-40B4-BE49-F238E27FC236}">
                    <a16:creationId xmlns:a16="http://schemas.microsoft.com/office/drawing/2014/main" id="{3CF8BB37-1AF5-464D-8115-27408DC74DF1}"/>
                  </a:ext>
                </a:extLst>
              </p:cNvPr>
              <p:cNvSpPr>
                <a:spLocks noChangeArrowheads="1"/>
              </p:cNvSpPr>
              <p:nvPr/>
            </p:nvSpPr>
            <p:spPr bwMode="auto">
              <a:xfrm>
                <a:off x="-1050" y="2395"/>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Rectangle 20">
                <a:extLst>
                  <a:ext uri="{FF2B5EF4-FFF2-40B4-BE49-F238E27FC236}">
                    <a16:creationId xmlns:a16="http://schemas.microsoft.com/office/drawing/2014/main" id="{79C55326-412E-4A5F-8521-F3D0018650EF}"/>
                  </a:ext>
                </a:extLst>
              </p:cNvPr>
              <p:cNvSpPr>
                <a:spLocks noChangeArrowheads="1"/>
              </p:cNvSpPr>
              <p:nvPr/>
            </p:nvSpPr>
            <p:spPr bwMode="auto">
              <a:xfrm>
                <a:off x="-1050" y="2158"/>
                <a:ext cx="82"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Rectangle 21">
                <a:extLst>
                  <a:ext uri="{FF2B5EF4-FFF2-40B4-BE49-F238E27FC236}">
                    <a16:creationId xmlns:a16="http://schemas.microsoft.com/office/drawing/2014/main" id="{35F6E99C-E7DE-4188-9DFA-81DF8E9F5CD1}"/>
                  </a:ext>
                </a:extLst>
              </p:cNvPr>
              <p:cNvSpPr>
                <a:spLocks noChangeArrowheads="1"/>
              </p:cNvSpPr>
              <p:nvPr/>
            </p:nvSpPr>
            <p:spPr bwMode="auto">
              <a:xfrm>
                <a:off x="-1631" y="2062"/>
                <a:ext cx="23"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Rectangle 22">
                <a:extLst>
                  <a:ext uri="{FF2B5EF4-FFF2-40B4-BE49-F238E27FC236}">
                    <a16:creationId xmlns:a16="http://schemas.microsoft.com/office/drawing/2014/main" id="{7A250A30-E238-4ACC-B46B-E666D046A262}"/>
                  </a:ext>
                </a:extLst>
              </p:cNvPr>
              <p:cNvSpPr>
                <a:spLocks noChangeArrowheads="1"/>
              </p:cNvSpPr>
              <p:nvPr/>
            </p:nvSpPr>
            <p:spPr bwMode="auto">
              <a:xfrm>
                <a:off x="-1870" y="2062"/>
                <a:ext cx="24" cy="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Rectangle 23">
                <a:extLst>
                  <a:ext uri="{FF2B5EF4-FFF2-40B4-BE49-F238E27FC236}">
                    <a16:creationId xmlns:a16="http://schemas.microsoft.com/office/drawing/2014/main" id="{CB1249CE-A9FC-4B1E-96C8-07FB345698CB}"/>
                  </a:ext>
                </a:extLst>
              </p:cNvPr>
              <p:cNvSpPr>
                <a:spLocks noChangeArrowheads="1"/>
              </p:cNvSpPr>
              <p:nvPr/>
            </p:nvSpPr>
            <p:spPr bwMode="auto">
              <a:xfrm>
                <a:off x="-1967" y="2920"/>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24">
                <a:extLst>
                  <a:ext uri="{FF2B5EF4-FFF2-40B4-BE49-F238E27FC236}">
                    <a16:creationId xmlns:a16="http://schemas.microsoft.com/office/drawing/2014/main" id="{F0E4E10F-B4F7-4860-B8C8-C3EBA207DF09}"/>
                  </a:ext>
                </a:extLst>
              </p:cNvPr>
              <p:cNvSpPr>
                <a:spLocks noChangeArrowheads="1"/>
              </p:cNvSpPr>
              <p:nvPr/>
            </p:nvSpPr>
            <p:spPr bwMode="auto">
              <a:xfrm>
                <a:off x="-1967" y="2682"/>
                <a:ext cx="83" cy="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68" name="TextBox 167">
            <a:extLst>
              <a:ext uri="{FF2B5EF4-FFF2-40B4-BE49-F238E27FC236}">
                <a16:creationId xmlns:a16="http://schemas.microsoft.com/office/drawing/2014/main" id="{268EDBBC-CF72-4471-8FD7-43F2952E59B8}"/>
              </a:ext>
            </a:extLst>
          </p:cNvPr>
          <p:cNvSpPr txBox="1"/>
          <p:nvPr/>
        </p:nvSpPr>
        <p:spPr>
          <a:xfrm>
            <a:off x="634815" y="2491386"/>
            <a:ext cx="1339513"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M</a:t>
            </a:r>
            <a:r>
              <a:rPr kumimoji="0" lang="en-IN" sz="1600" b="1" i="0" u="none" strike="noStrike" kern="1200" cap="none" spc="0" normalizeH="0" baseline="0" noProof="0" err="1">
                <a:ln>
                  <a:noFill/>
                </a:ln>
                <a:solidFill>
                  <a:srgbClr val="000000"/>
                </a:solidFill>
                <a:effectLst/>
                <a:uLnTx/>
                <a:uFillTx/>
                <a:latin typeface="Calibri" panose="020F0502020204030204"/>
                <a:ea typeface="+mn-ea"/>
                <a:cs typeface="Arial" pitchFamily="34" charset="0"/>
              </a:rPr>
              <a:t>anagement</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TextBox 82">
            <a:extLst>
              <a:ext uri="{FF2B5EF4-FFF2-40B4-BE49-F238E27FC236}">
                <a16:creationId xmlns:a16="http://schemas.microsoft.com/office/drawing/2014/main" id="{E55D8C6A-4194-482D-B4D4-7D39C4B4AAC3}"/>
              </a:ext>
            </a:extLst>
          </p:cNvPr>
          <p:cNvSpPr txBox="1"/>
          <p:nvPr/>
        </p:nvSpPr>
        <p:spPr>
          <a:xfrm>
            <a:off x="617507" y="3382735"/>
            <a:ext cx="1356821"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Organization</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0728D46A-4A30-425C-85BC-2F08E5EED9BD}"/>
              </a:ext>
            </a:extLst>
          </p:cNvPr>
          <p:cNvSpPr txBox="1"/>
          <p:nvPr/>
        </p:nvSpPr>
        <p:spPr>
          <a:xfrm>
            <a:off x="617507" y="4251029"/>
            <a:ext cx="1356821"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Authority</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C0957EEE-6FB0-4A15-8F47-8FFF715C4BD9}"/>
              </a:ext>
            </a:extLst>
          </p:cNvPr>
          <p:cNvSpPr txBox="1"/>
          <p:nvPr/>
        </p:nvSpPr>
        <p:spPr>
          <a:xfrm>
            <a:off x="367253" y="5099317"/>
            <a:ext cx="1607075" cy="33855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a:ln>
                  <a:noFill/>
                </a:ln>
                <a:solidFill>
                  <a:srgbClr val="000000"/>
                </a:solidFill>
                <a:effectLst/>
                <a:uLnTx/>
                <a:uFillTx/>
                <a:latin typeface="Calibri" panose="020F0502020204030204"/>
                <a:ea typeface="+mn-ea"/>
                <a:cs typeface="Arial" pitchFamily="34" charset="0"/>
              </a:rPr>
              <a:t>Decision-making</a:t>
            </a:r>
            <a:endParaRPr kumimoji="0" lang="de-DE"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6282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1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5" name="Group 4">
            <a:extLst>
              <a:ext uri="{FF2B5EF4-FFF2-40B4-BE49-F238E27FC236}">
                <a16:creationId xmlns:a16="http://schemas.microsoft.com/office/drawing/2014/main" id="{60BE947A-5590-4DF7-A82A-311CE2517951}"/>
              </a:ext>
            </a:extLst>
          </p:cNvPr>
          <p:cNvGrpSpPr/>
          <p:nvPr/>
        </p:nvGrpSpPr>
        <p:grpSpPr>
          <a:xfrm>
            <a:off x="7722891" y="1734032"/>
            <a:ext cx="3909617" cy="4450992"/>
            <a:chOff x="6449605" y="1810922"/>
            <a:chExt cx="3969624" cy="4450992"/>
          </a:xfrm>
        </p:grpSpPr>
        <p:sp>
          <p:nvSpPr>
            <p:cNvPr id="87" name="TextBox 16">
              <a:extLst>
                <a:ext uri="{FF2B5EF4-FFF2-40B4-BE49-F238E27FC236}">
                  <a16:creationId xmlns:a16="http://schemas.microsoft.com/office/drawing/2014/main" id="{3ACE6676-C044-43E4-886C-6C85CCCDBEB1}"/>
                </a:ext>
              </a:extLst>
            </p:cNvPr>
            <p:cNvSpPr txBox="1">
              <a:spLocks noChangeArrowheads="1"/>
            </p:cNvSpPr>
            <p:nvPr/>
          </p:nvSpPr>
          <p:spPr bwMode="auto">
            <a:xfrm>
              <a:off x="6449606" y="1810922"/>
              <a:ext cx="394434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Potential risks</a:t>
              </a:r>
            </a:p>
          </p:txBody>
        </p:sp>
        <p:sp>
          <p:nvSpPr>
            <p:cNvPr id="89" name="Rectangle 10">
              <a:extLst>
                <a:ext uri="{FF2B5EF4-FFF2-40B4-BE49-F238E27FC236}">
                  <a16:creationId xmlns:a16="http://schemas.microsoft.com/office/drawing/2014/main" id="{068D2019-443D-4C40-921F-BA9B98E9F854}"/>
                </a:ext>
              </a:extLst>
            </p:cNvPr>
            <p:cNvSpPr txBox="1">
              <a:spLocks noChangeArrowheads="1"/>
            </p:cNvSpPr>
            <p:nvPr/>
          </p:nvSpPr>
          <p:spPr bwMode="auto">
            <a:xfrm>
              <a:off x="6449605" y="2121088"/>
              <a:ext cx="3969624" cy="414082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lvl1pPr marL="184150" indent="-184150"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FFE600"/>
                </a:buClr>
                <a:buSzPct val="75000"/>
                <a:buFont typeface="Arial" charset="0"/>
                <a:buChar char="►"/>
                <a:tabLst/>
                <a:defRPr/>
              </a:pPr>
              <a:endParaRPr kumimoji="0" lang="en-US" altLang="en-US" sz="998" b="0" i="0" u="none" strike="noStrike" kern="1200" cap="none" spc="0" normalizeH="0" baseline="0" noProof="0">
                <a:ln>
                  <a:noFill/>
                </a:ln>
                <a:solidFill>
                  <a:srgbClr val="7F7E82"/>
                </a:solidFill>
                <a:effectLst/>
                <a:uLnTx/>
                <a:uFillTx/>
                <a:latin typeface="Calibri" panose="020F0502020204030204"/>
                <a:ea typeface="+mn-ea"/>
                <a:cs typeface="+mn-cs"/>
              </a:endParaRPr>
            </a:p>
          </p:txBody>
        </p:sp>
        <p:graphicFrame>
          <p:nvGraphicFramePr>
            <p:cNvPr id="90" name="Diagram 89">
              <a:extLst>
                <a:ext uri="{FF2B5EF4-FFF2-40B4-BE49-F238E27FC236}">
                  <a16:creationId xmlns:a16="http://schemas.microsoft.com/office/drawing/2014/main" id="{8F386688-1D11-4220-932A-831CE61A8362}"/>
                </a:ext>
              </a:extLst>
            </p:cNvPr>
            <p:cNvGraphicFramePr/>
            <p:nvPr/>
          </p:nvGraphicFramePr>
          <p:xfrm>
            <a:off x="6494034" y="2083755"/>
            <a:ext cx="3915816" cy="32211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83" name="AutoShape 11">
            <a:extLst>
              <a:ext uri="{FF2B5EF4-FFF2-40B4-BE49-F238E27FC236}">
                <a16:creationId xmlns:a16="http://schemas.microsoft.com/office/drawing/2014/main" id="{53280EA1-E855-48A8-B33F-2DC14202205F}"/>
              </a:ext>
            </a:extLst>
          </p:cNvPr>
          <p:cNvSpPr>
            <a:spLocks noChangeArrowheads="1"/>
          </p:cNvSpPr>
          <p:nvPr/>
        </p:nvSpPr>
        <p:spPr bwMode="gray">
          <a:xfrm>
            <a:off x="588073" y="4911611"/>
            <a:ext cx="1810083" cy="1273414"/>
          </a:xfrm>
          <a:prstGeom prst="homePlate">
            <a:avLst>
              <a:gd name="adj" fmla="val 15662"/>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We’ll wait for the detailed regulatory guidance.</a:t>
            </a:r>
          </a:p>
        </p:txBody>
      </p:sp>
      <p:sp>
        <p:nvSpPr>
          <p:cNvPr id="85" name="TextBox 14">
            <a:extLst>
              <a:ext uri="{FF2B5EF4-FFF2-40B4-BE49-F238E27FC236}">
                <a16:creationId xmlns:a16="http://schemas.microsoft.com/office/drawing/2014/main" id="{2F3CB05B-FF0E-405E-837F-D4AD091C4436}"/>
              </a:ext>
            </a:extLst>
          </p:cNvPr>
          <p:cNvSpPr txBox="1">
            <a:spLocks noChangeArrowheads="1"/>
          </p:cNvSpPr>
          <p:nvPr/>
        </p:nvSpPr>
        <p:spPr bwMode="auto">
          <a:xfrm>
            <a:off x="588074" y="1708632"/>
            <a:ext cx="21047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Strategic errors</a:t>
            </a:r>
          </a:p>
        </p:txBody>
      </p:sp>
      <p:sp>
        <p:nvSpPr>
          <p:cNvPr id="91" name="AutoShape 11">
            <a:extLst>
              <a:ext uri="{FF2B5EF4-FFF2-40B4-BE49-F238E27FC236}">
                <a16:creationId xmlns:a16="http://schemas.microsoft.com/office/drawing/2014/main" id="{3496D081-D36F-4C63-BF16-7B62BF0E018F}"/>
              </a:ext>
            </a:extLst>
          </p:cNvPr>
          <p:cNvSpPr>
            <a:spLocks noChangeArrowheads="1"/>
          </p:cNvSpPr>
          <p:nvPr/>
        </p:nvSpPr>
        <p:spPr bwMode="gray">
          <a:xfrm>
            <a:off x="588073" y="1990307"/>
            <a:ext cx="1810085" cy="1264286"/>
          </a:xfrm>
          <a:prstGeom prst="homePlate">
            <a:avLst>
              <a:gd name="adj" fmla="val 15688"/>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Timeliness of data</a:t>
            </a:r>
          </a:p>
        </p:txBody>
      </p:sp>
      <p:sp>
        <p:nvSpPr>
          <p:cNvPr id="95" name="AutoShape 11">
            <a:extLst>
              <a:ext uri="{FF2B5EF4-FFF2-40B4-BE49-F238E27FC236}">
                <a16:creationId xmlns:a16="http://schemas.microsoft.com/office/drawing/2014/main" id="{7E2C11D8-3B9C-4F46-98BD-4C73F6A7A0A0}"/>
              </a:ext>
            </a:extLst>
          </p:cNvPr>
          <p:cNvSpPr>
            <a:spLocks noChangeArrowheads="1"/>
          </p:cNvSpPr>
          <p:nvPr/>
        </p:nvSpPr>
        <p:spPr bwMode="gray">
          <a:xfrm>
            <a:off x="588074" y="3464495"/>
            <a:ext cx="1810084" cy="1237213"/>
          </a:xfrm>
          <a:prstGeom prst="homePlate">
            <a:avLst>
              <a:gd name="adj" fmla="val 15688"/>
            </a:avLst>
          </a:prstGeom>
          <a:solidFill>
            <a:schemeClr val="accent1">
              <a:lumMod val="50000"/>
            </a:schemeClr>
          </a:solidFill>
          <a:ln w="9525" algn="ctr">
            <a:noFill/>
            <a:miter lim="800000"/>
            <a:headEnd/>
            <a:tailEnd/>
          </a:ln>
        </p:spPr>
        <p:txBody>
          <a:bodyPr lIns="93103" tIns="93103" rIns="93103" bIns="93103" anchor="ct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l" defTabSz="945825" rtl="0" eaLnBrk="0" fontAlgn="auto" latinLnBrk="0" hangingPunct="0">
              <a:lnSpc>
                <a:spcPct val="100000"/>
              </a:lnSpc>
              <a:spcBef>
                <a:spcPts val="0"/>
              </a:spcBef>
              <a:spcAft>
                <a:spcPts val="0"/>
              </a:spcAft>
              <a:buClr>
                <a:srgbClr val="00A28A"/>
              </a:buClr>
              <a:buSzTx/>
              <a:buFontTx/>
              <a:buNone/>
              <a:tabLst/>
              <a:defRPr/>
            </a:pPr>
            <a:r>
              <a:rPr kumimoji="0" lang="en-GB" altLang="en-US" sz="1400" b="1" i="0" u="none" strike="noStrike" kern="1200" cap="none" spc="0" normalizeH="0" baseline="0" noProof="0">
                <a:ln>
                  <a:noFill/>
                </a:ln>
                <a:solidFill>
                  <a:srgbClr val="FFFFFF"/>
                </a:solidFill>
                <a:effectLst/>
                <a:uLnTx/>
                <a:uFillTx/>
                <a:latin typeface="Calibri" panose="020F0502020204030204"/>
                <a:ea typeface="+mn-ea"/>
                <a:cs typeface="+mn-cs"/>
              </a:rPr>
              <a:t>Data quality is  someone else’s problem (IT, Outsourcer etc.)</a:t>
            </a:r>
          </a:p>
        </p:txBody>
      </p:sp>
      <p:sp>
        <p:nvSpPr>
          <p:cNvPr id="82" name="Rectangle 10">
            <a:extLst>
              <a:ext uri="{FF2B5EF4-FFF2-40B4-BE49-F238E27FC236}">
                <a16:creationId xmlns:a16="http://schemas.microsoft.com/office/drawing/2014/main" id="{4EC82F11-30DA-4741-9DBD-96898A6094F6}"/>
              </a:ext>
            </a:extLst>
          </p:cNvPr>
          <p:cNvSpPr txBox="1">
            <a:spLocks noChangeArrowheads="1"/>
          </p:cNvSpPr>
          <p:nvPr/>
        </p:nvSpPr>
        <p:spPr bwMode="auto">
          <a:xfrm>
            <a:off x="2459481" y="4911609"/>
            <a:ext cx="1810085" cy="127341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lvl1pPr marL="184150" indent="-184150"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This is a top down, principles based regime and therefore detailed guidance will never be issued</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Regulators already expect the principles of regulatory guidelines to be applied before audit occur</a:t>
            </a:r>
          </a:p>
        </p:txBody>
      </p:sp>
      <p:sp>
        <p:nvSpPr>
          <p:cNvPr id="86" name="TextBox 15">
            <a:extLst>
              <a:ext uri="{FF2B5EF4-FFF2-40B4-BE49-F238E27FC236}">
                <a16:creationId xmlns:a16="http://schemas.microsoft.com/office/drawing/2014/main" id="{2F6FE981-A825-4BF4-972C-F9B2DCB1E2B8}"/>
              </a:ext>
            </a:extLst>
          </p:cNvPr>
          <p:cNvSpPr txBox="1">
            <a:spLocks noChangeArrowheads="1"/>
          </p:cNvSpPr>
          <p:nvPr/>
        </p:nvSpPr>
        <p:spPr bwMode="auto">
          <a:xfrm>
            <a:off x="2259935" y="1734033"/>
            <a:ext cx="22091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Fact</a:t>
            </a:r>
            <a:endParaRPr kumimoji="0" lang="en-US" altLang="en-US" sz="1542"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Rectangle 10">
            <a:extLst>
              <a:ext uri="{FF2B5EF4-FFF2-40B4-BE49-F238E27FC236}">
                <a16:creationId xmlns:a16="http://schemas.microsoft.com/office/drawing/2014/main" id="{62F736DD-DBB6-4D5D-B3D9-7D76957FFCB0}"/>
              </a:ext>
            </a:extLst>
          </p:cNvPr>
          <p:cNvSpPr txBox="1">
            <a:spLocks noChangeArrowheads="1"/>
          </p:cNvSpPr>
          <p:nvPr/>
        </p:nvSpPr>
        <p:spPr bwMode="auto">
          <a:xfrm>
            <a:off x="2459481" y="1990307"/>
            <a:ext cx="1810085" cy="126428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Lack of data ownership, data management and procedures can cause significant delays in delivering timely high quality data </a:t>
            </a:r>
          </a:p>
        </p:txBody>
      </p:sp>
      <p:sp>
        <p:nvSpPr>
          <p:cNvPr id="97" name="Rectangle 10">
            <a:extLst>
              <a:ext uri="{FF2B5EF4-FFF2-40B4-BE49-F238E27FC236}">
                <a16:creationId xmlns:a16="http://schemas.microsoft.com/office/drawing/2014/main" id="{2436033C-9538-41E0-8D75-EC5727A4655D}"/>
              </a:ext>
            </a:extLst>
          </p:cNvPr>
          <p:cNvSpPr txBox="1">
            <a:spLocks noChangeArrowheads="1"/>
          </p:cNvSpPr>
          <p:nvPr/>
        </p:nvSpPr>
        <p:spPr bwMode="auto">
          <a:xfrm>
            <a:off x="2459481" y="3464494"/>
            <a:ext cx="1810085" cy="1237213"/>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Data is a business asset and data quality is a business issue</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GB" altLang="en-US" sz="1000" b="0" i="0" u="none" strike="noStrike" kern="1200" cap="none" spc="0" normalizeH="0" baseline="0" noProof="0">
                <a:ln>
                  <a:noFill/>
                </a:ln>
                <a:solidFill>
                  <a:srgbClr val="000000"/>
                </a:solidFill>
                <a:effectLst/>
                <a:uLnTx/>
                <a:uFillTx/>
                <a:latin typeface="Calibri" panose="020F0502020204030204"/>
                <a:ea typeface="+mn-ea"/>
                <a:cs typeface="+mn-cs"/>
              </a:rPr>
              <a:t>IT alone can not be held responsible. The data quality responsibilities need to be across various functions of the business</a:t>
            </a:r>
          </a:p>
        </p:txBody>
      </p:sp>
      <p:sp>
        <p:nvSpPr>
          <p:cNvPr id="99" name="Rectangle 17">
            <a:extLst>
              <a:ext uri="{FF2B5EF4-FFF2-40B4-BE49-F238E27FC236}">
                <a16:creationId xmlns:a16="http://schemas.microsoft.com/office/drawing/2014/main" id="{F268B137-4F21-4394-9DD5-C85F29D488AB}"/>
              </a:ext>
            </a:extLst>
          </p:cNvPr>
          <p:cNvSpPr/>
          <p:nvPr/>
        </p:nvSpPr>
        <p:spPr>
          <a:xfrm>
            <a:off x="576000" y="1141558"/>
            <a:ext cx="10910746" cy="51881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lvl="0" indent="0" algn="l" defTabSz="945992" rtl="0" eaLnBrk="1" fontAlgn="auto" latinLnBrk="0" hangingPunct="1">
              <a:lnSpc>
                <a:spcPct val="100000"/>
              </a:lnSpc>
              <a:spcBef>
                <a:spcPts val="0"/>
              </a:spcBef>
              <a:spcAft>
                <a:spcPts val="454"/>
              </a:spcAft>
              <a:buClrTx/>
              <a:buSzTx/>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rPr>
              <a:t>Data governance can be ineffective if various roles within the data governance framework do not fully understand their responsibilities or do not actively follow the principles set out in the Data Policy.</a:t>
            </a:r>
          </a:p>
          <a:p>
            <a:pPr marL="0" marR="0" lvl="0" indent="0" algn="l" defTabSz="740408" rtl="0" eaLnBrk="1" fontAlgn="auto" latinLnBrk="0" hangingPunct="1">
              <a:lnSpc>
                <a:spcPct val="100000"/>
              </a:lnSpc>
              <a:spcBef>
                <a:spcPts val="0"/>
              </a:spcBef>
              <a:spcAft>
                <a:spcPts val="449"/>
              </a:spcAft>
              <a:buClr>
                <a:srgbClr val="FFE600"/>
              </a:buClr>
              <a:buSzPct val="70000"/>
              <a:buFontTx/>
              <a:buNone/>
              <a:tabLst/>
              <a:defRPr/>
            </a:pPr>
            <a:r>
              <a:rPr kumimoji="0" lang="en-US" sz="1600" b="0" i="0" u="none" strike="noStrike" kern="1200" cap="none" spc="0" normalizeH="0" baseline="0" noProof="0">
                <a:ln>
                  <a:noFill/>
                </a:ln>
                <a:solidFill>
                  <a:srgbClr val="002060"/>
                </a:solidFill>
                <a:effectLst/>
                <a:uLnTx/>
                <a:uFillTx/>
                <a:latin typeface="Calibri" panose="020F0502020204030204"/>
                <a:ea typeface="+mn-ea"/>
                <a:cs typeface="EYInterstate Light"/>
              </a:rPr>
              <a:t> </a:t>
            </a:r>
          </a:p>
        </p:txBody>
      </p:sp>
      <p:sp>
        <p:nvSpPr>
          <p:cNvPr id="170" name="Chevron 12">
            <a:extLst>
              <a:ext uri="{FF2B5EF4-FFF2-40B4-BE49-F238E27FC236}">
                <a16:creationId xmlns:a16="http://schemas.microsoft.com/office/drawing/2014/main" id="{D4F0D495-BD66-4BC7-80E9-EF825604BC0C}"/>
              </a:ext>
            </a:extLst>
          </p:cNvPr>
          <p:cNvSpPr/>
          <p:nvPr/>
        </p:nvSpPr>
        <p:spPr>
          <a:xfrm>
            <a:off x="6537524" y="2018798"/>
            <a:ext cx="759203" cy="4140827"/>
          </a:xfrm>
          <a:prstGeom prst="chevron">
            <a:avLst/>
          </a:prstGeom>
          <a:solidFill>
            <a:srgbClr val="CBD4E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itle 1">
            <a:extLst>
              <a:ext uri="{FF2B5EF4-FFF2-40B4-BE49-F238E27FC236}">
                <a16:creationId xmlns:a16="http://schemas.microsoft.com/office/drawing/2014/main" id="{4C5D3EA2-1E11-4B02-8D89-BA742604BE15}"/>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Introduction to Data Governance</a:t>
            </a:r>
          </a:p>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Implications </a:t>
            </a:r>
            <a:r>
              <a:rPr kumimoji="0" lang="en-US" sz="20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of poor Data Governance</a:t>
            </a:r>
          </a:p>
        </p:txBody>
      </p:sp>
      <p:sp>
        <p:nvSpPr>
          <p:cNvPr id="21" name="Rectangle 10">
            <a:extLst>
              <a:ext uri="{FF2B5EF4-FFF2-40B4-BE49-F238E27FC236}">
                <a16:creationId xmlns:a16="http://schemas.microsoft.com/office/drawing/2014/main" id="{8A82BD3A-1E5B-4231-8943-1F1A02F6E3EE}"/>
              </a:ext>
            </a:extLst>
          </p:cNvPr>
          <p:cNvSpPr txBox="1">
            <a:spLocks noChangeArrowheads="1"/>
          </p:cNvSpPr>
          <p:nvPr/>
        </p:nvSpPr>
        <p:spPr bwMode="auto">
          <a:xfrm>
            <a:off x="4318096" y="4911609"/>
            <a:ext cx="1810085" cy="127341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Potential warnings from regulators</a:t>
            </a:r>
          </a:p>
        </p:txBody>
      </p:sp>
      <p:sp>
        <p:nvSpPr>
          <p:cNvPr id="22" name="Rectangle 10">
            <a:extLst>
              <a:ext uri="{FF2B5EF4-FFF2-40B4-BE49-F238E27FC236}">
                <a16:creationId xmlns:a16="http://schemas.microsoft.com/office/drawing/2014/main" id="{A629F2E2-08B5-47E1-8AF5-BCA7EEC83360}"/>
              </a:ext>
            </a:extLst>
          </p:cNvPr>
          <p:cNvSpPr txBox="1">
            <a:spLocks noChangeArrowheads="1"/>
          </p:cNvSpPr>
          <p:nvPr/>
        </p:nvSpPr>
        <p:spPr bwMode="auto">
          <a:xfrm>
            <a:off x="4318096" y="1990307"/>
            <a:ext cx="1810085" cy="1264286"/>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Fund screening </a:t>
            </a:r>
          </a:p>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nl-NL" sz="1000" b="0" i="0" u="none" strike="noStrike" kern="1200" cap="none" spc="0" normalizeH="0" baseline="0" noProof="0">
                <a:ln>
                  <a:noFill/>
                </a:ln>
                <a:solidFill>
                  <a:srgbClr val="000000"/>
                </a:solidFill>
                <a:effectLst/>
                <a:uLnTx/>
                <a:uFillTx/>
                <a:latin typeface="Calibri" panose="020F0502020204030204"/>
                <a:ea typeface="+mn-ea"/>
                <a:cs typeface="+mn-cs"/>
              </a:rPr>
              <a:t>RFP proces</a:t>
            </a:r>
          </a:p>
        </p:txBody>
      </p:sp>
      <p:sp>
        <p:nvSpPr>
          <p:cNvPr id="23" name="Rectangle 10">
            <a:extLst>
              <a:ext uri="{FF2B5EF4-FFF2-40B4-BE49-F238E27FC236}">
                <a16:creationId xmlns:a16="http://schemas.microsoft.com/office/drawing/2014/main" id="{91BDF1A3-3000-4422-815B-6975A338360D}"/>
              </a:ext>
            </a:extLst>
          </p:cNvPr>
          <p:cNvSpPr txBox="1">
            <a:spLocks noChangeArrowheads="1"/>
          </p:cNvSpPr>
          <p:nvPr/>
        </p:nvSpPr>
        <p:spPr bwMode="auto">
          <a:xfrm>
            <a:off x="4318096" y="3464494"/>
            <a:ext cx="1810085" cy="1237213"/>
          </a:xfrm>
          <a:prstGeom prst="rect">
            <a:avLst/>
          </a:prstGeom>
          <a:noFill/>
          <a:ln w="9525">
            <a:solidFill>
              <a:schemeClr val="accent1">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lIns="93103" tIns="93103" rIns="93103" bIns="93103" anchor="ctr"/>
          <a:lstStyle>
            <a:defPPr>
              <a:defRPr lang="nl-NL"/>
            </a:defPPr>
            <a:lvl1pPr marL="167024" indent="-167024" defTabSz="945825">
              <a:spcAft>
                <a:spcPts val="516"/>
              </a:spcAft>
              <a:buClr>
                <a:schemeClr val="accent1"/>
              </a:buClr>
              <a:buSzPct val="75000"/>
              <a:buFont typeface="Arial" charset="0"/>
              <a:buChar char="►"/>
              <a:defRPr sz="1000"/>
            </a:lvl1pPr>
            <a:lvl2pPr marL="742950" indent="-285750" eaLnBrk="0" hangingPunct="0">
              <a:defRPr sz="2800">
                <a:latin typeface="Arial" charset="0"/>
              </a:defRPr>
            </a:lvl2pPr>
            <a:lvl3pPr marL="1143000" indent="-228600" eaLnBrk="0" hangingPunct="0">
              <a:defRPr sz="2800">
                <a:latin typeface="Arial" charset="0"/>
              </a:defRPr>
            </a:lvl3pPr>
            <a:lvl4pPr marL="1600200" indent="-228600" eaLnBrk="0" hangingPunct="0">
              <a:defRPr sz="2800">
                <a:latin typeface="Arial" charset="0"/>
              </a:defRPr>
            </a:lvl4pPr>
            <a:lvl5pPr marL="2057400" indent="-228600" eaLnBrk="0" hangingPunct="0">
              <a:defRPr sz="2800">
                <a:latin typeface="Arial" charset="0"/>
              </a:defRPr>
            </a:lvl5pPr>
            <a:lvl6pPr marL="2514600" indent="-228600" eaLnBrk="0" fontAlgn="base" hangingPunct="0">
              <a:spcBef>
                <a:spcPct val="0"/>
              </a:spcBef>
              <a:spcAft>
                <a:spcPct val="0"/>
              </a:spcAft>
              <a:defRPr sz="2800">
                <a:latin typeface="Arial" charset="0"/>
              </a:defRPr>
            </a:lvl6pPr>
            <a:lvl7pPr marL="2971800" indent="-228600" eaLnBrk="0" fontAlgn="base" hangingPunct="0">
              <a:spcBef>
                <a:spcPct val="0"/>
              </a:spcBef>
              <a:spcAft>
                <a:spcPct val="0"/>
              </a:spcAft>
              <a:defRPr sz="2800">
                <a:latin typeface="Arial" charset="0"/>
              </a:defRPr>
            </a:lvl7pPr>
            <a:lvl8pPr marL="3429000" indent="-228600" eaLnBrk="0" fontAlgn="base" hangingPunct="0">
              <a:spcBef>
                <a:spcPct val="0"/>
              </a:spcBef>
              <a:spcAft>
                <a:spcPct val="0"/>
              </a:spcAft>
              <a:defRPr sz="2800">
                <a:latin typeface="Arial" charset="0"/>
              </a:defRPr>
            </a:lvl8pPr>
            <a:lvl9pPr marL="3886200" indent="-228600" eaLnBrk="0" fontAlgn="base" hangingPunct="0">
              <a:spcBef>
                <a:spcPct val="0"/>
              </a:spcBef>
              <a:spcAft>
                <a:spcPct val="0"/>
              </a:spcAft>
              <a:defRPr sz="2800">
                <a:latin typeface="Arial" charset="0"/>
              </a:defRPr>
            </a:lvl9pPr>
          </a:lstStyle>
          <a:p>
            <a:pPr marL="167024" marR="0" lvl="0" indent="-167024" algn="l" defTabSz="945825" rtl="0" eaLnBrk="1" fontAlgn="auto" latinLnBrk="0" hangingPunct="1">
              <a:lnSpc>
                <a:spcPct val="100000"/>
              </a:lnSpc>
              <a:spcBef>
                <a:spcPts val="0"/>
              </a:spcBef>
              <a:spcAft>
                <a:spcPts val="516"/>
              </a:spcAft>
              <a:buClr>
                <a:srgbClr val="0069B4"/>
              </a:buClr>
              <a:buSzPct val="75000"/>
              <a:buFont typeface="Arial" charset="0"/>
              <a:buChar char="►"/>
              <a:tabLst/>
              <a:defRPr/>
            </a:pP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Data quality checks are currently manual and only occur in end user computing leaving opportunity for upstream errors</a:t>
            </a:r>
          </a:p>
        </p:txBody>
      </p:sp>
      <p:sp>
        <p:nvSpPr>
          <p:cNvPr id="24" name="TextBox 14">
            <a:extLst>
              <a:ext uri="{FF2B5EF4-FFF2-40B4-BE49-F238E27FC236}">
                <a16:creationId xmlns:a16="http://schemas.microsoft.com/office/drawing/2014/main" id="{40363696-20D5-4D7A-AC83-47DF8E8EE810}"/>
              </a:ext>
            </a:extLst>
          </p:cNvPr>
          <p:cNvSpPr txBox="1">
            <a:spLocks noChangeArrowheads="1"/>
          </p:cNvSpPr>
          <p:nvPr/>
        </p:nvSpPr>
        <p:spPr bwMode="auto">
          <a:xfrm>
            <a:off x="4170749" y="1708632"/>
            <a:ext cx="210477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8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800">
                <a:solidFill>
                  <a:schemeClr val="tx1"/>
                </a:solidFill>
                <a:latin typeface="Arial" charset="0"/>
              </a:defRPr>
            </a:lvl3pPr>
            <a:lvl4pPr marL="1600200" indent="-228600" eaLnBrk="0" hangingPunct="0">
              <a:defRPr sz="2800">
                <a:solidFill>
                  <a:schemeClr val="tx1"/>
                </a:solidFill>
                <a:latin typeface="Arial" charset="0"/>
              </a:defRPr>
            </a:lvl4pPr>
            <a:lvl5pPr marL="2057400" indent="-228600" eaLnBrk="0" hangingPunct="0">
              <a:defRPr sz="2800">
                <a:solidFill>
                  <a:schemeClr val="tx1"/>
                </a:solidFill>
                <a:latin typeface="Arial" charset="0"/>
              </a:defRPr>
            </a:lvl5pPr>
            <a:lvl6pPr marL="2514600" indent="-228600" eaLnBrk="0" fontAlgn="base" hangingPunct="0">
              <a:spcBef>
                <a:spcPct val="0"/>
              </a:spcBef>
              <a:spcAft>
                <a:spcPct val="0"/>
              </a:spcAft>
              <a:defRPr sz="2800">
                <a:solidFill>
                  <a:schemeClr val="tx1"/>
                </a:solidFill>
                <a:latin typeface="Arial" charset="0"/>
              </a:defRPr>
            </a:lvl6pPr>
            <a:lvl7pPr marL="2971800" indent="-228600" eaLnBrk="0" fontAlgn="base" hangingPunct="0">
              <a:spcBef>
                <a:spcPct val="0"/>
              </a:spcBef>
              <a:spcAft>
                <a:spcPct val="0"/>
              </a:spcAft>
              <a:defRPr sz="2800">
                <a:solidFill>
                  <a:schemeClr val="tx1"/>
                </a:solidFill>
                <a:latin typeface="Arial" charset="0"/>
              </a:defRPr>
            </a:lvl7pPr>
            <a:lvl8pPr marL="3429000" indent="-228600" eaLnBrk="0" fontAlgn="base" hangingPunct="0">
              <a:spcBef>
                <a:spcPct val="0"/>
              </a:spcBef>
              <a:spcAft>
                <a:spcPct val="0"/>
              </a:spcAft>
              <a:defRPr sz="2800">
                <a:solidFill>
                  <a:schemeClr val="tx1"/>
                </a:solidFill>
                <a:latin typeface="Arial" charset="0"/>
              </a:defRPr>
            </a:lvl8pPr>
            <a:lvl9pPr marL="3886200" indent="-228600" eaLnBrk="0" fontAlgn="base" hangingPunct="0">
              <a:spcBef>
                <a:spcPct val="0"/>
              </a:spcBef>
              <a:spcAft>
                <a:spcPct val="0"/>
              </a:spcAft>
              <a:defRPr sz="2800">
                <a:solidFill>
                  <a:schemeClr val="tx1"/>
                </a:solidFill>
                <a:latin typeface="Arial" charset="0"/>
              </a:defRPr>
            </a:lvl9pPr>
          </a:lstStyle>
          <a:p>
            <a:pPr marL="0" marR="0" lvl="0" indent="0" algn="ctr" defTabSz="945825"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Calibri" panose="020F0502020204030204"/>
                <a:ea typeface="+mn-ea"/>
                <a:cs typeface="+mn-cs"/>
              </a:rPr>
              <a:t>AAM examples</a:t>
            </a:r>
          </a:p>
        </p:txBody>
      </p:sp>
    </p:spTree>
    <p:extLst>
      <p:ext uri="{BB962C8B-B14F-4D97-AF65-F5344CB8AC3E}">
        <p14:creationId xmlns:p14="http://schemas.microsoft.com/office/powerpoint/2010/main" val="22159565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35"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Governance Relaunch</a:t>
            </a:r>
            <a:endParaRPr lang="nl-NL"/>
          </a:p>
        </p:txBody>
      </p:sp>
    </p:spTree>
    <p:extLst>
      <p:ext uri="{BB962C8B-B14F-4D97-AF65-F5344CB8AC3E}">
        <p14:creationId xmlns:p14="http://schemas.microsoft.com/office/powerpoint/2010/main" val="33226894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59" name="think-cell Slide" r:id="rId10" imgW="592" imgH="595" progId="TCLayout.ActiveDocument.1">
                  <p:embed/>
                </p:oleObj>
              </mc:Choice>
              <mc:Fallback>
                <p:oleObj name="think-cell Slide" r:id="rId10"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65" name="Title 1">
            <a:extLst>
              <a:ext uri="{FF2B5EF4-FFF2-40B4-BE49-F238E27FC236}">
                <a16:creationId xmlns:a16="http://schemas.microsoft.com/office/drawing/2014/main" id="{EC3EBFB0-DE35-4AF7-B23E-B3669E5CB77A}"/>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What are the next steps to launch Data Governance?</a:t>
            </a:r>
          </a:p>
        </p:txBody>
      </p:sp>
      <p:sp>
        <p:nvSpPr>
          <p:cNvPr id="140" name="Freeform 40">
            <a:extLst>
              <a:ext uri="{FF2B5EF4-FFF2-40B4-BE49-F238E27FC236}">
                <a16:creationId xmlns:a16="http://schemas.microsoft.com/office/drawing/2014/main" id="{31BC1D50-20B9-49FE-95A7-4A6BC423B7E4}"/>
              </a:ext>
            </a:extLst>
          </p:cNvPr>
          <p:cNvSpPr>
            <a:spLocks noChangeArrowheads="1"/>
          </p:cNvSpPr>
          <p:nvPr/>
        </p:nvSpPr>
        <p:spPr bwMode="auto">
          <a:xfrm>
            <a:off x="606120" y="1709242"/>
            <a:ext cx="10968379" cy="4417479"/>
          </a:xfrm>
          <a:custGeom>
            <a:avLst/>
            <a:gdLst>
              <a:gd name="connsiteX0" fmla="*/ 0 w 15300169"/>
              <a:gd name="connsiteY0" fmla="*/ 0 h 10892052"/>
              <a:gd name="connsiteX1" fmla="*/ 755186 w 15300169"/>
              <a:gd name="connsiteY1" fmla="*/ 8838 h 10892052"/>
              <a:gd name="connsiteX2" fmla="*/ 6100971 w 15300169"/>
              <a:gd name="connsiteY2" fmla="*/ 545226 h 10892052"/>
              <a:gd name="connsiteX3" fmla="*/ 8350585 w 15300169"/>
              <a:gd name="connsiteY3" fmla="*/ 1218642 h 10892052"/>
              <a:gd name="connsiteX4" fmla="*/ 9246965 w 15300169"/>
              <a:gd name="connsiteY4" fmla="*/ 2170087 h 10892052"/>
              <a:gd name="connsiteX5" fmla="*/ 9061072 w 15300169"/>
              <a:gd name="connsiteY5" fmla="*/ 2578863 h 10892052"/>
              <a:gd name="connsiteX6" fmla="*/ 8579800 w 15300169"/>
              <a:gd name="connsiteY6" fmla="*/ 2886034 h 10892052"/>
              <a:gd name="connsiteX7" fmla="*/ 7124955 w 15300169"/>
              <a:gd name="connsiteY7" fmla="*/ 3341279 h 10892052"/>
              <a:gd name="connsiteX8" fmla="*/ 4881642 w 15300169"/>
              <a:gd name="connsiteY8" fmla="*/ 4599897 h 10892052"/>
              <a:gd name="connsiteX9" fmla="*/ 5749666 w 15300169"/>
              <a:gd name="connsiteY9" fmla="*/ 5101612 h 10892052"/>
              <a:gd name="connsiteX10" fmla="*/ 7895306 w 15300169"/>
              <a:gd name="connsiteY10" fmla="*/ 5658458 h 10892052"/>
              <a:gd name="connsiteX11" fmla="*/ 11455620 w 15300169"/>
              <a:gd name="connsiteY11" fmla="*/ 6617780 h 10892052"/>
              <a:gd name="connsiteX12" fmla="*/ 14096711 w 15300169"/>
              <a:gd name="connsiteY12" fmla="*/ 8015807 h 10892052"/>
              <a:gd name="connsiteX13" fmla="*/ 14926138 w 15300169"/>
              <a:gd name="connsiteY13" fmla="*/ 9207477 h 10892052"/>
              <a:gd name="connsiteX14" fmla="*/ 15254601 w 15300169"/>
              <a:gd name="connsiteY14" fmla="*/ 10210905 h 10892052"/>
              <a:gd name="connsiteX15" fmla="*/ 15300015 w 15300169"/>
              <a:gd name="connsiteY15" fmla="*/ 10759883 h 10892052"/>
              <a:gd name="connsiteX16" fmla="*/ 15295120 w 15300169"/>
              <a:gd name="connsiteY16" fmla="*/ 10892052 h 10892052"/>
              <a:gd name="connsiteX17" fmla="*/ 11490954 w 15300169"/>
              <a:gd name="connsiteY17" fmla="*/ 10892052 h 10892052"/>
              <a:gd name="connsiteX18" fmla="*/ 11492884 w 15300169"/>
              <a:gd name="connsiteY18" fmla="*/ 10875985 h 10892052"/>
              <a:gd name="connsiteX19" fmla="*/ 11480038 w 15300169"/>
              <a:gd name="connsiteY19" fmla="*/ 9969106 h 10892052"/>
              <a:gd name="connsiteX20" fmla="*/ 11129520 w 15300169"/>
              <a:gd name="connsiteY20" fmla="*/ 8962527 h 10892052"/>
              <a:gd name="connsiteX21" fmla="*/ 10190606 w 15300169"/>
              <a:gd name="connsiteY21" fmla="*/ 8092994 h 10892052"/>
              <a:gd name="connsiteX22" fmla="*/ 7142284 w 15300169"/>
              <a:gd name="connsiteY22" fmla="*/ 7155726 h 10892052"/>
              <a:gd name="connsiteX23" fmla="*/ 3452790 w 15300169"/>
              <a:gd name="connsiteY23" fmla="*/ 6064084 h 10892052"/>
              <a:gd name="connsiteX24" fmla="*/ 2152330 w 15300169"/>
              <a:gd name="connsiteY24" fmla="*/ 5363101 h 10892052"/>
              <a:gd name="connsiteX25" fmla="*/ 1641126 w 15300169"/>
              <a:gd name="connsiteY25" fmla="*/ 4498294 h 10892052"/>
              <a:gd name="connsiteX26" fmla="*/ 2572952 w 15300169"/>
              <a:gd name="connsiteY26" fmla="*/ 3279057 h 10892052"/>
              <a:gd name="connsiteX27" fmla="*/ 4432664 w 15300169"/>
              <a:gd name="connsiteY27" fmla="*/ 2682041 h 10892052"/>
              <a:gd name="connsiteX28" fmla="*/ 6008024 w 15300169"/>
              <a:gd name="connsiteY28" fmla="*/ 1945616 h 10892052"/>
              <a:gd name="connsiteX29" fmla="*/ 5758330 w 15300169"/>
              <a:gd name="connsiteY29" fmla="*/ 1656559 h 10892052"/>
              <a:gd name="connsiteX30" fmla="*/ 5074623 w 15300169"/>
              <a:gd name="connsiteY30" fmla="*/ 1402945 h 10892052"/>
              <a:gd name="connsiteX31" fmla="*/ 2988059 w 15300169"/>
              <a:gd name="connsiteY31" fmla="*/ 1038277 h 10892052"/>
              <a:gd name="connsiteX32" fmla="*/ 21666 w 15300169"/>
              <a:gd name="connsiteY32" fmla="*/ 786063 h 10892052"/>
              <a:gd name="connsiteX33" fmla="*/ 0 w 15300169"/>
              <a:gd name="connsiteY33" fmla="*/ 784940 h 10892052"/>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4046906 w 19347075"/>
              <a:gd name="connsiteY33" fmla="*/ 776101 h 10883213"/>
              <a:gd name="connsiteX34" fmla="*/ 0 w 19347075"/>
              <a:gd name="connsiteY34" fmla="*/ 23188 h 10883213"/>
              <a:gd name="connsiteX0" fmla="*/ 0 w 19347075"/>
              <a:gd name="connsiteY0" fmla="*/ 23188 h 10883213"/>
              <a:gd name="connsiteX1" fmla="*/ 4802092 w 19347075"/>
              <a:gd name="connsiteY1" fmla="*/ -1 h 10883213"/>
              <a:gd name="connsiteX2" fmla="*/ 10147877 w 19347075"/>
              <a:gd name="connsiteY2" fmla="*/ 536387 h 10883213"/>
              <a:gd name="connsiteX3" fmla="*/ 12397491 w 19347075"/>
              <a:gd name="connsiteY3" fmla="*/ 1209803 h 10883213"/>
              <a:gd name="connsiteX4" fmla="*/ 13293871 w 19347075"/>
              <a:gd name="connsiteY4" fmla="*/ 2161248 h 10883213"/>
              <a:gd name="connsiteX5" fmla="*/ 13107978 w 19347075"/>
              <a:gd name="connsiteY5" fmla="*/ 2570024 h 10883213"/>
              <a:gd name="connsiteX6" fmla="*/ 12626706 w 19347075"/>
              <a:gd name="connsiteY6" fmla="*/ 2877195 h 10883213"/>
              <a:gd name="connsiteX7" fmla="*/ 11171861 w 19347075"/>
              <a:gd name="connsiteY7" fmla="*/ 3332440 h 10883213"/>
              <a:gd name="connsiteX8" fmla="*/ 8928548 w 19347075"/>
              <a:gd name="connsiteY8" fmla="*/ 4591058 h 10883213"/>
              <a:gd name="connsiteX9" fmla="*/ 9796572 w 19347075"/>
              <a:gd name="connsiteY9" fmla="*/ 5092773 h 10883213"/>
              <a:gd name="connsiteX10" fmla="*/ 11942212 w 19347075"/>
              <a:gd name="connsiteY10" fmla="*/ 5649619 h 10883213"/>
              <a:gd name="connsiteX11" fmla="*/ 15502526 w 19347075"/>
              <a:gd name="connsiteY11" fmla="*/ 6608941 h 10883213"/>
              <a:gd name="connsiteX12" fmla="*/ 18143617 w 19347075"/>
              <a:gd name="connsiteY12" fmla="*/ 8006968 h 10883213"/>
              <a:gd name="connsiteX13" fmla="*/ 18973044 w 19347075"/>
              <a:gd name="connsiteY13" fmla="*/ 9198638 h 10883213"/>
              <a:gd name="connsiteX14" fmla="*/ 19301507 w 19347075"/>
              <a:gd name="connsiteY14" fmla="*/ 10202066 h 10883213"/>
              <a:gd name="connsiteX15" fmla="*/ 19346921 w 19347075"/>
              <a:gd name="connsiteY15" fmla="*/ 10751044 h 10883213"/>
              <a:gd name="connsiteX16" fmla="*/ 19342026 w 19347075"/>
              <a:gd name="connsiteY16" fmla="*/ 10883213 h 10883213"/>
              <a:gd name="connsiteX17" fmla="*/ 15537860 w 19347075"/>
              <a:gd name="connsiteY17" fmla="*/ 10883213 h 10883213"/>
              <a:gd name="connsiteX18" fmla="*/ 15539790 w 19347075"/>
              <a:gd name="connsiteY18" fmla="*/ 10867146 h 10883213"/>
              <a:gd name="connsiteX19" fmla="*/ 15526944 w 19347075"/>
              <a:gd name="connsiteY19" fmla="*/ 9960267 h 10883213"/>
              <a:gd name="connsiteX20" fmla="*/ 15176426 w 19347075"/>
              <a:gd name="connsiteY20" fmla="*/ 8953688 h 10883213"/>
              <a:gd name="connsiteX21" fmla="*/ 14237512 w 19347075"/>
              <a:gd name="connsiteY21" fmla="*/ 8084155 h 10883213"/>
              <a:gd name="connsiteX22" fmla="*/ 11189190 w 19347075"/>
              <a:gd name="connsiteY22" fmla="*/ 7146887 h 10883213"/>
              <a:gd name="connsiteX23" fmla="*/ 7499696 w 19347075"/>
              <a:gd name="connsiteY23" fmla="*/ 6055245 h 10883213"/>
              <a:gd name="connsiteX24" fmla="*/ 6199236 w 19347075"/>
              <a:gd name="connsiteY24" fmla="*/ 5354262 h 10883213"/>
              <a:gd name="connsiteX25" fmla="*/ 5688032 w 19347075"/>
              <a:gd name="connsiteY25" fmla="*/ 4489455 h 10883213"/>
              <a:gd name="connsiteX26" fmla="*/ 6619858 w 19347075"/>
              <a:gd name="connsiteY26" fmla="*/ 3270218 h 10883213"/>
              <a:gd name="connsiteX27" fmla="*/ 8479570 w 19347075"/>
              <a:gd name="connsiteY27" fmla="*/ 2673202 h 10883213"/>
              <a:gd name="connsiteX28" fmla="*/ 10054930 w 19347075"/>
              <a:gd name="connsiteY28" fmla="*/ 1936777 h 10883213"/>
              <a:gd name="connsiteX29" fmla="*/ 9805236 w 19347075"/>
              <a:gd name="connsiteY29" fmla="*/ 1647720 h 10883213"/>
              <a:gd name="connsiteX30" fmla="*/ 9121529 w 19347075"/>
              <a:gd name="connsiteY30" fmla="*/ 1394106 h 10883213"/>
              <a:gd name="connsiteX31" fmla="*/ 7034965 w 19347075"/>
              <a:gd name="connsiteY31" fmla="*/ 1029438 h 10883213"/>
              <a:gd name="connsiteX32" fmla="*/ 4068572 w 19347075"/>
              <a:gd name="connsiteY32" fmla="*/ 777224 h 10883213"/>
              <a:gd name="connsiteX33" fmla="*/ 2749327 w 19347075"/>
              <a:gd name="connsiteY33" fmla="*/ 808128 h 10883213"/>
              <a:gd name="connsiteX34" fmla="*/ 0 w 19347075"/>
              <a:gd name="connsiteY34" fmla="*/ 23188 h 10883213"/>
              <a:gd name="connsiteX0" fmla="*/ 33162 w 19380237"/>
              <a:gd name="connsiteY0" fmla="*/ 23188 h 10883213"/>
              <a:gd name="connsiteX1" fmla="*/ 4835254 w 19380237"/>
              <a:gd name="connsiteY1" fmla="*/ -1 h 10883213"/>
              <a:gd name="connsiteX2" fmla="*/ 10181039 w 19380237"/>
              <a:gd name="connsiteY2" fmla="*/ 536387 h 10883213"/>
              <a:gd name="connsiteX3" fmla="*/ 12430653 w 19380237"/>
              <a:gd name="connsiteY3" fmla="*/ 1209803 h 10883213"/>
              <a:gd name="connsiteX4" fmla="*/ 13327033 w 19380237"/>
              <a:gd name="connsiteY4" fmla="*/ 2161248 h 10883213"/>
              <a:gd name="connsiteX5" fmla="*/ 13141140 w 19380237"/>
              <a:gd name="connsiteY5" fmla="*/ 2570024 h 10883213"/>
              <a:gd name="connsiteX6" fmla="*/ 12659868 w 19380237"/>
              <a:gd name="connsiteY6" fmla="*/ 2877195 h 10883213"/>
              <a:gd name="connsiteX7" fmla="*/ 11205023 w 19380237"/>
              <a:gd name="connsiteY7" fmla="*/ 3332440 h 10883213"/>
              <a:gd name="connsiteX8" fmla="*/ 8961710 w 19380237"/>
              <a:gd name="connsiteY8" fmla="*/ 4591058 h 10883213"/>
              <a:gd name="connsiteX9" fmla="*/ 9829734 w 19380237"/>
              <a:gd name="connsiteY9" fmla="*/ 5092773 h 10883213"/>
              <a:gd name="connsiteX10" fmla="*/ 11975374 w 19380237"/>
              <a:gd name="connsiteY10" fmla="*/ 5649619 h 10883213"/>
              <a:gd name="connsiteX11" fmla="*/ 15535688 w 19380237"/>
              <a:gd name="connsiteY11" fmla="*/ 6608941 h 10883213"/>
              <a:gd name="connsiteX12" fmla="*/ 18176779 w 19380237"/>
              <a:gd name="connsiteY12" fmla="*/ 8006968 h 10883213"/>
              <a:gd name="connsiteX13" fmla="*/ 19006206 w 19380237"/>
              <a:gd name="connsiteY13" fmla="*/ 9198638 h 10883213"/>
              <a:gd name="connsiteX14" fmla="*/ 19334669 w 19380237"/>
              <a:gd name="connsiteY14" fmla="*/ 10202066 h 10883213"/>
              <a:gd name="connsiteX15" fmla="*/ 19380083 w 19380237"/>
              <a:gd name="connsiteY15" fmla="*/ 10751044 h 10883213"/>
              <a:gd name="connsiteX16" fmla="*/ 19375188 w 19380237"/>
              <a:gd name="connsiteY16" fmla="*/ 10883213 h 10883213"/>
              <a:gd name="connsiteX17" fmla="*/ 15571022 w 19380237"/>
              <a:gd name="connsiteY17" fmla="*/ 10883213 h 10883213"/>
              <a:gd name="connsiteX18" fmla="*/ 15572952 w 19380237"/>
              <a:gd name="connsiteY18" fmla="*/ 10867146 h 10883213"/>
              <a:gd name="connsiteX19" fmla="*/ 15560106 w 19380237"/>
              <a:gd name="connsiteY19" fmla="*/ 9960267 h 10883213"/>
              <a:gd name="connsiteX20" fmla="*/ 15209588 w 19380237"/>
              <a:gd name="connsiteY20" fmla="*/ 8953688 h 10883213"/>
              <a:gd name="connsiteX21" fmla="*/ 14270674 w 19380237"/>
              <a:gd name="connsiteY21" fmla="*/ 8084155 h 10883213"/>
              <a:gd name="connsiteX22" fmla="*/ 11222352 w 19380237"/>
              <a:gd name="connsiteY22" fmla="*/ 7146887 h 10883213"/>
              <a:gd name="connsiteX23" fmla="*/ 7532858 w 19380237"/>
              <a:gd name="connsiteY23" fmla="*/ 6055245 h 10883213"/>
              <a:gd name="connsiteX24" fmla="*/ 6232398 w 19380237"/>
              <a:gd name="connsiteY24" fmla="*/ 5354262 h 10883213"/>
              <a:gd name="connsiteX25" fmla="*/ 5721194 w 19380237"/>
              <a:gd name="connsiteY25" fmla="*/ 4489455 h 10883213"/>
              <a:gd name="connsiteX26" fmla="*/ 6653020 w 19380237"/>
              <a:gd name="connsiteY26" fmla="*/ 3270218 h 10883213"/>
              <a:gd name="connsiteX27" fmla="*/ 8512732 w 19380237"/>
              <a:gd name="connsiteY27" fmla="*/ 2673202 h 10883213"/>
              <a:gd name="connsiteX28" fmla="*/ 10088092 w 19380237"/>
              <a:gd name="connsiteY28" fmla="*/ 1936777 h 10883213"/>
              <a:gd name="connsiteX29" fmla="*/ 9838398 w 19380237"/>
              <a:gd name="connsiteY29" fmla="*/ 1647720 h 10883213"/>
              <a:gd name="connsiteX30" fmla="*/ 9154691 w 19380237"/>
              <a:gd name="connsiteY30" fmla="*/ 1394106 h 10883213"/>
              <a:gd name="connsiteX31" fmla="*/ 7068127 w 19380237"/>
              <a:gd name="connsiteY31" fmla="*/ 1029438 h 10883213"/>
              <a:gd name="connsiteX32" fmla="*/ 4101734 w 19380237"/>
              <a:gd name="connsiteY32" fmla="*/ 777224 h 10883213"/>
              <a:gd name="connsiteX33" fmla="*/ 2782489 w 19380237"/>
              <a:gd name="connsiteY33" fmla="*/ 808128 h 10883213"/>
              <a:gd name="connsiteX34" fmla="*/ 33162 w 19380237"/>
              <a:gd name="connsiteY34" fmla="*/ 23188 h 10883213"/>
              <a:gd name="connsiteX0" fmla="*/ 44126 w 19391201"/>
              <a:gd name="connsiteY0" fmla="*/ 23188 h 10883213"/>
              <a:gd name="connsiteX1" fmla="*/ 4846218 w 19391201"/>
              <a:gd name="connsiteY1" fmla="*/ -1 h 10883213"/>
              <a:gd name="connsiteX2" fmla="*/ 10192003 w 19391201"/>
              <a:gd name="connsiteY2" fmla="*/ 536387 h 10883213"/>
              <a:gd name="connsiteX3" fmla="*/ 12441617 w 19391201"/>
              <a:gd name="connsiteY3" fmla="*/ 1209803 h 10883213"/>
              <a:gd name="connsiteX4" fmla="*/ 13337997 w 19391201"/>
              <a:gd name="connsiteY4" fmla="*/ 2161248 h 10883213"/>
              <a:gd name="connsiteX5" fmla="*/ 13152104 w 19391201"/>
              <a:gd name="connsiteY5" fmla="*/ 2570024 h 10883213"/>
              <a:gd name="connsiteX6" fmla="*/ 12670832 w 19391201"/>
              <a:gd name="connsiteY6" fmla="*/ 2877195 h 10883213"/>
              <a:gd name="connsiteX7" fmla="*/ 11215987 w 19391201"/>
              <a:gd name="connsiteY7" fmla="*/ 3332440 h 10883213"/>
              <a:gd name="connsiteX8" fmla="*/ 8972674 w 19391201"/>
              <a:gd name="connsiteY8" fmla="*/ 4591058 h 10883213"/>
              <a:gd name="connsiteX9" fmla="*/ 9840698 w 19391201"/>
              <a:gd name="connsiteY9" fmla="*/ 5092773 h 10883213"/>
              <a:gd name="connsiteX10" fmla="*/ 11986338 w 19391201"/>
              <a:gd name="connsiteY10" fmla="*/ 5649619 h 10883213"/>
              <a:gd name="connsiteX11" fmla="*/ 15546652 w 19391201"/>
              <a:gd name="connsiteY11" fmla="*/ 6608941 h 10883213"/>
              <a:gd name="connsiteX12" fmla="*/ 18187743 w 19391201"/>
              <a:gd name="connsiteY12" fmla="*/ 8006968 h 10883213"/>
              <a:gd name="connsiteX13" fmla="*/ 19017170 w 19391201"/>
              <a:gd name="connsiteY13" fmla="*/ 9198638 h 10883213"/>
              <a:gd name="connsiteX14" fmla="*/ 19345633 w 19391201"/>
              <a:gd name="connsiteY14" fmla="*/ 10202066 h 10883213"/>
              <a:gd name="connsiteX15" fmla="*/ 19391047 w 19391201"/>
              <a:gd name="connsiteY15" fmla="*/ 10751044 h 10883213"/>
              <a:gd name="connsiteX16" fmla="*/ 19386152 w 19391201"/>
              <a:gd name="connsiteY16" fmla="*/ 10883213 h 10883213"/>
              <a:gd name="connsiteX17" fmla="*/ 15581986 w 19391201"/>
              <a:gd name="connsiteY17" fmla="*/ 10883213 h 10883213"/>
              <a:gd name="connsiteX18" fmla="*/ 15583916 w 19391201"/>
              <a:gd name="connsiteY18" fmla="*/ 10867146 h 10883213"/>
              <a:gd name="connsiteX19" fmla="*/ 15571070 w 19391201"/>
              <a:gd name="connsiteY19" fmla="*/ 9960267 h 10883213"/>
              <a:gd name="connsiteX20" fmla="*/ 15220552 w 19391201"/>
              <a:gd name="connsiteY20" fmla="*/ 8953688 h 10883213"/>
              <a:gd name="connsiteX21" fmla="*/ 14281638 w 19391201"/>
              <a:gd name="connsiteY21" fmla="*/ 8084155 h 10883213"/>
              <a:gd name="connsiteX22" fmla="*/ 11233316 w 19391201"/>
              <a:gd name="connsiteY22" fmla="*/ 7146887 h 10883213"/>
              <a:gd name="connsiteX23" fmla="*/ 7543822 w 19391201"/>
              <a:gd name="connsiteY23" fmla="*/ 6055245 h 10883213"/>
              <a:gd name="connsiteX24" fmla="*/ 6243362 w 19391201"/>
              <a:gd name="connsiteY24" fmla="*/ 5354262 h 10883213"/>
              <a:gd name="connsiteX25" fmla="*/ 5732158 w 19391201"/>
              <a:gd name="connsiteY25" fmla="*/ 4489455 h 10883213"/>
              <a:gd name="connsiteX26" fmla="*/ 6663984 w 19391201"/>
              <a:gd name="connsiteY26" fmla="*/ 3270218 h 10883213"/>
              <a:gd name="connsiteX27" fmla="*/ 8523696 w 19391201"/>
              <a:gd name="connsiteY27" fmla="*/ 2673202 h 10883213"/>
              <a:gd name="connsiteX28" fmla="*/ 10099056 w 19391201"/>
              <a:gd name="connsiteY28" fmla="*/ 1936777 h 10883213"/>
              <a:gd name="connsiteX29" fmla="*/ 9849362 w 19391201"/>
              <a:gd name="connsiteY29" fmla="*/ 1647720 h 10883213"/>
              <a:gd name="connsiteX30" fmla="*/ 9165655 w 19391201"/>
              <a:gd name="connsiteY30" fmla="*/ 1394106 h 10883213"/>
              <a:gd name="connsiteX31" fmla="*/ 7079091 w 19391201"/>
              <a:gd name="connsiteY31" fmla="*/ 1029438 h 10883213"/>
              <a:gd name="connsiteX32" fmla="*/ 4112698 w 19391201"/>
              <a:gd name="connsiteY32" fmla="*/ 777224 h 10883213"/>
              <a:gd name="connsiteX33" fmla="*/ 2793453 w 19391201"/>
              <a:gd name="connsiteY33" fmla="*/ 808128 h 10883213"/>
              <a:gd name="connsiteX34" fmla="*/ 44126 w 19391201"/>
              <a:gd name="connsiteY34" fmla="*/ 23188 h 10883213"/>
              <a:gd name="connsiteX0" fmla="*/ 205051 w 19552126"/>
              <a:gd name="connsiteY0" fmla="*/ 23188 h 10883213"/>
              <a:gd name="connsiteX1" fmla="*/ 5007143 w 19552126"/>
              <a:gd name="connsiteY1" fmla="*/ -1 h 10883213"/>
              <a:gd name="connsiteX2" fmla="*/ 10352928 w 19552126"/>
              <a:gd name="connsiteY2" fmla="*/ 536387 h 10883213"/>
              <a:gd name="connsiteX3" fmla="*/ 12602542 w 19552126"/>
              <a:gd name="connsiteY3" fmla="*/ 1209803 h 10883213"/>
              <a:gd name="connsiteX4" fmla="*/ 13498922 w 19552126"/>
              <a:gd name="connsiteY4" fmla="*/ 2161248 h 10883213"/>
              <a:gd name="connsiteX5" fmla="*/ 13313029 w 19552126"/>
              <a:gd name="connsiteY5" fmla="*/ 2570024 h 10883213"/>
              <a:gd name="connsiteX6" fmla="*/ 12831757 w 19552126"/>
              <a:gd name="connsiteY6" fmla="*/ 2877195 h 10883213"/>
              <a:gd name="connsiteX7" fmla="*/ 11376912 w 19552126"/>
              <a:gd name="connsiteY7" fmla="*/ 3332440 h 10883213"/>
              <a:gd name="connsiteX8" fmla="*/ 9133599 w 19552126"/>
              <a:gd name="connsiteY8" fmla="*/ 4591058 h 10883213"/>
              <a:gd name="connsiteX9" fmla="*/ 10001623 w 19552126"/>
              <a:gd name="connsiteY9" fmla="*/ 5092773 h 10883213"/>
              <a:gd name="connsiteX10" fmla="*/ 12147263 w 19552126"/>
              <a:gd name="connsiteY10" fmla="*/ 5649619 h 10883213"/>
              <a:gd name="connsiteX11" fmla="*/ 15707577 w 19552126"/>
              <a:gd name="connsiteY11" fmla="*/ 6608941 h 10883213"/>
              <a:gd name="connsiteX12" fmla="*/ 18348668 w 19552126"/>
              <a:gd name="connsiteY12" fmla="*/ 8006968 h 10883213"/>
              <a:gd name="connsiteX13" fmla="*/ 19178095 w 19552126"/>
              <a:gd name="connsiteY13" fmla="*/ 9198638 h 10883213"/>
              <a:gd name="connsiteX14" fmla="*/ 19506558 w 19552126"/>
              <a:gd name="connsiteY14" fmla="*/ 10202066 h 10883213"/>
              <a:gd name="connsiteX15" fmla="*/ 19551972 w 19552126"/>
              <a:gd name="connsiteY15" fmla="*/ 10751044 h 10883213"/>
              <a:gd name="connsiteX16" fmla="*/ 19547077 w 19552126"/>
              <a:gd name="connsiteY16" fmla="*/ 10883213 h 10883213"/>
              <a:gd name="connsiteX17" fmla="*/ 15742911 w 19552126"/>
              <a:gd name="connsiteY17" fmla="*/ 10883213 h 10883213"/>
              <a:gd name="connsiteX18" fmla="*/ 15744841 w 19552126"/>
              <a:gd name="connsiteY18" fmla="*/ 10867146 h 10883213"/>
              <a:gd name="connsiteX19" fmla="*/ 15731995 w 19552126"/>
              <a:gd name="connsiteY19" fmla="*/ 9960267 h 10883213"/>
              <a:gd name="connsiteX20" fmla="*/ 15381477 w 19552126"/>
              <a:gd name="connsiteY20" fmla="*/ 8953688 h 10883213"/>
              <a:gd name="connsiteX21" fmla="*/ 14442563 w 19552126"/>
              <a:gd name="connsiteY21" fmla="*/ 8084155 h 10883213"/>
              <a:gd name="connsiteX22" fmla="*/ 11394241 w 19552126"/>
              <a:gd name="connsiteY22" fmla="*/ 7146887 h 10883213"/>
              <a:gd name="connsiteX23" fmla="*/ 7704747 w 19552126"/>
              <a:gd name="connsiteY23" fmla="*/ 6055245 h 10883213"/>
              <a:gd name="connsiteX24" fmla="*/ 6404287 w 19552126"/>
              <a:gd name="connsiteY24" fmla="*/ 5354262 h 10883213"/>
              <a:gd name="connsiteX25" fmla="*/ 5893083 w 19552126"/>
              <a:gd name="connsiteY25" fmla="*/ 4489455 h 10883213"/>
              <a:gd name="connsiteX26" fmla="*/ 6824909 w 19552126"/>
              <a:gd name="connsiteY26" fmla="*/ 3270218 h 10883213"/>
              <a:gd name="connsiteX27" fmla="*/ 8684621 w 19552126"/>
              <a:gd name="connsiteY27" fmla="*/ 2673202 h 10883213"/>
              <a:gd name="connsiteX28" fmla="*/ 10259981 w 19552126"/>
              <a:gd name="connsiteY28" fmla="*/ 1936777 h 10883213"/>
              <a:gd name="connsiteX29" fmla="*/ 10010287 w 19552126"/>
              <a:gd name="connsiteY29" fmla="*/ 1647720 h 10883213"/>
              <a:gd name="connsiteX30" fmla="*/ 9326580 w 19552126"/>
              <a:gd name="connsiteY30" fmla="*/ 1394106 h 10883213"/>
              <a:gd name="connsiteX31" fmla="*/ 7240016 w 19552126"/>
              <a:gd name="connsiteY31" fmla="*/ 1029438 h 10883213"/>
              <a:gd name="connsiteX32" fmla="*/ 4273623 w 19552126"/>
              <a:gd name="connsiteY32" fmla="*/ 777224 h 10883213"/>
              <a:gd name="connsiteX33" fmla="*/ 1181447 w 19552126"/>
              <a:gd name="connsiteY33" fmla="*/ 744074 h 10883213"/>
              <a:gd name="connsiteX34" fmla="*/ 205051 w 19552126"/>
              <a:gd name="connsiteY34" fmla="*/ 23188 h 10883213"/>
              <a:gd name="connsiteX0" fmla="*/ 54096 w 19401171"/>
              <a:gd name="connsiteY0" fmla="*/ 23188 h 10883213"/>
              <a:gd name="connsiteX1" fmla="*/ 4856188 w 19401171"/>
              <a:gd name="connsiteY1" fmla="*/ -1 h 10883213"/>
              <a:gd name="connsiteX2" fmla="*/ 10201973 w 19401171"/>
              <a:gd name="connsiteY2" fmla="*/ 536387 h 10883213"/>
              <a:gd name="connsiteX3" fmla="*/ 12451587 w 19401171"/>
              <a:gd name="connsiteY3" fmla="*/ 1209803 h 10883213"/>
              <a:gd name="connsiteX4" fmla="*/ 13347967 w 19401171"/>
              <a:gd name="connsiteY4" fmla="*/ 2161248 h 10883213"/>
              <a:gd name="connsiteX5" fmla="*/ 13162074 w 19401171"/>
              <a:gd name="connsiteY5" fmla="*/ 2570024 h 10883213"/>
              <a:gd name="connsiteX6" fmla="*/ 12680802 w 19401171"/>
              <a:gd name="connsiteY6" fmla="*/ 2877195 h 10883213"/>
              <a:gd name="connsiteX7" fmla="*/ 11225957 w 19401171"/>
              <a:gd name="connsiteY7" fmla="*/ 3332440 h 10883213"/>
              <a:gd name="connsiteX8" fmla="*/ 8982644 w 19401171"/>
              <a:gd name="connsiteY8" fmla="*/ 4591058 h 10883213"/>
              <a:gd name="connsiteX9" fmla="*/ 9850668 w 19401171"/>
              <a:gd name="connsiteY9" fmla="*/ 5092773 h 10883213"/>
              <a:gd name="connsiteX10" fmla="*/ 11996308 w 19401171"/>
              <a:gd name="connsiteY10" fmla="*/ 5649619 h 10883213"/>
              <a:gd name="connsiteX11" fmla="*/ 15556622 w 19401171"/>
              <a:gd name="connsiteY11" fmla="*/ 6608941 h 10883213"/>
              <a:gd name="connsiteX12" fmla="*/ 18197713 w 19401171"/>
              <a:gd name="connsiteY12" fmla="*/ 8006968 h 10883213"/>
              <a:gd name="connsiteX13" fmla="*/ 19027140 w 19401171"/>
              <a:gd name="connsiteY13" fmla="*/ 9198638 h 10883213"/>
              <a:gd name="connsiteX14" fmla="*/ 19355603 w 19401171"/>
              <a:gd name="connsiteY14" fmla="*/ 10202066 h 10883213"/>
              <a:gd name="connsiteX15" fmla="*/ 19401017 w 19401171"/>
              <a:gd name="connsiteY15" fmla="*/ 10751044 h 10883213"/>
              <a:gd name="connsiteX16" fmla="*/ 19396122 w 19401171"/>
              <a:gd name="connsiteY16" fmla="*/ 10883213 h 10883213"/>
              <a:gd name="connsiteX17" fmla="*/ 15591956 w 19401171"/>
              <a:gd name="connsiteY17" fmla="*/ 10883213 h 10883213"/>
              <a:gd name="connsiteX18" fmla="*/ 15593886 w 19401171"/>
              <a:gd name="connsiteY18" fmla="*/ 10867146 h 10883213"/>
              <a:gd name="connsiteX19" fmla="*/ 15581040 w 19401171"/>
              <a:gd name="connsiteY19" fmla="*/ 9960267 h 10883213"/>
              <a:gd name="connsiteX20" fmla="*/ 15230522 w 19401171"/>
              <a:gd name="connsiteY20" fmla="*/ 8953688 h 10883213"/>
              <a:gd name="connsiteX21" fmla="*/ 14291608 w 19401171"/>
              <a:gd name="connsiteY21" fmla="*/ 8084155 h 10883213"/>
              <a:gd name="connsiteX22" fmla="*/ 11243286 w 19401171"/>
              <a:gd name="connsiteY22" fmla="*/ 7146887 h 10883213"/>
              <a:gd name="connsiteX23" fmla="*/ 7553792 w 19401171"/>
              <a:gd name="connsiteY23" fmla="*/ 6055245 h 10883213"/>
              <a:gd name="connsiteX24" fmla="*/ 6253332 w 19401171"/>
              <a:gd name="connsiteY24" fmla="*/ 5354262 h 10883213"/>
              <a:gd name="connsiteX25" fmla="*/ 5742128 w 19401171"/>
              <a:gd name="connsiteY25" fmla="*/ 4489455 h 10883213"/>
              <a:gd name="connsiteX26" fmla="*/ 6673954 w 19401171"/>
              <a:gd name="connsiteY26" fmla="*/ 3270218 h 10883213"/>
              <a:gd name="connsiteX27" fmla="*/ 8533666 w 19401171"/>
              <a:gd name="connsiteY27" fmla="*/ 2673202 h 10883213"/>
              <a:gd name="connsiteX28" fmla="*/ 10109026 w 19401171"/>
              <a:gd name="connsiteY28" fmla="*/ 1936777 h 10883213"/>
              <a:gd name="connsiteX29" fmla="*/ 9859332 w 19401171"/>
              <a:gd name="connsiteY29" fmla="*/ 1647720 h 10883213"/>
              <a:gd name="connsiteX30" fmla="*/ 9175625 w 19401171"/>
              <a:gd name="connsiteY30" fmla="*/ 1394106 h 10883213"/>
              <a:gd name="connsiteX31" fmla="*/ 7089061 w 19401171"/>
              <a:gd name="connsiteY31" fmla="*/ 1029438 h 10883213"/>
              <a:gd name="connsiteX32" fmla="*/ 4122668 w 19401171"/>
              <a:gd name="connsiteY32" fmla="*/ 777224 h 10883213"/>
              <a:gd name="connsiteX33" fmla="*/ 1030492 w 19401171"/>
              <a:gd name="connsiteY33" fmla="*/ 744074 h 10883213"/>
              <a:gd name="connsiteX34" fmla="*/ 54096 w 19401171"/>
              <a:gd name="connsiteY34" fmla="*/ 23188 h 10883213"/>
              <a:gd name="connsiteX0" fmla="*/ 46 w 19347121"/>
              <a:gd name="connsiteY0" fmla="*/ 23188 h 10883213"/>
              <a:gd name="connsiteX1" fmla="*/ 4802138 w 19347121"/>
              <a:gd name="connsiteY1" fmla="*/ -1 h 10883213"/>
              <a:gd name="connsiteX2" fmla="*/ 10147923 w 19347121"/>
              <a:gd name="connsiteY2" fmla="*/ 536387 h 10883213"/>
              <a:gd name="connsiteX3" fmla="*/ 12397537 w 19347121"/>
              <a:gd name="connsiteY3" fmla="*/ 1209803 h 10883213"/>
              <a:gd name="connsiteX4" fmla="*/ 13293917 w 19347121"/>
              <a:gd name="connsiteY4" fmla="*/ 2161248 h 10883213"/>
              <a:gd name="connsiteX5" fmla="*/ 13108024 w 19347121"/>
              <a:gd name="connsiteY5" fmla="*/ 2570024 h 10883213"/>
              <a:gd name="connsiteX6" fmla="*/ 12626752 w 19347121"/>
              <a:gd name="connsiteY6" fmla="*/ 2877195 h 10883213"/>
              <a:gd name="connsiteX7" fmla="*/ 11171907 w 19347121"/>
              <a:gd name="connsiteY7" fmla="*/ 3332440 h 10883213"/>
              <a:gd name="connsiteX8" fmla="*/ 8928594 w 19347121"/>
              <a:gd name="connsiteY8" fmla="*/ 4591058 h 10883213"/>
              <a:gd name="connsiteX9" fmla="*/ 9796618 w 19347121"/>
              <a:gd name="connsiteY9" fmla="*/ 5092773 h 10883213"/>
              <a:gd name="connsiteX10" fmla="*/ 11942258 w 19347121"/>
              <a:gd name="connsiteY10" fmla="*/ 5649619 h 10883213"/>
              <a:gd name="connsiteX11" fmla="*/ 15502572 w 19347121"/>
              <a:gd name="connsiteY11" fmla="*/ 6608941 h 10883213"/>
              <a:gd name="connsiteX12" fmla="*/ 18143663 w 19347121"/>
              <a:gd name="connsiteY12" fmla="*/ 8006968 h 10883213"/>
              <a:gd name="connsiteX13" fmla="*/ 18973090 w 19347121"/>
              <a:gd name="connsiteY13" fmla="*/ 9198638 h 10883213"/>
              <a:gd name="connsiteX14" fmla="*/ 19301553 w 19347121"/>
              <a:gd name="connsiteY14" fmla="*/ 10202066 h 10883213"/>
              <a:gd name="connsiteX15" fmla="*/ 19346967 w 19347121"/>
              <a:gd name="connsiteY15" fmla="*/ 10751044 h 10883213"/>
              <a:gd name="connsiteX16" fmla="*/ 19342072 w 19347121"/>
              <a:gd name="connsiteY16" fmla="*/ 10883213 h 10883213"/>
              <a:gd name="connsiteX17" fmla="*/ 15537906 w 19347121"/>
              <a:gd name="connsiteY17" fmla="*/ 10883213 h 10883213"/>
              <a:gd name="connsiteX18" fmla="*/ 15539836 w 19347121"/>
              <a:gd name="connsiteY18" fmla="*/ 10867146 h 10883213"/>
              <a:gd name="connsiteX19" fmla="*/ 15526990 w 19347121"/>
              <a:gd name="connsiteY19" fmla="*/ 9960267 h 10883213"/>
              <a:gd name="connsiteX20" fmla="*/ 15176472 w 19347121"/>
              <a:gd name="connsiteY20" fmla="*/ 8953688 h 10883213"/>
              <a:gd name="connsiteX21" fmla="*/ 14237558 w 19347121"/>
              <a:gd name="connsiteY21" fmla="*/ 8084155 h 10883213"/>
              <a:gd name="connsiteX22" fmla="*/ 11189236 w 19347121"/>
              <a:gd name="connsiteY22" fmla="*/ 7146887 h 10883213"/>
              <a:gd name="connsiteX23" fmla="*/ 7499742 w 19347121"/>
              <a:gd name="connsiteY23" fmla="*/ 6055245 h 10883213"/>
              <a:gd name="connsiteX24" fmla="*/ 6199282 w 19347121"/>
              <a:gd name="connsiteY24" fmla="*/ 5354262 h 10883213"/>
              <a:gd name="connsiteX25" fmla="*/ 5688078 w 19347121"/>
              <a:gd name="connsiteY25" fmla="*/ 4489455 h 10883213"/>
              <a:gd name="connsiteX26" fmla="*/ 6619904 w 19347121"/>
              <a:gd name="connsiteY26" fmla="*/ 3270218 h 10883213"/>
              <a:gd name="connsiteX27" fmla="*/ 8479616 w 19347121"/>
              <a:gd name="connsiteY27" fmla="*/ 2673202 h 10883213"/>
              <a:gd name="connsiteX28" fmla="*/ 10054976 w 19347121"/>
              <a:gd name="connsiteY28" fmla="*/ 1936777 h 10883213"/>
              <a:gd name="connsiteX29" fmla="*/ 9805282 w 19347121"/>
              <a:gd name="connsiteY29" fmla="*/ 1647720 h 10883213"/>
              <a:gd name="connsiteX30" fmla="*/ 9121575 w 19347121"/>
              <a:gd name="connsiteY30" fmla="*/ 1394106 h 10883213"/>
              <a:gd name="connsiteX31" fmla="*/ 7035011 w 19347121"/>
              <a:gd name="connsiteY31" fmla="*/ 1029438 h 10883213"/>
              <a:gd name="connsiteX32" fmla="*/ 4068618 w 19347121"/>
              <a:gd name="connsiteY32" fmla="*/ 777224 h 10883213"/>
              <a:gd name="connsiteX33" fmla="*/ 976442 w 19347121"/>
              <a:gd name="connsiteY33" fmla="*/ 744074 h 10883213"/>
              <a:gd name="connsiteX34" fmla="*/ 46 w 19347121"/>
              <a:gd name="connsiteY34" fmla="*/ 23188 h 10883213"/>
              <a:gd name="connsiteX0" fmla="*/ 550 w 19347625"/>
              <a:gd name="connsiteY0" fmla="*/ 23188 h 10883213"/>
              <a:gd name="connsiteX1" fmla="*/ 4802642 w 19347625"/>
              <a:gd name="connsiteY1" fmla="*/ -1 h 10883213"/>
              <a:gd name="connsiteX2" fmla="*/ 10148427 w 19347625"/>
              <a:gd name="connsiteY2" fmla="*/ 536387 h 10883213"/>
              <a:gd name="connsiteX3" fmla="*/ 12398041 w 19347625"/>
              <a:gd name="connsiteY3" fmla="*/ 1209803 h 10883213"/>
              <a:gd name="connsiteX4" fmla="*/ 13294421 w 19347625"/>
              <a:gd name="connsiteY4" fmla="*/ 2161248 h 10883213"/>
              <a:gd name="connsiteX5" fmla="*/ 13108528 w 19347625"/>
              <a:gd name="connsiteY5" fmla="*/ 2570024 h 10883213"/>
              <a:gd name="connsiteX6" fmla="*/ 12627256 w 19347625"/>
              <a:gd name="connsiteY6" fmla="*/ 2877195 h 10883213"/>
              <a:gd name="connsiteX7" fmla="*/ 11172411 w 19347625"/>
              <a:gd name="connsiteY7" fmla="*/ 3332440 h 10883213"/>
              <a:gd name="connsiteX8" fmla="*/ 8929098 w 19347625"/>
              <a:gd name="connsiteY8" fmla="*/ 4591058 h 10883213"/>
              <a:gd name="connsiteX9" fmla="*/ 9797122 w 19347625"/>
              <a:gd name="connsiteY9" fmla="*/ 5092773 h 10883213"/>
              <a:gd name="connsiteX10" fmla="*/ 11942762 w 19347625"/>
              <a:gd name="connsiteY10" fmla="*/ 5649619 h 10883213"/>
              <a:gd name="connsiteX11" fmla="*/ 15503076 w 19347625"/>
              <a:gd name="connsiteY11" fmla="*/ 6608941 h 10883213"/>
              <a:gd name="connsiteX12" fmla="*/ 18144167 w 19347625"/>
              <a:gd name="connsiteY12" fmla="*/ 8006968 h 10883213"/>
              <a:gd name="connsiteX13" fmla="*/ 18973594 w 19347625"/>
              <a:gd name="connsiteY13" fmla="*/ 9198638 h 10883213"/>
              <a:gd name="connsiteX14" fmla="*/ 19302057 w 19347625"/>
              <a:gd name="connsiteY14" fmla="*/ 10202066 h 10883213"/>
              <a:gd name="connsiteX15" fmla="*/ 19347471 w 19347625"/>
              <a:gd name="connsiteY15" fmla="*/ 10751044 h 10883213"/>
              <a:gd name="connsiteX16" fmla="*/ 19342576 w 19347625"/>
              <a:gd name="connsiteY16" fmla="*/ 10883213 h 10883213"/>
              <a:gd name="connsiteX17" fmla="*/ 15538410 w 19347625"/>
              <a:gd name="connsiteY17" fmla="*/ 10883213 h 10883213"/>
              <a:gd name="connsiteX18" fmla="*/ 15540340 w 19347625"/>
              <a:gd name="connsiteY18" fmla="*/ 10867146 h 10883213"/>
              <a:gd name="connsiteX19" fmla="*/ 15527494 w 19347625"/>
              <a:gd name="connsiteY19" fmla="*/ 9960267 h 10883213"/>
              <a:gd name="connsiteX20" fmla="*/ 15176976 w 19347625"/>
              <a:gd name="connsiteY20" fmla="*/ 8953688 h 10883213"/>
              <a:gd name="connsiteX21" fmla="*/ 14238062 w 19347625"/>
              <a:gd name="connsiteY21" fmla="*/ 8084155 h 10883213"/>
              <a:gd name="connsiteX22" fmla="*/ 11189740 w 19347625"/>
              <a:gd name="connsiteY22" fmla="*/ 7146887 h 10883213"/>
              <a:gd name="connsiteX23" fmla="*/ 7500246 w 19347625"/>
              <a:gd name="connsiteY23" fmla="*/ 6055245 h 10883213"/>
              <a:gd name="connsiteX24" fmla="*/ 6199786 w 19347625"/>
              <a:gd name="connsiteY24" fmla="*/ 5354262 h 10883213"/>
              <a:gd name="connsiteX25" fmla="*/ 5688582 w 19347625"/>
              <a:gd name="connsiteY25" fmla="*/ 4489455 h 10883213"/>
              <a:gd name="connsiteX26" fmla="*/ 6620408 w 19347625"/>
              <a:gd name="connsiteY26" fmla="*/ 3270218 h 10883213"/>
              <a:gd name="connsiteX27" fmla="*/ 8480120 w 19347625"/>
              <a:gd name="connsiteY27" fmla="*/ 2673202 h 10883213"/>
              <a:gd name="connsiteX28" fmla="*/ 10055480 w 19347625"/>
              <a:gd name="connsiteY28" fmla="*/ 1936777 h 10883213"/>
              <a:gd name="connsiteX29" fmla="*/ 9805786 w 19347625"/>
              <a:gd name="connsiteY29" fmla="*/ 1647720 h 10883213"/>
              <a:gd name="connsiteX30" fmla="*/ 9122079 w 19347625"/>
              <a:gd name="connsiteY30" fmla="*/ 1394106 h 10883213"/>
              <a:gd name="connsiteX31" fmla="*/ 7035515 w 19347625"/>
              <a:gd name="connsiteY31" fmla="*/ 1029438 h 10883213"/>
              <a:gd name="connsiteX32" fmla="*/ 4069122 w 19347625"/>
              <a:gd name="connsiteY32" fmla="*/ 777224 h 10883213"/>
              <a:gd name="connsiteX33" fmla="*/ 551 w 19347625"/>
              <a:gd name="connsiteY33" fmla="*/ 752081 h 10883213"/>
              <a:gd name="connsiteX34" fmla="*/ 550 w 19347625"/>
              <a:gd name="connsiteY34" fmla="*/ 23188 h 10883213"/>
              <a:gd name="connsiteX0" fmla="*/ 2527 w 19349602"/>
              <a:gd name="connsiteY0" fmla="*/ 23188 h 10883213"/>
              <a:gd name="connsiteX1" fmla="*/ 4804619 w 19349602"/>
              <a:gd name="connsiteY1" fmla="*/ -1 h 10883213"/>
              <a:gd name="connsiteX2" fmla="*/ 10150404 w 19349602"/>
              <a:gd name="connsiteY2" fmla="*/ 536387 h 10883213"/>
              <a:gd name="connsiteX3" fmla="*/ 12400018 w 19349602"/>
              <a:gd name="connsiteY3" fmla="*/ 1209803 h 10883213"/>
              <a:gd name="connsiteX4" fmla="*/ 13296398 w 19349602"/>
              <a:gd name="connsiteY4" fmla="*/ 2161248 h 10883213"/>
              <a:gd name="connsiteX5" fmla="*/ 13110505 w 19349602"/>
              <a:gd name="connsiteY5" fmla="*/ 2570024 h 10883213"/>
              <a:gd name="connsiteX6" fmla="*/ 12629233 w 19349602"/>
              <a:gd name="connsiteY6" fmla="*/ 2877195 h 10883213"/>
              <a:gd name="connsiteX7" fmla="*/ 11174388 w 19349602"/>
              <a:gd name="connsiteY7" fmla="*/ 3332440 h 10883213"/>
              <a:gd name="connsiteX8" fmla="*/ 8931075 w 19349602"/>
              <a:gd name="connsiteY8" fmla="*/ 4591058 h 10883213"/>
              <a:gd name="connsiteX9" fmla="*/ 9799099 w 19349602"/>
              <a:gd name="connsiteY9" fmla="*/ 5092773 h 10883213"/>
              <a:gd name="connsiteX10" fmla="*/ 11944739 w 19349602"/>
              <a:gd name="connsiteY10" fmla="*/ 5649619 h 10883213"/>
              <a:gd name="connsiteX11" fmla="*/ 15505053 w 19349602"/>
              <a:gd name="connsiteY11" fmla="*/ 6608941 h 10883213"/>
              <a:gd name="connsiteX12" fmla="*/ 18146144 w 19349602"/>
              <a:gd name="connsiteY12" fmla="*/ 8006968 h 10883213"/>
              <a:gd name="connsiteX13" fmla="*/ 18975571 w 19349602"/>
              <a:gd name="connsiteY13" fmla="*/ 9198638 h 10883213"/>
              <a:gd name="connsiteX14" fmla="*/ 19304034 w 19349602"/>
              <a:gd name="connsiteY14" fmla="*/ 10202066 h 10883213"/>
              <a:gd name="connsiteX15" fmla="*/ 19349448 w 19349602"/>
              <a:gd name="connsiteY15" fmla="*/ 10751044 h 10883213"/>
              <a:gd name="connsiteX16" fmla="*/ 19344553 w 19349602"/>
              <a:gd name="connsiteY16" fmla="*/ 10883213 h 10883213"/>
              <a:gd name="connsiteX17" fmla="*/ 15540387 w 19349602"/>
              <a:gd name="connsiteY17" fmla="*/ 10883213 h 10883213"/>
              <a:gd name="connsiteX18" fmla="*/ 15542317 w 19349602"/>
              <a:gd name="connsiteY18" fmla="*/ 10867146 h 10883213"/>
              <a:gd name="connsiteX19" fmla="*/ 15529471 w 19349602"/>
              <a:gd name="connsiteY19" fmla="*/ 9960267 h 10883213"/>
              <a:gd name="connsiteX20" fmla="*/ 15178953 w 19349602"/>
              <a:gd name="connsiteY20" fmla="*/ 8953688 h 10883213"/>
              <a:gd name="connsiteX21" fmla="*/ 14240039 w 19349602"/>
              <a:gd name="connsiteY21" fmla="*/ 8084155 h 10883213"/>
              <a:gd name="connsiteX22" fmla="*/ 11191717 w 19349602"/>
              <a:gd name="connsiteY22" fmla="*/ 7146887 h 10883213"/>
              <a:gd name="connsiteX23" fmla="*/ 7502223 w 19349602"/>
              <a:gd name="connsiteY23" fmla="*/ 6055245 h 10883213"/>
              <a:gd name="connsiteX24" fmla="*/ 6201763 w 19349602"/>
              <a:gd name="connsiteY24" fmla="*/ 5354262 h 10883213"/>
              <a:gd name="connsiteX25" fmla="*/ 5690559 w 19349602"/>
              <a:gd name="connsiteY25" fmla="*/ 4489455 h 10883213"/>
              <a:gd name="connsiteX26" fmla="*/ 6622385 w 19349602"/>
              <a:gd name="connsiteY26" fmla="*/ 3270218 h 10883213"/>
              <a:gd name="connsiteX27" fmla="*/ 8482097 w 19349602"/>
              <a:gd name="connsiteY27" fmla="*/ 2673202 h 10883213"/>
              <a:gd name="connsiteX28" fmla="*/ 10057457 w 19349602"/>
              <a:gd name="connsiteY28" fmla="*/ 1936777 h 10883213"/>
              <a:gd name="connsiteX29" fmla="*/ 9807763 w 19349602"/>
              <a:gd name="connsiteY29" fmla="*/ 1647720 h 10883213"/>
              <a:gd name="connsiteX30" fmla="*/ 9124056 w 19349602"/>
              <a:gd name="connsiteY30" fmla="*/ 1394106 h 10883213"/>
              <a:gd name="connsiteX31" fmla="*/ 7037492 w 19349602"/>
              <a:gd name="connsiteY31" fmla="*/ 1029438 h 10883213"/>
              <a:gd name="connsiteX32" fmla="*/ 4071099 w 19349602"/>
              <a:gd name="connsiteY32" fmla="*/ 777224 h 10883213"/>
              <a:gd name="connsiteX33" fmla="*/ 2528 w 19349602"/>
              <a:gd name="connsiteY33" fmla="*/ 752081 h 10883213"/>
              <a:gd name="connsiteX34" fmla="*/ 2527 w 19349602"/>
              <a:gd name="connsiteY34" fmla="*/ 23188 h 1088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349602" h="10883213">
                <a:moveTo>
                  <a:pt x="2527" y="23188"/>
                </a:moveTo>
                <a:lnTo>
                  <a:pt x="4804619" y="-1"/>
                </a:lnTo>
                <a:cubicBezTo>
                  <a:pt x="6696808" y="43718"/>
                  <a:pt x="8645836" y="237288"/>
                  <a:pt x="10150404" y="536387"/>
                </a:cubicBezTo>
                <a:cubicBezTo>
                  <a:pt x="11112162" y="726991"/>
                  <a:pt x="11868334" y="953826"/>
                  <a:pt x="12400018" y="1209803"/>
                </a:cubicBezTo>
                <a:cubicBezTo>
                  <a:pt x="12995504" y="1496497"/>
                  <a:pt x="13296398" y="1816271"/>
                  <a:pt x="13296398" y="2161248"/>
                </a:cubicBezTo>
                <a:cubicBezTo>
                  <a:pt x="13296398" y="2309321"/>
                  <a:pt x="13234171" y="2447155"/>
                  <a:pt x="13110505" y="2570024"/>
                </a:cubicBezTo>
                <a:cubicBezTo>
                  <a:pt x="13001018" y="2679503"/>
                  <a:pt x="12843482" y="2780318"/>
                  <a:pt x="12629233" y="2877195"/>
                </a:cubicBezTo>
                <a:cubicBezTo>
                  <a:pt x="12234605" y="3055198"/>
                  <a:pt x="11696620" y="3196182"/>
                  <a:pt x="11174388" y="3332440"/>
                </a:cubicBezTo>
                <a:cubicBezTo>
                  <a:pt x="10071636" y="3621497"/>
                  <a:pt x="8931075" y="3918431"/>
                  <a:pt x="8931075" y="4591058"/>
                </a:cubicBezTo>
                <a:cubicBezTo>
                  <a:pt x="8931075" y="4741493"/>
                  <a:pt x="9214640" y="4905319"/>
                  <a:pt x="9799099" y="5092773"/>
                </a:cubicBezTo>
                <a:cubicBezTo>
                  <a:pt x="10344961" y="5266836"/>
                  <a:pt x="11086168" y="5444839"/>
                  <a:pt x="11944739" y="5649619"/>
                </a:cubicBezTo>
                <a:cubicBezTo>
                  <a:pt x="13081361" y="5920561"/>
                  <a:pt x="14369218" y="6229309"/>
                  <a:pt x="15505053" y="6608941"/>
                </a:cubicBezTo>
                <a:cubicBezTo>
                  <a:pt x="16819691" y="7050009"/>
                  <a:pt x="17683776" y="7506829"/>
                  <a:pt x="18146144" y="8006968"/>
                </a:cubicBezTo>
                <a:cubicBezTo>
                  <a:pt x="18496662" y="8385813"/>
                  <a:pt x="18775501" y="8786712"/>
                  <a:pt x="18975571" y="9198638"/>
                </a:cubicBezTo>
                <a:cubicBezTo>
                  <a:pt x="19136258" y="9527863"/>
                  <a:pt x="19246533" y="9865753"/>
                  <a:pt x="19304034" y="10202066"/>
                </a:cubicBezTo>
                <a:cubicBezTo>
                  <a:pt x="19340661" y="10416791"/>
                  <a:pt x="19351036" y="10602276"/>
                  <a:pt x="19349448" y="10751044"/>
                </a:cubicBezTo>
                <a:lnTo>
                  <a:pt x="19344553" y="10883213"/>
                </a:lnTo>
                <a:lnTo>
                  <a:pt x="15540387" y="10883213"/>
                </a:lnTo>
                <a:lnTo>
                  <a:pt x="15542317" y="10867146"/>
                </a:lnTo>
                <a:cubicBezTo>
                  <a:pt x="15566384" y="10648774"/>
                  <a:pt x="15582196" y="10321342"/>
                  <a:pt x="15529471" y="9960267"/>
                </a:cubicBezTo>
                <a:cubicBezTo>
                  <a:pt x="15473546" y="9584572"/>
                  <a:pt x="15356181" y="9245108"/>
                  <a:pt x="15178953" y="8953688"/>
                </a:cubicBezTo>
                <a:cubicBezTo>
                  <a:pt x="14956827" y="8589020"/>
                  <a:pt x="14640968" y="8296813"/>
                  <a:pt x="14240039" y="8084155"/>
                </a:cubicBezTo>
                <a:cubicBezTo>
                  <a:pt x="13642977" y="7768319"/>
                  <a:pt x="12451217" y="7466661"/>
                  <a:pt x="11191717" y="7146887"/>
                </a:cubicBezTo>
                <a:cubicBezTo>
                  <a:pt x="9958210" y="6833413"/>
                  <a:pt x="8560078" y="6478984"/>
                  <a:pt x="7502223" y="6055245"/>
                </a:cubicBezTo>
                <a:cubicBezTo>
                  <a:pt x="6926429" y="5824471"/>
                  <a:pt x="6501082" y="5595274"/>
                  <a:pt x="6201763" y="5354262"/>
                </a:cubicBezTo>
                <a:cubicBezTo>
                  <a:pt x="5862273" y="5080958"/>
                  <a:pt x="5690559" y="4789538"/>
                  <a:pt x="5690559" y="4489455"/>
                </a:cubicBezTo>
                <a:cubicBezTo>
                  <a:pt x="5690559" y="3985378"/>
                  <a:pt x="5995391" y="3586842"/>
                  <a:pt x="6622385" y="3270218"/>
                </a:cubicBezTo>
                <a:cubicBezTo>
                  <a:pt x="7161945" y="2997701"/>
                  <a:pt x="7862981" y="2825212"/>
                  <a:pt x="8482097" y="2673202"/>
                </a:cubicBezTo>
                <a:cubicBezTo>
                  <a:pt x="9327278" y="2465270"/>
                  <a:pt x="10057457" y="2285692"/>
                  <a:pt x="10057457" y="1936777"/>
                </a:cubicBezTo>
                <a:cubicBezTo>
                  <a:pt x="10057457" y="1838324"/>
                  <a:pt x="9973176" y="1741447"/>
                  <a:pt x="9807763" y="1647720"/>
                </a:cubicBezTo>
                <a:cubicBezTo>
                  <a:pt x="9651802" y="1560294"/>
                  <a:pt x="9421800" y="1474443"/>
                  <a:pt x="9124056" y="1394106"/>
                </a:cubicBezTo>
                <a:cubicBezTo>
                  <a:pt x="8620729" y="1259423"/>
                  <a:pt x="7918906" y="1135767"/>
                  <a:pt x="7037492" y="1029438"/>
                </a:cubicBezTo>
                <a:cubicBezTo>
                  <a:pt x="5722460" y="870240"/>
                  <a:pt x="4392954" y="794259"/>
                  <a:pt x="4071099" y="777224"/>
                </a:cubicBezTo>
                <a:lnTo>
                  <a:pt x="2528" y="752081"/>
                </a:lnTo>
                <a:cubicBezTo>
                  <a:pt x="8951" y="279544"/>
                  <a:pt x="-5570" y="37774"/>
                  <a:pt x="2527" y="23188"/>
                </a:cubicBezTo>
                <a:close/>
              </a:path>
            </a:pathLst>
          </a:custGeom>
          <a:solidFill>
            <a:schemeClr val="accent1">
              <a:lumMod val="50000"/>
            </a:schemeClr>
          </a:solidFill>
          <a:ln>
            <a:noFill/>
          </a:ln>
          <a:effectLst/>
        </p:spPr>
        <p:txBody>
          <a:bodyPr wrap="square" anchor="ctr">
            <a:noAutofit/>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1" name="Oval 140">
            <a:extLst>
              <a:ext uri="{FF2B5EF4-FFF2-40B4-BE49-F238E27FC236}">
                <a16:creationId xmlns:a16="http://schemas.microsoft.com/office/drawing/2014/main" id="{70865336-A551-4A9B-A51C-941F74422ADE}"/>
              </a:ext>
            </a:extLst>
          </p:cNvPr>
          <p:cNvSpPr/>
          <p:nvPr/>
        </p:nvSpPr>
        <p:spPr>
          <a:xfrm>
            <a:off x="5984572" y="3354024"/>
            <a:ext cx="531741" cy="474595"/>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5981" tIns="35981" rIns="35981" bIns="35981" rtlCol="0" anchor="ctr"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err="1">
              <a:ln>
                <a:noFill/>
              </a:ln>
              <a:solidFill>
                <a:prstClr val="white"/>
              </a:solidFill>
              <a:effectLst/>
              <a:uLnTx/>
              <a:uFillTx/>
              <a:latin typeface="EYInterstate Light"/>
              <a:ea typeface="+mn-ea"/>
              <a:cs typeface="+mn-cs"/>
            </a:endParaRPr>
          </a:p>
        </p:txBody>
      </p:sp>
      <p:sp>
        <p:nvSpPr>
          <p:cNvPr id="142" name="Oval 141">
            <a:extLst>
              <a:ext uri="{FF2B5EF4-FFF2-40B4-BE49-F238E27FC236}">
                <a16:creationId xmlns:a16="http://schemas.microsoft.com/office/drawing/2014/main" id="{52C08EFA-AD64-44CF-A684-C822B8209CB1}"/>
              </a:ext>
            </a:extLst>
          </p:cNvPr>
          <p:cNvSpPr/>
          <p:nvPr/>
        </p:nvSpPr>
        <p:spPr>
          <a:xfrm>
            <a:off x="8957966" y="4171025"/>
            <a:ext cx="531741" cy="474595"/>
          </a:xfrm>
          <a:prstGeom prst="ellipse">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5981" tIns="35981" rIns="35981" bIns="35981" rtlCol="0" anchor="ctr" anchorCtr="0"/>
          <a:lstStyle/>
          <a:p>
            <a:pPr marL="0" marR="0" lvl="0" indent="0" algn="ctr" defTabSz="913943"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err="1">
              <a:ln>
                <a:noFill/>
              </a:ln>
              <a:solidFill>
                <a:prstClr val="white"/>
              </a:solidFill>
              <a:effectLst/>
              <a:uLnTx/>
              <a:uFillTx/>
              <a:latin typeface="EYInterstate Light"/>
              <a:ea typeface="+mn-ea"/>
              <a:cs typeface="+mn-cs"/>
            </a:endParaRPr>
          </a:p>
        </p:txBody>
      </p:sp>
      <p:sp>
        <p:nvSpPr>
          <p:cNvPr id="143" name="Freeform 3">
            <a:extLst>
              <a:ext uri="{FF2B5EF4-FFF2-40B4-BE49-F238E27FC236}">
                <a16:creationId xmlns:a16="http://schemas.microsoft.com/office/drawing/2014/main" id="{BAB6831C-6A34-44B4-A5DE-4BF8AC229964}"/>
              </a:ext>
            </a:extLst>
          </p:cNvPr>
          <p:cNvSpPr>
            <a:spLocks noChangeArrowheads="1"/>
          </p:cNvSpPr>
          <p:nvPr/>
        </p:nvSpPr>
        <p:spPr bwMode="auto">
          <a:xfrm>
            <a:off x="2871618" y="1856280"/>
            <a:ext cx="7673500" cy="4377961"/>
          </a:xfrm>
          <a:custGeom>
            <a:avLst/>
            <a:gdLst>
              <a:gd name="T0" fmla="*/ 0 w 17184"/>
              <a:gd name="T1" fmla="*/ 0 h 13694"/>
              <a:gd name="T2" fmla="*/ 0 w 17184"/>
              <a:gd name="T3" fmla="*/ 0 h 13694"/>
              <a:gd name="T4" fmla="*/ 9269 w 17184"/>
              <a:gd name="T5" fmla="*/ 1455 h 13694"/>
              <a:gd name="T6" fmla="*/ 9269 w 17184"/>
              <a:gd name="T7" fmla="*/ 1455 h 13694"/>
              <a:gd name="T8" fmla="*/ 4878 w 17184"/>
              <a:gd name="T9" fmla="*/ 4361 h 13694"/>
              <a:gd name="T10" fmla="*/ 4878 w 17184"/>
              <a:gd name="T11" fmla="*/ 4361 h 13694"/>
              <a:gd name="T12" fmla="*/ 10208 w 17184"/>
              <a:gd name="T13" fmla="*/ 7887 h 13694"/>
              <a:gd name="T14" fmla="*/ 10208 w 17184"/>
              <a:gd name="T15" fmla="*/ 7887 h 13694"/>
              <a:gd name="T16" fmla="*/ 17183 w 17184"/>
              <a:gd name="T17" fmla="*/ 13693 h 13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84" h="13694">
                <a:moveTo>
                  <a:pt x="0" y="0"/>
                </a:moveTo>
                <a:lnTo>
                  <a:pt x="0" y="0"/>
                </a:lnTo>
                <a:cubicBezTo>
                  <a:pt x="0" y="0"/>
                  <a:pt x="7668" y="142"/>
                  <a:pt x="9269" y="1455"/>
                </a:cubicBezTo>
                <a:lnTo>
                  <a:pt x="9269" y="1455"/>
                </a:lnTo>
                <a:cubicBezTo>
                  <a:pt x="10869" y="2767"/>
                  <a:pt x="6836" y="3122"/>
                  <a:pt x="4878" y="4361"/>
                </a:cubicBezTo>
                <a:lnTo>
                  <a:pt x="4878" y="4361"/>
                </a:lnTo>
                <a:cubicBezTo>
                  <a:pt x="3289" y="5366"/>
                  <a:pt x="4340" y="6434"/>
                  <a:pt x="10208" y="7887"/>
                </a:cubicBezTo>
                <a:lnTo>
                  <a:pt x="10208" y="7887"/>
                </a:lnTo>
                <a:cubicBezTo>
                  <a:pt x="16698" y="9494"/>
                  <a:pt x="17183" y="11176"/>
                  <a:pt x="17183" y="13693"/>
                </a:cubicBezTo>
              </a:path>
            </a:pathLst>
          </a:custGeom>
          <a:noFill/>
          <a:ln w="38100" cap="flat">
            <a:solidFill>
              <a:srgbClr val="FFFFFF"/>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6" name="Freeform 32">
            <a:extLst>
              <a:ext uri="{FF2B5EF4-FFF2-40B4-BE49-F238E27FC236}">
                <a16:creationId xmlns:a16="http://schemas.microsoft.com/office/drawing/2014/main" id="{50E651A5-0706-419D-B6CA-681DD1D2E3D6}"/>
              </a:ext>
            </a:extLst>
          </p:cNvPr>
          <p:cNvSpPr>
            <a:spLocks noChangeArrowheads="1"/>
          </p:cNvSpPr>
          <p:nvPr/>
        </p:nvSpPr>
        <p:spPr bwMode="auto">
          <a:xfrm>
            <a:off x="8872298" y="4068306"/>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49" name="Subtitle 2">
            <a:extLst>
              <a:ext uri="{FF2B5EF4-FFF2-40B4-BE49-F238E27FC236}">
                <a16:creationId xmlns:a16="http://schemas.microsoft.com/office/drawing/2014/main" id="{ADFBE470-D0F2-4603-A8AF-E347FB1CC0FE}"/>
              </a:ext>
            </a:extLst>
          </p:cNvPr>
          <p:cNvSpPr txBox="1">
            <a:spLocks/>
          </p:cNvSpPr>
          <p:nvPr/>
        </p:nvSpPr>
        <p:spPr>
          <a:xfrm>
            <a:off x="1254903" y="3271470"/>
            <a:ext cx="2486345" cy="275646"/>
          </a:xfrm>
          <a:prstGeom prst="rect">
            <a:avLst/>
          </a:prstGeom>
        </p:spPr>
        <p:txBody>
          <a:bodyPr vert="horz" wrap="square" lIns="88332" tIns="44166" rIns="88332" bIns="44166"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r" defTabSz="1087092" rtl="0" eaLnBrk="1" fontAlgn="auto" latinLnBrk="0" hangingPunct="1">
              <a:lnSpc>
                <a:spcPts val="1462"/>
              </a:lnSpc>
              <a:spcBef>
                <a:spcPct val="20000"/>
              </a:spcBef>
              <a:spcAft>
                <a:spcPts val="0"/>
              </a:spcAft>
              <a:buClrTx/>
              <a:buSzTx/>
              <a:buFont typeface="Arial"/>
              <a:buNone/>
              <a:tabLst/>
              <a:defRPr/>
            </a:pPr>
            <a:r>
              <a:rPr kumimoji="0" lang="en-US" sz="1199" b="0" i="0" u="none" strike="noStrike" kern="1200" cap="none" spc="0" normalizeH="0" baseline="0" noProof="0">
                <a:ln>
                  <a:noFill/>
                </a:ln>
                <a:solidFill>
                  <a:prstClr val="white"/>
                </a:solidFill>
                <a:effectLst/>
                <a:uLnTx/>
                <a:uFillTx/>
                <a:latin typeface="EYInterstate"/>
                <a:ea typeface="Open Sans Light" panose="020B0306030504020204" pitchFamily="34" charset="0"/>
                <a:cs typeface="Open Sans Light" panose="020B0306030504020204" pitchFamily="34" charset="0"/>
              </a:rPr>
              <a:t>Text</a:t>
            </a:r>
          </a:p>
        </p:txBody>
      </p:sp>
      <p:cxnSp>
        <p:nvCxnSpPr>
          <p:cNvPr id="150" name="Straight Connector 149">
            <a:extLst>
              <a:ext uri="{FF2B5EF4-FFF2-40B4-BE49-F238E27FC236}">
                <a16:creationId xmlns:a16="http://schemas.microsoft.com/office/drawing/2014/main" id="{1344110B-8BE9-4F4C-991F-CC5292440746}"/>
              </a:ext>
            </a:extLst>
          </p:cNvPr>
          <p:cNvCxnSpPr>
            <a:cxnSpLocks/>
          </p:cNvCxnSpPr>
          <p:nvPr/>
        </p:nvCxnSpPr>
        <p:spPr>
          <a:xfrm flipH="1">
            <a:off x="605928" y="1857378"/>
            <a:ext cx="2148463" cy="311"/>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1" name="Freeform 32">
            <a:extLst>
              <a:ext uri="{FF2B5EF4-FFF2-40B4-BE49-F238E27FC236}">
                <a16:creationId xmlns:a16="http://schemas.microsoft.com/office/drawing/2014/main" id="{983A93BC-CF38-46C8-A714-0272B7845767}"/>
              </a:ext>
            </a:extLst>
          </p:cNvPr>
          <p:cNvSpPr>
            <a:spLocks noChangeArrowheads="1"/>
          </p:cNvSpPr>
          <p:nvPr/>
        </p:nvSpPr>
        <p:spPr bwMode="auto">
          <a:xfrm>
            <a:off x="5906787" y="3263979"/>
            <a:ext cx="703079" cy="1056070"/>
          </a:xfrm>
          <a:custGeom>
            <a:avLst/>
            <a:gdLst>
              <a:gd name="T0" fmla="*/ 590 w 1181"/>
              <a:gd name="T1" fmla="*/ 934 h 1923"/>
              <a:gd name="T2" fmla="*/ 590 w 1181"/>
              <a:gd name="T3" fmla="*/ 934 h 1923"/>
              <a:gd name="T4" fmla="*/ 289 w 1181"/>
              <a:gd name="T5" fmla="*/ 633 h 1923"/>
              <a:gd name="T6" fmla="*/ 289 w 1181"/>
              <a:gd name="T7" fmla="*/ 633 h 1923"/>
              <a:gd name="T8" fmla="*/ 590 w 1181"/>
              <a:gd name="T9" fmla="*/ 332 h 1923"/>
              <a:gd name="T10" fmla="*/ 590 w 1181"/>
              <a:gd name="T11" fmla="*/ 332 h 1923"/>
              <a:gd name="T12" fmla="*/ 891 w 1181"/>
              <a:gd name="T13" fmla="*/ 633 h 1923"/>
              <a:gd name="T14" fmla="*/ 891 w 1181"/>
              <a:gd name="T15" fmla="*/ 633 h 1923"/>
              <a:gd name="T16" fmla="*/ 590 w 1181"/>
              <a:gd name="T17" fmla="*/ 934 h 1923"/>
              <a:gd name="T18" fmla="*/ 590 w 1181"/>
              <a:gd name="T19" fmla="*/ 0 h 1923"/>
              <a:gd name="T20" fmla="*/ 590 w 1181"/>
              <a:gd name="T21" fmla="*/ 0 h 1923"/>
              <a:gd name="T22" fmla="*/ 0 w 1181"/>
              <a:gd name="T23" fmla="*/ 590 h 1923"/>
              <a:gd name="T24" fmla="*/ 0 w 1181"/>
              <a:gd name="T25" fmla="*/ 590 h 1923"/>
              <a:gd name="T26" fmla="*/ 590 w 1181"/>
              <a:gd name="T27" fmla="*/ 1922 h 1923"/>
              <a:gd name="T28" fmla="*/ 590 w 1181"/>
              <a:gd name="T29" fmla="*/ 1922 h 1923"/>
              <a:gd name="T30" fmla="*/ 1180 w 1181"/>
              <a:gd name="T31" fmla="*/ 590 h 1923"/>
              <a:gd name="T32" fmla="*/ 1180 w 1181"/>
              <a:gd name="T33" fmla="*/ 590 h 1923"/>
              <a:gd name="T34" fmla="*/ 590 w 1181"/>
              <a:gd name="T35" fmla="*/ 0 h 1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3">
                <a:moveTo>
                  <a:pt x="590" y="934"/>
                </a:moveTo>
                <a:lnTo>
                  <a:pt x="590" y="934"/>
                </a:lnTo>
                <a:cubicBezTo>
                  <a:pt x="424" y="934"/>
                  <a:pt x="289" y="799"/>
                  <a:pt x="289" y="633"/>
                </a:cubicBezTo>
                <a:lnTo>
                  <a:pt x="289" y="633"/>
                </a:lnTo>
                <a:cubicBezTo>
                  <a:pt x="289" y="467"/>
                  <a:pt x="424" y="332"/>
                  <a:pt x="590" y="332"/>
                </a:cubicBezTo>
                <a:lnTo>
                  <a:pt x="590" y="332"/>
                </a:lnTo>
                <a:cubicBezTo>
                  <a:pt x="756" y="332"/>
                  <a:pt x="891" y="467"/>
                  <a:pt x="891" y="633"/>
                </a:cubicBezTo>
                <a:lnTo>
                  <a:pt x="891" y="633"/>
                </a:lnTo>
                <a:cubicBezTo>
                  <a:pt x="891" y="799"/>
                  <a:pt x="756" y="934"/>
                  <a:pt x="590" y="934"/>
                </a:cubicBezTo>
                <a:close/>
                <a:moveTo>
                  <a:pt x="590" y="0"/>
                </a:moveTo>
                <a:lnTo>
                  <a:pt x="590" y="0"/>
                </a:lnTo>
                <a:cubicBezTo>
                  <a:pt x="265" y="0"/>
                  <a:pt x="0" y="265"/>
                  <a:pt x="0" y="590"/>
                </a:cubicBezTo>
                <a:lnTo>
                  <a:pt x="0" y="590"/>
                </a:lnTo>
                <a:cubicBezTo>
                  <a:pt x="0" y="915"/>
                  <a:pt x="590" y="1922"/>
                  <a:pt x="590" y="1922"/>
                </a:cubicBezTo>
                <a:lnTo>
                  <a:pt x="590" y="1922"/>
                </a:lnTo>
                <a:cubicBezTo>
                  <a:pt x="590" y="1922"/>
                  <a:pt x="1180" y="915"/>
                  <a:pt x="1180" y="590"/>
                </a:cubicBezTo>
                <a:lnTo>
                  <a:pt x="1180" y="590"/>
                </a:lnTo>
                <a:cubicBezTo>
                  <a:pt x="1180" y="265"/>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3" name="Freeform 30">
            <a:extLst>
              <a:ext uri="{FF2B5EF4-FFF2-40B4-BE49-F238E27FC236}">
                <a16:creationId xmlns:a16="http://schemas.microsoft.com/office/drawing/2014/main" id="{43F8170B-384E-4E3D-B615-298119D08CFB}"/>
              </a:ext>
            </a:extLst>
          </p:cNvPr>
          <p:cNvSpPr>
            <a:spLocks noChangeArrowheads="1"/>
          </p:cNvSpPr>
          <p:nvPr/>
        </p:nvSpPr>
        <p:spPr bwMode="auto">
          <a:xfrm>
            <a:off x="2599925" y="849252"/>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4" name="Freeform 31">
            <a:extLst>
              <a:ext uri="{FF2B5EF4-FFF2-40B4-BE49-F238E27FC236}">
                <a16:creationId xmlns:a16="http://schemas.microsoft.com/office/drawing/2014/main" id="{DEC277B6-E3E2-42C2-88B7-A7E1668C45E5}"/>
              </a:ext>
            </a:extLst>
          </p:cNvPr>
          <p:cNvSpPr>
            <a:spLocks noChangeArrowheads="1"/>
          </p:cNvSpPr>
          <p:nvPr/>
        </p:nvSpPr>
        <p:spPr bwMode="auto">
          <a:xfrm>
            <a:off x="3982961" y="2569805"/>
            <a:ext cx="703079" cy="1056070"/>
          </a:xfrm>
          <a:custGeom>
            <a:avLst/>
            <a:gdLst>
              <a:gd name="T0" fmla="*/ 589 w 1180"/>
              <a:gd name="T1" fmla="*/ 932 h 1922"/>
              <a:gd name="T2" fmla="*/ 589 w 1180"/>
              <a:gd name="T3" fmla="*/ 932 h 1922"/>
              <a:gd name="T4" fmla="*/ 288 w 1180"/>
              <a:gd name="T5" fmla="*/ 631 h 1922"/>
              <a:gd name="T6" fmla="*/ 288 w 1180"/>
              <a:gd name="T7" fmla="*/ 631 h 1922"/>
              <a:gd name="T8" fmla="*/ 589 w 1180"/>
              <a:gd name="T9" fmla="*/ 332 h 1922"/>
              <a:gd name="T10" fmla="*/ 589 w 1180"/>
              <a:gd name="T11" fmla="*/ 332 h 1922"/>
              <a:gd name="T12" fmla="*/ 890 w 1180"/>
              <a:gd name="T13" fmla="*/ 631 h 1922"/>
              <a:gd name="T14" fmla="*/ 890 w 1180"/>
              <a:gd name="T15" fmla="*/ 631 h 1922"/>
              <a:gd name="T16" fmla="*/ 589 w 1180"/>
              <a:gd name="T17" fmla="*/ 932 h 1922"/>
              <a:gd name="T18" fmla="*/ 589 w 1180"/>
              <a:gd name="T19" fmla="*/ 0 h 1922"/>
              <a:gd name="T20" fmla="*/ 589 w 1180"/>
              <a:gd name="T21" fmla="*/ 0 h 1922"/>
              <a:gd name="T22" fmla="*/ 0 w 1180"/>
              <a:gd name="T23" fmla="*/ 589 h 1922"/>
              <a:gd name="T24" fmla="*/ 0 w 1180"/>
              <a:gd name="T25" fmla="*/ 589 h 1922"/>
              <a:gd name="T26" fmla="*/ 589 w 1180"/>
              <a:gd name="T27" fmla="*/ 1921 h 1922"/>
              <a:gd name="T28" fmla="*/ 589 w 1180"/>
              <a:gd name="T29" fmla="*/ 1921 h 1922"/>
              <a:gd name="T30" fmla="*/ 1179 w 1180"/>
              <a:gd name="T31" fmla="*/ 589 h 1922"/>
              <a:gd name="T32" fmla="*/ 1179 w 1180"/>
              <a:gd name="T33" fmla="*/ 589 h 1922"/>
              <a:gd name="T34" fmla="*/ 589 w 1180"/>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0" h="1922">
                <a:moveTo>
                  <a:pt x="589" y="932"/>
                </a:moveTo>
                <a:lnTo>
                  <a:pt x="589" y="932"/>
                </a:lnTo>
                <a:cubicBezTo>
                  <a:pt x="423" y="932"/>
                  <a:pt x="288" y="797"/>
                  <a:pt x="288" y="631"/>
                </a:cubicBezTo>
                <a:lnTo>
                  <a:pt x="288" y="631"/>
                </a:lnTo>
                <a:cubicBezTo>
                  <a:pt x="288" y="466"/>
                  <a:pt x="423" y="332"/>
                  <a:pt x="589" y="332"/>
                </a:cubicBezTo>
                <a:lnTo>
                  <a:pt x="589" y="332"/>
                </a:lnTo>
                <a:cubicBezTo>
                  <a:pt x="756" y="332"/>
                  <a:pt x="890" y="466"/>
                  <a:pt x="890" y="631"/>
                </a:cubicBezTo>
                <a:lnTo>
                  <a:pt x="890" y="631"/>
                </a:lnTo>
                <a:cubicBezTo>
                  <a:pt x="890" y="797"/>
                  <a:pt x="756" y="932"/>
                  <a:pt x="589" y="932"/>
                </a:cubicBezTo>
                <a:close/>
                <a:moveTo>
                  <a:pt x="589" y="0"/>
                </a:moveTo>
                <a:lnTo>
                  <a:pt x="589" y="0"/>
                </a:lnTo>
                <a:cubicBezTo>
                  <a:pt x="264" y="0"/>
                  <a:pt x="0" y="264"/>
                  <a:pt x="0" y="589"/>
                </a:cubicBezTo>
                <a:lnTo>
                  <a:pt x="0" y="589"/>
                </a:lnTo>
                <a:cubicBezTo>
                  <a:pt x="0" y="914"/>
                  <a:pt x="589" y="1921"/>
                  <a:pt x="589" y="1921"/>
                </a:cubicBezTo>
                <a:lnTo>
                  <a:pt x="589" y="1921"/>
                </a:lnTo>
                <a:cubicBezTo>
                  <a:pt x="589" y="1921"/>
                  <a:pt x="1179" y="914"/>
                  <a:pt x="1179" y="589"/>
                </a:cubicBezTo>
                <a:lnTo>
                  <a:pt x="1179" y="589"/>
                </a:lnTo>
                <a:cubicBezTo>
                  <a:pt x="1179" y="264"/>
                  <a:pt x="915" y="0"/>
                  <a:pt x="589"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5" name="Freeform 30">
            <a:extLst>
              <a:ext uri="{FF2B5EF4-FFF2-40B4-BE49-F238E27FC236}">
                <a16:creationId xmlns:a16="http://schemas.microsoft.com/office/drawing/2014/main" id="{DF26AAF2-0BAE-4C9D-A312-871E25F19CFC}"/>
              </a:ext>
            </a:extLst>
          </p:cNvPr>
          <p:cNvSpPr>
            <a:spLocks noChangeArrowheads="1"/>
          </p:cNvSpPr>
          <p:nvPr/>
        </p:nvSpPr>
        <p:spPr bwMode="auto">
          <a:xfrm>
            <a:off x="6079868" y="1255971"/>
            <a:ext cx="703079" cy="1056070"/>
          </a:xfrm>
          <a:custGeom>
            <a:avLst/>
            <a:gdLst>
              <a:gd name="T0" fmla="*/ 590 w 1181"/>
              <a:gd name="T1" fmla="*/ 933 h 1922"/>
              <a:gd name="T2" fmla="*/ 590 w 1181"/>
              <a:gd name="T3" fmla="*/ 933 h 1922"/>
              <a:gd name="T4" fmla="*/ 289 w 1181"/>
              <a:gd name="T5" fmla="*/ 632 h 1922"/>
              <a:gd name="T6" fmla="*/ 289 w 1181"/>
              <a:gd name="T7" fmla="*/ 632 h 1922"/>
              <a:gd name="T8" fmla="*/ 590 w 1181"/>
              <a:gd name="T9" fmla="*/ 331 h 1922"/>
              <a:gd name="T10" fmla="*/ 590 w 1181"/>
              <a:gd name="T11" fmla="*/ 331 h 1922"/>
              <a:gd name="T12" fmla="*/ 891 w 1181"/>
              <a:gd name="T13" fmla="*/ 632 h 1922"/>
              <a:gd name="T14" fmla="*/ 891 w 1181"/>
              <a:gd name="T15" fmla="*/ 632 h 1922"/>
              <a:gd name="T16" fmla="*/ 590 w 1181"/>
              <a:gd name="T17" fmla="*/ 933 h 1922"/>
              <a:gd name="T18" fmla="*/ 590 w 1181"/>
              <a:gd name="T19" fmla="*/ 0 h 1922"/>
              <a:gd name="T20" fmla="*/ 590 w 1181"/>
              <a:gd name="T21" fmla="*/ 0 h 1922"/>
              <a:gd name="T22" fmla="*/ 0 w 1181"/>
              <a:gd name="T23" fmla="*/ 589 h 1922"/>
              <a:gd name="T24" fmla="*/ 0 w 1181"/>
              <a:gd name="T25" fmla="*/ 589 h 1922"/>
              <a:gd name="T26" fmla="*/ 590 w 1181"/>
              <a:gd name="T27" fmla="*/ 1921 h 1922"/>
              <a:gd name="T28" fmla="*/ 590 w 1181"/>
              <a:gd name="T29" fmla="*/ 1921 h 1922"/>
              <a:gd name="T30" fmla="*/ 1180 w 1181"/>
              <a:gd name="T31" fmla="*/ 589 h 1922"/>
              <a:gd name="T32" fmla="*/ 1180 w 1181"/>
              <a:gd name="T33" fmla="*/ 589 h 1922"/>
              <a:gd name="T34" fmla="*/ 590 w 1181"/>
              <a:gd name="T3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1" h="1922">
                <a:moveTo>
                  <a:pt x="590" y="933"/>
                </a:moveTo>
                <a:lnTo>
                  <a:pt x="590" y="933"/>
                </a:lnTo>
                <a:cubicBezTo>
                  <a:pt x="424" y="933"/>
                  <a:pt x="289" y="798"/>
                  <a:pt x="289" y="632"/>
                </a:cubicBezTo>
                <a:lnTo>
                  <a:pt x="289" y="632"/>
                </a:lnTo>
                <a:cubicBezTo>
                  <a:pt x="289" y="466"/>
                  <a:pt x="424" y="331"/>
                  <a:pt x="590" y="331"/>
                </a:cubicBezTo>
                <a:lnTo>
                  <a:pt x="590" y="331"/>
                </a:lnTo>
                <a:cubicBezTo>
                  <a:pt x="756" y="331"/>
                  <a:pt x="891" y="466"/>
                  <a:pt x="891" y="632"/>
                </a:cubicBezTo>
                <a:lnTo>
                  <a:pt x="891" y="632"/>
                </a:lnTo>
                <a:cubicBezTo>
                  <a:pt x="891" y="798"/>
                  <a:pt x="756" y="933"/>
                  <a:pt x="590" y="933"/>
                </a:cubicBezTo>
                <a:close/>
                <a:moveTo>
                  <a:pt x="590" y="0"/>
                </a:moveTo>
                <a:lnTo>
                  <a:pt x="590" y="0"/>
                </a:lnTo>
                <a:cubicBezTo>
                  <a:pt x="265" y="0"/>
                  <a:pt x="0" y="263"/>
                  <a:pt x="0" y="589"/>
                </a:cubicBezTo>
                <a:lnTo>
                  <a:pt x="0" y="589"/>
                </a:lnTo>
                <a:cubicBezTo>
                  <a:pt x="0" y="915"/>
                  <a:pt x="590" y="1921"/>
                  <a:pt x="590" y="1921"/>
                </a:cubicBezTo>
                <a:lnTo>
                  <a:pt x="590" y="1921"/>
                </a:lnTo>
                <a:cubicBezTo>
                  <a:pt x="590" y="1921"/>
                  <a:pt x="1180" y="915"/>
                  <a:pt x="1180" y="589"/>
                </a:cubicBezTo>
                <a:lnTo>
                  <a:pt x="1180" y="589"/>
                </a:lnTo>
                <a:cubicBezTo>
                  <a:pt x="1180" y="263"/>
                  <a:pt x="915" y="0"/>
                  <a:pt x="590" y="0"/>
                </a:cubicBezTo>
                <a:close/>
              </a:path>
            </a:pathLst>
          </a:custGeom>
          <a:solidFill>
            <a:schemeClr val="accent1"/>
          </a:solidFill>
          <a:ln>
            <a:noFill/>
          </a:ln>
          <a:effectLst/>
        </p:spPr>
        <p:txBody>
          <a:bodyPr wrap="none" anchor="ctr"/>
          <a:lstStyle/>
          <a:p>
            <a:pPr marL="0" marR="0" lvl="0" indent="0" algn="l" defTabSz="913943" rtl="0" eaLnBrk="1" fontAlgn="auto" latinLnBrk="0" hangingPunct="1">
              <a:lnSpc>
                <a:spcPct val="100000"/>
              </a:lnSpc>
              <a:spcBef>
                <a:spcPts val="0"/>
              </a:spcBef>
              <a:spcAft>
                <a:spcPts val="0"/>
              </a:spcAft>
              <a:buClrTx/>
              <a:buSzTx/>
              <a:buFontTx/>
              <a:buNone/>
              <a:tabLst/>
              <a:defRPr/>
            </a:pPr>
            <a:endParaRPr kumimoji="0" lang="en-US" sz="2654" b="0" i="0" u="none" strike="noStrike" kern="1200" cap="none" spc="0" normalizeH="0" baseline="0" noProof="0">
              <a:ln>
                <a:noFill/>
              </a:ln>
              <a:solidFill>
                <a:srgbClr val="2E2E38"/>
              </a:solidFill>
              <a:effectLst/>
              <a:uLnTx/>
              <a:uFillTx/>
              <a:latin typeface="Fira Sans Light" panose="020B0403050000020004" pitchFamily="34" charset="0"/>
              <a:ea typeface="+mn-ea"/>
              <a:cs typeface="+mn-cs"/>
            </a:endParaRPr>
          </a:p>
        </p:txBody>
      </p:sp>
      <p:sp>
        <p:nvSpPr>
          <p:cNvPr id="159" name="Left-Right Arrow 158">
            <a:extLst>
              <a:ext uri="{FF2B5EF4-FFF2-40B4-BE49-F238E27FC236}">
                <a16:creationId xmlns:a16="http://schemas.microsoft.com/office/drawing/2014/main" id="{D4643C05-D9C3-4C28-921A-0485D4814834}"/>
              </a:ext>
            </a:extLst>
          </p:cNvPr>
          <p:cNvSpPr/>
          <p:nvPr/>
        </p:nvSpPr>
        <p:spPr>
          <a:xfrm>
            <a:off x="3174449" y="1004811"/>
            <a:ext cx="1479838" cy="441779"/>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a:ln>
                  <a:noFill/>
                </a:ln>
                <a:solidFill>
                  <a:srgbClr val="000000"/>
                </a:solidFill>
                <a:effectLst/>
                <a:uLnTx/>
                <a:uFillTx/>
                <a:latin typeface="Calibri" panose="020F0502020204030204"/>
                <a:ea typeface="+mn-ea"/>
                <a:cs typeface="+mn-cs"/>
              </a:rPr>
              <a:t>Regular guiding coalition meeting</a:t>
            </a:r>
            <a:endParaRPr kumimoji="0" lang="en-US" sz="1199"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1" name="Oval 160">
            <a:extLst>
              <a:ext uri="{FF2B5EF4-FFF2-40B4-BE49-F238E27FC236}">
                <a16:creationId xmlns:a16="http://schemas.microsoft.com/office/drawing/2014/main" id="{1867F406-08AB-47E8-B560-9DAFFE1BF5B9}"/>
              </a:ext>
            </a:extLst>
          </p:cNvPr>
          <p:cNvSpPr/>
          <p:nvPr/>
        </p:nvSpPr>
        <p:spPr>
          <a:xfrm>
            <a:off x="2721897" y="963591"/>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1</a:t>
            </a:r>
          </a:p>
        </p:txBody>
      </p:sp>
      <p:sp>
        <p:nvSpPr>
          <p:cNvPr id="163" name="Left-Right Arrow 162">
            <a:extLst>
              <a:ext uri="{FF2B5EF4-FFF2-40B4-BE49-F238E27FC236}">
                <a16:creationId xmlns:a16="http://schemas.microsoft.com/office/drawing/2014/main" id="{093E7137-06B3-44AE-92F1-96D07751819A}"/>
              </a:ext>
            </a:extLst>
          </p:cNvPr>
          <p:cNvSpPr/>
          <p:nvPr/>
        </p:nvSpPr>
        <p:spPr>
          <a:xfrm>
            <a:off x="6738310" y="1219657"/>
            <a:ext cx="1479838"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Data Strategy Objective 1 activated on a roadmap</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2" name="Left-Right Arrow 171">
            <a:extLst>
              <a:ext uri="{FF2B5EF4-FFF2-40B4-BE49-F238E27FC236}">
                <a16:creationId xmlns:a16="http://schemas.microsoft.com/office/drawing/2014/main" id="{83D2E90E-695C-4DE4-BF07-CDF92E7FB4BE}"/>
              </a:ext>
            </a:extLst>
          </p:cNvPr>
          <p:cNvSpPr/>
          <p:nvPr/>
        </p:nvSpPr>
        <p:spPr>
          <a:xfrm>
            <a:off x="2496154" y="2742597"/>
            <a:ext cx="1479838" cy="441394"/>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Proof of value for DG (semantic layer)</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6" name="Left-Right Arrow 175">
            <a:extLst>
              <a:ext uri="{FF2B5EF4-FFF2-40B4-BE49-F238E27FC236}">
                <a16:creationId xmlns:a16="http://schemas.microsoft.com/office/drawing/2014/main" id="{8913E1F3-0987-4ED4-AAB9-1B1241AAA418}"/>
              </a:ext>
            </a:extLst>
          </p:cNvPr>
          <p:cNvSpPr/>
          <p:nvPr/>
        </p:nvSpPr>
        <p:spPr>
          <a:xfrm>
            <a:off x="6732943" y="3248864"/>
            <a:ext cx="1479838"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Develop Charter, assign ownership and stewardship</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0" name="Left-Right Arrow 179">
            <a:extLst>
              <a:ext uri="{FF2B5EF4-FFF2-40B4-BE49-F238E27FC236}">
                <a16:creationId xmlns:a16="http://schemas.microsoft.com/office/drawing/2014/main" id="{5A01516A-0CCC-496B-BF2C-EA9F5DFCAAA9}"/>
              </a:ext>
            </a:extLst>
          </p:cNvPr>
          <p:cNvSpPr/>
          <p:nvPr/>
        </p:nvSpPr>
        <p:spPr>
          <a:xfrm>
            <a:off x="9546137" y="3878059"/>
            <a:ext cx="1919189" cy="62574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2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srgbClr val="000000"/>
                </a:solidFill>
                <a:effectLst/>
                <a:uLnTx/>
                <a:uFillTx/>
                <a:latin typeface="Calibri" panose="020F0502020204030204"/>
                <a:ea typeface="+mn-ea"/>
                <a:cs typeface="+mn-cs"/>
              </a:rPr>
              <a:t> Enterprise wide data scoping exercise to identify critical data elements </a:t>
            </a:r>
            <a:endParaRPr kumimoji="0" lang="en-US" sz="1198"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93A41104-FAFE-43F2-A584-E7E759BD8FAC}"/>
              </a:ext>
            </a:extLst>
          </p:cNvPr>
          <p:cNvSpPr/>
          <p:nvPr/>
        </p:nvSpPr>
        <p:spPr>
          <a:xfrm>
            <a:off x="6202833" y="1378098"/>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2</a:t>
            </a:r>
          </a:p>
        </p:txBody>
      </p:sp>
      <p:sp>
        <p:nvSpPr>
          <p:cNvPr id="39" name="Oval 38">
            <a:extLst>
              <a:ext uri="{FF2B5EF4-FFF2-40B4-BE49-F238E27FC236}">
                <a16:creationId xmlns:a16="http://schemas.microsoft.com/office/drawing/2014/main" id="{50FA55EE-99F5-4625-873A-402DBAB5B4A0}"/>
              </a:ext>
            </a:extLst>
          </p:cNvPr>
          <p:cNvSpPr/>
          <p:nvPr/>
        </p:nvSpPr>
        <p:spPr>
          <a:xfrm>
            <a:off x="4108224" y="2686916"/>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3</a:t>
            </a:r>
          </a:p>
        </p:txBody>
      </p:sp>
      <p:sp>
        <p:nvSpPr>
          <p:cNvPr id="40" name="Oval 39">
            <a:extLst>
              <a:ext uri="{FF2B5EF4-FFF2-40B4-BE49-F238E27FC236}">
                <a16:creationId xmlns:a16="http://schemas.microsoft.com/office/drawing/2014/main" id="{B3115C3C-E7DA-4270-BAAD-04EFDFBDD6AD}"/>
              </a:ext>
            </a:extLst>
          </p:cNvPr>
          <p:cNvSpPr/>
          <p:nvPr/>
        </p:nvSpPr>
        <p:spPr>
          <a:xfrm>
            <a:off x="6032404" y="3359591"/>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4</a:t>
            </a:r>
          </a:p>
        </p:txBody>
      </p:sp>
      <p:sp>
        <p:nvSpPr>
          <p:cNvPr id="41" name="Oval 40">
            <a:extLst>
              <a:ext uri="{FF2B5EF4-FFF2-40B4-BE49-F238E27FC236}">
                <a16:creationId xmlns:a16="http://schemas.microsoft.com/office/drawing/2014/main" id="{EBE1C7BC-DBF7-4508-89A4-3FFD0882A5DE}"/>
              </a:ext>
            </a:extLst>
          </p:cNvPr>
          <p:cNvSpPr/>
          <p:nvPr/>
        </p:nvSpPr>
        <p:spPr>
          <a:xfrm>
            <a:off x="8999585" y="4173218"/>
            <a:ext cx="452552" cy="4525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0000"/>
                </a:solidFill>
                <a:effectLst/>
                <a:uLnTx/>
                <a:uFillTx/>
                <a:latin typeface="Calibri" panose="020F0502020204030204"/>
                <a:ea typeface="+mn-ea"/>
                <a:cs typeface="+mn-cs"/>
              </a:rPr>
              <a:t>5</a:t>
            </a:r>
          </a:p>
        </p:txBody>
      </p:sp>
      <p:grpSp>
        <p:nvGrpSpPr>
          <p:cNvPr id="42" name="Group 71">
            <a:extLst>
              <a:ext uri="{FF2B5EF4-FFF2-40B4-BE49-F238E27FC236}">
                <a16:creationId xmlns:a16="http://schemas.microsoft.com/office/drawing/2014/main" id="{931F2F6B-F8AD-4C22-B576-FFC1E6C16DDC}"/>
              </a:ext>
            </a:extLst>
          </p:cNvPr>
          <p:cNvGrpSpPr>
            <a:grpSpLocks noChangeAspect="1"/>
          </p:cNvGrpSpPr>
          <p:nvPr/>
        </p:nvGrpSpPr>
        <p:grpSpPr bwMode="auto">
          <a:xfrm>
            <a:off x="4546836" y="1005221"/>
            <a:ext cx="637257" cy="440959"/>
            <a:chOff x="3091" y="1986"/>
            <a:chExt cx="896" cy="620"/>
          </a:xfrm>
          <a:solidFill>
            <a:schemeClr val="accent1"/>
          </a:solidFill>
        </p:grpSpPr>
        <p:sp>
          <p:nvSpPr>
            <p:cNvPr id="43" name="Freeform 72">
              <a:extLst>
                <a:ext uri="{FF2B5EF4-FFF2-40B4-BE49-F238E27FC236}">
                  <a16:creationId xmlns:a16="http://schemas.microsoft.com/office/drawing/2014/main" id="{EE0472E3-649C-4898-8754-A0FC06ECAEC2}"/>
                </a:ext>
              </a:extLst>
            </p:cNvPr>
            <p:cNvSpPr>
              <a:spLocks noEditPoints="1"/>
            </p:cNvSpPr>
            <p:nvPr/>
          </p:nvSpPr>
          <p:spPr bwMode="auto">
            <a:xfrm>
              <a:off x="3139" y="2162"/>
              <a:ext cx="304" cy="444"/>
            </a:xfrm>
            <a:custGeom>
              <a:avLst/>
              <a:gdLst>
                <a:gd name="T0" fmla="*/ 206 w 304"/>
                <a:gd name="T1" fmla="*/ 444 h 444"/>
                <a:gd name="T2" fmla="*/ 40 w 304"/>
                <a:gd name="T3" fmla="*/ 274 h 444"/>
                <a:gd name="T4" fmla="*/ 32 w 304"/>
                <a:gd name="T5" fmla="*/ 274 h 444"/>
                <a:gd name="T6" fmla="*/ 18 w 304"/>
                <a:gd name="T7" fmla="*/ 268 h 444"/>
                <a:gd name="T8" fmla="*/ 8 w 304"/>
                <a:gd name="T9" fmla="*/ 256 h 444"/>
                <a:gd name="T10" fmla="*/ 2 w 304"/>
                <a:gd name="T11" fmla="*/ 242 h 444"/>
                <a:gd name="T12" fmla="*/ 0 w 304"/>
                <a:gd name="T13" fmla="*/ 34 h 444"/>
                <a:gd name="T14" fmla="*/ 0 w 304"/>
                <a:gd name="T15" fmla="*/ 26 h 444"/>
                <a:gd name="T16" fmla="*/ 6 w 304"/>
                <a:gd name="T17" fmla="*/ 14 h 444"/>
                <a:gd name="T18" fmla="*/ 14 w 304"/>
                <a:gd name="T19" fmla="*/ 6 h 444"/>
                <a:gd name="T20" fmla="*/ 26 w 304"/>
                <a:gd name="T21" fmla="*/ 2 h 444"/>
                <a:gd name="T22" fmla="*/ 102 w 304"/>
                <a:gd name="T23" fmla="*/ 0 h 444"/>
                <a:gd name="T24" fmla="*/ 104 w 304"/>
                <a:gd name="T25" fmla="*/ 0 h 444"/>
                <a:gd name="T26" fmla="*/ 114 w 304"/>
                <a:gd name="T27" fmla="*/ 4 h 444"/>
                <a:gd name="T28" fmla="*/ 234 w 304"/>
                <a:gd name="T29" fmla="*/ 80 h 444"/>
                <a:gd name="T30" fmla="*/ 240 w 304"/>
                <a:gd name="T31" fmla="*/ 80 h 444"/>
                <a:gd name="T32" fmla="*/ 254 w 304"/>
                <a:gd name="T33" fmla="*/ 86 h 444"/>
                <a:gd name="T34" fmla="*/ 262 w 304"/>
                <a:gd name="T35" fmla="*/ 94 h 444"/>
                <a:gd name="T36" fmla="*/ 268 w 304"/>
                <a:gd name="T37" fmla="*/ 106 h 444"/>
                <a:gd name="T38" fmla="*/ 268 w 304"/>
                <a:gd name="T39" fmla="*/ 114 h 444"/>
                <a:gd name="T40" fmla="*/ 266 w 304"/>
                <a:gd name="T41" fmla="*/ 128 h 444"/>
                <a:gd name="T42" fmla="*/ 258 w 304"/>
                <a:gd name="T43" fmla="*/ 138 h 444"/>
                <a:gd name="T44" fmla="*/ 248 w 304"/>
                <a:gd name="T45" fmla="*/ 146 h 444"/>
                <a:gd name="T46" fmla="*/ 234 w 304"/>
                <a:gd name="T47" fmla="*/ 148 h 444"/>
                <a:gd name="T48" fmla="*/ 114 w 304"/>
                <a:gd name="T49" fmla="*/ 122 h 444"/>
                <a:gd name="T50" fmla="*/ 210 w 304"/>
                <a:gd name="T51" fmla="*/ 196 h 444"/>
                <a:gd name="T52" fmla="*/ 222 w 304"/>
                <a:gd name="T53" fmla="*/ 198 h 444"/>
                <a:gd name="T54" fmla="*/ 238 w 304"/>
                <a:gd name="T55" fmla="*/ 210 h 444"/>
                <a:gd name="T56" fmla="*/ 304 w 304"/>
                <a:gd name="T57" fmla="*/ 444 h 444"/>
                <a:gd name="T58" fmla="*/ 280 w 304"/>
                <a:gd name="T59" fmla="*/ 426 h 444"/>
                <a:gd name="T60" fmla="*/ 224 w 304"/>
                <a:gd name="T61" fmla="*/ 224 h 444"/>
                <a:gd name="T62" fmla="*/ 220 w 304"/>
                <a:gd name="T63" fmla="*/ 216 h 444"/>
                <a:gd name="T64" fmla="*/ 210 w 304"/>
                <a:gd name="T65" fmla="*/ 214 h 444"/>
                <a:gd name="T66" fmla="*/ 96 w 304"/>
                <a:gd name="T67" fmla="*/ 92 h 444"/>
                <a:gd name="T68" fmla="*/ 234 w 304"/>
                <a:gd name="T69" fmla="*/ 130 h 444"/>
                <a:gd name="T70" fmla="*/ 240 w 304"/>
                <a:gd name="T71" fmla="*/ 128 h 444"/>
                <a:gd name="T72" fmla="*/ 250 w 304"/>
                <a:gd name="T73" fmla="*/ 120 h 444"/>
                <a:gd name="T74" fmla="*/ 250 w 304"/>
                <a:gd name="T75" fmla="*/ 114 h 444"/>
                <a:gd name="T76" fmla="*/ 246 w 304"/>
                <a:gd name="T77" fmla="*/ 102 h 444"/>
                <a:gd name="T78" fmla="*/ 234 w 304"/>
                <a:gd name="T79" fmla="*/ 98 h 444"/>
                <a:gd name="T80" fmla="*/ 100 w 304"/>
                <a:gd name="T81" fmla="*/ 16 h 444"/>
                <a:gd name="T82" fmla="*/ 96 w 304"/>
                <a:gd name="T83" fmla="*/ 12 h 444"/>
                <a:gd name="T84" fmla="*/ 98 w 304"/>
                <a:gd name="T85" fmla="*/ 16 h 444"/>
                <a:gd name="T86" fmla="*/ 34 w 304"/>
                <a:gd name="T87" fmla="*/ 18 h 444"/>
                <a:gd name="T88" fmla="*/ 28 w 304"/>
                <a:gd name="T89" fmla="*/ 20 h 444"/>
                <a:gd name="T90" fmla="*/ 20 w 304"/>
                <a:gd name="T91" fmla="*/ 28 h 444"/>
                <a:gd name="T92" fmla="*/ 18 w 304"/>
                <a:gd name="T93" fmla="*/ 234 h 444"/>
                <a:gd name="T94" fmla="*/ 20 w 304"/>
                <a:gd name="T95" fmla="*/ 242 h 444"/>
                <a:gd name="T96" fmla="*/ 32 w 304"/>
                <a:gd name="T97" fmla="*/ 254 h 444"/>
                <a:gd name="T98" fmla="*/ 172 w 304"/>
                <a:gd name="T99" fmla="*/ 256 h 444"/>
                <a:gd name="T100" fmla="*/ 108 w 304"/>
                <a:gd name="T101" fmla="*/ 12 h 444"/>
                <a:gd name="T102" fmla="*/ 110 w 304"/>
                <a:gd name="T103" fmla="*/ 18 h 444"/>
                <a:gd name="T104" fmla="*/ 114 w 304"/>
                <a:gd name="T105" fmla="*/ 12 h 444"/>
                <a:gd name="T106" fmla="*/ 114 w 304"/>
                <a:gd name="T107" fmla="*/ 12 h 444"/>
                <a:gd name="T108" fmla="*/ 114 w 304"/>
                <a:gd name="T109" fmla="*/ 12 h 444"/>
                <a:gd name="T110" fmla="*/ 114 w 304"/>
                <a:gd name="T111"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4" h="444">
                  <a:moveTo>
                    <a:pt x="304" y="444"/>
                  </a:moveTo>
                  <a:lnTo>
                    <a:pt x="206" y="444"/>
                  </a:lnTo>
                  <a:lnTo>
                    <a:pt x="158" y="274"/>
                  </a:lnTo>
                  <a:lnTo>
                    <a:pt x="40" y="274"/>
                  </a:lnTo>
                  <a:lnTo>
                    <a:pt x="40" y="274"/>
                  </a:lnTo>
                  <a:lnTo>
                    <a:pt x="32" y="274"/>
                  </a:lnTo>
                  <a:lnTo>
                    <a:pt x="26" y="272"/>
                  </a:lnTo>
                  <a:lnTo>
                    <a:pt x="18" y="268"/>
                  </a:lnTo>
                  <a:lnTo>
                    <a:pt x="12" y="262"/>
                  </a:lnTo>
                  <a:lnTo>
                    <a:pt x="8" y="256"/>
                  </a:lnTo>
                  <a:lnTo>
                    <a:pt x="4" y="250"/>
                  </a:lnTo>
                  <a:lnTo>
                    <a:pt x="2" y="242"/>
                  </a:lnTo>
                  <a:lnTo>
                    <a:pt x="0" y="234"/>
                  </a:lnTo>
                  <a:lnTo>
                    <a:pt x="0" y="34"/>
                  </a:lnTo>
                  <a:lnTo>
                    <a:pt x="0" y="34"/>
                  </a:lnTo>
                  <a:lnTo>
                    <a:pt x="0" y="26"/>
                  </a:lnTo>
                  <a:lnTo>
                    <a:pt x="2" y="20"/>
                  </a:lnTo>
                  <a:lnTo>
                    <a:pt x="6" y="14"/>
                  </a:lnTo>
                  <a:lnTo>
                    <a:pt x="10" y="10"/>
                  </a:lnTo>
                  <a:lnTo>
                    <a:pt x="14" y="6"/>
                  </a:lnTo>
                  <a:lnTo>
                    <a:pt x="20" y="4"/>
                  </a:lnTo>
                  <a:lnTo>
                    <a:pt x="26" y="2"/>
                  </a:lnTo>
                  <a:lnTo>
                    <a:pt x="34" y="0"/>
                  </a:lnTo>
                  <a:lnTo>
                    <a:pt x="102" y="0"/>
                  </a:lnTo>
                  <a:lnTo>
                    <a:pt x="102" y="0"/>
                  </a:lnTo>
                  <a:lnTo>
                    <a:pt x="104" y="0"/>
                  </a:lnTo>
                  <a:lnTo>
                    <a:pt x="108" y="0"/>
                  </a:lnTo>
                  <a:lnTo>
                    <a:pt x="114" y="4"/>
                  </a:lnTo>
                  <a:lnTo>
                    <a:pt x="178" y="80"/>
                  </a:lnTo>
                  <a:lnTo>
                    <a:pt x="234" y="80"/>
                  </a:lnTo>
                  <a:lnTo>
                    <a:pt x="234" y="80"/>
                  </a:lnTo>
                  <a:lnTo>
                    <a:pt x="240" y="80"/>
                  </a:lnTo>
                  <a:lnTo>
                    <a:pt x="248" y="82"/>
                  </a:lnTo>
                  <a:lnTo>
                    <a:pt x="254" y="86"/>
                  </a:lnTo>
                  <a:lnTo>
                    <a:pt x="258" y="90"/>
                  </a:lnTo>
                  <a:lnTo>
                    <a:pt x="262" y="94"/>
                  </a:lnTo>
                  <a:lnTo>
                    <a:pt x="266" y="100"/>
                  </a:lnTo>
                  <a:lnTo>
                    <a:pt x="268" y="106"/>
                  </a:lnTo>
                  <a:lnTo>
                    <a:pt x="268" y="114"/>
                  </a:lnTo>
                  <a:lnTo>
                    <a:pt x="268" y="114"/>
                  </a:lnTo>
                  <a:lnTo>
                    <a:pt x="268" y="120"/>
                  </a:lnTo>
                  <a:lnTo>
                    <a:pt x="266" y="128"/>
                  </a:lnTo>
                  <a:lnTo>
                    <a:pt x="262" y="132"/>
                  </a:lnTo>
                  <a:lnTo>
                    <a:pt x="258" y="138"/>
                  </a:lnTo>
                  <a:lnTo>
                    <a:pt x="254" y="142"/>
                  </a:lnTo>
                  <a:lnTo>
                    <a:pt x="248" y="146"/>
                  </a:lnTo>
                  <a:lnTo>
                    <a:pt x="240" y="148"/>
                  </a:lnTo>
                  <a:lnTo>
                    <a:pt x="234" y="148"/>
                  </a:lnTo>
                  <a:lnTo>
                    <a:pt x="164" y="148"/>
                  </a:lnTo>
                  <a:lnTo>
                    <a:pt x="114" y="122"/>
                  </a:lnTo>
                  <a:lnTo>
                    <a:pt x="114" y="196"/>
                  </a:lnTo>
                  <a:lnTo>
                    <a:pt x="210" y="196"/>
                  </a:lnTo>
                  <a:lnTo>
                    <a:pt x="210" y="196"/>
                  </a:lnTo>
                  <a:lnTo>
                    <a:pt x="222" y="198"/>
                  </a:lnTo>
                  <a:lnTo>
                    <a:pt x="230" y="202"/>
                  </a:lnTo>
                  <a:lnTo>
                    <a:pt x="238" y="210"/>
                  </a:lnTo>
                  <a:lnTo>
                    <a:pt x="242" y="220"/>
                  </a:lnTo>
                  <a:lnTo>
                    <a:pt x="304" y="444"/>
                  </a:lnTo>
                  <a:close/>
                  <a:moveTo>
                    <a:pt x="220" y="426"/>
                  </a:moveTo>
                  <a:lnTo>
                    <a:pt x="280" y="426"/>
                  </a:lnTo>
                  <a:lnTo>
                    <a:pt x="224" y="224"/>
                  </a:lnTo>
                  <a:lnTo>
                    <a:pt x="224" y="224"/>
                  </a:lnTo>
                  <a:lnTo>
                    <a:pt x="222" y="220"/>
                  </a:lnTo>
                  <a:lnTo>
                    <a:pt x="220" y="216"/>
                  </a:lnTo>
                  <a:lnTo>
                    <a:pt x="216" y="214"/>
                  </a:lnTo>
                  <a:lnTo>
                    <a:pt x="210" y="214"/>
                  </a:lnTo>
                  <a:lnTo>
                    <a:pt x="96" y="214"/>
                  </a:lnTo>
                  <a:lnTo>
                    <a:pt x="96" y="92"/>
                  </a:lnTo>
                  <a:lnTo>
                    <a:pt x="168" y="130"/>
                  </a:lnTo>
                  <a:lnTo>
                    <a:pt x="234" y="130"/>
                  </a:lnTo>
                  <a:lnTo>
                    <a:pt x="234" y="130"/>
                  </a:lnTo>
                  <a:lnTo>
                    <a:pt x="240" y="128"/>
                  </a:lnTo>
                  <a:lnTo>
                    <a:pt x="246" y="126"/>
                  </a:lnTo>
                  <a:lnTo>
                    <a:pt x="250" y="120"/>
                  </a:lnTo>
                  <a:lnTo>
                    <a:pt x="250" y="114"/>
                  </a:lnTo>
                  <a:lnTo>
                    <a:pt x="250" y="114"/>
                  </a:lnTo>
                  <a:lnTo>
                    <a:pt x="250" y="108"/>
                  </a:lnTo>
                  <a:lnTo>
                    <a:pt x="246" y="102"/>
                  </a:lnTo>
                  <a:lnTo>
                    <a:pt x="240" y="98"/>
                  </a:lnTo>
                  <a:lnTo>
                    <a:pt x="234" y="98"/>
                  </a:lnTo>
                  <a:lnTo>
                    <a:pt x="170" y="98"/>
                  </a:lnTo>
                  <a:lnTo>
                    <a:pt x="100" y="16"/>
                  </a:lnTo>
                  <a:lnTo>
                    <a:pt x="106" y="12"/>
                  </a:lnTo>
                  <a:lnTo>
                    <a:pt x="96" y="12"/>
                  </a:lnTo>
                  <a:lnTo>
                    <a:pt x="96" y="12"/>
                  </a:lnTo>
                  <a:lnTo>
                    <a:pt x="98" y="16"/>
                  </a:lnTo>
                  <a:lnTo>
                    <a:pt x="102" y="18"/>
                  </a:lnTo>
                  <a:lnTo>
                    <a:pt x="34" y="18"/>
                  </a:lnTo>
                  <a:lnTo>
                    <a:pt x="34" y="18"/>
                  </a:lnTo>
                  <a:lnTo>
                    <a:pt x="28" y="20"/>
                  </a:lnTo>
                  <a:lnTo>
                    <a:pt x="22" y="22"/>
                  </a:lnTo>
                  <a:lnTo>
                    <a:pt x="20" y="28"/>
                  </a:lnTo>
                  <a:lnTo>
                    <a:pt x="18" y="34"/>
                  </a:lnTo>
                  <a:lnTo>
                    <a:pt x="18" y="234"/>
                  </a:lnTo>
                  <a:lnTo>
                    <a:pt x="18" y="234"/>
                  </a:lnTo>
                  <a:lnTo>
                    <a:pt x="20" y="242"/>
                  </a:lnTo>
                  <a:lnTo>
                    <a:pt x="24" y="250"/>
                  </a:lnTo>
                  <a:lnTo>
                    <a:pt x="32" y="254"/>
                  </a:lnTo>
                  <a:lnTo>
                    <a:pt x="40" y="256"/>
                  </a:lnTo>
                  <a:lnTo>
                    <a:pt x="172" y="256"/>
                  </a:lnTo>
                  <a:lnTo>
                    <a:pt x="220" y="426"/>
                  </a:lnTo>
                  <a:close/>
                  <a:moveTo>
                    <a:pt x="108" y="12"/>
                  </a:moveTo>
                  <a:lnTo>
                    <a:pt x="110" y="18"/>
                  </a:lnTo>
                  <a:lnTo>
                    <a:pt x="110" y="18"/>
                  </a:lnTo>
                  <a:lnTo>
                    <a:pt x="112" y="16"/>
                  </a:lnTo>
                  <a:lnTo>
                    <a:pt x="114" y="12"/>
                  </a:lnTo>
                  <a:lnTo>
                    <a:pt x="108" y="12"/>
                  </a:lnTo>
                  <a:close/>
                  <a:moveTo>
                    <a:pt x="114" y="12"/>
                  </a:moveTo>
                  <a:lnTo>
                    <a:pt x="114" y="12"/>
                  </a:lnTo>
                  <a:lnTo>
                    <a:pt x="114" y="12"/>
                  </a:lnTo>
                  <a:lnTo>
                    <a:pt x="114" y="12"/>
                  </a:lnTo>
                  <a:lnTo>
                    <a:pt x="114" y="12"/>
                  </a:lnTo>
                  <a:lnTo>
                    <a:pt x="1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4" name="Freeform 73">
              <a:extLst>
                <a:ext uri="{FF2B5EF4-FFF2-40B4-BE49-F238E27FC236}">
                  <a16:creationId xmlns:a16="http://schemas.microsoft.com/office/drawing/2014/main" id="{D48302AF-9596-4F4B-A856-67EEA3CED6B3}"/>
                </a:ext>
              </a:extLst>
            </p:cNvPr>
            <p:cNvSpPr>
              <a:spLocks noEditPoints="1"/>
            </p:cNvSpPr>
            <p:nvPr/>
          </p:nvSpPr>
          <p:spPr bwMode="auto">
            <a:xfrm>
              <a:off x="3635" y="2162"/>
              <a:ext cx="304" cy="444"/>
            </a:xfrm>
            <a:custGeom>
              <a:avLst/>
              <a:gdLst>
                <a:gd name="T0" fmla="*/ 0 w 304"/>
                <a:gd name="T1" fmla="*/ 444 h 444"/>
                <a:gd name="T2" fmla="*/ 62 w 304"/>
                <a:gd name="T3" fmla="*/ 220 h 444"/>
                <a:gd name="T4" fmla="*/ 74 w 304"/>
                <a:gd name="T5" fmla="*/ 202 h 444"/>
                <a:gd name="T6" fmla="*/ 94 w 304"/>
                <a:gd name="T7" fmla="*/ 196 h 444"/>
                <a:gd name="T8" fmla="*/ 190 w 304"/>
                <a:gd name="T9" fmla="*/ 122 h 444"/>
                <a:gd name="T10" fmla="*/ 70 w 304"/>
                <a:gd name="T11" fmla="*/ 148 h 444"/>
                <a:gd name="T12" fmla="*/ 64 w 304"/>
                <a:gd name="T13" fmla="*/ 148 h 444"/>
                <a:gd name="T14" fmla="*/ 52 w 304"/>
                <a:gd name="T15" fmla="*/ 142 h 444"/>
                <a:gd name="T16" fmla="*/ 42 w 304"/>
                <a:gd name="T17" fmla="*/ 132 h 444"/>
                <a:gd name="T18" fmla="*/ 38 w 304"/>
                <a:gd name="T19" fmla="*/ 120 h 444"/>
                <a:gd name="T20" fmla="*/ 36 w 304"/>
                <a:gd name="T21" fmla="*/ 114 h 444"/>
                <a:gd name="T22" fmla="*/ 40 w 304"/>
                <a:gd name="T23" fmla="*/ 100 h 444"/>
                <a:gd name="T24" fmla="*/ 46 w 304"/>
                <a:gd name="T25" fmla="*/ 90 h 444"/>
                <a:gd name="T26" fmla="*/ 58 w 304"/>
                <a:gd name="T27" fmla="*/ 82 h 444"/>
                <a:gd name="T28" fmla="*/ 70 w 304"/>
                <a:gd name="T29" fmla="*/ 80 h 444"/>
                <a:gd name="T30" fmla="*/ 194 w 304"/>
                <a:gd name="T31" fmla="*/ 0 h 444"/>
                <a:gd name="T32" fmla="*/ 200 w 304"/>
                <a:gd name="T33" fmla="*/ 0 h 444"/>
                <a:gd name="T34" fmla="*/ 272 w 304"/>
                <a:gd name="T35" fmla="*/ 0 h 444"/>
                <a:gd name="T36" fmla="*/ 278 w 304"/>
                <a:gd name="T37" fmla="*/ 2 h 444"/>
                <a:gd name="T38" fmla="*/ 290 w 304"/>
                <a:gd name="T39" fmla="*/ 6 h 444"/>
                <a:gd name="T40" fmla="*/ 298 w 304"/>
                <a:gd name="T41" fmla="*/ 14 h 444"/>
                <a:gd name="T42" fmla="*/ 304 w 304"/>
                <a:gd name="T43" fmla="*/ 26 h 444"/>
                <a:gd name="T44" fmla="*/ 304 w 304"/>
                <a:gd name="T45" fmla="*/ 234 h 444"/>
                <a:gd name="T46" fmla="*/ 304 w 304"/>
                <a:gd name="T47" fmla="*/ 242 h 444"/>
                <a:gd name="T48" fmla="*/ 298 w 304"/>
                <a:gd name="T49" fmla="*/ 256 h 444"/>
                <a:gd name="T50" fmla="*/ 286 w 304"/>
                <a:gd name="T51" fmla="*/ 268 h 444"/>
                <a:gd name="T52" fmla="*/ 272 w 304"/>
                <a:gd name="T53" fmla="*/ 274 h 444"/>
                <a:gd name="T54" fmla="*/ 146 w 304"/>
                <a:gd name="T55" fmla="*/ 274 h 444"/>
                <a:gd name="T56" fmla="*/ 24 w 304"/>
                <a:gd name="T57" fmla="*/ 426 h 444"/>
                <a:gd name="T58" fmla="*/ 132 w 304"/>
                <a:gd name="T59" fmla="*/ 256 h 444"/>
                <a:gd name="T60" fmla="*/ 264 w 304"/>
                <a:gd name="T61" fmla="*/ 256 h 444"/>
                <a:gd name="T62" fmla="*/ 280 w 304"/>
                <a:gd name="T63" fmla="*/ 250 h 444"/>
                <a:gd name="T64" fmla="*/ 286 w 304"/>
                <a:gd name="T65" fmla="*/ 234 h 444"/>
                <a:gd name="T66" fmla="*/ 286 w 304"/>
                <a:gd name="T67" fmla="*/ 34 h 444"/>
                <a:gd name="T68" fmla="*/ 282 w 304"/>
                <a:gd name="T69" fmla="*/ 22 h 444"/>
                <a:gd name="T70" fmla="*/ 272 w 304"/>
                <a:gd name="T71" fmla="*/ 18 h 444"/>
                <a:gd name="T72" fmla="*/ 202 w 304"/>
                <a:gd name="T73" fmla="*/ 18 h 444"/>
                <a:gd name="T74" fmla="*/ 208 w 304"/>
                <a:gd name="T75" fmla="*/ 12 h 444"/>
                <a:gd name="T76" fmla="*/ 204 w 304"/>
                <a:gd name="T77" fmla="*/ 16 h 444"/>
                <a:gd name="T78" fmla="*/ 70 w 304"/>
                <a:gd name="T79" fmla="*/ 98 h 444"/>
                <a:gd name="T80" fmla="*/ 64 w 304"/>
                <a:gd name="T81" fmla="*/ 98 h 444"/>
                <a:gd name="T82" fmla="*/ 56 w 304"/>
                <a:gd name="T83" fmla="*/ 108 h 444"/>
                <a:gd name="T84" fmla="*/ 54 w 304"/>
                <a:gd name="T85" fmla="*/ 114 h 444"/>
                <a:gd name="T86" fmla="*/ 60 w 304"/>
                <a:gd name="T87" fmla="*/ 126 h 444"/>
                <a:gd name="T88" fmla="*/ 70 w 304"/>
                <a:gd name="T89" fmla="*/ 130 h 444"/>
                <a:gd name="T90" fmla="*/ 208 w 304"/>
                <a:gd name="T91" fmla="*/ 92 h 444"/>
                <a:gd name="T92" fmla="*/ 94 w 304"/>
                <a:gd name="T93" fmla="*/ 214 h 444"/>
                <a:gd name="T94" fmla="*/ 90 w 304"/>
                <a:gd name="T95" fmla="*/ 214 h 444"/>
                <a:gd name="T96" fmla="*/ 82 w 304"/>
                <a:gd name="T97" fmla="*/ 220 h 444"/>
                <a:gd name="T98" fmla="*/ 24 w 304"/>
                <a:gd name="T99" fmla="*/ 426 h 444"/>
                <a:gd name="T100" fmla="*/ 190 w 304"/>
                <a:gd name="T101" fmla="*/ 12 h 444"/>
                <a:gd name="T102" fmla="*/ 196 w 304"/>
                <a:gd name="T103" fmla="*/ 18 h 444"/>
                <a:gd name="T104" fmla="*/ 190 w 304"/>
                <a:gd name="T105" fmla="*/ 1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 h="444">
                  <a:moveTo>
                    <a:pt x="100" y="444"/>
                  </a:moveTo>
                  <a:lnTo>
                    <a:pt x="0" y="444"/>
                  </a:lnTo>
                  <a:lnTo>
                    <a:pt x="62" y="220"/>
                  </a:lnTo>
                  <a:lnTo>
                    <a:pt x="62" y="220"/>
                  </a:lnTo>
                  <a:lnTo>
                    <a:pt x="68" y="210"/>
                  </a:lnTo>
                  <a:lnTo>
                    <a:pt x="74" y="202"/>
                  </a:lnTo>
                  <a:lnTo>
                    <a:pt x="84" y="198"/>
                  </a:lnTo>
                  <a:lnTo>
                    <a:pt x="94" y="196"/>
                  </a:lnTo>
                  <a:lnTo>
                    <a:pt x="190" y="196"/>
                  </a:lnTo>
                  <a:lnTo>
                    <a:pt x="190" y="122"/>
                  </a:lnTo>
                  <a:lnTo>
                    <a:pt x="140" y="148"/>
                  </a:lnTo>
                  <a:lnTo>
                    <a:pt x="70" y="148"/>
                  </a:lnTo>
                  <a:lnTo>
                    <a:pt x="70" y="148"/>
                  </a:lnTo>
                  <a:lnTo>
                    <a:pt x="64" y="148"/>
                  </a:lnTo>
                  <a:lnTo>
                    <a:pt x="58" y="146"/>
                  </a:lnTo>
                  <a:lnTo>
                    <a:pt x="52" y="142"/>
                  </a:lnTo>
                  <a:lnTo>
                    <a:pt x="46" y="138"/>
                  </a:lnTo>
                  <a:lnTo>
                    <a:pt x="42" y="132"/>
                  </a:lnTo>
                  <a:lnTo>
                    <a:pt x="40" y="128"/>
                  </a:lnTo>
                  <a:lnTo>
                    <a:pt x="38" y="120"/>
                  </a:lnTo>
                  <a:lnTo>
                    <a:pt x="36" y="114"/>
                  </a:lnTo>
                  <a:lnTo>
                    <a:pt x="36" y="114"/>
                  </a:lnTo>
                  <a:lnTo>
                    <a:pt x="38" y="106"/>
                  </a:lnTo>
                  <a:lnTo>
                    <a:pt x="40" y="100"/>
                  </a:lnTo>
                  <a:lnTo>
                    <a:pt x="42" y="94"/>
                  </a:lnTo>
                  <a:lnTo>
                    <a:pt x="46" y="90"/>
                  </a:lnTo>
                  <a:lnTo>
                    <a:pt x="52" y="86"/>
                  </a:lnTo>
                  <a:lnTo>
                    <a:pt x="58" y="82"/>
                  </a:lnTo>
                  <a:lnTo>
                    <a:pt x="64" y="80"/>
                  </a:lnTo>
                  <a:lnTo>
                    <a:pt x="70" y="80"/>
                  </a:lnTo>
                  <a:lnTo>
                    <a:pt x="126" y="80"/>
                  </a:lnTo>
                  <a:lnTo>
                    <a:pt x="194" y="0"/>
                  </a:lnTo>
                  <a:lnTo>
                    <a:pt x="200" y="0"/>
                  </a:lnTo>
                  <a:lnTo>
                    <a:pt x="200" y="0"/>
                  </a:lnTo>
                  <a:lnTo>
                    <a:pt x="202" y="0"/>
                  </a:lnTo>
                  <a:lnTo>
                    <a:pt x="272" y="0"/>
                  </a:lnTo>
                  <a:lnTo>
                    <a:pt x="272" y="0"/>
                  </a:lnTo>
                  <a:lnTo>
                    <a:pt x="278" y="2"/>
                  </a:lnTo>
                  <a:lnTo>
                    <a:pt x="284" y="4"/>
                  </a:lnTo>
                  <a:lnTo>
                    <a:pt x="290" y="6"/>
                  </a:lnTo>
                  <a:lnTo>
                    <a:pt x="294" y="10"/>
                  </a:lnTo>
                  <a:lnTo>
                    <a:pt x="298" y="14"/>
                  </a:lnTo>
                  <a:lnTo>
                    <a:pt x="302" y="20"/>
                  </a:lnTo>
                  <a:lnTo>
                    <a:pt x="304" y="26"/>
                  </a:lnTo>
                  <a:lnTo>
                    <a:pt x="304" y="34"/>
                  </a:lnTo>
                  <a:lnTo>
                    <a:pt x="304" y="234"/>
                  </a:lnTo>
                  <a:lnTo>
                    <a:pt x="304" y="234"/>
                  </a:lnTo>
                  <a:lnTo>
                    <a:pt x="304" y="242"/>
                  </a:lnTo>
                  <a:lnTo>
                    <a:pt x="302" y="250"/>
                  </a:lnTo>
                  <a:lnTo>
                    <a:pt x="298" y="256"/>
                  </a:lnTo>
                  <a:lnTo>
                    <a:pt x="292" y="262"/>
                  </a:lnTo>
                  <a:lnTo>
                    <a:pt x="286" y="268"/>
                  </a:lnTo>
                  <a:lnTo>
                    <a:pt x="280" y="272"/>
                  </a:lnTo>
                  <a:lnTo>
                    <a:pt x="272" y="274"/>
                  </a:lnTo>
                  <a:lnTo>
                    <a:pt x="264" y="274"/>
                  </a:lnTo>
                  <a:lnTo>
                    <a:pt x="146" y="274"/>
                  </a:lnTo>
                  <a:lnTo>
                    <a:pt x="100" y="444"/>
                  </a:lnTo>
                  <a:close/>
                  <a:moveTo>
                    <a:pt x="24" y="426"/>
                  </a:moveTo>
                  <a:lnTo>
                    <a:pt x="86" y="426"/>
                  </a:lnTo>
                  <a:lnTo>
                    <a:pt x="132" y="256"/>
                  </a:lnTo>
                  <a:lnTo>
                    <a:pt x="264" y="256"/>
                  </a:lnTo>
                  <a:lnTo>
                    <a:pt x="264" y="256"/>
                  </a:lnTo>
                  <a:lnTo>
                    <a:pt x="272" y="254"/>
                  </a:lnTo>
                  <a:lnTo>
                    <a:pt x="280" y="250"/>
                  </a:lnTo>
                  <a:lnTo>
                    <a:pt x="284" y="242"/>
                  </a:lnTo>
                  <a:lnTo>
                    <a:pt x="286" y="234"/>
                  </a:lnTo>
                  <a:lnTo>
                    <a:pt x="286" y="34"/>
                  </a:lnTo>
                  <a:lnTo>
                    <a:pt x="286" y="34"/>
                  </a:lnTo>
                  <a:lnTo>
                    <a:pt x="286" y="28"/>
                  </a:lnTo>
                  <a:lnTo>
                    <a:pt x="282" y="22"/>
                  </a:lnTo>
                  <a:lnTo>
                    <a:pt x="278" y="20"/>
                  </a:lnTo>
                  <a:lnTo>
                    <a:pt x="272" y="18"/>
                  </a:lnTo>
                  <a:lnTo>
                    <a:pt x="202" y="18"/>
                  </a:lnTo>
                  <a:lnTo>
                    <a:pt x="202" y="18"/>
                  </a:lnTo>
                  <a:lnTo>
                    <a:pt x="206" y="16"/>
                  </a:lnTo>
                  <a:lnTo>
                    <a:pt x="208" y="12"/>
                  </a:lnTo>
                  <a:lnTo>
                    <a:pt x="200" y="12"/>
                  </a:lnTo>
                  <a:lnTo>
                    <a:pt x="204" y="16"/>
                  </a:lnTo>
                  <a:lnTo>
                    <a:pt x="134" y="98"/>
                  </a:lnTo>
                  <a:lnTo>
                    <a:pt x="70" y="98"/>
                  </a:lnTo>
                  <a:lnTo>
                    <a:pt x="70" y="98"/>
                  </a:lnTo>
                  <a:lnTo>
                    <a:pt x="64" y="98"/>
                  </a:lnTo>
                  <a:lnTo>
                    <a:pt x="60" y="102"/>
                  </a:lnTo>
                  <a:lnTo>
                    <a:pt x="56" y="108"/>
                  </a:lnTo>
                  <a:lnTo>
                    <a:pt x="54" y="114"/>
                  </a:lnTo>
                  <a:lnTo>
                    <a:pt x="54" y="114"/>
                  </a:lnTo>
                  <a:lnTo>
                    <a:pt x="56" y="120"/>
                  </a:lnTo>
                  <a:lnTo>
                    <a:pt x="60" y="126"/>
                  </a:lnTo>
                  <a:lnTo>
                    <a:pt x="64" y="128"/>
                  </a:lnTo>
                  <a:lnTo>
                    <a:pt x="70" y="130"/>
                  </a:lnTo>
                  <a:lnTo>
                    <a:pt x="136" y="130"/>
                  </a:lnTo>
                  <a:lnTo>
                    <a:pt x="208" y="92"/>
                  </a:lnTo>
                  <a:lnTo>
                    <a:pt x="208" y="214"/>
                  </a:lnTo>
                  <a:lnTo>
                    <a:pt x="94" y="214"/>
                  </a:lnTo>
                  <a:lnTo>
                    <a:pt x="94" y="214"/>
                  </a:lnTo>
                  <a:lnTo>
                    <a:pt x="90" y="214"/>
                  </a:lnTo>
                  <a:lnTo>
                    <a:pt x="86" y="216"/>
                  </a:lnTo>
                  <a:lnTo>
                    <a:pt x="82" y="220"/>
                  </a:lnTo>
                  <a:lnTo>
                    <a:pt x="80" y="224"/>
                  </a:lnTo>
                  <a:lnTo>
                    <a:pt x="24" y="426"/>
                  </a:lnTo>
                  <a:close/>
                  <a:moveTo>
                    <a:pt x="190" y="12"/>
                  </a:moveTo>
                  <a:lnTo>
                    <a:pt x="190" y="12"/>
                  </a:lnTo>
                  <a:lnTo>
                    <a:pt x="192" y="16"/>
                  </a:lnTo>
                  <a:lnTo>
                    <a:pt x="196" y="18"/>
                  </a:lnTo>
                  <a:lnTo>
                    <a:pt x="198" y="12"/>
                  </a:lnTo>
                  <a:lnTo>
                    <a:pt x="19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5" name="Freeform 74">
              <a:extLst>
                <a:ext uri="{FF2B5EF4-FFF2-40B4-BE49-F238E27FC236}">
                  <a16:creationId xmlns:a16="http://schemas.microsoft.com/office/drawing/2014/main" id="{C9557A5F-A343-4312-B298-1811CE4D4F11}"/>
                </a:ext>
              </a:extLst>
            </p:cNvPr>
            <p:cNvSpPr>
              <a:spLocks noEditPoints="1"/>
            </p:cNvSpPr>
            <p:nvPr/>
          </p:nvSpPr>
          <p:spPr bwMode="auto">
            <a:xfrm>
              <a:off x="3425" y="2138"/>
              <a:ext cx="230" cy="172"/>
            </a:xfrm>
            <a:custGeom>
              <a:avLst/>
              <a:gdLst>
                <a:gd name="T0" fmla="*/ 230 w 230"/>
                <a:gd name="T1" fmla="*/ 172 h 172"/>
                <a:gd name="T2" fmla="*/ 0 w 230"/>
                <a:gd name="T3" fmla="*/ 172 h 172"/>
                <a:gd name="T4" fmla="*/ 0 w 230"/>
                <a:gd name="T5" fmla="*/ 78 h 172"/>
                <a:gd name="T6" fmla="*/ 0 w 230"/>
                <a:gd name="T7" fmla="*/ 78 h 172"/>
                <a:gd name="T8" fmla="*/ 0 w 230"/>
                <a:gd name="T9" fmla="*/ 62 h 172"/>
                <a:gd name="T10" fmla="*/ 6 w 230"/>
                <a:gd name="T11" fmla="*/ 48 h 172"/>
                <a:gd name="T12" fmla="*/ 12 w 230"/>
                <a:gd name="T13" fmla="*/ 34 h 172"/>
                <a:gd name="T14" fmla="*/ 22 w 230"/>
                <a:gd name="T15" fmla="*/ 22 h 172"/>
                <a:gd name="T16" fmla="*/ 34 w 230"/>
                <a:gd name="T17" fmla="*/ 14 h 172"/>
                <a:gd name="T18" fmla="*/ 46 w 230"/>
                <a:gd name="T19" fmla="*/ 6 h 172"/>
                <a:gd name="T20" fmla="*/ 62 w 230"/>
                <a:gd name="T21" fmla="*/ 2 h 172"/>
                <a:gd name="T22" fmla="*/ 76 w 230"/>
                <a:gd name="T23" fmla="*/ 0 h 172"/>
                <a:gd name="T24" fmla="*/ 152 w 230"/>
                <a:gd name="T25" fmla="*/ 0 h 172"/>
                <a:gd name="T26" fmla="*/ 152 w 230"/>
                <a:gd name="T27" fmla="*/ 0 h 172"/>
                <a:gd name="T28" fmla="*/ 168 w 230"/>
                <a:gd name="T29" fmla="*/ 2 h 172"/>
                <a:gd name="T30" fmla="*/ 182 w 230"/>
                <a:gd name="T31" fmla="*/ 6 h 172"/>
                <a:gd name="T32" fmla="*/ 196 w 230"/>
                <a:gd name="T33" fmla="*/ 14 h 172"/>
                <a:gd name="T34" fmla="*/ 206 w 230"/>
                <a:gd name="T35" fmla="*/ 22 h 172"/>
                <a:gd name="T36" fmla="*/ 216 w 230"/>
                <a:gd name="T37" fmla="*/ 34 h 172"/>
                <a:gd name="T38" fmla="*/ 224 w 230"/>
                <a:gd name="T39" fmla="*/ 48 h 172"/>
                <a:gd name="T40" fmla="*/ 228 w 230"/>
                <a:gd name="T41" fmla="*/ 62 h 172"/>
                <a:gd name="T42" fmla="*/ 230 w 230"/>
                <a:gd name="T43" fmla="*/ 78 h 172"/>
                <a:gd name="T44" fmla="*/ 230 w 230"/>
                <a:gd name="T45" fmla="*/ 172 h 172"/>
                <a:gd name="T46" fmla="*/ 18 w 230"/>
                <a:gd name="T47" fmla="*/ 154 h 172"/>
                <a:gd name="T48" fmla="*/ 212 w 230"/>
                <a:gd name="T49" fmla="*/ 154 h 172"/>
                <a:gd name="T50" fmla="*/ 212 w 230"/>
                <a:gd name="T51" fmla="*/ 78 h 172"/>
                <a:gd name="T52" fmla="*/ 212 w 230"/>
                <a:gd name="T53" fmla="*/ 78 h 172"/>
                <a:gd name="T54" fmla="*/ 210 w 230"/>
                <a:gd name="T55" fmla="*/ 66 h 172"/>
                <a:gd name="T56" fmla="*/ 206 w 230"/>
                <a:gd name="T57" fmla="*/ 54 h 172"/>
                <a:gd name="T58" fmla="*/ 202 w 230"/>
                <a:gd name="T59" fmla="*/ 44 h 172"/>
                <a:gd name="T60" fmla="*/ 194 w 230"/>
                <a:gd name="T61" fmla="*/ 36 h 172"/>
                <a:gd name="T62" fmla="*/ 186 w 230"/>
                <a:gd name="T63" fmla="*/ 28 h 172"/>
                <a:gd name="T64" fmla="*/ 176 w 230"/>
                <a:gd name="T65" fmla="*/ 22 h 172"/>
                <a:gd name="T66" fmla="*/ 164 w 230"/>
                <a:gd name="T67" fmla="*/ 20 h 172"/>
                <a:gd name="T68" fmla="*/ 152 w 230"/>
                <a:gd name="T69" fmla="*/ 18 h 172"/>
                <a:gd name="T70" fmla="*/ 76 w 230"/>
                <a:gd name="T71" fmla="*/ 18 h 172"/>
                <a:gd name="T72" fmla="*/ 76 w 230"/>
                <a:gd name="T73" fmla="*/ 18 h 172"/>
                <a:gd name="T74" fmla="*/ 64 w 230"/>
                <a:gd name="T75" fmla="*/ 20 h 172"/>
                <a:gd name="T76" fmla="*/ 54 w 230"/>
                <a:gd name="T77" fmla="*/ 22 h 172"/>
                <a:gd name="T78" fmla="*/ 44 w 230"/>
                <a:gd name="T79" fmla="*/ 28 h 172"/>
                <a:gd name="T80" fmla="*/ 34 w 230"/>
                <a:gd name="T81" fmla="*/ 36 h 172"/>
                <a:gd name="T82" fmla="*/ 28 w 230"/>
                <a:gd name="T83" fmla="*/ 44 h 172"/>
                <a:gd name="T84" fmla="*/ 22 w 230"/>
                <a:gd name="T85" fmla="*/ 54 h 172"/>
                <a:gd name="T86" fmla="*/ 18 w 230"/>
                <a:gd name="T87" fmla="*/ 66 h 172"/>
                <a:gd name="T88" fmla="*/ 18 w 230"/>
                <a:gd name="T89" fmla="*/ 78 h 172"/>
                <a:gd name="T90" fmla="*/ 18 w 230"/>
                <a:gd name="T91"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172">
                  <a:moveTo>
                    <a:pt x="230" y="172"/>
                  </a:moveTo>
                  <a:lnTo>
                    <a:pt x="0" y="172"/>
                  </a:lnTo>
                  <a:lnTo>
                    <a:pt x="0" y="78"/>
                  </a:lnTo>
                  <a:lnTo>
                    <a:pt x="0" y="78"/>
                  </a:lnTo>
                  <a:lnTo>
                    <a:pt x="0" y="62"/>
                  </a:lnTo>
                  <a:lnTo>
                    <a:pt x="6" y="48"/>
                  </a:lnTo>
                  <a:lnTo>
                    <a:pt x="12" y="34"/>
                  </a:lnTo>
                  <a:lnTo>
                    <a:pt x="22" y="22"/>
                  </a:lnTo>
                  <a:lnTo>
                    <a:pt x="34" y="14"/>
                  </a:lnTo>
                  <a:lnTo>
                    <a:pt x="46" y="6"/>
                  </a:lnTo>
                  <a:lnTo>
                    <a:pt x="62" y="2"/>
                  </a:lnTo>
                  <a:lnTo>
                    <a:pt x="76" y="0"/>
                  </a:lnTo>
                  <a:lnTo>
                    <a:pt x="152" y="0"/>
                  </a:lnTo>
                  <a:lnTo>
                    <a:pt x="152" y="0"/>
                  </a:lnTo>
                  <a:lnTo>
                    <a:pt x="168" y="2"/>
                  </a:lnTo>
                  <a:lnTo>
                    <a:pt x="182" y="6"/>
                  </a:lnTo>
                  <a:lnTo>
                    <a:pt x="196" y="14"/>
                  </a:lnTo>
                  <a:lnTo>
                    <a:pt x="206" y="22"/>
                  </a:lnTo>
                  <a:lnTo>
                    <a:pt x="216" y="34"/>
                  </a:lnTo>
                  <a:lnTo>
                    <a:pt x="224" y="48"/>
                  </a:lnTo>
                  <a:lnTo>
                    <a:pt x="228" y="62"/>
                  </a:lnTo>
                  <a:lnTo>
                    <a:pt x="230" y="78"/>
                  </a:lnTo>
                  <a:lnTo>
                    <a:pt x="230" y="172"/>
                  </a:lnTo>
                  <a:close/>
                  <a:moveTo>
                    <a:pt x="18" y="154"/>
                  </a:moveTo>
                  <a:lnTo>
                    <a:pt x="212" y="154"/>
                  </a:lnTo>
                  <a:lnTo>
                    <a:pt x="212" y="78"/>
                  </a:lnTo>
                  <a:lnTo>
                    <a:pt x="212" y="78"/>
                  </a:lnTo>
                  <a:lnTo>
                    <a:pt x="210" y="66"/>
                  </a:lnTo>
                  <a:lnTo>
                    <a:pt x="206" y="54"/>
                  </a:lnTo>
                  <a:lnTo>
                    <a:pt x="202" y="44"/>
                  </a:lnTo>
                  <a:lnTo>
                    <a:pt x="194" y="36"/>
                  </a:lnTo>
                  <a:lnTo>
                    <a:pt x="186" y="28"/>
                  </a:lnTo>
                  <a:lnTo>
                    <a:pt x="176" y="22"/>
                  </a:lnTo>
                  <a:lnTo>
                    <a:pt x="164" y="20"/>
                  </a:lnTo>
                  <a:lnTo>
                    <a:pt x="152" y="18"/>
                  </a:lnTo>
                  <a:lnTo>
                    <a:pt x="76" y="18"/>
                  </a:lnTo>
                  <a:lnTo>
                    <a:pt x="76" y="18"/>
                  </a:lnTo>
                  <a:lnTo>
                    <a:pt x="64" y="20"/>
                  </a:lnTo>
                  <a:lnTo>
                    <a:pt x="54" y="22"/>
                  </a:lnTo>
                  <a:lnTo>
                    <a:pt x="44" y="28"/>
                  </a:lnTo>
                  <a:lnTo>
                    <a:pt x="34" y="36"/>
                  </a:lnTo>
                  <a:lnTo>
                    <a:pt x="28" y="44"/>
                  </a:lnTo>
                  <a:lnTo>
                    <a:pt x="22" y="54"/>
                  </a:lnTo>
                  <a:lnTo>
                    <a:pt x="18" y="66"/>
                  </a:lnTo>
                  <a:lnTo>
                    <a:pt x="18" y="78"/>
                  </a:lnTo>
                  <a:lnTo>
                    <a:pt x="18"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Rectangle 75">
              <a:extLst>
                <a:ext uri="{FF2B5EF4-FFF2-40B4-BE49-F238E27FC236}">
                  <a16:creationId xmlns:a16="http://schemas.microsoft.com/office/drawing/2014/main" id="{C21C2202-CFFD-4973-8C7E-E8C1CFB926D5}"/>
                </a:ext>
              </a:extLst>
            </p:cNvPr>
            <p:cNvSpPr>
              <a:spLocks noChangeArrowheads="1"/>
            </p:cNvSpPr>
            <p:nvPr/>
          </p:nvSpPr>
          <p:spPr bwMode="auto">
            <a:xfrm>
              <a:off x="3365" y="2292"/>
              <a:ext cx="362"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Line 76">
              <a:extLst>
                <a:ext uri="{FF2B5EF4-FFF2-40B4-BE49-F238E27FC236}">
                  <a16:creationId xmlns:a16="http://schemas.microsoft.com/office/drawing/2014/main" id="{75417EBC-4F4C-40F9-9430-11F3B0A95807}"/>
                </a:ext>
              </a:extLst>
            </p:cNvPr>
            <p:cNvSpPr>
              <a:spLocks noChangeShapeType="1"/>
            </p:cNvSpPr>
            <p:nvPr/>
          </p:nvSpPr>
          <p:spPr bwMode="auto">
            <a:xfrm>
              <a:off x="3235" y="2180"/>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Line 77">
              <a:extLst>
                <a:ext uri="{FF2B5EF4-FFF2-40B4-BE49-F238E27FC236}">
                  <a16:creationId xmlns:a16="http://schemas.microsoft.com/office/drawing/2014/main" id="{F9DA46F2-8066-4069-AC1D-41765CF1FE2B}"/>
                </a:ext>
              </a:extLst>
            </p:cNvPr>
            <p:cNvSpPr>
              <a:spLocks noChangeShapeType="1"/>
            </p:cNvSpPr>
            <p:nvPr/>
          </p:nvSpPr>
          <p:spPr bwMode="auto">
            <a:xfrm>
              <a:off x="3235" y="2180"/>
              <a:ext cx="0" cy="0"/>
            </a:xfrm>
            <a:prstGeom prst="line">
              <a:avLst/>
            </a:prstGeom>
            <a:grpFill/>
            <a:ln w="12700" cap="flat" cmpd="sng" algn="ctr">
              <a:solidFill>
                <a:srgbClr val="000000"/>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78">
              <a:extLst>
                <a:ext uri="{FF2B5EF4-FFF2-40B4-BE49-F238E27FC236}">
                  <a16:creationId xmlns:a16="http://schemas.microsoft.com/office/drawing/2014/main" id="{481089DB-DC4D-4545-999B-E019F2AB83B8}"/>
                </a:ext>
              </a:extLst>
            </p:cNvPr>
            <p:cNvSpPr>
              <a:spLocks noEditPoints="1"/>
            </p:cNvSpPr>
            <p:nvPr/>
          </p:nvSpPr>
          <p:spPr bwMode="auto">
            <a:xfrm>
              <a:off x="3135" y="2010"/>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50 h 122"/>
                <a:gd name="T12" fmla="*/ 10 w 122"/>
                <a:gd name="T13" fmla="*/ 28 h 122"/>
                <a:gd name="T14" fmla="*/ 26 w 122"/>
                <a:gd name="T15" fmla="*/ 10 h 122"/>
                <a:gd name="T16" fmla="*/ 48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6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6" y="112"/>
                  </a:lnTo>
                  <a:lnTo>
                    <a:pt x="18" y="104"/>
                  </a:lnTo>
                  <a:lnTo>
                    <a:pt x="10" y="96"/>
                  </a:lnTo>
                  <a:lnTo>
                    <a:pt x="4" y="86"/>
                  </a:lnTo>
                  <a:lnTo>
                    <a:pt x="2" y="74"/>
                  </a:lnTo>
                  <a:lnTo>
                    <a:pt x="0" y="62"/>
                  </a:lnTo>
                  <a:lnTo>
                    <a:pt x="0" y="62"/>
                  </a:lnTo>
                  <a:lnTo>
                    <a:pt x="2" y="50"/>
                  </a:lnTo>
                  <a:lnTo>
                    <a:pt x="4" y="38"/>
                  </a:lnTo>
                  <a:lnTo>
                    <a:pt x="10" y="28"/>
                  </a:lnTo>
                  <a:lnTo>
                    <a:pt x="18" y="18"/>
                  </a:lnTo>
                  <a:lnTo>
                    <a:pt x="26" y="10"/>
                  </a:lnTo>
                  <a:lnTo>
                    <a:pt x="38" y="6"/>
                  </a:lnTo>
                  <a:lnTo>
                    <a:pt x="48"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6" y="26"/>
                  </a:lnTo>
                  <a:lnTo>
                    <a:pt x="30" y="30"/>
                  </a:lnTo>
                  <a:lnTo>
                    <a:pt x="26" y="38"/>
                  </a:lnTo>
                  <a:lnTo>
                    <a:pt x="22" y="44"/>
                  </a:lnTo>
                  <a:lnTo>
                    <a:pt x="18" y="52"/>
                  </a:lnTo>
                  <a:lnTo>
                    <a:pt x="18" y="62"/>
                  </a:lnTo>
                  <a:lnTo>
                    <a:pt x="18" y="62"/>
                  </a:lnTo>
                  <a:lnTo>
                    <a:pt x="18" y="70"/>
                  </a:lnTo>
                  <a:lnTo>
                    <a:pt x="22" y="78"/>
                  </a:lnTo>
                  <a:lnTo>
                    <a:pt x="26" y="86"/>
                  </a:lnTo>
                  <a:lnTo>
                    <a:pt x="30" y="92"/>
                  </a:lnTo>
                  <a:lnTo>
                    <a:pt x="36"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79">
              <a:extLst>
                <a:ext uri="{FF2B5EF4-FFF2-40B4-BE49-F238E27FC236}">
                  <a16:creationId xmlns:a16="http://schemas.microsoft.com/office/drawing/2014/main" id="{C4E58C4A-BEF5-4C6B-94E7-F98B7C780A76}"/>
                </a:ext>
              </a:extLst>
            </p:cNvPr>
            <p:cNvSpPr>
              <a:spLocks noEditPoints="1"/>
            </p:cNvSpPr>
            <p:nvPr/>
          </p:nvSpPr>
          <p:spPr bwMode="auto">
            <a:xfrm>
              <a:off x="3481" y="1986"/>
              <a:ext cx="122" cy="122"/>
            </a:xfrm>
            <a:custGeom>
              <a:avLst/>
              <a:gdLst>
                <a:gd name="T0" fmla="*/ 62 w 122"/>
                <a:gd name="T1" fmla="*/ 122 h 122"/>
                <a:gd name="T2" fmla="*/ 38 w 122"/>
                <a:gd name="T3" fmla="*/ 118 h 122"/>
                <a:gd name="T4" fmla="*/ 18 w 122"/>
                <a:gd name="T5" fmla="*/ 104 h 122"/>
                <a:gd name="T6" fmla="*/ 4 w 122"/>
                <a:gd name="T7" fmla="*/ 86 h 122"/>
                <a:gd name="T8" fmla="*/ 0 w 122"/>
                <a:gd name="T9" fmla="*/ 62 h 122"/>
                <a:gd name="T10" fmla="*/ 2 w 122"/>
                <a:gd name="T11" fmla="*/ 48 h 122"/>
                <a:gd name="T12" fmla="*/ 10 w 122"/>
                <a:gd name="T13" fmla="*/ 26 h 122"/>
                <a:gd name="T14" fmla="*/ 28 w 122"/>
                <a:gd name="T15" fmla="*/ 10 h 122"/>
                <a:gd name="T16" fmla="*/ 48 w 122"/>
                <a:gd name="T17" fmla="*/ 2 h 122"/>
                <a:gd name="T18" fmla="*/ 62 w 122"/>
                <a:gd name="T19" fmla="*/ 0 h 122"/>
                <a:gd name="T20" fmla="*/ 86 w 122"/>
                <a:gd name="T21" fmla="*/ 4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18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18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48" y="122"/>
                  </a:lnTo>
                  <a:lnTo>
                    <a:pt x="38" y="118"/>
                  </a:lnTo>
                  <a:lnTo>
                    <a:pt x="28" y="112"/>
                  </a:lnTo>
                  <a:lnTo>
                    <a:pt x="18" y="104"/>
                  </a:lnTo>
                  <a:lnTo>
                    <a:pt x="10" y="96"/>
                  </a:lnTo>
                  <a:lnTo>
                    <a:pt x="4" y="86"/>
                  </a:lnTo>
                  <a:lnTo>
                    <a:pt x="2" y="74"/>
                  </a:lnTo>
                  <a:lnTo>
                    <a:pt x="0" y="62"/>
                  </a:lnTo>
                  <a:lnTo>
                    <a:pt x="0" y="62"/>
                  </a:lnTo>
                  <a:lnTo>
                    <a:pt x="2" y="48"/>
                  </a:lnTo>
                  <a:lnTo>
                    <a:pt x="4" y="38"/>
                  </a:lnTo>
                  <a:lnTo>
                    <a:pt x="10" y="26"/>
                  </a:lnTo>
                  <a:lnTo>
                    <a:pt x="18" y="18"/>
                  </a:lnTo>
                  <a:lnTo>
                    <a:pt x="28" y="10"/>
                  </a:lnTo>
                  <a:lnTo>
                    <a:pt x="38" y="4"/>
                  </a:lnTo>
                  <a:lnTo>
                    <a:pt x="48" y="2"/>
                  </a:lnTo>
                  <a:lnTo>
                    <a:pt x="62" y="0"/>
                  </a:lnTo>
                  <a:lnTo>
                    <a:pt x="62" y="0"/>
                  </a:lnTo>
                  <a:lnTo>
                    <a:pt x="74" y="2"/>
                  </a:lnTo>
                  <a:lnTo>
                    <a:pt x="86" y="4"/>
                  </a:lnTo>
                  <a:lnTo>
                    <a:pt x="96" y="10"/>
                  </a:lnTo>
                  <a:lnTo>
                    <a:pt x="104" y="18"/>
                  </a:lnTo>
                  <a:lnTo>
                    <a:pt x="112" y="26"/>
                  </a:lnTo>
                  <a:lnTo>
                    <a:pt x="118" y="38"/>
                  </a:lnTo>
                  <a:lnTo>
                    <a:pt x="122" y="48"/>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18"/>
                  </a:lnTo>
                  <a:lnTo>
                    <a:pt x="44" y="22"/>
                  </a:lnTo>
                  <a:lnTo>
                    <a:pt x="38" y="26"/>
                  </a:lnTo>
                  <a:lnTo>
                    <a:pt x="30" y="30"/>
                  </a:lnTo>
                  <a:lnTo>
                    <a:pt x="26" y="38"/>
                  </a:lnTo>
                  <a:lnTo>
                    <a:pt x="22" y="44"/>
                  </a:lnTo>
                  <a:lnTo>
                    <a:pt x="18" y="52"/>
                  </a:lnTo>
                  <a:lnTo>
                    <a:pt x="18" y="62"/>
                  </a:lnTo>
                  <a:lnTo>
                    <a:pt x="18" y="62"/>
                  </a:lnTo>
                  <a:lnTo>
                    <a:pt x="18"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18"/>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80">
              <a:extLst>
                <a:ext uri="{FF2B5EF4-FFF2-40B4-BE49-F238E27FC236}">
                  <a16:creationId xmlns:a16="http://schemas.microsoft.com/office/drawing/2014/main" id="{7C49AD00-00A4-4648-8A55-C85D58410483}"/>
                </a:ext>
              </a:extLst>
            </p:cNvPr>
            <p:cNvSpPr>
              <a:spLocks noEditPoints="1"/>
            </p:cNvSpPr>
            <p:nvPr/>
          </p:nvSpPr>
          <p:spPr bwMode="auto">
            <a:xfrm>
              <a:off x="3821" y="2010"/>
              <a:ext cx="122" cy="122"/>
            </a:xfrm>
            <a:custGeom>
              <a:avLst/>
              <a:gdLst>
                <a:gd name="T0" fmla="*/ 62 w 122"/>
                <a:gd name="T1" fmla="*/ 122 h 122"/>
                <a:gd name="T2" fmla="*/ 38 w 122"/>
                <a:gd name="T3" fmla="*/ 118 h 122"/>
                <a:gd name="T4" fmla="*/ 18 w 122"/>
                <a:gd name="T5" fmla="*/ 104 h 122"/>
                <a:gd name="T6" fmla="*/ 6 w 122"/>
                <a:gd name="T7" fmla="*/ 86 h 122"/>
                <a:gd name="T8" fmla="*/ 0 w 122"/>
                <a:gd name="T9" fmla="*/ 62 h 122"/>
                <a:gd name="T10" fmla="*/ 2 w 122"/>
                <a:gd name="T11" fmla="*/ 50 h 122"/>
                <a:gd name="T12" fmla="*/ 10 w 122"/>
                <a:gd name="T13" fmla="*/ 28 h 122"/>
                <a:gd name="T14" fmla="*/ 28 w 122"/>
                <a:gd name="T15" fmla="*/ 10 h 122"/>
                <a:gd name="T16" fmla="*/ 50 w 122"/>
                <a:gd name="T17" fmla="*/ 2 h 122"/>
                <a:gd name="T18" fmla="*/ 62 w 122"/>
                <a:gd name="T19" fmla="*/ 0 h 122"/>
                <a:gd name="T20" fmla="*/ 86 w 122"/>
                <a:gd name="T21" fmla="*/ 6 h 122"/>
                <a:gd name="T22" fmla="*/ 104 w 122"/>
                <a:gd name="T23" fmla="*/ 18 h 122"/>
                <a:gd name="T24" fmla="*/ 118 w 122"/>
                <a:gd name="T25" fmla="*/ 38 h 122"/>
                <a:gd name="T26" fmla="*/ 122 w 122"/>
                <a:gd name="T27" fmla="*/ 62 h 122"/>
                <a:gd name="T28" fmla="*/ 122 w 122"/>
                <a:gd name="T29" fmla="*/ 74 h 122"/>
                <a:gd name="T30" fmla="*/ 112 w 122"/>
                <a:gd name="T31" fmla="*/ 96 h 122"/>
                <a:gd name="T32" fmla="*/ 96 w 122"/>
                <a:gd name="T33" fmla="*/ 112 h 122"/>
                <a:gd name="T34" fmla="*/ 74 w 122"/>
                <a:gd name="T35" fmla="*/ 122 h 122"/>
                <a:gd name="T36" fmla="*/ 62 w 122"/>
                <a:gd name="T37" fmla="*/ 122 h 122"/>
                <a:gd name="T38" fmla="*/ 62 w 122"/>
                <a:gd name="T39" fmla="*/ 18 h 122"/>
                <a:gd name="T40" fmla="*/ 44 w 122"/>
                <a:gd name="T41" fmla="*/ 22 h 122"/>
                <a:gd name="T42" fmla="*/ 30 w 122"/>
                <a:gd name="T43" fmla="*/ 30 h 122"/>
                <a:gd name="T44" fmla="*/ 22 w 122"/>
                <a:gd name="T45" fmla="*/ 44 h 122"/>
                <a:gd name="T46" fmla="*/ 18 w 122"/>
                <a:gd name="T47" fmla="*/ 62 h 122"/>
                <a:gd name="T48" fmla="*/ 20 w 122"/>
                <a:gd name="T49" fmla="*/ 70 h 122"/>
                <a:gd name="T50" fmla="*/ 26 w 122"/>
                <a:gd name="T51" fmla="*/ 86 h 122"/>
                <a:gd name="T52" fmla="*/ 38 w 122"/>
                <a:gd name="T53" fmla="*/ 98 h 122"/>
                <a:gd name="T54" fmla="*/ 52 w 122"/>
                <a:gd name="T55" fmla="*/ 104 h 122"/>
                <a:gd name="T56" fmla="*/ 62 w 122"/>
                <a:gd name="T57" fmla="*/ 104 h 122"/>
                <a:gd name="T58" fmla="*/ 78 w 122"/>
                <a:gd name="T59" fmla="*/ 102 h 122"/>
                <a:gd name="T60" fmla="*/ 92 w 122"/>
                <a:gd name="T61" fmla="*/ 92 h 122"/>
                <a:gd name="T62" fmla="*/ 102 w 122"/>
                <a:gd name="T63" fmla="*/ 78 h 122"/>
                <a:gd name="T64" fmla="*/ 104 w 122"/>
                <a:gd name="T65" fmla="*/ 62 h 122"/>
                <a:gd name="T66" fmla="*/ 104 w 122"/>
                <a:gd name="T67" fmla="*/ 52 h 122"/>
                <a:gd name="T68" fmla="*/ 98 w 122"/>
                <a:gd name="T69" fmla="*/ 38 h 122"/>
                <a:gd name="T70" fmla="*/ 86 w 122"/>
                <a:gd name="T71" fmla="*/ 26 h 122"/>
                <a:gd name="T72" fmla="*/ 70 w 122"/>
                <a:gd name="T73" fmla="*/ 20 h 122"/>
                <a:gd name="T74" fmla="*/ 62 w 122"/>
                <a:gd name="T75"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2" h="122">
                  <a:moveTo>
                    <a:pt x="62" y="122"/>
                  </a:moveTo>
                  <a:lnTo>
                    <a:pt x="62" y="122"/>
                  </a:lnTo>
                  <a:lnTo>
                    <a:pt x="50" y="122"/>
                  </a:lnTo>
                  <a:lnTo>
                    <a:pt x="38" y="118"/>
                  </a:lnTo>
                  <a:lnTo>
                    <a:pt x="28" y="112"/>
                  </a:lnTo>
                  <a:lnTo>
                    <a:pt x="18" y="104"/>
                  </a:lnTo>
                  <a:lnTo>
                    <a:pt x="10" y="96"/>
                  </a:lnTo>
                  <a:lnTo>
                    <a:pt x="6" y="86"/>
                  </a:lnTo>
                  <a:lnTo>
                    <a:pt x="2" y="74"/>
                  </a:lnTo>
                  <a:lnTo>
                    <a:pt x="0" y="62"/>
                  </a:lnTo>
                  <a:lnTo>
                    <a:pt x="0" y="62"/>
                  </a:lnTo>
                  <a:lnTo>
                    <a:pt x="2" y="50"/>
                  </a:lnTo>
                  <a:lnTo>
                    <a:pt x="6" y="38"/>
                  </a:lnTo>
                  <a:lnTo>
                    <a:pt x="10" y="28"/>
                  </a:lnTo>
                  <a:lnTo>
                    <a:pt x="18" y="18"/>
                  </a:lnTo>
                  <a:lnTo>
                    <a:pt x="28" y="10"/>
                  </a:lnTo>
                  <a:lnTo>
                    <a:pt x="38" y="6"/>
                  </a:lnTo>
                  <a:lnTo>
                    <a:pt x="50" y="2"/>
                  </a:lnTo>
                  <a:lnTo>
                    <a:pt x="62" y="0"/>
                  </a:lnTo>
                  <a:lnTo>
                    <a:pt x="62" y="0"/>
                  </a:lnTo>
                  <a:lnTo>
                    <a:pt x="74" y="2"/>
                  </a:lnTo>
                  <a:lnTo>
                    <a:pt x="86" y="6"/>
                  </a:lnTo>
                  <a:lnTo>
                    <a:pt x="96" y="10"/>
                  </a:lnTo>
                  <a:lnTo>
                    <a:pt x="104" y="18"/>
                  </a:lnTo>
                  <a:lnTo>
                    <a:pt x="112" y="28"/>
                  </a:lnTo>
                  <a:lnTo>
                    <a:pt x="118" y="38"/>
                  </a:lnTo>
                  <a:lnTo>
                    <a:pt x="122" y="50"/>
                  </a:lnTo>
                  <a:lnTo>
                    <a:pt x="122" y="62"/>
                  </a:lnTo>
                  <a:lnTo>
                    <a:pt x="122" y="62"/>
                  </a:lnTo>
                  <a:lnTo>
                    <a:pt x="122" y="74"/>
                  </a:lnTo>
                  <a:lnTo>
                    <a:pt x="118" y="86"/>
                  </a:lnTo>
                  <a:lnTo>
                    <a:pt x="112" y="96"/>
                  </a:lnTo>
                  <a:lnTo>
                    <a:pt x="104" y="104"/>
                  </a:lnTo>
                  <a:lnTo>
                    <a:pt x="96" y="112"/>
                  </a:lnTo>
                  <a:lnTo>
                    <a:pt x="86" y="118"/>
                  </a:lnTo>
                  <a:lnTo>
                    <a:pt x="74" y="122"/>
                  </a:lnTo>
                  <a:lnTo>
                    <a:pt x="62" y="122"/>
                  </a:lnTo>
                  <a:lnTo>
                    <a:pt x="62" y="122"/>
                  </a:lnTo>
                  <a:close/>
                  <a:moveTo>
                    <a:pt x="62" y="18"/>
                  </a:moveTo>
                  <a:lnTo>
                    <a:pt x="62" y="18"/>
                  </a:lnTo>
                  <a:lnTo>
                    <a:pt x="52" y="20"/>
                  </a:lnTo>
                  <a:lnTo>
                    <a:pt x="44" y="22"/>
                  </a:lnTo>
                  <a:lnTo>
                    <a:pt x="38" y="26"/>
                  </a:lnTo>
                  <a:lnTo>
                    <a:pt x="30" y="30"/>
                  </a:lnTo>
                  <a:lnTo>
                    <a:pt x="26" y="38"/>
                  </a:lnTo>
                  <a:lnTo>
                    <a:pt x="22" y="44"/>
                  </a:lnTo>
                  <a:lnTo>
                    <a:pt x="20" y="52"/>
                  </a:lnTo>
                  <a:lnTo>
                    <a:pt x="18" y="62"/>
                  </a:lnTo>
                  <a:lnTo>
                    <a:pt x="18" y="62"/>
                  </a:lnTo>
                  <a:lnTo>
                    <a:pt x="20" y="70"/>
                  </a:lnTo>
                  <a:lnTo>
                    <a:pt x="22" y="78"/>
                  </a:lnTo>
                  <a:lnTo>
                    <a:pt x="26" y="86"/>
                  </a:lnTo>
                  <a:lnTo>
                    <a:pt x="30" y="92"/>
                  </a:lnTo>
                  <a:lnTo>
                    <a:pt x="38" y="98"/>
                  </a:lnTo>
                  <a:lnTo>
                    <a:pt x="44" y="102"/>
                  </a:lnTo>
                  <a:lnTo>
                    <a:pt x="52" y="104"/>
                  </a:lnTo>
                  <a:lnTo>
                    <a:pt x="62" y="104"/>
                  </a:lnTo>
                  <a:lnTo>
                    <a:pt x="62" y="104"/>
                  </a:lnTo>
                  <a:lnTo>
                    <a:pt x="70" y="104"/>
                  </a:lnTo>
                  <a:lnTo>
                    <a:pt x="78" y="102"/>
                  </a:lnTo>
                  <a:lnTo>
                    <a:pt x="86" y="98"/>
                  </a:lnTo>
                  <a:lnTo>
                    <a:pt x="92" y="92"/>
                  </a:lnTo>
                  <a:lnTo>
                    <a:pt x="98" y="86"/>
                  </a:lnTo>
                  <a:lnTo>
                    <a:pt x="102" y="78"/>
                  </a:lnTo>
                  <a:lnTo>
                    <a:pt x="104" y="70"/>
                  </a:lnTo>
                  <a:lnTo>
                    <a:pt x="104" y="62"/>
                  </a:lnTo>
                  <a:lnTo>
                    <a:pt x="104" y="62"/>
                  </a:lnTo>
                  <a:lnTo>
                    <a:pt x="104" y="52"/>
                  </a:lnTo>
                  <a:lnTo>
                    <a:pt x="102" y="44"/>
                  </a:lnTo>
                  <a:lnTo>
                    <a:pt x="98" y="38"/>
                  </a:lnTo>
                  <a:lnTo>
                    <a:pt x="92" y="30"/>
                  </a:lnTo>
                  <a:lnTo>
                    <a:pt x="86" y="26"/>
                  </a:lnTo>
                  <a:lnTo>
                    <a:pt x="78" y="22"/>
                  </a:lnTo>
                  <a:lnTo>
                    <a:pt x="70" y="20"/>
                  </a:lnTo>
                  <a:lnTo>
                    <a:pt x="62" y="18"/>
                  </a:lnTo>
                  <a:lnTo>
                    <a:pt x="6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81">
              <a:extLst>
                <a:ext uri="{FF2B5EF4-FFF2-40B4-BE49-F238E27FC236}">
                  <a16:creationId xmlns:a16="http://schemas.microsoft.com/office/drawing/2014/main" id="{87F78E11-6113-42CD-9B2D-65E5EE5103C9}"/>
                </a:ext>
              </a:extLst>
            </p:cNvPr>
            <p:cNvSpPr>
              <a:spLocks/>
            </p:cNvSpPr>
            <p:nvPr/>
          </p:nvSpPr>
          <p:spPr bwMode="auto">
            <a:xfrm>
              <a:off x="3091" y="2226"/>
              <a:ext cx="184" cy="242"/>
            </a:xfrm>
            <a:custGeom>
              <a:avLst/>
              <a:gdLst>
                <a:gd name="T0" fmla="*/ 184 w 184"/>
                <a:gd name="T1" fmla="*/ 242 h 242"/>
                <a:gd name="T2" fmla="*/ 70 w 184"/>
                <a:gd name="T3" fmla="*/ 242 h 242"/>
                <a:gd name="T4" fmla="*/ 70 w 184"/>
                <a:gd name="T5" fmla="*/ 242 h 242"/>
                <a:gd name="T6" fmla="*/ 56 w 184"/>
                <a:gd name="T7" fmla="*/ 240 h 242"/>
                <a:gd name="T8" fmla="*/ 44 w 184"/>
                <a:gd name="T9" fmla="*/ 236 h 242"/>
                <a:gd name="T10" fmla="*/ 32 w 184"/>
                <a:gd name="T11" fmla="*/ 230 h 242"/>
                <a:gd name="T12" fmla="*/ 22 w 184"/>
                <a:gd name="T13" fmla="*/ 222 h 242"/>
                <a:gd name="T14" fmla="*/ 12 w 184"/>
                <a:gd name="T15" fmla="*/ 212 h 242"/>
                <a:gd name="T16" fmla="*/ 6 w 184"/>
                <a:gd name="T17" fmla="*/ 200 h 242"/>
                <a:gd name="T18" fmla="*/ 2 w 184"/>
                <a:gd name="T19" fmla="*/ 186 h 242"/>
                <a:gd name="T20" fmla="*/ 0 w 184"/>
                <a:gd name="T21" fmla="*/ 172 h 242"/>
                <a:gd name="T22" fmla="*/ 0 w 184"/>
                <a:gd name="T23" fmla="*/ 0 h 242"/>
                <a:gd name="T24" fmla="*/ 18 w 184"/>
                <a:gd name="T25" fmla="*/ 0 h 242"/>
                <a:gd name="T26" fmla="*/ 18 w 184"/>
                <a:gd name="T27" fmla="*/ 172 h 242"/>
                <a:gd name="T28" fmla="*/ 18 w 184"/>
                <a:gd name="T29" fmla="*/ 172 h 242"/>
                <a:gd name="T30" fmla="*/ 20 w 184"/>
                <a:gd name="T31" fmla="*/ 182 h 242"/>
                <a:gd name="T32" fmla="*/ 22 w 184"/>
                <a:gd name="T33" fmla="*/ 192 h 242"/>
                <a:gd name="T34" fmla="*/ 28 w 184"/>
                <a:gd name="T35" fmla="*/ 202 h 242"/>
                <a:gd name="T36" fmla="*/ 34 w 184"/>
                <a:gd name="T37" fmla="*/ 208 h 242"/>
                <a:gd name="T38" fmla="*/ 42 w 184"/>
                <a:gd name="T39" fmla="*/ 216 h 242"/>
                <a:gd name="T40" fmla="*/ 50 w 184"/>
                <a:gd name="T41" fmla="*/ 220 h 242"/>
                <a:gd name="T42" fmla="*/ 60 w 184"/>
                <a:gd name="T43" fmla="*/ 224 h 242"/>
                <a:gd name="T44" fmla="*/ 70 w 184"/>
                <a:gd name="T45" fmla="*/ 224 h 242"/>
                <a:gd name="T46" fmla="*/ 184 w 184"/>
                <a:gd name="T47" fmla="*/ 224 h 242"/>
                <a:gd name="T48" fmla="*/ 184 w 184"/>
                <a:gd name="T49"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4" h="242">
                  <a:moveTo>
                    <a:pt x="184" y="242"/>
                  </a:moveTo>
                  <a:lnTo>
                    <a:pt x="70" y="242"/>
                  </a:lnTo>
                  <a:lnTo>
                    <a:pt x="70" y="242"/>
                  </a:lnTo>
                  <a:lnTo>
                    <a:pt x="56" y="240"/>
                  </a:lnTo>
                  <a:lnTo>
                    <a:pt x="44" y="236"/>
                  </a:lnTo>
                  <a:lnTo>
                    <a:pt x="32" y="230"/>
                  </a:lnTo>
                  <a:lnTo>
                    <a:pt x="22" y="222"/>
                  </a:lnTo>
                  <a:lnTo>
                    <a:pt x="12" y="212"/>
                  </a:lnTo>
                  <a:lnTo>
                    <a:pt x="6" y="200"/>
                  </a:lnTo>
                  <a:lnTo>
                    <a:pt x="2" y="186"/>
                  </a:lnTo>
                  <a:lnTo>
                    <a:pt x="0" y="172"/>
                  </a:lnTo>
                  <a:lnTo>
                    <a:pt x="0" y="0"/>
                  </a:lnTo>
                  <a:lnTo>
                    <a:pt x="18" y="0"/>
                  </a:lnTo>
                  <a:lnTo>
                    <a:pt x="18" y="172"/>
                  </a:lnTo>
                  <a:lnTo>
                    <a:pt x="18" y="172"/>
                  </a:lnTo>
                  <a:lnTo>
                    <a:pt x="20" y="182"/>
                  </a:lnTo>
                  <a:lnTo>
                    <a:pt x="22" y="192"/>
                  </a:lnTo>
                  <a:lnTo>
                    <a:pt x="28" y="202"/>
                  </a:lnTo>
                  <a:lnTo>
                    <a:pt x="34" y="208"/>
                  </a:lnTo>
                  <a:lnTo>
                    <a:pt x="42" y="216"/>
                  </a:lnTo>
                  <a:lnTo>
                    <a:pt x="50" y="220"/>
                  </a:lnTo>
                  <a:lnTo>
                    <a:pt x="60" y="224"/>
                  </a:lnTo>
                  <a:lnTo>
                    <a:pt x="70" y="224"/>
                  </a:lnTo>
                  <a:lnTo>
                    <a:pt x="184" y="224"/>
                  </a:lnTo>
                  <a:lnTo>
                    <a:pt x="184"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Rectangle 82">
              <a:extLst>
                <a:ext uri="{FF2B5EF4-FFF2-40B4-BE49-F238E27FC236}">
                  <a16:creationId xmlns:a16="http://schemas.microsoft.com/office/drawing/2014/main" id="{EC1B6820-D7DD-4C8C-8035-471DDF50F8C7}"/>
                </a:ext>
              </a:extLst>
            </p:cNvPr>
            <p:cNvSpPr>
              <a:spLocks noChangeArrowheads="1"/>
            </p:cNvSpPr>
            <p:nvPr/>
          </p:nvSpPr>
          <p:spPr bwMode="auto">
            <a:xfrm>
              <a:off x="3187"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4" name="Rectangle 83">
              <a:extLst>
                <a:ext uri="{FF2B5EF4-FFF2-40B4-BE49-F238E27FC236}">
                  <a16:creationId xmlns:a16="http://schemas.microsoft.com/office/drawing/2014/main" id="{0456E2A4-2356-4F25-9188-2CF87841CF39}"/>
                </a:ext>
              </a:extLst>
            </p:cNvPr>
            <p:cNvSpPr>
              <a:spLocks noChangeArrowheads="1"/>
            </p:cNvSpPr>
            <p:nvPr/>
          </p:nvSpPr>
          <p:spPr bwMode="auto">
            <a:xfrm>
              <a:off x="3133"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5" name="Freeform 84">
              <a:extLst>
                <a:ext uri="{FF2B5EF4-FFF2-40B4-BE49-F238E27FC236}">
                  <a16:creationId xmlns:a16="http://schemas.microsoft.com/office/drawing/2014/main" id="{3BDD1825-5037-40BA-80BB-C5CADDEB2E6F}"/>
                </a:ext>
              </a:extLst>
            </p:cNvPr>
            <p:cNvSpPr>
              <a:spLocks/>
            </p:cNvSpPr>
            <p:nvPr/>
          </p:nvSpPr>
          <p:spPr bwMode="auto">
            <a:xfrm>
              <a:off x="3801" y="2226"/>
              <a:ext cx="186" cy="242"/>
            </a:xfrm>
            <a:custGeom>
              <a:avLst/>
              <a:gdLst>
                <a:gd name="T0" fmla="*/ 116 w 186"/>
                <a:gd name="T1" fmla="*/ 242 h 242"/>
                <a:gd name="T2" fmla="*/ 0 w 186"/>
                <a:gd name="T3" fmla="*/ 242 h 242"/>
                <a:gd name="T4" fmla="*/ 0 w 186"/>
                <a:gd name="T5" fmla="*/ 224 h 242"/>
                <a:gd name="T6" fmla="*/ 116 w 186"/>
                <a:gd name="T7" fmla="*/ 224 h 242"/>
                <a:gd name="T8" fmla="*/ 116 w 186"/>
                <a:gd name="T9" fmla="*/ 224 h 242"/>
                <a:gd name="T10" fmla="*/ 126 w 186"/>
                <a:gd name="T11" fmla="*/ 224 h 242"/>
                <a:gd name="T12" fmla="*/ 136 w 186"/>
                <a:gd name="T13" fmla="*/ 220 h 242"/>
                <a:gd name="T14" fmla="*/ 144 w 186"/>
                <a:gd name="T15" fmla="*/ 216 h 242"/>
                <a:gd name="T16" fmla="*/ 152 w 186"/>
                <a:gd name="T17" fmla="*/ 208 h 242"/>
                <a:gd name="T18" fmla="*/ 158 w 186"/>
                <a:gd name="T19" fmla="*/ 202 h 242"/>
                <a:gd name="T20" fmla="*/ 162 w 186"/>
                <a:gd name="T21" fmla="*/ 192 h 242"/>
                <a:gd name="T22" fmla="*/ 166 w 186"/>
                <a:gd name="T23" fmla="*/ 182 h 242"/>
                <a:gd name="T24" fmla="*/ 168 w 186"/>
                <a:gd name="T25" fmla="*/ 172 h 242"/>
                <a:gd name="T26" fmla="*/ 168 w 186"/>
                <a:gd name="T27" fmla="*/ 0 h 242"/>
                <a:gd name="T28" fmla="*/ 186 w 186"/>
                <a:gd name="T29" fmla="*/ 0 h 242"/>
                <a:gd name="T30" fmla="*/ 186 w 186"/>
                <a:gd name="T31" fmla="*/ 172 h 242"/>
                <a:gd name="T32" fmla="*/ 186 w 186"/>
                <a:gd name="T33" fmla="*/ 172 h 242"/>
                <a:gd name="T34" fmla="*/ 184 w 186"/>
                <a:gd name="T35" fmla="*/ 186 h 242"/>
                <a:gd name="T36" fmla="*/ 180 w 186"/>
                <a:gd name="T37" fmla="*/ 200 h 242"/>
                <a:gd name="T38" fmla="*/ 174 w 186"/>
                <a:gd name="T39" fmla="*/ 212 h 242"/>
                <a:gd name="T40" fmla="*/ 164 w 186"/>
                <a:gd name="T41" fmla="*/ 222 h 242"/>
                <a:gd name="T42" fmla="*/ 154 w 186"/>
                <a:gd name="T43" fmla="*/ 230 h 242"/>
                <a:gd name="T44" fmla="*/ 142 w 186"/>
                <a:gd name="T45" fmla="*/ 236 h 242"/>
                <a:gd name="T46" fmla="*/ 130 w 186"/>
                <a:gd name="T47" fmla="*/ 240 h 242"/>
                <a:gd name="T48" fmla="*/ 116 w 186"/>
                <a:gd name="T49" fmla="*/ 242 h 242"/>
                <a:gd name="T50" fmla="*/ 116 w 186"/>
                <a:gd name="T51" fmla="*/ 24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6" h="242">
                  <a:moveTo>
                    <a:pt x="116" y="242"/>
                  </a:moveTo>
                  <a:lnTo>
                    <a:pt x="0" y="242"/>
                  </a:lnTo>
                  <a:lnTo>
                    <a:pt x="0" y="224"/>
                  </a:lnTo>
                  <a:lnTo>
                    <a:pt x="116" y="224"/>
                  </a:lnTo>
                  <a:lnTo>
                    <a:pt x="116" y="224"/>
                  </a:lnTo>
                  <a:lnTo>
                    <a:pt x="126" y="224"/>
                  </a:lnTo>
                  <a:lnTo>
                    <a:pt x="136" y="220"/>
                  </a:lnTo>
                  <a:lnTo>
                    <a:pt x="144" y="216"/>
                  </a:lnTo>
                  <a:lnTo>
                    <a:pt x="152" y="208"/>
                  </a:lnTo>
                  <a:lnTo>
                    <a:pt x="158" y="202"/>
                  </a:lnTo>
                  <a:lnTo>
                    <a:pt x="162" y="192"/>
                  </a:lnTo>
                  <a:lnTo>
                    <a:pt x="166" y="182"/>
                  </a:lnTo>
                  <a:lnTo>
                    <a:pt x="168" y="172"/>
                  </a:lnTo>
                  <a:lnTo>
                    <a:pt x="168" y="0"/>
                  </a:lnTo>
                  <a:lnTo>
                    <a:pt x="186" y="0"/>
                  </a:lnTo>
                  <a:lnTo>
                    <a:pt x="186" y="172"/>
                  </a:lnTo>
                  <a:lnTo>
                    <a:pt x="186" y="172"/>
                  </a:lnTo>
                  <a:lnTo>
                    <a:pt x="184" y="186"/>
                  </a:lnTo>
                  <a:lnTo>
                    <a:pt x="180" y="200"/>
                  </a:lnTo>
                  <a:lnTo>
                    <a:pt x="174" y="212"/>
                  </a:lnTo>
                  <a:lnTo>
                    <a:pt x="164" y="222"/>
                  </a:lnTo>
                  <a:lnTo>
                    <a:pt x="154" y="230"/>
                  </a:lnTo>
                  <a:lnTo>
                    <a:pt x="142" y="236"/>
                  </a:lnTo>
                  <a:lnTo>
                    <a:pt x="130" y="240"/>
                  </a:lnTo>
                  <a:lnTo>
                    <a:pt x="116" y="242"/>
                  </a:lnTo>
                  <a:lnTo>
                    <a:pt x="116"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6" name="Rectangle 85">
              <a:extLst>
                <a:ext uri="{FF2B5EF4-FFF2-40B4-BE49-F238E27FC236}">
                  <a16:creationId xmlns:a16="http://schemas.microsoft.com/office/drawing/2014/main" id="{3E2E3F19-3E7B-48C9-90AA-C1627F455433}"/>
                </a:ext>
              </a:extLst>
            </p:cNvPr>
            <p:cNvSpPr>
              <a:spLocks noChangeArrowheads="1"/>
            </p:cNvSpPr>
            <p:nvPr/>
          </p:nvSpPr>
          <p:spPr bwMode="auto">
            <a:xfrm>
              <a:off x="3873" y="2460"/>
              <a:ext cx="18" cy="1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7" name="Rectangle 86">
              <a:extLst>
                <a:ext uri="{FF2B5EF4-FFF2-40B4-BE49-F238E27FC236}">
                  <a16:creationId xmlns:a16="http://schemas.microsoft.com/office/drawing/2014/main" id="{C7003E8D-3E58-4BEA-881B-40C18551030C}"/>
                </a:ext>
              </a:extLst>
            </p:cNvPr>
            <p:cNvSpPr>
              <a:spLocks noChangeArrowheads="1"/>
            </p:cNvSpPr>
            <p:nvPr/>
          </p:nvSpPr>
          <p:spPr bwMode="auto">
            <a:xfrm>
              <a:off x="3819" y="2588"/>
              <a:ext cx="12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AA642AB3-3554-4A6F-A641-05831FC76517}"/>
              </a:ext>
            </a:extLst>
          </p:cNvPr>
          <p:cNvGrpSpPr/>
          <p:nvPr>
            <p:custDataLst>
              <p:tags r:id="rId3"/>
            </p:custDataLst>
          </p:nvPr>
        </p:nvGrpSpPr>
        <p:grpSpPr>
          <a:xfrm>
            <a:off x="8155307" y="1268582"/>
            <a:ext cx="461102" cy="527891"/>
            <a:chOff x="3514633" y="1561908"/>
            <a:chExt cx="2867674" cy="3724368"/>
          </a:xfrm>
          <a:solidFill>
            <a:schemeClr val="accent1"/>
          </a:solidFill>
        </p:grpSpPr>
        <p:sp>
          <p:nvSpPr>
            <p:cNvPr id="59" name="Freeform: Shape 58">
              <a:extLst>
                <a:ext uri="{FF2B5EF4-FFF2-40B4-BE49-F238E27FC236}">
                  <a16:creationId xmlns:a16="http://schemas.microsoft.com/office/drawing/2014/main" id="{75802CF1-7827-4DD5-B817-C9F14D3CFBB9}"/>
                </a:ext>
              </a:extLst>
            </p:cNvPr>
            <p:cNvSpPr/>
            <p:nvPr/>
          </p:nvSpPr>
          <p:spPr>
            <a:xfrm>
              <a:off x="5323068" y="3928675"/>
              <a:ext cx="1047750" cy="1343025"/>
            </a:xfrm>
            <a:custGeom>
              <a:avLst/>
              <a:gdLst>
                <a:gd name="connsiteX0" fmla="*/ 528139 w 1047750"/>
                <a:gd name="connsiteY0" fmla="*/ 1346270 h 1343025"/>
                <a:gd name="connsiteX1" fmla="*/ 69987 w 1047750"/>
                <a:gd name="connsiteY1" fmla="*/ 793820 h 1343025"/>
                <a:gd name="connsiteX2" fmla="*/ 327162 w 1047750"/>
                <a:gd name="connsiteY2" fmla="*/ 40392 h 1343025"/>
                <a:gd name="connsiteX3" fmla="*/ 923427 w 1047750"/>
                <a:gd name="connsiteY3" fmla="*/ 176600 h 1343025"/>
                <a:gd name="connsiteX4" fmla="*/ 984387 w 1047750"/>
                <a:gd name="connsiteY4" fmla="*/ 767150 h 1343025"/>
                <a:gd name="connsiteX5" fmla="*/ 715782 w 1047750"/>
                <a:gd name="connsiteY5" fmla="*/ 1123385 h 1343025"/>
                <a:gd name="connsiteX6" fmla="*/ 528139 w 1047750"/>
                <a:gd name="connsiteY6" fmla="*/ 1346270 h 1343025"/>
                <a:gd name="connsiteX7" fmla="*/ 531949 w 1047750"/>
                <a:gd name="connsiteY7" fmla="*/ 800487 h 1343025"/>
                <a:gd name="connsiteX8" fmla="*/ 791982 w 1047750"/>
                <a:gd name="connsiteY8" fmla="*/ 538550 h 1343025"/>
                <a:gd name="connsiteX9" fmla="*/ 527187 w 1047750"/>
                <a:gd name="connsiteY9" fmla="*/ 277565 h 1343025"/>
                <a:gd name="connsiteX10" fmla="*/ 268107 w 1047750"/>
                <a:gd name="connsiteY10" fmla="*/ 539502 h 1343025"/>
                <a:gd name="connsiteX11" fmla="*/ 531949 w 1047750"/>
                <a:gd name="connsiteY11" fmla="*/ 80048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8139" y="1346270"/>
                  </a:moveTo>
                  <a:cubicBezTo>
                    <a:pt x="370024" y="1161485"/>
                    <a:pt x="187144" y="1004322"/>
                    <a:pt x="69987" y="793820"/>
                  </a:cubicBezTo>
                  <a:cubicBezTo>
                    <a:pt x="-88128" y="510927"/>
                    <a:pt x="31887" y="165170"/>
                    <a:pt x="327162" y="40392"/>
                  </a:cubicBezTo>
                  <a:cubicBezTo>
                    <a:pt x="530997" y="-46285"/>
                    <a:pt x="772932" y="9912"/>
                    <a:pt x="923427" y="176600"/>
                  </a:cubicBezTo>
                  <a:cubicBezTo>
                    <a:pt x="1072017" y="341382"/>
                    <a:pt x="1102497" y="574745"/>
                    <a:pt x="984387" y="767150"/>
                  </a:cubicBezTo>
                  <a:cubicBezTo>
                    <a:pt x="907234" y="892880"/>
                    <a:pt x="808174" y="1007180"/>
                    <a:pt x="715782" y="1123385"/>
                  </a:cubicBezTo>
                  <a:cubicBezTo>
                    <a:pt x="657679" y="1199585"/>
                    <a:pt x="593862" y="1270070"/>
                    <a:pt x="528139" y="1346270"/>
                  </a:cubicBezTo>
                  <a:close/>
                  <a:moveTo>
                    <a:pt x="531949" y="800487"/>
                  </a:moveTo>
                  <a:cubicBezTo>
                    <a:pt x="673872" y="799535"/>
                    <a:pt x="791982" y="680472"/>
                    <a:pt x="791982" y="538550"/>
                  </a:cubicBezTo>
                  <a:cubicBezTo>
                    <a:pt x="791982" y="393770"/>
                    <a:pt x="672919" y="276612"/>
                    <a:pt x="527187" y="277565"/>
                  </a:cubicBezTo>
                  <a:cubicBezTo>
                    <a:pt x="384312" y="278517"/>
                    <a:pt x="267154" y="396627"/>
                    <a:pt x="268107" y="539502"/>
                  </a:cubicBezTo>
                  <a:cubicBezTo>
                    <a:pt x="268107" y="684282"/>
                    <a:pt x="386217" y="800487"/>
                    <a:pt x="531949" y="80048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0" name="Freeform: Shape 59">
              <a:extLst>
                <a:ext uri="{FF2B5EF4-FFF2-40B4-BE49-F238E27FC236}">
                  <a16:creationId xmlns:a16="http://schemas.microsoft.com/office/drawing/2014/main" id="{9933CA24-4D04-499E-9530-B653A808463B}"/>
                </a:ext>
              </a:extLst>
            </p:cNvPr>
            <p:cNvSpPr/>
            <p:nvPr/>
          </p:nvSpPr>
          <p:spPr>
            <a:xfrm>
              <a:off x="3514633" y="1561908"/>
              <a:ext cx="1047750" cy="1343025"/>
            </a:xfrm>
            <a:custGeom>
              <a:avLst/>
              <a:gdLst>
                <a:gd name="connsiteX0" fmla="*/ 526825 w 1047750"/>
                <a:gd name="connsiteY0" fmla="*/ 1345122 h 1343025"/>
                <a:gd name="connsiteX1" fmla="*/ 73435 w 1047750"/>
                <a:gd name="connsiteY1" fmla="*/ 800292 h 1343025"/>
                <a:gd name="connsiteX2" fmla="*/ 251552 w 1047750"/>
                <a:gd name="connsiteY2" fmla="*/ 78297 h 1343025"/>
                <a:gd name="connsiteX3" fmla="*/ 904015 w 1047750"/>
                <a:gd name="connsiteY3" fmla="*/ 156402 h 1343025"/>
                <a:gd name="connsiteX4" fmla="*/ 959260 w 1047750"/>
                <a:gd name="connsiteY4" fmla="*/ 808865 h 1343025"/>
                <a:gd name="connsiteX5" fmla="*/ 619217 w 1047750"/>
                <a:gd name="connsiteY5" fmla="*/ 1236537 h 1343025"/>
                <a:gd name="connsiteX6" fmla="*/ 526825 w 1047750"/>
                <a:gd name="connsiteY6" fmla="*/ 1345122 h 1343025"/>
                <a:gd name="connsiteX7" fmla="*/ 530635 w 1047750"/>
                <a:gd name="connsiteY7" fmla="*/ 276417 h 1343025"/>
                <a:gd name="connsiteX8" fmla="*/ 265840 w 1047750"/>
                <a:gd name="connsiteY8" fmla="*/ 533592 h 1343025"/>
                <a:gd name="connsiteX9" fmla="*/ 526825 w 1047750"/>
                <a:gd name="connsiteY9" fmla="*/ 799340 h 1343025"/>
                <a:gd name="connsiteX10" fmla="*/ 788762 w 1047750"/>
                <a:gd name="connsiteY10" fmla="*/ 539307 h 1343025"/>
                <a:gd name="connsiteX11" fmla="*/ 530635 w 1047750"/>
                <a:gd name="connsiteY11" fmla="*/ 276417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7750" h="1343025">
                  <a:moveTo>
                    <a:pt x="526825" y="1345122"/>
                  </a:moveTo>
                  <a:cubicBezTo>
                    <a:pt x="369662" y="1161290"/>
                    <a:pt x="190592" y="1006032"/>
                    <a:pt x="73435" y="800292"/>
                  </a:cubicBezTo>
                  <a:cubicBezTo>
                    <a:pt x="-73250" y="543117"/>
                    <a:pt x="6760" y="227840"/>
                    <a:pt x="251552" y="78297"/>
                  </a:cubicBezTo>
                  <a:cubicBezTo>
                    <a:pt x="461102" y="-50290"/>
                    <a:pt x="732565" y="-17905"/>
                    <a:pt x="904015" y="156402"/>
                  </a:cubicBezTo>
                  <a:cubicBezTo>
                    <a:pt x="1081180" y="336425"/>
                    <a:pt x="1109755" y="588837"/>
                    <a:pt x="959260" y="808865"/>
                  </a:cubicBezTo>
                  <a:cubicBezTo>
                    <a:pt x="857342" y="959360"/>
                    <a:pt x="733517" y="1094615"/>
                    <a:pt x="619217" y="1236537"/>
                  </a:cubicBezTo>
                  <a:cubicBezTo>
                    <a:pt x="591595" y="1270827"/>
                    <a:pt x="562067" y="1304165"/>
                    <a:pt x="526825" y="1345122"/>
                  </a:cubicBezTo>
                  <a:close/>
                  <a:moveTo>
                    <a:pt x="530635" y="276417"/>
                  </a:moveTo>
                  <a:cubicBezTo>
                    <a:pt x="385855" y="275465"/>
                    <a:pt x="267745" y="389765"/>
                    <a:pt x="265840" y="533592"/>
                  </a:cubicBezTo>
                  <a:cubicBezTo>
                    <a:pt x="263935" y="679325"/>
                    <a:pt x="381092" y="798387"/>
                    <a:pt x="526825" y="799340"/>
                  </a:cubicBezTo>
                  <a:cubicBezTo>
                    <a:pt x="669700" y="800292"/>
                    <a:pt x="788762" y="682182"/>
                    <a:pt x="788762" y="539307"/>
                  </a:cubicBezTo>
                  <a:cubicBezTo>
                    <a:pt x="790667" y="394527"/>
                    <a:pt x="675415" y="278322"/>
                    <a:pt x="530635" y="27641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1" name="Freeform: Shape 60">
              <a:extLst>
                <a:ext uri="{FF2B5EF4-FFF2-40B4-BE49-F238E27FC236}">
                  <a16:creationId xmlns:a16="http://schemas.microsoft.com/office/drawing/2014/main" id="{88546555-9C5E-48AE-A690-E985B090C35E}"/>
                </a:ext>
              </a:extLst>
            </p:cNvPr>
            <p:cNvSpPr/>
            <p:nvPr/>
          </p:nvSpPr>
          <p:spPr>
            <a:xfrm>
              <a:off x="3796078" y="4603644"/>
              <a:ext cx="257175" cy="247650"/>
            </a:xfrm>
            <a:custGeom>
              <a:avLst/>
              <a:gdLst>
                <a:gd name="connsiteX0" fmla="*/ 265382 w 257175"/>
                <a:gd name="connsiteY0" fmla="*/ 172191 h 247650"/>
                <a:gd name="connsiteX1" fmla="*/ 159654 w 257175"/>
                <a:gd name="connsiteY1" fmla="*/ 244581 h 247650"/>
                <a:gd name="connsiteX2" fmla="*/ 16779 w 257175"/>
                <a:gd name="connsiteY2" fmla="*/ 115041 h 247650"/>
                <a:gd name="connsiteX3" fmla="*/ 27257 w 257175"/>
                <a:gd name="connsiteY3" fmla="*/ 17886 h 247650"/>
                <a:gd name="connsiteX4" fmla="*/ 121554 w 257175"/>
                <a:gd name="connsiteY4" fmla="*/ 20743 h 247650"/>
                <a:gd name="connsiteX5" fmla="*/ 243474 w 257175"/>
                <a:gd name="connsiteY5" fmla="*/ 133138 h 247650"/>
                <a:gd name="connsiteX6" fmla="*/ 265382 w 257175"/>
                <a:gd name="connsiteY6" fmla="*/ 17219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247650">
                  <a:moveTo>
                    <a:pt x="265382" y="172191"/>
                  </a:moveTo>
                  <a:cubicBezTo>
                    <a:pt x="267287" y="237913"/>
                    <a:pt x="205374" y="277918"/>
                    <a:pt x="159654" y="244581"/>
                  </a:cubicBezTo>
                  <a:cubicBezTo>
                    <a:pt x="107267" y="207433"/>
                    <a:pt x="60594" y="161713"/>
                    <a:pt x="16779" y="115041"/>
                  </a:cubicBezTo>
                  <a:cubicBezTo>
                    <a:pt x="-10843" y="85513"/>
                    <a:pt x="-2271" y="40746"/>
                    <a:pt x="27257" y="17886"/>
                  </a:cubicBezTo>
                  <a:cubicBezTo>
                    <a:pt x="58689" y="-6879"/>
                    <a:pt x="91074" y="-5927"/>
                    <a:pt x="121554" y="20743"/>
                  </a:cubicBezTo>
                  <a:cubicBezTo>
                    <a:pt x="162512" y="57891"/>
                    <a:pt x="204422" y="94086"/>
                    <a:pt x="243474" y="133138"/>
                  </a:cubicBezTo>
                  <a:cubicBezTo>
                    <a:pt x="255857" y="145521"/>
                    <a:pt x="261572" y="164571"/>
                    <a:pt x="265382" y="17219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2" name="Freeform: Shape 61">
              <a:extLst>
                <a:ext uri="{FF2B5EF4-FFF2-40B4-BE49-F238E27FC236}">
                  <a16:creationId xmlns:a16="http://schemas.microsoft.com/office/drawing/2014/main" id="{63664847-AE25-46E3-A9B6-B6849BCC2779}"/>
                </a:ext>
              </a:extLst>
            </p:cNvPr>
            <p:cNvSpPr/>
            <p:nvPr/>
          </p:nvSpPr>
          <p:spPr>
            <a:xfrm>
              <a:off x="5870170" y="2872740"/>
              <a:ext cx="295275" cy="200025"/>
            </a:xfrm>
            <a:custGeom>
              <a:avLst/>
              <a:gdLst>
                <a:gd name="connsiteX0" fmla="*/ 77240 w 295275"/>
                <a:gd name="connsiteY0" fmla="*/ 0 h 200025"/>
                <a:gd name="connsiteX1" fmla="*/ 266788 w 295275"/>
                <a:gd name="connsiteY1" fmla="*/ 71438 h 200025"/>
                <a:gd name="connsiteX2" fmla="*/ 292505 w 295275"/>
                <a:gd name="connsiteY2" fmla="*/ 161925 h 200025"/>
                <a:gd name="connsiteX3" fmla="*/ 209638 w 295275"/>
                <a:gd name="connsiteY3" fmla="*/ 199072 h 200025"/>
                <a:gd name="connsiteX4" fmla="*/ 43903 w 295275"/>
                <a:gd name="connsiteY4" fmla="*/ 142875 h 200025"/>
                <a:gd name="connsiteX5" fmla="*/ 1993 w 295275"/>
                <a:gd name="connsiteY5" fmla="*/ 61913 h 200025"/>
                <a:gd name="connsiteX6" fmla="*/ 77240 w 295275"/>
                <a:gd name="connsiteY6"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77240" y="0"/>
                  </a:moveTo>
                  <a:cubicBezTo>
                    <a:pt x="141058" y="22860"/>
                    <a:pt x="205828" y="42863"/>
                    <a:pt x="266788" y="71438"/>
                  </a:cubicBezTo>
                  <a:cubicBezTo>
                    <a:pt x="302030" y="87630"/>
                    <a:pt x="310603" y="124777"/>
                    <a:pt x="292505" y="161925"/>
                  </a:cubicBezTo>
                  <a:cubicBezTo>
                    <a:pt x="276313" y="196215"/>
                    <a:pt x="246786" y="210502"/>
                    <a:pt x="209638" y="199072"/>
                  </a:cubicBezTo>
                  <a:cubicBezTo>
                    <a:pt x="153440" y="181927"/>
                    <a:pt x="98195" y="163830"/>
                    <a:pt x="43903" y="142875"/>
                  </a:cubicBezTo>
                  <a:cubicBezTo>
                    <a:pt x="8660" y="129540"/>
                    <a:pt x="-5627" y="99060"/>
                    <a:pt x="1993" y="61913"/>
                  </a:cubicBezTo>
                  <a:cubicBezTo>
                    <a:pt x="9613" y="26670"/>
                    <a:pt x="38188" y="4763"/>
                    <a:pt x="77240"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3" name="Freeform: Shape 62">
              <a:extLst>
                <a:ext uri="{FF2B5EF4-FFF2-40B4-BE49-F238E27FC236}">
                  <a16:creationId xmlns:a16="http://schemas.microsoft.com/office/drawing/2014/main" id="{6ACD4EDC-2AE5-4C08-AEC9-F22CE8C74405}"/>
                </a:ext>
              </a:extLst>
            </p:cNvPr>
            <p:cNvSpPr/>
            <p:nvPr/>
          </p:nvSpPr>
          <p:spPr>
            <a:xfrm>
              <a:off x="5944422" y="3431850"/>
              <a:ext cx="266700" cy="228600"/>
            </a:xfrm>
            <a:custGeom>
              <a:avLst/>
              <a:gdLst>
                <a:gd name="connsiteX0" fmla="*/ 55375 w 266700"/>
                <a:gd name="connsiteY0" fmla="*/ 237180 h 228600"/>
                <a:gd name="connsiteX1" fmla="*/ 1083 w 266700"/>
                <a:gd name="connsiteY1" fmla="*/ 179078 h 228600"/>
                <a:gd name="connsiteX2" fmla="*/ 25848 w 266700"/>
                <a:gd name="connsiteY2" fmla="*/ 101925 h 228600"/>
                <a:gd name="connsiteX3" fmla="*/ 174438 w 266700"/>
                <a:gd name="connsiteY3" fmla="*/ 10485 h 228600"/>
                <a:gd name="connsiteX4" fmla="*/ 259210 w 266700"/>
                <a:gd name="connsiteY4" fmla="*/ 26678 h 228600"/>
                <a:gd name="connsiteX5" fmla="*/ 267783 w 266700"/>
                <a:gd name="connsiteY5" fmla="*/ 107640 h 228600"/>
                <a:gd name="connsiteX6" fmla="*/ 55375 w 266700"/>
                <a:gd name="connsiteY6" fmla="*/ 23718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228600">
                  <a:moveTo>
                    <a:pt x="55375" y="237180"/>
                  </a:moveTo>
                  <a:cubicBezTo>
                    <a:pt x="37278" y="219083"/>
                    <a:pt x="6798" y="201938"/>
                    <a:pt x="1083" y="179078"/>
                  </a:cubicBezTo>
                  <a:cubicBezTo>
                    <a:pt x="-3679" y="155265"/>
                    <a:pt x="7750" y="116213"/>
                    <a:pt x="25848" y="101925"/>
                  </a:cubicBezTo>
                  <a:cubicBezTo>
                    <a:pt x="70616" y="65730"/>
                    <a:pt x="123956" y="39060"/>
                    <a:pt x="174438" y="10485"/>
                  </a:cubicBezTo>
                  <a:cubicBezTo>
                    <a:pt x="204918" y="-6660"/>
                    <a:pt x="241113" y="-3802"/>
                    <a:pt x="259210" y="26678"/>
                  </a:cubicBezTo>
                  <a:cubicBezTo>
                    <a:pt x="272546" y="48585"/>
                    <a:pt x="280166" y="92400"/>
                    <a:pt x="267783" y="107640"/>
                  </a:cubicBezTo>
                  <a:cubicBezTo>
                    <a:pt x="216348" y="169553"/>
                    <a:pt x="143006" y="202890"/>
                    <a:pt x="55375" y="2371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4" name="Freeform: Shape 63">
              <a:extLst>
                <a:ext uri="{FF2B5EF4-FFF2-40B4-BE49-F238E27FC236}">
                  <a16:creationId xmlns:a16="http://schemas.microsoft.com/office/drawing/2014/main" id="{F2094AA2-9B96-4C73-88A2-99B4FAFC79D6}"/>
                </a:ext>
              </a:extLst>
            </p:cNvPr>
            <p:cNvSpPr/>
            <p:nvPr/>
          </p:nvSpPr>
          <p:spPr>
            <a:xfrm>
              <a:off x="5140739" y="3715703"/>
              <a:ext cx="304800" cy="171450"/>
            </a:xfrm>
            <a:custGeom>
              <a:avLst/>
              <a:gdLst>
                <a:gd name="connsiteX0" fmla="*/ 224694 w 304800"/>
                <a:gd name="connsiteY0" fmla="*/ 0 h 171450"/>
                <a:gd name="connsiteX1" fmla="*/ 304704 w 304800"/>
                <a:gd name="connsiteY1" fmla="*/ 56197 h 171450"/>
                <a:gd name="connsiteX2" fmla="*/ 258031 w 304800"/>
                <a:gd name="connsiteY2" fmla="*/ 138113 h 171450"/>
                <a:gd name="connsiteX3" fmla="*/ 77056 w 304800"/>
                <a:gd name="connsiteY3" fmla="*/ 176213 h 171450"/>
                <a:gd name="connsiteX4" fmla="*/ 2761 w 304800"/>
                <a:gd name="connsiteY4" fmla="*/ 123825 h 171450"/>
                <a:gd name="connsiteX5" fmla="*/ 46576 w 304800"/>
                <a:gd name="connsiteY5" fmla="*/ 40005 h 171450"/>
                <a:gd name="connsiteX6" fmla="*/ 224694 w 304800"/>
                <a:gd name="connsiteY6"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224694" y="0"/>
                  </a:moveTo>
                  <a:cubicBezTo>
                    <a:pt x="271366" y="1905"/>
                    <a:pt x="297084" y="18097"/>
                    <a:pt x="304704" y="56197"/>
                  </a:cubicBezTo>
                  <a:cubicBezTo>
                    <a:pt x="312324" y="95250"/>
                    <a:pt x="297084" y="127635"/>
                    <a:pt x="258031" y="138113"/>
                  </a:cubicBezTo>
                  <a:cubicBezTo>
                    <a:pt x="198976" y="154305"/>
                    <a:pt x="138016" y="167640"/>
                    <a:pt x="77056" y="176213"/>
                  </a:cubicBezTo>
                  <a:cubicBezTo>
                    <a:pt x="39909" y="181927"/>
                    <a:pt x="12286" y="160020"/>
                    <a:pt x="2761" y="123825"/>
                  </a:cubicBezTo>
                  <a:cubicBezTo>
                    <a:pt x="-6764" y="84772"/>
                    <a:pt x="8476" y="51435"/>
                    <a:pt x="46576" y="40005"/>
                  </a:cubicBezTo>
                  <a:cubicBezTo>
                    <a:pt x="108489" y="23813"/>
                    <a:pt x="171354" y="12382"/>
                    <a:pt x="224694"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5" name="Freeform: Shape 64">
              <a:extLst>
                <a:ext uri="{FF2B5EF4-FFF2-40B4-BE49-F238E27FC236}">
                  <a16:creationId xmlns:a16="http://schemas.microsoft.com/office/drawing/2014/main" id="{84E71AA0-B6ED-49F0-B4EA-EA296EE3848E}"/>
                </a:ext>
              </a:extLst>
            </p:cNvPr>
            <p:cNvSpPr/>
            <p:nvPr/>
          </p:nvSpPr>
          <p:spPr>
            <a:xfrm>
              <a:off x="5462006" y="2804133"/>
              <a:ext cx="304800" cy="161925"/>
            </a:xfrm>
            <a:custGeom>
              <a:avLst/>
              <a:gdLst>
                <a:gd name="connsiteX0" fmla="*/ 88211 w 304800"/>
                <a:gd name="connsiteY0" fmla="*/ 27 h 161925"/>
                <a:gd name="connsiteX1" fmla="*/ 249184 w 304800"/>
                <a:gd name="connsiteY1" fmla="*/ 23839 h 161925"/>
                <a:gd name="connsiteX2" fmla="*/ 306334 w 304800"/>
                <a:gd name="connsiteY2" fmla="*/ 103849 h 161925"/>
                <a:gd name="connsiteX3" fmla="*/ 224419 w 304800"/>
                <a:gd name="connsiteY3" fmla="*/ 164809 h 161925"/>
                <a:gd name="connsiteX4" fmla="*/ 65351 w 304800"/>
                <a:gd name="connsiteY4" fmla="*/ 141949 h 161925"/>
                <a:gd name="connsiteX5" fmla="*/ 581 w 304800"/>
                <a:gd name="connsiteY5" fmla="*/ 62892 h 161925"/>
                <a:gd name="connsiteX6" fmla="*/ 88211 w 304800"/>
                <a:gd name="connsiteY6" fmla="*/ 2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88211" y="27"/>
                  </a:moveTo>
                  <a:cubicBezTo>
                    <a:pt x="136789" y="6694"/>
                    <a:pt x="192986" y="13362"/>
                    <a:pt x="249184" y="23839"/>
                  </a:cubicBezTo>
                  <a:cubicBezTo>
                    <a:pt x="289189" y="31459"/>
                    <a:pt x="312049" y="67654"/>
                    <a:pt x="306334" y="103849"/>
                  </a:cubicBezTo>
                  <a:cubicBezTo>
                    <a:pt x="300619" y="142902"/>
                    <a:pt x="265376" y="170524"/>
                    <a:pt x="224419" y="164809"/>
                  </a:cubicBezTo>
                  <a:cubicBezTo>
                    <a:pt x="171079" y="158142"/>
                    <a:pt x="117739" y="150522"/>
                    <a:pt x="65351" y="141949"/>
                  </a:cubicBezTo>
                  <a:cubicBezTo>
                    <a:pt x="20584" y="134329"/>
                    <a:pt x="-4181" y="103849"/>
                    <a:pt x="581" y="62892"/>
                  </a:cubicBezTo>
                  <a:cubicBezTo>
                    <a:pt x="5344" y="23839"/>
                    <a:pt x="36776" y="-926"/>
                    <a:pt x="88211" y="27"/>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6" name="Freeform: Shape 65">
              <a:extLst>
                <a:ext uri="{FF2B5EF4-FFF2-40B4-BE49-F238E27FC236}">
                  <a16:creationId xmlns:a16="http://schemas.microsoft.com/office/drawing/2014/main" id="{100E83BB-1376-4C16-AB35-80ACC7E8DEA0}"/>
                </a:ext>
              </a:extLst>
            </p:cNvPr>
            <p:cNvSpPr/>
            <p:nvPr/>
          </p:nvSpPr>
          <p:spPr>
            <a:xfrm>
              <a:off x="4328609" y="3887056"/>
              <a:ext cx="304800" cy="180975"/>
            </a:xfrm>
            <a:custGeom>
              <a:avLst/>
              <a:gdLst>
                <a:gd name="connsiteX0" fmla="*/ 305304 w 304800"/>
                <a:gd name="connsiteY0" fmla="*/ 90584 h 180975"/>
                <a:gd name="connsiteX1" fmla="*/ 250059 w 304800"/>
                <a:gd name="connsiteY1" fmla="*/ 139162 h 180975"/>
                <a:gd name="connsiteX2" fmla="*/ 89086 w 304800"/>
                <a:gd name="connsiteY2" fmla="*/ 180119 h 180975"/>
                <a:gd name="connsiteX3" fmla="*/ 3361 w 304800"/>
                <a:gd name="connsiteY3" fmla="*/ 131542 h 180975"/>
                <a:gd name="connsiteX4" fmla="*/ 51939 w 304800"/>
                <a:gd name="connsiteY4" fmla="*/ 42007 h 180975"/>
                <a:gd name="connsiteX5" fmla="*/ 217674 w 304800"/>
                <a:gd name="connsiteY5" fmla="*/ 1049 h 180975"/>
                <a:gd name="connsiteX6" fmla="*/ 305304 w 304800"/>
                <a:gd name="connsiteY6" fmla="*/ 9058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304" y="90584"/>
                  </a:moveTo>
                  <a:cubicBezTo>
                    <a:pt x="293874" y="102014"/>
                    <a:pt x="274824" y="129637"/>
                    <a:pt x="250059" y="139162"/>
                  </a:cubicBezTo>
                  <a:cubicBezTo>
                    <a:pt x="198624" y="158212"/>
                    <a:pt x="143379" y="168689"/>
                    <a:pt x="89086" y="180119"/>
                  </a:cubicBezTo>
                  <a:cubicBezTo>
                    <a:pt x="47176" y="188692"/>
                    <a:pt x="13839" y="168689"/>
                    <a:pt x="3361" y="131542"/>
                  </a:cubicBezTo>
                  <a:cubicBezTo>
                    <a:pt x="-8069" y="92489"/>
                    <a:pt x="10029" y="54389"/>
                    <a:pt x="51939" y="42007"/>
                  </a:cubicBezTo>
                  <a:cubicBezTo>
                    <a:pt x="106231" y="25814"/>
                    <a:pt x="161476" y="11527"/>
                    <a:pt x="217674" y="1049"/>
                  </a:cubicBezTo>
                  <a:cubicBezTo>
                    <a:pt x="266251" y="-6571"/>
                    <a:pt x="306256" y="27719"/>
                    <a:pt x="305304" y="9058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7" name="Freeform: Shape 66">
              <a:extLst>
                <a:ext uri="{FF2B5EF4-FFF2-40B4-BE49-F238E27FC236}">
                  <a16:creationId xmlns:a16="http://schemas.microsoft.com/office/drawing/2014/main" id="{452BB707-B37B-4962-A440-43AB6BAF81A1}"/>
                </a:ext>
              </a:extLst>
            </p:cNvPr>
            <p:cNvSpPr/>
            <p:nvPr/>
          </p:nvSpPr>
          <p:spPr>
            <a:xfrm>
              <a:off x="4134097" y="4840039"/>
              <a:ext cx="295275" cy="200025"/>
            </a:xfrm>
            <a:custGeom>
              <a:avLst/>
              <a:gdLst>
                <a:gd name="connsiteX0" fmla="*/ 295981 w 295275"/>
                <a:gd name="connsiteY0" fmla="*/ 120581 h 200025"/>
                <a:gd name="connsiteX1" fmla="*/ 204541 w 295275"/>
                <a:gd name="connsiteY1" fmla="*/ 204401 h 200025"/>
                <a:gd name="connsiteX2" fmla="*/ 38806 w 295275"/>
                <a:gd name="connsiteY2" fmla="*/ 134868 h 200025"/>
                <a:gd name="connsiteX3" fmla="*/ 7373 w 295275"/>
                <a:gd name="connsiteY3" fmla="*/ 41523 h 200025"/>
                <a:gd name="connsiteX4" fmla="*/ 98813 w 295275"/>
                <a:gd name="connsiteY4" fmla="*/ 5328 h 200025"/>
                <a:gd name="connsiteX5" fmla="*/ 251213 w 295275"/>
                <a:gd name="connsiteY5" fmla="*/ 70098 h 200025"/>
                <a:gd name="connsiteX6" fmla="*/ 295981 w 295275"/>
                <a:gd name="connsiteY6" fmla="*/ 1205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00025">
                  <a:moveTo>
                    <a:pt x="295981" y="120581"/>
                  </a:moveTo>
                  <a:cubicBezTo>
                    <a:pt x="295981" y="185351"/>
                    <a:pt x="252166" y="220593"/>
                    <a:pt x="204541" y="204401"/>
                  </a:cubicBezTo>
                  <a:cubicBezTo>
                    <a:pt x="147391" y="185351"/>
                    <a:pt x="92146" y="161538"/>
                    <a:pt x="38806" y="134868"/>
                  </a:cubicBezTo>
                  <a:cubicBezTo>
                    <a:pt x="1658" y="116771"/>
                    <a:pt x="-8819" y="75813"/>
                    <a:pt x="7373" y="41523"/>
                  </a:cubicBezTo>
                  <a:cubicBezTo>
                    <a:pt x="23566" y="6281"/>
                    <a:pt x="60713" y="-8959"/>
                    <a:pt x="98813" y="5328"/>
                  </a:cubicBezTo>
                  <a:cubicBezTo>
                    <a:pt x="150248" y="25331"/>
                    <a:pt x="202636" y="44381"/>
                    <a:pt x="251213" y="70098"/>
                  </a:cubicBezTo>
                  <a:cubicBezTo>
                    <a:pt x="273121" y="83433"/>
                    <a:pt x="287408" y="110103"/>
                    <a:pt x="295981" y="120581"/>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8" name="Freeform: Shape 67">
              <a:extLst>
                <a:ext uri="{FF2B5EF4-FFF2-40B4-BE49-F238E27FC236}">
                  <a16:creationId xmlns:a16="http://schemas.microsoft.com/office/drawing/2014/main" id="{94D75241-BE7E-41F5-BD96-BA3AFC307F94}"/>
                </a:ext>
              </a:extLst>
            </p:cNvPr>
            <p:cNvSpPr/>
            <p:nvPr/>
          </p:nvSpPr>
          <p:spPr>
            <a:xfrm>
              <a:off x="4929490" y="5078146"/>
              <a:ext cx="304800" cy="161925"/>
            </a:xfrm>
            <a:custGeom>
              <a:avLst/>
              <a:gdLst>
                <a:gd name="connsiteX0" fmla="*/ 217820 w 304800"/>
                <a:gd name="connsiteY0" fmla="*/ 171082 h 161925"/>
                <a:gd name="connsiteX1" fmla="*/ 52085 w 304800"/>
                <a:gd name="connsiteY1" fmla="*/ 139649 h 161925"/>
                <a:gd name="connsiteX2" fmla="*/ 1602 w 304800"/>
                <a:gd name="connsiteY2" fmla="*/ 59639 h 161925"/>
                <a:gd name="connsiteX3" fmla="*/ 74945 w 304800"/>
                <a:gd name="connsiteY3" fmla="*/ 584 h 161925"/>
                <a:gd name="connsiteX4" fmla="*/ 256873 w 304800"/>
                <a:gd name="connsiteY4" fmla="*/ 32969 h 161925"/>
                <a:gd name="connsiteX5" fmla="*/ 305450 w 304800"/>
                <a:gd name="connsiteY5" fmla="*/ 113932 h 161925"/>
                <a:gd name="connsiteX6" fmla="*/ 217820 w 304800"/>
                <a:gd name="connsiteY6" fmla="*/ 1710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61925">
                  <a:moveTo>
                    <a:pt x="217820" y="171082"/>
                  </a:moveTo>
                  <a:cubicBezTo>
                    <a:pt x="170195" y="162509"/>
                    <a:pt x="111140" y="153937"/>
                    <a:pt x="52085" y="139649"/>
                  </a:cubicBezTo>
                  <a:cubicBezTo>
                    <a:pt x="13985" y="130124"/>
                    <a:pt x="-6018" y="99644"/>
                    <a:pt x="1602" y="59639"/>
                  </a:cubicBezTo>
                  <a:cubicBezTo>
                    <a:pt x="8270" y="20587"/>
                    <a:pt x="34940" y="-4178"/>
                    <a:pt x="74945" y="584"/>
                  </a:cubicBezTo>
                  <a:cubicBezTo>
                    <a:pt x="135905" y="8204"/>
                    <a:pt x="196865" y="17729"/>
                    <a:pt x="256873" y="32969"/>
                  </a:cubicBezTo>
                  <a:cubicBezTo>
                    <a:pt x="294973" y="42494"/>
                    <a:pt x="314023" y="74879"/>
                    <a:pt x="305450" y="113932"/>
                  </a:cubicBezTo>
                  <a:cubicBezTo>
                    <a:pt x="296878" y="152984"/>
                    <a:pt x="270207" y="172987"/>
                    <a:pt x="217820" y="17108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69" name="Freeform: Shape 68">
              <a:extLst>
                <a:ext uri="{FF2B5EF4-FFF2-40B4-BE49-F238E27FC236}">
                  <a16:creationId xmlns:a16="http://schemas.microsoft.com/office/drawing/2014/main" id="{A9971100-A97D-4A7D-8695-0E343A6AB824}"/>
                </a:ext>
              </a:extLst>
            </p:cNvPr>
            <p:cNvSpPr/>
            <p:nvPr/>
          </p:nvSpPr>
          <p:spPr>
            <a:xfrm>
              <a:off x="5547309" y="3601403"/>
              <a:ext cx="295275" cy="190500"/>
            </a:xfrm>
            <a:custGeom>
              <a:avLst/>
              <a:gdLst>
                <a:gd name="connsiteX0" fmla="*/ 242938 w 295275"/>
                <a:gd name="connsiteY0" fmla="*/ 0 h 190500"/>
                <a:gd name="connsiteX1" fmla="*/ 298183 w 295275"/>
                <a:gd name="connsiteY1" fmla="*/ 59055 h 190500"/>
                <a:gd name="connsiteX2" fmla="*/ 263893 w 295275"/>
                <a:gd name="connsiteY2" fmla="*/ 141922 h 190500"/>
                <a:gd name="connsiteX3" fmla="*/ 78156 w 295275"/>
                <a:gd name="connsiteY3" fmla="*/ 196215 h 190500"/>
                <a:gd name="connsiteX4" fmla="*/ 4813 w 295275"/>
                <a:gd name="connsiteY4" fmla="*/ 148590 h 190500"/>
                <a:gd name="connsiteX5" fmla="*/ 34341 w 295275"/>
                <a:gd name="connsiteY5" fmla="*/ 67627 h 190500"/>
                <a:gd name="connsiteX6" fmla="*/ 242938 w 295275"/>
                <a:gd name="connsiteY6"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190500">
                  <a:moveTo>
                    <a:pt x="242938" y="0"/>
                  </a:moveTo>
                  <a:cubicBezTo>
                    <a:pt x="261988" y="19050"/>
                    <a:pt x="287706" y="36195"/>
                    <a:pt x="298183" y="59055"/>
                  </a:cubicBezTo>
                  <a:cubicBezTo>
                    <a:pt x="312471" y="92392"/>
                    <a:pt x="299136" y="128588"/>
                    <a:pt x="263893" y="141922"/>
                  </a:cubicBezTo>
                  <a:cubicBezTo>
                    <a:pt x="202933" y="163830"/>
                    <a:pt x="141021" y="182880"/>
                    <a:pt x="78156" y="196215"/>
                  </a:cubicBezTo>
                  <a:cubicBezTo>
                    <a:pt x="44818" y="203835"/>
                    <a:pt x="17196" y="183832"/>
                    <a:pt x="4813" y="148590"/>
                  </a:cubicBezTo>
                  <a:cubicBezTo>
                    <a:pt x="-6617" y="114300"/>
                    <a:pt x="1956" y="80010"/>
                    <a:pt x="34341" y="67627"/>
                  </a:cubicBezTo>
                  <a:cubicBezTo>
                    <a:pt x="98158" y="42863"/>
                    <a:pt x="164833" y="24765"/>
                    <a:pt x="242938"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0" name="Freeform: Shape 69">
              <a:extLst>
                <a:ext uri="{FF2B5EF4-FFF2-40B4-BE49-F238E27FC236}">
                  <a16:creationId xmlns:a16="http://schemas.microsoft.com/office/drawing/2014/main" id="{CF2BEE3C-CB25-4074-820C-2B176228AB64}"/>
                </a:ext>
              </a:extLst>
            </p:cNvPr>
            <p:cNvSpPr/>
            <p:nvPr/>
          </p:nvSpPr>
          <p:spPr>
            <a:xfrm>
              <a:off x="3939749" y="4003322"/>
              <a:ext cx="285750" cy="200025"/>
            </a:xfrm>
            <a:custGeom>
              <a:avLst/>
              <a:gdLst>
                <a:gd name="connsiteX0" fmla="*/ 295066 w 285750"/>
                <a:gd name="connsiteY0" fmla="*/ 87665 h 200025"/>
                <a:gd name="connsiteX1" fmla="*/ 245536 w 285750"/>
                <a:gd name="connsiteY1" fmla="*/ 138147 h 200025"/>
                <a:gd name="connsiteX2" fmla="*/ 103613 w 285750"/>
                <a:gd name="connsiteY2" fmla="*/ 201965 h 200025"/>
                <a:gd name="connsiteX3" fmla="*/ 9316 w 285750"/>
                <a:gd name="connsiteY3" fmla="*/ 173390 h 200025"/>
                <a:gd name="connsiteX4" fmla="*/ 37891 w 285750"/>
                <a:gd name="connsiteY4" fmla="*/ 76235 h 200025"/>
                <a:gd name="connsiteX5" fmla="*/ 197911 w 285750"/>
                <a:gd name="connsiteY5" fmla="*/ 4797 h 200025"/>
                <a:gd name="connsiteX6" fmla="*/ 295066 w 285750"/>
                <a:gd name="connsiteY6" fmla="*/ 87665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200025">
                  <a:moveTo>
                    <a:pt x="295066" y="87665"/>
                  </a:moveTo>
                  <a:cubicBezTo>
                    <a:pt x="284589" y="98143"/>
                    <a:pt x="269349" y="124812"/>
                    <a:pt x="245536" y="138147"/>
                  </a:cubicBezTo>
                  <a:cubicBezTo>
                    <a:pt x="200768" y="163865"/>
                    <a:pt x="151238" y="181962"/>
                    <a:pt x="103613" y="201965"/>
                  </a:cubicBezTo>
                  <a:cubicBezTo>
                    <a:pt x="65513" y="218158"/>
                    <a:pt x="26461" y="205775"/>
                    <a:pt x="9316" y="173390"/>
                  </a:cubicBezTo>
                  <a:cubicBezTo>
                    <a:pt x="-9734" y="139100"/>
                    <a:pt x="743" y="95285"/>
                    <a:pt x="37891" y="76235"/>
                  </a:cubicBezTo>
                  <a:cubicBezTo>
                    <a:pt x="89326" y="49565"/>
                    <a:pt x="142666" y="24800"/>
                    <a:pt x="197911" y="4797"/>
                  </a:cubicBezTo>
                  <a:cubicBezTo>
                    <a:pt x="247441" y="-13300"/>
                    <a:pt x="294114" y="20990"/>
                    <a:pt x="295066" y="87665"/>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1" name="Freeform: Shape 70">
              <a:extLst>
                <a:ext uri="{FF2B5EF4-FFF2-40B4-BE49-F238E27FC236}">
                  <a16:creationId xmlns:a16="http://schemas.microsoft.com/office/drawing/2014/main" id="{983DAE47-93AA-45A5-BE21-A6C3DF289E35}"/>
                </a:ext>
              </a:extLst>
            </p:cNvPr>
            <p:cNvSpPr/>
            <p:nvPr/>
          </p:nvSpPr>
          <p:spPr>
            <a:xfrm>
              <a:off x="4524108" y="4983482"/>
              <a:ext cx="304800" cy="180975"/>
            </a:xfrm>
            <a:custGeom>
              <a:avLst/>
              <a:gdLst>
                <a:gd name="connsiteX0" fmla="*/ 305067 w 304800"/>
                <a:gd name="connsiteY0" fmla="*/ 98106 h 180975"/>
                <a:gd name="connsiteX1" fmla="*/ 221247 w 304800"/>
                <a:gd name="connsiteY1" fmla="*/ 182878 h 180975"/>
                <a:gd name="connsiteX2" fmla="*/ 46939 w 304800"/>
                <a:gd name="connsiteY2" fmla="*/ 137158 h 180975"/>
                <a:gd name="connsiteX3" fmla="*/ 3124 w 304800"/>
                <a:gd name="connsiteY3" fmla="*/ 53338 h 180975"/>
                <a:gd name="connsiteX4" fmla="*/ 82182 w 304800"/>
                <a:gd name="connsiteY4" fmla="*/ 1903 h 180975"/>
                <a:gd name="connsiteX5" fmla="*/ 260299 w 304800"/>
                <a:gd name="connsiteY5" fmla="*/ 49528 h 180975"/>
                <a:gd name="connsiteX6" fmla="*/ 305067 w 304800"/>
                <a:gd name="connsiteY6" fmla="*/ 98106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80975">
                  <a:moveTo>
                    <a:pt x="305067" y="98106"/>
                  </a:moveTo>
                  <a:cubicBezTo>
                    <a:pt x="304114" y="159066"/>
                    <a:pt x="266967" y="191451"/>
                    <a:pt x="221247" y="182878"/>
                  </a:cubicBezTo>
                  <a:cubicBezTo>
                    <a:pt x="162192" y="171448"/>
                    <a:pt x="104089" y="155256"/>
                    <a:pt x="46939" y="137158"/>
                  </a:cubicBezTo>
                  <a:cubicBezTo>
                    <a:pt x="8839" y="124776"/>
                    <a:pt x="-7353" y="92391"/>
                    <a:pt x="3124" y="53338"/>
                  </a:cubicBezTo>
                  <a:cubicBezTo>
                    <a:pt x="13602" y="14286"/>
                    <a:pt x="43129" y="-6669"/>
                    <a:pt x="82182" y="1903"/>
                  </a:cubicBezTo>
                  <a:cubicBezTo>
                    <a:pt x="142189" y="14286"/>
                    <a:pt x="203149" y="28573"/>
                    <a:pt x="260299" y="49528"/>
                  </a:cubicBezTo>
                  <a:cubicBezTo>
                    <a:pt x="282207" y="57148"/>
                    <a:pt x="295542" y="87628"/>
                    <a:pt x="305067" y="98106"/>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2" name="Freeform: Shape 71">
              <a:extLst>
                <a:ext uri="{FF2B5EF4-FFF2-40B4-BE49-F238E27FC236}">
                  <a16:creationId xmlns:a16="http://schemas.microsoft.com/office/drawing/2014/main" id="{57D5AABA-6010-4F4E-A5EA-0785F8511379}"/>
                </a:ext>
              </a:extLst>
            </p:cNvPr>
            <p:cNvSpPr/>
            <p:nvPr/>
          </p:nvSpPr>
          <p:spPr>
            <a:xfrm>
              <a:off x="4733840" y="3801385"/>
              <a:ext cx="304800" cy="171450"/>
            </a:xfrm>
            <a:custGeom>
              <a:avLst/>
              <a:gdLst>
                <a:gd name="connsiteX0" fmla="*/ 82952 w 304800"/>
                <a:gd name="connsiteY0" fmla="*/ 175303 h 171450"/>
                <a:gd name="connsiteX1" fmla="*/ 1037 w 304800"/>
                <a:gd name="connsiteY1" fmla="*/ 113390 h 171450"/>
                <a:gd name="connsiteX2" fmla="*/ 50567 w 304800"/>
                <a:gd name="connsiteY2" fmla="*/ 37190 h 171450"/>
                <a:gd name="connsiteX3" fmla="*/ 226780 w 304800"/>
                <a:gd name="connsiteY3" fmla="*/ 995 h 171450"/>
                <a:gd name="connsiteX4" fmla="*/ 303932 w 304800"/>
                <a:gd name="connsiteY4" fmla="*/ 54335 h 171450"/>
                <a:gd name="connsiteX5" fmla="*/ 259165 w 304800"/>
                <a:gd name="connsiteY5" fmla="*/ 137203 h 171450"/>
                <a:gd name="connsiteX6" fmla="*/ 82952 w 304800"/>
                <a:gd name="connsiteY6" fmla="*/ 1753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71450">
                  <a:moveTo>
                    <a:pt x="82952" y="175303"/>
                  </a:moveTo>
                  <a:cubicBezTo>
                    <a:pt x="33422" y="173398"/>
                    <a:pt x="6752" y="152443"/>
                    <a:pt x="1037" y="113390"/>
                  </a:cubicBezTo>
                  <a:cubicBezTo>
                    <a:pt x="-4678" y="76243"/>
                    <a:pt x="13419" y="46715"/>
                    <a:pt x="50567" y="37190"/>
                  </a:cubicBezTo>
                  <a:cubicBezTo>
                    <a:pt x="108669" y="21950"/>
                    <a:pt x="167725" y="10520"/>
                    <a:pt x="226780" y="995"/>
                  </a:cubicBezTo>
                  <a:cubicBezTo>
                    <a:pt x="265832" y="-4720"/>
                    <a:pt x="295360" y="14330"/>
                    <a:pt x="303932" y="54335"/>
                  </a:cubicBezTo>
                  <a:cubicBezTo>
                    <a:pt x="312505" y="93388"/>
                    <a:pt x="297265" y="126725"/>
                    <a:pt x="259165" y="137203"/>
                  </a:cubicBezTo>
                  <a:cubicBezTo>
                    <a:pt x="198205" y="154348"/>
                    <a:pt x="136292" y="164825"/>
                    <a:pt x="82952" y="175303"/>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3" name="Freeform: Shape 72">
              <a:extLst>
                <a:ext uri="{FF2B5EF4-FFF2-40B4-BE49-F238E27FC236}">
                  <a16:creationId xmlns:a16="http://schemas.microsoft.com/office/drawing/2014/main" id="{8568C37F-7A16-44B1-8241-69570534526F}"/>
                </a:ext>
              </a:extLst>
            </p:cNvPr>
            <p:cNvSpPr/>
            <p:nvPr/>
          </p:nvSpPr>
          <p:spPr>
            <a:xfrm>
              <a:off x="3704104" y="4224338"/>
              <a:ext cx="180975" cy="295275"/>
            </a:xfrm>
            <a:custGeom>
              <a:avLst/>
              <a:gdLst>
                <a:gd name="connsiteX0" fmla="*/ 104943 w 180975"/>
                <a:gd name="connsiteY0" fmla="*/ 0 h 295275"/>
                <a:gd name="connsiteX1" fmla="*/ 182096 w 180975"/>
                <a:gd name="connsiteY1" fmla="*/ 100965 h 295275"/>
                <a:gd name="connsiteX2" fmla="*/ 142091 w 180975"/>
                <a:gd name="connsiteY2" fmla="*/ 240030 h 295275"/>
                <a:gd name="connsiteX3" fmla="*/ 71606 w 180975"/>
                <a:gd name="connsiteY3" fmla="*/ 298132 h 295275"/>
                <a:gd name="connsiteX4" fmla="*/ 3026 w 180975"/>
                <a:gd name="connsiteY4" fmla="*/ 243840 h 295275"/>
                <a:gd name="connsiteX5" fmla="*/ 65891 w 180975"/>
                <a:gd name="connsiteY5" fmla="*/ 22860 h 295275"/>
                <a:gd name="connsiteX6" fmla="*/ 104943 w 180975"/>
                <a:gd name="connsiteY6"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95275">
                  <a:moveTo>
                    <a:pt x="104943" y="0"/>
                  </a:moveTo>
                  <a:cubicBezTo>
                    <a:pt x="167808" y="0"/>
                    <a:pt x="199241" y="50482"/>
                    <a:pt x="182096" y="100965"/>
                  </a:cubicBezTo>
                  <a:cubicBezTo>
                    <a:pt x="166856" y="146685"/>
                    <a:pt x="154473" y="193357"/>
                    <a:pt x="142091" y="240030"/>
                  </a:cubicBezTo>
                  <a:cubicBezTo>
                    <a:pt x="132566" y="277178"/>
                    <a:pt x="107801" y="298132"/>
                    <a:pt x="71606" y="298132"/>
                  </a:cubicBezTo>
                  <a:cubicBezTo>
                    <a:pt x="36363" y="298132"/>
                    <a:pt x="7788" y="279082"/>
                    <a:pt x="3026" y="243840"/>
                  </a:cubicBezTo>
                  <a:cubicBezTo>
                    <a:pt x="-8404" y="161925"/>
                    <a:pt x="12551" y="86678"/>
                    <a:pt x="65891" y="22860"/>
                  </a:cubicBezTo>
                  <a:cubicBezTo>
                    <a:pt x="77321" y="9525"/>
                    <a:pt x="97323" y="3810"/>
                    <a:pt x="104943" y="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4" name="Freeform: Shape 73">
              <a:extLst>
                <a:ext uri="{FF2B5EF4-FFF2-40B4-BE49-F238E27FC236}">
                  <a16:creationId xmlns:a16="http://schemas.microsoft.com/office/drawing/2014/main" id="{3F25A54E-F752-4DEF-AFBF-A6C95DC14782}"/>
                </a:ext>
              </a:extLst>
            </p:cNvPr>
            <p:cNvSpPr/>
            <p:nvPr/>
          </p:nvSpPr>
          <p:spPr>
            <a:xfrm>
              <a:off x="5048944" y="2771881"/>
              <a:ext cx="304800" cy="152400"/>
            </a:xfrm>
            <a:custGeom>
              <a:avLst/>
              <a:gdLst>
                <a:gd name="connsiteX0" fmla="*/ 142181 w 304800"/>
                <a:gd name="connsiteY0" fmla="*/ 1799 h 152400"/>
                <a:gd name="connsiteX1" fmla="*/ 246003 w 304800"/>
                <a:gd name="connsiteY1" fmla="*/ 11324 h 152400"/>
                <a:gd name="connsiteX2" fmla="*/ 306963 w 304800"/>
                <a:gd name="connsiteY2" fmla="*/ 83714 h 152400"/>
                <a:gd name="connsiteX3" fmla="*/ 237431 w 304800"/>
                <a:gd name="connsiteY3" fmla="*/ 153247 h 152400"/>
                <a:gd name="connsiteX4" fmla="*/ 58361 w 304800"/>
                <a:gd name="connsiteY4" fmla="*/ 140864 h 152400"/>
                <a:gd name="connsiteX5" fmla="*/ 258 w 304800"/>
                <a:gd name="connsiteY5" fmla="*/ 66569 h 152400"/>
                <a:gd name="connsiteX6" fmla="*/ 66933 w 304800"/>
                <a:gd name="connsiteY6" fmla="*/ 847 h 152400"/>
                <a:gd name="connsiteX7" fmla="*/ 142181 w 304800"/>
                <a:gd name="connsiteY7" fmla="*/ 847 h 152400"/>
                <a:gd name="connsiteX8" fmla="*/ 142181 w 304800"/>
                <a:gd name="connsiteY8" fmla="*/ 179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52400">
                  <a:moveTo>
                    <a:pt x="142181" y="1799"/>
                  </a:moveTo>
                  <a:cubicBezTo>
                    <a:pt x="176471" y="4657"/>
                    <a:pt x="211713" y="6562"/>
                    <a:pt x="246003" y="11324"/>
                  </a:cubicBezTo>
                  <a:cubicBezTo>
                    <a:pt x="286008" y="17039"/>
                    <a:pt x="306963" y="43709"/>
                    <a:pt x="306963" y="83714"/>
                  </a:cubicBezTo>
                  <a:cubicBezTo>
                    <a:pt x="306963" y="121814"/>
                    <a:pt x="277436" y="154199"/>
                    <a:pt x="237431" y="153247"/>
                  </a:cubicBezTo>
                  <a:cubicBezTo>
                    <a:pt x="177423" y="152294"/>
                    <a:pt x="117416" y="148484"/>
                    <a:pt x="58361" y="140864"/>
                  </a:cubicBezTo>
                  <a:cubicBezTo>
                    <a:pt x="18356" y="136102"/>
                    <a:pt x="-2599" y="106574"/>
                    <a:pt x="258" y="66569"/>
                  </a:cubicBezTo>
                  <a:cubicBezTo>
                    <a:pt x="3116" y="26564"/>
                    <a:pt x="26928" y="2752"/>
                    <a:pt x="66933" y="847"/>
                  </a:cubicBezTo>
                  <a:cubicBezTo>
                    <a:pt x="91698" y="-1058"/>
                    <a:pt x="117416" y="847"/>
                    <a:pt x="142181" y="847"/>
                  </a:cubicBezTo>
                  <a:cubicBezTo>
                    <a:pt x="142181" y="847"/>
                    <a:pt x="142181" y="847"/>
                    <a:pt x="142181" y="179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5" name="Freeform: Shape 74">
              <a:extLst>
                <a:ext uri="{FF2B5EF4-FFF2-40B4-BE49-F238E27FC236}">
                  <a16:creationId xmlns:a16="http://schemas.microsoft.com/office/drawing/2014/main" id="{387498B3-74CA-43F7-B41C-2B64C88F913A}"/>
                </a:ext>
              </a:extLst>
            </p:cNvPr>
            <p:cNvSpPr/>
            <p:nvPr/>
          </p:nvSpPr>
          <p:spPr>
            <a:xfrm>
              <a:off x="6220382" y="3079332"/>
              <a:ext cx="161925" cy="295275"/>
            </a:xfrm>
            <a:custGeom>
              <a:avLst/>
              <a:gdLst>
                <a:gd name="connsiteX0" fmla="*/ 167083 w 161925"/>
                <a:gd name="connsiteY0" fmla="*/ 147739 h 295275"/>
                <a:gd name="connsiteX1" fmla="*/ 147081 w 161925"/>
                <a:gd name="connsiteY1" fmla="*/ 250609 h 295275"/>
                <a:gd name="connsiteX2" fmla="*/ 62308 w 161925"/>
                <a:gd name="connsiteY2" fmla="*/ 302043 h 295275"/>
                <a:gd name="connsiteX3" fmla="*/ 7063 w 161925"/>
                <a:gd name="connsiteY3" fmla="*/ 220128 h 295275"/>
                <a:gd name="connsiteX4" fmla="*/ 396 w 161925"/>
                <a:gd name="connsiteY4" fmla="*/ 85826 h 295275"/>
                <a:gd name="connsiteX5" fmla="*/ 45163 w 161925"/>
                <a:gd name="connsiteY5" fmla="*/ 5816 h 295275"/>
                <a:gd name="connsiteX6" fmla="*/ 133746 w 161925"/>
                <a:gd name="connsiteY6" fmla="*/ 39153 h 295275"/>
                <a:gd name="connsiteX7" fmla="*/ 167083 w 161925"/>
                <a:gd name="connsiteY7" fmla="*/ 147739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925" h="295275">
                  <a:moveTo>
                    <a:pt x="167083" y="147739"/>
                  </a:moveTo>
                  <a:cubicBezTo>
                    <a:pt x="159463" y="188696"/>
                    <a:pt x="155653" y="220128"/>
                    <a:pt x="147081" y="250609"/>
                  </a:cubicBezTo>
                  <a:cubicBezTo>
                    <a:pt x="135651" y="289661"/>
                    <a:pt x="100408" y="309664"/>
                    <a:pt x="62308" y="302043"/>
                  </a:cubicBezTo>
                  <a:cubicBezTo>
                    <a:pt x="25161" y="294423"/>
                    <a:pt x="6111" y="261086"/>
                    <a:pt x="7063" y="220128"/>
                  </a:cubicBezTo>
                  <a:cubicBezTo>
                    <a:pt x="8016" y="175361"/>
                    <a:pt x="4206" y="130593"/>
                    <a:pt x="396" y="85826"/>
                  </a:cubicBezTo>
                  <a:cubicBezTo>
                    <a:pt x="-2462" y="47726"/>
                    <a:pt x="9921" y="20103"/>
                    <a:pt x="45163" y="5816"/>
                  </a:cubicBezTo>
                  <a:cubicBezTo>
                    <a:pt x="83263" y="-8472"/>
                    <a:pt x="117553" y="3911"/>
                    <a:pt x="133746" y="39153"/>
                  </a:cubicBezTo>
                  <a:cubicBezTo>
                    <a:pt x="151843" y="75348"/>
                    <a:pt x="158511" y="116306"/>
                    <a:pt x="167083" y="147739"/>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6" name="Freeform: Shape 75">
              <a:extLst>
                <a:ext uri="{FF2B5EF4-FFF2-40B4-BE49-F238E27FC236}">
                  <a16:creationId xmlns:a16="http://schemas.microsoft.com/office/drawing/2014/main" id="{619075C0-320B-4EF6-8E23-D62A1E62862F}"/>
                </a:ext>
              </a:extLst>
            </p:cNvPr>
            <p:cNvSpPr/>
            <p:nvPr/>
          </p:nvSpPr>
          <p:spPr>
            <a:xfrm>
              <a:off x="4631920" y="2764485"/>
              <a:ext cx="304800" cy="133350"/>
            </a:xfrm>
            <a:custGeom>
              <a:avLst/>
              <a:gdLst>
                <a:gd name="connsiteX0" fmla="*/ 158202 w 304800"/>
                <a:gd name="connsiteY0" fmla="*/ 622 h 133350"/>
                <a:gd name="connsiteX1" fmla="*/ 243927 w 304800"/>
                <a:gd name="connsiteY1" fmla="*/ 1575 h 133350"/>
                <a:gd name="connsiteX2" fmla="*/ 308697 w 304800"/>
                <a:gd name="connsiteY2" fmla="*/ 69202 h 133350"/>
                <a:gd name="connsiteX3" fmla="*/ 242022 w 304800"/>
                <a:gd name="connsiteY3" fmla="*/ 140640 h 133350"/>
                <a:gd name="connsiteX4" fmla="*/ 71525 w 304800"/>
                <a:gd name="connsiteY4" fmla="*/ 139687 h 133350"/>
                <a:gd name="connsiteX5" fmla="*/ 87 w 304800"/>
                <a:gd name="connsiteY5" fmla="*/ 67297 h 133350"/>
                <a:gd name="connsiteX6" fmla="*/ 73430 w 304800"/>
                <a:gd name="connsiteY6" fmla="*/ 1575 h 133350"/>
                <a:gd name="connsiteX7" fmla="*/ 158202 w 304800"/>
                <a:gd name="connsiteY7" fmla="*/ 62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133350">
                  <a:moveTo>
                    <a:pt x="158202" y="622"/>
                  </a:moveTo>
                  <a:cubicBezTo>
                    <a:pt x="186777" y="622"/>
                    <a:pt x="215352" y="-1283"/>
                    <a:pt x="243927" y="1575"/>
                  </a:cubicBezTo>
                  <a:cubicBezTo>
                    <a:pt x="283932" y="5385"/>
                    <a:pt x="307745" y="28245"/>
                    <a:pt x="308697" y="69202"/>
                  </a:cubicBezTo>
                  <a:cubicBezTo>
                    <a:pt x="310602" y="108255"/>
                    <a:pt x="282980" y="138735"/>
                    <a:pt x="242022" y="140640"/>
                  </a:cubicBezTo>
                  <a:cubicBezTo>
                    <a:pt x="184872" y="142545"/>
                    <a:pt x="127722" y="142545"/>
                    <a:pt x="71525" y="139687"/>
                  </a:cubicBezTo>
                  <a:cubicBezTo>
                    <a:pt x="27710" y="137782"/>
                    <a:pt x="-1818" y="105397"/>
                    <a:pt x="87" y="67297"/>
                  </a:cubicBezTo>
                  <a:cubicBezTo>
                    <a:pt x="1992" y="31102"/>
                    <a:pt x="31520" y="3480"/>
                    <a:pt x="73430" y="1575"/>
                  </a:cubicBezTo>
                  <a:cubicBezTo>
                    <a:pt x="101052" y="-330"/>
                    <a:pt x="129627" y="622"/>
                    <a:pt x="158202" y="622"/>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7" name="Freeform: Shape 76">
              <a:extLst>
                <a:ext uri="{FF2B5EF4-FFF2-40B4-BE49-F238E27FC236}">
                  <a16:creationId xmlns:a16="http://schemas.microsoft.com/office/drawing/2014/main" id="{4843DF57-FDB6-4C41-9A9F-7DAE930BA093}"/>
                </a:ext>
              </a:extLst>
            </p:cNvPr>
            <p:cNvSpPr/>
            <p:nvPr/>
          </p:nvSpPr>
          <p:spPr>
            <a:xfrm>
              <a:off x="5343141" y="5143401"/>
              <a:ext cx="219075" cy="142875"/>
            </a:xfrm>
            <a:custGeom>
              <a:avLst/>
              <a:gdLst>
                <a:gd name="connsiteX0" fmla="*/ 144211 w 219075"/>
                <a:gd name="connsiteY0" fmla="*/ 150594 h 142875"/>
                <a:gd name="connsiteX1" fmla="*/ 65154 w 219075"/>
                <a:gd name="connsiteY1" fmla="*/ 142022 h 142875"/>
                <a:gd name="connsiteX2" fmla="*/ 384 w 219075"/>
                <a:gd name="connsiteY2" fmla="*/ 63917 h 142875"/>
                <a:gd name="connsiteX3" fmla="*/ 79441 w 219075"/>
                <a:gd name="connsiteY3" fmla="*/ 99 h 142875"/>
                <a:gd name="connsiteX4" fmla="*/ 159451 w 219075"/>
                <a:gd name="connsiteY4" fmla="*/ 7719 h 142875"/>
                <a:gd name="connsiteX5" fmla="*/ 225174 w 219075"/>
                <a:gd name="connsiteY5" fmla="*/ 86777 h 142875"/>
                <a:gd name="connsiteX6" fmla="*/ 144211 w 219075"/>
                <a:gd name="connsiteY6" fmla="*/ 15059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142875">
                  <a:moveTo>
                    <a:pt x="144211" y="150594"/>
                  </a:moveTo>
                  <a:cubicBezTo>
                    <a:pt x="114684" y="147737"/>
                    <a:pt x="89919" y="145831"/>
                    <a:pt x="65154" y="142022"/>
                  </a:cubicBezTo>
                  <a:cubicBezTo>
                    <a:pt x="21339" y="135354"/>
                    <a:pt x="-3426" y="103922"/>
                    <a:pt x="384" y="63917"/>
                  </a:cubicBezTo>
                  <a:cubicBezTo>
                    <a:pt x="3241" y="23912"/>
                    <a:pt x="34674" y="-1806"/>
                    <a:pt x="79441" y="99"/>
                  </a:cubicBezTo>
                  <a:cubicBezTo>
                    <a:pt x="106111" y="1052"/>
                    <a:pt x="132781" y="2956"/>
                    <a:pt x="159451" y="7719"/>
                  </a:cubicBezTo>
                  <a:cubicBezTo>
                    <a:pt x="202314" y="15339"/>
                    <a:pt x="228984" y="48677"/>
                    <a:pt x="225174" y="86777"/>
                  </a:cubicBezTo>
                  <a:cubicBezTo>
                    <a:pt x="220411" y="126781"/>
                    <a:pt x="187074" y="153452"/>
                    <a:pt x="144211" y="150594"/>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sp>
          <p:nvSpPr>
            <p:cNvPr id="78" name="Freeform: Shape 77">
              <a:extLst>
                <a:ext uri="{FF2B5EF4-FFF2-40B4-BE49-F238E27FC236}">
                  <a16:creationId xmlns:a16="http://schemas.microsoft.com/office/drawing/2014/main" id="{BC66E51F-9613-4AC4-B538-1D03AC79E585}"/>
                </a:ext>
              </a:extLst>
            </p:cNvPr>
            <p:cNvSpPr/>
            <p:nvPr/>
          </p:nvSpPr>
          <p:spPr>
            <a:xfrm>
              <a:off x="4301400" y="2763202"/>
              <a:ext cx="219075" cy="142875"/>
            </a:xfrm>
            <a:custGeom>
              <a:avLst/>
              <a:gdLst>
                <a:gd name="connsiteX0" fmla="*/ 109627 w 219075"/>
                <a:gd name="connsiteY0" fmla="*/ 144780 h 142875"/>
                <a:gd name="connsiteX1" fmla="*/ 76290 w 219075"/>
                <a:gd name="connsiteY1" fmla="*/ 144780 h 142875"/>
                <a:gd name="connsiteX2" fmla="*/ 90 w 219075"/>
                <a:gd name="connsiteY2" fmla="*/ 77152 h 142875"/>
                <a:gd name="connsiteX3" fmla="*/ 73432 w 219075"/>
                <a:gd name="connsiteY3" fmla="*/ 1905 h 142875"/>
                <a:gd name="connsiteX4" fmla="*/ 149632 w 219075"/>
                <a:gd name="connsiteY4" fmla="*/ 0 h 142875"/>
                <a:gd name="connsiteX5" fmla="*/ 223927 w 219075"/>
                <a:gd name="connsiteY5" fmla="*/ 69532 h 142875"/>
                <a:gd name="connsiteX6" fmla="*/ 152490 w 219075"/>
                <a:gd name="connsiteY6" fmla="*/ 142875 h 142875"/>
                <a:gd name="connsiteX7" fmla="*/ 109627 w 219075"/>
                <a:gd name="connsiteY7" fmla="*/ 142875 h 142875"/>
                <a:gd name="connsiteX8" fmla="*/ 109627 w 219075"/>
                <a:gd name="connsiteY8" fmla="*/ 14478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075" h="142875">
                  <a:moveTo>
                    <a:pt x="109627" y="144780"/>
                  </a:moveTo>
                  <a:cubicBezTo>
                    <a:pt x="98197" y="144780"/>
                    <a:pt x="87720" y="144780"/>
                    <a:pt x="76290" y="144780"/>
                  </a:cubicBezTo>
                  <a:cubicBezTo>
                    <a:pt x="30570" y="142875"/>
                    <a:pt x="1995" y="118110"/>
                    <a:pt x="90" y="77152"/>
                  </a:cubicBezTo>
                  <a:cubicBezTo>
                    <a:pt x="-1815" y="35243"/>
                    <a:pt x="26760" y="4763"/>
                    <a:pt x="73432" y="1905"/>
                  </a:cubicBezTo>
                  <a:cubicBezTo>
                    <a:pt x="99150" y="0"/>
                    <a:pt x="123915" y="0"/>
                    <a:pt x="149632" y="0"/>
                  </a:cubicBezTo>
                  <a:cubicBezTo>
                    <a:pt x="194400" y="952"/>
                    <a:pt x="222975" y="28575"/>
                    <a:pt x="223927" y="69532"/>
                  </a:cubicBezTo>
                  <a:cubicBezTo>
                    <a:pt x="224880" y="110490"/>
                    <a:pt x="197257" y="139065"/>
                    <a:pt x="152490" y="142875"/>
                  </a:cubicBezTo>
                  <a:cubicBezTo>
                    <a:pt x="138202" y="143827"/>
                    <a:pt x="123915" y="142875"/>
                    <a:pt x="109627" y="142875"/>
                  </a:cubicBezTo>
                  <a:cubicBezTo>
                    <a:pt x="109627" y="143827"/>
                    <a:pt x="109627" y="143827"/>
                    <a:pt x="109627" y="144780"/>
                  </a:cubicBezTo>
                  <a:close/>
                </a:path>
              </a:pathLst>
            </a:custGeom>
            <a:grpFill/>
            <a:ln w="9525" cap="flat">
              <a:noFill/>
              <a:prstDash val="solid"/>
              <a:miter/>
            </a:ln>
          </p:spPr>
          <p:txBody>
            <a:bodyPr rtlCol="0" anchor="ctr"/>
            <a:lstStyle/>
            <a:p>
              <a:pPr marL="0" marR="0" lvl="0" indent="0" algn="l" defTabSz="1219078"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srgbClr val="222222"/>
                </a:solidFill>
                <a:effectLst/>
                <a:uLnTx/>
                <a:uFillTx/>
                <a:latin typeface="Arial" panose="020B0604020202020204"/>
                <a:ea typeface="+mn-ea"/>
                <a:cs typeface="+mn-cs"/>
              </a:endParaRPr>
            </a:p>
          </p:txBody>
        </p:sp>
      </p:grpSp>
      <p:grpSp>
        <p:nvGrpSpPr>
          <p:cNvPr id="79" name="Group 78">
            <a:extLst>
              <a:ext uri="{FF2B5EF4-FFF2-40B4-BE49-F238E27FC236}">
                <a16:creationId xmlns:a16="http://schemas.microsoft.com/office/drawing/2014/main" id="{6091A8C4-8BEB-47F1-ADE4-D01B17016AF5}"/>
              </a:ext>
            </a:extLst>
          </p:cNvPr>
          <p:cNvGrpSpPr/>
          <p:nvPr/>
        </p:nvGrpSpPr>
        <p:grpSpPr>
          <a:xfrm>
            <a:off x="2031331" y="2708980"/>
            <a:ext cx="524457" cy="508632"/>
            <a:chOff x="5252326" y="891518"/>
            <a:chExt cx="885991" cy="780809"/>
          </a:xfrm>
          <a:solidFill>
            <a:schemeClr val="accent1"/>
          </a:solidFill>
        </p:grpSpPr>
        <p:sp>
          <p:nvSpPr>
            <p:cNvPr id="80" name="Freeform 5">
              <a:extLst>
                <a:ext uri="{FF2B5EF4-FFF2-40B4-BE49-F238E27FC236}">
                  <a16:creationId xmlns:a16="http://schemas.microsoft.com/office/drawing/2014/main" id="{1E0676B9-B1E6-44B5-80F8-5DB112B8FB20}"/>
                </a:ext>
              </a:extLst>
            </p:cNvPr>
            <p:cNvSpPr>
              <a:spLocks/>
            </p:cNvSpPr>
            <p:nvPr/>
          </p:nvSpPr>
          <p:spPr bwMode="auto">
            <a:xfrm>
              <a:off x="5622584" y="1075368"/>
              <a:ext cx="272475" cy="266504"/>
            </a:xfrm>
            <a:custGeom>
              <a:avLst/>
              <a:gdLst>
                <a:gd name="T0" fmla="*/ 204 w 324"/>
                <a:gd name="T1" fmla="*/ 113 h 317"/>
                <a:gd name="T2" fmla="*/ 279 w 324"/>
                <a:gd name="T3" fmla="*/ 114 h 317"/>
                <a:gd name="T4" fmla="*/ 319 w 324"/>
                <a:gd name="T5" fmla="*/ 167 h 317"/>
                <a:gd name="T6" fmla="*/ 276 w 324"/>
                <a:gd name="T7" fmla="*/ 204 h 317"/>
                <a:gd name="T8" fmla="*/ 204 w 324"/>
                <a:gd name="T9" fmla="*/ 204 h 317"/>
                <a:gd name="T10" fmla="*/ 204 w 324"/>
                <a:gd name="T11" fmla="*/ 269 h 317"/>
                <a:gd name="T12" fmla="*/ 157 w 324"/>
                <a:gd name="T13" fmla="*/ 316 h 317"/>
                <a:gd name="T14" fmla="*/ 112 w 324"/>
                <a:gd name="T15" fmla="*/ 270 h 317"/>
                <a:gd name="T16" fmla="*/ 112 w 324"/>
                <a:gd name="T17" fmla="*/ 204 h 317"/>
                <a:gd name="T18" fmla="*/ 51 w 324"/>
                <a:gd name="T19" fmla="*/ 204 h 317"/>
                <a:gd name="T20" fmla="*/ 1 w 324"/>
                <a:gd name="T21" fmla="*/ 159 h 317"/>
                <a:gd name="T22" fmla="*/ 50 w 324"/>
                <a:gd name="T23" fmla="*/ 113 h 317"/>
                <a:gd name="T24" fmla="*/ 112 w 324"/>
                <a:gd name="T25" fmla="*/ 112 h 317"/>
                <a:gd name="T26" fmla="*/ 112 w 324"/>
                <a:gd name="T27" fmla="*/ 52 h 317"/>
                <a:gd name="T28" fmla="*/ 157 w 324"/>
                <a:gd name="T29" fmla="*/ 1 h 317"/>
                <a:gd name="T30" fmla="*/ 204 w 324"/>
                <a:gd name="T31" fmla="*/ 52 h 317"/>
                <a:gd name="T32" fmla="*/ 204 w 324"/>
                <a:gd name="T33" fmla="*/ 11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4" h="317">
                  <a:moveTo>
                    <a:pt x="204" y="113"/>
                  </a:moveTo>
                  <a:cubicBezTo>
                    <a:pt x="230" y="113"/>
                    <a:pt x="255" y="112"/>
                    <a:pt x="279" y="114"/>
                  </a:cubicBezTo>
                  <a:cubicBezTo>
                    <a:pt x="306" y="115"/>
                    <a:pt x="324" y="140"/>
                    <a:pt x="319" y="167"/>
                  </a:cubicBezTo>
                  <a:cubicBezTo>
                    <a:pt x="315" y="188"/>
                    <a:pt x="298" y="203"/>
                    <a:pt x="276" y="204"/>
                  </a:cubicBezTo>
                  <a:cubicBezTo>
                    <a:pt x="253" y="205"/>
                    <a:pt x="229" y="204"/>
                    <a:pt x="204" y="204"/>
                  </a:cubicBezTo>
                  <a:cubicBezTo>
                    <a:pt x="204" y="227"/>
                    <a:pt x="205" y="248"/>
                    <a:pt x="204" y="269"/>
                  </a:cubicBezTo>
                  <a:cubicBezTo>
                    <a:pt x="204" y="297"/>
                    <a:pt x="184" y="317"/>
                    <a:pt x="157" y="316"/>
                  </a:cubicBezTo>
                  <a:cubicBezTo>
                    <a:pt x="132" y="316"/>
                    <a:pt x="113" y="297"/>
                    <a:pt x="112" y="270"/>
                  </a:cubicBezTo>
                  <a:cubicBezTo>
                    <a:pt x="112" y="249"/>
                    <a:pt x="112" y="227"/>
                    <a:pt x="112" y="204"/>
                  </a:cubicBezTo>
                  <a:cubicBezTo>
                    <a:pt x="91" y="204"/>
                    <a:pt x="71" y="205"/>
                    <a:pt x="51" y="204"/>
                  </a:cubicBezTo>
                  <a:cubicBezTo>
                    <a:pt x="21" y="204"/>
                    <a:pt x="1" y="186"/>
                    <a:pt x="1" y="159"/>
                  </a:cubicBezTo>
                  <a:cubicBezTo>
                    <a:pt x="0" y="132"/>
                    <a:pt x="20" y="113"/>
                    <a:pt x="50" y="113"/>
                  </a:cubicBezTo>
                  <a:cubicBezTo>
                    <a:pt x="70" y="112"/>
                    <a:pt x="90" y="112"/>
                    <a:pt x="112" y="112"/>
                  </a:cubicBezTo>
                  <a:cubicBezTo>
                    <a:pt x="112" y="92"/>
                    <a:pt x="112" y="72"/>
                    <a:pt x="112" y="52"/>
                  </a:cubicBezTo>
                  <a:cubicBezTo>
                    <a:pt x="112" y="22"/>
                    <a:pt x="130" y="1"/>
                    <a:pt x="157" y="1"/>
                  </a:cubicBezTo>
                  <a:cubicBezTo>
                    <a:pt x="184" y="0"/>
                    <a:pt x="203" y="21"/>
                    <a:pt x="204" y="52"/>
                  </a:cubicBezTo>
                  <a:cubicBezTo>
                    <a:pt x="204" y="71"/>
                    <a:pt x="204" y="90"/>
                    <a:pt x="204" y="11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1" name="Freeform 6">
              <a:extLst>
                <a:ext uri="{FF2B5EF4-FFF2-40B4-BE49-F238E27FC236}">
                  <a16:creationId xmlns:a16="http://schemas.microsoft.com/office/drawing/2014/main" id="{C8F4F3C3-E1C0-4D45-B310-977ABB1576ED}"/>
                </a:ext>
              </a:extLst>
            </p:cNvPr>
            <p:cNvSpPr>
              <a:spLocks/>
            </p:cNvSpPr>
            <p:nvPr/>
          </p:nvSpPr>
          <p:spPr bwMode="auto">
            <a:xfrm>
              <a:off x="5863946" y="941173"/>
              <a:ext cx="201763" cy="198307"/>
            </a:xfrm>
            <a:custGeom>
              <a:avLst/>
              <a:gdLst>
                <a:gd name="T0" fmla="*/ 152 w 240"/>
                <a:gd name="T1" fmla="*/ 151 h 236"/>
                <a:gd name="T2" fmla="*/ 152 w 240"/>
                <a:gd name="T3" fmla="*/ 200 h 236"/>
                <a:gd name="T4" fmla="*/ 120 w 240"/>
                <a:gd name="T5" fmla="*/ 235 h 236"/>
                <a:gd name="T6" fmla="*/ 85 w 240"/>
                <a:gd name="T7" fmla="*/ 201 h 236"/>
                <a:gd name="T8" fmla="*/ 85 w 240"/>
                <a:gd name="T9" fmla="*/ 177 h 236"/>
                <a:gd name="T10" fmla="*/ 85 w 240"/>
                <a:gd name="T11" fmla="*/ 151 h 236"/>
                <a:gd name="T12" fmla="*/ 37 w 240"/>
                <a:gd name="T13" fmla="*/ 151 h 236"/>
                <a:gd name="T14" fmla="*/ 1 w 240"/>
                <a:gd name="T15" fmla="*/ 119 h 236"/>
                <a:gd name="T16" fmla="*/ 36 w 240"/>
                <a:gd name="T17" fmla="*/ 84 h 236"/>
                <a:gd name="T18" fmla="*/ 85 w 240"/>
                <a:gd name="T19" fmla="*/ 84 h 236"/>
                <a:gd name="T20" fmla="*/ 85 w 240"/>
                <a:gd name="T21" fmla="*/ 37 h 236"/>
                <a:gd name="T22" fmla="*/ 119 w 240"/>
                <a:gd name="T23" fmla="*/ 1 h 236"/>
                <a:gd name="T24" fmla="*/ 152 w 240"/>
                <a:gd name="T25" fmla="*/ 38 h 236"/>
                <a:gd name="T26" fmla="*/ 152 w 240"/>
                <a:gd name="T27" fmla="*/ 85 h 236"/>
                <a:gd name="T28" fmla="*/ 205 w 240"/>
                <a:gd name="T29" fmla="*/ 85 h 236"/>
                <a:gd name="T30" fmla="*/ 235 w 240"/>
                <a:gd name="T31" fmla="*/ 126 h 236"/>
                <a:gd name="T32" fmla="*/ 202 w 240"/>
                <a:gd name="T33" fmla="*/ 151 h 236"/>
                <a:gd name="T34" fmla="*/ 152 w 240"/>
                <a:gd name="T35" fmla="*/ 15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36">
                  <a:moveTo>
                    <a:pt x="152" y="151"/>
                  </a:moveTo>
                  <a:cubicBezTo>
                    <a:pt x="152" y="169"/>
                    <a:pt x="152" y="184"/>
                    <a:pt x="152" y="200"/>
                  </a:cubicBezTo>
                  <a:cubicBezTo>
                    <a:pt x="152" y="221"/>
                    <a:pt x="139" y="235"/>
                    <a:pt x="120" y="235"/>
                  </a:cubicBezTo>
                  <a:cubicBezTo>
                    <a:pt x="100" y="236"/>
                    <a:pt x="86" y="222"/>
                    <a:pt x="85" y="201"/>
                  </a:cubicBezTo>
                  <a:cubicBezTo>
                    <a:pt x="84" y="193"/>
                    <a:pt x="85" y="185"/>
                    <a:pt x="85" y="177"/>
                  </a:cubicBezTo>
                  <a:cubicBezTo>
                    <a:pt x="85" y="169"/>
                    <a:pt x="85" y="161"/>
                    <a:pt x="85" y="151"/>
                  </a:cubicBezTo>
                  <a:cubicBezTo>
                    <a:pt x="68" y="151"/>
                    <a:pt x="52" y="152"/>
                    <a:pt x="37" y="151"/>
                  </a:cubicBezTo>
                  <a:cubicBezTo>
                    <a:pt x="16" y="151"/>
                    <a:pt x="2" y="138"/>
                    <a:pt x="1" y="119"/>
                  </a:cubicBezTo>
                  <a:cubicBezTo>
                    <a:pt x="0" y="99"/>
                    <a:pt x="14" y="85"/>
                    <a:pt x="36" y="84"/>
                  </a:cubicBezTo>
                  <a:cubicBezTo>
                    <a:pt x="52" y="84"/>
                    <a:pt x="67" y="84"/>
                    <a:pt x="85" y="84"/>
                  </a:cubicBezTo>
                  <a:cubicBezTo>
                    <a:pt x="85" y="67"/>
                    <a:pt x="84" y="52"/>
                    <a:pt x="85" y="37"/>
                  </a:cubicBezTo>
                  <a:cubicBezTo>
                    <a:pt x="85" y="14"/>
                    <a:pt x="99" y="0"/>
                    <a:pt x="119" y="1"/>
                  </a:cubicBezTo>
                  <a:cubicBezTo>
                    <a:pt x="139" y="1"/>
                    <a:pt x="152" y="15"/>
                    <a:pt x="152" y="38"/>
                  </a:cubicBezTo>
                  <a:cubicBezTo>
                    <a:pt x="152" y="53"/>
                    <a:pt x="152" y="67"/>
                    <a:pt x="152" y="85"/>
                  </a:cubicBezTo>
                  <a:cubicBezTo>
                    <a:pt x="170" y="85"/>
                    <a:pt x="188" y="84"/>
                    <a:pt x="205" y="85"/>
                  </a:cubicBezTo>
                  <a:cubicBezTo>
                    <a:pt x="226" y="86"/>
                    <a:pt x="240" y="106"/>
                    <a:pt x="235" y="126"/>
                  </a:cubicBezTo>
                  <a:cubicBezTo>
                    <a:pt x="232" y="141"/>
                    <a:pt x="219" y="151"/>
                    <a:pt x="202" y="151"/>
                  </a:cubicBezTo>
                  <a:cubicBezTo>
                    <a:pt x="187" y="152"/>
                    <a:pt x="171" y="151"/>
                    <a:pt x="152" y="1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7">
              <a:extLst>
                <a:ext uri="{FF2B5EF4-FFF2-40B4-BE49-F238E27FC236}">
                  <a16:creationId xmlns:a16="http://schemas.microsoft.com/office/drawing/2014/main" id="{46D018B6-EE10-4D35-B090-C13474165DEB}"/>
                </a:ext>
              </a:extLst>
            </p:cNvPr>
            <p:cNvSpPr>
              <a:spLocks/>
            </p:cNvSpPr>
            <p:nvPr/>
          </p:nvSpPr>
          <p:spPr bwMode="auto">
            <a:xfrm>
              <a:off x="5543702" y="891518"/>
              <a:ext cx="173165" cy="170650"/>
            </a:xfrm>
            <a:custGeom>
              <a:avLst/>
              <a:gdLst>
                <a:gd name="T0" fmla="*/ 134 w 206"/>
                <a:gd name="T1" fmla="*/ 72 h 203"/>
                <a:gd name="T2" fmla="*/ 173 w 206"/>
                <a:gd name="T3" fmla="*/ 72 h 203"/>
                <a:gd name="T4" fmla="*/ 206 w 206"/>
                <a:gd name="T5" fmla="*/ 101 h 203"/>
                <a:gd name="T6" fmla="*/ 173 w 206"/>
                <a:gd name="T7" fmla="*/ 130 h 203"/>
                <a:gd name="T8" fmla="*/ 139 w 206"/>
                <a:gd name="T9" fmla="*/ 131 h 203"/>
                <a:gd name="T10" fmla="*/ 134 w 206"/>
                <a:gd name="T11" fmla="*/ 132 h 203"/>
                <a:gd name="T12" fmla="*/ 134 w 206"/>
                <a:gd name="T13" fmla="*/ 170 h 203"/>
                <a:gd name="T14" fmla="*/ 104 w 206"/>
                <a:gd name="T15" fmla="*/ 203 h 203"/>
                <a:gd name="T16" fmla="*/ 76 w 206"/>
                <a:gd name="T17" fmla="*/ 171 h 203"/>
                <a:gd name="T18" fmla="*/ 76 w 206"/>
                <a:gd name="T19" fmla="*/ 151 h 203"/>
                <a:gd name="T20" fmla="*/ 76 w 206"/>
                <a:gd name="T21" fmla="*/ 130 h 203"/>
                <a:gd name="T22" fmla="*/ 36 w 206"/>
                <a:gd name="T23" fmla="*/ 130 h 203"/>
                <a:gd name="T24" fmla="*/ 5 w 206"/>
                <a:gd name="T25" fmla="*/ 109 h 203"/>
                <a:gd name="T26" fmla="*/ 33 w 206"/>
                <a:gd name="T27" fmla="*/ 72 h 203"/>
                <a:gd name="T28" fmla="*/ 54 w 206"/>
                <a:gd name="T29" fmla="*/ 72 h 203"/>
                <a:gd name="T30" fmla="*/ 76 w 206"/>
                <a:gd name="T31" fmla="*/ 72 h 203"/>
                <a:gd name="T32" fmla="*/ 76 w 206"/>
                <a:gd name="T33" fmla="*/ 35 h 203"/>
                <a:gd name="T34" fmla="*/ 105 w 206"/>
                <a:gd name="T35" fmla="*/ 0 h 203"/>
                <a:gd name="T36" fmla="*/ 134 w 206"/>
                <a:gd name="T37" fmla="*/ 34 h 203"/>
                <a:gd name="T38" fmla="*/ 134 w 206"/>
                <a:gd name="T39" fmla="*/ 7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203">
                  <a:moveTo>
                    <a:pt x="134" y="72"/>
                  </a:moveTo>
                  <a:cubicBezTo>
                    <a:pt x="148" y="72"/>
                    <a:pt x="161" y="72"/>
                    <a:pt x="173" y="72"/>
                  </a:cubicBezTo>
                  <a:cubicBezTo>
                    <a:pt x="193" y="72"/>
                    <a:pt x="206" y="84"/>
                    <a:pt x="206" y="101"/>
                  </a:cubicBezTo>
                  <a:cubicBezTo>
                    <a:pt x="206" y="119"/>
                    <a:pt x="193" y="130"/>
                    <a:pt x="173" y="130"/>
                  </a:cubicBezTo>
                  <a:cubicBezTo>
                    <a:pt x="162" y="131"/>
                    <a:pt x="150" y="131"/>
                    <a:pt x="139" y="131"/>
                  </a:cubicBezTo>
                  <a:cubicBezTo>
                    <a:pt x="138" y="131"/>
                    <a:pt x="137" y="131"/>
                    <a:pt x="134" y="132"/>
                  </a:cubicBezTo>
                  <a:cubicBezTo>
                    <a:pt x="134" y="144"/>
                    <a:pt x="134" y="157"/>
                    <a:pt x="134" y="170"/>
                  </a:cubicBezTo>
                  <a:cubicBezTo>
                    <a:pt x="134" y="189"/>
                    <a:pt x="121" y="203"/>
                    <a:pt x="104" y="203"/>
                  </a:cubicBezTo>
                  <a:cubicBezTo>
                    <a:pt x="88" y="203"/>
                    <a:pt x="76" y="189"/>
                    <a:pt x="76" y="171"/>
                  </a:cubicBezTo>
                  <a:cubicBezTo>
                    <a:pt x="75" y="164"/>
                    <a:pt x="76" y="158"/>
                    <a:pt x="76" y="151"/>
                  </a:cubicBezTo>
                  <a:cubicBezTo>
                    <a:pt x="76" y="145"/>
                    <a:pt x="76" y="139"/>
                    <a:pt x="76" y="130"/>
                  </a:cubicBezTo>
                  <a:cubicBezTo>
                    <a:pt x="62" y="130"/>
                    <a:pt x="49" y="131"/>
                    <a:pt x="36" y="130"/>
                  </a:cubicBezTo>
                  <a:cubicBezTo>
                    <a:pt x="21" y="130"/>
                    <a:pt x="9" y="124"/>
                    <a:pt x="5" y="109"/>
                  </a:cubicBezTo>
                  <a:cubicBezTo>
                    <a:pt x="0" y="90"/>
                    <a:pt x="12" y="74"/>
                    <a:pt x="33" y="72"/>
                  </a:cubicBezTo>
                  <a:cubicBezTo>
                    <a:pt x="40" y="72"/>
                    <a:pt x="47" y="72"/>
                    <a:pt x="54" y="72"/>
                  </a:cubicBezTo>
                  <a:cubicBezTo>
                    <a:pt x="61" y="72"/>
                    <a:pt x="68" y="72"/>
                    <a:pt x="76" y="72"/>
                  </a:cubicBezTo>
                  <a:cubicBezTo>
                    <a:pt x="76" y="59"/>
                    <a:pt x="76" y="47"/>
                    <a:pt x="76" y="35"/>
                  </a:cubicBezTo>
                  <a:cubicBezTo>
                    <a:pt x="76" y="14"/>
                    <a:pt x="87" y="0"/>
                    <a:pt x="105" y="0"/>
                  </a:cubicBezTo>
                  <a:cubicBezTo>
                    <a:pt x="122" y="0"/>
                    <a:pt x="134" y="14"/>
                    <a:pt x="134" y="34"/>
                  </a:cubicBezTo>
                  <a:cubicBezTo>
                    <a:pt x="134" y="46"/>
                    <a:pt x="134" y="58"/>
                    <a:pt x="134"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3" name="Freeform 5">
              <a:extLst>
                <a:ext uri="{FF2B5EF4-FFF2-40B4-BE49-F238E27FC236}">
                  <a16:creationId xmlns:a16="http://schemas.microsoft.com/office/drawing/2014/main" id="{5CB51D50-E005-41FD-940F-0456F6DD3799}"/>
                </a:ext>
              </a:extLst>
            </p:cNvPr>
            <p:cNvSpPr>
              <a:spLocks noEditPoints="1"/>
            </p:cNvSpPr>
            <p:nvPr/>
          </p:nvSpPr>
          <p:spPr bwMode="auto">
            <a:xfrm>
              <a:off x="5252326" y="1360433"/>
              <a:ext cx="885991" cy="311894"/>
            </a:xfrm>
            <a:custGeom>
              <a:avLst/>
              <a:gdLst>
                <a:gd name="T0" fmla="*/ 1508 w 2780"/>
                <a:gd name="T1" fmla="*/ 982 h 982"/>
                <a:gd name="T2" fmla="*/ 1501 w 2780"/>
                <a:gd name="T3" fmla="*/ 981 h 982"/>
                <a:gd name="T4" fmla="*/ 650 w 2780"/>
                <a:gd name="T5" fmla="*/ 742 h 982"/>
                <a:gd name="T6" fmla="*/ 27 w 2780"/>
                <a:gd name="T7" fmla="*/ 742 h 982"/>
                <a:gd name="T8" fmla="*/ 0 w 2780"/>
                <a:gd name="T9" fmla="*/ 715 h 982"/>
                <a:gd name="T10" fmla="*/ 0 w 2780"/>
                <a:gd name="T11" fmla="*/ 142 h 982"/>
                <a:gd name="T12" fmla="*/ 27 w 2780"/>
                <a:gd name="T13" fmla="*/ 115 h 982"/>
                <a:gd name="T14" fmla="*/ 393 w 2780"/>
                <a:gd name="T15" fmla="*/ 115 h 982"/>
                <a:gd name="T16" fmla="*/ 783 w 2780"/>
                <a:gd name="T17" fmla="*/ 0 h 982"/>
                <a:gd name="T18" fmla="*/ 1340 w 2780"/>
                <a:gd name="T19" fmla="*/ 261 h 982"/>
                <a:gd name="T20" fmla="*/ 1930 w 2780"/>
                <a:gd name="T21" fmla="*/ 261 h 982"/>
                <a:gd name="T22" fmla="*/ 2014 w 2780"/>
                <a:gd name="T23" fmla="*/ 306 h 982"/>
                <a:gd name="T24" fmla="*/ 2028 w 2780"/>
                <a:gd name="T25" fmla="*/ 437 h 982"/>
                <a:gd name="T26" fmla="*/ 2024 w 2780"/>
                <a:gd name="T27" fmla="*/ 445 h 982"/>
                <a:gd name="T28" fmla="*/ 2577 w 2780"/>
                <a:gd name="T29" fmla="*/ 268 h 982"/>
                <a:gd name="T30" fmla="*/ 2691 w 2780"/>
                <a:gd name="T31" fmla="*/ 275 h 982"/>
                <a:gd name="T32" fmla="*/ 2767 w 2780"/>
                <a:gd name="T33" fmla="*/ 361 h 982"/>
                <a:gd name="T34" fmla="*/ 2760 w 2780"/>
                <a:gd name="T35" fmla="*/ 476 h 982"/>
                <a:gd name="T36" fmla="*/ 2674 w 2780"/>
                <a:gd name="T37" fmla="*/ 552 h 982"/>
                <a:gd name="T38" fmla="*/ 2640 w 2780"/>
                <a:gd name="T39" fmla="*/ 565 h 982"/>
                <a:gd name="T40" fmla="*/ 1942 w 2780"/>
                <a:gd name="T41" fmla="*/ 824 h 982"/>
                <a:gd name="T42" fmla="*/ 1518 w 2780"/>
                <a:gd name="T43" fmla="*/ 980 h 982"/>
                <a:gd name="T44" fmla="*/ 1508 w 2780"/>
                <a:gd name="T45" fmla="*/ 982 h 982"/>
                <a:gd name="T46" fmla="*/ 55 w 2780"/>
                <a:gd name="T47" fmla="*/ 687 h 982"/>
                <a:gd name="T48" fmla="*/ 654 w 2780"/>
                <a:gd name="T49" fmla="*/ 687 h 982"/>
                <a:gd name="T50" fmla="*/ 661 w 2780"/>
                <a:gd name="T51" fmla="*/ 688 h 982"/>
                <a:gd name="T52" fmla="*/ 1507 w 2780"/>
                <a:gd name="T53" fmla="*/ 925 h 982"/>
                <a:gd name="T54" fmla="*/ 1923 w 2780"/>
                <a:gd name="T55" fmla="*/ 772 h 982"/>
                <a:gd name="T56" fmla="*/ 2655 w 2780"/>
                <a:gd name="T57" fmla="*/ 500 h 982"/>
                <a:gd name="T58" fmla="*/ 2711 w 2780"/>
                <a:gd name="T59" fmla="*/ 452 h 982"/>
                <a:gd name="T60" fmla="*/ 2715 w 2780"/>
                <a:gd name="T61" fmla="*/ 379 h 982"/>
                <a:gd name="T62" fmla="*/ 2667 w 2780"/>
                <a:gd name="T63" fmla="*/ 325 h 982"/>
                <a:gd name="T64" fmla="*/ 2594 w 2780"/>
                <a:gd name="T65" fmla="*/ 320 h 982"/>
                <a:gd name="T66" fmla="*/ 1966 w 2780"/>
                <a:gd name="T67" fmla="*/ 522 h 982"/>
                <a:gd name="T68" fmla="*/ 1779 w 2780"/>
                <a:gd name="T69" fmla="*/ 584 h 982"/>
                <a:gd name="T70" fmla="*/ 1127 w 2780"/>
                <a:gd name="T71" fmla="*/ 584 h 982"/>
                <a:gd name="T72" fmla="*/ 1100 w 2780"/>
                <a:gd name="T73" fmla="*/ 557 h 982"/>
                <a:gd name="T74" fmla="*/ 1127 w 2780"/>
                <a:gd name="T75" fmla="*/ 529 h 982"/>
                <a:gd name="T76" fmla="*/ 1779 w 2780"/>
                <a:gd name="T77" fmla="*/ 529 h 982"/>
                <a:gd name="T78" fmla="*/ 1930 w 2780"/>
                <a:gd name="T79" fmla="*/ 480 h 982"/>
                <a:gd name="T80" fmla="*/ 1936 w 2780"/>
                <a:gd name="T81" fmla="*/ 474 h 982"/>
                <a:gd name="T82" fmla="*/ 1977 w 2780"/>
                <a:gd name="T83" fmla="*/ 416 h 982"/>
                <a:gd name="T84" fmla="*/ 1968 w 2780"/>
                <a:gd name="T85" fmla="*/ 337 h 982"/>
                <a:gd name="T86" fmla="*/ 1930 w 2780"/>
                <a:gd name="T87" fmla="*/ 316 h 982"/>
                <a:gd name="T88" fmla="*/ 1326 w 2780"/>
                <a:gd name="T89" fmla="*/ 316 h 982"/>
                <a:gd name="T90" fmla="*/ 1326 w 2780"/>
                <a:gd name="T91" fmla="*/ 316 h 982"/>
                <a:gd name="T92" fmla="*/ 1305 w 2780"/>
                <a:gd name="T93" fmla="*/ 306 h 982"/>
                <a:gd name="T94" fmla="*/ 783 w 2780"/>
                <a:gd name="T95" fmla="*/ 56 h 982"/>
                <a:gd name="T96" fmla="*/ 416 w 2780"/>
                <a:gd name="T97" fmla="*/ 165 h 982"/>
                <a:gd name="T98" fmla="*/ 401 w 2780"/>
                <a:gd name="T99" fmla="*/ 170 h 982"/>
                <a:gd name="T100" fmla="*/ 55 w 2780"/>
                <a:gd name="T101" fmla="*/ 170 h 982"/>
                <a:gd name="T102" fmla="*/ 55 w 2780"/>
                <a:gd name="T103" fmla="*/ 687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80" h="982">
                  <a:moveTo>
                    <a:pt x="1508" y="982"/>
                  </a:moveTo>
                  <a:cubicBezTo>
                    <a:pt x="1506" y="982"/>
                    <a:pt x="1503" y="982"/>
                    <a:pt x="1501" y="981"/>
                  </a:cubicBezTo>
                  <a:cubicBezTo>
                    <a:pt x="650" y="742"/>
                    <a:pt x="650" y="742"/>
                    <a:pt x="650" y="742"/>
                  </a:cubicBezTo>
                  <a:cubicBezTo>
                    <a:pt x="27" y="742"/>
                    <a:pt x="27" y="742"/>
                    <a:pt x="27" y="742"/>
                  </a:cubicBezTo>
                  <a:cubicBezTo>
                    <a:pt x="12" y="742"/>
                    <a:pt x="0" y="730"/>
                    <a:pt x="0" y="715"/>
                  </a:cubicBezTo>
                  <a:cubicBezTo>
                    <a:pt x="0" y="142"/>
                    <a:pt x="0" y="142"/>
                    <a:pt x="0" y="142"/>
                  </a:cubicBezTo>
                  <a:cubicBezTo>
                    <a:pt x="0" y="127"/>
                    <a:pt x="12" y="115"/>
                    <a:pt x="27" y="115"/>
                  </a:cubicBezTo>
                  <a:cubicBezTo>
                    <a:pt x="393" y="115"/>
                    <a:pt x="393" y="115"/>
                    <a:pt x="393" y="115"/>
                  </a:cubicBezTo>
                  <a:cubicBezTo>
                    <a:pt x="509" y="40"/>
                    <a:pt x="644" y="0"/>
                    <a:pt x="783" y="0"/>
                  </a:cubicBezTo>
                  <a:cubicBezTo>
                    <a:pt x="1000" y="0"/>
                    <a:pt x="1202" y="95"/>
                    <a:pt x="1340" y="261"/>
                  </a:cubicBezTo>
                  <a:cubicBezTo>
                    <a:pt x="1930" y="261"/>
                    <a:pt x="1930" y="261"/>
                    <a:pt x="1930" y="261"/>
                  </a:cubicBezTo>
                  <a:cubicBezTo>
                    <a:pt x="1964" y="261"/>
                    <a:pt x="1994" y="277"/>
                    <a:pt x="2014" y="306"/>
                  </a:cubicBezTo>
                  <a:cubicBezTo>
                    <a:pt x="2039" y="342"/>
                    <a:pt x="2044" y="396"/>
                    <a:pt x="2028" y="437"/>
                  </a:cubicBezTo>
                  <a:cubicBezTo>
                    <a:pt x="2027" y="439"/>
                    <a:pt x="2025" y="442"/>
                    <a:pt x="2024" y="445"/>
                  </a:cubicBezTo>
                  <a:cubicBezTo>
                    <a:pt x="2577" y="268"/>
                    <a:pt x="2577" y="268"/>
                    <a:pt x="2577" y="268"/>
                  </a:cubicBezTo>
                  <a:cubicBezTo>
                    <a:pt x="2614" y="255"/>
                    <a:pt x="2655" y="257"/>
                    <a:pt x="2691" y="275"/>
                  </a:cubicBezTo>
                  <a:cubicBezTo>
                    <a:pt x="2727" y="293"/>
                    <a:pt x="2754" y="323"/>
                    <a:pt x="2767" y="361"/>
                  </a:cubicBezTo>
                  <a:cubicBezTo>
                    <a:pt x="2780" y="399"/>
                    <a:pt x="2778" y="440"/>
                    <a:pt x="2760" y="476"/>
                  </a:cubicBezTo>
                  <a:cubicBezTo>
                    <a:pt x="2743" y="512"/>
                    <a:pt x="2712" y="539"/>
                    <a:pt x="2674" y="552"/>
                  </a:cubicBezTo>
                  <a:cubicBezTo>
                    <a:pt x="2640" y="565"/>
                    <a:pt x="2640" y="565"/>
                    <a:pt x="2640" y="565"/>
                  </a:cubicBezTo>
                  <a:cubicBezTo>
                    <a:pt x="1942" y="824"/>
                    <a:pt x="1942" y="824"/>
                    <a:pt x="1942" y="824"/>
                  </a:cubicBezTo>
                  <a:cubicBezTo>
                    <a:pt x="1518" y="980"/>
                    <a:pt x="1518" y="980"/>
                    <a:pt x="1518" y="980"/>
                  </a:cubicBezTo>
                  <a:cubicBezTo>
                    <a:pt x="1515" y="981"/>
                    <a:pt x="1511" y="982"/>
                    <a:pt x="1508" y="982"/>
                  </a:cubicBezTo>
                  <a:close/>
                  <a:moveTo>
                    <a:pt x="55" y="687"/>
                  </a:moveTo>
                  <a:cubicBezTo>
                    <a:pt x="654" y="687"/>
                    <a:pt x="654" y="687"/>
                    <a:pt x="654" y="687"/>
                  </a:cubicBezTo>
                  <a:cubicBezTo>
                    <a:pt x="656" y="687"/>
                    <a:pt x="659" y="687"/>
                    <a:pt x="661" y="688"/>
                  </a:cubicBezTo>
                  <a:cubicBezTo>
                    <a:pt x="1507" y="925"/>
                    <a:pt x="1507" y="925"/>
                    <a:pt x="1507" y="925"/>
                  </a:cubicBezTo>
                  <a:cubicBezTo>
                    <a:pt x="1923" y="772"/>
                    <a:pt x="1923" y="772"/>
                    <a:pt x="1923" y="772"/>
                  </a:cubicBezTo>
                  <a:cubicBezTo>
                    <a:pt x="2655" y="500"/>
                    <a:pt x="2655" y="500"/>
                    <a:pt x="2655" y="500"/>
                  </a:cubicBezTo>
                  <a:cubicBezTo>
                    <a:pt x="2680" y="492"/>
                    <a:pt x="2699" y="475"/>
                    <a:pt x="2711" y="452"/>
                  </a:cubicBezTo>
                  <a:cubicBezTo>
                    <a:pt x="2722" y="429"/>
                    <a:pt x="2723" y="403"/>
                    <a:pt x="2715" y="379"/>
                  </a:cubicBezTo>
                  <a:cubicBezTo>
                    <a:pt x="2707" y="355"/>
                    <a:pt x="2690" y="336"/>
                    <a:pt x="2667" y="325"/>
                  </a:cubicBezTo>
                  <a:cubicBezTo>
                    <a:pt x="2644" y="314"/>
                    <a:pt x="2618" y="312"/>
                    <a:pt x="2594" y="320"/>
                  </a:cubicBezTo>
                  <a:cubicBezTo>
                    <a:pt x="1966" y="522"/>
                    <a:pt x="1966" y="522"/>
                    <a:pt x="1966" y="522"/>
                  </a:cubicBezTo>
                  <a:cubicBezTo>
                    <a:pt x="1927" y="555"/>
                    <a:pt x="1868" y="584"/>
                    <a:pt x="1779" y="584"/>
                  </a:cubicBezTo>
                  <a:cubicBezTo>
                    <a:pt x="1127" y="584"/>
                    <a:pt x="1127" y="584"/>
                    <a:pt x="1127" y="584"/>
                  </a:cubicBezTo>
                  <a:cubicBezTo>
                    <a:pt x="1112" y="584"/>
                    <a:pt x="1100" y="572"/>
                    <a:pt x="1100" y="557"/>
                  </a:cubicBezTo>
                  <a:cubicBezTo>
                    <a:pt x="1100" y="542"/>
                    <a:pt x="1112" y="529"/>
                    <a:pt x="1127" y="529"/>
                  </a:cubicBezTo>
                  <a:cubicBezTo>
                    <a:pt x="1779" y="529"/>
                    <a:pt x="1779" y="529"/>
                    <a:pt x="1779" y="529"/>
                  </a:cubicBezTo>
                  <a:cubicBezTo>
                    <a:pt x="1852" y="529"/>
                    <a:pt x="1900" y="506"/>
                    <a:pt x="1930" y="480"/>
                  </a:cubicBezTo>
                  <a:cubicBezTo>
                    <a:pt x="1932" y="478"/>
                    <a:pt x="1934" y="476"/>
                    <a:pt x="1936" y="474"/>
                  </a:cubicBezTo>
                  <a:cubicBezTo>
                    <a:pt x="1959" y="453"/>
                    <a:pt x="1971" y="430"/>
                    <a:pt x="1977" y="416"/>
                  </a:cubicBezTo>
                  <a:cubicBezTo>
                    <a:pt x="1986" y="392"/>
                    <a:pt x="1983" y="358"/>
                    <a:pt x="1968" y="337"/>
                  </a:cubicBezTo>
                  <a:cubicBezTo>
                    <a:pt x="1959" y="323"/>
                    <a:pt x="1946" y="316"/>
                    <a:pt x="1930" y="316"/>
                  </a:cubicBezTo>
                  <a:cubicBezTo>
                    <a:pt x="1326" y="316"/>
                    <a:pt x="1326" y="316"/>
                    <a:pt x="1326" y="316"/>
                  </a:cubicBezTo>
                  <a:cubicBezTo>
                    <a:pt x="1326" y="316"/>
                    <a:pt x="1326" y="316"/>
                    <a:pt x="1326" y="316"/>
                  </a:cubicBezTo>
                  <a:cubicBezTo>
                    <a:pt x="1318" y="316"/>
                    <a:pt x="1310" y="312"/>
                    <a:pt x="1305" y="306"/>
                  </a:cubicBezTo>
                  <a:cubicBezTo>
                    <a:pt x="1177" y="147"/>
                    <a:pt x="987" y="56"/>
                    <a:pt x="783" y="56"/>
                  </a:cubicBezTo>
                  <a:cubicBezTo>
                    <a:pt x="652" y="56"/>
                    <a:pt x="525" y="94"/>
                    <a:pt x="416" y="165"/>
                  </a:cubicBezTo>
                  <a:cubicBezTo>
                    <a:pt x="412" y="168"/>
                    <a:pt x="407" y="170"/>
                    <a:pt x="401" y="170"/>
                  </a:cubicBezTo>
                  <a:cubicBezTo>
                    <a:pt x="55" y="170"/>
                    <a:pt x="55" y="170"/>
                    <a:pt x="55" y="170"/>
                  </a:cubicBezTo>
                  <a:lnTo>
                    <a:pt x="55" y="6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48397B4C-F96E-476F-B62C-9EB6E1A2BFD0}"/>
              </a:ext>
            </a:extLst>
          </p:cNvPr>
          <p:cNvGrpSpPr>
            <a:grpSpLocks noChangeAspect="1"/>
          </p:cNvGrpSpPr>
          <p:nvPr/>
        </p:nvGrpSpPr>
        <p:grpSpPr>
          <a:xfrm>
            <a:off x="8249674" y="3255306"/>
            <a:ext cx="504539" cy="500073"/>
            <a:chOff x="3459902" y="107180"/>
            <a:chExt cx="5297625" cy="5250739"/>
          </a:xfrm>
          <a:solidFill>
            <a:schemeClr val="accent1"/>
          </a:solidFill>
        </p:grpSpPr>
        <p:sp>
          <p:nvSpPr>
            <p:cNvPr id="85" name="Freeform: Shape 84">
              <a:extLst>
                <a:ext uri="{FF2B5EF4-FFF2-40B4-BE49-F238E27FC236}">
                  <a16:creationId xmlns:a16="http://schemas.microsoft.com/office/drawing/2014/main" id="{D9EDCAF3-583D-49B5-A552-A6046AD03F0D}"/>
                </a:ext>
              </a:extLst>
            </p:cNvPr>
            <p:cNvSpPr/>
            <p:nvPr/>
          </p:nvSpPr>
          <p:spPr>
            <a:xfrm>
              <a:off x="3459902" y="4148716"/>
              <a:ext cx="2404432" cy="1209165"/>
            </a:xfrm>
            <a:custGeom>
              <a:avLst/>
              <a:gdLst>
                <a:gd name="connsiteX0" fmla="*/ 2297313 w 2404432"/>
                <a:gd name="connsiteY0" fmla="*/ 1209146 h 1209165"/>
                <a:gd name="connsiteX1" fmla="*/ 107161 w 2404432"/>
                <a:gd name="connsiteY1" fmla="*/ 1209146 h 1209165"/>
                <a:gd name="connsiteX2" fmla="*/ 0 w 2404432"/>
                <a:gd name="connsiteY2" fmla="*/ 1101985 h 1209165"/>
                <a:gd name="connsiteX3" fmla="*/ 0 w 2404432"/>
                <a:gd name="connsiteY3" fmla="*/ 602526 h 1209165"/>
                <a:gd name="connsiteX4" fmla="*/ 348484 w 2404432"/>
                <a:gd name="connsiteY4" fmla="*/ 129931 h 1209165"/>
                <a:gd name="connsiteX5" fmla="*/ 752959 w 2404432"/>
                <a:gd name="connsiteY5" fmla="*/ 4792 h 1209165"/>
                <a:gd name="connsiteX6" fmla="*/ 842549 w 2404432"/>
                <a:gd name="connsiteY6" fmla="*/ 17001 h 1209165"/>
                <a:gd name="connsiteX7" fmla="*/ 1205426 w 2404432"/>
                <a:gd name="connsiteY7" fmla="*/ 250183 h 1209165"/>
                <a:gd name="connsiteX8" fmla="*/ 1618326 w 2404432"/>
                <a:gd name="connsiteY8" fmla="*/ 14130 h 1209165"/>
                <a:gd name="connsiteX9" fmla="*/ 1705544 w 2404432"/>
                <a:gd name="connsiteY9" fmla="*/ 5558 h 1209165"/>
                <a:gd name="connsiteX10" fmla="*/ 2066852 w 2404432"/>
                <a:gd name="connsiteY10" fmla="*/ 126572 h 1209165"/>
                <a:gd name="connsiteX11" fmla="*/ 2404432 w 2404432"/>
                <a:gd name="connsiteY11" fmla="*/ 595649 h 1209165"/>
                <a:gd name="connsiteX12" fmla="*/ 2404432 w 2404432"/>
                <a:gd name="connsiteY12" fmla="*/ 1102005 h 1209165"/>
                <a:gd name="connsiteX13" fmla="*/ 2297271 w 2404432"/>
                <a:gd name="connsiteY13" fmla="*/ 1209166 h 1209165"/>
                <a:gd name="connsiteX14" fmla="*/ 214342 w 2404432"/>
                <a:gd name="connsiteY14" fmla="*/ 994833 h 1209165"/>
                <a:gd name="connsiteX15" fmla="*/ 2190132 w 2404432"/>
                <a:gd name="connsiteY15" fmla="*/ 994833 h 1209165"/>
                <a:gd name="connsiteX16" fmla="*/ 2190132 w 2404432"/>
                <a:gd name="connsiteY16" fmla="*/ 595678 h 1209165"/>
                <a:gd name="connsiteX17" fmla="*/ 1998823 w 2404432"/>
                <a:gd name="connsiteY17" fmla="*/ 329813 h 1209165"/>
                <a:gd name="connsiteX18" fmla="*/ 1683061 w 2404432"/>
                <a:gd name="connsiteY18" fmla="*/ 224033 h 1209165"/>
                <a:gd name="connsiteX19" fmla="*/ 1255435 w 2404432"/>
                <a:gd name="connsiteY19" fmla="*/ 468540 h 1209165"/>
                <a:gd name="connsiteX20" fmla="*/ 1144336 w 2404432"/>
                <a:gd name="connsiteY20" fmla="*/ 465670 h 1209165"/>
                <a:gd name="connsiteX21" fmla="*/ 768713 w 2404432"/>
                <a:gd name="connsiteY21" fmla="*/ 224298 h 1209165"/>
                <a:gd name="connsiteX22" fmla="*/ 411843 w 2404432"/>
                <a:gd name="connsiteY22" fmla="*/ 334712 h 1209165"/>
                <a:gd name="connsiteX23" fmla="*/ 214332 w 2404432"/>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2" h="1209165">
                  <a:moveTo>
                    <a:pt x="2297313"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326" y="14130"/>
                  </a:lnTo>
                  <a:cubicBezTo>
                    <a:pt x="1644847" y="-1025"/>
                    <a:pt x="1676573" y="-4163"/>
                    <a:pt x="1705544" y="5558"/>
                  </a:cubicBezTo>
                  <a:lnTo>
                    <a:pt x="2066852" y="126572"/>
                  </a:lnTo>
                  <a:cubicBezTo>
                    <a:pt x="2268762" y="194233"/>
                    <a:pt x="2404432" y="382718"/>
                    <a:pt x="2404432" y="595649"/>
                  </a:cubicBezTo>
                  <a:lnTo>
                    <a:pt x="2404432" y="1102005"/>
                  </a:lnTo>
                  <a:cubicBezTo>
                    <a:pt x="2404432" y="1161171"/>
                    <a:pt x="2356480" y="1209166"/>
                    <a:pt x="2297271"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336" y="465670"/>
                  </a:cubicBezTo>
                  <a:lnTo>
                    <a:pt x="768713" y="224298"/>
                  </a:lnTo>
                  <a:lnTo>
                    <a:pt x="41184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48269F64-CB9C-4556-AEF7-F11BF95B2B72}"/>
                </a:ext>
              </a:extLst>
            </p:cNvPr>
            <p:cNvSpPr/>
            <p:nvPr/>
          </p:nvSpPr>
          <p:spPr>
            <a:xfrm>
              <a:off x="3935558"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09 w 1501844"/>
                <a:gd name="connsiteY7" fmla="*/ 428596 h 642971"/>
                <a:gd name="connsiteX8" fmla="*/ 1285923 w 1501844"/>
                <a:gd name="connsiteY8" fmla="*/ 107543 h 642971"/>
                <a:gd name="connsiteX9" fmla="*/ 1392692 w 1501844"/>
                <a:gd name="connsiteY9" fmla="*/ 0 h 642971"/>
                <a:gd name="connsiteX10" fmla="*/ 1393113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8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09" y="428596"/>
                  </a:lnTo>
                  <a:lnTo>
                    <a:pt x="1285923" y="107543"/>
                  </a:lnTo>
                  <a:cubicBezTo>
                    <a:pt x="1285693" y="48377"/>
                    <a:pt x="1333493" y="196"/>
                    <a:pt x="1392692" y="0"/>
                  </a:cubicBezTo>
                  <a:lnTo>
                    <a:pt x="1393113" y="0"/>
                  </a:lnTo>
                  <a:cubicBezTo>
                    <a:pt x="1452087" y="0"/>
                    <a:pt x="1500039" y="47723"/>
                    <a:pt x="1500275" y="106769"/>
                  </a:cubicBezTo>
                  <a:lnTo>
                    <a:pt x="1501844" y="535394"/>
                  </a:lnTo>
                  <a:cubicBezTo>
                    <a:pt x="1501959" y="563867"/>
                    <a:pt x="1490707" y="591230"/>
                    <a:pt x="1470615" y="611436"/>
                  </a:cubicBezTo>
                  <a:cubicBezTo>
                    <a:pt x="1450523" y="631643"/>
                    <a:pt x="1423199" y="642972"/>
                    <a:pt x="1394688"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7" name="Freeform: Shape 86">
              <a:extLst>
                <a:ext uri="{FF2B5EF4-FFF2-40B4-BE49-F238E27FC236}">
                  <a16:creationId xmlns:a16="http://schemas.microsoft.com/office/drawing/2014/main" id="{8AEBA0E5-E644-47D4-A767-2688EDBDC358}"/>
                </a:ext>
              </a:extLst>
            </p:cNvPr>
            <p:cNvSpPr/>
            <p:nvPr/>
          </p:nvSpPr>
          <p:spPr>
            <a:xfrm>
              <a:off x="3995737"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2C82135B-29B4-42AA-806B-B9A77D712EDC}"/>
                </a:ext>
              </a:extLst>
            </p:cNvPr>
            <p:cNvSpPr/>
            <p:nvPr/>
          </p:nvSpPr>
          <p:spPr>
            <a:xfrm>
              <a:off x="6353096" y="4148716"/>
              <a:ext cx="2404431" cy="1209165"/>
            </a:xfrm>
            <a:custGeom>
              <a:avLst/>
              <a:gdLst>
                <a:gd name="connsiteX0" fmla="*/ 2297312 w 2404431"/>
                <a:gd name="connsiteY0" fmla="*/ 1209146 h 1209165"/>
                <a:gd name="connsiteX1" fmla="*/ 107161 w 2404431"/>
                <a:gd name="connsiteY1" fmla="*/ 1209146 h 1209165"/>
                <a:gd name="connsiteX2" fmla="*/ 0 w 2404431"/>
                <a:gd name="connsiteY2" fmla="*/ 1101985 h 1209165"/>
                <a:gd name="connsiteX3" fmla="*/ 0 w 2404431"/>
                <a:gd name="connsiteY3" fmla="*/ 602526 h 1209165"/>
                <a:gd name="connsiteX4" fmla="*/ 348484 w 2404431"/>
                <a:gd name="connsiteY4" fmla="*/ 129931 h 1209165"/>
                <a:gd name="connsiteX5" fmla="*/ 752959 w 2404431"/>
                <a:gd name="connsiteY5" fmla="*/ 4792 h 1209165"/>
                <a:gd name="connsiteX6" fmla="*/ 842549 w 2404431"/>
                <a:gd name="connsiteY6" fmla="*/ 17001 h 1209165"/>
                <a:gd name="connsiteX7" fmla="*/ 1205426 w 2404431"/>
                <a:gd name="connsiteY7" fmla="*/ 250183 h 1209165"/>
                <a:gd name="connsiteX8" fmla="*/ 1618287 w 2404431"/>
                <a:gd name="connsiteY8" fmla="*/ 14130 h 1209165"/>
                <a:gd name="connsiteX9" fmla="*/ 1705504 w 2404431"/>
                <a:gd name="connsiteY9" fmla="*/ 5558 h 1209165"/>
                <a:gd name="connsiteX10" fmla="*/ 2066813 w 2404431"/>
                <a:gd name="connsiteY10" fmla="*/ 126572 h 1209165"/>
                <a:gd name="connsiteX11" fmla="*/ 2404393 w 2404431"/>
                <a:gd name="connsiteY11" fmla="*/ 595649 h 1209165"/>
                <a:gd name="connsiteX12" fmla="*/ 2404432 w 2404431"/>
                <a:gd name="connsiteY12" fmla="*/ 1102005 h 1209165"/>
                <a:gd name="connsiteX13" fmla="*/ 2297270 w 2404431"/>
                <a:gd name="connsiteY13" fmla="*/ 1209166 h 1209165"/>
                <a:gd name="connsiteX14" fmla="*/ 214342 w 2404431"/>
                <a:gd name="connsiteY14" fmla="*/ 994833 h 1209165"/>
                <a:gd name="connsiteX15" fmla="*/ 2190132 w 2404431"/>
                <a:gd name="connsiteY15" fmla="*/ 994833 h 1209165"/>
                <a:gd name="connsiteX16" fmla="*/ 2190132 w 2404431"/>
                <a:gd name="connsiteY16" fmla="*/ 595678 h 1209165"/>
                <a:gd name="connsiteX17" fmla="*/ 1998823 w 2404431"/>
                <a:gd name="connsiteY17" fmla="*/ 329813 h 1209165"/>
                <a:gd name="connsiteX18" fmla="*/ 1683061 w 2404431"/>
                <a:gd name="connsiteY18" fmla="*/ 224033 h 1209165"/>
                <a:gd name="connsiteX19" fmla="*/ 1255435 w 2404431"/>
                <a:gd name="connsiteY19" fmla="*/ 468540 h 1209165"/>
                <a:gd name="connsiteX20" fmla="*/ 1144296 w 2404431"/>
                <a:gd name="connsiteY20" fmla="*/ 465670 h 1209165"/>
                <a:gd name="connsiteX21" fmla="*/ 768674 w 2404431"/>
                <a:gd name="connsiteY21" fmla="*/ 224298 h 1209165"/>
                <a:gd name="connsiteX22" fmla="*/ 411803 w 2404431"/>
                <a:gd name="connsiteY22" fmla="*/ 334712 h 1209165"/>
                <a:gd name="connsiteX23" fmla="*/ 214332 w 2404431"/>
                <a:gd name="connsiteY23" fmla="*/ 602526 h 12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04431" h="1209165">
                  <a:moveTo>
                    <a:pt x="2297312" y="1209146"/>
                  </a:moveTo>
                  <a:lnTo>
                    <a:pt x="107161" y="1209146"/>
                  </a:lnTo>
                  <a:cubicBezTo>
                    <a:pt x="47995" y="1209146"/>
                    <a:pt x="0" y="1161155"/>
                    <a:pt x="0" y="1101985"/>
                  </a:cubicBezTo>
                  <a:lnTo>
                    <a:pt x="0" y="602526"/>
                  </a:lnTo>
                  <a:cubicBezTo>
                    <a:pt x="0" y="384343"/>
                    <a:pt x="140031" y="194416"/>
                    <a:pt x="348484" y="129931"/>
                  </a:cubicBezTo>
                  <a:lnTo>
                    <a:pt x="752959" y="4792"/>
                  </a:lnTo>
                  <a:cubicBezTo>
                    <a:pt x="783192" y="-4545"/>
                    <a:pt x="815952" y="-68"/>
                    <a:pt x="842549" y="17001"/>
                  </a:cubicBezTo>
                  <a:lnTo>
                    <a:pt x="1205426" y="250183"/>
                  </a:lnTo>
                  <a:lnTo>
                    <a:pt x="1618287" y="14130"/>
                  </a:lnTo>
                  <a:cubicBezTo>
                    <a:pt x="1644846" y="-1025"/>
                    <a:pt x="1676573" y="-4163"/>
                    <a:pt x="1705504" y="5558"/>
                  </a:cubicBezTo>
                  <a:lnTo>
                    <a:pt x="2066813" y="126572"/>
                  </a:lnTo>
                  <a:cubicBezTo>
                    <a:pt x="2268723" y="194233"/>
                    <a:pt x="2404393" y="382718"/>
                    <a:pt x="2404393" y="595649"/>
                  </a:cubicBezTo>
                  <a:lnTo>
                    <a:pt x="2404432" y="1102005"/>
                  </a:lnTo>
                  <a:cubicBezTo>
                    <a:pt x="2404432" y="1161171"/>
                    <a:pt x="2356441" y="1209166"/>
                    <a:pt x="2297270" y="1209166"/>
                  </a:cubicBezTo>
                  <a:close/>
                  <a:moveTo>
                    <a:pt x="214342" y="994833"/>
                  </a:moveTo>
                  <a:lnTo>
                    <a:pt x="2190132" y="994833"/>
                  </a:lnTo>
                  <a:lnTo>
                    <a:pt x="2190132" y="595678"/>
                  </a:lnTo>
                  <a:cubicBezTo>
                    <a:pt x="2190132" y="475016"/>
                    <a:pt x="2113247" y="368159"/>
                    <a:pt x="1998823" y="329813"/>
                  </a:cubicBezTo>
                  <a:lnTo>
                    <a:pt x="1683061" y="224033"/>
                  </a:lnTo>
                  <a:lnTo>
                    <a:pt x="1255435" y="468540"/>
                  </a:lnTo>
                  <a:cubicBezTo>
                    <a:pt x="1220762" y="488364"/>
                    <a:pt x="1177938" y="487255"/>
                    <a:pt x="1144296" y="465670"/>
                  </a:cubicBezTo>
                  <a:lnTo>
                    <a:pt x="768674" y="224298"/>
                  </a:lnTo>
                  <a:lnTo>
                    <a:pt x="411803" y="334712"/>
                  </a:lnTo>
                  <a:cubicBezTo>
                    <a:pt x="293699" y="371260"/>
                    <a:pt x="214332" y="478877"/>
                    <a:pt x="214332" y="602526"/>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D9F04145-6769-42F2-8584-FD07ADC5169C}"/>
                </a:ext>
              </a:extLst>
            </p:cNvPr>
            <p:cNvSpPr/>
            <p:nvPr/>
          </p:nvSpPr>
          <p:spPr>
            <a:xfrm>
              <a:off x="6828752" y="4714948"/>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4 h 642971"/>
                <a:gd name="connsiteX4" fmla="*/ 107161 w 1501844"/>
                <a:gd name="connsiteY4" fmla="*/ 4712 h 642971"/>
                <a:gd name="connsiteX5" fmla="*/ 214322 w 1501844"/>
                <a:gd name="connsiteY5" fmla="*/ 111874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6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4"/>
                  </a:lnTo>
                  <a:cubicBezTo>
                    <a:pt x="0" y="52707"/>
                    <a:pt x="47990" y="4712"/>
                    <a:pt x="107161" y="4712"/>
                  </a:cubicBezTo>
                  <a:cubicBezTo>
                    <a:pt x="166332" y="4712"/>
                    <a:pt x="214322" y="52703"/>
                    <a:pt x="214322" y="111874"/>
                  </a:cubicBezTo>
                  <a:lnTo>
                    <a:pt x="214322" y="428596"/>
                  </a:lnTo>
                  <a:lnTo>
                    <a:pt x="1287110" y="428596"/>
                  </a:lnTo>
                  <a:lnTo>
                    <a:pt x="1285923" y="107543"/>
                  </a:lnTo>
                  <a:cubicBezTo>
                    <a:pt x="1285694" y="48377"/>
                    <a:pt x="1333493" y="196"/>
                    <a:pt x="1392693" y="0"/>
                  </a:cubicBezTo>
                  <a:lnTo>
                    <a:pt x="1393114" y="0"/>
                  </a:lnTo>
                  <a:cubicBezTo>
                    <a:pt x="1452125" y="0"/>
                    <a:pt x="1500040" y="47723"/>
                    <a:pt x="1500275" y="106769"/>
                  </a:cubicBezTo>
                  <a:lnTo>
                    <a:pt x="1501844" y="535394"/>
                  </a:lnTo>
                  <a:cubicBezTo>
                    <a:pt x="1501958" y="563906"/>
                    <a:pt x="1490707" y="591230"/>
                    <a:pt x="1470615" y="611436"/>
                  </a:cubicBezTo>
                  <a:cubicBezTo>
                    <a:pt x="1450523" y="631643"/>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2EB6FAA0-CA83-47AD-B714-5746D8EB7452}"/>
                </a:ext>
              </a:extLst>
            </p:cNvPr>
            <p:cNvSpPr/>
            <p:nvPr/>
          </p:nvSpPr>
          <p:spPr>
            <a:xfrm>
              <a:off x="6996112" y="2786013"/>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3 h 1285875"/>
                <a:gd name="connsiteX6" fmla="*/ 214313 w 1285875"/>
                <a:gd name="connsiteY6" fmla="*/ 642888 h 1285875"/>
                <a:gd name="connsiteX7" fmla="*/ 642938 w 1285875"/>
                <a:gd name="connsiteY7" fmla="*/ 1071514 h 1285875"/>
                <a:gd name="connsiteX8" fmla="*/ 1071563 w 1285875"/>
                <a:gd name="connsiteY8" fmla="*/ 642888 h 1285875"/>
                <a:gd name="connsiteX9" fmla="*/ 642938 w 1285875"/>
                <a:gd name="connsiteY9" fmla="*/ 214263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9"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3"/>
                  </a:moveTo>
                  <a:cubicBezTo>
                    <a:pt x="406581" y="214263"/>
                    <a:pt x="214313" y="406532"/>
                    <a:pt x="214313" y="642888"/>
                  </a:cubicBezTo>
                  <a:cubicBezTo>
                    <a:pt x="214313" y="879245"/>
                    <a:pt x="406581" y="1071514"/>
                    <a:pt x="642938" y="1071514"/>
                  </a:cubicBezTo>
                  <a:cubicBezTo>
                    <a:pt x="879294" y="1071514"/>
                    <a:pt x="1071563" y="879245"/>
                    <a:pt x="1071563" y="642888"/>
                  </a:cubicBezTo>
                  <a:cubicBezTo>
                    <a:pt x="1071563" y="406532"/>
                    <a:pt x="879294" y="214263"/>
                    <a:pt x="642938" y="214263"/>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1" name="Freeform: Shape 90">
              <a:extLst>
                <a:ext uri="{FF2B5EF4-FFF2-40B4-BE49-F238E27FC236}">
                  <a16:creationId xmlns:a16="http://schemas.microsoft.com/office/drawing/2014/main" id="{85F4D43C-4206-4D54-8A91-4EED5EAF3FAF}"/>
                </a:ext>
              </a:extLst>
            </p:cNvPr>
            <p:cNvSpPr/>
            <p:nvPr/>
          </p:nvSpPr>
          <p:spPr>
            <a:xfrm>
              <a:off x="4960138" y="1469793"/>
              <a:ext cx="2357441" cy="1209137"/>
            </a:xfrm>
            <a:custGeom>
              <a:avLst/>
              <a:gdLst>
                <a:gd name="connsiteX0" fmla="*/ 2250286 w 2357441"/>
                <a:gd name="connsiteY0" fmla="*/ 1209138 h 1209137"/>
                <a:gd name="connsiteX1" fmla="*/ 107161 w 2357441"/>
                <a:gd name="connsiteY1" fmla="*/ 1209138 h 1209137"/>
                <a:gd name="connsiteX2" fmla="*/ 0 w 2357441"/>
                <a:gd name="connsiteY2" fmla="*/ 1101977 h 1209137"/>
                <a:gd name="connsiteX3" fmla="*/ 0 w 2357441"/>
                <a:gd name="connsiteY3" fmla="*/ 600676 h 1209137"/>
                <a:gd name="connsiteX4" fmla="*/ 345545 w 2357441"/>
                <a:gd name="connsiteY4" fmla="*/ 128993 h 1209137"/>
                <a:gd name="connsiteX5" fmla="*/ 737774 w 2357441"/>
                <a:gd name="connsiteY5" fmla="*/ 5000 h 1209137"/>
                <a:gd name="connsiteX6" fmla="*/ 828895 w 2357441"/>
                <a:gd name="connsiteY6" fmla="*/ 17592 h 1209137"/>
                <a:gd name="connsiteX7" fmla="*/ 1181974 w 2357441"/>
                <a:gd name="connsiteY7" fmla="*/ 249470 h 1209137"/>
                <a:gd name="connsiteX8" fmla="*/ 1583853 w 2357441"/>
                <a:gd name="connsiteY8" fmla="*/ 14643 h 1209137"/>
                <a:gd name="connsiteX9" fmla="*/ 1672602 w 2357441"/>
                <a:gd name="connsiteY9" fmla="*/ 5764 h 1209137"/>
                <a:gd name="connsiteX10" fmla="*/ 2022889 w 2357441"/>
                <a:gd name="connsiteY10" fmla="*/ 125661 h 1209137"/>
                <a:gd name="connsiteX11" fmla="*/ 2357442 w 2357441"/>
                <a:gd name="connsiteY11" fmla="*/ 593700 h 1209137"/>
                <a:gd name="connsiteX12" fmla="*/ 2357442 w 2357441"/>
                <a:gd name="connsiteY12" fmla="*/ 1101966 h 1209137"/>
                <a:gd name="connsiteX13" fmla="*/ 2250280 w 2357441"/>
                <a:gd name="connsiteY13" fmla="*/ 1209128 h 1209137"/>
                <a:gd name="connsiteX14" fmla="*/ 214342 w 2357441"/>
                <a:gd name="connsiteY14" fmla="*/ 994825 h 1209137"/>
                <a:gd name="connsiteX15" fmla="*/ 2143204 w 2357441"/>
                <a:gd name="connsiteY15" fmla="*/ 994825 h 1209137"/>
                <a:gd name="connsiteX16" fmla="*/ 2143204 w 2357441"/>
                <a:gd name="connsiteY16" fmla="*/ 593720 h 1209137"/>
                <a:gd name="connsiteX17" fmla="*/ 1953648 w 2357441"/>
                <a:gd name="connsiteY17" fmla="*/ 328472 h 1209137"/>
                <a:gd name="connsiteX18" fmla="*/ 1649780 w 2357441"/>
                <a:gd name="connsiteY18" fmla="*/ 224456 h 1209137"/>
                <a:gd name="connsiteX19" fmla="*/ 1232902 w 2357441"/>
                <a:gd name="connsiteY19" fmla="*/ 468043 h 1209137"/>
                <a:gd name="connsiteX20" fmla="*/ 1120009 w 2357441"/>
                <a:gd name="connsiteY20" fmla="*/ 465096 h 1209137"/>
                <a:gd name="connsiteX21" fmla="*/ 753959 w 2357441"/>
                <a:gd name="connsiteY21" fmla="*/ 224723 h 1209137"/>
                <a:gd name="connsiteX22" fmla="*/ 410295 w 2357441"/>
                <a:gd name="connsiteY22" fmla="*/ 333373 h 1209137"/>
                <a:gd name="connsiteX23" fmla="*/ 214391 w 2357441"/>
                <a:gd name="connsiteY23" fmla="*/ 600688 h 120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57441" h="1209137">
                  <a:moveTo>
                    <a:pt x="2250286" y="1209138"/>
                  </a:moveTo>
                  <a:lnTo>
                    <a:pt x="107161" y="1209138"/>
                  </a:lnTo>
                  <a:cubicBezTo>
                    <a:pt x="47995" y="1209138"/>
                    <a:pt x="0" y="1161147"/>
                    <a:pt x="0" y="1101977"/>
                  </a:cubicBezTo>
                  <a:lnTo>
                    <a:pt x="0" y="600676"/>
                  </a:lnTo>
                  <a:cubicBezTo>
                    <a:pt x="0" y="383914"/>
                    <a:pt x="138884" y="194359"/>
                    <a:pt x="345545" y="128993"/>
                  </a:cubicBezTo>
                  <a:lnTo>
                    <a:pt x="737774" y="5000"/>
                  </a:lnTo>
                  <a:cubicBezTo>
                    <a:pt x="768505" y="-4720"/>
                    <a:pt x="801953" y="-90"/>
                    <a:pt x="828895" y="17592"/>
                  </a:cubicBezTo>
                  <a:lnTo>
                    <a:pt x="1181974" y="249470"/>
                  </a:lnTo>
                  <a:lnTo>
                    <a:pt x="1583853" y="14643"/>
                  </a:lnTo>
                  <a:cubicBezTo>
                    <a:pt x="1610757" y="-1087"/>
                    <a:pt x="1643172" y="-4301"/>
                    <a:pt x="1672602" y="5764"/>
                  </a:cubicBezTo>
                  <a:lnTo>
                    <a:pt x="2022889" y="125661"/>
                  </a:lnTo>
                  <a:cubicBezTo>
                    <a:pt x="2223044" y="194165"/>
                    <a:pt x="2357442" y="382258"/>
                    <a:pt x="2357442" y="593700"/>
                  </a:cubicBezTo>
                  <a:lnTo>
                    <a:pt x="2357442" y="1101966"/>
                  </a:lnTo>
                  <a:cubicBezTo>
                    <a:pt x="2357442" y="1161132"/>
                    <a:pt x="2309451" y="1209128"/>
                    <a:pt x="2250280" y="1209128"/>
                  </a:cubicBezTo>
                  <a:close/>
                  <a:moveTo>
                    <a:pt x="214342" y="994825"/>
                  </a:moveTo>
                  <a:lnTo>
                    <a:pt x="2143204" y="994825"/>
                  </a:lnTo>
                  <a:lnTo>
                    <a:pt x="2143204" y="593720"/>
                  </a:lnTo>
                  <a:cubicBezTo>
                    <a:pt x="2143204" y="473862"/>
                    <a:pt x="2067008" y="367279"/>
                    <a:pt x="1953648" y="328472"/>
                  </a:cubicBezTo>
                  <a:lnTo>
                    <a:pt x="1649780" y="224456"/>
                  </a:lnTo>
                  <a:lnTo>
                    <a:pt x="1232902" y="468043"/>
                  </a:lnTo>
                  <a:cubicBezTo>
                    <a:pt x="1197770" y="488556"/>
                    <a:pt x="1154027" y="487446"/>
                    <a:pt x="1120009" y="465096"/>
                  </a:cubicBezTo>
                  <a:lnTo>
                    <a:pt x="753959" y="224723"/>
                  </a:lnTo>
                  <a:lnTo>
                    <a:pt x="410295" y="333373"/>
                  </a:lnTo>
                  <a:cubicBezTo>
                    <a:pt x="293111" y="370418"/>
                    <a:pt x="214391" y="477842"/>
                    <a:pt x="214391" y="600688"/>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2" name="Freeform: Shape 91">
              <a:extLst>
                <a:ext uri="{FF2B5EF4-FFF2-40B4-BE49-F238E27FC236}">
                  <a16:creationId xmlns:a16="http://schemas.microsoft.com/office/drawing/2014/main" id="{E1A175CA-E740-496A-8A23-6E52BA0C35FE}"/>
                </a:ext>
              </a:extLst>
            </p:cNvPr>
            <p:cNvSpPr/>
            <p:nvPr/>
          </p:nvSpPr>
          <p:spPr>
            <a:xfrm>
              <a:off x="5388768" y="2036017"/>
              <a:ext cx="1501844" cy="642971"/>
            </a:xfrm>
            <a:custGeom>
              <a:avLst/>
              <a:gdLst>
                <a:gd name="connsiteX0" fmla="*/ 107156 w 1501844"/>
                <a:gd name="connsiteY0" fmla="*/ 642913 h 642971"/>
                <a:gd name="connsiteX1" fmla="*/ 31381 w 1501844"/>
                <a:gd name="connsiteY1" fmla="*/ 611532 h 642971"/>
                <a:gd name="connsiteX2" fmla="*/ 0 w 1501844"/>
                <a:gd name="connsiteY2" fmla="*/ 535757 h 642971"/>
                <a:gd name="connsiteX3" fmla="*/ 0 w 1501844"/>
                <a:gd name="connsiteY3" fmla="*/ 111873 h 642971"/>
                <a:gd name="connsiteX4" fmla="*/ 107161 w 1501844"/>
                <a:gd name="connsiteY4" fmla="*/ 4712 h 642971"/>
                <a:gd name="connsiteX5" fmla="*/ 214322 w 1501844"/>
                <a:gd name="connsiteY5" fmla="*/ 111873 h 642971"/>
                <a:gd name="connsiteX6" fmla="*/ 214322 w 1501844"/>
                <a:gd name="connsiteY6" fmla="*/ 428596 h 642971"/>
                <a:gd name="connsiteX7" fmla="*/ 1287110 w 1501844"/>
                <a:gd name="connsiteY7" fmla="*/ 428596 h 642971"/>
                <a:gd name="connsiteX8" fmla="*/ 1285923 w 1501844"/>
                <a:gd name="connsiteY8" fmla="*/ 107543 h 642971"/>
                <a:gd name="connsiteX9" fmla="*/ 1392693 w 1501844"/>
                <a:gd name="connsiteY9" fmla="*/ 0 h 642971"/>
                <a:gd name="connsiteX10" fmla="*/ 1393114 w 1501844"/>
                <a:gd name="connsiteY10" fmla="*/ 0 h 642971"/>
                <a:gd name="connsiteX11" fmla="*/ 1500275 w 1501844"/>
                <a:gd name="connsiteY11" fmla="*/ 106769 h 642971"/>
                <a:gd name="connsiteX12" fmla="*/ 1501844 w 1501844"/>
                <a:gd name="connsiteY12" fmla="*/ 535394 h 642971"/>
                <a:gd name="connsiteX13" fmla="*/ 1470615 w 1501844"/>
                <a:gd name="connsiteY13" fmla="*/ 611437 h 642971"/>
                <a:gd name="connsiteX14" fmla="*/ 1394687 w 1501844"/>
                <a:gd name="connsiteY14" fmla="*/ 642972 h 6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1844" h="642971">
                  <a:moveTo>
                    <a:pt x="107156" y="642913"/>
                  </a:moveTo>
                  <a:cubicBezTo>
                    <a:pt x="78722" y="642913"/>
                    <a:pt x="51473" y="631624"/>
                    <a:pt x="31381" y="611532"/>
                  </a:cubicBezTo>
                  <a:cubicBezTo>
                    <a:pt x="11289" y="591440"/>
                    <a:pt x="0" y="564192"/>
                    <a:pt x="0" y="535757"/>
                  </a:cubicBezTo>
                  <a:lnTo>
                    <a:pt x="0" y="111873"/>
                  </a:lnTo>
                  <a:cubicBezTo>
                    <a:pt x="0" y="52708"/>
                    <a:pt x="47990" y="4712"/>
                    <a:pt x="107161" y="4712"/>
                  </a:cubicBezTo>
                  <a:cubicBezTo>
                    <a:pt x="166332" y="4712"/>
                    <a:pt x="214322" y="52703"/>
                    <a:pt x="214322" y="111873"/>
                  </a:cubicBezTo>
                  <a:lnTo>
                    <a:pt x="214322" y="428596"/>
                  </a:lnTo>
                  <a:lnTo>
                    <a:pt x="1287110" y="428596"/>
                  </a:lnTo>
                  <a:lnTo>
                    <a:pt x="1285923" y="107543"/>
                  </a:lnTo>
                  <a:cubicBezTo>
                    <a:pt x="1285694" y="48377"/>
                    <a:pt x="1333493" y="196"/>
                    <a:pt x="1392693" y="0"/>
                  </a:cubicBezTo>
                  <a:lnTo>
                    <a:pt x="1393114" y="0"/>
                  </a:lnTo>
                  <a:cubicBezTo>
                    <a:pt x="1452125" y="0"/>
                    <a:pt x="1500039" y="47723"/>
                    <a:pt x="1500275" y="106769"/>
                  </a:cubicBezTo>
                  <a:lnTo>
                    <a:pt x="1501844" y="535394"/>
                  </a:lnTo>
                  <a:cubicBezTo>
                    <a:pt x="1501958" y="563867"/>
                    <a:pt x="1490707" y="591230"/>
                    <a:pt x="1470615" y="611437"/>
                  </a:cubicBezTo>
                  <a:cubicBezTo>
                    <a:pt x="1450523" y="631605"/>
                    <a:pt x="1423199" y="642972"/>
                    <a:pt x="1394687" y="64297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9EE047FD-C866-4CB2-B1DA-08E92B01B40A}"/>
                </a:ext>
              </a:extLst>
            </p:cNvPr>
            <p:cNvSpPr/>
            <p:nvPr/>
          </p:nvSpPr>
          <p:spPr>
            <a:xfrm>
              <a:off x="5495974" y="107180"/>
              <a:ext cx="1285875" cy="1285875"/>
            </a:xfrm>
            <a:custGeom>
              <a:avLst/>
              <a:gdLst>
                <a:gd name="connsiteX0" fmla="*/ 642938 w 1285875"/>
                <a:gd name="connsiteY0" fmla="*/ 1285875 h 1285875"/>
                <a:gd name="connsiteX1" fmla="*/ 0 w 1285875"/>
                <a:gd name="connsiteY1" fmla="*/ 642938 h 1285875"/>
                <a:gd name="connsiteX2" fmla="*/ 642938 w 1285875"/>
                <a:gd name="connsiteY2" fmla="*/ 0 h 1285875"/>
                <a:gd name="connsiteX3" fmla="*/ 1285875 w 1285875"/>
                <a:gd name="connsiteY3" fmla="*/ 642938 h 1285875"/>
                <a:gd name="connsiteX4" fmla="*/ 642938 w 1285875"/>
                <a:gd name="connsiteY4" fmla="*/ 1285875 h 1285875"/>
                <a:gd name="connsiteX5" fmla="*/ 642938 w 1285875"/>
                <a:gd name="connsiteY5" fmla="*/ 214264 h 1285875"/>
                <a:gd name="connsiteX6" fmla="*/ 214313 w 1285875"/>
                <a:gd name="connsiteY6" fmla="*/ 642889 h 1285875"/>
                <a:gd name="connsiteX7" fmla="*/ 642938 w 1285875"/>
                <a:gd name="connsiteY7" fmla="*/ 1071514 h 1285875"/>
                <a:gd name="connsiteX8" fmla="*/ 1071563 w 1285875"/>
                <a:gd name="connsiteY8" fmla="*/ 642889 h 1285875"/>
                <a:gd name="connsiteX9" fmla="*/ 642938 w 1285875"/>
                <a:gd name="connsiteY9" fmla="*/ 214264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75" h="1285875">
                  <a:moveTo>
                    <a:pt x="642938" y="1285875"/>
                  </a:moveTo>
                  <a:cubicBezTo>
                    <a:pt x="288398" y="1285875"/>
                    <a:pt x="0" y="997467"/>
                    <a:pt x="0" y="642938"/>
                  </a:cubicBezTo>
                  <a:cubicBezTo>
                    <a:pt x="0" y="288408"/>
                    <a:pt x="288408" y="0"/>
                    <a:pt x="642938" y="0"/>
                  </a:cubicBezTo>
                  <a:cubicBezTo>
                    <a:pt x="997467" y="0"/>
                    <a:pt x="1285875" y="288408"/>
                    <a:pt x="1285875" y="642938"/>
                  </a:cubicBezTo>
                  <a:cubicBezTo>
                    <a:pt x="1285875" y="997467"/>
                    <a:pt x="997467" y="1285875"/>
                    <a:pt x="642938" y="1285875"/>
                  </a:cubicBezTo>
                  <a:close/>
                  <a:moveTo>
                    <a:pt x="642938" y="214264"/>
                  </a:moveTo>
                  <a:cubicBezTo>
                    <a:pt x="406581" y="214264"/>
                    <a:pt x="214313" y="406532"/>
                    <a:pt x="214313" y="642889"/>
                  </a:cubicBezTo>
                  <a:cubicBezTo>
                    <a:pt x="214313" y="879245"/>
                    <a:pt x="406581" y="1071514"/>
                    <a:pt x="642938" y="1071514"/>
                  </a:cubicBezTo>
                  <a:cubicBezTo>
                    <a:pt x="879294" y="1071514"/>
                    <a:pt x="1071563" y="879245"/>
                    <a:pt x="1071563" y="642889"/>
                  </a:cubicBezTo>
                  <a:cubicBezTo>
                    <a:pt x="1071563" y="406532"/>
                    <a:pt x="879294" y="214264"/>
                    <a:pt x="642938" y="214264"/>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34185B1E-CC64-4544-BC79-A98CF5DACD09}"/>
                </a:ext>
              </a:extLst>
            </p:cNvPr>
            <p:cNvSpPr/>
            <p:nvPr/>
          </p:nvSpPr>
          <p:spPr>
            <a:xfrm>
              <a:off x="6996107" y="857313"/>
              <a:ext cx="1500231" cy="1821617"/>
            </a:xfrm>
            <a:custGeom>
              <a:avLst/>
              <a:gdLst>
                <a:gd name="connsiteX0" fmla="*/ 1071567 w 1500231"/>
                <a:gd name="connsiteY0" fmla="*/ 1821617 h 1821617"/>
                <a:gd name="connsiteX1" fmla="*/ 1021012 w 1500231"/>
                <a:gd name="connsiteY1" fmla="*/ 1808949 h 1821617"/>
                <a:gd name="connsiteX2" fmla="*/ 964411 w 1500231"/>
                <a:gd name="connsiteY2" fmla="*/ 1714461 h 1821617"/>
                <a:gd name="connsiteX3" fmla="*/ 964411 w 1500231"/>
                <a:gd name="connsiteY3" fmla="*/ 214322 h 1821617"/>
                <a:gd name="connsiteX4" fmla="*/ 107161 w 1500231"/>
                <a:gd name="connsiteY4" fmla="*/ 214322 h 1821617"/>
                <a:gd name="connsiteX5" fmla="*/ 0 w 1500231"/>
                <a:gd name="connsiteY5" fmla="*/ 107161 h 1821617"/>
                <a:gd name="connsiteX6" fmla="*/ 107161 w 1500231"/>
                <a:gd name="connsiteY6" fmla="*/ 0 h 1821617"/>
                <a:gd name="connsiteX7" fmla="*/ 1071572 w 1500231"/>
                <a:gd name="connsiteY7" fmla="*/ 0 h 1821617"/>
                <a:gd name="connsiteX8" fmla="*/ 1178733 w 1500231"/>
                <a:gd name="connsiteY8" fmla="*/ 107161 h 1821617"/>
                <a:gd name="connsiteX9" fmla="*/ 1178733 w 1500231"/>
                <a:gd name="connsiteY9" fmla="*/ 1514227 h 1821617"/>
                <a:gd name="connsiteX10" fmla="*/ 1333616 w 1500231"/>
                <a:gd name="connsiteY10" fmla="*/ 1410975 h 1821617"/>
                <a:gd name="connsiteX11" fmla="*/ 1482220 w 1500231"/>
                <a:gd name="connsiteY11" fmla="*/ 1440672 h 1821617"/>
                <a:gd name="connsiteX12" fmla="*/ 1452522 w 1500231"/>
                <a:gd name="connsiteY12" fmla="*/ 1589275 h 1821617"/>
                <a:gd name="connsiteX13" fmla="*/ 1131059 w 1500231"/>
                <a:gd name="connsiteY13" fmla="*/ 1803587 h 1821617"/>
                <a:gd name="connsiteX14" fmla="*/ 1071587 w 1500231"/>
                <a:gd name="connsiteY14" fmla="*/ 1821612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31" h="1821617">
                  <a:moveTo>
                    <a:pt x="1071567" y="1821617"/>
                  </a:moveTo>
                  <a:cubicBezTo>
                    <a:pt x="1054232" y="1821617"/>
                    <a:pt x="1036856" y="1817407"/>
                    <a:pt x="1021012" y="1808949"/>
                  </a:cubicBezTo>
                  <a:cubicBezTo>
                    <a:pt x="986148" y="1790312"/>
                    <a:pt x="964411" y="1753993"/>
                    <a:pt x="964411" y="1714461"/>
                  </a:cubicBezTo>
                  <a:lnTo>
                    <a:pt x="964411" y="214322"/>
                  </a:lnTo>
                  <a:lnTo>
                    <a:pt x="107161" y="214322"/>
                  </a:lnTo>
                  <a:cubicBezTo>
                    <a:pt x="47995" y="214322"/>
                    <a:pt x="0" y="166332"/>
                    <a:pt x="0" y="107161"/>
                  </a:cubicBezTo>
                  <a:cubicBezTo>
                    <a:pt x="0" y="47990"/>
                    <a:pt x="47990" y="0"/>
                    <a:pt x="107161" y="0"/>
                  </a:cubicBezTo>
                  <a:lnTo>
                    <a:pt x="1071572" y="0"/>
                  </a:lnTo>
                  <a:cubicBezTo>
                    <a:pt x="1130738" y="0"/>
                    <a:pt x="1178733" y="47990"/>
                    <a:pt x="1178733" y="107161"/>
                  </a:cubicBezTo>
                  <a:lnTo>
                    <a:pt x="1178733" y="1514227"/>
                  </a:lnTo>
                  <a:lnTo>
                    <a:pt x="1333616" y="1410975"/>
                  </a:lnTo>
                  <a:cubicBezTo>
                    <a:pt x="1382869" y="1378139"/>
                    <a:pt x="1449379" y="1391457"/>
                    <a:pt x="1482220" y="1440672"/>
                  </a:cubicBezTo>
                  <a:cubicBezTo>
                    <a:pt x="1515055" y="1489925"/>
                    <a:pt x="1501738" y="1556435"/>
                    <a:pt x="1452522" y="1589275"/>
                  </a:cubicBezTo>
                  <a:lnTo>
                    <a:pt x="1131059" y="1803587"/>
                  </a:lnTo>
                  <a:cubicBezTo>
                    <a:pt x="1113110" y="1815566"/>
                    <a:pt x="1092368" y="1821612"/>
                    <a:pt x="1071587" y="182161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7790B07E-C36B-4D32-A71E-4AAC4DA50A8F}"/>
                </a:ext>
              </a:extLst>
            </p:cNvPr>
            <p:cNvSpPr/>
            <p:nvPr/>
          </p:nvSpPr>
          <p:spPr>
            <a:xfrm>
              <a:off x="7639036" y="2250271"/>
              <a:ext cx="535808" cy="428660"/>
            </a:xfrm>
            <a:custGeom>
              <a:avLst/>
              <a:gdLst>
                <a:gd name="connsiteX0" fmla="*/ 428540 w 535808"/>
                <a:gd name="connsiteY0" fmla="*/ 428660 h 428660"/>
                <a:gd name="connsiteX1" fmla="*/ 369183 w 535808"/>
                <a:gd name="connsiteY1" fmla="*/ 410635 h 428660"/>
                <a:gd name="connsiteX2" fmla="*/ 47719 w 535808"/>
                <a:gd name="connsiteY2" fmla="*/ 196322 h 428660"/>
                <a:gd name="connsiteX3" fmla="*/ 18022 w 535808"/>
                <a:gd name="connsiteY3" fmla="*/ 47719 h 428660"/>
                <a:gd name="connsiteX4" fmla="*/ 166625 w 535808"/>
                <a:gd name="connsiteY4" fmla="*/ 18022 h 428660"/>
                <a:gd name="connsiteX5" fmla="*/ 488089 w 535808"/>
                <a:gd name="connsiteY5" fmla="*/ 232335 h 428660"/>
                <a:gd name="connsiteX6" fmla="*/ 517786 w 535808"/>
                <a:gd name="connsiteY6" fmla="*/ 380938 h 428660"/>
                <a:gd name="connsiteX7" fmla="*/ 428540 w 535808"/>
                <a:gd name="connsiteY7" fmla="*/ 428661 h 428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808" h="428660">
                  <a:moveTo>
                    <a:pt x="428540" y="428660"/>
                  </a:moveTo>
                  <a:cubicBezTo>
                    <a:pt x="408104" y="428660"/>
                    <a:pt x="387476" y="422843"/>
                    <a:pt x="369183" y="410635"/>
                  </a:cubicBezTo>
                  <a:lnTo>
                    <a:pt x="47719" y="196322"/>
                  </a:lnTo>
                  <a:cubicBezTo>
                    <a:pt x="-1534" y="163486"/>
                    <a:pt x="-14814" y="96969"/>
                    <a:pt x="18022" y="47719"/>
                  </a:cubicBezTo>
                  <a:cubicBezTo>
                    <a:pt x="50858" y="-1534"/>
                    <a:pt x="117375" y="-14814"/>
                    <a:pt x="166625" y="18022"/>
                  </a:cubicBezTo>
                  <a:lnTo>
                    <a:pt x="488089" y="232335"/>
                  </a:lnTo>
                  <a:cubicBezTo>
                    <a:pt x="537342" y="265171"/>
                    <a:pt x="550622" y="331687"/>
                    <a:pt x="517786" y="380938"/>
                  </a:cubicBezTo>
                  <a:cubicBezTo>
                    <a:pt x="497158" y="411937"/>
                    <a:pt x="463175" y="428661"/>
                    <a:pt x="428540" y="42866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93924749-D950-435D-8DDA-0ED14D246E24}"/>
                </a:ext>
              </a:extLst>
            </p:cNvPr>
            <p:cNvSpPr/>
            <p:nvPr/>
          </p:nvSpPr>
          <p:spPr>
            <a:xfrm>
              <a:off x="3674252" y="857317"/>
              <a:ext cx="1500202" cy="1821617"/>
            </a:xfrm>
            <a:custGeom>
              <a:avLst/>
              <a:gdLst>
                <a:gd name="connsiteX0" fmla="*/ 428616 w 1500202"/>
                <a:gd name="connsiteY0" fmla="*/ 1821613 h 1821617"/>
                <a:gd name="connsiteX1" fmla="*/ 369183 w 1500202"/>
                <a:gd name="connsiteY1" fmla="*/ 1803627 h 1821617"/>
                <a:gd name="connsiteX2" fmla="*/ 47719 w 1500202"/>
                <a:gd name="connsiteY2" fmla="*/ 1589314 h 1821617"/>
                <a:gd name="connsiteX3" fmla="*/ 18022 w 1500202"/>
                <a:gd name="connsiteY3" fmla="*/ 1440711 h 1821617"/>
                <a:gd name="connsiteX4" fmla="*/ 166625 w 1500202"/>
                <a:gd name="connsiteY4" fmla="*/ 1411014 h 1821617"/>
                <a:gd name="connsiteX5" fmla="*/ 321469 w 1500202"/>
                <a:gd name="connsiteY5" fmla="*/ 1514227 h 1821617"/>
                <a:gd name="connsiteX6" fmla="*/ 321469 w 1500202"/>
                <a:gd name="connsiteY6" fmla="*/ 107161 h 1821617"/>
                <a:gd name="connsiteX7" fmla="*/ 428630 w 1500202"/>
                <a:gd name="connsiteY7" fmla="*/ 0 h 1821617"/>
                <a:gd name="connsiteX8" fmla="*/ 1393041 w 1500202"/>
                <a:gd name="connsiteY8" fmla="*/ 0 h 1821617"/>
                <a:gd name="connsiteX9" fmla="*/ 1500202 w 1500202"/>
                <a:gd name="connsiteY9" fmla="*/ 107161 h 1821617"/>
                <a:gd name="connsiteX10" fmla="*/ 1393041 w 1500202"/>
                <a:gd name="connsiteY10" fmla="*/ 214322 h 1821617"/>
                <a:gd name="connsiteX11" fmla="*/ 535791 w 1500202"/>
                <a:gd name="connsiteY11" fmla="*/ 214322 h 1821617"/>
                <a:gd name="connsiteX12" fmla="*/ 535791 w 1500202"/>
                <a:gd name="connsiteY12" fmla="*/ 1714461 h 1821617"/>
                <a:gd name="connsiteX13" fmla="*/ 479190 w 1500202"/>
                <a:gd name="connsiteY13" fmla="*/ 1808949 h 1821617"/>
                <a:gd name="connsiteX14" fmla="*/ 428635 w 1500202"/>
                <a:gd name="connsiteY14" fmla="*/ 1821617 h 1821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202" h="1821617">
                  <a:moveTo>
                    <a:pt x="428616" y="1821613"/>
                  </a:moveTo>
                  <a:cubicBezTo>
                    <a:pt x="407836" y="1821613"/>
                    <a:pt x="387093" y="1815567"/>
                    <a:pt x="369183" y="1803627"/>
                  </a:cubicBezTo>
                  <a:lnTo>
                    <a:pt x="47719" y="1589314"/>
                  </a:lnTo>
                  <a:cubicBezTo>
                    <a:pt x="-1534" y="1556478"/>
                    <a:pt x="-14814" y="1489961"/>
                    <a:pt x="18022" y="1440711"/>
                  </a:cubicBezTo>
                  <a:cubicBezTo>
                    <a:pt x="50858" y="1391458"/>
                    <a:pt x="117375" y="1378178"/>
                    <a:pt x="166625" y="1411014"/>
                  </a:cubicBezTo>
                  <a:lnTo>
                    <a:pt x="321469" y="1514227"/>
                  </a:lnTo>
                  <a:lnTo>
                    <a:pt x="321469" y="107161"/>
                  </a:lnTo>
                  <a:cubicBezTo>
                    <a:pt x="321469" y="47995"/>
                    <a:pt x="369459" y="0"/>
                    <a:pt x="428630" y="0"/>
                  </a:cubicBezTo>
                  <a:lnTo>
                    <a:pt x="1393041" y="0"/>
                  </a:lnTo>
                  <a:cubicBezTo>
                    <a:pt x="1452207" y="0"/>
                    <a:pt x="1500202" y="47990"/>
                    <a:pt x="1500202" y="107161"/>
                  </a:cubicBezTo>
                  <a:cubicBezTo>
                    <a:pt x="1500202" y="166332"/>
                    <a:pt x="1452212" y="214322"/>
                    <a:pt x="1393041" y="214322"/>
                  </a:cubicBezTo>
                  <a:lnTo>
                    <a:pt x="535791" y="214322"/>
                  </a:lnTo>
                  <a:lnTo>
                    <a:pt x="535791" y="1714461"/>
                  </a:lnTo>
                  <a:cubicBezTo>
                    <a:pt x="535791" y="1753994"/>
                    <a:pt x="514053" y="1790312"/>
                    <a:pt x="479190" y="1808949"/>
                  </a:cubicBezTo>
                  <a:cubicBezTo>
                    <a:pt x="463346" y="1817407"/>
                    <a:pt x="445972" y="1821617"/>
                    <a:pt x="428635" y="1821617"/>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BE56DBD9-5602-4E08-9EE8-409E7C75B111}"/>
                </a:ext>
              </a:extLst>
            </p:cNvPr>
            <p:cNvSpPr/>
            <p:nvPr/>
          </p:nvSpPr>
          <p:spPr>
            <a:xfrm>
              <a:off x="3995708" y="2250280"/>
              <a:ext cx="535788" cy="428650"/>
            </a:xfrm>
            <a:custGeom>
              <a:avLst/>
              <a:gdLst>
                <a:gd name="connsiteX0" fmla="*/ 107258 w 535788"/>
                <a:gd name="connsiteY0" fmla="*/ 428651 h 428650"/>
                <a:gd name="connsiteX1" fmla="*/ 18012 w 535788"/>
                <a:gd name="connsiteY1" fmla="*/ 380928 h 428650"/>
                <a:gd name="connsiteX2" fmla="*/ 47709 w 535788"/>
                <a:gd name="connsiteY2" fmla="*/ 232325 h 428650"/>
                <a:gd name="connsiteX3" fmla="*/ 369173 w 535788"/>
                <a:gd name="connsiteY3" fmla="*/ 18012 h 428650"/>
                <a:gd name="connsiteX4" fmla="*/ 517776 w 535788"/>
                <a:gd name="connsiteY4" fmla="*/ 47709 h 428650"/>
                <a:gd name="connsiteX5" fmla="*/ 488079 w 535788"/>
                <a:gd name="connsiteY5" fmla="*/ 196312 h 428650"/>
                <a:gd name="connsiteX6" fmla="*/ 166615 w 535788"/>
                <a:gd name="connsiteY6" fmla="*/ 410625 h 428650"/>
                <a:gd name="connsiteX7" fmla="*/ 107258 w 535788"/>
                <a:gd name="connsiteY7" fmla="*/ 428650 h 4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5788" h="428650">
                  <a:moveTo>
                    <a:pt x="107258" y="428651"/>
                  </a:moveTo>
                  <a:cubicBezTo>
                    <a:pt x="72624" y="428651"/>
                    <a:pt x="38640" y="411889"/>
                    <a:pt x="18012" y="380928"/>
                  </a:cubicBezTo>
                  <a:cubicBezTo>
                    <a:pt x="-14824" y="331675"/>
                    <a:pt x="-1506" y="265165"/>
                    <a:pt x="47709" y="232325"/>
                  </a:cubicBezTo>
                  <a:lnTo>
                    <a:pt x="369173" y="18012"/>
                  </a:lnTo>
                  <a:cubicBezTo>
                    <a:pt x="418426" y="-14824"/>
                    <a:pt x="484936" y="-1506"/>
                    <a:pt x="517776" y="47709"/>
                  </a:cubicBezTo>
                  <a:cubicBezTo>
                    <a:pt x="550612" y="96962"/>
                    <a:pt x="537294" y="163472"/>
                    <a:pt x="488079" y="196312"/>
                  </a:cubicBezTo>
                  <a:lnTo>
                    <a:pt x="166615" y="410625"/>
                  </a:lnTo>
                  <a:cubicBezTo>
                    <a:pt x="148322" y="422833"/>
                    <a:pt x="127656" y="428650"/>
                    <a:pt x="107258" y="4286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E550F7C9-6454-420D-838A-099669888B98}"/>
                </a:ext>
              </a:extLst>
            </p:cNvPr>
            <p:cNvSpPr/>
            <p:nvPr/>
          </p:nvSpPr>
          <p:spPr>
            <a:xfrm>
              <a:off x="5603105" y="5143539"/>
              <a:ext cx="964411" cy="214322"/>
            </a:xfrm>
            <a:custGeom>
              <a:avLst/>
              <a:gdLst>
                <a:gd name="connsiteX0" fmla="*/ 857250 w 964411"/>
                <a:gd name="connsiteY0" fmla="*/ 214322 h 214322"/>
                <a:gd name="connsiteX1" fmla="*/ 107161 w 964411"/>
                <a:gd name="connsiteY1" fmla="*/ 214322 h 214322"/>
                <a:gd name="connsiteX2" fmla="*/ 0 w 964411"/>
                <a:gd name="connsiteY2" fmla="*/ 107161 h 214322"/>
                <a:gd name="connsiteX3" fmla="*/ 107161 w 964411"/>
                <a:gd name="connsiteY3" fmla="*/ 0 h 214322"/>
                <a:gd name="connsiteX4" fmla="*/ 857250 w 964411"/>
                <a:gd name="connsiteY4" fmla="*/ 0 h 214322"/>
                <a:gd name="connsiteX5" fmla="*/ 964411 w 964411"/>
                <a:gd name="connsiteY5" fmla="*/ 107161 h 214322"/>
                <a:gd name="connsiteX6" fmla="*/ 857250 w 964411"/>
                <a:gd name="connsiteY6" fmla="*/ 214322 h 21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411" h="214322">
                  <a:moveTo>
                    <a:pt x="857250" y="214322"/>
                  </a:moveTo>
                  <a:lnTo>
                    <a:pt x="107161" y="214322"/>
                  </a:lnTo>
                  <a:cubicBezTo>
                    <a:pt x="47995" y="214322"/>
                    <a:pt x="0" y="166332"/>
                    <a:pt x="0" y="107161"/>
                  </a:cubicBezTo>
                  <a:cubicBezTo>
                    <a:pt x="0" y="47990"/>
                    <a:pt x="47990" y="0"/>
                    <a:pt x="107161" y="0"/>
                  </a:cubicBezTo>
                  <a:lnTo>
                    <a:pt x="857250" y="0"/>
                  </a:lnTo>
                  <a:cubicBezTo>
                    <a:pt x="916416" y="0"/>
                    <a:pt x="964411" y="47990"/>
                    <a:pt x="964411" y="107161"/>
                  </a:cubicBezTo>
                  <a:cubicBezTo>
                    <a:pt x="964411" y="166332"/>
                    <a:pt x="916421" y="214322"/>
                    <a:pt x="857250" y="21432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6FCF1FDC-DBAB-47D9-B00A-3B7B1D2DC478}"/>
                </a:ext>
              </a:extLst>
            </p:cNvPr>
            <p:cNvSpPr/>
            <p:nvPr/>
          </p:nvSpPr>
          <p:spPr>
            <a:xfrm>
              <a:off x="5495974" y="2893194"/>
              <a:ext cx="1285884" cy="1285884"/>
            </a:xfrm>
            <a:custGeom>
              <a:avLst/>
              <a:gdLst>
                <a:gd name="connsiteX0" fmla="*/ 642938 w 1285884"/>
                <a:gd name="connsiteY0" fmla="*/ 1285875 h 1285884"/>
                <a:gd name="connsiteX1" fmla="*/ 0 w 1285884"/>
                <a:gd name="connsiteY1" fmla="*/ 642938 h 1285884"/>
                <a:gd name="connsiteX2" fmla="*/ 642938 w 1285884"/>
                <a:gd name="connsiteY2" fmla="*/ 0 h 1285884"/>
                <a:gd name="connsiteX3" fmla="*/ 750099 w 1285884"/>
                <a:gd name="connsiteY3" fmla="*/ 107161 h 1285884"/>
                <a:gd name="connsiteX4" fmla="*/ 642938 w 1285884"/>
                <a:gd name="connsiteY4" fmla="*/ 214322 h 1285884"/>
                <a:gd name="connsiteX5" fmla="*/ 214313 w 1285884"/>
                <a:gd name="connsiteY5" fmla="*/ 642947 h 1285884"/>
                <a:gd name="connsiteX6" fmla="*/ 642938 w 1285884"/>
                <a:gd name="connsiteY6" fmla="*/ 1071572 h 1285884"/>
                <a:gd name="connsiteX7" fmla="*/ 1071563 w 1285884"/>
                <a:gd name="connsiteY7" fmla="*/ 642947 h 1285884"/>
                <a:gd name="connsiteX8" fmla="*/ 1178724 w 1285884"/>
                <a:gd name="connsiteY8" fmla="*/ 535786 h 1285884"/>
                <a:gd name="connsiteX9" fmla="*/ 1285885 w 1285884"/>
                <a:gd name="connsiteY9" fmla="*/ 642947 h 1285884"/>
                <a:gd name="connsiteX10" fmla="*/ 642947 w 1285884"/>
                <a:gd name="connsiteY10" fmla="*/ 1285885 h 128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5884" h="1285884">
                  <a:moveTo>
                    <a:pt x="642938" y="1285875"/>
                  </a:moveTo>
                  <a:cubicBezTo>
                    <a:pt x="288398" y="1285875"/>
                    <a:pt x="0" y="997467"/>
                    <a:pt x="0" y="642938"/>
                  </a:cubicBezTo>
                  <a:cubicBezTo>
                    <a:pt x="0" y="288408"/>
                    <a:pt x="288408" y="0"/>
                    <a:pt x="642938" y="0"/>
                  </a:cubicBezTo>
                  <a:cubicBezTo>
                    <a:pt x="702103" y="0"/>
                    <a:pt x="750099" y="47990"/>
                    <a:pt x="750099" y="107161"/>
                  </a:cubicBezTo>
                  <a:cubicBezTo>
                    <a:pt x="750099" y="166332"/>
                    <a:pt x="702108" y="214322"/>
                    <a:pt x="642938" y="214322"/>
                  </a:cubicBezTo>
                  <a:cubicBezTo>
                    <a:pt x="406581" y="214322"/>
                    <a:pt x="214313" y="406591"/>
                    <a:pt x="214313" y="642947"/>
                  </a:cubicBezTo>
                  <a:cubicBezTo>
                    <a:pt x="214313" y="879303"/>
                    <a:pt x="406581" y="1071572"/>
                    <a:pt x="642938" y="1071572"/>
                  </a:cubicBezTo>
                  <a:cubicBezTo>
                    <a:pt x="879294" y="1071572"/>
                    <a:pt x="1071563" y="879303"/>
                    <a:pt x="1071563" y="642947"/>
                  </a:cubicBezTo>
                  <a:cubicBezTo>
                    <a:pt x="1071563" y="583782"/>
                    <a:pt x="1119553" y="535786"/>
                    <a:pt x="1178724" y="535786"/>
                  </a:cubicBezTo>
                  <a:cubicBezTo>
                    <a:pt x="1237895" y="535786"/>
                    <a:pt x="1285885" y="583776"/>
                    <a:pt x="1285885" y="642947"/>
                  </a:cubicBezTo>
                  <a:cubicBezTo>
                    <a:pt x="1285885" y="997486"/>
                    <a:pt x="997476" y="1285885"/>
                    <a:pt x="642947" y="128588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Freeform: Shape 99">
              <a:extLst>
                <a:ext uri="{FF2B5EF4-FFF2-40B4-BE49-F238E27FC236}">
                  <a16:creationId xmlns:a16="http://schemas.microsoft.com/office/drawing/2014/main" id="{85483157-606C-4C43-932D-72CE8819BBAE}"/>
                </a:ext>
              </a:extLst>
            </p:cNvPr>
            <p:cNvSpPr/>
            <p:nvPr/>
          </p:nvSpPr>
          <p:spPr>
            <a:xfrm>
              <a:off x="5817452" y="3000362"/>
              <a:ext cx="964394" cy="750091"/>
            </a:xfrm>
            <a:custGeom>
              <a:avLst/>
              <a:gdLst>
                <a:gd name="connsiteX0" fmla="*/ 321459 w 964394"/>
                <a:gd name="connsiteY0" fmla="*/ 750081 h 750091"/>
                <a:gd name="connsiteX1" fmla="*/ 245684 w 964394"/>
                <a:gd name="connsiteY1" fmla="*/ 718700 h 750091"/>
                <a:gd name="connsiteX2" fmla="*/ 31372 w 964394"/>
                <a:gd name="connsiteY2" fmla="*/ 504388 h 750091"/>
                <a:gd name="connsiteX3" fmla="*/ 31372 w 964394"/>
                <a:gd name="connsiteY3" fmla="*/ 352836 h 750091"/>
                <a:gd name="connsiteX4" fmla="*/ 182924 w 964394"/>
                <a:gd name="connsiteY4" fmla="*/ 352836 h 750091"/>
                <a:gd name="connsiteX5" fmla="*/ 321465 w 964394"/>
                <a:gd name="connsiteY5" fmla="*/ 491377 h 750091"/>
                <a:gd name="connsiteX6" fmla="*/ 781470 w 964394"/>
                <a:gd name="connsiteY6" fmla="*/ 31372 h 750091"/>
                <a:gd name="connsiteX7" fmla="*/ 933022 w 964394"/>
                <a:gd name="connsiteY7" fmla="*/ 31372 h 750091"/>
                <a:gd name="connsiteX8" fmla="*/ 933022 w 964394"/>
                <a:gd name="connsiteY8" fmla="*/ 182924 h 750091"/>
                <a:gd name="connsiteX9" fmla="*/ 397236 w 964394"/>
                <a:gd name="connsiteY9" fmla="*/ 718710 h 750091"/>
                <a:gd name="connsiteX10" fmla="*/ 321461 w 964394"/>
                <a:gd name="connsiteY10" fmla="*/ 750091 h 75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394" h="750091">
                  <a:moveTo>
                    <a:pt x="321459" y="750081"/>
                  </a:moveTo>
                  <a:cubicBezTo>
                    <a:pt x="294019" y="750081"/>
                    <a:pt x="266618" y="739595"/>
                    <a:pt x="245684" y="718700"/>
                  </a:cubicBezTo>
                  <a:lnTo>
                    <a:pt x="31372" y="504388"/>
                  </a:lnTo>
                  <a:cubicBezTo>
                    <a:pt x="-10457" y="462559"/>
                    <a:pt x="-10457" y="394709"/>
                    <a:pt x="31372" y="352836"/>
                  </a:cubicBezTo>
                  <a:cubicBezTo>
                    <a:pt x="73201" y="311007"/>
                    <a:pt x="141051" y="311007"/>
                    <a:pt x="182924" y="352836"/>
                  </a:cubicBezTo>
                  <a:lnTo>
                    <a:pt x="321465" y="491377"/>
                  </a:lnTo>
                  <a:lnTo>
                    <a:pt x="781470" y="31372"/>
                  </a:lnTo>
                  <a:cubicBezTo>
                    <a:pt x="823337" y="-10457"/>
                    <a:pt x="891149" y="-10457"/>
                    <a:pt x="933022" y="31372"/>
                  </a:cubicBezTo>
                  <a:cubicBezTo>
                    <a:pt x="974851" y="73201"/>
                    <a:pt x="974851" y="141051"/>
                    <a:pt x="933022" y="182924"/>
                  </a:cubicBezTo>
                  <a:lnTo>
                    <a:pt x="397236" y="718710"/>
                  </a:lnTo>
                  <a:cubicBezTo>
                    <a:pt x="376303" y="739605"/>
                    <a:pt x="348901" y="750091"/>
                    <a:pt x="321461" y="75009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01" name="Group 100">
            <a:extLst>
              <a:ext uri="{FF2B5EF4-FFF2-40B4-BE49-F238E27FC236}">
                <a16:creationId xmlns:a16="http://schemas.microsoft.com/office/drawing/2014/main" id="{A93BD520-0750-4F17-8040-2D5811B0FD32}"/>
              </a:ext>
            </a:extLst>
          </p:cNvPr>
          <p:cNvGrpSpPr>
            <a:grpSpLocks noChangeAspect="1"/>
          </p:cNvGrpSpPr>
          <p:nvPr>
            <p:custDataLst>
              <p:tags r:id="rId4"/>
            </p:custDataLst>
          </p:nvPr>
        </p:nvGrpSpPr>
        <p:grpSpPr>
          <a:xfrm>
            <a:off x="11481572" y="3892411"/>
            <a:ext cx="383861" cy="597036"/>
            <a:chOff x="546712" y="4568541"/>
            <a:chExt cx="299108" cy="465217"/>
          </a:xfrm>
          <a:solidFill>
            <a:schemeClr val="accent1"/>
          </a:solidFill>
        </p:grpSpPr>
        <p:sp>
          <p:nvSpPr>
            <p:cNvPr id="102" name="Freihandform 2">
              <a:extLst>
                <a:ext uri="{FF2B5EF4-FFF2-40B4-BE49-F238E27FC236}">
                  <a16:creationId xmlns:a16="http://schemas.microsoft.com/office/drawing/2014/main" id="{F2367798-7FF1-4D31-933D-7267925C6F69}"/>
                </a:ext>
              </a:extLst>
            </p:cNvPr>
            <p:cNvSpPr/>
            <p:nvPr/>
          </p:nvSpPr>
          <p:spPr>
            <a:xfrm rot="3862695">
              <a:off x="593855" y="4781793"/>
              <a:ext cx="204822" cy="299108"/>
            </a:xfrm>
            <a:custGeom>
              <a:avLst/>
              <a:gdLst>
                <a:gd name="connsiteX0" fmla="*/ 0 w 2604340"/>
                <a:gd name="connsiteY0" fmla="*/ 3041147 h 3803204"/>
                <a:gd name="connsiteX1" fmla="*/ 267140 w 2604340"/>
                <a:gd name="connsiteY1" fmla="*/ 2905937 h 3803204"/>
                <a:gd name="connsiteX2" fmla="*/ 282792 w 2604340"/>
                <a:gd name="connsiteY2" fmla="*/ 2951061 h 3803204"/>
                <a:gd name="connsiteX3" fmla="*/ 480643 w 2604340"/>
                <a:gd name="connsiteY3" fmla="*/ 3174995 h 3803204"/>
                <a:gd name="connsiteX4" fmla="*/ 1758481 w 2604340"/>
                <a:gd name="connsiteY4" fmla="*/ 2145699 h 3803204"/>
                <a:gd name="connsiteX5" fmla="*/ 1848643 w 2604340"/>
                <a:gd name="connsiteY5" fmla="*/ 1938859 h 3803204"/>
                <a:gd name="connsiteX6" fmla="*/ 1897152 w 2604340"/>
                <a:gd name="connsiteY6" fmla="*/ 1800657 h 3803204"/>
                <a:gd name="connsiteX7" fmla="*/ 1611260 w 2604340"/>
                <a:gd name="connsiteY7" fmla="*/ 1800657 h 3803204"/>
                <a:gd name="connsiteX8" fmla="*/ 1855670 w 2604340"/>
                <a:gd name="connsiteY8" fmla="*/ 1345667 h 3803204"/>
                <a:gd name="connsiteX9" fmla="*/ 1863888 w 2604340"/>
                <a:gd name="connsiteY9" fmla="*/ 1340317 h 3803204"/>
                <a:gd name="connsiteX10" fmla="*/ 1860960 w 2604340"/>
                <a:gd name="connsiteY10" fmla="*/ 1335819 h 3803204"/>
                <a:gd name="connsiteX11" fmla="*/ 2107800 w 2604340"/>
                <a:gd name="connsiteY11" fmla="*/ 876305 h 3803204"/>
                <a:gd name="connsiteX12" fmla="*/ 2604340 w 2604340"/>
                <a:gd name="connsiteY12" fmla="*/ 1800657 h 3803204"/>
                <a:gd name="connsiteX13" fmla="*/ 2343294 w 2604340"/>
                <a:gd name="connsiteY13" fmla="*/ 1800657 h 3803204"/>
                <a:gd name="connsiteX14" fmla="*/ 2259663 w 2604340"/>
                <a:gd name="connsiteY14" fmla="*/ 2038920 h 3803204"/>
                <a:gd name="connsiteX15" fmla="*/ 2134509 w 2604340"/>
                <a:gd name="connsiteY15" fmla="*/ 2326036 h 3803204"/>
                <a:gd name="connsiteX16" fmla="*/ 360740 w 2604340"/>
                <a:gd name="connsiteY16" fmla="*/ 3754804 h 3803204"/>
                <a:gd name="connsiteX17" fmla="*/ 751 w 2604340"/>
                <a:gd name="connsiteY17" fmla="*/ 3061644 h 3803204"/>
                <a:gd name="connsiteX18" fmla="*/ 1206597 w 2604340"/>
                <a:gd name="connsiteY18" fmla="*/ 330577 h 3803204"/>
                <a:gd name="connsiteX19" fmla="*/ 1252178 w 2604340"/>
                <a:gd name="connsiteY19" fmla="*/ 291070 h 3803204"/>
                <a:gd name="connsiteX20" fmla="*/ 2138281 w 2604340"/>
                <a:gd name="connsiteY20" fmla="*/ 48400 h 3803204"/>
                <a:gd name="connsiteX21" fmla="*/ 2481305 w 2604340"/>
                <a:gd name="connsiteY21" fmla="*/ 602203 h 3803204"/>
                <a:gd name="connsiteX22" fmla="*/ 2484421 w 2604340"/>
                <a:gd name="connsiteY22" fmla="*/ 642341 h 3803204"/>
                <a:gd name="connsiteX23" fmla="*/ 1925072 w 2604340"/>
                <a:gd name="connsiteY23" fmla="*/ 673039 h 3803204"/>
                <a:gd name="connsiteX24" fmla="*/ 1876681 w 2604340"/>
                <a:gd name="connsiteY24" fmla="*/ 593617 h 3803204"/>
                <a:gd name="connsiteX25" fmla="*/ 1761198 w 2604340"/>
                <a:gd name="connsiteY25" fmla="*/ 504872 h 3803204"/>
                <a:gd name="connsiteX26" fmla="*/ 1380021 w 2604340"/>
                <a:gd name="connsiteY26" fmla="*/ 520260 h 3803204"/>
                <a:gd name="connsiteX27" fmla="*/ 1342193 w 2604340"/>
                <a:gd name="connsiteY27" fmla="*/ 538881 h 3803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04340" h="3803204">
                  <a:moveTo>
                    <a:pt x="0" y="3041147"/>
                  </a:moveTo>
                  <a:lnTo>
                    <a:pt x="267140" y="2905937"/>
                  </a:lnTo>
                  <a:lnTo>
                    <a:pt x="282792" y="2951061"/>
                  </a:lnTo>
                  <a:cubicBezTo>
                    <a:pt x="326669" y="3055201"/>
                    <a:pt x="392614" y="3132778"/>
                    <a:pt x="480643" y="3174995"/>
                  </a:cubicBezTo>
                  <a:cubicBezTo>
                    <a:pt x="832758" y="3343865"/>
                    <a:pt x="1404866" y="2883033"/>
                    <a:pt x="1758481" y="2145699"/>
                  </a:cubicBezTo>
                  <a:cubicBezTo>
                    <a:pt x="1791633" y="2076574"/>
                    <a:pt x="1821687" y="2007473"/>
                    <a:pt x="1848643" y="1938859"/>
                  </a:cubicBezTo>
                  <a:lnTo>
                    <a:pt x="1897152" y="1800657"/>
                  </a:lnTo>
                  <a:lnTo>
                    <a:pt x="1611260" y="1800657"/>
                  </a:lnTo>
                  <a:lnTo>
                    <a:pt x="1855670" y="1345667"/>
                  </a:lnTo>
                  <a:lnTo>
                    <a:pt x="1863888" y="1340317"/>
                  </a:lnTo>
                  <a:lnTo>
                    <a:pt x="1860960" y="1335819"/>
                  </a:lnTo>
                  <a:lnTo>
                    <a:pt x="2107800" y="876305"/>
                  </a:lnTo>
                  <a:lnTo>
                    <a:pt x="2604340" y="1800657"/>
                  </a:lnTo>
                  <a:lnTo>
                    <a:pt x="2343294" y="1800657"/>
                  </a:lnTo>
                  <a:lnTo>
                    <a:pt x="2259663" y="2038920"/>
                  </a:lnTo>
                  <a:cubicBezTo>
                    <a:pt x="2222245" y="2134163"/>
                    <a:pt x="2180527" y="2230083"/>
                    <a:pt x="2134509" y="2326036"/>
                  </a:cubicBezTo>
                  <a:cubicBezTo>
                    <a:pt x="1643654" y="3349531"/>
                    <a:pt x="849511" y="3989212"/>
                    <a:pt x="360740" y="3754804"/>
                  </a:cubicBezTo>
                  <a:cubicBezTo>
                    <a:pt x="146903" y="3652251"/>
                    <a:pt x="26942" y="3399381"/>
                    <a:pt x="751" y="3061644"/>
                  </a:cubicBezTo>
                  <a:close/>
                  <a:moveTo>
                    <a:pt x="1206597" y="330577"/>
                  </a:moveTo>
                  <a:lnTo>
                    <a:pt x="1252178" y="291070"/>
                  </a:lnTo>
                  <a:cubicBezTo>
                    <a:pt x="1573167" y="32514"/>
                    <a:pt x="1893895" y="-68804"/>
                    <a:pt x="2138281" y="48400"/>
                  </a:cubicBezTo>
                  <a:cubicBezTo>
                    <a:pt x="2321571" y="136303"/>
                    <a:pt x="2435889" y="334642"/>
                    <a:pt x="2481305" y="602203"/>
                  </a:cubicBezTo>
                  <a:lnTo>
                    <a:pt x="2484421" y="642341"/>
                  </a:lnTo>
                  <a:lnTo>
                    <a:pt x="1925072" y="673039"/>
                  </a:lnTo>
                  <a:lnTo>
                    <a:pt x="1876681" y="593617"/>
                  </a:lnTo>
                  <a:cubicBezTo>
                    <a:pt x="1843707" y="555929"/>
                    <a:pt x="1805213" y="525981"/>
                    <a:pt x="1761198" y="504872"/>
                  </a:cubicBezTo>
                  <a:cubicBezTo>
                    <a:pt x="1651162" y="452100"/>
                    <a:pt x="1519642" y="460823"/>
                    <a:pt x="1380021" y="520260"/>
                  </a:cubicBezTo>
                  <a:lnTo>
                    <a:pt x="1342193" y="538881"/>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3" name="Freeform 5">
              <a:extLst>
                <a:ext uri="{FF2B5EF4-FFF2-40B4-BE49-F238E27FC236}">
                  <a16:creationId xmlns:a16="http://schemas.microsoft.com/office/drawing/2014/main" id="{6BDAA2F0-1E28-4C7D-8D6E-BDB7EA8C7635}"/>
                </a:ext>
              </a:extLst>
            </p:cNvPr>
            <p:cNvSpPr>
              <a:spLocks noEditPoints="1"/>
            </p:cNvSpPr>
            <p:nvPr>
              <p:custDataLst>
                <p:tags r:id="rId5"/>
              </p:custDataLst>
            </p:nvPr>
          </p:nvSpPr>
          <p:spPr bwMode="auto">
            <a:xfrm flipH="1">
              <a:off x="575990"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5">
              <a:extLst>
                <a:ext uri="{FF2B5EF4-FFF2-40B4-BE49-F238E27FC236}">
                  <a16:creationId xmlns:a16="http://schemas.microsoft.com/office/drawing/2014/main" id="{BCA9436A-BC7B-46C0-99A0-2D3F3EE4490F}"/>
                </a:ext>
              </a:extLst>
            </p:cNvPr>
            <p:cNvSpPr>
              <a:spLocks noEditPoints="1"/>
            </p:cNvSpPr>
            <p:nvPr>
              <p:custDataLst>
                <p:tags r:id="rId6"/>
              </p:custDataLst>
            </p:nvPr>
          </p:nvSpPr>
          <p:spPr bwMode="auto">
            <a:xfrm flipH="1">
              <a:off x="705807" y="4721547"/>
              <a:ext cx="110736" cy="190116"/>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5">
              <a:extLst>
                <a:ext uri="{FF2B5EF4-FFF2-40B4-BE49-F238E27FC236}">
                  <a16:creationId xmlns:a16="http://schemas.microsoft.com/office/drawing/2014/main" id="{353D495A-A9A5-4A44-A55C-0DF493AC8D92}"/>
                </a:ext>
              </a:extLst>
            </p:cNvPr>
            <p:cNvSpPr>
              <a:spLocks noEditPoints="1"/>
            </p:cNvSpPr>
            <p:nvPr>
              <p:custDataLst>
                <p:tags r:id="rId7"/>
              </p:custDataLst>
            </p:nvPr>
          </p:nvSpPr>
          <p:spPr bwMode="auto">
            <a:xfrm flipH="1">
              <a:off x="596338" y="4568541"/>
              <a:ext cx="199856" cy="343122"/>
            </a:xfrm>
            <a:custGeom>
              <a:avLst/>
              <a:gdLst>
                <a:gd name="T0" fmla="*/ 312 w 625"/>
                <a:gd name="T1" fmla="*/ 0 h 1075"/>
                <a:gd name="T2" fmla="*/ 0 w 625"/>
                <a:gd name="T3" fmla="*/ 312 h 1075"/>
                <a:gd name="T4" fmla="*/ 25 w 625"/>
                <a:gd name="T5" fmla="*/ 437 h 1075"/>
                <a:gd name="T6" fmla="*/ 312 w 625"/>
                <a:gd name="T7" fmla="*/ 1075 h 1075"/>
                <a:gd name="T8" fmla="*/ 600 w 625"/>
                <a:gd name="T9" fmla="*/ 437 h 1075"/>
                <a:gd name="T10" fmla="*/ 625 w 625"/>
                <a:gd name="T11" fmla="*/ 312 h 1075"/>
                <a:gd name="T12" fmla="*/ 312 w 625"/>
                <a:gd name="T13" fmla="*/ 0 h 1075"/>
                <a:gd name="T14" fmla="*/ 312 w 625"/>
                <a:gd name="T15" fmla="*/ 150 h 1075"/>
                <a:gd name="T16" fmla="*/ 475 w 625"/>
                <a:gd name="T17" fmla="*/ 312 h 1075"/>
                <a:gd name="T18" fmla="*/ 312 w 625"/>
                <a:gd name="T19" fmla="*/ 475 h 1075"/>
                <a:gd name="T20" fmla="*/ 150 w 625"/>
                <a:gd name="T21" fmla="*/ 312 h 1075"/>
                <a:gd name="T22" fmla="*/ 312 w 625"/>
                <a:gd name="T23" fmla="*/ 15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5" h="1075">
                  <a:moveTo>
                    <a:pt x="312" y="0"/>
                  </a:moveTo>
                  <a:cubicBezTo>
                    <a:pt x="139" y="0"/>
                    <a:pt x="0" y="139"/>
                    <a:pt x="0" y="312"/>
                  </a:cubicBezTo>
                  <a:cubicBezTo>
                    <a:pt x="0" y="352"/>
                    <a:pt x="11" y="402"/>
                    <a:pt x="25" y="437"/>
                  </a:cubicBezTo>
                  <a:lnTo>
                    <a:pt x="312" y="1075"/>
                  </a:lnTo>
                  <a:lnTo>
                    <a:pt x="600" y="437"/>
                  </a:lnTo>
                  <a:cubicBezTo>
                    <a:pt x="613" y="402"/>
                    <a:pt x="625" y="352"/>
                    <a:pt x="625" y="312"/>
                  </a:cubicBezTo>
                  <a:cubicBezTo>
                    <a:pt x="625" y="139"/>
                    <a:pt x="484" y="0"/>
                    <a:pt x="312" y="0"/>
                  </a:cubicBezTo>
                  <a:close/>
                  <a:moveTo>
                    <a:pt x="312" y="150"/>
                  </a:moveTo>
                  <a:cubicBezTo>
                    <a:pt x="401" y="150"/>
                    <a:pt x="475" y="222"/>
                    <a:pt x="475" y="312"/>
                  </a:cubicBezTo>
                  <a:cubicBezTo>
                    <a:pt x="475" y="402"/>
                    <a:pt x="401" y="475"/>
                    <a:pt x="312" y="475"/>
                  </a:cubicBezTo>
                  <a:cubicBezTo>
                    <a:pt x="222" y="475"/>
                    <a:pt x="150" y="402"/>
                    <a:pt x="150" y="312"/>
                  </a:cubicBezTo>
                  <a:cubicBezTo>
                    <a:pt x="150" y="222"/>
                    <a:pt x="222" y="150"/>
                    <a:pt x="312" y="15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63294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83"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65" name="Title 1">
            <a:extLst>
              <a:ext uri="{FF2B5EF4-FFF2-40B4-BE49-F238E27FC236}">
                <a16:creationId xmlns:a16="http://schemas.microsoft.com/office/drawing/2014/main" id="{EC3EBFB0-DE35-4AF7-B23E-B3669E5CB77A}"/>
              </a:ext>
            </a:extLst>
          </p:cNvPr>
          <p:cNvSpPr txBox="1">
            <a:spLocks/>
          </p:cNvSpPr>
          <p:nvPr/>
        </p:nvSpPr>
        <p:spPr>
          <a:xfrm>
            <a:off x="576000" y="368300"/>
            <a:ext cx="11040000" cy="360000"/>
          </a:xfrm>
          <a:prstGeom prst="rect">
            <a:avLst/>
          </a:prstGeom>
        </p:spPr>
        <p:txBody>
          <a:bodyPr vert="horz" lIns="0" rIns="108000"/>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069B4"/>
                </a:solidFill>
                <a:effectLst/>
                <a:uLnTx/>
                <a:uFillTx/>
                <a:latin typeface="Calibri Light" panose="020F0302020204030204"/>
                <a:ea typeface="+mj-ea"/>
                <a:cs typeface="Calibri" panose="020F0502020204030204" pitchFamily="34" charset="0"/>
              </a:rPr>
              <a:t>Commitment to successful a successful data governance relaunch</a:t>
            </a:r>
          </a:p>
        </p:txBody>
      </p:sp>
      <p:grpSp>
        <p:nvGrpSpPr>
          <p:cNvPr id="6" name="Group 5">
            <a:extLst>
              <a:ext uri="{FF2B5EF4-FFF2-40B4-BE49-F238E27FC236}">
                <a16:creationId xmlns:a16="http://schemas.microsoft.com/office/drawing/2014/main" id="{15F43B70-F7C6-4C29-B4A4-8713BB7BDD55}"/>
              </a:ext>
            </a:extLst>
          </p:cNvPr>
          <p:cNvGrpSpPr/>
          <p:nvPr/>
        </p:nvGrpSpPr>
        <p:grpSpPr>
          <a:xfrm>
            <a:off x="1656793" y="1609234"/>
            <a:ext cx="8878415" cy="3914829"/>
            <a:chOff x="860779" y="1512043"/>
            <a:chExt cx="8878415" cy="3914829"/>
          </a:xfrm>
        </p:grpSpPr>
        <p:grpSp>
          <p:nvGrpSpPr>
            <p:cNvPr id="2" name="Group 1">
              <a:extLst>
                <a:ext uri="{FF2B5EF4-FFF2-40B4-BE49-F238E27FC236}">
                  <a16:creationId xmlns:a16="http://schemas.microsoft.com/office/drawing/2014/main" id="{65ADC315-16FA-4373-AC4D-B2994C1D5902}"/>
                </a:ext>
              </a:extLst>
            </p:cNvPr>
            <p:cNvGrpSpPr/>
            <p:nvPr/>
          </p:nvGrpSpPr>
          <p:grpSpPr>
            <a:xfrm>
              <a:off x="2758278" y="1512043"/>
              <a:ext cx="6980916" cy="1955758"/>
              <a:chOff x="2758278" y="959530"/>
              <a:chExt cx="6980916" cy="1955758"/>
            </a:xfrm>
          </p:grpSpPr>
          <p:sp>
            <p:nvSpPr>
              <p:cNvPr id="11" name="Rectangle 10">
                <a:extLst>
                  <a:ext uri="{FF2B5EF4-FFF2-40B4-BE49-F238E27FC236}">
                    <a16:creationId xmlns:a16="http://schemas.microsoft.com/office/drawing/2014/main" id="{BB398ECD-9AE5-40AB-A597-B413719DF2E7}"/>
                  </a:ext>
                </a:extLst>
              </p:cNvPr>
              <p:cNvSpPr/>
              <p:nvPr/>
            </p:nvSpPr>
            <p:spPr>
              <a:xfrm>
                <a:off x="2758278" y="1355319"/>
                <a:ext cx="6980916" cy="1559969"/>
              </a:xfrm>
              <a:prstGeom prst="rect">
                <a:avLst/>
              </a:prstGeom>
            </p:spPr>
            <p:txBody>
              <a:bodyPr vert="horz" wrap="square" lIns="37138" tIns="18569" rIns="37138" bIns="18569"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Active membership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and participation in data governance council</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Thorough and thoughtful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strategic decisioning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Thoughtful allocation of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talented resources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for Data Ownership &amp; Stewardship (i.e. no “B-team” players)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Data Governance activities integrated into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core responsibilities </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of your allocated resources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Funding</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 </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rPr>
                  <a:t>allocated</a:t>
                </a: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 for Data Governance processes and tooling.</a:t>
                </a:r>
              </a:p>
              <a:p>
                <a:pPr marL="0" marR="0" lvl="0" indent="0" algn="ctr" defTabSz="441794" rtl="0" eaLnBrk="1" fontAlgn="auto" latinLnBrk="0" hangingPunct="1">
                  <a:lnSpc>
                    <a:spcPct val="110000"/>
                  </a:lnSpc>
                  <a:spcBef>
                    <a:spcPct val="20000"/>
                  </a:spcBef>
                  <a:spcAft>
                    <a:spcPts val="0"/>
                  </a:spcAft>
                  <a:buClrTx/>
                  <a:buSzTx/>
                  <a:buFontTx/>
                  <a:buNone/>
                  <a:tabLst/>
                  <a:defRPr/>
                </a:pPr>
                <a:endParaRPr kumimoji="0" lang="en-US" sz="1199" b="0"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endParaRPr>
              </a:p>
            </p:txBody>
          </p:sp>
          <p:grpSp>
            <p:nvGrpSpPr>
              <p:cNvPr id="18" name="Group 17">
                <a:extLst>
                  <a:ext uri="{FF2B5EF4-FFF2-40B4-BE49-F238E27FC236}">
                    <a16:creationId xmlns:a16="http://schemas.microsoft.com/office/drawing/2014/main" id="{0C5E3FCE-431F-450C-91C7-33BC3FE3ACE4}"/>
                  </a:ext>
                </a:extLst>
              </p:cNvPr>
              <p:cNvGrpSpPr/>
              <p:nvPr/>
            </p:nvGrpSpPr>
            <p:grpSpPr>
              <a:xfrm>
                <a:off x="2758278" y="959530"/>
                <a:ext cx="5877721" cy="362671"/>
                <a:chOff x="466128" y="3384822"/>
                <a:chExt cx="3482556" cy="362860"/>
              </a:xfrm>
            </p:grpSpPr>
            <p:sp>
              <p:nvSpPr>
                <p:cNvPr id="19" name="Arrow: Left-Right 18">
                  <a:extLst>
                    <a:ext uri="{FF2B5EF4-FFF2-40B4-BE49-F238E27FC236}">
                      <a16:creationId xmlns:a16="http://schemas.microsoft.com/office/drawing/2014/main" id="{2DB3258E-5FFE-463C-A812-39A6DC28A165}"/>
                    </a:ext>
                  </a:extLst>
                </p:cNvPr>
                <p:cNvSpPr/>
                <p:nvPr/>
              </p:nvSpPr>
              <p:spPr>
                <a:xfrm>
                  <a:off x="466128" y="3384822"/>
                  <a:ext cx="3482556" cy="362860"/>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What are we asking from you?</a:t>
                  </a:r>
                </a:p>
              </p:txBody>
            </p:sp>
            <p:cxnSp>
              <p:nvCxnSpPr>
                <p:cNvPr id="20" name="Straight Connector 19">
                  <a:extLst>
                    <a:ext uri="{FF2B5EF4-FFF2-40B4-BE49-F238E27FC236}">
                      <a16:creationId xmlns:a16="http://schemas.microsoft.com/office/drawing/2014/main" id="{B1EFDA04-C17A-41C5-A6C1-B627EB488A35}"/>
                    </a:ext>
                  </a:extLst>
                </p:cNvPr>
                <p:cNvCxnSpPr>
                  <a:stCxn id="19" idx="4"/>
                  <a:endCxn id="19" idx="6"/>
                </p:cNvCxnSpPr>
                <p:nvPr/>
              </p:nvCxnSpPr>
              <p:spPr>
                <a:xfrm>
                  <a:off x="466128" y="3747682"/>
                  <a:ext cx="3480743"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6004B7C9-9A52-4FC7-A0E3-C695D3B532DD}"/>
                </a:ext>
              </a:extLst>
            </p:cNvPr>
            <p:cNvGrpSpPr/>
            <p:nvPr/>
          </p:nvGrpSpPr>
          <p:grpSpPr>
            <a:xfrm>
              <a:off x="2758278" y="3939871"/>
              <a:ext cx="5518143" cy="1270938"/>
              <a:chOff x="3090158" y="3723810"/>
              <a:chExt cx="5518143" cy="1270938"/>
            </a:xfrm>
          </p:grpSpPr>
          <p:sp>
            <p:nvSpPr>
              <p:cNvPr id="9" name="Rectangle 8">
                <a:extLst>
                  <a:ext uri="{FF2B5EF4-FFF2-40B4-BE49-F238E27FC236}">
                    <a16:creationId xmlns:a16="http://schemas.microsoft.com/office/drawing/2014/main" id="{D25A2E71-5F8B-4C2A-81D6-AE9A781E13E0}"/>
                  </a:ext>
                </a:extLst>
              </p:cNvPr>
              <p:cNvSpPr/>
              <p:nvPr/>
            </p:nvSpPr>
            <p:spPr>
              <a:xfrm>
                <a:off x="3090158" y="4126251"/>
                <a:ext cx="3350731" cy="868497"/>
              </a:xfrm>
              <a:prstGeom prst="rect">
                <a:avLst/>
              </a:prstGeom>
            </p:spPr>
            <p:txBody>
              <a:bodyPr vert="horz" wrap="square" lIns="37138" tIns="18569" rIns="37138" bIns="18569"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Time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Budget commitment?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mn-cs"/>
                  </a:rPr>
                  <a:t>Prioritization?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F7E212E7-C9D2-4CA0-8249-35A6F0AFE117}"/>
                  </a:ext>
                </a:extLst>
              </p:cNvPr>
              <p:cNvGrpSpPr/>
              <p:nvPr/>
            </p:nvGrpSpPr>
            <p:grpSpPr>
              <a:xfrm>
                <a:off x="3090158" y="3723810"/>
                <a:ext cx="5518143" cy="362104"/>
                <a:chOff x="8112798" y="3423481"/>
                <a:chExt cx="3477120" cy="362293"/>
              </a:xfrm>
            </p:grpSpPr>
            <p:sp>
              <p:nvSpPr>
                <p:cNvPr id="25" name="Arrow: Left-Right 24">
                  <a:extLst>
                    <a:ext uri="{FF2B5EF4-FFF2-40B4-BE49-F238E27FC236}">
                      <a16:creationId xmlns:a16="http://schemas.microsoft.com/office/drawing/2014/main" id="{6DD5DA71-4BAC-4600-ACFA-220DFE278C23}"/>
                    </a:ext>
                  </a:extLst>
                </p:cNvPr>
                <p:cNvSpPr/>
                <p:nvPr/>
              </p:nvSpPr>
              <p:spPr>
                <a:xfrm>
                  <a:off x="8112798" y="3423481"/>
                  <a:ext cx="3477120" cy="362293"/>
                </a:xfrm>
                <a:prstGeom prst="leftRightArrow">
                  <a:avLst>
                    <a:gd name="adj1" fmla="val 100000"/>
                    <a:gd name="adj2" fmla="val 0"/>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71963" rtlCol="0" anchor="t" anchorCtr="0">
                  <a:spAutoFit/>
                </a:bodyPr>
                <a:lstStyle/>
                <a:p>
                  <a:pPr marL="0" marR="0" lvl="0" indent="0" algn="l" defTabSz="441794" rtl="0" eaLnBrk="1" fontAlgn="auto" latinLnBrk="0" hangingPunct="1">
                    <a:lnSpc>
                      <a:spcPct val="110000"/>
                    </a:lnSpc>
                    <a:spcBef>
                      <a:spcPct val="2000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Why can’t you commit to AAM Data Governance?</a:t>
                  </a:r>
                </a:p>
              </p:txBody>
            </p:sp>
            <p:cxnSp>
              <p:nvCxnSpPr>
                <p:cNvPr id="26" name="Straight Connector 25">
                  <a:extLst>
                    <a:ext uri="{FF2B5EF4-FFF2-40B4-BE49-F238E27FC236}">
                      <a16:creationId xmlns:a16="http://schemas.microsoft.com/office/drawing/2014/main" id="{7A61171D-4AC6-4355-9EC1-B84EEB4DA24D}"/>
                    </a:ext>
                  </a:extLst>
                </p:cNvPr>
                <p:cNvCxnSpPr>
                  <a:stCxn id="25" idx="4"/>
                  <a:endCxn id="25" idx="6"/>
                </p:cNvCxnSpPr>
                <p:nvPr/>
              </p:nvCxnSpPr>
              <p:spPr>
                <a:xfrm>
                  <a:off x="8112798" y="3785774"/>
                  <a:ext cx="3477120" cy="0"/>
                </a:xfrm>
                <a:prstGeom prst="line">
                  <a:avLst/>
                </a:prstGeom>
                <a:ln w="19050" cap="flat" cmpd="sng" algn="ctr">
                  <a:solidFill>
                    <a:schemeClr val="accent1"/>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5BA89428-9FCC-4FC6-B1A2-2B4501CF4CB3}"/>
                </a:ext>
              </a:extLst>
            </p:cNvPr>
            <p:cNvGrpSpPr/>
            <p:nvPr/>
          </p:nvGrpSpPr>
          <p:grpSpPr>
            <a:xfrm>
              <a:off x="860779" y="1530668"/>
              <a:ext cx="1703064" cy="1703064"/>
              <a:chOff x="860779" y="1104288"/>
              <a:chExt cx="1703064" cy="1703064"/>
            </a:xfrm>
          </p:grpSpPr>
          <p:sp>
            <p:nvSpPr>
              <p:cNvPr id="12" name="Oval 11">
                <a:extLst>
                  <a:ext uri="{FF2B5EF4-FFF2-40B4-BE49-F238E27FC236}">
                    <a16:creationId xmlns:a16="http://schemas.microsoft.com/office/drawing/2014/main" id="{A19F4CC0-1C46-4F9E-B5EB-A2AE96471BE6}"/>
                  </a:ext>
                </a:extLst>
              </p:cNvPr>
              <p:cNvSpPr/>
              <p:nvPr/>
            </p:nvSpPr>
            <p:spPr>
              <a:xfrm>
                <a:off x="860779" y="1104288"/>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27" name="METRO ICON - hand 4">
                <a:extLst>
                  <a:ext uri="{FF2B5EF4-FFF2-40B4-BE49-F238E27FC236}">
                    <a16:creationId xmlns:a16="http://schemas.microsoft.com/office/drawing/2014/main" id="{AB7D9D94-0A72-4984-B1F6-2FBCD8FD08A7}"/>
                  </a:ext>
                </a:extLst>
              </p:cNvPr>
              <p:cNvGrpSpPr>
                <a:grpSpLocks noChangeAspect="1"/>
              </p:cNvGrpSpPr>
              <p:nvPr>
                <p:custDataLst>
                  <p:tags r:id="rId3"/>
                </p:custDataLst>
              </p:nvPr>
            </p:nvGrpSpPr>
            <p:grpSpPr bwMode="gray">
              <a:xfrm>
                <a:off x="1237885" y="1595820"/>
                <a:ext cx="948837" cy="720000"/>
                <a:chOff x="4489829" y="2566656"/>
                <a:chExt cx="604390" cy="458626"/>
              </a:xfrm>
              <a:solidFill>
                <a:schemeClr val="bg1"/>
              </a:solidFill>
            </p:grpSpPr>
            <p:sp>
              <p:nvSpPr>
                <p:cNvPr id="28" name="Freeform 13">
                  <a:extLst>
                    <a:ext uri="{FF2B5EF4-FFF2-40B4-BE49-F238E27FC236}">
                      <a16:creationId xmlns:a16="http://schemas.microsoft.com/office/drawing/2014/main" id="{71A895AF-EA57-41B9-A77E-4705AE4D5992}"/>
                    </a:ext>
                  </a:extLst>
                </p:cNvPr>
                <p:cNvSpPr>
                  <a:spLocks/>
                </p:cNvSpPr>
                <p:nvPr/>
              </p:nvSpPr>
              <p:spPr bwMode="gray">
                <a:xfrm>
                  <a:off x="4489829" y="2566656"/>
                  <a:ext cx="490622" cy="453294"/>
                </a:xfrm>
                <a:custGeom>
                  <a:avLst/>
                  <a:gdLst>
                    <a:gd name="T0" fmla="*/ 24 w 369"/>
                    <a:gd name="T1" fmla="*/ 201 h 341"/>
                    <a:gd name="T2" fmla="*/ 3 w 369"/>
                    <a:gd name="T3" fmla="*/ 193 h 341"/>
                    <a:gd name="T4" fmla="*/ 0 w 369"/>
                    <a:gd name="T5" fmla="*/ 188 h 341"/>
                    <a:gd name="T6" fmla="*/ 0 w 369"/>
                    <a:gd name="T7" fmla="*/ 29 h 341"/>
                    <a:gd name="T8" fmla="*/ 42 w 369"/>
                    <a:gd name="T9" fmla="*/ 44 h 341"/>
                    <a:gd name="T10" fmla="*/ 94 w 369"/>
                    <a:gd name="T11" fmla="*/ 39 h 341"/>
                    <a:gd name="T12" fmla="*/ 157 w 369"/>
                    <a:gd name="T13" fmla="*/ 8 h 341"/>
                    <a:gd name="T14" fmla="*/ 212 w 369"/>
                    <a:gd name="T15" fmla="*/ 21 h 341"/>
                    <a:gd name="T16" fmla="*/ 180 w 369"/>
                    <a:gd name="T17" fmla="*/ 40 h 341"/>
                    <a:gd name="T18" fmla="*/ 147 w 369"/>
                    <a:gd name="T19" fmla="*/ 62 h 341"/>
                    <a:gd name="T20" fmla="*/ 133 w 369"/>
                    <a:gd name="T21" fmla="*/ 111 h 341"/>
                    <a:gd name="T22" fmla="*/ 171 w 369"/>
                    <a:gd name="T23" fmla="*/ 143 h 341"/>
                    <a:gd name="T24" fmla="*/ 196 w 369"/>
                    <a:gd name="T25" fmla="*/ 138 h 341"/>
                    <a:gd name="T26" fmla="*/ 238 w 369"/>
                    <a:gd name="T27" fmla="*/ 119 h 341"/>
                    <a:gd name="T28" fmla="*/ 276 w 369"/>
                    <a:gd name="T29" fmla="*/ 125 h 341"/>
                    <a:gd name="T30" fmla="*/ 358 w 369"/>
                    <a:gd name="T31" fmla="*/ 211 h 341"/>
                    <a:gd name="T32" fmla="*/ 358 w 369"/>
                    <a:gd name="T33" fmla="*/ 244 h 341"/>
                    <a:gd name="T34" fmla="*/ 332 w 369"/>
                    <a:gd name="T35" fmla="*/ 242 h 341"/>
                    <a:gd name="T36" fmla="*/ 306 w 369"/>
                    <a:gd name="T37" fmla="*/ 216 h 341"/>
                    <a:gd name="T38" fmla="*/ 298 w 369"/>
                    <a:gd name="T39" fmla="*/ 210 h 341"/>
                    <a:gd name="T40" fmla="*/ 297 w 369"/>
                    <a:gd name="T41" fmla="*/ 211 h 341"/>
                    <a:gd name="T42" fmla="*/ 302 w 369"/>
                    <a:gd name="T43" fmla="*/ 220 h 341"/>
                    <a:gd name="T44" fmla="*/ 324 w 369"/>
                    <a:gd name="T45" fmla="*/ 244 h 341"/>
                    <a:gd name="T46" fmla="*/ 332 w 369"/>
                    <a:gd name="T47" fmla="*/ 258 h 341"/>
                    <a:gd name="T48" fmla="*/ 323 w 369"/>
                    <a:gd name="T49" fmla="*/ 280 h 341"/>
                    <a:gd name="T50" fmla="*/ 297 w 369"/>
                    <a:gd name="T51" fmla="*/ 276 h 341"/>
                    <a:gd name="T52" fmla="*/ 272 w 369"/>
                    <a:gd name="T53" fmla="*/ 250 h 341"/>
                    <a:gd name="T54" fmla="*/ 259 w 369"/>
                    <a:gd name="T55" fmla="*/ 238 h 341"/>
                    <a:gd name="T56" fmla="*/ 257 w 369"/>
                    <a:gd name="T57" fmla="*/ 240 h 341"/>
                    <a:gd name="T58" fmla="*/ 264 w 369"/>
                    <a:gd name="T59" fmla="*/ 249 h 341"/>
                    <a:gd name="T60" fmla="*/ 289 w 369"/>
                    <a:gd name="T61" fmla="*/ 278 h 341"/>
                    <a:gd name="T62" fmla="*/ 290 w 369"/>
                    <a:gd name="T63" fmla="*/ 302 h 341"/>
                    <a:gd name="T64" fmla="*/ 269 w 369"/>
                    <a:gd name="T65" fmla="*/ 310 h 341"/>
                    <a:gd name="T66" fmla="*/ 258 w 369"/>
                    <a:gd name="T67" fmla="*/ 303 h 341"/>
                    <a:gd name="T68" fmla="*/ 232 w 369"/>
                    <a:gd name="T69" fmla="*/ 276 h 341"/>
                    <a:gd name="T70" fmla="*/ 223 w 369"/>
                    <a:gd name="T71" fmla="*/ 268 h 341"/>
                    <a:gd name="T72" fmla="*/ 221 w 369"/>
                    <a:gd name="T73" fmla="*/ 270 h 341"/>
                    <a:gd name="T74" fmla="*/ 225 w 369"/>
                    <a:gd name="T75" fmla="*/ 277 h 341"/>
                    <a:gd name="T76" fmla="*/ 246 w 369"/>
                    <a:gd name="T77" fmla="*/ 300 h 341"/>
                    <a:gd name="T78" fmla="*/ 252 w 369"/>
                    <a:gd name="T79" fmla="*/ 323 h 341"/>
                    <a:gd name="T80" fmla="*/ 222 w 369"/>
                    <a:gd name="T81" fmla="*/ 332 h 341"/>
                    <a:gd name="T82" fmla="*/ 208 w 369"/>
                    <a:gd name="T83" fmla="*/ 309 h 341"/>
                    <a:gd name="T84" fmla="*/ 183 w 369"/>
                    <a:gd name="T85" fmla="*/ 268 h 341"/>
                    <a:gd name="T86" fmla="*/ 174 w 369"/>
                    <a:gd name="T87" fmla="*/ 259 h 341"/>
                    <a:gd name="T88" fmla="*/ 152 w 369"/>
                    <a:gd name="T89" fmla="*/ 234 h 341"/>
                    <a:gd name="T90" fmla="*/ 144 w 369"/>
                    <a:gd name="T91" fmla="*/ 226 h 341"/>
                    <a:gd name="T92" fmla="*/ 122 w 369"/>
                    <a:gd name="T93" fmla="*/ 202 h 341"/>
                    <a:gd name="T94" fmla="*/ 115 w 369"/>
                    <a:gd name="T95" fmla="*/ 195 h 341"/>
                    <a:gd name="T96" fmla="*/ 74 w 369"/>
                    <a:gd name="T97" fmla="*/ 166 h 341"/>
                    <a:gd name="T98" fmla="*/ 28 w 369"/>
                    <a:gd name="T99" fmla="*/ 194 h 341"/>
                    <a:gd name="T100" fmla="*/ 24 w 369"/>
                    <a:gd name="T101" fmla="*/ 20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9" h="341">
                      <a:moveTo>
                        <a:pt x="24" y="201"/>
                      </a:moveTo>
                      <a:cubicBezTo>
                        <a:pt x="17" y="199"/>
                        <a:pt x="10" y="196"/>
                        <a:pt x="3" y="193"/>
                      </a:cubicBezTo>
                      <a:cubicBezTo>
                        <a:pt x="2" y="193"/>
                        <a:pt x="0" y="190"/>
                        <a:pt x="0" y="188"/>
                      </a:cubicBezTo>
                      <a:cubicBezTo>
                        <a:pt x="0" y="136"/>
                        <a:pt x="0" y="83"/>
                        <a:pt x="0" y="29"/>
                      </a:cubicBezTo>
                      <a:cubicBezTo>
                        <a:pt x="14" y="34"/>
                        <a:pt x="28" y="39"/>
                        <a:pt x="42" y="44"/>
                      </a:cubicBezTo>
                      <a:cubicBezTo>
                        <a:pt x="60" y="52"/>
                        <a:pt x="77" y="50"/>
                        <a:pt x="94" y="39"/>
                      </a:cubicBezTo>
                      <a:cubicBezTo>
                        <a:pt x="114" y="27"/>
                        <a:pt x="135" y="16"/>
                        <a:pt x="157" y="8"/>
                      </a:cubicBezTo>
                      <a:cubicBezTo>
                        <a:pt x="177" y="0"/>
                        <a:pt x="195" y="6"/>
                        <a:pt x="212" y="21"/>
                      </a:cubicBezTo>
                      <a:cubicBezTo>
                        <a:pt x="201" y="28"/>
                        <a:pt x="190" y="34"/>
                        <a:pt x="180" y="40"/>
                      </a:cubicBezTo>
                      <a:cubicBezTo>
                        <a:pt x="169" y="47"/>
                        <a:pt x="157" y="54"/>
                        <a:pt x="147" y="62"/>
                      </a:cubicBezTo>
                      <a:cubicBezTo>
                        <a:pt x="132" y="75"/>
                        <a:pt x="128" y="92"/>
                        <a:pt x="133" y="111"/>
                      </a:cubicBezTo>
                      <a:cubicBezTo>
                        <a:pt x="138" y="130"/>
                        <a:pt x="151" y="142"/>
                        <a:pt x="171" y="143"/>
                      </a:cubicBezTo>
                      <a:cubicBezTo>
                        <a:pt x="179" y="144"/>
                        <a:pt x="188" y="141"/>
                        <a:pt x="196" y="138"/>
                      </a:cubicBezTo>
                      <a:cubicBezTo>
                        <a:pt x="210" y="132"/>
                        <a:pt x="224" y="125"/>
                        <a:pt x="238" y="119"/>
                      </a:cubicBezTo>
                      <a:cubicBezTo>
                        <a:pt x="254" y="111"/>
                        <a:pt x="264" y="113"/>
                        <a:pt x="276" y="125"/>
                      </a:cubicBezTo>
                      <a:cubicBezTo>
                        <a:pt x="304" y="154"/>
                        <a:pt x="331" y="182"/>
                        <a:pt x="358" y="211"/>
                      </a:cubicBezTo>
                      <a:cubicBezTo>
                        <a:pt x="369" y="222"/>
                        <a:pt x="369" y="236"/>
                        <a:pt x="358" y="244"/>
                      </a:cubicBezTo>
                      <a:cubicBezTo>
                        <a:pt x="350" y="250"/>
                        <a:pt x="341" y="250"/>
                        <a:pt x="332" y="242"/>
                      </a:cubicBezTo>
                      <a:cubicBezTo>
                        <a:pt x="323" y="233"/>
                        <a:pt x="315" y="224"/>
                        <a:pt x="306" y="216"/>
                      </a:cubicBezTo>
                      <a:cubicBezTo>
                        <a:pt x="304" y="214"/>
                        <a:pt x="301" y="212"/>
                        <a:pt x="298" y="210"/>
                      </a:cubicBezTo>
                      <a:cubicBezTo>
                        <a:pt x="298" y="210"/>
                        <a:pt x="297" y="211"/>
                        <a:pt x="297" y="211"/>
                      </a:cubicBezTo>
                      <a:cubicBezTo>
                        <a:pt x="298" y="214"/>
                        <a:pt x="300" y="217"/>
                        <a:pt x="302" y="220"/>
                      </a:cubicBezTo>
                      <a:cubicBezTo>
                        <a:pt x="309" y="228"/>
                        <a:pt x="317" y="236"/>
                        <a:pt x="324" y="244"/>
                      </a:cubicBezTo>
                      <a:cubicBezTo>
                        <a:pt x="327" y="248"/>
                        <a:pt x="330" y="253"/>
                        <a:pt x="332" y="258"/>
                      </a:cubicBezTo>
                      <a:cubicBezTo>
                        <a:pt x="334" y="266"/>
                        <a:pt x="330" y="275"/>
                        <a:pt x="323" y="280"/>
                      </a:cubicBezTo>
                      <a:cubicBezTo>
                        <a:pt x="315" y="285"/>
                        <a:pt x="305" y="283"/>
                        <a:pt x="297" y="276"/>
                      </a:cubicBezTo>
                      <a:cubicBezTo>
                        <a:pt x="289" y="267"/>
                        <a:pt x="281" y="258"/>
                        <a:pt x="272" y="250"/>
                      </a:cubicBezTo>
                      <a:cubicBezTo>
                        <a:pt x="268" y="246"/>
                        <a:pt x="264" y="242"/>
                        <a:pt x="259" y="238"/>
                      </a:cubicBezTo>
                      <a:cubicBezTo>
                        <a:pt x="259" y="238"/>
                        <a:pt x="258" y="239"/>
                        <a:pt x="257" y="240"/>
                      </a:cubicBezTo>
                      <a:cubicBezTo>
                        <a:pt x="259" y="243"/>
                        <a:pt x="261" y="246"/>
                        <a:pt x="264" y="249"/>
                      </a:cubicBezTo>
                      <a:cubicBezTo>
                        <a:pt x="272" y="259"/>
                        <a:pt x="281" y="268"/>
                        <a:pt x="289" y="278"/>
                      </a:cubicBezTo>
                      <a:cubicBezTo>
                        <a:pt x="295" y="286"/>
                        <a:pt x="295" y="295"/>
                        <a:pt x="290" y="302"/>
                      </a:cubicBezTo>
                      <a:cubicBezTo>
                        <a:pt x="284" y="310"/>
                        <a:pt x="277" y="312"/>
                        <a:pt x="269" y="310"/>
                      </a:cubicBezTo>
                      <a:cubicBezTo>
                        <a:pt x="265" y="309"/>
                        <a:pt x="261" y="306"/>
                        <a:pt x="258" y="303"/>
                      </a:cubicBezTo>
                      <a:cubicBezTo>
                        <a:pt x="249" y="294"/>
                        <a:pt x="241" y="285"/>
                        <a:pt x="232" y="276"/>
                      </a:cubicBezTo>
                      <a:cubicBezTo>
                        <a:pt x="229" y="273"/>
                        <a:pt x="226" y="271"/>
                        <a:pt x="223" y="268"/>
                      </a:cubicBezTo>
                      <a:cubicBezTo>
                        <a:pt x="222" y="269"/>
                        <a:pt x="221" y="269"/>
                        <a:pt x="221" y="270"/>
                      </a:cubicBezTo>
                      <a:cubicBezTo>
                        <a:pt x="222" y="272"/>
                        <a:pt x="223" y="275"/>
                        <a:pt x="225" y="277"/>
                      </a:cubicBezTo>
                      <a:cubicBezTo>
                        <a:pt x="232" y="285"/>
                        <a:pt x="239" y="292"/>
                        <a:pt x="246" y="300"/>
                      </a:cubicBezTo>
                      <a:cubicBezTo>
                        <a:pt x="252" y="306"/>
                        <a:pt x="254" y="314"/>
                        <a:pt x="252" y="323"/>
                      </a:cubicBezTo>
                      <a:cubicBezTo>
                        <a:pt x="248" y="336"/>
                        <a:pt x="232" y="341"/>
                        <a:pt x="222" y="332"/>
                      </a:cubicBezTo>
                      <a:cubicBezTo>
                        <a:pt x="214" y="327"/>
                        <a:pt x="208" y="320"/>
                        <a:pt x="208" y="309"/>
                      </a:cubicBezTo>
                      <a:cubicBezTo>
                        <a:pt x="209" y="290"/>
                        <a:pt x="199" y="277"/>
                        <a:pt x="183" y="268"/>
                      </a:cubicBezTo>
                      <a:cubicBezTo>
                        <a:pt x="179" y="266"/>
                        <a:pt x="176" y="262"/>
                        <a:pt x="174" y="259"/>
                      </a:cubicBezTo>
                      <a:cubicBezTo>
                        <a:pt x="170" y="248"/>
                        <a:pt x="163" y="240"/>
                        <a:pt x="152" y="234"/>
                      </a:cubicBezTo>
                      <a:cubicBezTo>
                        <a:pt x="149" y="232"/>
                        <a:pt x="146" y="229"/>
                        <a:pt x="144" y="226"/>
                      </a:cubicBezTo>
                      <a:cubicBezTo>
                        <a:pt x="140" y="215"/>
                        <a:pt x="133" y="208"/>
                        <a:pt x="122" y="202"/>
                      </a:cubicBezTo>
                      <a:cubicBezTo>
                        <a:pt x="120" y="201"/>
                        <a:pt x="117" y="198"/>
                        <a:pt x="115" y="195"/>
                      </a:cubicBezTo>
                      <a:cubicBezTo>
                        <a:pt x="108" y="177"/>
                        <a:pt x="94" y="167"/>
                        <a:pt x="74" y="166"/>
                      </a:cubicBezTo>
                      <a:cubicBezTo>
                        <a:pt x="54" y="166"/>
                        <a:pt x="38" y="175"/>
                        <a:pt x="28" y="194"/>
                      </a:cubicBezTo>
                      <a:cubicBezTo>
                        <a:pt x="27" y="196"/>
                        <a:pt x="26" y="198"/>
                        <a:pt x="24" y="20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13">
                  <a:extLst>
                    <a:ext uri="{FF2B5EF4-FFF2-40B4-BE49-F238E27FC236}">
                      <a16:creationId xmlns:a16="http://schemas.microsoft.com/office/drawing/2014/main" id="{BFE19F57-10B2-4060-8CD7-B8E6ACDF4B8D}"/>
                    </a:ext>
                  </a:extLst>
                </p:cNvPr>
                <p:cNvSpPr>
                  <a:spLocks/>
                </p:cNvSpPr>
                <p:nvPr/>
              </p:nvSpPr>
              <p:spPr bwMode="gray">
                <a:xfrm>
                  <a:off x="4683589" y="2566656"/>
                  <a:ext cx="410630" cy="263088"/>
                </a:xfrm>
                <a:custGeom>
                  <a:avLst/>
                  <a:gdLst>
                    <a:gd name="T0" fmla="*/ 310 w 310"/>
                    <a:gd name="T1" fmla="*/ 45 h 198"/>
                    <a:gd name="T2" fmla="*/ 310 w 310"/>
                    <a:gd name="T3" fmla="*/ 68 h 198"/>
                    <a:gd name="T4" fmla="*/ 310 w 310"/>
                    <a:gd name="T5" fmla="*/ 180 h 198"/>
                    <a:gd name="T6" fmla="*/ 302 w 310"/>
                    <a:gd name="T7" fmla="*/ 190 h 198"/>
                    <a:gd name="T8" fmla="*/ 263 w 310"/>
                    <a:gd name="T9" fmla="*/ 196 h 198"/>
                    <a:gd name="T10" fmla="*/ 232 w 310"/>
                    <a:gd name="T11" fmla="*/ 185 h 198"/>
                    <a:gd name="T12" fmla="*/ 144 w 310"/>
                    <a:gd name="T13" fmla="*/ 94 h 198"/>
                    <a:gd name="T14" fmla="*/ 104 w 310"/>
                    <a:gd name="T15" fmla="*/ 88 h 198"/>
                    <a:gd name="T16" fmla="*/ 45 w 310"/>
                    <a:gd name="T17" fmla="*/ 119 h 198"/>
                    <a:gd name="T18" fmla="*/ 8 w 310"/>
                    <a:gd name="T19" fmla="*/ 110 h 198"/>
                    <a:gd name="T20" fmla="*/ 20 w 310"/>
                    <a:gd name="T21" fmla="*/ 72 h 198"/>
                    <a:gd name="T22" fmla="*/ 123 w 310"/>
                    <a:gd name="T23" fmla="*/ 11 h 198"/>
                    <a:gd name="T24" fmla="*/ 171 w 310"/>
                    <a:gd name="T25" fmla="*/ 14 h 198"/>
                    <a:gd name="T26" fmla="*/ 214 w 310"/>
                    <a:gd name="T27" fmla="*/ 52 h 198"/>
                    <a:gd name="T28" fmla="*/ 244 w 310"/>
                    <a:gd name="T29" fmla="*/ 60 h 198"/>
                    <a:gd name="T30" fmla="*/ 310 w 310"/>
                    <a:gd name="T31"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198">
                      <a:moveTo>
                        <a:pt x="310" y="45"/>
                      </a:moveTo>
                      <a:cubicBezTo>
                        <a:pt x="310" y="53"/>
                        <a:pt x="310" y="60"/>
                        <a:pt x="310" y="68"/>
                      </a:cubicBezTo>
                      <a:cubicBezTo>
                        <a:pt x="310" y="105"/>
                        <a:pt x="310" y="142"/>
                        <a:pt x="310" y="180"/>
                      </a:cubicBezTo>
                      <a:cubicBezTo>
                        <a:pt x="310" y="186"/>
                        <a:pt x="309" y="189"/>
                        <a:pt x="302" y="190"/>
                      </a:cubicBezTo>
                      <a:cubicBezTo>
                        <a:pt x="289" y="191"/>
                        <a:pt x="276" y="194"/>
                        <a:pt x="263" y="196"/>
                      </a:cubicBezTo>
                      <a:cubicBezTo>
                        <a:pt x="251" y="198"/>
                        <a:pt x="241" y="194"/>
                        <a:pt x="232" y="185"/>
                      </a:cubicBezTo>
                      <a:cubicBezTo>
                        <a:pt x="203" y="154"/>
                        <a:pt x="173" y="124"/>
                        <a:pt x="144" y="94"/>
                      </a:cubicBezTo>
                      <a:cubicBezTo>
                        <a:pt x="131" y="81"/>
                        <a:pt x="121" y="79"/>
                        <a:pt x="104" y="88"/>
                      </a:cubicBezTo>
                      <a:cubicBezTo>
                        <a:pt x="84" y="98"/>
                        <a:pt x="65" y="109"/>
                        <a:pt x="45" y="119"/>
                      </a:cubicBezTo>
                      <a:cubicBezTo>
                        <a:pt x="30" y="127"/>
                        <a:pt x="15" y="124"/>
                        <a:pt x="8" y="110"/>
                      </a:cubicBezTo>
                      <a:cubicBezTo>
                        <a:pt x="0" y="96"/>
                        <a:pt x="5" y="81"/>
                        <a:pt x="20" y="72"/>
                      </a:cubicBezTo>
                      <a:cubicBezTo>
                        <a:pt x="54" y="52"/>
                        <a:pt x="89" y="32"/>
                        <a:pt x="123" y="11"/>
                      </a:cubicBezTo>
                      <a:cubicBezTo>
                        <a:pt x="140" y="1"/>
                        <a:pt x="155" y="0"/>
                        <a:pt x="171" y="14"/>
                      </a:cubicBezTo>
                      <a:cubicBezTo>
                        <a:pt x="185" y="27"/>
                        <a:pt x="200" y="39"/>
                        <a:pt x="214" y="52"/>
                      </a:cubicBezTo>
                      <a:cubicBezTo>
                        <a:pt x="223" y="60"/>
                        <a:pt x="232" y="63"/>
                        <a:pt x="244" y="60"/>
                      </a:cubicBezTo>
                      <a:cubicBezTo>
                        <a:pt x="265" y="55"/>
                        <a:pt x="287" y="50"/>
                        <a:pt x="310"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13">
                  <a:extLst>
                    <a:ext uri="{FF2B5EF4-FFF2-40B4-BE49-F238E27FC236}">
                      <a16:creationId xmlns:a16="http://schemas.microsoft.com/office/drawing/2014/main" id="{8E9AC58B-92CE-4CD5-AEC2-B12F05C6B355}"/>
                    </a:ext>
                  </a:extLst>
                </p:cNvPr>
                <p:cNvSpPr>
                  <a:spLocks/>
                </p:cNvSpPr>
                <p:nvPr/>
              </p:nvSpPr>
              <p:spPr bwMode="gray">
                <a:xfrm>
                  <a:off x="4541379" y="2810189"/>
                  <a:ext cx="200871" cy="215093"/>
                </a:xfrm>
                <a:custGeom>
                  <a:avLst/>
                  <a:gdLst>
                    <a:gd name="T0" fmla="*/ 36 w 152"/>
                    <a:gd name="T1" fmla="*/ 60 h 162"/>
                    <a:gd name="T2" fmla="*/ 25 w 152"/>
                    <a:gd name="T3" fmla="*/ 63 h 162"/>
                    <a:gd name="T4" fmla="*/ 1 w 152"/>
                    <a:gd name="T5" fmla="*/ 45 h 162"/>
                    <a:gd name="T6" fmla="*/ 24 w 152"/>
                    <a:gd name="T7" fmla="*/ 7 h 162"/>
                    <a:gd name="T8" fmla="*/ 59 w 152"/>
                    <a:gd name="T9" fmla="*/ 34 h 162"/>
                    <a:gd name="T10" fmla="*/ 82 w 152"/>
                    <a:gd name="T11" fmla="*/ 45 h 162"/>
                    <a:gd name="T12" fmla="*/ 91 w 152"/>
                    <a:gd name="T13" fmla="*/ 68 h 162"/>
                    <a:gd name="T14" fmla="*/ 117 w 152"/>
                    <a:gd name="T15" fmla="*/ 102 h 162"/>
                    <a:gd name="T16" fmla="*/ 119 w 152"/>
                    <a:gd name="T17" fmla="*/ 103 h 162"/>
                    <a:gd name="T18" fmla="*/ 147 w 152"/>
                    <a:gd name="T19" fmla="*/ 115 h 162"/>
                    <a:gd name="T20" fmla="*/ 142 w 152"/>
                    <a:gd name="T21" fmla="*/ 148 h 162"/>
                    <a:gd name="T22" fmla="*/ 115 w 152"/>
                    <a:gd name="T23" fmla="*/ 161 h 162"/>
                    <a:gd name="T24" fmla="*/ 93 w 152"/>
                    <a:gd name="T25" fmla="*/ 133 h 162"/>
                    <a:gd name="T26" fmla="*/ 96 w 152"/>
                    <a:gd name="T27" fmla="*/ 124 h 162"/>
                    <a:gd name="T28" fmla="*/ 66 w 152"/>
                    <a:gd name="T29" fmla="*/ 122 h 162"/>
                    <a:gd name="T30" fmla="*/ 65 w 152"/>
                    <a:gd name="T31" fmla="*/ 92 h 162"/>
                    <a:gd name="T32" fmla="*/ 36 w 152"/>
                    <a:gd name="T33" fmla="*/ 90 h 162"/>
                    <a:gd name="T34" fmla="*/ 36 w 152"/>
                    <a:gd name="T35" fmla="*/ 6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 h="162">
                      <a:moveTo>
                        <a:pt x="36" y="60"/>
                      </a:moveTo>
                      <a:cubicBezTo>
                        <a:pt x="31" y="61"/>
                        <a:pt x="28" y="62"/>
                        <a:pt x="25" y="63"/>
                      </a:cubicBezTo>
                      <a:cubicBezTo>
                        <a:pt x="12" y="65"/>
                        <a:pt x="2" y="58"/>
                        <a:pt x="1" y="45"/>
                      </a:cubicBezTo>
                      <a:cubicBezTo>
                        <a:pt x="0" y="31"/>
                        <a:pt x="11" y="13"/>
                        <a:pt x="24" y="7"/>
                      </a:cubicBezTo>
                      <a:cubicBezTo>
                        <a:pt x="39" y="0"/>
                        <a:pt x="62" y="9"/>
                        <a:pt x="59" y="34"/>
                      </a:cubicBezTo>
                      <a:cubicBezTo>
                        <a:pt x="67" y="38"/>
                        <a:pt x="76" y="39"/>
                        <a:pt x="82" y="45"/>
                      </a:cubicBezTo>
                      <a:cubicBezTo>
                        <a:pt x="87" y="50"/>
                        <a:pt x="88" y="60"/>
                        <a:pt x="91" y="68"/>
                      </a:cubicBezTo>
                      <a:cubicBezTo>
                        <a:pt x="113" y="71"/>
                        <a:pt x="121" y="80"/>
                        <a:pt x="117" y="102"/>
                      </a:cubicBezTo>
                      <a:cubicBezTo>
                        <a:pt x="118" y="103"/>
                        <a:pt x="118" y="103"/>
                        <a:pt x="119" y="103"/>
                      </a:cubicBezTo>
                      <a:cubicBezTo>
                        <a:pt x="132" y="102"/>
                        <a:pt x="141" y="106"/>
                        <a:pt x="147" y="115"/>
                      </a:cubicBezTo>
                      <a:cubicBezTo>
                        <a:pt x="152" y="125"/>
                        <a:pt x="150" y="139"/>
                        <a:pt x="142" y="148"/>
                      </a:cubicBezTo>
                      <a:cubicBezTo>
                        <a:pt x="135" y="156"/>
                        <a:pt x="125" y="160"/>
                        <a:pt x="115" y="161"/>
                      </a:cubicBezTo>
                      <a:cubicBezTo>
                        <a:pt x="97" y="162"/>
                        <a:pt x="87" y="149"/>
                        <a:pt x="93" y="133"/>
                      </a:cubicBezTo>
                      <a:cubicBezTo>
                        <a:pt x="94" y="130"/>
                        <a:pt x="95" y="127"/>
                        <a:pt x="96" y="124"/>
                      </a:cubicBezTo>
                      <a:cubicBezTo>
                        <a:pt x="85" y="125"/>
                        <a:pt x="75" y="131"/>
                        <a:pt x="66" y="122"/>
                      </a:cubicBezTo>
                      <a:cubicBezTo>
                        <a:pt x="57" y="113"/>
                        <a:pt x="62" y="103"/>
                        <a:pt x="65" y="92"/>
                      </a:cubicBezTo>
                      <a:cubicBezTo>
                        <a:pt x="55" y="94"/>
                        <a:pt x="45" y="99"/>
                        <a:pt x="36" y="90"/>
                      </a:cubicBezTo>
                      <a:cubicBezTo>
                        <a:pt x="28" y="80"/>
                        <a:pt x="32" y="71"/>
                        <a:pt x="36"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E509FFA2-A43E-494A-B6CE-0D978FA9B2E7}"/>
                </a:ext>
              </a:extLst>
            </p:cNvPr>
            <p:cNvGrpSpPr/>
            <p:nvPr/>
          </p:nvGrpSpPr>
          <p:grpSpPr>
            <a:xfrm>
              <a:off x="860779" y="3723808"/>
              <a:ext cx="1703064" cy="1703064"/>
              <a:chOff x="860779" y="3723808"/>
              <a:chExt cx="1703064" cy="1703064"/>
            </a:xfrm>
          </p:grpSpPr>
          <p:sp>
            <p:nvSpPr>
              <p:cNvPr id="16" name="Oval 15">
                <a:extLst>
                  <a:ext uri="{FF2B5EF4-FFF2-40B4-BE49-F238E27FC236}">
                    <a16:creationId xmlns:a16="http://schemas.microsoft.com/office/drawing/2014/main" id="{E8830380-68E9-428F-AA36-4907B57D5DE5}"/>
                  </a:ext>
                </a:extLst>
              </p:cNvPr>
              <p:cNvSpPr/>
              <p:nvPr/>
            </p:nvSpPr>
            <p:spPr>
              <a:xfrm>
                <a:off x="860779" y="3723808"/>
                <a:ext cx="1703064" cy="1703064"/>
              </a:xfrm>
              <a:prstGeom prst="ellipse">
                <a:avLst/>
              </a:prstGeom>
              <a:solidFill>
                <a:schemeClr val="accent1"/>
              </a:solidFill>
              <a:ln w="63500" cap="flat" cmpd="sng" algn="ctr">
                <a:solidFill>
                  <a:schemeClr val="accent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34" name="Group 33">
                <a:extLst>
                  <a:ext uri="{FF2B5EF4-FFF2-40B4-BE49-F238E27FC236}">
                    <a16:creationId xmlns:a16="http://schemas.microsoft.com/office/drawing/2014/main" id="{33D395DF-69C4-457C-9EAB-F69868493521}"/>
                  </a:ext>
                </a:extLst>
              </p:cNvPr>
              <p:cNvGrpSpPr/>
              <p:nvPr/>
            </p:nvGrpSpPr>
            <p:grpSpPr>
              <a:xfrm>
                <a:off x="1347970" y="4126595"/>
                <a:ext cx="728683" cy="897491"/>
                <a:chOff x="3986567" y="137142"/>
                <a:chExt cx="4227266" cy="5206568"/>
              </a:xfrm>
              <a:solidFill>
                <a:schemeClr val="bg1"/>
              </a:solidFill>
            </p:grpSpPr>
            <p:sp>
              <p:nvSpPr>
                <p:cNvPr id="35" name="Freeform: Shape 34">
                  <a:extLst>
                    <a:ext uri="{FF2B5EF4-FFF2-40B4-BE49-F238E27FC236}">
                      <a16:creationId xmlns:a16="http://schemas.microsoft.com/office/drawing/2014/main" id="{2E9DAF01-601D-47AC-8F5D-57A02F7B6AE0}"/>
                    </a:ext>
                  </a:extLst>
                </p:cNvPr>
                <p:cNvSpPr/>
                <p:nvPr/>
              </p:nvSpPr>
              <p:spPr>
                <a:xfrm>
                  <a:off x="3986567" y="137142"/>
                  <a:ext cx="4227266" cy="5206568"/>
                </a:xfrm>
                <a:custGeom>
                  <a:avLst/>
                  <a:gdLst>
                    <a:gd name="connsiteX0" fmla="*/ 2850096 w 4227266"/>
                    <a:gd name="connsiteY0" fmla="*/ 1975122 h 5206568"/>
                    <a:gd name="connsiteX1" fmla="*/ 2422157 w 4227266"/>
                    <a:gd name="connsiteY1" fmla="*/ 2046457 h 5206568"/>
                    <a:gd name="connsiteX2" fmla="*/ 1911902 w 4227266"/>
                    <a:gd name="connsiteY2" fmla="*/ 1728206 h 5206568"/>
                    <a:gd name="connsiteX3" fmla="*/ 2323382 w 4227266"/>
                    <a:gd name="connsiteY3" fmla="*/ 949137 h 5206568"/>
                    <a:gd name="connsiteX4" fmla="*/ 1374245 w 4227266"/>
                    <a:gd name="connsiteY4" fmla="*/ 0 h 5206568"/>
                    <a:gd name="connsiteX5" fmla="*/ 425107 w 4227266"/>
                    <a:gd name="connsiteY5" fmla="*/ 949137 h 5206568"/>
                    <a:gd name="connsiteX6" fmla="*/ 836587 w 4227266"/>
                    <a:gd name="connsiteY6" fmla="*/ 1728206 h 5206568"/>
                    <a:gd name="connsiteX7" fmla="*/ 84960 w 4227266"/>
                    <a:gd name="connsiteY7" fmla="*/ 2573092 h 5206568"/>
                    <a:gd name="connsiteX8" fmla="*/ 2680 w 4227266"/>
                    <a:gd name="connsiteY8" fmla="*/ 3264369 h 5206568"/>
                    <a:gd name="connsiteX9" fmla="*/ 255074 w 4227266"/>
                    <a:gd name="connsiteY9" fmla="*/ 3620965 h 5206568"/>
                    <a:gd name="connsiteX10" fmla="*/ 1374300 w 4227266"/>
                    <a:gd name="connsiteY10" fmla="*/ 3736199 h 5206568"/>
                    <a:gd name="connsiteX11" fmla="*/ 1538901 w 4227266"/>
                    <a:gd name="connsiteY11" fmla="*/ 3730727 h 5206568"/>
                    <a:gd name="connsiteX12" fmla="*/ 2389303 w 4227266"/>
                    <a:gd name="connsiteY12" fmla="*/ 4625020 h 5206568"/>
                    <a:gd name="connsiteX13" fmla="*/ 2603273 w 4227266"/>
                    <a:gd name="connsiteY13" fmla="*/ 5047483 h 5206568"/>
                    <a:gd name="connsiteX14" fmla="*/ 2855667 w 4227266"/>
                    <a:gd name="connsiteY14" fmla="*/ 5206568 h 5206568"/>
                    <a:gd name="connsiteX15" fmla="*/ 3108061 w 4227266"/>
                    <a:gd name="connsiteY15" fmla="*/ 5047483 h 5206568"/>
                    <a:gd name="connsiteX16" fmla="*/ 3322030 w 4227266"/>
                    <a:gd name="connsiteY16" fmla="*/ 4625020 h 5206568"/>
                    <a:gd name="connsiteX17" fmla="*/ 4227267 w 4227266"/>
                    <a:gd name="connsiteY17" fmla="*/ 3341202 h 5206568"/>
                    <a:gd name="connsiteX18" fmla="*/ 2850082 w 4227266"/>
                    <a:gd name="connsiteY18" fmla="*/ 1975088 h 5206568"/>
                    <a:gd name="connsiteX19" fmla="*/ 1368768 w 4227266"/>
                    <a:gd name="connsiteY19" fmla="*/ 296283 h 5206568"/>
                    <a:gd name="connsiteX20" fmla="*/ 2021659 w 4227266"/>
                    <a:gd name="connsiteY20" fmla="*/ 949175 h 5206568"/>
                    <a:gd name="connsiteX21" fmla="*/ 1368768 w 4227266"/>
                    <a:gd name="connsiteY21" fmla="*/ 1602066 h 5206568"/>
                    <a:gd name="connsiteX22" fmla="*/ 715877 w 4227266"/>
                    <a:gd name="connsiteY22" fmla="*/ 949175 h 5206568"/>
                    <a:gd name="connsiteX23" fmla="*/ 1368768 w 4227266"/>
                    <a:gd name="connsiteY23" fmla="*/ 296283 h 5206568"/>
                    <a:gd name="connsiteX24" fmla="*/ 309893 w 4227266"/>
                    <a:gd name="connsiteY24" fmla="*/ 3335749 h 5206568"/>
                    <a:gd name="connsiteX25" fmla="*/ 287964 w 4227266"/>
                    <a:gd name="connsiteY25" fmla="*/ 3302836 h 5206568"/>
                    <a:gd name="connsiteX26" fmla="*/ 370244 w 4227266"/>
                    <a:gd name="connsiteY26" fmla="*/ 2611560 h 5206568"/>
                    <a:gd name="connsiteX27" fmla="*/ 1067027 w 4227266"/>
                    <a:gd name="connsiteY27" fmla="*/ 1991587 h 5206568"/>
                    <a:gd name="connsiteX28" fmla="*/ 1670511 w 4227266"/>
                    <a:gd name="connsiteY28" fmla="*/ 1991587 h 5206568"/>
                    <a:gd name="connsiteX29" fmla="*/ 2136875 w 4227266"/>
                    <a:gd name="connsiteY29" fmla="*/ 2172638 h 5206568"/>
                    <a:gd name="connsiteX30" fmla="*/ 1478517 w 4227266"/>
                    <a:gd name="connsiteY30" fmla="*/ 3341241 h 5206568"/>
                    <a:gd name="connsiteX31" fmla="*/ 1483989 w 4227266"/>
                    <a:gd name="connsiteY31" fmla="*/ 3434505 h 5206568"/>
                    <a:gd name="connsiteX32" fmla="*/ 309900 w 4227266"/>
                    <a:gd name="connsiteY32" fmla="*/ 3335730 h 5206568"/>
                    <a:gd name="connsiteX33" fmla="*/ 3168307 w 4227266"/>
                    <a:gd name="connsiteY33" fmla="*/ 4367192 h 5206568"/>
                    <a:gd name="connsiteX34" fmla="*/ 3080516 w 4227266"/>
                    <a:gd name="connsiteY34" fmla="*/ 4444000 h 5206568"/>
                    <a:gd name="connsiteX35" fmla="*/ 2861080 w 4227266"/>
                    <a:gd name="connsiteY35" fmla="*/ 4921307 h 5206568"/>
                    <a:gd name="connsiteX36" fmla="*/ 2619668 w 4227266"/>
                    <a:gd name="connsiteY36" fmla="*/ 4444000 h 5206568"/>
                    <a:gd name="connsiteX37" fmla="*/ 2531877 w 4227266"/>
                    <a:gd name="connsiteY37" fmla="*/ 4367192 h 5206568"/>
                    <a:gd name="connsiteX38" fmla="*/ 1774744 w 4227266"/>
                    <a:gd name="connsiteY38" fmla="*/ 3341235 h 5206568"/>
                    <a:gd name="connsiteX39" fmla="*/ 2850079 w 4227266"/>
                    <a:gd name="connsiteY39" fmla="*/ 2265901 h 5206568"/>
                    <a:gd name="connsiteX40" fmla="*/ 3925413 w 4227266"/>
                    <a:gd name="connsiteY40" fmla="*/ 3341235 h 5206568"/>
                    <a:gd name="connsiteX41" fmla="*/ 3168280 w 4227266"/>
                    <a:gd name="connsiteY41" fmla="*/ 4367192 h 520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227266" h="5206568">
                      <a:moveTo>
                        <a:pt x="2850096" y="1975122"/>
                      </a:moveTo>
                      <a:cubicBezTo>
                        <a:pt x="2701954" y="1975122"/>
                        <a:pt x="2553850" y="2002562"/>
                        <a:pt x="2422157" y="2046457"/>
                      </a:cubicBezTo>
                      <a:cubicBezTo>
                        <a:pt x="2284997" y="1892798"/>
                        <a:pt x="2109412" y="1777613"/>
                        <a:pt x="1911902" y="1728206"/>
                      </a:cubicBezTo>
                      <a:cubicBezTo>
                        <a:pt x="2158780" y="1558138"/>
                        <a:pt x="2323382" y="1272835"/>
                        <a:pt x="2323382" y="949137"/>
                      </a:cubicBezTo>
                      <a:cubicBezTo>
                        <a:pt x="2323382" y="427939"/>
                        <a:pt x="1895443" y="0"/>
                        <a:pt x="1374245" y="0"/>
                      </a:cubicBezTo>
                      <a:cubicBezTo>
                        <a:pt x="853046" y="0"/>
                        <a:pt x="425107" y="427939"/>
                        <a:pt x="425107" y="949137"/>
                      </a:cubicBezTo>
                      <a:cubicBezTo>
                        <a:pt x="425107" y="1272825"/>
                        <a:pt x="589709" y="1558128"/>
                        <a:pt x="836587" y="1728206"/>
                      </a:cubicBezTo>
                      <a:cubicBezTo>
                        <a:pt x="441566" y="1826942"/>
                        <a:pt x="134328" y="2156145"/>
                        <a:pt x="84960" y="2573092"/>
                      </a:cubicBezTo>
                      <a:lnTo>
                        <a:pt x="2680" y="3264369"/>
                      </a:lnTo>
                      <a:cubicBezTo>
                        <a:pt x="-19249" y="3428971"/>
                        <a:pt x="95944" y="3588057"/>
                        <a:pt x="255074" y="3620965"/>
                      </a:cubicBezTo>
                      <a:cubicBezTo>
                        <a:pt x="611670" y="3697773"/>
                        <a:pt x="990242" y="3736199"/>
                        <a:pt x="1374300" y="3736199"/>
                      </a:cubicBezTo>
                      <a:cubicBezTo>
                        <a:pt x="1429179" y="3736199"/>
                        <a:pt x="1484018" y="3730727"/>
                        <a:pt x="1538901" y="3730727"/>
                      </a:cubicBezTo>
                      <a:cubicBezTo>
                        <a:pt x="1659602" y="4142207"/>
                        <a:pt x="1966840" y="4476877"/>
                        <a:pt x="2389303" y="4625020"/>
                      </a:cubicBezTo>
                      <a:lnTo>
                        <a:pt x="2603273" y="5047483"/>
                      </a:lnTo>
                      <a:cubicBezTo>
                        <a:pt x="2652642" y="5146218"/>
                        <a:pt x="2751415" y="5206568"/>
                        <a:pt x="2855667" y="5206568"/>
                      </a:cubicBezTo>
                      <a:cubicBezTo>
                        <a:pt x="2959918" y="5206568"/>
                        <a:pt x="3058654" y="5146216"/>
                        <a:pt x="3108061" y="5047483"/>
                      </a:cubicBezTo>
                      <a:lnTo>
                        <a:pt x="3322030" y="4625020"/>
                      </a:lnTo>
                      <a:cubicBezTo>
                        <a:pt x="3865194" y="4427509"/>
                        <a:pt x="4227267" y="3922761"/>
                        <a:pt x="4227267" y="3341202"/>
                      </a:cubicBezTo>
                      <a:cubicBezTo>
                        <a:pt x="4221718" y="2589575"/>
                        <a:pt x="3607216" y="1975088"/>
                        <a:pt x="2850082" y="1975088"/>
                      </a:cubicBezTo>
                      <a:close/>
                      <a:moveTo>
                        <a:pt x="1368768" y="296283"/>
                      </a:moveTo>
                      <a:cubicBezTo>
                        <a:pt x="1730880" y="296283"/>
                        <a:pt x="2021659" y="587062"/>
                        <a:pt x="2021659" y="949175"/>
                      </a:cubicBezTo>
                      <a:cubicBezTo>
                        <a:pt x="2021659" y="1311287"/>
                        <a:pt x="1730880" y="1602066"/>
                        <a:pt x="1368768" y="1602066"/>
                      </a:cubicBezTo>
                      <a:cubicBezTo>
                        <a:pt x="1006656" y="1602066"/>
                        <a:pt x="715877" y="1311287"/>
                        <a:pt x="715877" y="949175"/>
                      </a:cubicBezTo>
                      <a:cubicBezTo>
                        <a:pt x="715915" y="587102"/>
                        <a:pt x="1012162" y="296283"/>
                        <a:pt x="1368768" y="296283"/>
                      </a:cubicBezTo>
                      <a:close/>
                      <a:moveTo>
                        <a:pt x="309893" y="3335749"/>
                      </a:moveTo>
                      <a:cubicBezTo>
                        <a:pt x="298909" y="3335749"/>
                        <a:pt x="287964" y="3319293"/>
                        <a:pt x="287964" y="3302836"/>
                      </a:cubicBezTo>
                      <a:lnTo>
                        <a:pt x="370244" y="2611560"/>
                      </a:lnTo>
                      <a:cubicBezTo>
                        <a:pt x="414140" y="2260430"/>
                        <a:pt x="715897" y="1991587"/>
                        <a:pt x="1067027" y="1991587"/>
                      </a:cubicBezTo>
                      <a:lnTo>
                        <a:pt x="1670511" y="1991587"/>
                      </a:lnTo>
                      <a:cubicBezTo>
                        <a:pt x="1851563" y="1991587"/>
                        <a:pt x="2016164" y="2062922"/>
                        <a:pt x="2136875" y="2172638"/>
                      </a:cubicBezTo>
                      <a:cubicBezTo>
                        <a:pt x="1741854" y="2414050"/>
                        <a:pt x="1478517" y="2847455"/>
                        <a:pt x="1478517" y="3341241"/>
                      </a:cubicBezTo>
                      <a:cubicBezTo>
                        <a:pt x="1478517" y="3374154"/>
                        <a:pt x="1483989" y="3401594"/>
                        <a:pt x="1483989" y="3434505"/>
                      </a:cubicBezTo>
                      <a:cubicBezTo>
                        <a:pt x="1088968" y="3450923"/>
                        <a:pt x="688471" y="3418011"/>
                        <a:pt x="309900" y="3335730"/>
                      </a:cubicBezTo>
                      <a:close/>
                      <a:moveTo>
                        <a:pt x="3168307" y="4367192"/>
                      </a:moveTo>
                      <a:cubicBezTo>
                        <a:pt x="3129884" y="4378176"/>
                        <a:pt x="3096972" y="4405616"/>
                        <a:pt x="3080516" y="4444000"/>
                      </a:cubicBezTo>
                      <a:lnTo>
                        <a:pt x="2861080" y="4921307"/>
                      </a:lnTo>
                      <a:lnTo>
                        <a:pt x="2619668" y="4444000"/>
                      </a:lnTo>
                      <a:cubicBezTo>
                        <a:pt x="2603212" y="4405576"/>
                        <a:pt x="2570299" y="4383648"/>
                        <a:pt x="2531877" y="4367192"/>
                      </a:cubicBezTo>
                      <a:cubicBezTo>
                        <a:pt x="2076506" y="4224556"/>
                        <a:pt x="1774744" y="3813075"/>
                        <a:pt x="1774744" y="3341235"/>
                      </a:cubicBezTo>
                      <a:cubicBezTo>
                        <a:pt x="1774744" y="2748704"/>
                        <a:pt x="2257557" y="2265901"/>
                        <a:pt x="2850079" y="2265901"/>
                      </a:cubicBezTo>
                      <a:cubicBezTo>
                        <a:pt x="3442610" y="2265901"/>
                        <a:pt x="3925413" y="2748714"/>
                        <a:pt x="3925413" y="3341235"/>
                      </a:cubicBezTo>
                      <a:cubicBezTo>
                        <a:pt x="3925413" y="3818542"/>
                        <a:pt x="3623651" y="4230023"/>
                        <a:pt x="3168280" y="4367192"/>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C884B245-E89B-4731-A095-8001530D5C0E}"/>
                    </a:ext>
                  </a:extLst>
                </p:cNvPr>
                <p:cNvSpPr/>
                <p:nvPr/>
              </p:nvSpPr>
              <p:spPr>
                <a:xfrm>
                  <a:off x="6693997" y="3884361"/>
                  <a:ext cx="329203" cy="329164"/>
                </a:xfrm>
                <a:custGeom>
                  <a:avLst/>
                  <a:gdLst>
                    <a:gd name="connsiteX0" fmla="*/ 329204 w 329203"/>
                    <a:gd name="connsiteY0" fmla="*/ 164602 h 329164"/>
                    <a:gd name="connsiteX1" fmla="*/ 164602 w 329203"/>
                    <a:gd name="connsiteY1" fmla="*/ 329164 h 329164"/>
                    <a:gd name="connsiteX2" fmla="*/ 0 w 329203"/>
                    <a:gd name="connsiteY2" fmla="*/ 164602 h 329164"/>
                    <a:gd name="connsiteX3" fmla="*/ 164602 w 329203"/>
                    <a:gd name="connsiteY3" fmla="*/ 0 h 329164"/>
                    <a:gd name="connsiteX4" fmla="*/ 329204 w 329203"/>
                    <a:gd name="connsiteY4" fmla="*/ 164602 h 329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03" h="329164">
                      <a:moveTo>
                        <a:pt x="329204" y="164602"/>
                      </a:moveTo>
                      <a:cubicBezTo>
                        <a:pt x="329204" y="255493"/>
                        <a:pt x="255496" y="329164"/>
                        <a:pt x="164602" y="329164"/>
                      </a:cubicBezTo>
                      <a:cubicBezTo>
                        <a:pt x="73708" y="329164"/>
                        <a:pt x="0" y="255495"/>
                        <a:pt x="0" y="164602"/>
                      </a:cubicBezTo>
                      <a:cubicBezTo>
                        <a:pt x="0" y="73673"/>
                        <a:pt x="73708" y="0"/>
                        <a:pt x="164602" y="0"/>
                      </a:cubicBezTo>
                      <a:cubicBezTo>
                        <a:pt x="255496" y="0"/>
                        <a:pt x="329204" y="73670"/>
                        <a:pt x="329204" y="164602"/>
                      </a:cubicBezTo>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D237D143-8F33-4782-9F6D-29C8C1B565EB}"/>
                    </a:ext>
                  </a:extLst>
                </p:cNvPr>
                <p:cNvSpPr/>
                <p:nvPr/>
              </p:nvSpPr>
              <p:spPr>
                <a:xfrm>
                  <a:off x="6363388" y="2754172"/>
                  <a:ext cx="947540" cy="1042409"/>
                </a:xfrm>
                <a:custGeom>
                  <a:avLst/>
                  <a:gdLst>
                    <a:gd name="connsiteX0" fmla="*/ 478762 w 947540"/>
                    <a:gd name="connsiteY0" fmla="*/ 0 h 1042409"/>
                    <a:gd name="connsiteX1" fmla="*/ 1455 w 947540"/>
                    <a:gd name="connsiteY1" fmla="*/ 416957 h 1042409"/>
                    <a:gd name="connsiteX2" fmla="*/ 17912 w 947540"/>
                    <a:gd name="connsiteY2" fmla="*/ 482782 h 1042409"/>
                    <a:gd name="connsiteX3" fmla="*/ 78264 w 947540"/>
                    <a:gd name="connsiteY3" fmla="*/ 510222 h 1042409"/>
                    <a:gd name="connsiteX4" fmla="*/ 187982 w 947540"/>
                    <a:gd name="connsiteY4" fmla="*/ 510222 h 1042409"/>
                    <a:gd name="connsiteX5" fmla="*/ 270262 w 947540"/>
                    <a:gd name="connsiteY5" fmla="*/ 444396 h 1042409"/>
                    <a:gd name="connsiteX6" fmla="*/ 478755 w 947540"/>
                    <a:gd name="connsiteY6" fmla="*/ 274328 h 1042409"/>
                    <a:gd name="connsiteX7" fmla="*/ 659807 w 947540"/>
                    <a:gd name="connsiteY7" fmla="*/ 373063 h 1042409"/>
                    <a:gd name="connsiteX8" fmla="*/ 648823 w 947540"/>
                    <a:gd name="connsiteY8" fmla="*/ 532150 h 1042409"/>
                    <a:gd name="connsiteX9" fmla="*/ 544572 w 947540"/>
                    <a:gd name="connsiteY9" fmla="*/ 625413 h 1042409"/>
                    <a:gd name="connsiteX10" fmla="*/ 358044 w 947540"/>
                    <a:gd name="connsiteY10" fmla="*/ 954617 h 1042409"/>
                    <a:gd name="connsiteX11" fmla="*/ 379973 w 947540"/>
                    <a:gd name="connsiteY11" fmla="*/ 1014969 h 1042409"/>
                    <a:gd name="connsiteX12" fmla="*/ 440325 w 947540"/>
                    <a:gd name="connsiteY12" fmla="*/ 1042409 h 1042409"/>
                    <a:gd name="connsiteX13" fmla="*/ 550043 w 947540"/>
                    <a:gd name="connsiteY13" fmla="*/ 1042409 h 1042409"/>
                    <a:gd name="connsiteX14" fmla="*/ 632324 w 947540"/>
                    <a:gd name="connsiteY14" fmla="*/ 971074 h 1042409"/>
                    <a:gd name="connsiteX15" fmla="*/ 703659 w 947540"/>
                    <a:gd name="connsiteY15" fmla="*/ 850373 h 1042409"/>
                    <a:gd name="connsiteX16" fmla="*/ 868260 w 947540"/>
                    <a:gd name="connsiteY16" fmla="*/ 696754 h 1042409"/>
                    <a:gd name="connsiteX17" fmla="*/ 901173 w 947540"/>
                    <a:gd name="connsiteY17" fmla="*/ 257832 h 1042409"/>
                    <a:gd name="connsiteX18" fmla="*/ 478750 w 947540"/>
                    <a:gd name="connsiteY18" fmla="*/ 11 h 104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47540" h="1042409">
                      <a:moveTo>
                        <a:pt x="478762" y="0"/>
                      </a:moveTo>
                      <a:cubicBezTo>
                        <a:pt x="171534" y="0"/>
                        <a:pt x="28858" y="224952"/>
                        <a:pt x="1455" y="416957"/>
                      </a:cubicBezTo>
                      <a:cubicBezTo>
                        <a:pt x="-4017" y="438886"/>
                        <a:pt x="6928" y="460853"/>
                        <a:pt x="17912" y="482782"/>
                      </a:cubicBezTo>
                      <a:cubicBezTo>
                        <a:pt x="34368" y="499238"/>
                        <a:pt x="56335" y="510222"/>
                        <a:pt x="78264" y="510222"/>
                      </a:cubicBezTo>
                      <a:lnTo>
                        <a:pt x="187982" y="510222"/>
                      </a:lnTo>
                      <a:cubicBezTo>
                        <a:pt x="226406" y="510222"/>
                        <a:pt x="259317" y="482782"/>
                        <a:pt x="270262" y="444396"/>
                      </a:cubicBezTo>
                      <a:cubicBezTo>
                        <a:pt x="281246" y="367589"/>
                        <a:pt x="330615" y="274328"/>
                        <a:pt x="478755" y="274328"/>
                      </a:cubicBezTo>
                      <a:cubicBezTo>
                        <a:pt x="593989" y="274328"/>
                        <a:pt x="643357" y="334680"/>
                        <a:pt x="659807" y="373063"/>
                      </a:cubicBezTo>
                      <a:cubicBezTo>
                        <a:pt x="687246" y="427943"/>
                        <a:pt x="681736" y="488297"/>
                        <a:pt x="648823" y="532150"/>
                      </a:cubicBezTo>
                      <a:cubicBezTo>
                        <a:pt x="615911" y="576046"/>
                        <a:pt x="582998" y="597975"/>
                        <a:pt x="544572" y="625413"/>
                      </a:cubicBezTo>
                      <a:cubicBezTo>
                        <a:pt x="451308" y="691239"/>
                        <a:pt x="374503" y="762573"/>
                        <a:pt x="358044" y="954617"/>
                      </a:cubicBezTo>
                      <a:cubicBezTo>
                        <a:pt x="358044" y="976546"/>
                        <a:pt x="363516" y="998513"/>
                        <a:pt x="379973" y="1014969"/>
                      </a:cubicBezTo>
                      <a:cubicBezTo>
                        <a:pt x="396429" y="1031426"/>
                        <a:pt x="418396" y="1042409"/>
                        <a:pt x="440325" y="1042409"/>
                      </a:cubicBezTo>
                      <a:lnTo>
                        <a:pt x="550043" y="1042409"/>
                      </a:lnTo>
                      <a:cubicBezTo>
                        <a:pt x="593940" y="1042409"/>
                        <a:pt x="626851" y="1009497"/>
                        <a:pt x="632324" y="971074"/>
                      </a:cubicBezTo>
                      <a:cubicBezTo>
                        <a:pt x="637796" y="894266"/>
                        <a:pt x="654253" y="883283"/>
                        <a:pt x="703659" y="850373"/>
                      </a:cubicBezTo>
                      <a:cubicBezTo>
                        <a:pt x="747555" y="817461"/>
                        <a:pt x="807910" y="779039"/>
                        <a:pt x="868260" y="696754"/>
                      </a:cubicBezTo>
                      <a:cubicBezTo>
                        <a:pt x="961524" y="570577"/>
                        <a:pt x="972512" y="400508"/>
                        <a:pt x="901173" y="257832"/>
                      </a:cubicBezTo>
                      <a:cubicBezTo>
                        <a:pt x="824403" y="93270"/>
                        <a:pt x="665277" y="11"/>
                        <a:pt x="478750" y="11"/>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7017687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0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Day-to-day data challenges</a:t>
            </a:r>
            <a:endParaRPr lang="nl-NL"/>
          </a:p>
        </p:txBody>
      </p:sp>
    </p:spTree>
    <p:extLst>
      <p:ext uri="{BB962C8B-B14F-4D97-AF65-F5344CB8AC3E}">
        <p14:creationId xmlns:p14="http://schemas.microsoft.com/office/powerpoint/2010/main" val="3661977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3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nvGraphicFramePr>
        <p:xfrm>
          <a:off x="556452" y="966020"/>
          <a:ext cx="11053655" cy="5234940"/>
        </p:xfrm>
        <a:graphic>
          <a:graphicData uri="http://schemas.openxmlformats.org/drawingml/2006/table">
            <a:tbl>
              <a:tblPr firstRow="1" bandRow="1">
                <a:tableStyleId>{C4B1156A-380E-4F78-BDF5-A606A8083BF9}</a:tableStyleId>
              </a:tblPr>
              <a:tblGrid>
                <a:gridCol w="479622">
                  <a:extLst>
                    <a:ext uri="{9D8B030D-6E8A-4147-A177-3AD203B41FA5}">
                      <a16:colId xmlns:a16="http://schemas.microsoft.com/office/drawing/2014/main" val="664324143"/>
                    </a:ext>
                  </a:extLst>
                </a:gridCol>
                <a:gridCol w="1097526">
                  <a:extLst>
                    <a:ext uri="{9D8B030D-6E8A-4147-A177-3AD203B41FA5}">
                      <a16:colId xmlns:a16="http://schemas.microsoft.com/office/drawing/2014/main" val="20001"/>
                    </a:ext>
                  </a:extLst>
                </a:gridCol>
                <a:gridCol w="1126179">
                  <a:extLst>
                    <a:ext uri="{9D8B030D-6E8A-4147-A177-3AD203B41FA5}">
                      <a16:colId xmlns:a16="http://schemas.microsoft.com/office/drawing/2014/main" val="20003"/>
                    </a:ext>
                  </a:extLst>
                </a:gridCol>
                <a:gridCol w="1297135">
                  <a:extLst>
                    <a:ext uri="{9D8B030D-6E8A-4147-A177-3AD203B41FA5}">
                      <a16:colId xmlns:a16="http://schemas.microsoft.com/office/drawing/2014/main" val="3036217877"/>
                    </a:ext>
                  </a:extLst>
                </a:gridCol>
                <a:gridCol w="1059703">
                  <a:extLst>
                    <a:ext uri="{9D8B030D-6E8A-4147-A177-3AD203B41FA5}">
                      <a16:colId xmlns:a16="http://schemas.microsoft.com/office/drawing/2014/main" val="2525664640"/>
                    </a:ext>
                  </a:extLst>
                </a:gridCol>
                <a:gridCol w="1198698">
                  <a:extLst>
                    <a:ext uri="{9D8B030D-6E8A-4147-A177-3AD203B41FA5}">
                      <a16:colId xmlns:a16="http://schemas.microsoft.com/office/drawing/2014/main" val="874625104"/>
                    </a:ext>
                  </a:extLst>
                </a:gridCol>
                <a:gridCol w="1198698">
                  <a:extLst>
                    <a:ext uri="{9D8B030D-6E8A-4147-A177-3AD203B41FA5}">
                      <a16:colId xmlns:a16="http://schemas.microsoft.com/office/drawing/2014/main" val="4073524265"/>
                    </a:ext>
                  </a:extLst>
                </a:gridCol>
                <a:gridCol w="1198698">
                  <a:extLst>
                    <a:ext uri="{9D8B030D-6E8A-4147-A177-3AD203B41FA5}">
                      <a16:colId xmlns:a16="http://schemas.microsoft.com/office/drawing/2014/main" val="1740853142"/>
                    </a:ext>
                  </a:extLst>
                </a:gridCol>
                <a:gridCol w="1198698">
                  <a:extLst>
                    <a:ext uri="{9D8B030D-6E8A-4147-A177-3AD203B41FA5}">
                      <a16:colId xmlns:a16="http://schemas.microsoft.com/office/drawing/2014/main" val="801489833"/>
                    </a:ext>
                  </a:extLst>
                </a:gridCol>
                <a:gridCol w="1198698">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694406">
                <a:tc>
                  <a:txBody>
                    <a:bodyPr/>
                    <a:lstStyle/>
                    <a:p>
                      <a:pPr rtl="0"/>
                      <a:r>
                        <a:rPr lang="en-US" sz="1000"/>
                        <a:t>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interfaces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Define all data interfaces between applications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24/5/2022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Eliminate ambiguity and rework.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322778"/>
                  </a:ext>
                </a:extLst>
              </a:tr>
              <a:tr h="694406">
                <a:tc>
                  <a:txBody>
                    <a:bodyPr/>
                    <a:lstStyle/>
                    <a:p>
                      <a:pPr rtl="0"/>
                      <a:r>
                        <a:rPr lang="en-US" sz="1000"/>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Naming Standards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solidFill>
                            <a:schemeClr val="tx1"/>
                          </a:solidFill>
                        </a:rPr>
                        <a:t>Ensure naming/definition standards are agreed and adhered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certainty of what descriptions/names of concepts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448936"/>
                  </a:ext>
                </a:extLst>
              </a:tr>
              <a:tr h="845363">
                <a:tc>
                  <a:txBody>
                    <a:bodyPr/>
                    <a:lstStyle/>
                    <a:p>
                      <a:pPr rtl="0"/>
                      <a:r>
                        <a:rPr lang="en-US" sz="1000"/>
                        <a:t>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Architecture</a:t>
                      </a:r>
                    </a:p>
                    <a:p>
                      <a:pPr rtl="0"/>
                      <a:r>
                        <a:rPr lang="en-US" sz="1000"/>
                        <a:t>(Steve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DDAs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Data Delivery agreements missing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24/5/2022</a:t>
                      </a:r>
                    </a:p>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556551"/>
                  </a:ext>
                </a:extLst>
              </a:tr>
              <a:tr h="694406">
                <a:tc>
                  <a:txBody>
                    <a:bodyPr/>
                    <a:lstStyle/>
                    <a:p>
                      <a:pPr rtl="0"/>
                      <a:r>
                        <a:rPr lang="en-US" sz="1000"/>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ABOR/IBOR decision making</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Decide on ABOR or IBOR for reporting purposes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Developers, Data Consumers, Data producers, DG Roles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Yes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7968803"/>
                  </a:ext>
                </a:extLst>
              </a:tr>
              <a:tr h="845363">
                <a:tc>
                  <a:txBody>
                    <a:bodyPr/>
                    <a:lstStyle/>
                    <a:p>
                      <a:pPr rtl="0"/>
                      <a:r>
                        <a:rPr lang="en-US" sz="1000"/>
                        <a:t>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Data Governance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RFI/Vendor management </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kern="1200">
                          <a:solidFill>
                            <a:schemeClr val="dk1"/>
                          </a:solidFill>
                          <a:effectLst/>
                          <a:latin typeface="+mn-lt"/>
                          <a:ea typeface="+mn-ea"/>
                          <a:cs typeface="+mn-cs"/>
                        </a:rPr>
                        <a:t>Data governance mandate; authority to purchase data needs to get back to governance </a:t>
                      </a:r>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Governance, Vendor Management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Ensure that responsibilities are organized in the right place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258527"/>
                  </a:ext>
                </a:extLst>
              </a:tr>
              <a:tr h="845363">
                <a:tc>
                  <a:txBody>
                    <a:bodyPr/>
                    <a:lstStyle/>
                    <a:p>
                      <a:pPr rtl="0"/>
                      <a:r>
                        <a:rPr lang="en-US" sz="1000"/>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b="0"/>
                        <a:t>Nicole Sandig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Ten commandments for data architecture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10 commandments that data architects must adhere 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2/6/2022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Data Architecture, Data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000"/>
                        <a:t>Ensuring a unified way of working among data architects and developers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a:r>
                        <a:rPr lang="en-US" sz="1000"/>
                        <a:t>No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350341"/>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Guiding Coalition: Prioritize our top day-to-day data challenges</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4792269" y="172471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4792269" y="247016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4792269" y="3215612"/>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0" name="Freeform 39">
            <a:extLst>
              <a:ext uri="{FF2B5EF4-FFF2-40B4-BE49-F238E27FC236}">
                <a16:creationId xmlns:a16="http://schemas.microsoft.com/office/drawing/2014/main" id="{BE17C23F-EDB0-4306-8EDA-75FE9A11271E}"/>
              </a:ext>
            </a:extLst>
          </p:cNvPr>
          <p:cNvSpPr>
            <a:spLocks/>
          </p:cNvSpPr>
          <p:nvPr/>
        </p:nvSpPr>
        <p:spPr bwMode="auto">
          <a:xfrm>
            <a:off x="4792269" y="3961063"/>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1" name="Freeform 39">
            <a:extLst>
              <a:ext uri="{FF2B5EF4-FFF2-40B4-BE49-F238E27FC236}">
                <a16:creationId xmlns:a16="http://schemas.microsoft.com/office/drawing/2014/main" id="{3C4B8040-4FA3-440B-892C-B6DE6275F028}"/>
              </a:ext>
            </a:extLst>
          </p:cNvPr>
          <p:cNvSpPr>
            <a:spLocks/>
          </p:cNvSpPr>
          <p:nvPr/>
        </p:nvSpPr>
        <p:spPr bwMode="auto">
          <a:xfrm>
            <a:off x="4792269" y="559050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12" name="Freeform 39">
            <a:extLst>
              <a:ext uri="{FF2B5EF4-FFF2-40B4-BE49-F238E27FC236}">
                <a16:creationId xmlns:a16="http://schemas.microsoft.com/office/drawing/2014/main" id="{7B969AB3-F1DA-4D49-A37A-723294B26A19}"/>
              </a:ext>
            </a:extLst>
          </p:cNvPr>
          <p:cNvSpPr>
            <a:spLocks/>
          </p:cNvSpPr>
          <p:nvPr/>
        </p:nvSpPr>
        <p:spPr bwMode="auto">
          <a:xfrm>
            <a:off x="4792269" y="474345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4738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5">
            <a:extLst>
              <a:ext uri="{FF2B5EF4-FFF2-40B4-BE49-F238E27FC236}">
                <a16:creationId xmlns:a16="http://schemas.microsoft.com/office/drawing/2014/main" id="{D4EACE78-4A8F-49B2-AA26-14770517D968}"/>
              </a:ext>
            </a:extLst>
          </p:cNvPr>
          <p:cNvSpPr txBox="1">
            <a:spLocks/>
          </p:cNvSpPr>
          <p:nvPr/>
        </p:nvSpPr>
        <p:spPr>
          <a:xfrm>
            <a:off x="588817" y="221950"/>
            <a:ext cx="10969095" cy="467894"/>
          </a:xfrm>
          <a:prstGeom prst="rect">
            <a:avLst/>
          </a:prstGeom>
        </p:spPr>
        <p:txBody>
          <a:bodyPr lIns="0" tIns="0" rIns="0" bIns="72000"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943" rtl="0" eaLnBrk="1" fontAlgn="auto" latinLnBrk="0" hangingPunct="1">
              <a:lnSpc>
                <a:spcPct val="90000"/>
              </a:lnSpc>
              <a:spcBef>
                <a:spcPct val="0"/>
              </a:spcBef>
              <a:spcAft>
                <a:spcPts val="0"/>
              </a:spcAft>
              <a:buClrTx/>
              <a:buSzTx/>
              <a:buFontTx/>
              <a:buNone/>
              <a:tabLst>
                <a:tab pos="9505950" algn="l"/>
              </a:tabLst>
              <a:defRPr/>
            </a:pPr>
            <a:r>
              <a:rPr kumimoji="0" lang="en-US" sz="2800" b="0" i="0" u="none" strike="noStrike" kern="1200" cap="none" spc="0" normalizeH="0" baseline="0" noProof="0">
                <a:ln>
                  <a:noFill/>
                </a:ln>
                <a:solidFill>
                  <a:srgbClr val="0069B4"/>
                </a:solidFill>
                <a:effectLst/>
                <a:uLnTx/>
                <a:uFillTx/>
                <a:latin typeface="Calibri Light" panose="020F0302020204030204"/>
                <a:ea typeface="+mj-ea"/>
                <a:cs typeface="+mj-cs"/>
              </a:rPr>
              <a:t>Based on the current state assessment inputs, a new data strategy is defined including strategic objectives, design principles, use cases and requirements </a:t>
            </a:r>
          </a:p>
        </p:txBody>
      </p:sp>
      <p:pic>
        <p:nvPicPr>
          <p:cNvPr id="54" name="Picture 53">
            <a:extLst>
              <a:ext uri="{FF2B5EF4-FFF2-40B4-BE49-F238E27FC236}">
                <a16:creationId xmlns:a16="http://schemas.microsoft.com/office/drawing/2014/main" id="{17CE633C-FD6A-486E-BE3A-EAF206B7C0B2}"/>
              </a:ext>
            </a:extLst>
          </p:cNvPr>
          <p:cNvPicPr>
            <a:picLocks noChangeAspect="1"/>
          </p:cNvPicPr>
          <p:nvPr/>
        </p:nvPicPr>
        <p:blipFill>
          <a:blip r:embed="rId3">
            <a:alphaModFix/>
          </a:blip>
          <a:stretch>
            <a:fillRect/>
          </a:stretch>
        </p:blipFill>
        <p:spPr>
          <a:xfrm>
            <a:off x="588817" y="5784035"/>
            <a:ext cx="3526342" cy="637025"/>
          </a:xfrm>
          <a:prstGeom prst="rect">
            <a:avLst/>
          </a:prstGeom>
        </p:spPr>
      </p:pic>
      <p:grpSp>
        <p:nvGrpSpPr>
          <p:cNvPr id="2" name="Group 1">
            <a:extLst>
              <a:ext uri="{FF2B5EF4-FFF2-40B4-BE49-F238E27FC236}">
                <a16:creationId xmlns:a16="http://schemas.microsoft.com/office/drawing/2014/main" id="{D8723DCF-AA58-4B58-B560-F0D0C752523E}"/>
              </a:ext>
            </a:extLst>
          </p:cNvPr>
          <p:cNvGrpSpPr/>
          <p:nvPr/>
        </p:nvGrpSpPr>
        <p:grpSpPr>
          <a:xfrm>
            <a:off x="588818" y="1684268"/>
            <a:ext cx="10969095" cy="4048610"/>
            <a:chOff x="588818" y="585207"/>
            <a:chExt cx="10969095" cy="4892483"/>
          </a:xfrm>
        </p:grpSpPr>
        <p:sp>
          <p:nvSpPr>
            <p:cNvPr id="26" name="Rectangle 25">
              <a:extLst>
                <a:ext uri="{FF2B5EF4-FFF2-40B4-BE49-F238E27FC236}">
                  <a16:creationId xmlns:a16="http://schemas.microsoft.com/office/drawing/2014/main" id="{5D65B6C3-ECED-425F-86CD-55A91F7DDDFC}"/>
                </a:ext>
              </a:extLst>
            </p:cNvPr>
            <p:cNvSpPr/>
            <p:nvPr/>
          </p:nvSpPr>
          <p:spPr>
            <a:xfrm rot="16200000">
              <a:off x="3754661" y="-2325562"/>
              <a:ext cx="4637409" cy="10969095"/>
            </a:xfrm>
            <a:prstGeom prst="rect">
              <a:avLst/>
            </a:prstGeom>
            <a:solidFill>
              <a:schemeClr val="bg2">
                <a:lumMod val="95000"/>
              </a:schemeClr>
            </a:solidFill>
            <a:ln>
              <a:solidFill>
                <a:schemeClr val="accent1"/>
              </a:solidFill>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Data strategy</a:t>
              </a:r>
            </a:p>
          </p:txBody>
        </p:sp>
        <p:sp>
          <p:nvSpPr>
            <p:cNvPr id="27" name="Rectangle 26">
              <a:extLst>
                <a:ext uri="{FF2B5EF4-FFF2-40B4-BE49-F238E27FC236}">
                  <a16:creationId xmlns:a16="http://schemas.microsoft.com/office/drawing/2014/main" id="{B2FBC2D6-9179-436B-8491-230A60BE74EB}"/>
                </a:ext>
              </a:extLst>
            </p:cNvPr>
            <p:cNvSpPr/>
            <p:nvPr/>
          </p:nvSpPr>
          <p:spPr>
            <a:xfrm>
              <a:off x="1242041" y="963591"/>
              <a:ext cx="9858350" cy="1551445"/>
            </a:xfrm>
            <a:prstGeom prst="rect">
              <a:avLst/>
            </a:prstGeom>
            <a:solidFill>
              <a:srgbClr val="764AA0"/>
            </a:solidFill>
            <a:ln w="25400" cap="flat" cmpd="sng" algn="ctr">
              <a:noFill/>
              <a:prstDash val="solid"/>
            </a:ln>
            <a:effectLst/>
          </p:spPr>
          <p:txBody>
            <a:bodyPr numCol="1" rtlCol="0" anchor="t"/>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Strategy statement</a:t>
              </a:r>
            </a:p>
            <a:p>
              <a:pPr marL="0" marR="0" lvl="0" indent="0" algn="l"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AAM needs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significant investment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to catch up to its competitors’ data capabilities in order to realize its business strategy of helping colleagues and clients live their best lives by becoming their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trusted partner</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 The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shared ambition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among AAM departments is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get in control and understand what is currently happening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 each of the business data domains to move from gut-feel management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driven decision-making</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 The first step is to move from the current data silos to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data enterprise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incl. a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single source of truth for operational and investment data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to gain control (trust &amp; access to the relevant data)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free up the capacity to dream about applied analytics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 business processes. This will make AAM an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attractive employer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for knowledge workers scarce in the market. When the foundational work is done, the data strategy should be evaluated and updated to </a:t>
              </a: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keep on growing and accelerating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the use of data &amp; analytics.</a:t>
              </a:r>
            </a:p>
          </p:txBody>
        </p:sp>
        <p:sp>
          <p:nvSpPr>
            <p:cNvPr id="47" name="Rectangle 46">
              <a:extLst>
                <a:ext uri="{FF2B5EF4-FFF2-40B4-BE49-F238E27FC236}">
                  <a16:creationId xmlns:a16="http://schemas.microsoft.com/office/drawing/2014/main" id="{B5AE2846-A471-4E1E-9A3C-C1EDB50C65AF}"/>
                </a:ext>
              </a:extLst>
            </p:cNvPr>
            <p:cNvSpPr/>
            <p:nvPr/>
          </p:nvSpPr>
          <p:spPr>
            <a:xfrm>
              <a:off x="1240381" y="4973369"/>
              <a:ext cx="9858350" cy="456460"/>
            </a:xfrm>
            <a:prstGeom prst="rect">
              <a:avLst/>
            </a:prstGeom>
            <a:solidFill>
              <a:schemeClr val="tx2"/>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Use cases</a:t>
              </a:r>
            </a:p>
          </p:txBody>
        </p:sp>
        <p:pic>
          <p:nvPicPr>
            <p:cNvPr id="57" name="Picture 56">
              <a:extLst>
                <a:ext uri="{FF2B5EF4-FFF2-40B4-BE49-F238E27FC236}">
                  <a16:creationId xmlns:a16="http://schemas.microsoft.com/office/drawing/2014/main" id="{4B7A39FD-6A61-4C3E-9D00-F677C9F0612E}"/>
                </a:ext>
              </a:extLst>
            </p:cNvPr>
            <p:cNvPicPr>
              <a:picLocks noChangeAspect="1"/>
            </p:cNvPicPr>
            <p:nvPr/>
          </p:nvPicPr>
          <p:blipFill>
            <a:blip r:embed="rId4"/>
            <a:stretch>
              <a:fillRect/>
            </a:stretch>
          </p:blipFill>
          <p:spPr>
            <a:xfrm>
              <a:off x="10851866" y="585207"/>
              <a:ext cx="691942" cy="644606"/>
            </a:xfrm>
            <a:prstGeom prst="rect">
              <a:avLst/>
            </a:prstGeom>
          </p:spPr>
        </p:pic>
        <p:grpSp>
          <p:nvGrpSpPr>
            <p:cNvPr id="7" name="Group 6">
              <a:extLst>
                <a:ext uri="{FF2B5EF4-FFF2-40B4-BE49-F238E27FC236}">
                  <a16:creationId xmlns:a16="http://schemas.microsoft.com/office/drawing/2014/main" id="{62DC005F-7132-4199-B6F1-785597515763}"/>
                </a:ext>
              </a:extLst>
            </p:cNvPr>
            <p:cNvGrpSpPr/>
            <p:nvPr/>
          </p:nvGrpSpPr>
          <p:grpSpPr>
            <a:xfrm>
              <a:off x="1140301" y="3262027"/>
              <a:ext cx="10067638" cy="1699625"/>
              <a:chOff x="1140300" y="2844013"/>
              <a:chExt cx="10064250" cy="1423095"/>
            </a:xfrm>
          </p:grpSpPr>
          <p:sp>
            <p:nvSpPr>
              <p:cNvPr id="62" name="Down Arrow 61">
                <a:extLst>
                  <a:ext uri="{FF2B5EF4-FFF2-40B4-BE49-F238E27FC236}">
                    <a16:creationId xmlns:a16="http://schemas.microsoft.com/office/drawing/2014/main" id="{9F4F2FF7-0E74-452F-8492-F85B59E770F0}"/>
                  </a:ext>
                </a:extLst>
              </p:cNvPr>
              <p:cNvSpPr/>
              <p:nvPr/>
            </p:nvSpPr>
            <p:spPr>
              <a:xfrm>
                <a:off x="1140300"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Down Arrow 63">
                <a:extLst>
                  <a:ext uri="{FF2B5EF4-FFF2-40B4-BE49-F238E27FC236}">
                    <a16:creationId xmlns:a16="http://schemas.microsoft.com/office/drawing/2014/main" id="{5277AB8D-6E34-4680-BBD6-37A7CE833DA9}"/>
                  </a:ext>
                </a:extLst>
              </p:cNvPr>
              <p:cNvSpPr/>
              <p:nvPr/>
            </p:nvSpPr>
            <p:spPr>
              <a:xfrm>
                <a:off x="2747418"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Down Arrow 64">
                <a:extLst>
                  <a:ext uri="{FF2B5EF4-FFF2-40B4-BE49-F238E27FC236}">
                    <a16:creationId xmlns:a16="http://schemas.microsoft.com/office/drawing/2014/main" id="{59327B6E-5898-42E1-99F7-75C9876FC0EC}"/>
                  </a:ext>
                </a:extLst>
              </p:cNvPr>
              <p:cNvSpPr/>
              <p:nvPr/>
            </p:nvSpPr>
            <p:spPr>
              <a:xfrm>
                <a:off x="4354536"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Down Arrow 65">
                <a:extLst>
                  <a:ext uri="{FF2B5EF4-FFF2-40B4-BE49-F238E27FC236}">
                    <a16:creationId xmlns:a16="http://schemas.microsoft.com/office/drawing/2014/main" id="{A0533511-8A45-4CF7-B767-AA6D69E42C18}"/>
                  </a:ext>
                </a:extLst>
              </p:cNvPr>
              <p:cNvSpPr/>
              <p:nvPr/>
            </p:nvSpPr>
            <p:spPr>
              <a:xfrm>
                <a:off x="5961654"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Down Arrow 66">
                <a:extLst>
                  <a:ext uri="{FF2B5EF4-FFF2-40B4-BE49-F238E27FC236}">
                    <a16:creationId xmlns:a16="http://schemas.microsoft.com/office/drawing/2014/main" id="{2DB714B5-3078-46C0-AE32-240A3EF559D8}"/>
                  </a:ext>
                </a:extLst>
              </p:cNvPr>
              <p:cNvSpPr/>
              <p:nvPr/>
            </p:nvSpPr>
            <p:spPr>
              <a:xfrm>
                <a:off x="7568772"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Down Arrow 67">
                <a:extLst>
                  <a:ext uri="{FF2B5EF4-FFF2-40B4-BE49-F238E27FC236}">
                    <a16:creationId xmlns:a16="http://schemas.microsoft.com/office/drawing/2014/main" id="{DFA94B9A-2FFE-4490-919A-F5D58BDCBB38}"/>
                  </a:ext>
                </a:extLst>
              </p:cNvPr>
              <p:cNvSpPr/>
              <p:nvPr/>
            </p:nvSpPr>
            <p:spPr>
              <a:xfrm>
                <a:off x="9175890"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Down Arrow 67">
                <a:extLst>
                  <a:ext uri="{FF2B5EF4-FFF2-40B4-BE49-F238E27FC236}">
                    <a16:creationId xmlns:a16="http://schemas.microsoft.com/office/drawing/2014/main" id="{B9F51C16-FFB4-407C-85A4-22FB7E3AC560}"/>
                  </a:ext>
                </a:extLst>
              </p:cNvPr>
              <p:cNvSpPr/>
              <p:nvPr/>
            </p:nvSpPr>
            <p:spPr>
              <a:xfrm>
                <a:off x="10783007" y="2844013"/>
                <a:ext cx="421543" cy="1423095"/>
              </a:xfrm>
              <a:prstGeom prst="downArrow">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6EC736A9-CEAE-46B6-BFBA-8B76173CB850}"/>
                </a:ext>
              </a:extLst>
            </p:cNvPr>
            <p:cNvGrpSpPr/>
            <p:nvPr/>
          </p:nvGrpSpPr>
          <p:grpSpPr>
            <a:xfrm>
              <a:off x="1242087" y="2610663"/>
              <a:ext cx="9861650" cy="1063984"/>
              <a:chOff x="1242087" y="2706286"/>
              <a:chExt cx="9861650" cy="888928"/>
            </a:xfrm>
          </p:grpSpPr>
          <p:sp>
            <p:nvSpPr>
              <p:cNvPr id="29" name="Rectangle 28">
                <a:extLst>
                  <a:ext uri="{FF2B5EF4-FFF2-40B4-BE49-F238E27FC236}">
                    <a16:creationId xmlns:a16="http://schemas.microsoft.com/office/drawing/2014/main" id="{589FFB6A-1B84-4F57-9F23-6117B717798B}"/>
                  </a:ext>
                </a:extLst>
              </p:cNvPr>
              <p:cNvSpPr/>
              <p:nvPr/>
            </p:nvSpPr>
            <p:spPr>
              <a:xfrm>
                <a:off x="1242087" y="2706287"/>
                <a:ext cx="1799464" cy="888927"/>
              </a:xfrm>
              <a:prstGeom prst="rect">
                <a:avLst/>
              </a:prstGeom>
              <a:solidFill>
                <a:srgbClr val="7F7F7F"/>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#1: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Improving Data Governance and integrating Data Management for ensuring  easy/timely data access</a:t>
                </a:r>
              </a:p>
            </p:txBody>
          </p:sp>
          <p:sp>
            <p:nvSpPr>
              <p:cNvPr id="30" name="Rectangle 29">
                <a:extLst>
                  <a:ext uri="{FF2B5EF4-FFF2-40B4-BE49-F238E27FC236}">
                    <a16:creationId xmlns:a16="http://schemas.microsoft.com/office/drawing/2014/main" id="{24D3E383-06C1-49C4-9ABD-8978EC7173CD}"/>
                  </a:ext>
                </a:extLst>
              </p:cNvPr>
              <p:cNvSpPr/>
              <p:nvPr/>
            </p:nvSpPr>
            <p:spPr>
              <a:xfrm>
                <a:off x="3257634" y="2706287"/>
                <a:ext cx="1799464" cy="888926"/>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#2: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Integration of data requirements in one enterprise data model </a:t>
                </a:r>
                <a:r>
                  <a:rPr kumimoji="0" lang="en-US" sz="1100" b="0" i="0" u="none" strike="noStrike" kern="1200" cap="none" spc="20" normalizeH="0" baseline="0" noProof="0">
                    <a:ln>
                      <a:noFill/>
                    </a:ln>
                    <a:solidFill>
                      <a:prstClr val="white"/>
                    </a:solidFill>
                    <a:effectLst/>
                    <a:uLnTx/>
                    <a:uFillTx/>
                    <a:latin typeface="Calibri Light" panose="020F0302020204030204"/>
                    <a:ea typeface="Times New Roman" panose="02020603050405020304" pitchFamily="18" charset="0"/>
                    <a:cs typeface="Times New Roman" panose="02020603050405020304" pitchFamily="18" charset="0"/>
                  </a:rPr>
                  <a:t>to better serve our clients  </a:t>
                </a:r>
                <a:endParaRPr kumimoji="0" lang="en-US" sz="11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64CA730A-072B-4418-81AC-8D9C9D277206}"/>
                  </a:ext>
                </a:extLst>
              </p:cNvPr>
              <p:cNvSpPr/>
              <p:nvPr/>
            </p:nvSpPr>
            <p:spPr>
              <a:xfrm>
                <a:off x="5273181" y="2706289"/>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#3: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Global and consistent reporting for operations</a:t>
                </a:r>
              </a:p>
            </p:txBody>
          </p:sp>
          <p:sp>
            <p:nvSpPr>
              <p:cNvPr id="32" name="Rectangle 31">
                <a:extLst>
                  <a:ext uri="{FF2B5EF4-FFF2-40B4-BE49-F238E27FC236}">
                    <a16:creationId xmlns:a16="http://schemas.microsoft.com/office/drawing/2014/main" id="{C787732E-4D85-4314-B9CD-8E069DB7DB26}"/>
                  </a:ext>
                </a:extLst>
              </p:cNvPr>
              <p:cNvSpPr/>
              <p:nvPr/>
            </p:nvSpPr>
            <p:spPr>
              <a:xfrm>
                <a:off x="7288728" y="2706289"/>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#4: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Building a global way of working for innovation and analytics to improve investments and client experience</a:t>
                </a:r>
              </a:p>
            </p:txBody>
          </p:sp>
          <p:sp>
            <p:nvSpPr>
              <p:cNvPr id="33" name="Rectangle 32">
                <a:extLst>
                  <a:ext uri="{FF2B5EF4-FFF2-40B4-BE49-F238E27FC236}">
                    <a16:creationId xmlns:a16="http://schemas.microsoft.com/office/drawing/2014/main" id="{383F8BD7-ADD4-45DB-92EC-7F4A6962DC66}"/>
                  </a:ext>
                </a:extLst>
              </p:cNvPr>
              <p:cNvSpPr/>
              <p:nvPr/>
            </p:nvSpPr>
            <p:spPr>
              <a:xfrm>
                <a:off x="9304273" y="2706286"/>
                <a:ext cx="1799464" cy="888924"/>
              </a:xfrm>
              <a:prstGeom prst="rect">
                <a:avLst/>
              </a:prstGeom>
              <a:solidFill>
                <a:srgbClr val="FFFFFF">
                  <a:lumMod val="50000"/>
                </a:srgbClr>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Calibri" panose="020F0502020204030204"/>
                    <a:ea typeface="+mn-ea"/>
                    <a:cs typeface="+mn-cs"/>
                  </a:rPr>
                  <a:t>#5 </a:t>
                </a: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AAM as preferred Responsible Investment provider</a:t>
                </a:r>
              </a:p>
            </p:txBody>
          </p:sp>
        </p:grpSp>
        <p:grpSp>
          <p:nvGrpSpPr>
            <p:cNvPr id="4" name="Group 3">
              <a:extLst>
                <a:ext uri="{FF2B5EF4-FFF2-40B4-BE49-F238E27FC236}">
                  <a16:creationId xmlns:a16="http://schemas.microsoft.com/office/drawing/2014/main" id="{36E33D07-0027-453D-86B9-A4306C912C46}"/>
                </a:ext>
              </a:extLst>
            </p:cNvPr>
            <p:cNvGrpSpPr/>
            <p:nvPr/>
          </p:nvGrpSpPr>
          <p:grpSpPr>
            <a:xfrm>
              <a:off x="1242075" y="3850255"/>
              <a:ext cx="9861663" cy="995254"/>
              <a:chOff x="1399993" y="3963907"/>
              <a:chExt cx="9790401" cy="349596"/>
            </a:xfrm>
          </p:grpSpPr>
          <p:grpSp>
            <p:nvGrpSpPr>
              <p:cNvPr id="34" name="Group 33">
                <a:extLst>
                  <a:ext uri="{FF2B5EF4-FFF2-40B4-BE49-F238E27FC236}">
                    <a16:creationId xmlns:a16="http://schemas.microsoft.com/office/drawing/2014/main" id="{3CDB58D9-24C3-45F9-9A38-EAB2BCB4109B}"/>
                  </a:ext>
                </a:extLst>
              </p:cNvPr>
              <p:cNvGrpSpPr/>
              <p:nvPr/>
            </p:nvGrpSpPr>
            <p:grpSpPr>
              <a:xfrm>
                <a:off x="1399993" y="3963907"/>
                <a:ext cx="6966898" cy="349596"/>
                <a:chOff x="587372" y="3938694"/>
                <a:chExt cx="4853572" cy="511425"/>
              </a:xfrm>
              <a:solidFill>
                <a:schemeClr val="accent5"/>
              </a:solidFill>
            </p:grpSpPr>
            <p:sp>
              <p:nvSpPr>
                <p:cNvPr id="35" name="Rectangle 34">
                  <a:extLst>
                    <a:ext uri="{FF2B5EF4-FFF2-40B4-BE49-F238E27FC236}">
                      <a16:creationId xmlns:a16="http://schemas.microsoft.com/office/drawing/2014/main" id="{36DED566-0412-437D-AAB2-C4090D57ED60}"/>
                    </a:ext>
                  </a:extLst>
                </p:cNvPr>
                <p:cNvSpPr/>
                <p:nvPr/>
              </p:nvSpPr>
              <p:spPr>
                <a:xfrm>
                  <a:off x="58737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Commitment to data-driven operations </a:t>
                  </a:r>
                </a:p>
              </p:txBody>
            </p:sp>
            <p:sp>
              <p:nvSpPr>
                <p:cNvPr id="36" name="Rectangle 35">
                  <a:extLst>
                    <a:ext uri="{FF2B5EF4-FFF2-40B4-BE49-F238E27FC236}">
                      <a16:creationId xmlns:a16="http://schemas.microsoft.com/office/drawing/2014/main" id="{0D1F735D-D641-4573-B834-7E529CCDAEDB}"/>
                    </a:ext>
                  </a:extLst>
                </p:cNvPr>
                <p:cNvSpPr/>
                <p:nvPr/>
              </p:nvSpPr>
              <p:spPr>
                <a:xfrm>
                  <a:off x="1569737"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Data enterprise with one global, integrated data model</a:t>
                  </a:r>
                </a:p>
              </p:txBody>
            </p:sp>
            <p:sp>
              <p:nvSpPr>
                <p:cNvPr id="37" name="Rectangle 36">
                  <a:extLst>
                    <a:ext uri="{FF2B5EF4-FFF2-40B4-BE49-F238E27FC236}">
                      <a16:creationId xmlns:a16="http://schemas.microsoft.com/office/drawing/2014/main" id="{2443442B-A757-44CC-9578-6BD20777C6A7}"/>
                    </a:ext>
                  </a:extLst>
                </p:cNvPr>
                <p:cNvSpPr/>
                <p:nvPr/>
              </p:nvSpPr>
              <p:spPr>
                <a:xfrm>
                  <a:off x="2552102"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Global data management framework</a:t>
                  </a:r>
                </a:p>
              </p:txBody>
            </p:sp>
            <p:sp>
              <p:nvSpPr>
                <p:cNvPr id="38" name="Rectangle 37">
                  <a:extLst>
                    <a:ext uri="{FF2B5EF4-FFF2-40B4-BE49-F238E27FC236}">
                      <a16:creationId xmlns:a16="http://schemas.microsoft.com/office/drawing/2014/main" id="{38EC92A3-503A-4BC3-B512-EB9664793EDC}"/>
                    </a:ext>
                  </a:extLst>
                </p:cNvPr>
                <p:cNvSpPr/>
                <p:nvPr/>
              </p:nvSpPr>
              <p:spPr>
                <a:xfrm>
                  <a:off x="3534467" y="3938694"/>
                  <a:ext cx="924113" cy="511425"/>
                </a:xfrm>
                <a:prstGeom prst="rect">
                  <a:avLst/>
                </a:prstGeom>
                <a:grpFill/>
                <a:ln w="25400" cap="flat" cmpd="sng" algn="ctr">
                  <a:noFill/>
                  <a:prstDash val="solid"/>
                </a:ln>
                <a:effectLst/>
              </p:spPr>
              <p:txBody>
                <a:bodyPr numCol="1" rtlCol="0" anchor="ctr"/>
                <a:lstStyle/>
                <a:p>
                  <a:pPr marL="0" marR="0" lvl="0" indent="0" algn="ctr" defTabSz="913943" rtl="0" eaLnBrk="1" fontAlgn="auto" latinLnBrk="0" hangingPunct="1">
                    <a:lnSpc>
                      <a:spcPct val="100000"/>
                    </a:lnSpc>
                    <a:spcBef>
                      <a:spcPts val="0"/>
                    </a:spcBef>
                    <a:spcAft>
                      <a:spcPts val="0"/>
                    </a:spcAft>
                    <a:buClr>
                      <a:srgbClr val="001F5B"/>
                    </a:buClr>
                    <a:buSzPct val="100000"/>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Data ownership as a business responsibility</a:t>
                  </a:r>
                </a:p>
              </p:txBody>
            </p:sp>
            <p:sp>
              <p:nvSpPr>
                <p:cNvPr id="39" name="Rectangle 38">
                  <a:extLst>
                    <a:ext uri="{FF2B5EF4-FFF2-40B4-BE49-F238E27FC236}">
                      <a16:creationId xmlns:a16="http://schemas.microsoft.com/office/drawing/2014/main" id="{35BB905B-9707-4E2D-837D-C93DE4ECBF1D}"/>
                    </a:ext>
                  </a:extLst>
                </p:cNvPr>
                <p:cNvSpPr/>
                <p:nvPr/>
              </p:nvSpPr>
              <p:spPr>
                <a:xfrm>
                  <a:off x="4516831" y="3938694"/>
                  <a:ext cx="924113" cy="511425"/>
                </a:xfrm>
                <a:prstGeom prst="rect">
                  <a:avLst/>
                </a:prstGeom>
                <a:grp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Simplified and standardized activities by automation</a:t>
                  </a:r>
                </a:p>
              </p:txBody>
            </p:sp>
          </p:grpSp>
          <p:sp>
            <p:nvSpPr>
              <p:cNvPr id="28" name="Rectangle 27">
                <a:extLst>
                  <a:ext uri="{FF2B5EF4-FFF2-40B4-BE49-F238E27FC236}">
                    <a16:creationId xmlns:a16="http://schemas.microsoft.com/office/drawing/2014/main" id="{7BFE86CE-803C-4D38-B150-2EA00AE02710}"/>
                  </a:ext>
                </a:extLst>
              </p:cNvPr>
              <p:cNvSpPr/>
              <p:nvPr/>
            </p:nvSpPr>
            <p:spPr>
              <a:xfrm>
                <a:off x="8455465" y="3963907"/>
                <a:ext cx="1326488" cy="349596"/>
              </a:xfrm>
              <a:prstGeom prst="rect">
                <a:avLst/>
              </a:prstGeom>
              <a:solidFill>
                <a:schemeClr val="accent5"/>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Facilitating and enabling business driven analytics</a:t>
                </a:r>
              </a:p>
            </p:txBody>
          </p:sp>
          <p:sp>
            <p:nvSpPr>
              <p:cNvPr id="44" name="Rectangle 43">
                <a:extLst>
                  <a:ext uri="{FF2B5EF4-FFF2-40B4-BE49-F238E27FC236}">
                    <a16:creationId xmlns:a16="http://schemas.microsoft.com/office/drawing/2014/main" id="{D09B02EA-DDE9-403C-804A-F109603731BC}"/>
                  </a:ext>
                </a:extLst>
              </p:cNvPr>
              <p:cNvSpPr/>
              <p:nvPr/>
            </p:nvSpPr>
            <p:spPr>
              <a:xfrm>
                <a:off x="9863906" y="3963907"/>
                <a:ext cx="1326488" cy="349596"/>
              </a:xfrm>
              <a:prstGeom prst="rect">
                <a:avLst/>
              </a:prstGeom>
              <a:solidFill>
                <a:schemeClr val="accent5"/>
              </a:solidFill>
              <a:ln w="25400" cap="flat" cmpd="sng" algn="ctr">
                <a:noFill/>
                <a:prstDash val="solid"/>
              </a:ln>
              <a:effectLst/>
            </p:spPr>
            <p:txBody>
              <a:bodyPr numCol="1" rtlCol="0" anchor="ctr"/>
              <a:lstStyle/>
              <a:p>
                <a:pPr marL="0" marR="0" lvl="0" indent="0" algn="ctr" defTabSz="45699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Calibri" panose="020F0502020204030204"/>
                    <a:ea typeface="+mn-ea"/>
                    <a:cs typeface="+mn-cs"/>
                  </a:rPr>
                  <a:t>Holistic approach to utilizing trusted ESG data &amp; analytics</a:t>
                </a:r>
              </a:p>
            </p:txBody>
          </p:sp>
        </p:grpSp>
        <p:pic>
          <p:nvPicPr>
            <p:cNvPr id="56" name="Graphic 55" descr="Muscular arm">
              <a:extLst>
                <a:ext uri="{FF2B5EF4-FFF2-40B4-BE49-F238E27FC236}">
                  <a16:creationId xmlns:a16="http://schemas.microsoft.com/office/drawing/2014/main" id="{9C1BDCCE-8758-4AA5-86FF-B5E311155089}"/>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69034" y="4550463"/>
              <a:ext cx="295145" cy="295046"/>
            </a:xfrm>
            <a:prstGeom prst="rect">
              <a:avLst/>
            </a:prstGeom>
          </p:spPr>
        </p:pic>
        <p:pic>
          <p:nvPicPr>
            <p:cNvPr id="58" name="Graphic 57" descr="Puzzle pieces">
              <a:extLst>
                <a:ext uri="{FF2B5EF4-FFF2-40B4-BE49-F238E27FC236}">
                  <a16:creationId xmlns:a16="http://schemas.microsoft.com/office/drawing/2014/main" id="{D745C472-CADB-4610-A400-FE3C6316B023}"/>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10937" y="4552241"/>
              <a:ext cx="320983" cy="320875"/>
            </a:xfrm>
            <a:prstGeom prst="rect">
              <a:avLst/>
            </a:prstGeom>
          </p:spPr>
        </p:pic>
        <p:pic>
          <p:nvPicPr>
            <p:cNvPr id="59" name="Graphic 58" descr="Gears">
              <a:extLst>
                <a:ext uri="{FF2B5EF4-FFF2-40B4-BE49-F238E27FC236}">
                  <a16:creationId xmlns:a16="http://schemas.microsoft.com/office/drawing/2014/main" id="{46D85C86-B2C3-49B2-B3D9-CD6202B9385D}"/>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61701" y="4568063"/>
              <a:ext cx="289327" cy="289230"/>
            </a:xfrm>
            <a:prstGeom prst="rect">
              <a:avLst/>
            </a:prstGeom>
          </p:spPr>
        </p:pic>
        <p:pic>
          <p:nvPicPr>
            <p:cNvPr id="60" name="Graphic 59" descr="Professor">
              <a:extLst>
                <a:ext uri="{FF2B5EF4-FFF2-40B4-BE49-F238E27FC236}">
                  <a16:creationId xmlns:a16="http://schemas.microsoft.com/office/drawing/2014/main" id="{074494F0-FAA1-4191-8D46-1F32DAD8EA87}"/>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548167" y="4550321"/>
              <a:ext cx="311804" cy="311699"/>
            </a:xfrm>
            <a:prstGeom prst="rect">
              <a:avLst/>
            </a:prstGeom>
          </p:spPr>
        </p:pic>
        <p:pic>
          <p:nvPicPr>
            <p:cNvPr id="61" name="Graphic 60" descr="Forest scene">
              <a:extLst>
                <a:ext uri="{FF2B5EF4-FFF2-40B4-BE49-F238E27FC236}">
                  <a16:creationId xmlns:a16="http://schemas.microsoft.com/office/drawing/2014/main" id="{F311CDC7-02EF-41BA-9CD0-E8BBC672E6CF}"/>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810678" y="4546363"/>
              <a:ext cx="285153" cy="285057"/>
            </a:xfrm>
            <a:prstGeom prst="rect">
              <a:avLst/>
            </a:prstGeom>
          </p:spPr>
        </p:pic>
        <p:pic>
          <p:nvPicPr>
            <p:cNvPr id="63" name="Graphic 62" descr="Boardroom">
              <a:extLst>
                <a:ext uri="{FF2B5EF4-FFF2-40B4-BE49-F238E27FC236}">
                  <a16:creationId xmlns:a16="http://schemas.microsoft.com/office/drawing/2014/main" id="{C74FC39F-43A5-4154-84BD-28706B897754}"/>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347781" y="4531815"/>
              <a:ext cx="338336" cy="361725"/>
            </a:xfrm>
            <a:prstGeom prst="rect">
              <a:avLst/>
            </a:prstGeom>
          </p:spPr>
        </p:pic>
        <p:pic>
          <p:nvPicPr>
            <p:cNvPr id="104" name="Graphic 103" descr="Tools">
              <a:extLst>
                <a:ext uri="{FF2B5EF4-FFF2-40B4-BE49-F238E27FC236}">
                  <a16:creationId xmlns:a16="http://schemas.microsoft.com/office/drawing/2014/main" id="{56423792-D2FB-4F76-B93A-671C7F2E070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988292" y="4580637"/>
              <a:ext cx="256416" cy="255038"/>
            </a:xfrm>
            <a:prstGeom prst="rect">
              <a:avLst/>
            </a:prstGeom>
          </p:spPr>
        </p:pic>
        <p:sp>
          <p:nvSpPr>
            <p:cNvPr id="45" name="TextBox 44">
              <a:extLst>
                <a:ext uri="{FF2B5EF4-FFF2-40B4-BE49-F238E27FC236}">
                  <a16:creationId xmlns:a16="http://schemas.microsoft.com/office/drawing/2014/main" id="{A94C314A-6809-4B75-BB87-F10BA4F0FBCC}"/>
                </a:ext>
              </a:extLst>
            </p:cNvPr>
            <p:cNvSpPr txBox="1"/>
            <p:nvPr/>
          </p:nvSpPr>
          <p:spPr>
            <a:xfrm rot="5400000">
              <a:off x="10913907" y="2904190"/>
              <a:ext cx="812722" cy="338554"/>
            </a:xfrm>
            <a:prstGeom prst="rect">
              <a:avLst/>
            </a:prstGeom>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Strategic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 objectives</a:t>
              </a:r>
            </a:p>
          </p:txBody>
        </p:sp>
        <p:sp>
          <p:nvSpPr>
            <p:cNvPr id="46" name="TextBox 45">
              <a:extLst>
                <a:ext uri="{FF2B5EF4-FFF2-40B4-BE49-F238E27FC236}">
                  <a16:creationId xmlns:a16="http://schemas.microsoft.com/office/drawing/2014/main" id="{80F89A6B-1304-4739-B131-B6917A067996}"/>
                </a:ext>
              </a:extLst>
            </p:cNvPr>
            <p:cNvSpPr txBox="1"/>
            <p:nvPr/>
          </p:nvSpPr>
          <p:spPr>
            <a:xfrm rot="5400000">
              <a:off x="10868376" y="4152478"/>
              <a:ext cx="873702" cy="338554"/>
            </a:xfrm>
            <a:prstGeom prst="rect">
              <a:avLst/>
            </a:prstGeom>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Calibri" panose="020F0502020204030204"/>
                  <a:ea typeface="+mn-ea"/>
                  <a:cs typeface="+mn-cs"/>
                </a:rPr>
                <a:t>Data design principles</a:t>
              </a:r>
            </a:p>
          </p:txBody>
        </p:sp>
      </p:grpSp>
      <p:pic>
        <p:nvPicPr>
          <p:cNvPr id="3" name="Picture 2">
            <a:extLst>
              <a:ext uri="{FF2B5EF4-FFF2-40B4-BE49-F238E27FC236}">
                <a16:creationId xmlns:a16="http://schemas.microsoft.com/office/drawing/2014/main" id="{B49C405C-0F41-4480-BFDF-74C4FADECFC3}"/>
              </a:ext>
            </a:extLst>
          </p:cNvPr>
          <p:cNvPicPr>
            <a:picLocks noChangeAspect="1"/>
          </p:cNvPicPr>
          <p:nvPr/>
        </p:nvPicPr>
        <p:blipFill>
          <a:blip r:embed="rId19"/>
          <a:stretch>
            <a:fillRect/>
          </a:stretch>
        </p:blipFill>
        <p:spPr>
          <a:xfrm>
            <a:off x="588817" y="1078479"/>
            <a:ext cx="3526342" cy="765709"/>
          </a:xfrm>
          <a:prstGeom prst="rect">
            <a:avLst/>
          </a:prstGeom>
        </p:spPr>
      </p:pic>
    </p:spTree>
    <p:extLst>
      <p:ext uri="{BB962C8B-B14F-4D97-AF65-F5344CB8AC3E}">
        <p14:creationId xmlns:p14="http://schemas.microsoft.com/office/powerpoint/2010/main" val="40733961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5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nvGraphicFramePr>
        <p:xfrm>
          <a:off x="-1278295" y="966020"/>
          <a:ext cx="14285168" cy="4985691"/>
        </p:xfrm>
        <a:graphic>
          <a:graphicData uri="http://schemas.openxmlformats.org/drawingml/2006/table">
            <a:tbl>
              <a:tblPr firstRow="1" bandRow="1">
                <a:tableStyleId>{C4B1156A-380E-4F78-BDF5-A606A8083BF9}</a:tableStyleId>
              </a:tblPr>
              <a:tblGrid>
                <a:gridCol w="619838">
                  <a:extLst>
                    <a:ext uri="{9D8B030D-6E8A-4147-A177-3AD203B41FA5}">
                      <a16:colId xmlns:a16="http://schemas.microsoft.com/office/drawing/2014/main" val="664324143"/>
                    </a:ext>
                  </a:extLst>
                </a:gridCol>
                <a:gridCol w="1418385">
                  <a:extLst>
                    <a:ext uri="{9D8B030D-6E8A-4147-A177-3AD203B41FA5}">
                      <a16:colId xmlns:a16="http://schemas.microsoft.com/office/drawing/2014/main" val="20001"/>
                    </a:ext>
                  </a:extLst>
                </a:gridCol>
                <a:gridCol w="1455415">
                  <a:extLst>
                    <a:ext uri="{9D8B030D-6E8A-4147-A177-3AD203B41FA5}">
                      <a16:colId xmlns:a16="http://schemas.microsoft.com/office/drawing/2014/main" val="20003"/>
                    </a:ext>
                  </a:extLst>
                </a:gridCol>
                <a:gridCol w="1676350">
                  <a:extLst>
                    <a:ext uri="{9D8B030D-6E8A-4147-A177-3AD203B41FA5}">
                      <a16:colId xmlns:a16="http://schemas.microsoft.com/office/drawing/2014/main" val="3036217877"/>
                    </a:ext>
                  </a:extLst>
                </a:gridCol>
                <a:gridCol w="1369505">
                  <a:extLst>
                    <a:ext uri="{9D8B030D-6E8A-4147-A177-3AD203B41FA5}">
                      <a16:colId xmlns:a16="http://schemas.microsoft.com/office/drawing/2014/main" val="2525664640"/>
                    </a:ext>
                  </a:extLst>
                </a:gridCol>
                <a:gridCol w="1549135">
                  <a:extLst>
                    <a:ext uri="{9D8B030D-6E8A-4147-A177-3AD203B41FA5}">
                      <a16:colId xmlns:a16="http://schemas.microsoft.com/office/drawing/2014/main" val="874625104"/>
                    </a:ext>
                  </a:extLst>
                </a:gridCol>
                <a:gridCol w="1549135">
                  <a:extLst>
                    <a:ext uri="{9D8B030D-6E8A-4147-A177-3AD203B41FA5}">
                      <a16:colId xmlns:a16="http://schemas.microsoft.com/office/drawing/2014/main" val="4073524265"/>
                    </a:ext>
                  </a:extLst>
                </a:gridCol>
                <a:gridCol w="1549135">
                  <a:extLst>
                    <a:ext uri="{9D8B030D-6E8A-4147-A177-3AD203B41FA5}">
                      <a16:colId xmlns:a16="http://schemas.microsoft.com/office/drawing/2014/main" val="1740853142"/>
                    </a:ext>
                  </a:extLst>
                </a:gridCol>
                <a:gridCol w="1549135">
                  <a:extLst>
                    <a:ext uri="{9D8B030D-6E8A-4147-A177-3AD203B41FA5}">
                      <a16:colId xmlns:a16="http://schemas.microsoft.com/office/drawing/2014/main" val="801489833"/>
                    </a:ext>
                  </a:extLst>
                </a:gridCol>
                <a:gridCol w="1549135">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0">
                <a:tc>
                  <a:txBody>
                    <a:bodyPr/>
                    <a:lstStyle/>
                    <a:p>
                      <a:pPr rtl="0"/>
                      <a:r>
                        <a:rPr lang="nl-NL" sz="1000"/>
                        <a:t>7</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Jane Daniel (Sander Maatman to own for 1</a:t>
                      </a:r>
                      <a:r>
                        <a:rPr lang="en-US" sz="1000" baseline="30000"/>
                        <a:t>st</a:t>
                      </a:r>
                      <a:r>
                        <a:rPr lang="en-US" sz="1000"/>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i="1"/>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Yes, as some processes are regulated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45808663"/>
                  </a:ext>
                </a:extLst>
              </a:tr>
              <a:tr h="694406">
                <a:tc>
                  <a:txBody>
                    <a:bodyPr/>
                    <a:lstStyle/>
                    <a:p>
                      <a:pPr rtl="0"/>
                      <a:r>
                        <a:rPr lang="nl-NL" sz="1000"/>
                        <a:t>8</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TBC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28090434"/>
                  </a:ext>
                </a:extLst>
              </a:tr>
              <a:tr h="694406">
                <a:tc>
                  <a:txBody>
                    <a:bodyPr/>
                    <a:lstStyle/>
                    <a:p>
                      <a:pPr rtl="0"/>
                      <a:r>
                        <a:rPr lang="nl-NL" sz="1000"/>
                        <a:t>9</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CMDB and OneTrust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0861104"/>
                  </a:ext>
                </a:extLst>
              </a:tr>
              <a:tr h="694406">
                <a:tc>
                  <a:txBody>
                    <a:bodyPr/>
                    <a:lstStyle/>
                    <a:p>
                      <a:pPr rtl="0"/>
                      <a:r>
                        <a:rPr lang="nl-NL" sz="1000"/>
                        <a:t>10</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67771229"/>
                  </a:ext>
                </a:extLst>
              </a:tr>
              <a:tr h="694406">
                <a:tc>
                  <a:txBody>
                    <a:bodyPr/>
                    <a:lstStyle/>
                    <a:p>
                      <a:pPr rtl="0"/>
                      <a:r>
                        <a:rPr lang="nl-NL" sz="1000"/>
                        <a:t>11</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Ensure seamless data flow for internal data between external systems (Factset, Aladdin etc)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2769243"/>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Inventory of Data challenges received</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4436589" y="1974988"/>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10869165" y="58035"/>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11423070" y="90501"/>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37543771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97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74" name="Table 73">
            <a:extLst>
              <a:ext uri="{FF2B5EF4-FFF2-40B4-BE49-F238E27FC236}">
                <a16:creationId xmlns:a16="http://schemas.microsoft.com/office/drawing/2014/main" id="{E415287B-E52E-4BAC-9706-D5006B628382}"/>
              </a:ext>
            </a:extLst>
          </p:cNvPr>
          <p:cNvGraphicFramePr>
            <a:graphicFrameLocks noGrp="1"/>
          </p:cNvGraphicFramePr>
          <p:nvPr/>
        </p:nvGraphicFramePr>
        <p:xfrm>
          <a:off x="-1278295" y="966020"/>
          <a:ext cx="14285168" cy="4985691"/>
        </p:xfrm>
        <a:graphic>
          <a:graphicData uri="http://schemas.openxmlformats.org/drawingml/2006/table">
            <a:tbl>
              <a:tblPr firstRow="1" bandRow="1">
                <a:tableStyleId>{C4B1156A-380E-4F78-BDF5-A606A8083BF9}</a:tableStyleId>
              </a:tblPr>
              <a:tblGrid>
                <a:gridCol w="619838">
                  <a:extLst>
                    <a:ext uri="{9D8B030D-6E8A-4147-A177-3AD203B41FA5}">
                      <a16:colId xmlns:a16="http://schemas.microsoft.com/office/drawing/2014/main" val="664324143"/>
                    </a:ext>
                  </a:extLst>
                </a:gridCol>
                <a:gridCol w="1418385">
                  <a:extLst>
                    <a:ext uri="{9D8B030D-6E8A-4147-A177-3AD203B41FA5}">
                      <a16:colId xmlns:a16="http://schemas.microsoft.com/office/drawing/2014/main" val="20001"/>
                    </a:ext>
                  </a:extLst>
                </a:gridCol>
                <a:gridCol w="1455415">
                  <a:extLst>
                    <a:ext uri="{9D8B030D-6E8A-4147-A177-3AD203B41FA5}">
                      <a16:colId xmlns:a16="http://schemas.microsoft.com/office/drawing/2014/main" val="20003"/>
                    </a:ext>
                  </a:extLst>
                </a:gridCol>
                <a:gridCol w="1676350">
                  <a:extLst>
                    <a:ext uri="{9D8B030D-6E8A-4147-A177-3AD203B41FA5}">
                      <a16:colId xmlns:a16="http://schemas.microsoft.com/office/drawing/2014/main" val="3036217877"/>
                    </a:ext>
                  </a:extLst>
                </a:gridCol>
                <a:gridCol w="1369505">
                  <a:extLst>
                    <a:ext uri="{9D8B030D-6E8A-4147-A177-3AD203B41FA5}">
                      <a16:colId xmlns:a16="http://schemas.microsoft.com/office/drawing/2014/main" val="2525664640"/>
                    </a:ext>
                  </a:extLst>
                </a:gridCol>
                <a:gridCol w="1549135">
                  <a:extLst>
                    <a:ext uri="{9D8B030D-6E8A-4147-A177-3AD203B41FA5}">
                      <a16:colId xmlns:a16="http://schemas.microsoft.com/office/drawing/2014/main" val="874625104"/>
                    </a:ext>
                  </a:extLst>
                </a:gridCol>
                <a:gridCol w="1549135">
                  <a:extLst>
                    <a:ext uri="{9D8B030D-6E8A-4147-A177-3AD203B41FA5}">
                      <a16:colId xmlns:a16="http://schemas.microsoft.com/office/drawing/2014/main" val="4073524265"/>
                    </a:ext>
                  </a:extLst>
                </a:gridCol>
                <a:gridCol w="1549135">
                  <a:extLst>
                    <a:ext uri="{9D8B030D-6E8A-4147-A177-3AD203B41FA5}">
                      <a16:colId xmlns:a16="http://schemas.microsoft.com/office/drawing/2014/main" val="1740853142"/>
                    </a:ext>
                  </a:extLst>
                </a:gridCol>
                <a:gridCol w="1549135">
                  <a:extLst>
                    <a:ext uri="{9D8B030D-6E8A-4147-A177-3AD203B41FA5}">
                      <a16:colId xmlns:a16="http://schemas.microsoft.com/office/drawing/2014/main" val="801489833"/>
                    </a:ext>
                  </a:extLst>
                </a:gridCol>
                <a:gridCol w="1549135">
                  <a:extLst>
                    <a:ext uri="{9D8B030D-6E8A-4147-A177-3AD203B41FA5}">
                      <a16:colId xmlns:a16="http://schemas.microsoft.com/office/drawing/2014/main" val="3399975925"/>
                    </a:ext>
                  </a:extLst>
                </a:gridCol>
              </a:tblGrid>
              <a:tr h="566091">
                <a:tc>
                  <a:txBody>
                    <a:bodyPr/>
                    <a:lstStyle/>
                    <a:p>
                      <a:pPr algn="l" rtl="0"/>
                      <a:r>
                        <a:rPr lang="en-US" sz="1050">
                          <a:solidFill>
                            <a:schemeClr val="bg1"/>
                          </a:solidFill>
                        </a:rPr>
                        <a:t>Rank</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Challenge Sponsor</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Data Challenge Title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Description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Agile T-Shirt size</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Added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Date Solved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Who is affected?</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Business Value desc.</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tc>
                  <a:txBody>
                    <a:bodyPr/>
                    <a:lstStyle/>
                    <a:p>
                      <a:pPr algn="l" rtl="0"/>
                      <a:r>
                        <a:rPr lang="en-US" sz="1050">
                          <a:solidFill>
                            <a:schemeClr val="bg1"/>
                          </a:solidFill>
                        </a:rPr>
                        <a:t>Regulatory compliance? (Y/N)</a:t>
                      </a:r>
                    </a:p>
                  </a:txBody>
                  <a:tcP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69B4"/>
                    </a:solidFill>
                  </a:tcPr>
                </a:tc>
                <a:extLst>
                  <a:ext uri="{0D108BD9-81ED-4DB2-BD59-A6C34878D82A}">
                    <a16:rowId xmlns:a16="http://schemas.microsoft.com/office/drawing/2014/main" val="10000"/>
                  </a:ext>
                </a:extLst>
              </a:tr>
              <a:tr h="0">
                <a:tc>
                  <a:txBody>
                    <a:bodyPr/>
                    <a:lstStyle/>
                    <a:p>
                      <a:pPr rtl="0"/>
                      <a:r>
                        <a:rPr lang="nl-NL" sz="1000"/>
                        <a:t>7</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Jane Daniel (Sander Maatman to own for 1</a:t>
                      </a:r>
                      <a:r>
                        <a:rPr lang="en-US" sz="1000" baseline="30000"/>
                        <a:t>st</a:t>
                      </a:r>
                      <a:r>
                        <a:rPr lang="en-US" sz="1000"/>
                        <a:t> line)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Risk events experienced (e.g. stale data error) due to a lack of data ownership, including  accuracy and valuation – must be addressed urgently on key risk processes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i="1"/>
                        <a:t>Needs to be part of Raft and non Raft initiative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AAM wide, particularly data management team</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Mitigation of future losses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Yes, as some processes are regulated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45808663"/>
                  </a:ext>
                </a:extLst>
              </a:tr>
              <a:tr h="694406">
                <a:tc>
                  <a:txBody>
                    <a:bodyPr/>
                    <a:lstStyle/>
                    <a:p>
                      <a:pPr rtl="0"/>
                      <a:r>
                        <a:rPr lang="nl-NL" sz="1000"/>
                        <a:t>8</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TBC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Deletion of personal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Deletion of personal data relating to clients and employees held in unstructured environments when no longer necessary to hold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28/06/2022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ASAP / Acceptable amount by year end</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AAM wide</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Currently non-compliant with GDPR, poses regulatory fine risk</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28090434"/>
                  </a:ext>
                </a:extLst>
              </a:tr>
              <a:tr h="694406">
                <a:tc>
                  <a:txBody>
                    <a:bodyPr/>
                    <a:lstStyle/>
                    <a:p>
                      <a:pPr rtl="0"/>
                      <a:r>
                        <a:rPr lang="nl-NL" sz="1000"/>
                        <a:t>9</a:t>
                      </a: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CMDB and OneTrust sync</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System related information to sync between ServiceNow and OneTrust, including hosting location (GTS looking into)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28/08/2022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Business owners and Compliance/DPO</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Reduces admin time and inconsistencies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r>
                        <a:rPr lang="en-US" sz="1000"/>
                        <a:t>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0861104"/>
                  </a:ext>
                </a:extLst>
              </a:tr>
              <a:tr h="694406">
                <a:tc>
                  <a:txBody>
                    <a:bodyPr/>
                    <a:lstStyle/>
                    <a:p>
                      <a:pPr rtl="0"/>
                      <a:r>
                        <a:rPr lang="nl-NL" sz="1000"/>
                        <a:t>10</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ESG Data integration in BlackRock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Ensure external ESG data is integrated, correctly mapped and available in Aladdin</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Ensure predictable service levels for not only applications but also data</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67771229"/>
                  </a:ext>
                </a:extLst>
              </a:tr>
              <a:tr h="694406">
                <a:tc>
                  <a:txBody>
                    <a:bodyPr/>
                    <a:lstStyle/>
                    <a:p>
                      <a:pPr rtl="0"/>
                      <a:r>
                        <a:rPr lang="nl-NL" sz="1000"/>
                        <a:t>11</a:t>
                      </a:r>
                      <a:endParaRPr lang="en-US" sz="1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Data Governance (CDO) /Data Architecture (Steve Harker)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Internal data -system connectivity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solidFill>
                            <a:schemeClr val="tx1"/>
                          </a:solidFill>
                        </a:rPr>
                        <a:t>Ensure seamless data flow for internal data between external systems (</a:t>
                      </a:r>
                      <a:r>
                        <a:rPr lang="en-US" sz="1000" err="1">
                          <a:solidFill>
                            <a:schemeClr val="tx1"/>
                          </a:solidFill>
                        </a:rPr>
                        <a:t>Factset</a:t>
                      </a:r>
                      <a:r>
                        <a:rPr lang="en-US" sz="1000">
                          <a:solidFill>
                            <a:schemeClr val="tx1"/>
                          </a:solidFill>
                        </a:rPr>
                        <a:t>, Aladdin </a:t>
                      </a:r>
                      <a:r>
                        <a:rPr lang="en-US" sz="1000" err="1">
                          <a:solidFill>
                            <a:schemeClr val="tx1"/>
                          </a:solidFill>
                        </a:rPr>
                        <a:t>etc</a:t>
                      </a:r>
                      <a:r>
                        <a:rPr lang="en-US" sz="1000">
                          <a:solidFill>
                            <a:schemeClr val="tx1"/>
                          </a:solidFill>
                        </a:rPr>
                        <a:t>)</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05/07/2022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rtl="0"/>
                      <a:r>
                        <a:rPr lang="en-US" sz="1000"/>
                        <a:t>Data consumers</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t>Provide one single reporting standard to eliminate ambiguity</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a:endParaRPr lang="en-US" sz="1000"/>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2769243"/>
                  </a:ext>
                </a:extLst>
              </a:tr>
            </a:tbl>
          </a:graphicData>
        </a:graphic>
      </p:graphicFrame>
      <p:sp>
        <p:nvSpPr>
          <p:cNvPr id="5" name="Title 5">
            <a:extLst>
              <a:ext uri="{FF2B5EF4-FFF2-40B4-BE49-F238E27FC236}">
                <a16:creationId xmlns:a16="http://schemas.microsoft.com/office/drawing/2014/main" id="{4E039E19-7140-49DF-8A8E-1C3423004D84}"/>
              </a:ext>
            </a:extLst>
          </p:cNvPr>
          <p:cNvSpPr txBox="1">
            <a:spLocks/>
          </p:cNvSpPr>
          <p:nvPr/>
        </p:nvSpPr>
        <p:spPr>
          <a:xfrm>
            <a:off x="556452" y="215763"/>
            <a:ext cx="10957678" cy="467407"/>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98" b="0" i="0" u="none" strike="noStrike" kern="1200" cap="none" spc="0" normalizeH="0" baseline="0" noProof="0">
                <a:ln>
                  <a:noFill/>
                </a:ln>
                <a:solidFill>
                  <a:srgbClr val="0069B4"/>
                </a:solidFill>
                <a:effectLst/>
                <a:uLnTx/>
                <a:uFillTx/>
                <a:latin typeface="Calibri Light" panose="020F0302020204030204"/>
                <a:ea typeface="+mj-ea"/>
                <a:cs typeface="+mj-cs"/>
              </a:rPr>
              <a:t>Inventory of data challenges received quantified</a:t>
            </a:r>
          </a:p>
        </p:txBody>
      </p:sp>
      <p:sp>
        <p:nvSpPr>
          <p:cNvPr id="6" name="Freeform 39">
            <a:extLst>
              <a:ext uri="{FF2B5EF4-FFF2-40B4-BE49-F238E27FC236}">
                <a16:creationId xmlns:a16="http://schemas.microsoft.com/office/drawing/2014/main" id="{B2EAD0F7-4E8B-4783-8C94-503C35A80F08}"/>
              </a:ext>
            </a:extLst>
          </p:cNvPr>
          <p:cNvSpPr>
            <a:spLocks/>
          </p:cNvSpPr>
          <p:nvPr/>
        </p:nvSpPr>
        <p:spPr bwMode="auto">
          <a:xfrm>
            <a:off x="11757033" y="373490"/>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L</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8" name="Freeform 39">
            <a:extLst>
              <a:ext uri="{FF2B5EF4-FFF2-40B4-BE49-F238E27FC236}">
                <a16:creationId xmlns:a16="http://schemas.microsoft.com/office/drawing/2014/main" id="{AB23AD1D-AF43-49FC-9BC5-689051165CE5}"/>
              </a:ext>
            </a:extLst>
          </p:cNvPr>
          <p:cNvSpPr>
            <a:spLocks/>
          </p:cNvSpPr>
          <p:nvPr/>
        </p:nvSpPr>
        <p:spPr bwMode="auto">
          <a:xfrm>
            <a:off x="10745200" y="215763"/>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S</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
        <p:nvSpPr>
          <p:cNvPr id="9" name="Freeform 39">
            <a:extLst>
              <a:ext uri="{FF2B5EF4-FFF2-40B4-BE49-F238E27FC236}">
                <a16:creationId xmlns:a16="http://schemas.microsoft.com/office/drawing/2014/main" id="{25FB22ED-7CB3-4F35-8BE4-D4856776F045}"/>
              </a:ext>
            </a:extLst>
          </p:cNvPr>
          <p:cNvSpPr>
            <a:spLocks/>
          </p:cNvSpPr>
          <p:nvPr/>
        </p:nvSpPr>
        <p:spPr bwMode="auto">
          <a:xfrm>
            <a:off x="11299105" y="248229"/>
            <a:ext cx="311002" cy="315455"/>
          </a:xfrm>
          <a:custGeom>
            <a:avLst/>
            <a:gdLst>
              <a:gd name="T0" fmla="*/ 182 w 364"/>
              <a:gd name="T1" fmla="*/ 336 h 336"/>
              <a:gd name="T2" fmla="*/ 230 w 364"/>
              <a:gd name="T3" fmla="*/ 334 h 336"/>
              <a:gd name="T4" fmla="*/ 286 w 364"/>
              <a:gd name="T5" fmla="*/ 322 h 336"/>
              <a:gd name="T6" fmla="*/ 294 w 364"/>
              <a:gd name="T7" fmla="*/ 320 h 336"/>
              <a:gd name="T8" fmla="*/ 294 w 364"/>
              <a:gd name="T9" fmla="*/ 186 h 336"/>
              <a:gd name="T10" fmla="*/ 318 w 364"/>
              <a:gd name="T11" fmla="*/ 178 h 336"/>
              <a:gd name="T12" fmla="*/ 336 w 364"/>
              <a:gd name="T13" fmla="*/ 166 h 336"/>
              <a:gd name="T14" fmla="*/ 364 w 364"/>
              <a:gd name="T15" fmla="*/ 134 h 336"/>
              <a:gd name="T16" fmla="*/ 340 w 364"/>
              <a:gd name="T17" fmla="*/ 82 h 336"/>
              <a:gd name="T18" fmla="*/ 312 w 364"/>
              <a:gd name="T19" fmla="*/ 32 h 336"/>
              <a:gd name="T20" fmla="*/ 306 w 364"/>
              <a:gd name="T21" fmla="*/ 28 h 336"/>
              <a:gd name="T22" fmla="*/ 272 w 364"/>
              <a:gd name="T23" fmla="*/ 12 h 336"/>
              <a:gd name="T24" fmla="*/ 238 w 364"/>
              <a:gd name="T25" fmla="*/ 0 h 336"/>
              <a:gd name="T26" fmla="*/ 232 w 364"/>
              <a:gd name="T27" fmla="*/ 4 h 336"/>
              <a:gd name="T28" fmla="*/ 216 w 364"/>
              <a:gd name="T29" fmla="*/ 16 h 336"/>
              <a:gd name="T30" fmla="*/ 196 w 364"/>
              <a:gd name="T31" fmla="*/ 22 h 336"/>
              <a:gd name="T32" fmla="*/ 182 w 364"/>
              <a:gd name="T33" fmla="*/ 24 h 336"/>
              <a:gd name="T34" fmla="*/ 158 w 364"/>
              <a:gd name="T35" fmla="*/ 20 h 336"/>
              <a:gd name="T36" fmla="*/ 142 w 364"/>
              <a:gd name="T37" fmla="*/ 12 h 336"/>
              <a:gd name="T38" fmla="*/ 130 w 364"/>
              <a:gd name="T39" fmla="*/ 0 h 336"/>
              <a:gd name="T40" fmla="*/ 126 w 364"/>
              <a:gd name="T41" fmla="*/ 0 h 336"/>
              <a:gd name="T42" fmla="*/ 68 w 364"/>
              <a:gd name="T43" fmla="*/ 22 h 336"/>
              <a:gd name="T44" fmla="*/ 52 w 364"/>
              <a:gd name="T45" fmla="*/ 32 h 336"/>
              <a:gd name="T46" fmla="*/ 40 w 364"/>
              <a:gd name="T47" fmla="*/ 52 h 336"/>
              <a:gd name="T48" fmla="*/ 0 w 364"/>
              <a:gd name="T49" fmla="*/ 134 h 336"/>
              <a:gd name="T50" fmla="*/ 12 w 364"/>
              <a:gd name="T51" fmla="*/ 150 h 336"/>
              <a:gd name="T52" fmla="*/ 36 w 364"/>
              <a:gd name="T53" fmla="*/ 172 h 336"/>
              <a:gd name="T54" fmla="*/ 58 w 364"/>
              <a:gd name="T55" fmla="*/ 182 h 336"/>
              <a:gd name="T56" fmla="*/ 70 w 364"/>
              <a:gd name="T57" fmla="*/ 186 h 336"/>
              <a:gd name="T58" fmla="*/ 70 w 364"/>
              <a:gd name="T59" fmla="*/ 320 h 336"/>
              <a:gd name="T60" fmla="*/ 98 w 364"/>
              <a:gd name="T61" fmla="*/ 328 h 336"/>
              <a:gd name="T62" fmla="*/ 156 w 364"/>
              <a:gd name="T63"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4" h="336">
                <a:moveTo>
                  <a:pt x="182" y="336"/>
                </a:moveTo>
                <a:lnTo>
                  <a:pt x="182" y="336"/>
                </a:lnTo>
                <a:lnTo>
                  <a:pt x="208" y="336"/>
                </a:lnTo>
                <a:lnTo>
                  <a:pt x="230" y="334"/>
                </a:lnTo>
                <a:lnTo>
                  <a:pt x="266" y="328"/>
                </a:lnTo>
                <a:lnTo>
                  <a:pt x="286" y="322"/>
                </a:lnTo>
                <a:lnTo>
                  <a:pt x="294" y="320"/>
                </a:lnTo>
                <a:lnTo>
                  <a:pt x="294" y="320"/>
                </a:lnTo>
                <a:lnTo>
                  <a:pt x="294" y="186"/>
                </a:lnTo>
                <a:lnTo>
                  <a:pt x="294" y="186"/>
                </a:lnTo>
                <a:lnTo>
                  <a:pt x="306" y="182"/>
                </a:lnTo>
                <a:lnTo>
                  <a:pt x="318" y="178"/>
                </a:lnTo>
                <a:lnTo>
                  <a:pt x="328" y="172"/>
                </a:lnTo>
                <a:lnTo>
                  <a:pt x="336" y="166"/>
                </a:lnTo>
                <a:lnTo>
                  <a:pt x="352" y="150"/>
                </a:lnTo>
                <a:lnTo>
                  <a:pt x="364" y="134"/>
                </a:lnTo>
                <a:lnTo>
                  <a:pt x="364" y="134"/>
                </a:lnTo>
                <a:lnTo>
                  <a:pt x="340" y="82"/>
                </a:lnTo>
                <a:lnTo>
                  <a:pt x="324" y="52"/>
                </a:lnTo>
                <a:lnTo>
                  <a:pt x="312" y="32"/>
                </a:lnTo>
                <a:lnTo>
                  <a:pt x="312" y="32"/>
                </a:lnTo>
                <a:lnTo>
                  <a:pt x="306" y="28"/>
                </a:lnTo>
                <a:lnTo>
                  <a:pt x="296" y="22"/>
                </a:lnTo>
                <a:lnTo>
                  <a:pt x="272" y="12"/>
                </a:lnTo>
                <a:lnTo>
                  <a:pt x="238" y="0"/>
                </a:lnTo>
                <a:lnTo>
                  <a:pt x="238" y="0"/>
                </a:lnTo>
                <a:lnTo>
                  <a:pt x="234" y="0"/>
                </a:lnTo>
                <a:lnTo>
                  <a:pt x="232" y="4"/>
                </a:lnTo>
                <a:lnTo>
                  <a:pt x="222" y="12"/>
                </a:lnTo>
                <a:lnTo>
                  <a:pt x="216" y="16"/>
                </a:lnTo>
                <a:lnTo>
                  <a:pt x="206" y="20"/>
                </a:lnTo>
                <a:lnTo>
                  <a:pt x="196" y="22"/>
                </a:lnTo>
                <a:lnTo>
                  <a:pt x="182" y="24"/>
                </a:lnTo>
                <a:lnTo>
                  <a:pt x="182" y="24"/>
                </a:lnTo>
                <a:lnTo>
                  <a:pt x="168" y="22"/>
                </a:lnTo>
                <a:lnTo>
                  <a:pt x="158" y="20"/>
                </a:lnTo>
                <a:lnTo>
                  <a:pt x="148" y="16"/>
                </a:lnTo>
                <a:lnTo>
                  <a:pt x="142" y="12"/>
                </a:lnTo>
                <a:lnTo>
                  <a:pt x="132" y="4"/>
                </a:lnTo>
                <a:lnTo>
                  <a:pt x="130" y="0"/>
                </a:lnTo>
                <a:lnTo>
                  <a:pt x="126" y="0"/>
                </a:lnTo>
                <a:lnTo>
                  <a:pt x="126" y="0"/>
                </a:lnTo>
                <a:lnTo>
                  <a:pt x="92" y="12"/>
                </a:lnTo>
                <a:lnTo>
                  <a:pt x="68" y="22"/>
                </a:lnTo>
                <a:lnTo>
                  <a:pt x="58" y="28"/>
                </a:lnTo>
                <a:lnTo>
                  <a:pt x="52" y="32"/>
                </a:lnTo>
                <a:lnTo>
                  <a:pt x="52" y="32"/>
                </a:lnTo>
                <a:lnTo>
                  <a:pt x="40" y="52"/>
                </a:lnTo>
                <a:lnTo>
                  <a:pt x="24" y="82"/>
                </a:lnTo>
                <a:lnTo>
                  <a:pt x="0" y="134"/>
                </a:lnTo>
                <a:lnTo>
                  <a:pt x="0" y="134"/>
                </a:lnTo>
                <a:lnTo>
                  <a:pt x="12" y="150"/>
                </a:lnTo>
                <a:lnTo>
                  <a:pt x="28" y="166"/>
                </a:lnTo>
                <a:lnTo>
                  <a:pt x="36" y="172"/>
                </a:lnTo>
                <a:lnTo>
                  <a:pt x="46" y="178"/>
                </a:lnTo>
                <a:lnTo>
                  <a:pt x="58" y="182"/>
                </a:lnTo>
                <a:lnTo>
                  <a:pt x="70" y="186"/>
                </a:lnTo>
                <a:lnTo>
                  <a:pt x="70" y="186"/>
                </a:lnTo>
                <a:lnTo>
                  <a:pt x="70" y="320"/>
                </a:lnTo>
                <a:lnTo>
                  <a:pt x="70" y="320"/>
                </a:lnTo>
                <a:lnTo>
                  <a:pt x="78" y="322"/>
                </a:lnTo>
                <a:lnTo>
                  <a:pt x="98" y="328"/>
                </a:lnTo>
                <a:lnTo>
                  <a:pt x="134" y="334"/>
                </a:lnTo>
                <a:lnTo>
                  <a:pt x="156" y="336"/>
                </a:lnTo>
                <a:lnTo>
                  <a:pt x="182" y="336"/>
                </a:lnTo>
              </a:path>
            </a:pathLst>
          </a:custGeom>
          <a:solidFill>
            <a:srgbClr val="0371B9"/>
          </a:solidFill>
          <a:ln w="25400">
            <a:solidFill>
              <a:srgbClr val="000000">
                <a:lumMod val="65000"/>
                <a:lumOff val="35000"/>
              </a:srgbClr>
            </a:solidFill>
            <a:prstDash val="solid"/>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EYInterstate Light"/>
                <a:ea typeface="+mn-ea"/>
                <a:cs typeface="+mn-cs"/>
              </a:rPr>
              <a:t>M</a:t>
            </a:r>
            <a:endParaRPr kumimoji="0" lang="en-US" sz="1800" b="0" i="0" u="none" strike="noStrike" kern="0" cap="none" spc="0" normalizeH="0" baseline="0" noProof="0">
              <a:ln>
                <a:noFill/>
              </a:ln>
              <a:solidFill>
                <a:prstClr val="white"/>
              </a:solidFill>
              <a:effectLst/>
              <a:uLnTx/>
              <a:uFillTx/>
              <a:latin typeface="EYInterstate Light"/>
              <a:ea typeface="+mn-ea"/>
              <a:cs typeface="+mn-cs"/>
            </a:endParaRPr>
          </a:p>
        </p:txBody>
      </p:sp>
    </p:spTree>
    <p:extLst>
      <p:ext uri="{BB962C8B-B14F-4D97-AF65-F5344CB8AC3E}">
        <p14:creationId xmlns:p14="http://schemas.microsoft.com/office/powerpoint/2010/main" val="21085586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3"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Data Literacy</a:t>
            </a:r>
            <a:endParaRPr lang="nl-NL"/>
          </a:p>
        </p:txBody>
      </p:sp>
    </p:spTree>
    <p:extLst>
      <p:ext uri="{BB962C8B-B14F-4D97-AF65-F5344CB8AC3E}">
        <p14:creationId xmlns:p14="http://schemas.microsoft.com/office/powerpoint/2010/main" val="22565462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27"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2" name="Subtitle 1">
            <a:extLst>
              <a:ext uri="{FF2B5EF4-FFF2-40B4-BE49-F238E27FC236}">
                <a16:creationId xmlns:a16="http://schemas.microsoft.com/office/drawing/2014/main" id="{66790AB9-E898-49F1-A159-64E7F6F83599}"/>
              </a:ext>
            </a:extLst>
          </p:cNvPr>
          <p:cNvSpPr txBox="1">
            <a:spLocks/>
          </p:cNvSpPr>
          <p:nvPr/>
        </p:nvSpPr>
        <p:spPr>
          <a:xfrm>
            <a:off x="576002" y="955517"/>
            <a:ext cx="11039996" cy="408278"/>
          </a:xfrm>
          <a:prstGeom prst="rect">
            <a:avLst/>
          </a:prstGeom>
        </p:spPr>
        <p:txBody>
          <a:bodyPr/>
          <a:lstStyle>
            <a:lvl1pPr marL="288000" indent="-288000" algn="l" defTabSz="685783" rtl="0" eaLnBrk="1" latinLnBrk="0" hangingPunct="1">
              <a:lnSpc>
                <a:spcPct val="108000"/>
              </a:lnSpc>
              <a:spcBef>
                <a:spcPts val="750"/>
              </a:spcBef>
              <a:buClr>
                <a:schemeClr val="accent1"/>
              </a:buClr>
              <a:buSzPct val="100000"/>
              <a:buFont typeface="Arial" panose="020B0604020202020204" pitchFamily="34" charset="0"/>
              <a:buChar char="•"/>
              <a:defRPr sz="1800" b="0" i="0" kern="1200">
                <a:solidFill>
                  <a:schemeClr val="tx1"/>
                </a:solidFill>
                <a:latin typeface="Calibri" panose="020F0502020204030204" pitchFamily="34" charset="0"/>
                <a:ea typeface="+mn-ea"/>
                <a:cs typeface="Calibri" panose="020F0502020204030204" pitchFamily="34" charset="0"/>
              </a:defRPr>
            </a:lvl1pPr>
            <a:lvl2pPr marL="541338" indent="-222250" algn="l" defTabSz="685783" rtl="0" eaLnBrk="1" latinLnBrk="0" hangingPunct="1">
              <a:lnSpc>
                <a:spcPct val="108000"/>
              </a:lnSpc>
              <a:spcBef>
                <a:spcPts val="375"/>
              </a:spcBef>
              <a:buClr>
                <a:schemeClr val="accent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2pPr>
            <a:lvl3pPr marL="719138" indent="-177800" algn="l" defTabSz="685783" rtl="0" eaLnBrk="1" latinLnBrk="0" hangingPunct="1">
              <a:lnSpc>
                <a:spcPct val="108000"/>
              </a:lnSpc>
              <a:spcBef>
                <a:spcPts val="375"/>
              </a:spcBef>
              <a:buClr>
                <a:schemeClr val="tx1"/>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3pPr>
            <a:lvl4pPr marL="719138" indent="-177800" algn="l" defTabSz="685783" rtl="0" eaLnBrk="1" latinLnBrk="0" hangingPunct="1">
              <a:lnSpc>
                <a:spcPct val="108000"/>
              </a:lnSpc>
              <a:spcBef>
                <a:spcPts val="375"/>
              </a:spcBef>
              <a:buClr>
                <a:schemeClr val="tx2"/>
              </a:buClr>
              <a:buFont typeface="Calibri" panose="020F050202020403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4pPr>
            <a:lvl5pPr marL="1543012" indent="-171446" algn="l" defTabSz="685783" rtl="0" eaLnBrk="1" latinLnBrk="0" hangingPunct="1">
              <a:lnSpc>
                <a:spcPct val="90000"/>
              </a:lnSpc>
              <a:spcBef>
                <a:spcPts val="375"/>
              </a:spcBef>
              <a:buClr>
                <a:schemeClr val="tx2"/>
              </a:buClr>
              <a:buFont typeface="Arial" panose="020B0604020202020204" pitchFamily="34" charset="0"/>
              <a:buChar char="•"/>
              <a:defRPr sz="1600" b="0" i="0" kern="1200">
                <a:solidFill>
                  <a:schemeClr val="tx1"/>
                </a:solidFill>
                <a:latin typeface="Calibri" panose="020F0502020204030204" pitchFamily="34" charset="0"/>
                <a:ea typeface="+mn-ea"/>
                <a:cs typeface="Calibri" panose="020F050202020403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108000"/>
              </a:lnSpc>
              <a:spcBef>
                <a:spcPts val="750"/>
              </a:spcBef>
              <a:spcAft>
                <a:spcPts val="0"/>
              </a:spcAft>
              <a:buClr>
                <a:srgbClr val="0069B4"/>
              </a:buClr>
              <a:buSzPct val="10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Data literacy will start broad with awareness programs and become more focused/intense as new data governance roles are identified in the organization.</a:t>
            </a:r>
          </a:p>
        </p:txBody>
      </p:sp>
      <p:sp>
        <p:nvSpPr>
          <p:cNvPr id="106" name="Graphic 10">
            <a:extLst>
              <a:ext uri="{FF2B5EF4-FFF2-40B4-BE49-F238E27FC236}">
                <a16:creationId xmlns:a16="http://schemas.microsoft.com/office/drawing/2014/main" id="{EA99EA4A-0B91-403C-804B-1505D5451D0B}"/>
              </a:ext>
            </a:extLst>
          </p:cNvPr>
          <p:cNvSpPr/>
          <p:nvPr/>
        </p:nvSpPr>
        <p:spPr>
          <a:xfrm>
            <a:off x="575999" y="1905910"/>
            <a:ext cx="11130225" cy="2995241"/>
          </a:xfrm>
          <a:custGeom>
            <a:avLst/>
            <a:gdLst>
              <a:gd name="connsiteX0" fmla="*/ 9982 w 9495792"/>
              <a:gd name="connsiteY0" fmla="*/ 9982 h 4516976"/>
              <a:gd name="connsiteX1" fmla="*/ 8366842 w 9495792"/>
              <a:gd name="connsiteY1" fmla="*/ 9982 h 4516976"/>
              <a:gd name="connsiteX2" fmla="*/ 9493270 w 9495792"/>
              <a:gd name="connsiteY2" fmla="*/ 1136410 h 4516976"/>
              <a:gd name="connsiteX3" fmla="*/ 9493270 w 9495792"/>
              <a:gd name="connsiteY3" fmla="*/ 1136410 h 4516976"/>
              <a:gd name="connsiteX4" fmla="*/ 8366842 w 9495792"/>
              <a:gd name="connsiteY4" fmla="*/ 2262838 h 4516976"/>
              <a:gd name="connsiteX5" fmla="*/ 1136410 w 9495792"/>
              <a:gd name="connsiteY5" fmla="*/ 2262838 h 4516976"/>
              <a:gd name="connsiteX6" fmla="*/ 9982 w 9495792"/>
              <a:gd name="connsiteY6" fmla="*/ 3389265 h 4516976"/>
              <a:gd name="connsiteX7" fmla="*/ 9982 w 9495792"/>
              <a:gd name="connsiteY7" fmla="*/ 3389265 h 4516976"/>
              <a:gd name="connsiteX8" fmla="*/ 1136410 w 9495792"/>
              <a:gd name="connsiteY8" fmla="*/ 4515693 h 4516976"/>
              <a:gd name="connsiteX9" fmla="*/ 9493270 w 9495792"/>
              <a:gd name="connsiteY9" fmla="*/ 4515693 h 4516976"/>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10" fmla="*/ 9483288 w 9483288"/>
              <a:gd name="connsiteY10" fmla="*/ 4505711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2355 w 9483288"/>
              <a:gd name="connsiteY9" fmla="*/ 4478092 h 4505711"/>
              <a:gd name="connsiteX0" fmla="*/ 0 w 9483288"/>
              <a:gd name="connsiteY0" fmla="*/ 0 h 4505711"/>
              <a:gd name="connsiteX1" fmla="*/ 8356860 w 9483288"/>
              <a:gd name="connsiteY1" fmla="*/ 0 h 4505711"/>
              <a:gd name="connsiteX2" fmla="*/ 9483288 w 9483288"/>
              <a:gd name="connsiteY2" fmla="*/ 1126428 h 4505711"/>
              <a:gd name="connsiteX3" fmla="*/ 9483288 w 9483288"/>
              <a:gd name="connsiteY3" fmla="*/ 1126428 h 4505711"/>
              <a:gd name="connsiteX4" fmla="*/ 8356860 w 9483288"/>
              <a:gd name="connsiteY4" fmla="*/ 2252856 h 4505711"/>
              <a:gd name="connsiteX5" fmla="*/ 1126428 w 9483288"/>
              <a:gd name="connsiteY5" fmla="*/ 2252856 h 4505711"/>
              <a:gd name="connsiteX6" fmla="*/ 0 w 9483288"/>
              <a:gd name="connsiteY6" fmla="*/ 3379283 h 4505711"/>
              <a:gd name="connsiteX7" fmla="*/ 0 w 9483288"/>
              <a:gd name="connsiteY7" fmla="*/ 3379283 h 4505711"/>
              <a:gd name="connsiteX8" fmla="*/ 1126428 w 9483288"/>
              <a:gd name="connsiteY8" fmla="*/ 4505711 h 4505711"/>
              <a:gd name="connsiteX9" fmla="*/ 3787435 w 9483288"/>
              <a:gd name="connsiteY9" fmla="*/ 4493864 h 4505711"/>
              <a:gd name="connsiteX0" fmla="*/ 0 w 9483288"/>
              <a:gd name="connsiteY0" fmla="*/ 0 h 4520151"/>
              <a:gd name="connsiteX1" fmla="*/ 8356860 w 9483288"/>
              <a:gd name="connsiteY1" fmla="*/ 0 h 4520151"/>
              <a:gd name="connsiteX2" fmla="*/ 9483288 w 9483288"/>
              <a:gd name="connsiteY2" fmla="*/ 1126428 h 4520151"/>
              <a:gd name="connsiteX3" fmla="*/ 9483288 w 9483288"/>
              <a:gd name="connsiteY3" fmla="*/ 1126428 h 4520151"/>
              <a:gd name="connsiteX4" fmla="*/ 8356860 w 9483288"/>
              <a:gd name="connsiteY4" fmla="*/ 2252856 h 4520151"/>
              <a:gd name="connsiteX5" fmla="*/ 1126428 w 9483288"/>
              <a:gd name="connsiteY5" fmla="*/ 2252856 h 4520151"/>
              <a:gd name="connsiteX6" fmla="*/ 0 w 9483288"/>
              <a:gd name="connsiteY6" fmla="*/ 3379283 h 4520151"/>
              <a:gd name="connsiteX7" fmla="*/ 0 w 9483288"/>
              <a:gd name="connsiteY7" fmla="*/ 3379283 h 4520151"/>
              <a:gd name="connsiteX8" fmla="*/ 1126428 w 9483288"/>
              <a:gd name="connsiteY8" fmla="*/ 4505711 h 4520151"/>
              <a:gd name="connsiteX9" fmla="*/ 3787435 w 9483288"/>
              <a:gd name="connsiteY9" fmla="*/ 4520151 h 452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83288" h="4520151">
                <a:moveTo>
                  <a:pt x="0" y="0"/>
                </a:moveTo>
                <a:lnTo>
                  <a:pt x="8356860" y="0"/>
                </a:lnTo>
                <a:cubicBezTo>
                  <a:pt x="8978986" y="0"/>
                  <a:pt x="9483288" y="504301"/>
                  <a:pt x="9483288" y="1126428"/>
                </a:cubicBezTo>
                <a:lnTo>
                  <a:pt x="9483288" y="1126428"/>
                </a:lnTo>
                <a:cubicBezTo>
                  <a:pt x="9483288" y="1748554"/>
                  <a:pt x="8978986" y="2252856"/>
                  <a:pt x="8356860" y="2252856"/>
                </a:cubicBezTo>
                <a:lnTo>
                  <a:pt x="1126428" y="2252856"/>
                </a:lnTo>
                <a:cubicBezTo>
                  <a:pt x="504302" y="2252856"/>
                  <a:pt x="0" y="2757157"/>
                  <a:pt x="0" y="3379283"/>
                </a:cubicBezTo>
                <a:lnTo>
                  <a:pt x="0" y="3379283"/>
                </a:lnTo>
                <a:cubicBezTo>
                  <a:pt x="0" y="4001410"/>
                  <a:pt x="504302" y="4505711"/>
                  <a:pt x="1126428" y="4505711"/>
                </a:cubicBezTo>
                <a:lnTo>
                  <a:pt x="3787435" y="4520151"/>
                </a:lnTo>
              </a:path>
            </a:pathLst>
          </a:custGeom>
          <a:noFill/>
          <a:ln w="28575" cap="flat">
            <a:solidFill>
              <a:srgbClr val="0073BE"/>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07" name="Oval 157">
            <a:extLst>
              <a:ext uri="{FF2B5EF4-FFF2-40B4-BE49-F238E27FC236}">
                <a16:creationId xmlns:a16="http://schemas.microsoft.com/office/drawing/2014/main" id="{C7F36823-9B8E-4F7F-9EC2-7BA6C0870403}"/>
              </a:ext>
            </a:extLst>
          </p:cNvPr>
          <p:cNvSpPr/>
          <p:nvPr/>
        </p:nvSpPr>
        <p:spPr>
          <a:xfrm>
            <a:off x="1722509" y="3456120"/>
            <a:ext cx="584498" cy="570745"/>
          </a:xfrm>
          <a:prstGeom prst="ellipse">
            <a:avLst/>
          </a:prstGeom>
          <a:solidFill>
            <a:schemeClr val="bg1"/>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nvGrpSpPr>
          <p:cNvPr id="108" name="Group 107">
            <a:extLst>
              <a:ext uri="{FF2B5EF4-FFF2-40B4-BE49-F238E27FC236}">
                <a16:creationId xmlns:a16="http://schemas.microsoft.com/office/drawing/2014/main" id="{3EC5DC0F-4A54-4698-B895-A79D81649D55}"/>
              </a:ext>
            </a:extLst>
          </p:cNvPr>
          <p:cNvGrpSpPr/>
          <p:nvPr/>
        </p:nvGrpSpPr>
        <p:grpSpPr>
          <a:xfrm>
            <a:off x="4964390" y="4610475"/>
            <a:ext cx="650668" cy="635358"/>
            <a:chOff x="5875071" y="3258523"/>
            <a:chExt cx="650668" cy="635358"/>
          </a:xfrm>
        </p:grpSpPr>
        <p:sp>
          <p:nvSpPr>
            <p:cNvPr id="109" name="Freeform: Shape 128">
              <a:extLst>
                <a:ext uri="{FF2B5EF4-FFF2-40B4-BE49-F238E27FC236}">
                  <a16:creationId xmlns:a16="http://schemas.microsoft.com/office/drawing/2014/main" id="{CE65F1FE-03A4-4D6F-B3BB-B4333E86C14E}"/>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rgbClr val="FFC000"/>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12" name="Oval 129">
              <a:extLst>
                <a:ext uri="{FF2B5EF4-FFF2-40B4-BE49-F238E27FC236}">
                  <a16:creationId xmlns:a16="http://schemas.microsoft.com/office/drawing/2014/main" id="{CA5AA39D-0F03-4B7B-B243-3E1B8D8FF708}"/>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13" name="Group 112">
            <a:extLst>
              <a:ext uri="{FF2B5EF4-FFF2-40B4-BE49-F238E27FC236}">
                <a16:creationId xmlns:a16="http://schemas.microsoft.com/office/drawing/2014/main" id="{80B84641-9E39-4A12-9143-7EADA5FE505D}"/>
              </a:ext>
            </a:extLst>
          </p:cNvPr>
          <p:cNvGrpSpPr/>
          <p:nvPr/>
        </p:nvGrpSpPr>
        <p:grpSpPr>
          <a:xfrm>
            <a:off x="7320200" y="1569833"/>
            <a:ext cx="650668" cy="635358"/>
            <a:chOff x="8808557" y="1077835"/>
            <a:chExt cx="650668" cy="635358"/>
          </a:xfrm>
        </p:grpSpPr>
        <p:grpSp>
          <p:nvGrpSpPr>
            <p:cNvPr id="114" name="Group 113">
              <a:extLst>
                <a:ext uri="{FF2B5EF4-FFF2-40B4-BE49-F238E27FC236}">
                  <a16:creationId xmlns:a16="http://schemas.microsoft.com/office/drawing/2014/main" id="{FA0F1E3F-51D8-4E97-A8E8-4A9F7C3EBECF}"/>
                </a:ext>
              </a:extLst>
            </p:cNvPr>
            <p:cNvGrpSpPr/>
            <p:nvPr/>
          </p:nvGrpSpPr>
          <p:grpSpPr>
            <a:xfrm>
              <a:off x="8808557" y="1077835"/>
              <a:ext cx="650668" cy="635358"/>
              <a:chOff x="3253270" y="1384100"/>
              <a:chExt cx="650668" cy="635358"/>
            </a:xfrm>
          </p:grpSpPr>
          <p:sp>
            <p:nvSpPr>
              <p:cNvPr id="132" name="Freeform: Shape 78">
                <a:extLst>
                  <a:ext uri="{FF2B5EF4-FFF2-40B4-BE49-F238E27FC236}">
                    <a16:creationId xmlns:a16="http://schemas.microsoft.com/office/drawing/2014/main" id="{40298E84-DC09-4745-8862-A0AF3DAA02AD}"/>
                  </a:ext>
                </a:extLst>
              </p:cNvPr>
              <p:cNvSpPr/>
              <p:nvPr/>
            </p:nvSpPr>
            <p:spPr>
              <a:xfrm rot="2700000">
                <a:off x="3260925" y="1376445"/>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35" name="Oval 20">
                <a:extLst>
                  <a:ext uri="{FF2B5EF4-FFF2-40B4-BE49-F238E27FC236}">
                    <a16:creationId xmlns:a16="http://schemas.microsoft.com/office/drawing/2014/main" id="{73C014DB-3901-47F4-B4E2-48A55CDA68F0}"/>
                  </a:ext>
                </a:extLst>
              </p:cNvPr>
              <p:cNvSpPr/>
              <p:nvPr/>
            </p:nvSpPr>
            <p:spPr>
              <a:xfrm>
                <a:off x="3283783" y="1407416"/>
                <a:ext cx="589639" cy="57576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15" name="Group 114">
              <a:extLst>
                <a:ext uri="{FF2B5EF4-FFF2-40B4-BE49-F238E27FC236}">
                  <a16:creationId xmlns:a16="http://schemas.microsoft.com/office/drawing/2014/main" id="{8E3F89F6-AFD8-4F95-B164-9497553223EA}"/>
                </a:ext>
              </a:extLst>
            </p:cNvPr>
            <p:cNvGrpSpPr/>
            <p:nvPr/>
          </p:nvGrpSpPr>
          <p:grpSpPr>
            <a:xfrm>
              <a:off x="8938079" y="1171037"/>
              <a:ext cx="436742" cy="419975"/>
              <a:chOff x="2479666" y="2403447"/>
              <a:chExt cx="800098" cy="685790"/>
            </a:xfrm>
            <a:solidFill>
              <a:schemeClr val="bg1"/>
            </a:solidFill>
          </p:grpSpPr>
          <p:sp>
            <p:nvSpPr>
              <p:cNvPr id="120" name="Freeform 113">
                <a:extLst>
                  <a:ext uri="{FF2B5EF4-FFF2-40B4-BE49-F238E27FC236}">
                    <a16:creationId xmlns:a16="http://schemas.microsoft.com/office/drawing/2014/main" id="{ACA4312B-A17E-4D84-B103-CFE1ADA71CF3}"/>
                  </a:ext>
                </a:extLst>
              </p:cNvPr>
              <p:cNvSpPr>
                <a:spLocks/>
              </p:cNvSpPr>
              <p:nvPr/>
            </p:nvSpPr>
            <p:spPr bwMode="auto">
              <a:xfrm>
                <a:off x="2479666" y="2403447"/>
                <a:ext cx="482598" cy="482595"/>
              </a:xfrm>
              <a:custGeom>
                <a:avLst/>
                <a:gdLst>
                  <a:gd name="T0" fmla="*/ 304 w 304"/>
                  <a:gd name="T1" fmla="*/ 152 h 304"/>
                  <a:gd name="T2" fmla="*/ 300 w 304"/>
                  <a:gd name="T3" fmla="*/ 182 h 304"/>
                  <a:gd name="T4" fmla="*/ 292 w 304"/>
                  <a:gd name="T5" fmla="*/ 212 h 304"/>
                  <a:gd name="T6" fmla="*/ 278 w 304"/>
                  <a:gd name="T7" fmla="*/ 236 h 304"/>
                  <a:gd name="T8" fmla="*/ 260 w 304"/>
                  <a:gd name="T9" fmla="*/ 260 h 304"/>
                  <a:gd name="T10" fmla="*/ 236 w 304"/>
                  <a:gd name="T11" fmla="*/ 278 h 304"/>
                  <a:gd name="T12" fmla="*/ 212 w 304"/>
                  <a:gd name="T13" fmla="*/ 292 h 304"/>
                  <a:gd name="T14" fmla="*/ 182 w 304"/>
                  <a:gd name="T15" fmla="*/ 300 h 304"/>
                  <a:gd name="T16" fmla="*/ 152 w 304"/>
                  <a:gd name="T17" fmla="*/ 304 h 304"/>
                  <a:gd name="T18" fmla="*/ 136 w 304"/>
                  <a:gd name="T19" fmla="*/ 304 h 304"/>
                  <a:gd name="T20" fmla="*/ 106 w 304"/>
                  <a:gd name="T21" fmla="*/ 298 h 304"/>
                  <a:gd name="T22" fmla="*/ 80 w 304"/>
                  <a:gd name="T23" fmla="*/ 286 h 304"/>
                  <a:gd name="T24" fmla="*/ 56 w 304"/>
                  <a:gd name="T25" fmla="*/ 270 h 304"/>
                  <a:gd name="T26" fmla="*/ 34 w 304"/>
                  <a:gd name="T27" fmla="*/ 248 h 304"/>
                  <a:gd name="T28" fmla="*/ 18 w 304"/>
                  <a:gd name="T29" fmla="*/ 224 h 304"/>
                  <a:gd name="T30" fmla="*/ 6 w 304"/>
                  <a:gd name="T31" fmla="*/ 198 h 304"/>
                  <a:gd name="T32" fmla="*/ 0 w 304"/>
                  <a:gd name="T33" fmla="*/ 168 h 304"/>
                  <a:gd name="T34" fmla="*/ 0 w 304"/>
                  <a:gd name="T35" fmla="*/ 152 h 304"/>
                  <a:gd name="T36" fmla="*/ 4 w 304"/>
                  <a:gd name="T37" fmla="*/ 122 h 304"/>
                  <a:gd name="T38" fmla="*/ 12 w 304"/>
                  <a:gd name="T39" fmla="*/ 92 h 304"/>
                  <a:gd name="T40" fmla="*/ 26 w 304"/>
                  <a:gd name="T41" fmla="*/ 68 h 304"/>
                  <a:gd name="T42" fmla="*/ 44 w 304"/>
                  <a:gd name="T43" fmla="*/ 44 h 304"/>
                  <a:gd name="T44" fmla="*/ 68 w 304"/>
                  <a:gd name="T45" fmla="*/ 26 h 304"/>
                  <a:gd name="T46" fmla="*/ 92 w 304"/>
                  <a:gd name="T47" fmla="*/ 12 h 304"/>
                  <a:gd name="T48" fmla="*/ 122 w 304"/>
                  <a:gd name="T49" fmla="*/ 4 h 304"/>
                  <a:gd name="T50" fmla="*/ 152 w 304"/>
                  <a:gd name="T51" fmla="*/ 0 h 304"/>
                  <a:gd name="T52" fmla="*/ 168 w 304"/>
                  <a:gd name="T53" fmla="*/ 0 h 304"/>
                  <a:gd name="T54" fmla="*/ 198 w 304"/>
                  <a:gd name="T55" fmla="*/ 6 h 304"/>
                  <a:gd name="T56" fmla="*/ 224 w 304"/>
                  <a:gd name="T57" fmla="*/ 18 h 304"/>
                  <a:gd name="T58" fmla="*/ 248 w 304"/>
                  <a:gd name="T59" fmla="*/ 34 h 304"/>
                  <a:gd name="T60" fmla="*/ 270 w 304"/>
                  <a:gd name="T61" fmla="*/ 56 h 304"/>
                  <a:gd name="T62" fmla="*/ 286 w 304"/>
                  <a:gd name="T63" fmla="*/ 80 h 304"/>
                  <a:gd name="T64" fmla="*/ 298 w 304"/>
                  <a:gd name="T65" fmla="*/ 106 h 304"/>
                  <a:gd name="T66" fmla="*/ 304 w 304"/>
                  <a:gd name="T67" fmla="*/ 136 h 304"/>
                  <a:gd name="T68" fmla="*/ 304 w 304"/>
                  <a:gd name="T69" fmla="*/ 15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4" h="304">
                    <a:moveTo>
                      <a:pt x="304" y="152"/>
                    </a:moveTo>
                    <a:lnTo>
                      <a:pt x="304" y="152"/>
                    </a:lnTo>
                    <a:lnTo>
                      <a:pt x="304" y="168"/>
                    </a:lnTo>
                    <a:lnTo>
                      <a:pt x="300" y="182"/>
                    </a:lnTo>
                    <a:lnTo>
                      <a:pt x="298" y="198"/>
                    </a:lnTo>
                    <a:lnTo>
                      <a:pt x="292" y="212"/>
                    </a:lnTo>
                    <a:lnTo>
                      <a:pt x="286" y="224"/>
                    </a:lnTo>
                    <a:lnTo>
                      <a:pt x="278" y="236"/>
                    </a:lnTo>
                    <a:lnTo>
                      <a:pt x="270" y="248"/>
                    </a:lnTo>
                    <a:lnTo>
                      <a:pt x="260" y="260"/>
                    </a:lnTo>
                    <a:lnTo>
                      <a:pt x="248" y="270"/>
                    </a:lnTo>
                    <a:lnTo>
                      <a:pt x="236" y="278"/>
                    </a:lnTo>
                    <a:lnTo>
                      <a:pt x="224" y="286"/>
                    </a:lnTo>
                    <a:lnTo>
                      <a:pt x="212" y="292"/>
                    </a:lnTo>
                    <a:lnTo>
                      <a:pt x="198" y="298"/>
                    </a:lnTo>
                    <a:lnTo>
                      <a:pt x="182" y="300"/>
                    </a:lnTo>
                    <a:lnTo>
                      <a:pt x="168" y="304"/>
                    </a:lnTo>
                    <a:lnTo>
                      <a:pt x="152" y="304"/>
                    </a:lnTo>
                    <a:lnTo>
                      <a:pt x="152" y="304"/>
                    </a:lnTo>
                    <a:lnTo>
                      <a:pt x="136" y="304"/>
                    </a:lnTo>
                    <a:lnTo>
                      <a:pt x="122" y="300"/>
                    </a:lnTo>
                    <a:lnTo>
                      <a:pt x="106" y="298"/>
                    </a:lnTo>
                    <a:lnTo>
                      <a:pt x="92" y="292"/>
                    </a:lnTo>
                    <a:lnTo>
                      <a:pt x="80" y="286"/>
                    </a:lnTo>
                    <a:lnTo>
                      <a:pt x="68" y="278"/>
                    </a:lnTo>
                    <a:lnTo>
                      <a:pt x="56" y="270"/>
                    </a:lnTo>
                    <a:lnTo>
                      <a:pt x="44" y="260"/>
                    </a:lnTo>
                    <a:lnTo>
                      <a:pt x="34" y="248"/>
                    </a:lnTo>
                    <a:lnTo>
                      <a:pt x="26" y="236"/>
                    </a:lnTo>
                    <a:lnTo>
                      <a:pt x="18" y="224"/>
                    </a:lnTo>
                    <a:lnTo>
                      <a:pt x="12" y="212"/>
                    </a:lnTo>
                    <a:lnTo>
                      <a:pt x="6" y="198"/>
                    </a:lnTo>
                    <a:lnTo>
                      <a:pt x="4" y="182"/>
                    </a:lnTo>
                    <a:lnTo>
                      <a:pt x="0" y="168"/>
                    </a:lnTo>
                    <a:lnTo>
                      <a:pt x="0" y="152"/>
                    </a:lnTo>
                    <a:lnTo>
                      <a:pt x="0" y="152"/>
                    </a:lnTo>
                    <a:lnTo>
                      <a:pt x="0" y="136"/>
                    </a:lnTo>
                    <a:lnTo>
                      <a:pt x="4" y="122"/>
                    </a:lnTo>
                    <a:lnTo>
                      <a:pt x="6" y="106"/>
                    </a:lnTo>
                    <a:lnTo>
                      <a:pt x="12" y="92"/>
                    </a:lnTo>
                    <a:lnTo>
                      <a:pt x="18" y="80"/>
                    </a:lnTo>
                    <a:lnTo>
                      <a:pt x="26" y="68"/>
                    </a:lnTo>
                    <a:lnTo>
                      <a:pt x="34" y="56"/>
                    </a:lnTo>
                    <a:lnTo>
                      <a:pt x="44" y="44"/>
                    </a:lnTo>
                    <a:lnTo>
                      <a:pt x="56" y="34"/>
                    </a:lnTo>
                    <a:lnTo>
                      <a:pt x="68" y="26"/>
                    </a:lnTo>
                    <a:lnTo>
                      <a:pt x="80" y="18"/>
                    </a:lnTo>
                    <a:lnTo>
                      <a:pt x="92" y="12"/>
                    </a:lnTo>
                    <a:lnTo>
                      <a:pt x="106" y="6"/>
                    </a:lnTo>
                    <a:lnTo>
                      <a:pt x="122" y="4"/>
                    </a:lnTo>
                    <a:lnTo>
                      <a:pt x="136" y="0"/>
                    </a:lnTo>
                    <a:lnTo>
                      <a:pt x="152" y="0"/>
                    </a:lnTo>
                    <a:lnTo>
                      <a:pt x="152" y="0"/>
                    </a:lnTo>
                    <a:lnTo>
                      <a:pt x="168" y="0"/>
                    </a:lnTo>
                    <a:lnTo>
                      <a:pt x="182" y="4"/>
                    </a:lnTo>
                    <a:lnTo>
                      <a:pt x="198" y="6"/>
                    </a:lnTo>
                    <a:lnTo>
                      <a:pt x="212" y="12"/>
                    </a:lnTo>
                    <a:lnTo>
                      <a:pt x="224" y="18"/>
                    </a:lnTo>
                    <a:lnTo>
                      <a:pt x="236" y="26"/>
                    </a:lnTo>
                    <a:lnTo>
                      <a:pt x="248" y="34"/>
                    </a:lnTo>
                    <a:lnTo>
                      <a:pt x="260" y="44"/>
                    </a:lnTo>
                    <a:lnTo>
                      <a:pt x="270" y="56"/>
                    </a:lnTo>
                    <a:lnTo>
                      <a:pt x="278" y="68"/>
                    </a:lnTo>
                    <a:lnTo>
                      <a:pt x="286" y="80"/>
                    </a:lnTo>
                    <a:lnTo>
                      <a:pt x="292" y="92"/>
                    </a:lnTo>
                    <a:lnTo>
                      <a:pt x="298" y="106"/>
                    </a:lnTo>
                    <a:lnTo>
                      <a:pt x="300" y="122"/>
                    </a:lnTo>
                    <a:lnTo>
                      <a:pt x="304" y="136"/>
                    </a:lnTo>
                    <a:lnTo>
                      <a:pt x="304" y="152"/>
                    </a:lnTo>
                    <a:lnTo>
                      <a:pt x="304" y="15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1" name="Line 114">
                <a:extLst>
                  <a:ext uri="{FF2B5EF4-FFF2-40B4-BE49-F238E27FC236}">
                    <a16:creationId xmlns:a16="http://schemas.microsoft.com/office/drawing/2014/main" id="{BDDE2BF7-4294-4F66-B9A1-5BE18419D0DC}"/>
                  </a:ext>
                </a:extLst>
              </p:cNvPr>
              <p:cNvSpPr>
                <a:spLocks noChangeShapeType="1"/>
              </p:cNvSpPr>
              <p:nvPr/>
            </p:nvSpPr>
            <p:spPr bwMode="auto">
              <a:xfrm flipV="1">
                <a:off x="3127362" y="2517745"/>
                <a:ext cx="0" cy="38099"/>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2" name="Line 115">
                <a:extLst>
                  <a:ext uri="{FF2B5EF4-FFF2-40B4-BE49-F238E27FC236}">
                    <a16:creationId xmlns:a16="http://schemas.microsoft.com/office/drawing/2014/main" id="{F98401D4-E06F-4B93-A71E-210D3324632B}"/>
                  </a:ext>
                </a:extLst>
              </p:cNvPr>
              <p:cNvSpPr>
                <a:spLocks noChangeShapeType="1"/>
              </p:cNvSpPr>
              <p:nvPr/>
            </p:nvSpPr>
            <p:spPr bwMode="auto">
              <a:xfrm flipV="1">
                <a:off x="3184512" y="2536795"/>
                <a:ext cx="19049" cy="34925"/>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Line 116">
                <a:extLst>
                  <a:ext uri="{FF2B5EF4-FFF2-40B4-BE49-F238E27FC236}">
                    <a16:creationId xmlns:a16="http://schemas.microsoft.com/office/drawing/2014/main" id="{4D157664-4F08-4076-B0F6-CF0B68AA51C2}"/>
                  </a:ext>
                </a:extLst>
              </p:cNvPr>
              <p:cNvSpPr>
                <a:spLocks noChangeShapeType="1"/>
              </p:cNvSpPr>
              <p:nvPr/>
            </p:nvSpPr>
            <p:spPr bwMode="auto">
              <a:xfrm flipV="1">
                <a:off x="3225787" y="2593944"/>
                <a:ext cx="31750" cy="19050"/>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Line 117">
                <a:extLst>
                  <a:ext uri="{FF2B5EF4-FFF2-40B4-BE49-F238E27FC236}">
                    <a16:creationId xmlns:a16="http://schemas.microsoft.com/office/drawing/2014/main" id="{0D157FEB-F9D4-4DB2-A68B-06AD79E18E02}"/>
                  </a:ext>
                </a:extLst>
              </p:cNvPr>
              <p:cNvSpPr>
                <a:spLocks noChangeShapeType="1"/>
              </p:cNvSpPr>
              <p:nvPr/>
            </p:nvSpPr>
            <p:spPr bwMode="auto">
              <a:xfrm>
                <a:off x="3241664" y="2670144"/>
                <a:ext cx="38100" cy="0"/>
              </a:xfrm>
              <a:prstGeom prst="line">
                <a:avLst/>
              </a:pr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Rectangle 118">
                <a:extLst>
                  <a:ext uri="{FF2B5EF4-FFF2-40B4-BE49-F238E27FC236}">
                    <a16:creationId xmlns:a16="http://schemas.microsoft.com/office/drawing/2014/main" id="{5FDD8D99-EE6E-416F-9011-ACB721F69CEE}"/>
                  </a:ext>
                </a:extLst>
              </p:cNvPr>
              <p:cNvSpPr>
                <a:spLocks noChangeArrowheads="1"/>
              </p:cNvSpPr>
              <p:nvPr/>
            </p:nvSpPr>
            <p:spPr bwMode="auto">
              <a:xfrm>
                <a:off x="2555867" y="2632042"/>
                <a:ext cx="609598" cy="457195"/>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119">
                <a:extLst>
                  <a:ext uri="{FF2B5EF4-FFF2-40B4-BE49-F238E27FC236}">
                    <a16:creationId xmlns:a16="http://schemas.microsoft.com/office/drawing/2014/main" id="{A1CCEEFF-545B-4C40-B8E7-F70B6DF8FD8D}"/>
                  </a:ext>
                </a:extLst>
              </p:cNvPr>
              <p:cNvSpPr>
                <a:spLocks/>
              </p:cNvSpPr>
              <p:nvPr/>
            </p:nvSpPr>
            <p:spPr bwMode="auto">
              <a:xfrm>
                <a:off x="2543166" y="2619342"/>
                <a:ext cx="634998" cy="253996"/>
              </a:xfrm>
              <a:custGeom>
                <a:avLst/>
                <a:gdLst>
                  <a:gd name="T0" fmla="*/ 400 w 400"/>
                  <a:gd name="T1" fmla="*/ 0 h 160"/>
                  <a:gd name="T2" fmla="*/ 400 w 400"/>
                  <a:gd name="T3" fmla="*/ 96 h 160"/>
                  <a:gd name="T4" fmla="*/ 400 w 400"/>
                  <a:gd name="T5" fmla="*/ 96 h 160"/>
                  <a:gd name="T6" fmla="*/ 398 w 400"/>
                  <a:gd name="T7" fmla="*/ 110 h 160"/>
                  <a:gd name="T8" fmla="*/ 394 w 400"/>
                  <a:gd name="T9" fmla="*/ 122 h 160"/>
                  <a:gd name="T10" fmla="*/ 388 w 400"/>
                  <a:gd name="T11" fmla="*/ 132 h 160"/>
                  <a:gd name="T12" fmla="*/ 378 w 400"/>
                  <a:gd name="T13" fmla="*/ 142 h 160"/>
                  <a:gd name="T14" fmla="*/ 368 w 400"/>
                  <a:gd name="T15" fmla="*/ 150 h 160"/>
                  <a:gd name="T16" fmla="*/ 356 w 400"/>
                  <a:gd name="T17" fmla="*/ 156 h 160"/>
                  <a:gd name="T18" fmla="*/ 342 w 400"/>
                  <a:gd name="T19" fmla="*/ 158 h 160"/>
                  <a:gd name="T20" fmla="*/ 328 w 400"/>
                  <a:gd name="T21" fmla="*/ 160 h 160"/>
                  <a:gd name="T22" fmla="*/ 72 w 400"/>
                  <a:gd name="T23" fmla="*/ 160 h 160"/>
                  <a:gd name="T24" fmla="*/ 72 w 400"/>
                  <a:gd name="T25" fmla="*/ 160 h 160"/>
                  <a:gd name="T26" fmla="*/ 58 w 400"/>
                  <a:gd name="T27" fmla="*/ 158 h 160"/>
                  <a:gd name="T28" fmla="*/ 44 w 400"/>
                  <a:gd name="T29" fmla="*/ 156 h 160"/>
                  <a:gd name="T30" fmla="*/ 32 w 400"/>
                  <a:gd name="T31" fmla="*/ 150 h 160"/>
                  <a:gd name="T32" fmla="*/ 22 w 400"/>
                  <a:gd name="T33" fmla="*/ 142 h 160"/>
                  <a:gd name="T34" fmla="*/ 12 w 400"/>
                  <a:gd name="T35" fmla="*/ 132 h 160"/>
                  <a:gd name="T36" fmla="*/ 6 w 400"/>
                  <a:gd name="T37" fmla="*/ 122 h 160"/>
                  <a:gd name="T38" fmla="*/ 2 w 400"/>
                  <a:gd name="T39" fmla="*/ 110 h 160"/>
                  <a:gd name="T40" fmla="*/ 0 w 400"/>
                  <a:gd name="T41" fmla="*/ 96 h 160"/>
                  <a:gd name="T42" fmla="*/ 0 w 400"/>
                  <a:gd name="T43" fmla="*/ 0 h 160"/>
                  <a:gd name="T44" fmla="*/ 400 w 400"/>
                  <a:gd name="T4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160">
                    <a:moveTo>
                      <a:pt x="400" y="0"/>
                    </a:moveTo>
                    <a:lnTo>
                      <a:pt x="400" y="96"/>
                    </a:lnTo>
                    <a:lnTo>
                      <a:pt x="400" y="96"/>
                    </a:lnTo>
                    <a:lnTo>
                      <a:pt x="398" y="110"/>
                    </a:lnTo>
                    <a:lnTo>
                      <a:pt x="394" y="122"/>
                    </a:lnTo>
                    <a:lnTo>
                      <a:pt x="388" y="132"/>
                    </a:lnTo>
                    <a:lnTo>
                      <a:pt x="378" y="142"/>
                    </a:lnTo>
                    <a:lnTo>
                      <a:pt x="368" y="150"/>
                    </a:lnTo>
                    <a:lnTo>
                      <a:pt x="356" y="156"/>
                    </a:lnTo>
                    <a:lnTo>
                      <a:pt x="342" y="158"/>
                    </a:lnTo>
                    <a:lnTo>
                      <a:pt x="328" y="160"/>
                    </a:lnTo>
                    <a:lnTo>
                      <a:pt x="72" y="160"/>
                    </a:lnTo>
                    <a:lnTo>
                      <a:pt x="72" y="160"/>
                    </a:lnTo>
                    <a:lnTo>
                      <a:pt x="58" y="158"/>
                    </a:lnTo>
                    <a:lnTo>
                      <a:pt x="44" y="156"/>
                    </a:lnTo>
                    <a:lnTo>
                      <a:pt x="32" y="150"/>
                    </a:lnTo>
                    <a:lnTo>
                      <a:pt x="22" y="142"/>
                    </a:lnTo>
                    <a:lnTo>
                      <a:pt x="12" y="132"/>
                    </a:lnTo>
                    <a:lnTo>
                      <a:pt x="6" y="122"/>
                    </a:lnTo>
                    <a:lnTo>
                      <a:pt x="2" y="110"/>
                    </a:lnTo>
                    <a:lnTo>
                      <a:pt x="0" y="96"/>
                    </a:lnTo>
                    <a:lnTo>
                      <a:pt x="0" y="0"/>
                    </a:lnTo>
                    <a:lnTo>
                      <a:pt x="400" y="0"/>
                    </a:lnTo>
                    <a:close/>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120">
                <a:extLst>
                  <a:ext uri="{FF2B5EF4-FFF2-40B4-BE49-F238E27FC236}">
                    <a16:creationId xmlns:a16="http://schemas.microsoft.com/office/drawing/2014/main" id="{F09BD300-421B-45DC-AE41-986AEB5A181E}"/>
                  </a:ext>
                </a:extLst>
              </p:cNvPr>
              <p:cNvSpPr>
                <a:spLocks/>
              </p:cNvSpPr>
              <p:nvPr/>
            </p:nvSpPr>
            <p:spPr bwMode="auto">
              <a:xfrm>
                <a:off x="2771765" y="2543145"/>
                <a:ext cx="165099" cy="50799"/>
              </a:xfrm>
              <a:custGeom>
                <a:avLst/>
                <a:gdLst>
                  <a:gd name="T0" fmla="*/ 104 w 104"/>
                  <a:gd name="T1" fmla="*/ 32 h 32"/>
                  <a:gd name="T2" fmla="*/ 104 w 104"/>
                  <a:gd name="T3" fmla="*/ 20 h 32"/>
                  <a:gd name="T4" fmla="*/ 104 w 104"/>
                  <a:gd name="T5" fmla="*/ 20 h 32"/>
                  <a:gd name="T6" fmla="*/ 102 w 104"/>
                  <a:gd name="T7" fmla="*/ 12 h 32"/>
                  <a:gd name="T8" fmla="*/ 98 w 104"/>
                  <a:gd name="T9" fmla="*/ 6 h 32"/>
                  <a:gd name="T10" fmla="*/ 92 w 104"/>
                  <a:gd name="T11" fmla="*/ 2 h 32"/>
                  <a:gd name="T12" fmla="*/ 84 w 104"/>
                  <a:gd name="T13" fmla="*/ 0 h 32"/>
                  <a:gd name="T14" fmla="*/ 72 w 104"/>
                  <a:gd name="T15" fmla="*/ 0 h 32"/>
                  <a:gd name="T16" fmla="*/ 32 w 104"/>
                  <a:gd name="T17" fmla="*/ 0 h 32"/>
                  <a:gd name="T18" fmla="*/ 20 w 104"/>
                  <a:gd name="T19" fmla="*/ 0 h 32"/>
                  <a:gd name="T20" fmla="*/ 20 w 104"/>
                  <a:gd name="T21" fmla="*/ 0 h 32"/>
                  <a:gd name="T22" fmla="*/ 12 w 104"/>
                  <a:gd name="T23" fmla="*/ 2 h 32"/>
                  <a:gd name="T24" fmla="*/ 6 w 104"/>
                  <a:gd name="T25" fmla="*/ 6 h 32"/>
                  <a:gd name="T26" fmla="*/ 2 w 104"/>
                  <a:gd name="T27" fmla="*/ 12 h 32"/>
                  <a:gd name="T28" fmla="*/ 0 w 104"/>
                  <a:gd name="T29" fmla="*/ 20 h 32"/>
                  <a:gd name="T30" fmla="*/ 0 w 104"/>
                  <a:gd name="T31"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32">
                    <a:moveTo>
                      <a:pt x="104" y="32"/>
                    </a:moveTo>
                    <a:lnTo>
                      <a:pt x="104" y="20"/>
                    </a:lnTo>
                    <a:lnTo>
                      <a:pt x="104" y="20"/>
                    </a:lnTo>
                    <a:lnTo>
                      <a:pt x="102" y="12"/>
                    </a:lnTo>
                    <a:lnTo>
                      <a:pt x="98" y="6"/>
                    </a:lnTo>
                    <a:lnTo>
                      <a:pt x="92" y="2"/>
                    </a:lnTo>
                    <a:lnTo>
                      <a:pt x="84" y="0"/>
                    </a:lnTo>
                    <a:lnTo>
                      <a:pt x="72" y="0"/>
                    </a:lnTo>
                    <a:lnTo>
                      <a:pt x="32" y="0"/>
                    </a:lnTo>
                    <a:lnTo>
                      <a:pt x="20" y="0"/>
                    </a:lnTo>
                    <a:lnTo>
                      <a:pt x="20" y="0"/>
                    </a:lnTo>
                    <a:lnTo>
                      <a:pt x="12" y="2"/>
                    </a:lnTo>
                    <a:lnTo>
                      <a:pt x="6" y="6"/>
                    </a:lnTo>
                    <a:lnTo>
                      <a:pt x="2" y="12"/>
                    </a:lnTo>
                    <a:lnTo>
                      <a:pt x="0" y="20"/>
                    </a:lnTo>
                    <a:lnTo>
                      <a:pt x="0" y="3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121">
                <a:extLst>
                  <a:ext uri="{FF2B5EF4-FFF2-40B4-BE49-F238E27FC236}">
                    <a16:creationId xmlns:a16="http://schemas.microsoft.com/office/drawing/2014/main" id="{647A7E6A-2D0D-4337-821E-094E8C8EB154}"/>
                  </a:ext>
                </a:extLst>
              </p:cNvPr>
              <p:cNvSpPr>
                <a:spLocks/>
              </p:cNvSpPr>
              <p:nvPr/>
            </p:nvSpPr>
            <p:spPr bwMode="auto">
              <a:xfrm>
                <a:off x="2606664" y="2924140"/>
                <a:ext cx="127000" cy="114299"/>
              </a:xfrm>
              <a:custGeom>
                <a:avLst/>
                <a:gdLst>
                  <a:gd name="T0" fmla="*/ 0 w 80"/>
                  <a:gd name="T1" fmla="*/ 0 h 72"/>
                  <a:gd name="T2" fmla="*/ 0 w 80"/>
                  <a:gd name="T3" fmla="*/ 72 h 72"/>
                  <a:gd name="T4" fmla="*/ 80 w 80"/>
                  <a:gd name="T5" fmla="*/ 72 h 72"/>
                </a:gdLst>
                <a:ahLst/>
                <a:cxnLst>
                  <a:cxn ang="0">
                    <a:pos x="T0" y="T1"/>
                  </a:cxn>
                  <a:cxn ang="0">
                    <a:pos x="T2" y="T3"/>
                  </a:cxn>
                  <a:cxn ang="0">
                    <a:pos x="T4" y="T5"/>
                  </a:cxn>
                </a:cxnLst>
                <a:rect l="0" t="0" r="r" b="b"/>
                <a:pathLst>
                  <a:path w="80" h="72">
                    <a:moveTo>
                      <a:pt x="0" y="0"/>
                    </a:moveTo>
                    <a:lnTo>
                      <a:pt x="0" y="72"/>
                    </a:lnTo>
                    <a:lnTo>
                      <a:pt x="80" y="7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122">
                <a:extLst>
                  <a:ext uri="{FF2B5EF4-FFF2-40B4-BE49-F238E27FC236}">
                    <a16:creationId xmlns:a16="http://schemas.microsoft.com/office/drawing/2014/main" id="{F46D1EE8-B457-4575-8D6D-524E46CD0AFE}"/>
                  </a:ext>
                </a:extLst>
              </p:cNvPr>
              <p:cNvSpPr>
                <a:spLocks/>
              </p:cNvSpPr>
              <p:nvPr/>
            </p:nvSpPr>
            <p:spPr bwMode="auto">
              <a:xfrm>
                <a:off x="2987663" y="2924146"/>
                <a:ext cx="127000" cy="114299"/>
              </a:xfrm>
              <a:custGeom>
                <a:avLst/>
                <a:gdLst>
                  <a:gd name="T0" fmla="*/ 80 w 80"/>
                  <a:gd name="T1" fmla="*/ 0 h 72"/>
                  <a:gd name="T2" fmla="*/ 80 w 80"/>
                  <a:gd name="T3" fmla="*/ 72 h 72"/>
                  <a:gd name="T4" fmla="*/ 0 w 80"/>
                  <a:gd name="T5" fmla="*/ 72 h 72"/>
                </a:gdLst>
                <a:ahLst/>
                <a:cxnLst>
                  <a:cxn ang="0">
                    <a:pos x="T0" y="T1"/>
                  </a:cxn>
                  <a:cxn ang="0">
                    <a:pos x="T2" y="T3"/>
                  </a:cxn>
                  <a:cxn ang="0">
                    <a:pos x="T4" y="T5"/>
                  </a:cxn>
                </a:cxnLst>
                <a:rect l="0" t="0" r="r" b="b"/>
                <a:pathLst>
                  <a:path w="80" h="72">
                    <a:moveTo>
                      <a:pt x="80" y="0"/>
                    </a:moveTo>
                    <a:lnTo>
                      <a:pt x="80" y="72"/>
                    </a:lnTo>
                    <a:lnTo>
                      <a:pt x="0" y="72"/>
                    </a:lnTo>
                  </a:path>
                </a:pathLst>
              </a:custGeom>
              <a:grp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Rectangle 123">
                <a:extLst>
                  <a:ext uri="{FF2B5EF4-FFF2-40B4-BE49-F238E27FC236}">
                    <a16:creationId xmlns:a16="http://schemas.microsoft.com/office/drawing/2014/main" id="{DE0C409D-FA97-454F-AB7D-490C7C8E35E5}"/>
                  </a:ext>
                </a:extLst>
              </p:cNvPr>
              <p:cNvSpPr>
                <a:spLocks noChangeArrowheads="1"/>
              </p:cNvSpPr>
              <p:nvPr/>
            </p:nvSpPr>
            <p:spPr bwMode="auto">
              <a:xfrm>
                <a:off x="2695559" y="2835262"/>
                <a:ext cx="63500" cy="76199"/>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Rectangle 124">
                <a:extLst>
                  <a:ext uri="{FF2B5EF4-FFF2-40B4-BE49-F238E27FC236}">
                    <a16:creationId xmlns:a16="http://schemas.microsoft.com/office/drawing/2014/main" id="{A96FE6E9-F964-420A-ADE6-EC0866D52C77}"/>
                  </a:ext>
                </a:extLst>
              </p:cNvPr>
              <p:cNvSpPr>
                <a:spLocks noChangeArrowheads="1"/>
              </p:cNvSpPr>
              <p:nvPr/>
            </p:nvSpPr>
            <p:spPr bwMode="auto">
              <a:xfrm>
                <a:off x="2949576" y="2835276"/>
                <a:ext cx="63500" cy="76199"/>
              </a:xfrm>
              <a:prstGeom prst="rect">
                <a:avLst/>
              </a:prstGeom>
              <a:grpFill/>
              <a:ln w="9525">
                <a:solidFill>
                  <a:srgbClr val="40404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136" name="Group 135">
            <a:extLst>
              <a:ext uri="{FF2B5EF4-FFF2-40B4-BE49-F238E27FC236}">
                <a16:creationId xmlns:a16="http://schemas.microsoft.com/office/drawing/2014/main" id="{1F381859-EAA7-46E0-9FA8-B539BA340985}"/>
              </a:ext>
            </a:extLst>
          </p:cNvPr>
          <p:cNvGrpSpPr/>
          <p:nvPr/>
        </p:nvGrpSpPr>
        <p:grpSpPr>
          <a:xfrm>
            <a:off x="5059548" y="4706771"/>
            <a:ext cx="441300" cy="423506"/>
            <a:chOff x="2482850" y="5035550"/>
            <a:chExt cx="787400" cy="755650"/>
          </a:xfrm>
        </p:grpSpPr>
        <p:sp>
          <p:nvSpPr>
            <p:cNvPr id="137" name="Freeform 232">
              <a:extLst>
                <a:ext uri="{FF2B5EF4-FFF2-40B4-BE49-F238E27FC236}">
                  <a16:creationId xmlns:a16="http://schemas.microsoft.com/office/drawing/2014/main" id="{B04755F0-51BA-4493-B91E-750201CAB150}"/>
                </a:ext>
              </a:extLst>
            </p:cNvPr>
            <p:cNvSpPr>
              <a:spLocks noEditPoints="1"/>
            </p:cNvSpPr>
            <p:nvPr/>
          </p:nvSpPr>
          <p:spPr bwMode="auto">
            <a:xfrm>
              <a:off x="2603500" y="5099050"/>
              <a:ext cx="571500" cy="638175"/>
            </a:xfrm>
            <a:custGeom>
              <a:avLst/>
              <a:gdLst>
                <a:gd name="T0" fmla="*/ 176 w 360"/>
                <a:gd name="T1" fmla="*/ 0 h 402"/>
                <a:gd name="T2" fmla="*/ 176 w 360"/>
                <a:gd name="T3" fmla="*/ 0 h 402"/>
                <a:gd name="T4" fmla="*/ 148 w 360"/>
                <a:gd name="T5" fmla="*/ 2 h 402"/>
                <a:gd name="T6" fmla="*/ 122 w 360"/>
                <a:gd name="T7" fmla="*/ 8 h 402"/>
                <a:gd name="T8" fmla="*/ 98 w 360"/>
                <a:gd name="T9" fmla="*/ 18 h 402"/>
                <a:gd name="T10" fmla="*/ 74 w 360"/>
                <a:gd name="T11" fmla="*/ 30 h 402"/>
                <a:gd name="T12" fmla="*/ 54 w 360"/>
                <a:gd name="T13" fmla="*/ 44 h 402"/>
                <a:gd name="T14" fmla="*/ 34 w 360"/>
                <a:gd name="T15" fmla="*/ 62 h 402"/>
                <a:gd name="T16" fmla="*/ 18 w 360"/>
                <a:gd name="T17" fmla="*/ 80 h 402"/>
                <a:gd name="T18" fmla="*/ 4 w 360"/>
                <a:gd name="T19" fmla="*/ 102 h 402"/>
                <a:gd name="T20" fmla="*/ 348 w 360"/>
                <a:gd name="T21" fmla="*/ 102 h 402"/>
                <a:gd name="T22" fmla="*/ 348 w 360"/>
                <a:gd name="T23" fmla="*/ 102 h 402"/>
                <a:gd name="T24" fmla="*/ 334 w 360"/>
                <a:gd name="T25" fmla="*/ 80 h 402"/>
                <a:gd name="T26" fmla="*/ 318 w 360"/>
                <a:gd name="T27" fmla="*/ 62 h 402"/>
                <a:gd name="T28" fmla="*/ 298 w 360"/>
                <a:gd name="T29" fmla="*/ 44 h 402"/>
                <a:gd name="T30" fmla="*/ 278 w 360"/>
                <a:gd name="T31" fmla="*/ 30 h 402"/>
                <a:gd name="T32" fmla="*/ 254 w 360"/>
                <a:gd name="T33" fmla="*/ 18 h 402"/>
                <a:gd name="T34" fmla="*/ 230 w 360"/>
                <a:gd name="T35" fmla="*/ 8 h 402"/>
                <a:gd name="T36" fmla="*/ 204 w 360"/>
                <a:gd name="T37" fmla="*/ 2 h 402"/>
                <a:gd name="T38" fmla="*/ 176 w 360"/>
                <a:gd name="T39" fmla="*/ 0 h 402"/>
                <a:gd name="T40" fmla="*/ 176 w 360"/>
                <a:gd name="T41" fmla="*/ 0 h 402"/>
                <a:gd name="T42" fmla="*/ 0 w 360"/>
                <a:gd name="T43" fmla="*/ 278 h 402"/>
                <a:gd name="T44" fmla="*/ 0 w 360"/>
                <a:gd name="T45" fmla="*/ 278 h 402"/>
                <a:gd name="T46" fmla="*/ 14 w 360"/>
                <a:gd name="T47" fmla="*/ 300 h 402"/>
                <a:gd name="T48" fmla="*/ 30 w 360"/>
                <a:gd name="T49" fmla="*/ 324 h 402"/>
                <a:gd name="T50" fmla="*/ 50 w 360"/>
                <a:gd name="T51" fmla="*/ 344 h 402"/>
                <a:gd name="T52" fmla="*/ 72 w 360"/>
                <a:gd name="T53" fmla="*/ 362 h 402"/>
                <a:gd name="T54" fmla="*/ 94 w 360"/>
                <a:gd name="T55" fmla="*/ 378 h 402"/>
                <a:gd name="T56" fmla="*/ 120 w 360"/>
                <a:gd name="T57" fmla="*/ 390 h 402"/>
                <a:gd name="T58" fmla="*/ 134 w 360"/>
                <a:gd name="T59" fmla="*/ 396 h 402"/>
                <a:gd name="T60" fmla="*/ 148 w 360"/>
                <a:gd name="T61" fmla="*/ 398 h 402"/>
                <a:gd name="T62" fmla="*/ 162 w 360"/>
                <a:gd name="T63" fmla="*/ 400 h 402"/>
                <a:gd name="T64" fmla="*/ 176 w 360"/>
                <a:gd name="T65" fmla="*/ 402 h 402"/>
                <a:gd name="T66" fmla="*/ 176 w 360"/>
                <a:gd name="T67" fmla="*/ 402 h 402"/>
                <a:gd name="T68" fmla="*/ 192 w 360"/>
                <a:gd name="T69" fmla="*/ 400 h 402"/>
                <a:gd name="T70" fmla="*/ 206 w 360"/>
                <a:gd name="T71" fmla="*/ 398 h 402"/>
                <a:gd name="T72" fmla="*/ 236 w 360"/>
                <a:gd name="T73" fmla="*/ 392 h 402"/>
                <a:gd name="T74" fmla="*/ 262 w 360"/>
                <a:gd name="T75" fmla="*/ 380 h 402"/>
                <a:gd name="T76" fmla="*/ 288 w 360"/>
                <a:gd name="T77" fmla="*/ 366 h 402"/>
                <a:gd name="T78" fmla="*/ 310 w 360"/>
                <a:gd name="T79" fmla="*/ 346 h 402"/>
                <a:gd name="T80" fmla="*/ 330 w 360"/>
                <a:gd name="T81" fmla="*/ 326 h 402"/>
                <a:gd name="T82" fmla="*/ 346 w 360"/>
                <a:gd name="T83" fmla="*/ 302 h 402"/>
                <a:gd name="T84" fmla="*/ 360 w 360"/>
                <a:gd name="T85" fmla="*/ 278 h 402"/>
                <a:gd name="T86" fmla="*/ 0 w 360"/>
                <a:gd name="T87" fmla="*/ 27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402">
                  <a:moveTo>
                    <a:pt x="176" y="0"/>
                  </a:moveTo>
                  <a:lnTo>
                    <a:pt x="176" y="0"/>
                  </a:lnTo>
                  <a:lnTo>
                    <a:pt x="148" y="2"/>
                  </a:lnTo>
                  <a:lnTo>
                    <a:pt x="122" y="8"/>
                  </a:lnTo>
                  <a:lnTo>
                    <a:pt x="98" y="18"/>
                  </a:lnTo>
                  <a:lnTo>
                    <a:pt x="74" y="30"/>
                  </a:lnTo>
                  <a:lnTo>
                    <a:pt x="54" y="44"/>
                  </a:lnTo>
                  <a:lnTo>
                    <a:pt x="34" y="62"/>
                  </a:lnTo>
                  <a:lnTo>
                    <a:pt x="18" y="80"/>
                  </a:lnTo>
                  <a:lnTo>
                    <a:pt x="4" y="102"/>
                  </a:lnTo>
                  <a:lnTo>
                    <a:pt x="348" y="102"/>
                  </a:lnTo>
                  <a:lnTo>
                    <a:pt x="348" y="102"/>
                  </a:lnTo>
                  <a:lnTo>
                    <a:pt x="334" y="80"/>
                  </a:lnTo>
                  <a:lnTo>
                    <a:pt x="318" y="62"/>
                  </a:lnTo>
                  <a:lnTo>
                    <a:pt x="298" y="44"/>
                  </a:lnTo>
                  <a:lnTo>
                    <a:pt x="278" y="30"/>
                  </a:lnTo>
                  <a:lnTo>
                    <a:pt x="254" y="18"/>
                  </a:lnTo>
                  <a:lnTo>
                    <a:pt x="230" y="8"/>
                  </a:lnTo>
                  <a:lnTo>
                    <a:pt x="204" y="2"/>
                  </a:lnTo>
                  <a:lnTo>
                    <a:pt x="176" y="0"/>
                  </a:lnTo>
                  <a:lnTo>
                    <a:pt x="176" y="0"/>
                  </a:lnTo>
                  <a:close/>
                  <a:moveTo>
                    <a:pt x="0" y="278"/>
                  </a:moveTo>
                  <a:lnTo>
                    <a:pt x="0" y="278"/>
                  </a:lnTo>
                  <a:lnTo>
                    <a:pt x="14" y="300"/>
                  </a:lnTo>
                  <a:lnTo>
                    <a:pt x="30" y="324"/>
                  </a:lnTo>
                  <a:lnTo>
                    <a:pt x="50" y="344"/>
                  </a:lnTo>
                  <a:lnTo>
                    <a:pt x="72" y="362"/>
                  </a:lnTo>
                  <a:lnTo>
                    <a:pt x="94" y="378"/>
                  </a:lnTo>
                  <a:lnTo>
                    <a:pt x="120" y="390"/>
                  </a:lnTo>
                  <a:lnTo>
                    <a:pt x="134" y="396"/>
                  </a:lnTo>
                  <a:lnTo>
                    <a:pt x="148" y="398"/>
                  </a:lnTo>
                  <a:lnTo>
                    <a:pt x="162" y="400"/>
                  </a:lnTo>
                  <a:lnTo>
                    <a:pt x="176" y="402"/>
                  </a:lnTo>
                  <a:lnTo>
                    <a:pt x="176" y="402"/>
                  </a:lnTo>
                  <a:lnTo>
                    <a:pt x="192" y="400"/>
                  </a:lnTo>
                  <a:lnTo>
                    <a:pt x="206" y="398"/>
                  </a:lnTo>
                  <a:lnTo>
                    <a:pt x="236" y="392"/>
                  </a:lnTo>
                  <a:lnTo>
                    <a:pt x="262" y="380"/>
                  </a:lnTo>
                  <a:lnTo>
                    <a:pt x="288" y="366"/>
                  </a:lnTo>
                  <a:lnTo>
                    <a:pt x="310" y="346"/>
                  </a:lnTo>
                  <a:lnTo>
                    <a:pt x="330" y="326"/>
                  </a:lnTo>
                  <a:lnTo>
                    <a:pt x="346" y="302"/>
                  </a:lnTo>
                  <a:lnTo>
                    <a:pt x="360" y="278"/>
                  </a:lnTo>
                  <a:lnTo>
                    <a:pt x="0" y="278"/>
                  </a:lnTo>
                  <a:close/>
                </a:path>
              </a:pathLst>
            </a:custGeom>
            <a:solidFill>
              <a:srgbClr val="F2F2F2"/>
            </a:solidFill>
            <a:ln w="9525">
              <a:solidFill>
                <a:srgbClr val="F2F2F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8" name="Freeform 233">
              <a:extLst>
                <a:ext uri="{FF2B5EF4-FFF2-40B4-BE49-F238E27FC236}">
                  <a16:creationId xmlns:a16="http://schemas.microsoft.com/office/drawing/2014/main" id="{108C9F20-4EA5-4BC4-8701-AB1D3FD42529}"/>
                </a:ext>
              </a:extLst>
            </p:cNvPr>
            <p:cNvSpPr>
              <a:spLocks/>
            </p:cNvSpPr>
            <p:nvPr/>
          </p:nvSpPr>
          <p:spPr bwMode="auto">
            <a:xfrm>
              <a:off x="2863850" y="5514975"/>
              <a:ext cx="101600" cy="177800"/>
            </a:xfrm>
            <a:custGeom>
              <a:avLst/>
              <a:gdLst>
                <a:gd name="T0" fmla="*/ 0 w 64"/>
                <a:gd name="T1" fmla="*/ 0 h 112"/>
                <a:gd name="T2" fmla="*/ 0 w 64"/>
                <a:gd name="T3" fmla="*/ 112 h 112"/>
                <a:gd name="T4" fmla="*/ 32 w 64"/>
                <a:gd name="T5" fmla="*/ 88 h 112"/>
                <a:gd name="T6" fmla="*/ 64 w 64"/>
                <a:gd name="T7" fmla="*/ 112 h 112"/>
                <a:gd name="T8" fmla="*/ 64 w 64"/>
                <a:gd name="T9" fmla="*/ 0 h 112"/>
                <a:gd name="T10" fmla="*/ 0 w 64"/>
                <a:gd name="T11" fmla="*/ 0 h 112"/>
              </a:gdLst>
              <a:ahLst/>
              <a:cxnLst>
                <a:cxn ang="0">
                  <a:pos x="T0" y="T1"/>
                </a:cxn>
                <a:cxn ang="0">
                  <a:pos x="T2" y="T3"/>
                </a:cxn>
                <a:cxn ang="0">
                  <a:pos x="T4" y="T5"/>
                </a:cxn>
                <a:cxn ang="0">
                  <a:pos x="T6" y="T7"/>
                </a:cxn>
                <a:cxn ang="0">
                  <a:pos x="T8" y="T9"/>
                </a:cxn>
                <a:cxn ang="0">
                  <a:pos x="T10" y="T11"/>
                </a:cxn>
              </a:cxnLst>
              <a:rect l="0" t="0" r="r" b="b"/>
              <a:pathLst>
                <a:path w="64" h="112">
                  <a:moveTo>
                    <a:pt x="0" y="0"/>
                  </a:moveTo>
                  <a:lnTo>
                    <a:pt x="0" y="112"/>
                  </a:lnTo>
                  <a:lnTo>
                    <a:pt x="32" y="88"/>
                  </a:lnTo>
                  <a:lnTo>
                    <a:pt x="64" y="112"/>
                  </a:lnTo>
                  <a:lnTo>
                    <a:pt x="64" y="0"/>
                  </a:lnTo>
                  <a:lnTo>
                    <a:pt x="0" y="0"/>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9" name="Freeform 234">
              <a:extLst>
                <a:ext uri="{FF2B5EF4-FFF2-40B4-BE49-F238E27FC236}">
                  <a16:creationId xmlns:a16="http://schemas.microsoft.com/office/drawing/2014/main" id="{801F9509-D81E-4755-A4DE-F11560CD89B6}"/>
                </a:ext>
              </a:extLst>
            </p:cNvPr>
            <p:cNvSpPr>
              <a:spLocks/>
            </p:cNvSpPr>
            <p:nvPr/>
          </p:nvSpPr>
          <p:spPr bwMode="auto">
            <a:xfrm>
              <a:off x="2574925" y="5035550"/>
              <a:ext cx="609600" cy="161925"/>
            </a:xfrm>
            <a:custGeom>
              <a:avLst/>
              <a:gdLst>
                <a:gd name="T0" fmla="*/ 0 w 384"/>
                <a:gd name="T1" fmla="*/ 102 h 102"/>
                <a:gd name="T2" fmla="*/ 0 w 384"/>
                <a:gd name="T3" fmla="*/ 102 h 102"/>
                <a:gd name="T4" fmla="*/ 18 w 384"/>
                <a:gd name="T5" fmla="*/ 80 h 102"/>
                <a:gd name="T6" fmla="*/ 38 w 384"/>
                <a:gd name="T7" fmla="*/ 60 h 102"/>
                <a:gd name="T8" fmla="*/ 60 w 384"/>
                <a:gd name="T9" fmla="*/ 44 h 102"/>
                <a:gd name="T10" fmla="*/ 84 w 384"/>
                <a:gd name="T11" fmla="*/ 28 h 102"/>
                <a:gd name="T12" fmla="*/ 108 w 384"/>
                <a:gd name="T13" fmla="*/ 16 h 102"/>
                <a:gd name="T14" fmla="*/ 136 w 384"/>
                <a:gd name="T15" fmla="*/ 8 h 102"/>
                <a:gd name="T16" fmla="*/ 164 w 384"/>
                <a:gd name="T17" fmla="*/ 2 h 102"/>
                <a:gd name="T18" fmla="*/ 194 w 384"/>
                <a:gd name="T19" fmla="*/ 0 h 102"/>
                <a:gd name="T20" fmla="*/ 194 w 384"/>
                <a:gd name="T21" fmla="*/ 0 h 102"/>
                <a:gd name="T22" fmla="*/ 222 w 384"/>
                <a:gd name="T23" fmla="*/ 2 h 102"/>
                <a:gd name="T24" fmla="*/ 250 w 384"/>
                <a:gd name="T25" fmla="*/ 8 h 102"/>
                <a:gd name="T26" fmla="*/ 276 w 384"/>
                <a:gd name="T27" fmla="*/ 16 h 102"/>
                <a:gd name="T28" fmla="*/ 302 w 384"/>
                <a:gd name="T29" fmla="*/ 26 h 102"/>
                <a:gd name="T30" fmla="*/ 324 w 384"/>
                <a:gd name="T31" fmla="*/ 40 h 102"/>
                <a:gd name="T32" fmla="*/ 346 w 384"/>
                <a:gd name="T33" fmla="*/ 56 h 102"/>
                <a:gd name="T34" fmla="*/ 366 w 384"/>
                <a:gd name="T35" fmla="*/ 74 h 102"/>
                <a:gd name="T36" fmla="*/ 384 w 384"/>
                <a:gd name="T37"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4" h="102">
                  <a:moveTo>
                    <a:pt x="0" y="102"/>
                  </a:moveTo>
                  <a:lnTo>
                    <a:pt x="0" y="102"/>
                  </a:lnTo>
                  <a:lnTo>
                    <a:pt x="18" y="80"/>
                  </a:lnTo>
                  <a:lnTo>
                    <a:pt x="38" y="60"/>
                  </a:lnTo>
                  <a:lnTo>
                    <a:pt x="60" y="44"/>
                  </a:lnTo>
                  <a:lnTo>
                    <a:pt x="84" y="28"/>
                  </a:lnTo>
                  <a:lnTo>
                    <a:pt x="108" y="16"/>
                  </a:lnTo>
                  <a:lnTo>
                    <a:pt x="136" y="8"/>
                  </a:lnTo>
                  <a:lnTo>
                    <a:pt x="164" y="2"/>
                  </a:lnTo>
                  <a:lnTo>
                    <a:pt x="194" y="0"/>
                  </a:lnTo>
                  <a:lnTo>
                    <a:pt x="194" y="0"/>
                  </a:lnTo>
                  <a:lnTo>
                    <a:pt x="222" y="2"/>
                  </a:lnTo>
                  <a:lnTo>
                    <a:pt x="250" y="8"/>
                  </a:lnTo>
                  <a:lnTo>
                    <a:pt x="276" y="16"/>
                  </a:lnTo>
                  <a:lnTo>
                    <a:pt x="302" y="26"/>
                  </a:lnTo>
                  <a:lnTo>
                    <a:pt x="324" y="40"/>
                  </a:lnTo>
                  <a:lnTo>
                    <a:pt x="346" y="56"/>
                  </a:lnTo>
                  <a:lnTo>
                    <a:pt x="366" y="74"/>
                  </a:lnTo>
                  <a:lnTo>
                    <a:pt x="384" y="94"/>
                  </a:lnTo>
                </a:path>
              </a:pathLst>
            </a:custGeom>
            <a:noFill/>
            <a:ln w="952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235">
              <a:extLst>
                <a:ext uri="{FF2B5EF4-FFF2-40B4-BE49-F238E27FC236}">
                  <a16:creationId xmlns:a16="http://schemas.microsoft.com/office/drawing/2014/main" id="{CF12F70B-0675-40F2-894C-8EA912C93629}"/>
                </a:ext>
              </a:extLst>
            </p:cNvPr>
            <p:cNvSpPr>
              <a:spLocks/>
            </p:cNvSpPr>
            <p:nvPr/>
          </p:nvSpPr>
          <p:spPr bwMode="auto">
            <a:xfrm>
              <a:off x="2574925" y="5629275"/>
              <a:ext cx="517525" cy="161925"/>
            </a:xfrm>
            <a:custGeom>
              <a:avLst/>
              <a:gdLst>
                <a:gd name="T0" fmla="*/ 326 w 326"/>
                <a:gd name="T1" fmla="*/ 62 h 102"/>
                <a:gd name="T2" fmla="*/ 326 w 326"/>
                <a:gd name="T3" fmla="*/ 62 h 102"/>
                <a:gd name="T4" fmla="*/ 312 w 326"/>
                <a:gd name="T5" fmla="*/ 72 h 102"/>
                <a:gd name="T6" fmla="*/ 296 w 326"/>
                <a:gd name="T7" fmla="*/ 80 h 102"/>
                <a:gd name="T8" fmla="*/ 280 w 326"/>
                <a:gd name="T9" fmla="*/ 86 h 102"/>
                <a:gd name="T10" fmla="*/ 264 w 326"/>
                <a:gd name="T11" fmla="*/ 92 h 102"/>
                <a:gd name="T12" fmla="*/ 248 w 326"/>
                <a:gd name="T13" fmla="*/ 96 h 102"/>
                <a:gd name="T14" fmla="*/ 230 w 326"/>
                <a:gd name="T15" fmla="*/ 100 h 102"/>
                <a:gd name="T16" fmla="*/ 212 w 326"/>
                <a:gd name="T17" fmla="*/ 102 h 102"/>
                <a:gd name="T18" fmla="*/ 194 w 326"/>
                <a:gd name="T19" fmla="*/ 102 h 102"/>
                <a:gd name="T20" fmla="*/ 194 w 326"/>
                <a:gd name="T21" fmla="*/ 102 h 102"/>
                <a:gd name="T22" fmla="*/ 164 w 326"/>
                <a:gd name="T23" fmla="*/ 100 h 102"/>
                <a:gd name="T24" fmla="*/ 136 w 326"/>
                <a:gd name="T25" fmla="*/ 94 h 102"/>
                <a:gd name="T26" fmla="*/ 108 w 326"/>
                <a:gd name="T27" fmla="*/ 86 h 102"/>
                <a:gd name="T28" fmla="*/ 82 w 326"/>
                <a:gd name="T29" fmla="*/ 74 h 102"/>
                <a:gd name="T30" fmla="*/ 58 w 326"/>
                <a:gd name="T31" fmla="*/ 60 h 102"/>
                <a:gd name="T32" fmla="*/ 36 w 326"/>
                <a:gd name="T33" fmla="*/ 42 h 102"/>
                <a:gd name="T34" fmla="*/ 16 w 326"/>
                <a:gd name="T35" fmla="*/ 22 h 102"/>
                <a:gd name="T36" fmla="*/ 0 w 326"/>
                <a:gd name="T3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102">
                  <a:moveTo>
                    <a:pt x="326" y="62"/>
                  </a:moveTo>
                  <a:lnTo>
                    <a:pt x="326" y="62"/>
                  </a:lnTo>
                  <a:lnTo>
                    <a:pt x="312" y="72"/>
                  </a:lnTo>
                  <a:lnTo>
                    <a:pt x="296" y="80"/>
                  </a:lnTo>
                  <a:lnTo>
                    <a:pt x="280" y="86"/>
                  </a:lnTo>
                  <a:lnTo>
                    <a:pt x="264" y="92"/>
                  </a:lnTo>
                  <a:lnTo>
                    <a:pt x="248" y="96"/>
                  </a:lnTo>
                  <a:lnTo>
                    <a:pt x="230" y="100"/>
                  </a:lnTo>
                  <a:lnTo>
                    <a:pt x="212" y="102"/>
                  </a:lnTo>
                  <a:lnTo>
                    <a:pt x="194" y="102"/>
                  </a:lnTo>
                  <a:lnTo>
                    <a:pt x="194" y="102"/>
                  </a:lnTo>
                  <a:lnTo>
                    <a:pt x="164" y="100"/>
                  </a:lnTo>
                  <a:lnTo>
                    <a:pt x="136" y="94"/>
                  </a:lnTo>
                  <a:lnTo>
                    <a:pt x="108" y="86"/>
                  </a:lnTo>
                  <a:lnTo>
                    <a:pt x="82" y="74"/>
                  </a:lnTo>
                  <a:lnTo>
                    <a:pt x="58" y="60"/>
                  </a:lnTo>
                  <a:lnTo>
                    <a:pt x="36" y="42"/>
                  </a:lnTo>
                  <a:lnTo>
                    <a:pt x="16" y="22"/>
                  </a:lnTo>
                  <a:lnTo>
                    <a:pt x="0" y="0"/>
                  </a:lnTo>
                </a:path>
              </a:pathLst>
            </a:custGeom>
            <a:noFill/>
            <a:ln w="9525">
              <a:solidFill>
                <a:srgbClr val="C0C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5" name="Freeform 236">
              <a:extLst>
                <a:ext uri="{FF2B5EF4-FFF2-40B4-BE49-F238E27FC236}">
                  <a16:creationId xmlns:a16="http://schemas.microsoft.com/office/drawing/2014/main" id="{6EA4B25B-F089-42BC-8A81-4C6484D8E84F}"/>
                </a:ext>
              </a:extLst>
            </p:cNvPr>
            <p:cNvSpPr>
              <a:spLocks/>
            </p:cNvSpPr>
            <p:nvPr/>
          </p:nvSpPr>
          <p:spPr bwMode="auto">
            <a:xfrm>
              <a:off x="2482850" y="5260975"/>
              <a:ext cx="723900" cy="279400"/>
            </a:xfrm>
            <a:custGeom>
              <a:avLst/>
              <a:gdLst>
                <a:gd name="T0" fmla="*/ 456 w 456"/>
                <a:gd name="T1" fmla="*/ 128 h 176"/>
                <a:gd name="T2" fmla="*/ 456 w 456"/>
                <a:gd name="T3" fmla="*/ 128 h 176"/>
                <a:gd name="T4" fmla="*/ 452 w 456"/>
                <a:gd name="T5" fmla="*/ 140 h 176"/>
                <a:gd name="T6" fmla="*/ 446 w 456"/>
                <a:gd name="T7" fmla="*/ 154 h 176"/>
                <a:gd name="T8" fmla="*/ 436 w 456"/>
                <a:gd name="T9" fmla="*/ 166 h 176"/>
                <a:gd name="T10" fmla="*/ 424 w 456"/>
                <a:gd name="T11" fmla="*/ 176 h 176"/>
                <a:gd name="T12" fmla="*/ 46 w 456"/>
                <a:gd name="T13" fmla="*/ 176 h 176"/>
                <a:gd name="T14" fmla="*/ 46 w 456"/>
                <a:gd name="T15" fmla="*/ 176 h 176"/>
                <a:gd name="T16" fmla="*/ 32 w 456"/>
                <a:gd name="T17" fmla="*/ 164 h 176"/>
                <a:gd name="T18" fmla="*/ 24 w 456"/>
                <a:gd name="T19" fmla="*/ 156 h 176"/>
                <a:gd name="T20" fmla="*/ 18 w 456"/>
                <a:gd name="T21" fmla="*/ 148 h 176"/>
                <a:gd name="T22" fmla="*/ 12 w 456"/>
                <a:gd name="T23" fmla="*/ 138 h 176"/>
                <a:gd name="T24" fmla="*/ 6 w 456"/>
                <a:gd name="T25" fmla="*/ 126 h 176"/>
                <a:gd name="T26" fmla="*/ 4 w 456"/>
                <a:gd name="T27" fmla="*/ 112 h 176"/>
                <a:gd name="T28" fmla="*/ 0 w 456"/>
                <a:gd name="T29" fmla="*/ 98 h 176"/>
                <a:gd name="T30" fmla="*/ 0 w 456"/>
                <a:gd name="T31" fmla="*/ 98 h 176"/>
                <a:gd name="T32" fmla="*/ 0 w 456"/>
                <a:gd name="T33" fmla="*/ 78 h 176"/>
                <a:gd name="T34" fmla="*/ 2 w 456"/>
                <a:gd name="T35" fmla="*/ 60 h 176"/>
                <a:gd name="T36" fmla="*/ 6 w 456"/>
                <a:gd name="T37" fmla="*/ 44 h 176"/>
                <a:gd name="T38" fmla="*/ 14 w 456"/>
                <a:gd name="T39" fmla="*/ 30 h 176"/>
                <a:gd name="T40" fmla="*/ 22 w 456"/>
                <a:gd name="T41" fmla="*/ 18 h 176"/>
                <a:gd name="T42" fmla="*/ 32 w 456"/>
                <a:gd name="T43" fmla="*/ 8 h 176"/>
                <a:gd name="T44" fmla="*/ 42 w 456"/>
                <a:gd name="T45" fmla="*/ 2 h 176"/>
                <a:gd name="T46" fmla="*/ 54 w 456"/>
                <a:gd name="T47" fmla="*/ 0 h 176"/>
                <a:gd name="T48" fmla="*/ 54 w 456"/>
                <a:gd name="T49" fmla="*/ 0 h 176"/>
                <a:gd name="T50" fmla="*/ 64 w 456"/>
                <a:gd name="T51" fmla="*/ 2 h 176"/>
                <a:gd name="T52" fmla="*/ 74 w 456"/>
                <a:gd name="T53" fmla="*/ 6 h 176"/>
                <a:gd name="T54" fmla="*/ 84 w 456"/>
                <a:gd name="T55" fmla="*/ 12 h 176"/>
                <a:gd name="T56" fmla="*/ 92 w 456"/>
                <a:gd name="T57" fmla="*/ 20 h 176"/>
                <a:gd name="T58" fmla="*/ 100 w 456"/>
                <a:gd name="T59" fmla="*/ 30 h 176"/>
                <a:gd name="T60" fmla="*/ 106 w 456"/>
                <a:gd name="T61" fmla="*/ 42 h 176"/>
                <a:gd name="T62" fmla="*/ 110 w 456"/>
                <a:gd name="T63" fmla="*/ 56 h 176"/>
                <a:gd name="T64" fmla="*/ 110 w 456"/>
                <a:gd name="T65" fmla="*/ 72 h 176"/>
                <a:gd name="T66" fmla="*/ 110 w 456"/>
                <a:gd name="T67" fmla="*/ 72 h 176"/>
                <a:gd name="T68" fmla="*/ 108 w 456"/>
                <a:gd name="T69" fmla="*/ 94 h 176"/>
                <a:gd name="T70" fmla="*/ 106 w 456"/>
                <a:gd name="T71" fmla="*/ 104 h 176"/>
                <a:gd name="T72" fmla="*/ 102 w 456"/>
                <a:gd name="T73" fmla="*/ 112 h 176"/>
                <a:gd name="T74" fmla="*/ 98 w 456"/>
                <a:gd name="T75" fmla="*/ 118 h 176"/>
                <a:gd name="T76" fmla="*/ 92 w 456"/>
                <a:gd name="T77" fmla="*/ 124 h 176"/>
                <a:gd name="T78" fmla="*/ 84 w 456"/>
                <a:gd name="T79" fmla="*/ 128 h 176"/>
                <a:gd name="T80" fmla="*/ 74 w 456"/>
                <a:gd name="T81" fmla="*/ 128 h 176"/>
                <a:gd name="T82" fmla="*/ 74 w 456"/>
                <a:gd name="T83" fmla="*/ 128 h 176"/>
                <a:gd name="T84" fmla="*/ 68 w 456"/>
                <a:gd name="T85" fmla="*/ 128 h 176"/>
                <a:gd name="T86" fmla="*/ 62 w 456"/>
                <a:gd name="T87" fmla="*/ 126 h 176"/>
                <a:gd name="T88" fmla="*/ 58 w 456"/>
                <a:gd name="T89" fmla="*/ 122 h 176"/>
                <a:gd name="T90" fmla="*/ 52 w 456"/>
                <a:gd name="T91" fmla="*/ 118 h 176"/>
                <a:gd name="T92" fmla="*/ 48 w 456"/>
                <a:gd name="T93" fmla="*/ 112 h 176"/>
                <a:gd name="T94" fmla="*/ 46 w 456"/>
                <a:gd name="T95" fmla="*/ 106 h 176"/>
                <a:gd name="T96" fmla="*/ 44 w 456"/>
                <a:gd name="T97" fmla="*/ 98 h 176"/>
                <a:gd name="T98" fmla="*/ 42 w 456"/>
                <a:gd name="T99" fmla="*/ 88 h 176"/>
                <a:gd name="T100" fmla="*/ 42 w 456"/>
                <a:gd name="T101" fmla="*/ 88 h 176"/>
                <a:gd name="T102" fmla="*/ 44 w 456"/>
                <a:gd name="T103" fmla="*/ 78 h 176"/>
                <a:gd name="T104" fmla="*/ 44 w 456"/>
                <a:gd name="T105" fmla="*/ 70 h 176"/>
                <a:gd name="T106" fmla="*/ 50 w 456"/>
                <a:gd name="T107" fmla="*/ 56 h 176"/>
                <a:gd name="T108" fmla="*/ 50 w 456"/>
                <a:gd name="T109" fmla="*/ 56 h 176"/>
                <a:gd name="T110" fmla="*/ 88 w 456"/>
                <a:gd name="T111"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6" h="176">
                  <a:moveTo>
                    <a:pt x="456" y="128"/>
                  </a:moveTo>
                  <a:lnTo>
                    <a:pt x="456" y="128"/>
                  </a:lnTo>
                  <a:lnTo>
                    <a:pt x="452" y="140"/>
                  </a:lnTo>
                  <a:lnTo>
                    <a:pt x="446" y="154"/>
                  </a:lnTo>
                  <a:lnTo>
                    <a:pt x="436" y="166"/>
                  </a:lnTo>
                  <a:lnTo>
                    <a:pt x="424" y="176"/>
                  </a:lnTo>
                  <a:lnTo>
                    <a:pt x="46" y="176"/>
                  </a:lnTo>
                  <a:lnTo>
                    <a:pt x="46" y="176"/>
                  </a:lnTo>
                  <a:lnTo>
                    <a:pt x="32" y="164"/>
                  </a:lnTo>
                  <a:lnTo>
                    <a:pt x="24" y="156"/>
                  </a:lnTo>
                  <a:lnTo>
                    <a:pt x="18" y="148"/>
                  </a:lnTo>
                  <a:lnTo>
                    <a:pt x="12" y="138"/>
                  </a:lnTo>
                  <a:lnTo>
                    <a:pt x="6" y="126"/>
                  </a:lnTo>
                  <a:lnTo>
                    <a:pt x="4" y="112"/>
                  </a:lnTo>
                  <a:lnTo>
                    <a:pt x="0" y="98"/>
                  </a:lnTo>
                  <a:lnTo>
                    <a:pt x="0" y="98"/>
                  </a:lnTo>
                  <a:lnTo>
                    <a:pt x="0" y="78"/>
                  </a:lnTo>
                  <a:lnTo>
                    <a:pt x="2" y="60"/>
                  </a:lnTo>
                  <a:lnTo>
                    <a:pt x="6" y="44"/>
                  </a:lnTo>
                  <a:lnTo>
                    <a:pt x="14" y="30"/>
                  </a:lnTo>
                  <a:lnTo>
                    <a:pt x="22" y="18"/>
                  </a:lnTo>
                  <a:lnTo>
                    <a:pt x="32" y="8"/>
                  </a:lnTo>
                  <a:lnTo>
                    <a:pt x="42" y="2"/>
                  </a:lnTo>
                  <a:lnTo>
                    <a:pt x="54" y="0"/>
                  </a:lnTo>
                  <a:lnTo>
                    <a:pt x="54" y="0"/>
                  </a:lnTo>
                  <a:lnTo>
                    <a:pt x="64" y="2"/>
                  </a:lnTo>
                  <a:lnTo>
                    <a:pt x="74" y="6"/>
                  </a:lnTo>
                  <a:lnTo>
                    <a:pt x="84" y="12"/>
                  </a:lnTo>
                  <a:lnTo>
                    <a:pt x="92" y="20"/>
                  </a:lnTo>
                  <a:lnTo>
                    <a:pt x="100" y="30"/>
                  </a:lnTo>
                  <a:lnTo>
                    <a:pt x="106" y="42"/>
                  </a:lnTo>
                  <a:lnTo>
                    <a:pt x="110" y="56"/>
                  </a:lnTo>
                  <a:lnTo>
                    <a:pt x="110" y="72"/>
                  </a:lnTo>
                  <a:lnTo>
                    <a:pt x="110" y="72"/>
                  </a:lnTo>
                  <a:lnTo>
                    <a:pt x="108" y="94"/>
                  </a:lnTo>
                  <a:lnTo>
                    <a:pt x="106" y="104"/>
                  </a:lnTo>
                  <a:lnTo>
                    <a:pt x="102" y="112"/>
                  </a:lnTo>
                  <a:lnTo>
                    <a:pt x="98" y="118"/>
                  </a:lnTo>
                  <a:lnTo>
                    <a:pt x="92" y="124"/>
                  </a:lnTo>
                  <a:lnTo>
                    <a:pt x="84" y="128"/>
                  </a:lnTo>
                  <a:lnTo>
                    <a:pt x="74" y="128"/>
                  </a:lnTo>
                  <a:lnTo>
                    <a:pt x="74" y="128"/>
                  </a:lnTo>
                  <a:lnTo>
                    <a:pt x="68" y="128"/>
                  </a:lnTo>
                  <a:lnTo>
                    <a:pt x="62" y="126"/>
                  </a:lnTo>
                  <a:lnTo>
                    <a:pt x="58" y="122"/>
                  </a:lnTo>
                  <a:lnTo>
                    <a:pt x="52" y="118"/>
                  </a:lnTo>
                  <a:lnTo>
                    <a:pt x="48" y="112"/>
                  </a:lnTo>
                  <a:lnTo>
                    <a:pt x="46" y="106"/>
                  </a:lnTo>
                  <a:lnTo>
                    <a:pt x="44" y="98"/>
                  </a:lnTo>
                  <a:lnTo>
                    <a:pt x="42" y="88"/>
                  </a:lnTo>
                  <a:lnTo>
                    <a:pt x="42" y="88"/>
                  </a:lnTo>
                  <a:lnTo>
                    <a:pt x="44" y="78"/>
                  </a:lnTo>
                  <a:lnTo>
                    <a:pt x="44" y="70"/>
                  </a:lnTo>
                  <a:lnTo>
                    <a:pt x="50" y="56"/>
                  </a:lnTo>
                  <a:lnTo>
                    <a:pt x="50" y="56"/>
                  </a:lnTo>
                  <a:lnTo>
                    <a:pt x="88" y="56"/>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6" name="Freeform 237">
              <a:extLst>
                <a:ext uri="{FF2B5EF4-FFF2-40B4-BE49-F238E27FC236}">
                  <a16:creationId xmlns:a16="http://schemas.microsoft.com/office/drawing/2014/main" id="{D511E6F3-6FCC-4EB5-9D64-809B542B2172}"/>
                </a:ext>
              </a:extLst>
            </p:cNvPr>
            <p:cNvSpPr>
              <a:spLocks/>
            </p:cNvSpPr>
            <p:nvPr/>
          </p:nvSpPr>
          <p:spPr bwMode="auto">
            <a:xfrm>
              <a:off x="2571750" y="5260975"/>
              <a:ext cx="698500" cy="203200"/>
            </a:xfrm>
            <a:custGeom>
              <a:avLst/>
              <a:gdLst>
                <a:gd name="T0" fmla="*/ 14 w 440"/>
                <a:gd name="T1" fmla="*/ 128 h 128"/>
                <a:gd name="T2" fmla="*/ 416 w 440"/>
                <a:gd name="T3" fmla="*/ 128 h 128"/>
                <a:gd name="T4" fmla="*/ 416 w 440"/>
                <a:gd name="T5" fmla="*/ 128 h 128"/>
                <a:gd name="T6" fmla="*/ 426 w 440"/>
                <a:gd name="T7" fmla="*/ 116 h 128"/>
                <a:gd name="T8" fmla="*/ 432 w 440"/>
                <a:gd name="T9" fmla="*/ 102 h 128"/>
                <a:gd name="T10" fmla="*/ 438 w 440"/>
                <a:gd name="T11" fmla="*/ 84 h 128"/>
                <a:gd name="T12" fmla="*/ 440 w 440"/>
                <a:gd name="T13" fmla="*/ 64 h 128"/>
                <a:gd name="T14" fmla="*/ 440 w 440"/>
                <a:gd name="T15" fmla="*/ 64 h 128"/>
                <a:gd name="T16" fmla="*/ 438 w 440"/>
                <a:gd name="T17" fmla="*/ 48 h 128"/>
                <a:gd name="T18" fmla="*/ 436 w 440"/>
                <a:gd name="T19" fmla="*/ 34 h 128"/>
                <a:gd name="T20" fmla="*/ 430 w 440"/>
                <a:gd name="T21" fmla="*/ 24 h 128"/>
                <a:gd name="T22" fmla="*/ 422 w 440"/>
                <a:gd name="T23" fmla="*/ 14 h 128"/>
                <a:gd name="T24" fmla="*/ 414 w 440"/>
                <a:gd name="T25" fmla="*/ 8 h 128"/>
                <a:gd name="T26" fmla="*/ 404 w 440"/>
                <a:gd name="T27" fmla="*/ 4 h 128"/>
                <a:gd name="T28" fmla="*/ 394 w 440"/>
                <a:gd name="T29" fmla="*/ 0 h 128"/>
                <a:gd name="T30" fmla="*/ 384 w 440"/>
                <a:gd name="T31" fmla="*/ 0 h 128"/>
                <a:gd name="T32" fmla="*/ 0 w 440"/>
                <a:gd name="T3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0" h="128">
                  <a:moveTo>
                    <a:pt x="14" y="128"/>
                  </a:moveTo>
                  <a:lnTo>
                    <a:pt x="416" y="128"/>
                  </a:lnTo>
                  <a:lnTo>
                    <a:pt x="416" y="128"/>
                  </a:lnTo>
                  <a:lnTo>
                    <a:pt x="426" y="116"/>
                  </a:lnTo>
                  <a:lnTo>
                    <a:pt x="432" y="102"/>
                  </a:lnTo>
                  <a:lnTo>
                    <a:pt x="438" y="84"/>
                  </a:lnTo>
                  <a:lnTo>
                    <a:pt x="440" y="64"/>
                  </a:lnTo>
                  <a:lnTo>
                    <a:pt x="440" y="64"/>
                  </a:lnTo>
                  <a:lnTo>
                    <a:pt x="438" y="48"/>
                  </a:lnTo>
                  <a:lnTo>
                    <a:pt x="436" y="34"/>
                  </a:lnTo>
                  <a:lnTo>
                    <a:pt x="430" y="24"/>
                  </a:lnTo>
                  <a:lnTo>
                    <a:pt x="422" y="14"/>
                  </a:lnTo>
                  <a:lnTo>
                    <a:pt x="414" y="8"/>
                  </a:lnTo>
                  <a:lnTo>
                    <a:pt x="404" y="4"/>
                  </a:lnTo>
                  <a:lnTo>
                    <a:pt x="394" y="0"/>
                  </a:lnTo>
                  <a:lnTo>
                    <a:pt x="384" y="0"/>
                  </a:lnTo>
                  <a:lnTo>
                    <a:pt x="0" y="0"/>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7" name="Freeform 238">
              <a:extLst>
                <a:ext uri="{FF2B5EF4-FFF2-40B4-BE49-F238E27FC236}">
                  <a16:creationId xmlns:a16="http://schemas.microsoft.com/office/drawing/2014/main" id="{EC0848A3-165D-4997-B637-EADABEF0B028}"/>
                </a:ext>
              </a:extLst>
            </p:cNvPr>
            <p:cNvSpPr>
              <a:spLocks/>
            </p:cNvSpPr>
            <p:nvPr/>
          </p:nvSpPr>
          <p:spPr bwMode="auto">
            <a:xfrm>
              <a:off x="2787650" y="5235575"/>
              <a:ext cx="165100" cy="165100"/>
            </a:xfrm>
            <a:custGeom>
              <a:avLst/>
              <a:gdLst>
                <a:gd name="T0" fmla="*/ 40 w 104"/>
                <a:gd name="T1" fmla="*/ 0 h 104"/>
                <a:gd name="T2" fmla="*/ 8 w 104"/>
                <a:gd name="T3" fmla="*/ 0 h 104"/>
                <a:gd name="T4" fmla="*/ 0 w 104"/>
                <a:gd name="T5" fmla="*/ 8 h 104"/>
                <a:gd name="T6" fmla="*/ 0 w 104"/>
                <a:gd name="T7" fmla="*/ 8 h 104"/>
                <a:gd name="T8" fmla="*/ 10 w 104"/>
                <a:gd name="T9" fmla="*/ 14 h 104"/>
                <a:gd name="T10" fmla="*/ 18 w 104"/>
                <a:gd name="T11" fmla="*/ 22 h 104"/>
                <a:gd name="T12" fmla="*/ 24 w 104"/>
                <a:gd name="T13" fmla="*/ 32 h 104"/>
                <a:gd name="T14" fmla="*/ 30 w 104"/>
                <a:gd name="T15" fmla="*/ 44 h 104"/>
                <a:gd name="T16" fmla="*/ 34 w 104"/>
                <a:gd name="T17" fmla="*/ 56 h 104"/>
                <a:gd name="T18" fmla="*/ 38 w 104"/>
                <a:gd name="T19" fmla="*/ 70 h 104"/>
                <a:gd name="T20" fmla="*/ 40 w 104"/>
                <a:gd name="T21" fmla="*/ 86 h 104"/>
                <a:gd name="T22" fmla="*/ 40 w 104"/>
                <a:gd name="T23" fmla="*/ 104 h 104"/>
                <a:gd name="T24" fmla="*/ 104 w 104"/>
                <a:gd name="T25" fmla="*/ 104 h 104"/>
                <a:gd name="T26" fmla="*/ 104 w 104"/>
                <a:gd name="T27" fmla="*/ 104 h 104"/>
                <a:gd name="T28" fmla="*/ 104 w 104"/>
                <a:gd name="T29" fmla="*/ 84 h 104"/>
                <a:gd name="T30" fmla="*/ 100 w 104"/>
                <a:gd name="T31" fmla="*/ 64 h 104"/>
                <a:gd name="T32" fmla="*/ 96 w 104"/>
                <a:gd name="T33" fmla="*/ 46 h 104"/>
                <a:gd name="T34" fmla="*/ 88 w 104"/>
                <a:gd name="T35" fmla="*/ 32 h 104"/>
                <a:gd name="T36" fmla="*/ 80 w 104"/>
                <a:gd name="T37" fmla="*/ 18 h 104"/>
                <a:gd name="T38" fmla="*/ 68 w 104"/>
                <a:gd name="T39" fmla="*/ 8 h 104"/>
                <a:gd name="T40" fmla="*/ 56 w 104"/>
                <a:gd name="T41" fmla="*/ 2 h 104"/>
                <a:gd name="T42" fmla="*/ 40 w 104"/>
                <a:gd name="T43" fmla="*/ 0 h 104"/>
                <a:gd name="T44" fmla="*/ 40 w 104"/>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4">
                  <a:moveTo>
                    <a:pt x="40" y="0"/>
                  </a:moveTo>
                  <a:lnTo>
                    <a:pt x="8" y="0"/>
                  </a:lnTo>
                  <a:lnTo>
                    <a:pt x="0" y="8"/>
                  </a:lnTo>
                  <a:lnTo>
                    <a:pt x="0" y="8"/>
                  </a:lnTo>
                  <a:lnTo>
                    <a:pt x="10" y="14"/>
                  </a:lnTo>
                  <a:lnTo>
                    <a:pt x="18" y="22"/>
                  </a:lnTo>
                  <a:lnTo>
                    <a:pt x="24" y="32"/>
                  </a:lnTo>
                  <a:lnTo>
                    <a:pt x="30" y="44"/>
                  </a:lnTo>
                  <a:lnTo>
                    <a:pt x="34" y="56"/>
                  </a:lnTo>
                  <a:lnTo>
                    <a:pt x="38" y="70"/>
                  </a:lnTo>
                  <a:lnTo>
                    <a:pt x="40" y="86"/>
                  </a:lnTo>
                  <a:lnTo>
                    <a:pt x="40" y="104"/>
                  </a:lnTo>
                  <a:lnTo>
                    <a:pt x="104" y="104"/>
                  </a:lnTo>
                  <a:lnTo>
                    <a:pt x="104" y="104"/>
                  </a:lnTo>
                  <a:lnTo>
                    <a:pt x="104" y="84"/>
                  </a:lnTo>
                  <a:lnTo>
                    <a:pt x="100" y="64"/>
                  </a:lnTo>
                  <a:lnTo>
                    <a:pt x="96" y="46"/>
                  </a:lnTo>
                  <a:lnTo>
                    <a:pt x="88" y="32"/>
                  </a:lnTo>
                  <a:lnTo>
                    <a:pt x="80" y="18"/>
                  </a:lnTo>
                  <a:lnTo>
                    <a:pt x="68" y="8"/>
                  </a:lnTo>
                  <a:lnTo>
                    <a:pt x="56" y="2"/>
                  </a:lnTo>
                  <a:lnTo>
                    <a:pt x="40" y="0"/>
                  </a:lnTo>
                  <a:lnTo>
                    <a:pt x="40" y="0"/>
                  </a:lnTo>
                  <a:close/>
                </a:path>
              </a:pathLst>
            </a:custGeom>
            <a:solidFill>
              <a:schemeClr val="bg2"/>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8" name="Freeform 239">
              <a:extLst>
                <a:ext uri="{FF2B5EF4-FFF2-40B4-BE49-F238E27FC236}">
                  <a16:creationId xmlns:a16="http://schemas.microsoft.com/office/drawing/2014/main" id="{4E3009D0-2897-43DF-89C6-49D7BF2A3811}"/>
                </a:ext>
              </a:extLst>
            </p:cNvPr>
            <p:cNvSpPr>
              <a:spLocks/>
            </p:cNvSpPr>
            <p:nvPr/>
          </p:nvSpPr>
          <p:spPr bwMode="auto">
            <a:xfrm>
              <a:off x="2787650" y="5324475"/>
              <a:ext cx="254000" cy="254000"/>
            </a:xfrm>
            <a:custGeom>
              <a:avLst/>
              <a:gdLst>
                <a:gd name="T0" fmla="*/ 80 w 160"/>
                <a:gd name="T1" fmla="*/ 12 h 160"/>
                <a:gd name="T2" fmla="*/ 86 w 160"/>
                <a:gd name="T3" fmla="*/ 4 h 160"/>
                <a:gd name="T4" fmla="*/ 104 w 160"/>
                <a:gd name="T5" fmla="*/ 0 h 160"/>
                <a:gd name="T6" fmla="*/ 120 w 160"/>
                <a:gd name="T7" fmla="*/ 6 h 160"/>
                <a:gd name="T8" fmla="*/ 128 w 160"/>
                <a:gd name="T9" fmla="*/ 22 h 160"/>
                <a:gd name="T10" fmla="*/ 128 w 160"/>
                <a:gd name="T11" fmla="*/ 32 h 160"/>
                <a:gd name="T12" fmla="*/ 128 w 160"/>
                <a:gd name="T13" fmla="*/ 32 h 160"/>
                <a:gd name="T14" fmla="*/ 146 w 160"/>
                <a:gd name="T15" fmla="*/ 34 h 160"/>
                <a:gd name="T16" fmla="*/ 158 w 160"/>
                <a:gd name="T17" fmla="*/ 48 h 160"/>
                <a:gd name="T18" fmla="*/ 160 w 160"/>
                <a:gd name="T19" fmla="*/ 64 h 160"/>
                <a:gd name="T20" fmla="*/ 148 w 160"/>
                <a:gd name="T21" fmla="*/ 80 h 160"/>
                <a:gd name="T22" fmla="*/ 148 w 160"/>
                <a:gd name="T23" fmla="*/ 80 h 160"/>
                <a:gd name="T24" fmla="*/ 156 w 160"/>
                <a:gd name="T25" fmla="*/ 86 h 160"/>
                <a:gd name="T26" fmla="*/ 160 w 160"/>
                <a:gd name="T27" fmla="*/ 104 h 160"/>
                <a:gd name="T28" fmla="*/ 154 w 160"/>
                <a:gd name="T29" fmla="*/ 120 h 160"/>
                <a:gd name="T30" fmla="*/ 138 w 160"/>
                <a:gd name="T31" fmla="*/ 128 h 160"/>
                <a:gd name="T32" fmla="*/ 128 w 160"/>
                <a:gd name="T33" fmla="*/ 128 h 160"/>
                <a:gd name="T34" fmla="*/ 128 w 160"/>
                <a:gd name="T35" fmla="*/ 128 h 160"/>
                <a:gd name="T36" fmla="*/ 126 w 160"/>
                <a:gd name="T37" fmla="*/ 146 h 160"/>
                <a:gd name="T38" fmla="*/ 112 w 160"/>
                <a:gd name="T39" fmla="*/ 158 h 160"/>
                <a:gd name="T40" fmla="*/ 96 w 160"/>
                <a:gd name="T41" fmla="*/ 160 h 160"/>
                <a:gd name="T42" fmla="*/ 80 w 160"/>
                <a:gd name="T43" fmla="*/ 148 h 160"/>
                <a:gd name="T44" fmla="*/ 80 w 160"/>
                <a:gd name="T45" fmla="*/ 148 h 160"/>
                <a:gd name="T46" fmla="*/ 74 w 160"/>
                <a:gd name="T47" fmla="*/ 156 h 160"/>
                <a:gd name="T48" fmla="*/ 56 w 160"/>
                <a:gd name="T49" fmla="*/ 160 h 160"/>
                <a:gd name="T50" fmla="*/ 40 w 160"/>
                <a:gd name="T51" fmla="*/ 154 h 160"/>
                <a:gd name="T52" fmla="*/ 32 w 160"/>
                <a:gd name="T53" fmla="*/ 138 h 160"/>
                <a:gd name="T54" fmla="*/ 32 w 160"/>
                <a:gd name="T55" fmla="*/ 128 h 160"/>
                <a:gd name="T56" fmla="*/ 32 w 160"/>
                <a:gd name="T57" fmla="*/ 128 h 160"/>
                <a:gd name="T58" fmla="*/ 14 w 160"/>
                <a:gd name="T59" fmla="*/ 126 h 160"/>
                <a:gd name="T60" fmla="*/ 2 w 160"/>
                <a:gd name="T61" fmla="*/ 112 h 160"/>
                <a:gd name="T62" fmla="*/ 0 w 160"/>
                <a:gd name="T63" fmla="*/ 96 h 160"/>
                <a:gd name="T64" fmla="*/ 12 w 160"/>
                <a:gd name="T65" fmla="*/ 80 h 160"/>
                <a:gd name="T66" fmla="*/ 12 w 160"/>
                <a:gd name="T67" fmla="*/ 80 h 160"/>
                <a:gd name="T68" fmla="*/ 4 w 160"/>
                <a:gd name="T69" fmla="*/ 74 h 160"/>
                <a:gd name="T70" fmla="*/ 0 w 160"/>
                <a:gd name="T71" fmla="*/ 56 h 160"/>
                <a:gd name="T72" fmla="*/ 6 w 160"/>
                <a:gd name="T73" fmla="*/ 40 h 160"/>
                <a:gd name="T74" fmla="*/ 22 w 160"/>
                <a:gd name="T75" fmla="*/ 32 h 160"/>
                <a:gd name="T76" fmla="*/ 32 w 160"/>
                <a:gd name="T77" fmla="*/ 32 h 160"/>
                <a:gd name="T78" fmla="*/ 32 w 160"/>
                <a:gd name="T79" fmla="*/ 32 h 160"/>
                <a:gd name="T80" fmla="*/ 34 w 160"/>
                <a:gd name="T81" fmla="*/ 14 h 160"/>
                <a:gd name="T82" fmla="*/ 48 w 160"/>
                <a:gd name="T83" fmla="*/ 2 h 160"/>
                <a:gd name="T84" fmla="*/ 64 w 160"/>
                <a:gd name="T85" fmla="*/ 0 h 160"/>
                <a:gd name="T86" fmla="*/ 80 w 160"/>
                <a:gd name="T87" fmla="*/ 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60">
                  <a:moveTo>
                    <a:pt x="80" y="12"/>
                  </a:moveTo>
                  <a:lnTo>
                    <a:pt x="80" y="12"/>
                  </a:lnTo>
                  <a:lnTo>
                    <a:pt x="80" y="12"/>
                  </a:lnTo>
                  <a:lnTo>
                    <a:pt x="86" y="4"/>
                  </a:lnTo>
                  <a:lnTo>
                    <a:pt x="96" y="0"/>
                  </a:lnTo>
                  <a:lnTo>
                    <a:pt x="104" y="0"/>
                  </a:lnTo>
                  <a:lnTo>
                    <a:pt x="112" y="2"/>
                  </a:lnTo>
                  <a:lnTo>
                    <a:pt x="120" y="6"/>
                  </a:lnTo>
                  <a:lnTo>
                    <a:pt x="126" y="14"/>
                  </a:lnTo>
                  <a:lnTo>
                    <a:pt x="128" y="22"/>
                  </a:lnTo>
                  <a:lnTo>
                    <a:pt x="128" y="32"/>
                  </a:lnTo>
                  <a:lnTo>
                    <a:pt x="128" y="32"/>
                  </a:lnTo>
                  <a:lnTo>
                    <a:pt x="128" y="32"/>
                  </a:lnTo>
                  <a:lnTo>
                    <a:pt x="128" y="32"/>
                  </a:lnTo>
                  <a:lnTo>
                    <a:pt x="138" y="32"/>
                  </a:lnTo>
                  <a:lnTo>
                    <a:pt x="146" y="34"/>
                  </a:lnTo>
                  <a:lnTo>
                    <a:pt x="154" y="40"/>
                  </a:lnTo>
                  <a:lnTo>
                    <a:pt x="158" y="48"/>
                  </a:lnTo>
                  <a:lnTo>
                    <a:pt x="160" y="56"/>
                  </a:lnTo>
                  <a:lnTo>
                    <a:pt x="160" y="64"/>
                  </a:lnTo>
                  <a:lnTo>
                    <a:pt x="156" y="74"/>
                  </a:lnTo>
                  <a:lnTo>
                    <a:pt x="148" y="80"/>
                  </a:lnTo>
                  <a:lnTo>
                    <a:pt x="148" y="80"/>
                  </a:lnTo>
                  <a:lnTo>
                    <a:pt x="148" y="80"/>
                  </a:lnTo>
                  <a:lnTo>
                    <a:pt x="148" y="80"/>
                  </a:lnTo>
                  <a:lnTo>
                    <a:pt x="156" y="86"/>
                  </a:lnTo>
                  <a:lnTo>
                    <a:pt x="160" y="96"/>
                  </a:lnTo>
                  <a:lnTo>
                    <a:pt x="160" y="104"/>
                  </a:lnTo>
                  <a:lnTo>
                    <a:pt x="158" y="112"/>
                  </a:lnTo>
                  <a:lnTo>
                    <a:pt x="154" y="120"/>
                  </a:lnTo>
                  <a:lnTo>
                    <a:pt x="146" y="126"/>
                  </a:lnTo>
                  <a:lnTo>
                    <a:pt x="138" y="128"/>
                  </a:lnTo>
                  <a:lnTo>
                    <a:pt x="128" y="128"/>
                  </a:lnTo>
                  <a:lnTo>
                    <a:pt x="128" y="128"/>
                  </a:lnTo>
                  <a:lnTo>
                    <a:pt x="128" y="128"/>
                  </a:lnTo>
                  <a:lnTo>
                    <a:pt x="128" y="128"/>
                  </a:lnTo>
                  <a:lnTo>
                    <a:pt x="128" y="138"/>
                  </a:lnTo>
                  <a:lnTo>
                    <a:pt x="126" y="146"/>
                  </a:lnTo>
                  <a:lnTo>
                    <a:pt x="120" y="154"/>
                  </a:lnTo>
                  <a:lnTo>
                    <a:pt x="112" y="158"/>
                  </a:lnTo>
                  <a:lnTo>
                    <a:pt x="104" y="160"/>
                  </a:lnTo>
                  <a:lnTo>
                    <a:pt x="96" y="160"/>
                  </a:lnTo>
                  <a:lnTo>
                    <a:pt x="86" y="156"/>
                  </a:lnTo>
                  <a:lnTo>
                    <a:pt x="80" y="148"/>
                  </a:lnTo>
                  <a:lnTo>
                    <a:pt x="80" y="148"/>
                  </a:lnTo>
                  <a:lnTo>
                    <a:pt x="80" y="148"/>
                  </a:lnTo>
                  <a:lnTo>
                    <a:pt x="80" y="148"/>
                  </a:lnTo>
                  <a:lnTo>
                    <a:pt x="74" y="156"/>
                  </a:lnTo>
                  <a:lnTo>
                    <a:pt x="64" y="160"/>
                  </a:lnTo>
                  <a:lnTo>
                    <a:pt x="56" y="160"/>
                  </a:lnTo>
                  <a:lnTo>
                    <a:pt x="48" y="158"/>
                  </a:lnTo>
                  <a:lnTo>
                    <a:pt x="40" y="154"/>
                  </a:lnTo>
                  <a:lnTo>
                    <a:pt x="34" y="146"/>
                  </a:lnTo>
                  <a:lnTo>
                    <a:pt x="32" y="138"/>
                  </a:lnTo>
                  <a:lnTo>
                    <a:pt x="32" y="128"/>
                  </a:lnTo>
                  <a:lnTo>
                    <a:pt x="32" y="128"/>
                  </a:lnTo>
                  <a:lnTo>
                    <a:pt x="32" y="128"/>
                  </a:lnTo>
                  <a:lnTo>
                    <a:pt x="32" y="128"/>
                  </a:lnTo>
                  <a:lnTo>
                    <a:pt x="22" y="128"/>
                  </a:lnTo>
                  <a:lnTo>
                    <a:pt x="14" y="126"/>
                  </a:lnTo>
                  <a:lnTo>
                    <a:pt x="6" y="120"/>
                  </a:lnTo>
                  <a:lnTo>
                    <a:pt x="2" y="112"/>
                  </a:lnTo>
                  <a:lnTo>
                    <a:pt x="0" y="104"/>
                  </a:lnTo>
                  <a:lnTo>
                    <a:pt x="0" y="96"/>
                  </a:lnTo>
                  <a:lnTo>
                    <a:pt x="4" y="86"/>
                  </a:lnTo>
                  <a:lnTo>
                    <a:pt x="12" y="80"/>
                  </a:lnTo>
                  <a:lnTo>
                    <a:pt x="12" y="80"/>
                  </a:lnTo>
                  <a:lnTo>
                    <a:pt x="12" y="80"/>
                  </a:lnTo>
                  <a:lnTo>
                    <a:pt x="12" y="80"/>
                  </a:lnTo>
                  <a:lnTo>
                    <a:pt x="4" y="74"/>
                  </a:lnTo>
                  <a:lnTo>
                    <a:pt x="0" y="64"/>
                  </a:lnTo>
                  <a:lnTo>
                    <a:pt x="0" y="56"/>
                  </a:lnTo>
                  <a:lnTo>
                    <a:pt x="2" y="48"/>
                  </a:lnTo>
                  <a:lnTo>
                    <a:pt x="6" y="40"/>
                  </a:lnTo>
                  <a:lnTo>
                    <a:pt x="14" y="34"/>
                  </a:lnTo>
                  <a:lnTo>
                    <a:pt x="22" y="32"/>
                  </a:lnTo>
                  <a:lnTo>
                    <a:pt x="32" y="32"/>
                  </a:lnTo>
                  <a:lnTo>
                    <a:pt x="32" y="32"/>
                  </a:lnTo>
                  <a:lnTo>
                    <a:pt x="32" y="32"/>
                  </a:lnTo>
                  <a:lnTo>
                    <a:pt x="32" y="32"/>
                  </a:lnTo>
                  <a:lnTo>
                    <a:pt x="32" y="22"/>
                  </a:lnTo>
                  <a:lnTo>
                    <a:pt x="34" y="14"/>
                  </a:lnTo>
                  <a:lnTo>
                    <a:pt x="40" y="6"/>
                  </a:lnTo>
                  <a:lnTo>
                    <a:pt x="48" y="2"/>
                  </a:lnTo>
                  <a:lnTo>
                    <a:pt x="56" y="0"/>
                  </a:lnTo>
                  <a:lnTo>
                    <a:pt x="64" y="0"/>
                  </a:lnTo>
                  <a:lnTo>
                    <a:pt x="74" y="4"/>
                  </a:lnTo>
                  <a:lnTo>
                    <a:pt x="80" y="12"/>
                  </a:lnTo>
                  <a:lnTo>
                    <a:pt x="80" y="12"/>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9" name="Line 240">
              <a:extLst>
                <a:ext uri="{FF2B5EF4-FFF2-40B4-BE49-F238E27FC236}">
                  <a16:creationId xmlns:a16="http://schemas.microsoft.com/office/drawing/2014/main" id="{71BC4CBD-481D-42D7-BD05-876EB2DC735B}"/>
                </a:ext>
              </a:extLst>
            </p:cNvPr>
            <p:cNvSpPr>
              <a:spLocks noChangeShapeType="1"/>
            </p:cNvSpPr>
            <p:nvPr/>
          </p:nvSpPr>
          <p:spPr bwMode="auto">
            <a:xfrm>
              <a:off x="2838450" y="53752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2" name="Line 241">
              <a:extLst>
                <a:ext uri="{FF2B5EF4-FFF2-40B4-BE49-F238E27FC236}">
                  <a16:creationId xmlns:a16="http://schemas.microsoft.com/office/drawing/2014/main" id="{C7E65586-1BA4-498A-8F6D-960C50C1EBDD}"/>
                </a:ext>
              </a:extLst>
            </p:cNvPr>
            <p:cNvSpPr>
              <a:spLocks noChangeShapeType="1"/>
            </p:cNvSpPr>
            <p:nvPr/>
          </p:nvSpPr>
          <p:spPr bwMode="auto">
            <a:xfrm flipH="1" flipV="1">
              <a:off x="2978150" y="55149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3" name="Line 242">
              <a:extLst>
                <a:ext uri="{FF2B5EF4-FFF2-40B4-BE49-F238E27FC236}">
                  <a16:creationId xmlns:a16="http://schemas.microsoft.com/office/drawing/2014/main" id="{6A9BD265-BF61-44D9-9C5E-B15916AFFEE6}"/>
                </a:ext>
              </a:extLst>
            </p:cNvPr>
            <p:cNvSpPr>
              <a:spLocks noChangeShapeType="1"/>
            </p:cNvSpPr>
            <p:nvPr/>
          </p:nvSpPr>
          <p:spPr bwMode="auto">
            <a:xfrm flipH="1">
              <a:off x="2978150" y="53752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4" name="Line 243">
              <a:extLst>
                <a:ext uri="{FF2B5EF4-FFF2-40B4-BE49-F238E27FC236}">
                  <a16:creationId xmlns:a16="http://schemas.microsoft.com/office/drawing/2014/main" id="{B90C5062-8666-4CD0-9375-29BC29DAC27F}"/>
                </a:ext>
              </a:extLst>
            </p:cNvPr>
            <p:cNvSpPr>
              <a:spLocks noChangeShapeType="1"/>
            </p:cNvSpPr>
            <p:nvPr/>
          </p:nvSpPr>
          <p:spPr bwMode="auto">
            <a:xfrm flipV="1">
              <a:off x="2838450" y="5514975"/>
              <a:ext cx="12700" cy="127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5" name="Line 244">
              <a:extLst>
                <a:ext uri="{FF2B5EF4-FFF2-40B4-BE49-F238E27FC236}">
                  <a16:creationId xmlns:a16="http://schemas.microsoft.com/office/drawing/2014/main" id="{46253456-6EFF-4A1A-A2C3-527E58F4FCEF}"/>
                </a:ext>
              </a:extLst>
            </p:cNvPr>
            <p:cNvSpPr>
              <a:spLocks noChangeShapeType="1"/>
            </p:cNvSpPr>
            <p:nvPr/>
          </p:nvSpPr>
          <p:spPr bwMode="auto">
            <a:xfrm flipH="1">
              <a:off x="3003550" y="5451475"/>
              <a:ext cx="25400" cy="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6" name="Line 245">
              <a:extLst>
                <a:ext uri="{FF2B5EF4-FFF2-40B4-BE49-F238E27FC236}">
                  <a16:creationId xmlns:a16="http://schemas.microsoft.com/office/drawing/2014/main" id="{FDD235CE-55FD-4614-9655-32303AE8526D}"/>
                </a:ext>
              </a:extLst>
            </p:cNvPr>
            <p:cNvSpPr>
              <a:spLocks noChangeShapeType="1"/>
            </p:cNvSpPr>
            <p:nvPr/>
          </p:nvSpPr>
          <p:spPr bwMode="auto">
            <a:xfrm flipH="1">
              <a:off x="2800350" y="5451475"/>
              <a:ext cx="25400" cy="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7" name="Line 246">
              <a:extLst>
                <a:ext uri="{FF2B5EF4-FFF2-40B4-BE49-F238E27FC236}">
                  <a16:creationId xmlns:a16="http://schemas.microsoft.com/office/drawing/2014/main" id="{69ADC226-FE67-4F65-BDD2-1019216B6D96}"/>
                </a:ext>
              </a:extLst>
            </p:cNvPr>
            <p:cNvSpPr>
              <a:spLocks noChangeShapeType="1"/>
            </p:cNvSpPr>
            <p:nvPr/>
          </p:nvSpPr>
          <p:spPr bwMode="auto">
            <a:xfrm>
              <a:off x="2914650" y="5337175"/>
              <a:ext cx="0" cy="254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8" name="Line 247">
              <a:extLst>
                <a:ext uri="{FF2B5EF4-FFF2-40B4-BE49-F238E27FC236}">
                  <a16:creationId xmlns:a16="http://schemas.microsoft.com/office/drawing/2014/main" id="{D4ECD47A-8A4C-49C8-B4C2-6F9E37BC6258}"/>
                </a:ext>
              </a:extLst>
            </p:cNvPr>
            <p:cNvSpPr>
              <a:spLocks noChangeShapeType="1"/>
            </p:cNvSpPr>
            <p:nvPr/>
          </p:nvSpPr>
          <p:spPr bwMode="auto">
            <a:xfrm flipV="1">
              <a:off x="2914650" y="5540375"/>
              <a:ext cx="0" cy="25400"/>
            </a:xfrm>
            <a:prstGeom prst="line">
              <a:avLst/>
            </a:prstGeom>
            <a:noFill/>
            <a:ln w="9525">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59" name="Freeform 248">
              <a:extLst>
                <a:ext uri="{FF2B5EF4-FFF2-40B4-BE49-F238E27FC236}">
                  <a16:creationId xmlns:a16="http://schemas.microsoft.com/office/drawing/2014/main" id="{A1EF462E-47A0-439D-9A44-843522B97A2A}"/>
                </a:ext>
              </a:extLst>
            </p:cNvPr>
            <p:cNvSpPr>
              <a:spLocks/>
            </p:cNvSpPr>
            <p:nvPr/>
          </p:nvSpPr>
          <p:spPr bwMode="auto">
            <a:xfrm>
              <a:off x="2863850" y="5400675"/>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solidFill>
              <a:srgbClr val="FFFFFF"/>
            </a:solidFill>
            <a:ln w="9525">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160" name="Group 159">
            <a:extLst>
              <a:ext uri="{FF2B5EF4-FFF2-40B4-BE49-F238E27FC236}">
                <a16:creationId xmlns:a16="http://schemas.microsoft.com/office/drawing/2014/main" id="{7B304932-9729-49BB-9582-ACA4434EFA23}"/>
              </a:ext>
            </a:extLst>
          </p:cNvPr>
          <p:cNvGrpSpPr/>
          <p:nvPr/>
        </p:nvGrpSpPr>
        <p:grpSpPr>
          <a:xfrm>
            <a:off x="3241159" y="1572995"/>
            <a:ext cx="650668" cy="635358"/>
            <a:chOff x="3253270" y="1384100"/>
            <a:chExt cx="650668" cy="635358"/>
          </a:xfrm>
        </p:grpSpPr>
        <p:grpSp>
          <p:nvGrpSpPr>
            <p:cNvPr id="161" name="Group 160">
              <a:extLst>
                <a:ext uri="{FF2B5EF4-FFF2-40B4-BE49-F238E27FC236}">
                  <a16:creationId xmlns:a16="http://schemas.microsoft.com/office/drawing/2014/main" id="{8B7C3596-518E-4431-A922-671F2BB11599}"/>
                </a:ext>
              </a:extLst>
            </p:cNvPr>
            <p:cNvGrpSpPr/>
            <p:nvPr/>
          </p:nvGrpSpPr>
          <p:grpSpPr>
            <a:xfrm>
              <a:off x="3253270" y="1384100"/>
              <a:ext cx="650668" cy="635358"/>
              <a:chOff x="3253270" y="1384100"/>
              <a:chExt cx="650668" cy="635358"/>
            </a:xfrm>
          </p:grpSpPr>
          <p:sp>
            <p:nvSpPr>
              <p:cNvPr id="170" name="Freeform: Shape 78">
                <a:extLst>
                  <a:ext uri="{FF2B5EF4-FFF2-40B4-BE49-F238E27FC236}">
                    <a16:creationId xmlns:a16="http://schemas.microsoft.com/office/drawing/2014/main" id="{002B3C82-2067-4C58-83E4-0D7B09886FBF}"/>
                  </a:ext>
                </a:extLst>
              </p:cNvPr>
              <p:cNvSpPr/>
              <p:nvPr/>
            </p:nvSpPr>
            <p:spPr>
              <a:xfrm rot="2700000">
                <a:off x="3260925" y="1376445"/>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EYInterstate Light"/>
                  <a:ea typeface="+mn-ea"/>
                  <a:cs typeface="+mn-cs"/>
                </a:endParaRPr>
              </a:p>
            </p:txBody>
          </p:sp>
          <p:sp>
            <p:nvSpPr>
              <p:cNvPr id="171" name="Oval 20">
                <a:extLst>
                  <a:ext uri="{FF2B5EF4-FFF2-40B4-BE49-F238E27FC236}">
                    <a16:creationId xmlns:a16="http://schemas.microsoft.com/office/drawing/2014/main" id="{289241F3-837F-4C8D-A263-4DD66A2529DD}"/>
                  </a:ext>
                </a:extLst>
              </p:cNvPr>
              <p:cNvSpPr/>
              <p:nvPr/>
            </p:nvSpPr>
            <p:spPr>
              <a:xfrm>
                <a:off x="3283783" y="1407416"/>
                <a:ext cx="589639" cy="57576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62" name="Group 161">
              <a:extLst>
                <a:ext uri="{FF2B5EF4-FFF2-40B4-BE49-F238E27FC236}">
                  <a16:creationId xmlns:a16="http://schemas.microsoft.com/office/drawing/2014/main" id="{10275FFC-89BF-4546-8E6A-95415816B65B}"/>
                </a:ext>
              </a:extLst>
            </p:cNvPr>
            <p:cNvGrpSpPr/>
            <p:nvPr/>
          </p:nvGrpSpPr>
          <p:grpSpPr>
            <a:xfrm>
              <a:off x="3381535" y="1469947"/>
              <a:ext cx="408735" cy="437128"/>
              <a:chOff x="4686304" y="1612900"/>
              <a:chExt cx="533409" cy="584208"/>
            </a:xfrm>
          </p:grpSpPr>
          <p:sp>
            <p:nvSpPr>
              <p:cNvPr id="163" name="Freeform 24">
                <a:extLst>
                  <a:ext uri="{FF2B5EF4-FFF2-40B4-BE49-F238E27FC236}">
                    <a16:creationId xmlns:a16="http://schemas.microsoft.com/office/drawing/2014/main" id="{20C17AD2-CCFE-4C1E-9976-E1839BC028DE}"/>
                  </a:ext>
                </a:extLst>
              </p:cNvPr>
              <p:cNvSpPr>
                <a:spLocks/>
              </p:cNvSpPr>
              <p:nvPr/>
            </p:nvSpPr>
            <p:spPr bwMode="auto">
              <a:xfrm>
                <a:off x="4838707" y="1765306"/>
                <a:ext cx="228600" cy="76200"/>
              </a:xfrm>
              <a:custGeom>
                <a:avLst/>
                <a:gdLst>
                  <a:gd name="T0" fmla="*/ 144 w 144"/>
                  <a:gd name="T1" fmla="*/ 48 h 48"/>
                  <a:gd name="T2" fmla="*/ 144 w 144"/>
                  <a:gd name="T3" fmla="*/ 38 h 48"/>
                  <a:gd name="T4" fmla="*/ 144 w 144"/>
                  <a:gd name="T5" fmla="*/ 38 h 48"/>
                  <a:gd name="T6" fmla="*/ 142 w 144"/>
                  <a:gd name="T7" fmla="*/ 30 h 48"/>
                  <a:gd name="T8" fmla="*/ 136 w 144"/>
                  <a:gd name="T9" fmla="*/ 22 h 48"/>
                  <a:gd name="T10" fmla="*/ 128 w 144"/>
                  <a:gd name="T11" fmla="*/ 14 h 48"/>
                  <a:gd name="T12" fmla="*/ 116 w 144"/>
                  <a:gd name="T13" fmla="*/ 10 h 48"/>
                  <a:gd name="T14" fmla="*/ 106 w 144"/>
                  <a:gd name="T15" fmla="*/ 6 h 48"/>
                  <a:gd name="T16" fmla="*/ 94 w 144"/>
                  <a:gd name="T17" fmla="*/ 2 h 48"/>
                  <a:gd name="T18" fmla="*/ 72 w 144"/>
                  <a:gd name="T19" fmla="*/ 0 h 48"/>
                  <a:gd name="T20" fmla="*/ 72 w 144"/>
                  <a:gd name="T21" fmla="*/ 0 h 48"/>
                  <a:gd name="T22" fmla="*/ 50 w 144"/>
                  <a:gd name="T23" fmla="*/ 2 h 48"/>
                  <a:gd name="T24" fmla="*/ 38 w 144"/>
                  <a:gd name="T25" fmla="*/ 6 h 48"/>
                  <a:gd name="T26" fmla="*/ 28 w 144"/>
                  <a:gd name="T27" fmla="*/ 10 h 48"/>
                  <a:gd name="T28" fmla="*/ 16 w 144"/>
                  <a:gd name="T29" fmla="*/ 14 h 48"/>
                  <a:gd name="T30" fmla="*/ 8 w 144"/>
                  <a:gd name="T31" fmla="*/ 22 h 48"/>
                  <a:gd name="T32" fmla="*/ 2 w 144"/>
                  <a:gd name="T33" fmla="*/ 30 h 48"/>
                  <a:gd name="T34" fmla="*/ 0 w 144"/>
                  <a:gd name="T35" fmla="*/ 38 h 48"/>
                  <a:gd name="T36" fmla="*/ 0 w 14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48">
                    <a:moveTo>
                      <a:pt x="144" y="48"/>
                    </a:moveTo>
                    <a:lnTo>
                      <a:pt x="144" y="38"/>
                    </a:lnTo>
                    <a:lnTo>
                      <a:pt x="144" y="38"/>
                    </a:lnTo>
                    <a:lnTo>
                      <a:pt x="142" y="30"/>
                    </a:lnTo>
                    <a:lnTo>
                      <a:pt x="136" y="22"/>
                    </a:lnTo>
                    <a:lnTo>
                      <a:pt x="128" y="14"/>
                    </a:lnTo>
                    <a:lnTo>
                      <a:pt x="116" y="10"/>
                    </a:lnTo>
                    <a:lnTo>
                      <a:pt x="106" y="6"/>
                    </a:lnTo>
                    <a:lnTo>
                      <a:pt x="94" y="2"/>
                    </a:lnTo>
                    <a:lnTo>
                      <a:pt x="72" y="0"/>
                    </a:lnTo>
                    <a:lnTo>
                      <a:pt x="72" y="0"/>
                    </a:lnTo>
                    <a:lnTo>
                      <a:pt x="50" y="2"/>
                    </a:lnTo>
                    <a:lnTo>
                      <a:pt x="38" y="6"/>
                    </a:lnTo>
                    <a:lnTo>
                      <a:pt x="28" y="10"/>
                    </a:lnTo>
                    <a:lnTo>
                      <a:pt x="16" y="14"/>
                    </a:lnTo>
                    <a:lnTo>
                      <a:pt x="8" y="22"/>
                    </a:lnTo>
                    <a:lnTo>
                      <a:pt x="2" y="30"/>
                    </a:lnTo>
                    <a:lnTo>
                      <a:pt x="0" y="38"/>
                    </a:lnTo>
                    <a:lnTo>
                      <a:pt x="0" y="48"/>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4" name="Freeform 25">
                <a:extLst>
                  <a:ext uri="{FF2B5EF4-FFF2-40B4-BE49-F238E27FC236}">
                    <a16:creationId xmlns:a16="http://schemas.microsoft.com/office/drawing/2014/main" id="{0AACFC77-2537-4B7D-9C7B-918FFA14FE1D}"/>
                  </a:ext>
                </a:extLst>
              </p:cNvPr>
              <p:cNvSpPr>
                <a:spLocks/>
              </p:cNvSpPr>
              <p:nvPr/>
            </p:nvSpPr>
            <p:spPr bwMode="auto">
              <a:xfrm>
                <a:off x="4686304" y="1816107"/>
                <a:ext cx="238125" cy="381001"/>
              </a:xfrm>
              <a:custGeom>
                <a:avLst/>
                <a:gdLst>
                  <a:gd name="T0" fmla="*/ 56 w 150"/>
                  <a:gd name="T1" fmla="*/ 64 h 240"/>
                  <a:gd name="T2" fmla="*/ 56 w 150"/>
                  <a:gd name="T3" fmla="*/ 112 h 240"/>
                  <a:gd name="T4" fmla="*/ 96 w 150"/>
                  <a:gd name="T5" fmla="*/ 112 h 240"/>
                  <a:gd name="T6" fmla="*/ 96 w 150"/>
                  <a:gd name="T7" fmla="*/ 112 h 240"/>
                  <a:gd name="T8" fmla="*/ 106 w 150"/>
                  <a:gd name="T9" fmla="*/ 114 h 240"/>
                  <a:gd name="T10" fmla="*/ 114 w 150"/>
                  <a:gd name="T11" fmla="*/ 118 h 240"/>
                  <a:gd name="T12" fmla="*/ 122 w 150"/>
                  <a:gd name="T13" fmla="*/ 124 h 240"/>
                  <a:gd name="T14" fmla="*/ 126 w 150"/>
                  <a:gd name="T15" fmla="*/ 134 h 240"/>
                  <a:gd name="T16" fmla="*/ 150 w 150"/>
                  <a:gd name="T17" fmla="*/ 240 h 240"/>
                  <a:gd name="T18" fmla="*/ 116 w 150"/>
                  <a:gd name="T19" fmla="*/ 240 h 240"/>
                  <a:gd name="T20" fmla="*/ 90 w 150"/>
                  <a:gd name="T21" fmla="*/ 160 h 240"/>
                  <a:gd name="T22" fmla="*/ 38 w 150"/>
                  <a:gd name="T23" fmla="*/ 160 h 240"/>
                  <a:gd name="T24" fmla="*/ 38 w 150"/>
                  <a:gd name="T25" fmla="*/ 160 h 240"/>
                  <a:gd name="T26" fmla="*/ 30 w 150"/>
                  <a:gd name="T27" fmla="*/ 160 h 240"/>
                  <a:gd name="T28" fmla="*/ 24 w 150"/>
                  <a:gd name="T29" fmla="*/ 156 h 240"/>
                  <a:gd name="T30" fmla="*/ 16 w 150"/>
                  <a:gd name="T31" fmla="*/ 154 h 240"/>
                  <a:gd name="T32" fmla="*/ 12 w 150"/>
                  <a:gd name="T33" fmla="*/ 148 h 240"/>
                  <a:gd name="T34" fmla="*/ 6 w 150"/>
                  <a:gd name="T35" fmla="*/ 144 h 240"/>
                  <a:gd name="T36" fmla="*/ 4 w 150"/>
                  <a:gd name="T37" fmla="*/ 136 h 240"/>
                  <a:gd name="T38" fmla="*/ 0 w 150"/>
                  <a:gd name="T39" fmla="*/ 130 h 240"/>
                  <a:gd name="T40" fmla="*/ 0 w 150"/>
                  <a:gd name="T41" fmla="*/ 122 h 240"/>
                  <a:gd name="T42" fmla="*/ 0 w 150"/>
                  <a:gd name="T43" fmla="*/ 26 h 240"/>
                  <a:gd name="T44" fmla="*/ 0 w 150"/>
                  <a:gd name="T45" fmla="*/ 26 h 240"/>
                  <a:gd name="T46" fmla="*/ 2 w 150"/>
                  <a:gd name="T47" fmla="*/ 16 h 240"/>
                  <a:gd name="T48" fmla="*/ 8 w 150"/>
                  <a:gd name="T49" fmla="*/ 8 h 240"/>
                  <a:gd name="T50" fmla="*/ 16 w 150"/>
                  <a:gd name="T51" fmla="*/ 2 h 240"/>
                  <a:gd name="T52" fmla="*/ 26 w 150"/>
                  <a:gd name="T53" fmla="*/ 0 h 240"/>
                  <a:gd name="T54" fmla="*/ 26 w 150"/>
                  <a:gd name="T55" fmla="*/ 0 h 240"/>
                  <a:gd name="T56" fmla="*/ 26 w 150"/>
                  <a:gd name="T57" fmla="*/ 0 h 240"/>
                  <a:gd name="T58" fmla="*/ 38 w 150"/>
                  <a:gd name="T59" fmla="*/ 2 h 240"/>
                  <a:gd name="T60" fmla="*/ 50 w 150"/>
                  <a:gd name="T61" fmla="*/ 4 h 240"/>
                  <a:gd name="T62" fmla="*/ 60 w 150"/>
                  <a:gd name="T63" fmla="*/ 10 h 240"/>
                  <a:gd name="T64" fmla="*/ 68 w 150"/>
                  <a:gd name="T65" fmla="*/ 18 h 240"/>
                  <a:gd name="T66" fmla="*/ 96 w 150"/>
                  <a:gd name="T67" fmla="*/ 48 h 240"/>
                  <a:gd name="T68" fmla="*/ 144 w 150"/>
                  <a:gd name="T69" fmla="*/ 48 h 240"/>
                  <a:gd name="T70" fmla="*/ 144 w 150"/>
                  <a:gd name="T71" fmla="*/ 48 h 240"/>
                  <a:gd name="T72" fmla="*/ 144 w 150"/>
                  <a:gd name="T73" fmla="*/ 54 h 240"/>
                  <a:gd name="T74" fmla="*/ 138 w 150"/>
                  <a:gd name="T75" fmla="*/ 64 h 240"/>
                  <a:gd name="T76" fmla="*/ 134 w 150"/>
                  <a:gd name="T77" fmla="*/ 70 h 240"/>
                  <a:gd name="T78" fmla="*/ 130 w 150"/>
                  <a:gd name="T79" fmla="*/ 76 h 240"/>
                  <a:gd name="T80" fmla="*/ 122 w 150"/>
                  <a:gd name="T81" fmla="*/ 78 h 240"/>
                  <a:gd name="T82" fmla="*/ 112 w 150"/>
                  <a:gd name="T83" fmla="*/ 80 h 240"/>
                  <a:gd name="T84" fmla="*/ 112 w 150"/>
                  <a:gd name="T85" fmla="*/ 80 h 240"/>
                  <a:gd name="T86" fmla="*/ 70 w 150"/>
                  <a:gd name="T87" fmla="*/ 80 h 240"/>
                  <a:gd name="T88" fmla="*/ 32 w 150"/>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240">
                    <a:moveTo>
                      <a:pt x="56" y="64"/>
                    </a:moveTo>
                    <a:lnTo>
                      <a:pt x="56" y="112"/>
                    </a:lnTo>
                    <a:lnTo>
                      <a:pt x="96" y="112"/>
                    </a:lnTo>
                    <a:lnTo>
                      <a:pt x="96" y="112"/>
                    </a:lnTo>
                    <a:lnTo>
                      <a:pt x="106" y="114"/>
                    </a:lnTo>
                    <a:lnTo>
                      <a:pt x="114" y="118"/>
                    </a:lnTo>
                    <a:lnTo>
                      <a:pt x="122" y="124"/>
                    </a:lnTo>
                    <a:lnTo>
                      <a:pt x="126" y="134"/>
                    </a:lnTo>
                    <a:lnTo>
                      <a:pt x="150" y="240"/>
                    </a:lnTo>
                    <a:lnTo>
                      <a:pt x="116" y="240"/>
                    </a:lnTo>
                    <a:lnTo>
                      <a:pt x="90" y="160"/>
                    </a:lnTo>
                    <a:lnTo>
                      <a:pt x="38" y="160"/>
                    </a:lnTo>
                    <a:lnTo>
                      <a:pt x="38" y="160"/>
                    </a:lnTo>
                    <a:lnTo>
                      <a:pt x="30" y="160"/>
                    </a:lnTo>
                    <a:lnTo>
                      <a:pt x="24" y="156"/>
                    </a:lnTo>
                    <a:lnTo>
                      <a:pt x="16" y="154"/>
                    </a:lnTo>
                    <a:lnTo>
                      <a:pt x="12" y="148"/>
                    </a:lnTo>
                    <a:lnTo>
                      <a:pt x="6" y="144"/>
                    </a:lnTo>
                    <a:lnTo>
                      <a:pt x="4" y="136"/>
                    </a:lnTo>
                    <a:lnTo>
                      <a:pt x="0" y="130"/>
                    </a:lnTo>
                    <a:lnTo>
                      <a:pt x="0" y="122"/>
                    </a:lnTo>
                    <a:lnTo>
                      <a:pt x="0" y="26"/>
                    </a:lnTo>
                    <a:lnTo>
                      <a:pt x="0" y="26"/>
                    </a:lnTo>
                    <a:lnTo>
                      <a:pt x="2" y="16"/>
                    </a:lnTo>
                    <a:lnTo>
                      <a:pt x="8" y="8"/>
                    </a:lnTo>
                    <a:lnTo>
                      <a:pt x="16" y="2"/>
                    </a:lnTo>
                    <a:lnTo>
                      <a:pt x="26" y="0"/>
                    </a:lnTo>
                    <a:lnTo>
                      <a:pt x="26" y="0"/>
                    </a:lnTo>
                    <a:lnTo>
                      <a:pt x="26" y="0"/>
                    </a:lnTo>
                    <a:lnTo>
                      <a:pt x="38" y="2"/>
                    </a:lnTo>
                    <a:lnTo>
                      <a:pt x="50" y="4"/>
                    </a:lnTo>
                    <a:lnTo>
                      <a:pt x="60" y="10"/>
                    </a:lnTo>
                    <a:lnTo>
                      <a:pt x="68" y="18"/>
                    </a:lnTo>
                    <a:lnTo>
                      <a:pt x="96" y="48"/>
                    </a:lnTo>
                    <a:lnTo>
                      <a:pt x="144" y="48"/>
                    </a:lnTo>
                    <a:lnTo>
                      <a:pt x="144" y="48"/>
                    </a:lnTo>
                    <a:lnTo>
                      <a:pt x="144" y="54"/>
                    </a:lnTo>
                    <a:lnTo>
                      <a:pt x="138" y="64"/>
                    </a:lnTo>
                    <a:lnTo>
                      <a:pt x="134" y="70"/>
                    </a:lnTo>
                    <a:lnTo>
                      <a:pt x="130" y="76"/>
                    </a:lnTo>
                    <a:lnTo>
                      <a:pt x="122" y="78"/>
                    </a:lnTo>
                    <a:lnTo>
                      <a:pt x="112" y="80"/>
                    </a:lnTo>
                    <a:lnTo>
                      <a:pt x="112" y="80"/>
                    </a:lnTo>
                    <a:lnTo>
                      <a:pt x="70" y="80"/>
                    </a:lnTo>
                    <a:lnTo>
                      <a:pt x="32" y="40"/>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5" name="Freeform 26">
                <a:extLst>
                  <a:ext uri="{FF2B5EF4-FFF2-40B4-BE49-F238E27FC236}">
                    <a16:creationId xmlns:a16="http://schemas.microsoft.com/office/drawing/2014/main" id="{FD13FFF0-6333-4A8F-A33D-91089D534921}"/>
                  </a:ext>
                </a:extLst>
              </p:cNvPr>
              <p:cNvSpPr>
                <a:spLocks/>
              </p:cNvSpPr>
              <p:nvPr/>
            </p:nvSpPr>
            <p:spPr bwMode="auto">
              <a:xfrm>
                <a:off x="4711708" y="1663706"/>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6" name="Freeform 27">
                <a:extLst>
                  <a:ext uri="{FF2B5EF4-FFF2-40B4-BE49-F238E27FC236}">
                    <a16:creationId xmlns:a16="http://schemas.microsoft.com/office/drawing/2014/main" id="{46BFB4B6-164F-49AC-AC48-46579364B509}"/>
                  </a:ext>
                </a:extLst>
              </p:cNvPr>
              <p:cNvSpPr>
                <a:spLocks/>
              </p:cNvSpPr>
              <p:nvPr/>
            </p:nvSpPr>
            <p:spPr bwMode="auto">
              <a:xfrm>
                <a:off x="4978413" y="1816107"/>
                <a:ext cx="241300" cy="381001"/>
              </a:xfrm>
              <a:custGeom>
                <a:avLst/>
                <a:gdLst>
                  <a:gd name="T0" fmla="*/ 96 w 152"/>
                  <a:gd name="T1" fmla="*/ 64 h 240"/>
                  <a:gd name="T2" fmla="*/ 96 w 152"/>
                  <a:gd name="T3" fmla="*/ 112 h 240"/>
                  <a:gd name="T4" fmla="*/ 54 w 152"/>
                  <a:gd name="T5" fmla="*/ 112 h 240"/>
                  <a:gd name="T6" fmla="*/ 54 w 152"/>
                  <a:gd name="T7" fmla="*/ 112 h 240"/>
                  <a:gd name="T8" fmla="*/ 44 w 152"/>
                  <a:gd name="T9" fmla="*/ 114 h 240"/>
                  <a:gd name="T10" fmla="*/ 36 w 152"/>
                  <a:gd name="T11" fmla="*/ 118 h 240"/>
                  <a:gd name="T12" fmla="*/ 30 w 152"/>
                  <a:gd name="T13" fmla="*/ 124 h 240"/>
                  <a:gd name="T14" fmla="*/ 24 w 152"/>
                  <a:gd name="T15" fmla="*/ 134 h 240"/>
                  <a:gd name="T16" fmla="*/ 0 w 152"/>
                  <a:gd name="T17" fmla="*/ 240 h 240"/>
                  <a:gd name="T18" fmla="*/ 36 w 152"/>
                  <a:gd name="T19" fmla="*/ 240 h 240"/>
                  <a:gd name="T20" fmla="*/ 62 w 152"/>
                  <a:gd name="T21" fmla="*/ 160 h 240"/>
                  <a:gd name="T22" fmla="*/ 112 w 152"/>
                  <a:gd name="T23" fmla="*/ 160 h 240"/>
                  <a:gd name="T24" fmla="*/ 112 w 152"/>
                  <a:gd name="T25" fmla="*/ 160 h 240"/>
                  <a:gd name="T26" fmla="*/ 120 w 152"/>
                  <a:gd name="T27" fmla="*/ 160 h 240"/>
                  <a:gd name="T28" fmla="*/ 128 w 152"/>
                  <a:gd name="T29" fmla="*/ 156 h 240"/>
                  <a:gd name="T30" fmla="*/ 134 w 152"/>
                  <a:gd name="T31" fmla="*/ 154 h 240"/>
                  <a:gd name="T32" fmla="*/ 140 w 152"/>
                  <a:gd name="T33" fmla="*/ 148 h 240"/>
                  <a:gd name="T34" fmla="*/ 144 w 152"/>
                  <a:gd name="T35" fmla="*/ 144 h 240"/>
                  <a:gd name="T36" fmla="*/ 148 w 152"/>
                  <a:gd name="T37" fmla="*/ 136 h 240"/>
                  <a:gd name="T38" fmla="*/ 152 w 152"/>
                  <a:gd name="T39" fmla="*/ 130 h 240"/>
                  <a:gd name="T40" fmla="*/ 152 w 152"/>
                  <a:gd name="T41" fmla="*/ 122 h 240"/>
                  <a:gd name="T42" fmla="*/ 152 w 152"/>
                  <a:gd name="T43" fmla="*/ 26 h 240"/>
                  <a:gd name="T44" fmla="*/ 152 w 152"/>
                  <a:gd name="T45" fmla="*/ 26 h 240"/>
                  <a:gd name="T46" fmla="*/ 150 w 152"/>
                  <a:gd name="T47" fmla="*/ 16 h 240"/>
                  <a:gd name="T48" fmla="*/ 144 w 152"/>
                  <a:gd name="T49" fmla="*/ 8 h 240"/>
                  <a:gd name="T50" fmla="*/ 136 w 152"/>
                  <a:gd name="T51" fmla="*/ 2 h 240"/>
                  <a:gd name="T52" fmla="*/ 124 w 152"/>
                  <a:gd name="T53" fmla="*/ 0 h 240"/>
                  <a:gd name="T54" fmla="*/ 124 w 152"/>
                  <a:gd name="T55" fmla="*/ 0 h 240"/>
                  <a:gd name="T56" fmla="*/ 124 w 152"/>
                  <a:gd name="T57" fmla="*/ 0 h 240"/>
                  <a:gd name="T58" fmla="*/ 112 w 152"/>
                  <a:gd name="T59" fmla="*/ 2 h 240"/>
                  <a:gd name="T60" fmla="*/ 102 w 152"/>
                  <a:gd name="T61" fmla="*/ 4 h 240"/>
                  <a:gd name="T62" fmla="*/ 92 w 152"/>
                  <a:gd name="T63" fmla="*/ 10 h 240"/>
                  <a:gd name="T64" fmla="*/ 82 w 152"/>
                  <a:gd name="T65" fmla="*/ 18 h 240"/>
                  <a:gd name="T66" fmla="*/ 54 w 152"/>
                  <a:gd name="T67" fmla="*/ 48 h 240"/>
                  <a:gd name="T68" fmla="*/ 8 w 152"/>
                  <a:gd name="T69" fmla="*/ 48 h 240"/>
                  <a:gd name="T70" fmla="*/ 8 w 152"/>
                  <a:gd name="T71" fmla="*/ 48 h 240"/>
                  <a:gd name="T72" fmla="*/ 8 w 152"/>
                  <a:gd name="T73" fmla="*/ 54 h 240"/>
                  <a:gd name="T74" fmla="*/ 14 w 152"/>
                  <a:gd name="T75" fmla="*/ 64 h 240"/>
                  <a:gd name="T76" fmla="*/ 18 w 152"/>
                  <a:gd name="T77" fmla="*/ 70 h 240"/>
                  <a:gd name="T78" fmla="*/ 22 w 152"/>
                  <a:gd name="T79" fmla="*/ 76 h 240"/>
                  <a:gd name="T80" fmla="*/ 30 w 152"/>
                  <a:gd name="T81" fmla="*/ 78 h 240"/>
                  <a:gd name="T82" fmla="*/ 40 w 152"/>
                  <a:gd name="T83" fmla="*/ 80 h 240"/>
                  <a:gd name="T84" fmla="*/ 40 w 152"/>
                  <a:gd name="T85" fmla="*/ 80 h 240"/>
                  <a:gd name="T86" fmla="*/ 80 w 152"/>
                  <a:gd name="T87" fmla="*/ 80 h 240"/>
                  <a:gd name="T88" fmla="*/ 120 w 152"/>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240">
                    <a:moveTo>
                      <a:pt x="96" y="64"/>
                    </a:moveTo>
                    <a:lnTo>
                      <a:pt x="96" y="112"/>
                    </a:lnTo>
                    <a:lnTo>
                      <a:pt x="54" y="112"/>
                    </a:lnTo>
                    <a:lnTo>
                      <a:pt x="54" y="112"/>
                    </a:lnTo>
                    <a:lnTo>
                      <a:pt x="44" y="114"/>
                    </a:lnTo>
                    <a:lnTo>
                      <a:pt x="36" y="118"/>
                    </a:lnTo>
                    <a:lnTo>
                      <a:pt x="30" y="124"/>
                    </a:lnTo>
                    <a:lnTo>
                      <a:pt x="24" y="134"/>
                    </a:lnTo>
                    <a:lnTo>
                      <a:pt x="0" y="240"/>
                    </a:lnTo>
                    <a:lnTo>
                      <a:pt x="36" y="240"/>
                    </a:lnTo>
                    <a:lnTo>
                      <a:pt x="62" y="160"/>
                    </a:lnTo>
                    <a:lnTo>
                      <a:pt x="112" y="160"/>
                    </a:lnTo>
                    <a:lnTo>
                      <a:pt x="112" y="160"/>
                    </a:lnTo>
                    <a:lnTo>
                      <a:pt x="120" y="160"/>
                    </a:lnTo>
                    <a:lnTo>
                      <a:pt x="128" y="156"/>
                    </a:lnTo>
                    <a:lnTo>
                      <a:pt x="134" y="154"/>
                    </a:lnTo>
                    <a:lnTo>
                      <a:pt x="140" y="148"/>
                    </a:lnTo>
                    <a:lnTo>
                      <a:pt x="144" y="144"/>
                    </a:lnTo>
                    <a:lnTo>
                      <a:pt x="148" y="136"/>
                    </a:lnTo>
                    <a:lnTo>
                      <a:pt x="152" y="130"/>
                    </a:lnTo>
                    <a:lnTo>
                      <a:pt x="152" y="122"/>
                    </a:lnTo>
                    <a:lnTo>
                      <a:pt x="152" y="26"/>
                    </a:lnTo>
                    <a:lnTo>
                      <a:pt x="152" y="26"/>
                    </a:lnTo>
                    <a:lnTo>
                      <a:pt x="150" y="16"/>
                    </a:lnTo>
                    <a:lnTo>
                      <a:pt x="144" y="8"/>
                    </a:lnTo>
                    <a:lnTo>
                      <a:pt x="136" y="2"/>
                    </a:lnTo>
                    <a:lnTo>
                      <a:pt x="124" y="0"/>
                    </a:lnTo>
                    <a:lnTo>
                      <a:pt x="124" y="0"/>
                    </a:lnTo>
                    <a:lnTo>
                      <a:pt x="124" y="0"/>
                    </a:lnTo>
                    <a:lnTo>
                      <a:pt x="112" y="2"/>
                    </a:lnTo>
                    <a:lnTo>
                      <a:pt x="102" y="4"/>
                    </a:lnTo>
                    <a:lnTo>
                      <a:pt x="92" y="10"/>
                    </a:lnTo>
                    <a:lnTo>
                      <a:pt x="82" y="18"/>
                    </a:lnTo>
                    <a:lnTo>
                      <a:pt x="54" y="48"/>
                    </a:lnTo>
                    <a:lnTo>
                      <a:pt x="8" y="48"/>
                    </a:lnTo>
                    <a:lnTo>
                      <a:pt x="8" y="48"/>
                    </a:lnTo>
                    <a:lnTo>
                      <a:pt x="8" y="54"/>
                    </a:lnTo>
                    <a:lnTo>
                      <a:pt x="14" y="64"/>
                    </a:lnTo>
                    <a:lnTo>
                      <a:pt x="18" y="70"/>
                    </a:lnTo>
                    <a:lnTo>
                      <a:pt x="22" y="76"/>
                    </a:lnTo>
                    <a:lnTo>
                      <a:pt x="30" y="78"/>
                    </a:lnTo>
                    <a:lnTo>
                      <a:pt x="40" y="80"/>
                    </a:lnTo>
                    <a:lnTo>
                      <a:pt x="40" y="80"/>
                    </a:lnTo>
                    <a:lnTo>
                      <a:pt x="80" y="80"/>
                    </a:lnTo>
                    <a:lnTo>
                      <a:pt x="120" y="40"/>
                    </a:lnTo>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7" name="Freeform 28">
                <a:extLst>
                  <a:ext uri="{FF2B5EF4-FFF2-40B4-BE49-F238E27FC236}">
                    <a16:creationId xmlns:a16="http://schemas.microsoft.com/office/drawing/2014/main" id="{48DBAAE1-1EE4-4CEB-BB7B-2A6250078E9E}"/>
                  </a:ext>
                </a:extLst>
              </p:cNvPr>
              <p:cNvSpPr>
                <a:spLocks/>
              </p:cNvSpPr>
              <p:nvPr/>
            </p:nvSpPr>
            <p:spPr bwMode="auto">
              <a:xfrm>
                <a:off x="5092719" y="1663706"/>
                <a:ext cx="101600" cy="114300"/>
              </a:xfrm>
              <a:custGeom>
                <a:avLst/>
                <a:gdLst>
                  <a:gd name="T0" fmla="*/ 32 w 64"/>
                  <a:gd name="T1" fmla="*/ 72 h 72"/>
                  <a:gd name="T2" fmla="*/ 32 w 64"/>
                  <a:gd name="T3" fmla="*/ 72 h 72"/>
                  <a:gd name="T4" fmla="*/ 38 w 64"/>
                  <a:gd name="T5" fmla="*/ 72 h 72"/>
                  <a:gd name="T6" fmla="*/ 44 w 64"/>
                  <a:gd name="T7" fmla="*/ 70 h 72"/>
                  <a:gd name="T8" fmla="*/ 50 w 64"/>
                  <a:gd name="T9" fmla="*/ 66 h 72"/>
                  <a:gd name="T10" fmla="*/ 54 w 64"/>
                  <a:gd name="T11" fmla="*/ 62 h 72"/>
                  <a:gd name="T12" fmla="*/ 62 w 64"/>
                  <a:gd name="T13" fmla="*/ 52 h 72"/>
                  <a:gd name="T14" fmla="*/ 64 w 64"/>
                  <a:gd name="T15" fmla="*/ 46 h 72"/>
                  <a:gd name="T16" fmla="*/ 64 w 64"/>
                  <a:gd name="T17" fmla="*/ 40 h 72"/>
                  <a:gd name="T18" fmla="*/ 64 w 64"/>
                  <a:gd name="T19" fmla="*/ 32 h 72"/>
                  <a:gd name="T20" fmla="*/ 64 w 64"/>
                  <a:gd name="T21" fmla="*/ 32 h 72"/>
                  <a:gd name="T22" fmla="*/ 64 w 64"/>
                  <a:gd name="T23" fmla="*/ 26 h 72"/>
                  <a:gd name="T24" fmla="*/ 62 w 64"/>
                  <a:gd name="T25" fmla="*/ 20 h 72"/>
                  <a:gd name="T26" fmla="*/ 54 w 64"/>
                  <a:gd name="T27" fmla="*/ 10 h 72"/>
                  <a:gd name="T28" fmla="*/ 50 w 64"/>
                  <a:gd name="T29" fmla="*/ 6 h 72"/>
                  <a:gd name="T30" fmla="*/ 44 w 64"/>
                  <a:gd name="T31" fmla="*/ 2 h 72"/>
                  <a:gd name="T32" fmla="*/ 38 w 64"/>
                  <a:gd name="T33" fmla="*/ 0 h 72"/>
                  <a:gd name="T34" fmla="*/ 32 w 64"/>
                  <a:gd name="T35" fmla="*/ 0 h 72"/>
                  <a:gd name="T36" fmla="*/ 32 w 64"/>
                  <a:gd name="T37" fmla="*/ 0 h 72"/>
                  <a:gd name="T38" fmla="*/ 26 w 64"/>
                  <a:gd name="T39" fmla="*/ 0 h 72"/>
                  <a:gd name="T40" fmla="*/ 20 w 64"/>
                  <a:gd name="T41" fmla="*/ 2 h 72"/>
                  <a:gd name="T42" fmla="*/ 14 w 64"/>
                  <a:gd name="T43" fmla="*/ 6 h 72"/>
                  <a:gd name="T44" fmla="*/ 10 w 64"/>
                  <a:gd name="T45" fmla="*/ 10 h 72"/>
                  <a:gd name="T46" fmla="*/ 2 w 64"/>
                  <a:gd name="T47" fmla="*/ 20 h 72"/>
                  <a:gd name="T48" fmla="*/ 0 w 64"/>
                  <a:gd name="T49" fmla="*/ 26 h 72"/>
                  <a:gd name="T50" fmla="*/ 0 w 64"/>
                  <a:gd name="T51" fmla="*/ 32 h 72"/>
                  <a:gd name="T52" fmla="*/ 0 w 64"/>
                  <a:gd name="T53" fmla="*/ 40 h 72"/>
                  <a:gd name="T54" fmla="*/ 0 w 64"/>
                  <a:gd name="T55" fmla="*/ 40 h 72"/>
                  <a:gd name="T56" fmla="*/ 0 w 64"/>
                  <a:gd name="T57" fmla="*/ 46 h 72"/>
                  <a:gd name="T58" fmla="*/ 2 w 64"/>
                  <a:gd name="T59" fmla="*/ 52 h 72"/>
                  <a:gd name="T60" fmla="*/ 10 w 64"/>
                  <a:gd name="T61" fmla="*/ 62 h 72"/>
                  <a:gd name="T62" fmla="*/ 14 w 64"/>
                  <a:gd name="T63" fmla="*/ 66 h 72"/>
                  <a:gd name="T64" fmla="*/ 20 w 64"/>
                  <a:gd name="T65" fmla="*/ 70 h 72"/>
                  <a:gd name="T66" fmla="*/ 26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38" y="72"/>
                    </a:lnTo>
                    <a:lnTo>
                      <a:pt x="44" y="70"/>
                    </a:lnTo>
                    <a:lnTo>
                      <a:pt x="50" y="66"/>
                    </a:lnTo>
                    <a:lnTo>
                      <a:pt x="54" y="62"/>
                    </a:lnTo>
                    <a:lnTo>
                      <a:pt x="62" y="52"/>
                    </a:lnTo>
                    <a:lnTo>
                      <a:pt x="64" y="46"/>
                    </a:lnTo>
                    <a:lnTo>
                      <a:pt x="64" y="40"/>
                    </a:lnTo>
                    <a:lnTo>
                      <a:pt x="64" y="32"/>
                    </a:lnTo>
                    <a:lnTo>
                      <a:pt x="64" y="32"/>
                    </a:lnTo>
                    <a:lnTo>
                      <a:pt x="64" y="26"/>
                    </a:lnTo>
                    <a:lnTo>
                      <a:pt x="62" y="20"/>
                    </a:lnTo>
                    <a:lnTo>
                      <a:pt x="54" y="10"/>
                    </a:lnTo>
                    <a:lnTo>
                      <a:pt x="50" y="6"/>
                    </a:lnTo>
                    <a:lnTo>
                      <a:pt x="44" y="2"/>
                    </a:lnTo>
                    <a:lnTo>
                      <a:pt x="38" y="0"/>
                    </a:lnTo>
                    <a:lnTo>
                      <a:pt x="32" y="0"/>
                    </a:lnTo>
                    <a:lnTo>
                      <a:pt x="32" y="0"/>
                    </a:lnTo>
                    <a:lnTo>
                      <a:pt x="26" y="0"/>
                    </a:lnTo>
                    <a:lnTo>
                      <a:pt x="20" y="2"/>
                    </a:lnTo>
                    <a:lnTo>
                      <a:pt x="14" y="6"/>
                    </a:lnTo>
                    <a:lnTo>
                      <a:pt x="10" y="10"/>
                    </a:lnTo>
                    <a:lnTo>
                      <a:pt x="2" y="20"/>
                    </a:lnTo>
                    <a:lnTo>
                      <a:pt x="0" y="26"/>
                    </a:lnTo>
                    <a:lnTo>
                      <a:pt x="0" y="32"/>
                    </a:lnTo>
                    <a:lnTo>
                      <a:pt x="0" y="40"/>
                    </a:lnTo>
                    <a:lnTo>
                      <a:pt x="0" y="40"/>
                    </a:lnTo>
                    <a:lnTo>
                      <a:pt x="0" y="46"/>
                    </a:lnTo>
                    <a:lnTo>
                      <a:pt x="2" y="52"/>
                    </a:lnTo>
                    <a:lnTo>
                      <a:pt x="10" y="62"/>
                    </a:lnTo>
                    <a:lnTo>
                      <a:pt x="14" y="66"/>
                    </a:lnTo>
                    <a:lnTo>
                      <a:pt x="20" y="70"/>
                    </a:lnTo>
                    <a:lnTo>
                      <a:pt x="26"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8" name="Line 29">
                <a:extLst>
                  <a:ext uri="{FF2B5EF4-FFF2-40B4-BE49-F238E27FC236}">
                    <a16:creationId xmlns:a16="http://schemas.microsoft.com/office/drawing/2014/main" id="{3934C3A3-2DBE-401B-8B6D-952D028B86DB}"/>
                  </a:ext>
                </a:extLst>
              </p:cNvPr>
              <p:cNvSpPr>
                <a:spLocks noChangeShapeType="1"/>
              </p:cNvSpPr>
              <p:nvPr/>
            </p:nvSpPr>
            <p:spPr bwMode="auto">
              <a:xfrm>
                <a:off x="4775213" y="1943105"/>
                <a:ext cx="355601" cy="0"/>
              </a:xfrm>
              <a:prstGeom prst="line">
                <a:avLst/>
              </a:prstGeom>
              <a:noFill/>
              <a:ln w="12700">
                <a:solidFill>
                  <a:srgbClr val="3C3C3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9" name="Freeform 30">
                <a:extLst>
                  <a:ext uri="{FF2B5EF4-FFF2-40B4-BE49-F238E27FC236}">
                    <a16:creationId xmlns:a16="http://schemas.microsoft.com/office/drawing/2014/main" id="{716EE1E3-B45B-4AB3-BDDB-D75D40E7D272}"/>
                  </a:ext>
                </a:extLst>
              </p:cNvPr>
              <p:cNvSpPr>
                <a:spLocks/>
              </p:cNvSpPr>
              <p:nvPr/>
            </p:nvSpPr>
            <p:spPr bwMode="auto">
              <a:xfrm>
                <a:off x="4902200" y="16129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12700">
                <a:solidFill>
                  <a:srgbClr val="3C3C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72" name="Rounded Rectangle 178">
            <a:extLst>
              <a:ext uri="{FF2B5EF4-FFF2-40B4-BE49-F238E27FC236}">
                <a16:creationId xmlns:a16="http://schemas.microsoft.com/office/drawing/2014/main" id="{58997DD3-E68E-4005-894C-1979A824BB55}"/>
              </a:ext>
            </a:extLst>
          </p:cNvPr>
          <p:cNvSpPr/>
          <p:nvPr/>
        </p:nvSpPr>
        <p:spPr>
          <a:xfrm>
            <a:off x="3241159" y="2283738"/>
            <a:ext cx="2850723" cy="335716"/>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1. Guiding Coalition kick-off</a:t>
            </a:r>
          </a:p>
        </p:txBody>
      </p:sp>
      <p:sp>
        <p:nvSpPr>
          <p:cNvPr id="173" name="Rounded Rectangle 178">
            <a:extLst>
              <a:ext uri="{FF2B5EF4-FFF2-40B4-BE49-F238E27FC236}">
                <a16:creationId xmlns:a16="http://schemas.microsoft.com/office/drawing/2014/main" id="{1BD7253C-1F32-4638-9F9C-3A73D4130BD6}"/>
              </a:ext>
            </a:extLst>
          </p:cNvPr>
          <p:cNvSpPr/>
          <p:nvPr/>
        </p:nvSpPr>
        <p:spPr>
          <a:xfrm>
            <a:off x="7315483" y="2283553"/>
            <a:ext cx="3289549"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2. First lunch &amp; learn session: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Importance of Business Terms</a:t>
            </a:r>
          </a:p>
        </p:txBody>
      </p:sp>
      <p:grpSp>
        <p:nvGrpSpPr>
          <p:cNvPr id="174" name="Group 173">
            <a:extLst>
              <a:ext uri="{FF2B5EF4-FFF2-40B4-BE49-F238E27FC236}">
                <a16:creationId xmlns:a16="http://schemas.microsoft.com/office/drawing/2014/main" id="{82D37FBE-EFCB-4D09-A154-76E89A6BB1C1}"/>
              </a:ext>
            </a:extLst>
          </p:cNvPr>
          <p:cNvGrpSpPr/>
          <p:nvPr/>
        </p:nvGrpSpPr>
        <p:grpSpPr>
          <a:xfrm>
            <a:off x="9825019" y="3074192"/>
            <a:ext cx="650668" cy="635358"/>
            <a:chOff x="9918387" y="5240836"/>
            <a:chExt cx="650668" cy="635358"/>
          </a:xfrm>
        </p:grpSpPr>
        <p:grpSp>
          <p:nvGrpSpPr>
            <p:cNvPr id="175" name="Group 174">
              <a:extLst>
                <a:ext uri="{FF2B5EF4-FFF2-40B4-BE49-F238E27FC236}">
                  <a16:creationId xmlns:a16="http://schemas.microsoft.com/office/drawing/2014/main" id="{EC70EF59-434B-44FE-ACD7-1110CD120467}"/>
                </a:ext>
              </a:extLst>
            </p:cNvPr>
            <p:cNvGrpSpPr/>
            <p:nvPr/>
          </p:nvGrpSpPr>
          <p:grpSpPr>
            <a:xfrm>
              <a:off x="9918387" y="5240836"/>
              <a:ext cx="650668" cy="635358"/>
              <a:chOff x="5875071" y="3258523"/>
              <a:chExt cx="650668" cy="635358"/>
            </a:xfrm>
          </p:grpSpPr>
          <p:sp>
            <p:nvSpPr>
              <p:cNvPr id="180" name="Freeform: Shape 128">
                <a:extLst>
                  <a:ext uri="{FF2B5EF4-FFF2-40B4-BE49-F238E27FC236}">
                    <a16:creationId xmlns:a16="http://schemas.microsoft.com/office/drawing/2014/main" id="{D71CAEB3-CBFA-4617-BD63-BCDD29B4242C}"/>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1" name="Oval 129">
                <a:extLst>
                  <a:ext uri="{FF2B5EF4-FFF2-40B4-BE49-F238E27FC236}">
                    <a16:creationId xmlns:a16="http://schemas.microsoft.com/office/drawing/2014/main" id="{4DB66461-E1AC-400B-9F44-44BB1B0CB04F}"/>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76" name="Group 175">
              <a:extLst>
                <a:ext uri="{FF2B5EF4-FFF2-40B4-BE49-F238E27FC236}">
                  <a16:creationId xmlns:a16="http://schemas.microsoft.com/office/drawing/2014/main" id="{837DDCF0-BD41-4871-8E7E-17D8F385C0FD}"/>
                </a:ext>
              </a:extLst>
            </p:cNvPr>
            <p:cNvGrpSpPr/>
            <p:nvPr/>
          </p:nvGrpSpPr>
          <p:grpSpPr>
            <a:xfrm>
              <a:off x="10109477" y="5430280"/>
              <a:ext cx="326157" cy="294556"/>
              <a:chOff x="3651242" y="1684341"/>
              <a:chExt cx="571508" cy="444500"/>
            </a:xfrm>
          </p:grpSpPr>
          <p:sp>
            <p:nvSpPr>
              <p:cNvPr id="177" name="Freeform 14">
                <a:extLst>
                  <a:ext uri="{FF2B5EF4-FFF2-40B4-BE49-F238E27FC236}">
                    <a16:creationId xmlns:a16="http://schemas.microsoft.com/office/drawing/2014/main" id="{7754BC0A-E6F9-4182-84BC-9147D6DA3E28}"/>
                  </a:ext>
                </a:extLst>
              </p:cNvPr>
              <p:cNvSpPr>
                <a:spLocks/>
              </p:cNvSpPr>
              <p:nvPr/>
            </p:nvSpPr>
            <p:spPr bwMode="auto">
              <a:xfrm>
                <a:off x="3651242" y="1684341"/>
                <a:ext cx="444500" cy="444500"/>
              </a:xfrm>
              <a:custGeom>
                <a:avLst/>
                <a:gdLst>
                  <a:gd name="T0" fmla="*/ 280 w 280"/>
                  <a:gd name="T1" fmla="*/ 208 h 280"/>
                  <a:gd name="T2" fmla="*/ 280 w 280"/>
                  <a:gd name="T3" fmla="*/ 272 h 280"/>
                  <a:gd name="T4" fmla="*/ 280 w 280"/>
                  <a:gd name="T5" fmla="*/ 272 h 280"/>
                  <a:gd name="T6" fmla="*/ 280 w 280"/>
                  <a:gd name="T7" fmla="*/ 276 h 280"/>
                  <a:gd name="T8" fmla="*/ 278 w 280"/>
                  <a:gd name="T9" fmla="*/ 278 h 280"/>
                  <a:gd name="T10" fmla="*/ 276 w 280"/>
                  <a:gd name="T11" fmla="*/ 280 h 280"/>
                  <a:gd name="T12" fmla="*/ 272 w 280"/>
                  <a:gd name="T13" fmla="*/ 280 h 280"/>
                  <a:gd name="T14" fmla="*/ 56 w 280"/>
                  <a:gd name="T15" fmla="*/ 280 h 280"/>
                  <a:gd name="T16" fmla="*/ 0 w 280"/>
                  <a:gd name="T17" fmla="*/ 224 h 280"/>
                  <a:gd name="T18" fmla="*/ 0 w 280"/>
                  <a:gd name="T19" fmla="*/ 8 h 280"/>
                  <a:gd name="T20" fmla="*/ 0 w 280"/>
                  <a:gd name="T21" fmla="*/ 8 h 280"/>
                  <a:gd name="T22" fmla="*/ 0 w 280"/>
                  <a:gd name="T23" fmla="*/ 4 h 280"/>
                  <a:gd name="T24" fmla="*/ 2 w 280"/>
                  <a:gd name="T25" fmla="*/ 2 h 280"/>
                  <a:gd name="T26" fmla="*/ 4 w 280"/>
                  <a:gd name="T27" fmla="*/ 0 h 280"/>
                  <a:gd name="T28" fmla="*/ 8 w 280"/>
                  <a:gd name="T29" fmla="*/ 0 h 280"/>
                  <a:gd name="T30" fmla="*/ 272 w 280"/>
                  <a:gd name="T31" fmla="*/ 0 h 280"/>
                  <a:gd name="T32" fmla="*/ 272 w 280"/>
                  <a:gd name="T33" fmla="*/ 0 h 280"/>
                  <a:gd name="T34" fmla="*/ 276 w 280"/>
                  <a:gd name="T35" fmla="*/ 0 h 280"/>
                  <a:gd name="T36" fmla="*/ 278 w 280"/>
                  <a:gd name="T37" fmla="*/ 2 h 280"/>
                  <a:gd name="T38" fmla="*/ 280 w 280"/>
                  <a:gd name="T39" fmla="*/ 4 h 280"/>
                  <a:gd name="T40" fmla="*/ 280 w 280"/>
                  <a:gd name="T41" fmla="*/ 8 h 280"/>
                  <a:gd name="T42" fmla="*/ 280 w 280"/>
                  <a:gd name="T43" fmla="*/ 7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80">
                    <a:moveTo>
                      <a:pt x="280" y="208"/>
                    </a:moveTo>
                    <a:lnTo>
                      <a:pt x="280" y="272"/>
                    </a:lnTo>
                    <a:lnTo>
                      <a:pt x="280" y="272"/>
                    </a:lnTo>
                    <a:lnTo>
                      <a:pt x="280" y="276"/>
                    </a:lnTo>
                    <a:lnTo>
                      <a:pt x="278" y="278"/>
                    </a:lnTo>
                    <a:lnTo>
                      <a:pt x="276" y="280"/>
                    </a:lnTo>
                    <a:lnTo>
                      <a:pt x="272" y="280"/>
                    </a:lnTo>
                    <a:lnTo>
                      <a:pt x="56" y="280"/>
                    </a:lnTo>
                    <a:lnTo>
                      <a:pt x="0" y="224"/>
                    </a:lnTo>
                    <a:lnTo>
                      <a:pt x="0" y="8"/>
                    </a:lnTo>
                    <a:lnTo>
                      <a:pt x="0" y="8"/>
                    </a:lnTo>
                    <a:lnTo>
                      <a:pt x="0" y="4"/>
                    </a:lnTo>
                    <a:lnTo>
                      <a:pt x="2" y="2"/>
                    </a:lnTo>
                    <a:lnTo>
                      <a:pt x="4" y="0"/>
                    </a:lnTo>
                    <a:lnTo>
                      <a:pt x="8" y="0"/>
                    </a:lnTo>
                    <a:lnTo>
                      <a:pt x="272" y="0"/>
                    </a:lnTo>
                    <a:lnTo>
                      <a:pt x="272" y="0"/>
                    </a:lnTo>
                    <a:lnTo>
                      <a:pt x="276" y="0"/>
                    </a:lnTo>
                    <a:lnTo>
                      <a:pt x="278" y="2"/>
                    </a:lnTo>
                    <a:lnTo>
                      <a:pt x="280" y="4"/>
                    </a:lnTo>
                    <a:lnTo>
                      <a:pt x="280" y="8"/>
                    </a:lnTo>
                    <a:lnTo>
                      <a:pt x="280" y="72"/>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8" name="Freeform 15">
                <a:extLst>
                  <a:ext uri="{FF2B5EF4-FFF2-40B4-BE49-F238E27FC236}">
                    <a16:creationId xmlns:a16="http://schemas.microsoft.com/office/drawing/2014/main" id="{5B051A0C-4045-464C-A0A5-D95369A59864}"/>
                  </a:ext>
                </a:extLst>
              </p:cNvPr>
              <p:cNvSpPr>
                <a:spLocks/>
              </p:cNvSpPr>
              <p:nvPr/>
            </p:nvSpPr>
            <p:spPr bwMode="auto">
              <a:xfrm>
                <a:off x="3676644" y="2027240"/>
                <a:ext cx="76199" cy="76200"/>
              </a:xfrm>
              <a:custGeom>
                <a:avLst/>
                <a:gdLst>
                  <a:gd name="T0" fmla="*/ 0 w 48"/>
                  <a:gd name="T1" fmla="*/ 0 h 48"/>
                  <a:gd name="T2" fmla="*/ 48 w 48"/>
                  <a:gd name="T3" fmla="*/ 0 h 48"/>
                  <a:gd name="T4" fmla="*/ 48 w 48"/>
                  <a:gd name="T5" fmla="*/ 48 h 48"/>
                </a:gdLst>
                <a:ahLst/>
                <a:cxnLst>
                  <a:cxn ang="0">
                    <a:pos x="T0" y="T1"/>
                  </a:cxn>
                  <a:cxn ang="0">
                    <a:pos x="T2" y="T3"/>
                  </a:cxn>
                  <a:cxn ang="0">
                    <a:pos x="T4" y="T5"/>
                  </a:cxn>
                </a:cxnLst>
                <a:rect l="0" t="0" r="r" b="b"/>
                <a:pathLst>
                  <a:path w="48" h="48">
                    <a:moveTo>
                      <a:pt x="0" y="0"/>
                    </a:moveTo>
                    <a:lnTo>
                      <a:pt x="48" y="0"/>
                    </a:lnTo>
                    <a:lnTo>
                      <a:pt x="48" y="48"/>
                    </a:lnTo>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9" name="Freeform 16">
                <a:extLst>
                  <a:ext uri="{FF2B5EF4-FFF2-40B4-BE49-F238E27FC236}">
                    <a16:creationId xmlns:a16="http://schemas.microsoft.com/office/drawing/2014/main" id="{A258CDD1-2F1B-47FD-B8C3-21A3936E321C}"/>
                  </a:ext>
                </a:extLst>
              </p:cNvPr>
              <p:cNvSpPr>
                <a:spLocks/>
              </p:cNvSpPr>
              <p:nvPr/>
            </p:nvSpPr>
            <p:spPr bwMode="auto">
              <a:xfrm>
                <a:off x="3892551" y="1773238"/>
                <a:ext cx="330199" cy="273050"/>
              </a:xfrm>
              <a:custGeom>
                <a:avLst/>
                <a:gdLst>
                  <a:gd name="T0" fmla="*/ 176 w 208"/>
                  <a:gd name="T1" fmla="*/ 0 h 172"/>
                  <a:gd name="T2" fmla="*/ 68 w 208"/>
                  <a:gd name="T3" fmla="*/ 108 h 172"/>
                  <a:gd name="T4" fmla="*/ 32 w 208"/>
                  <a:gd name="T5" fmla="*/ 72 h 172"/>
                  <a:gd name="T6" fmla="*/ 0 w 208"/>
                  <a:gd name="T7" fmla="*/ 104 h 172"/>
                  <a:gd name="T8" fmla="*/ 68 w 208"/>
                  <a:gd name="T9" fmla="*/ 172 h 172"/>
                  <a:gd name="T10" fmla="*/ 208 w 208"/>
                  <a:gd name="T11" fmla="*/ 32 h 172"/>
                  <a:gd name="T12" fmla="*/ 176 w 208"/>
                  <a:gd name="T13" fmla="*/ 0 h 172"/>
                </a:gdLst>
                <a:ahLst/>
                <a:cxnLst>
                  <a:cxn ang="0">
                    <a:pos x="T0" y="T1"/>
                  </a:cxn>
                  <a:cxn ang="0">
                    <a:pos x="T2" y="T3"/>
                  </a:cxn>
                  <a:cxn ang="0">
                    <a:pos x="T4" y="T5"/>
                  </a:cxn>
                  <a:cxn ang="0">
                    <a:pos x="T6" y="T7"/>
                  </a:cxn>
                  <a:cxn ang="0">
                    <a:pos x="T8" y="T9"/>
                  </a:cxn>
                  <a:cxn ang="0">
                    <a:pos x="T10" y="T11"/>
                  </a:cxn>
                  <a:cxn ang="0">
                    <a:pos x="T12" y="T13"/>
                  </a:cxn>
                </a:cxnLst>
                <a:rect l="0" t="0" r="r" b="b"/>
                <a:pathLst>
                  <a:path w="208" h="172">
                    <a:moveTo>
                      <a:pt x="176" y="0"/>
                    </a:moveTo>
                    <a:lnTo>
                      <a:pt x="68" y="108"/>
                    </a:lnTo>
                    <a:lnTo>
                      <a:pt x="32" y="72"/>
                    </a:lnTo>
                    <a:lnTo>
                      <a:pt x="0" y="104"/>
                    </a:lnTo>
                    <a:lnTo>
                      <a:pt x="68" y="172"/>
                    </a:lnTo>
                    <a:lnTo>
                      <a:pt x="208" y="32"/>
                    </a:lnTo>
                    <a:lnTo>
                      <a:pt x="176" y="0"/>
                    </a:lnTo>
                    <a:close/>
                  </a:path>
                </a:pathLst>
              </a:custGeom>
              <a:noFill/>
              <a:ln w="9525">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182" name="Rounded Rectangle 178">
            <a:extLst>
              <a:ext uri="{FF2B5EF4-FFF2-40B4-BE49-F238E27FC236}">
                <a16:creationId xmlns:a16="http://schemas.microsoft.com/office/drawing/2014/main" id="{E61DA9E3-3FE8-4418-BEB9-4C623937B6C5}"/>
              </a:ext>
            </a:extLst>
          </p:cNvPr>
          <p:cNvSpPr/>
          <p:nvPr/>
        </p:nvSpPr>
        <p:spPr>
          <a:xfrm>
            <a:off x="8505578" y="3798089"/>
            <a:ext cx="3289549" cy="358596"/>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3. Final Lunch &amp; Learn</a:t>
            </a:r>
          </a:p>
        </p:txBody>
      </p:sp>
      <p:grpSp>
        <p:nvGrpSpPr>
          <p:cNvPr id="183" name="Group 182">
            <a:extLst>
              <a:ext uri="{FF2B5EF4-FFF2-40B4-BE49-F238E27FC236}">
                <a16:creationId xmlns:a16="http://schemas.microsoft.com/office/drawing/2014/main" id="{378C6BD8-104A-44B8-B450-B9021E50F778}"/>
              </a:ext>
            </a:extLst>
          </p:cNvPr>
          <p:cNvGrpSpPr/>
          <p:nvPr/>
        </p:nvGrpSpPr>
        <p:grpSpPr>
          <a:xfrm>
            <a:off x="5949163" y="3074192"/>
            <a:ext cx="650668" cy="635358"/>
            <a:chOff x="5671464" y="2983814"/>
            <a:chExt cx="650668" cy="635358"/>
          </a:xfrm>
        </p:grpSpPr>
        <p:sp>
          <p:nvSpPr>
            <p:cNvPr id="184" name="Freeform: Shape 128">
              <a:extLst>
                <a:ext uri="{FF2B5EF4-FFF2-40B4-BE49-F238E27FC236}">
                  <a16:creationId xmlns:a16="http://schemas.microsoft.com/office/drawing/2014/main" id="{8B5B19AB-AB74-4F6B-8917-1E4CFF4357E7}"/>
                </a:ext>
              </a:extLst>
            </p:cNvPr>
            <p:cNvSpPr/>
            <p:nvPr/>
          </p:nvSpPr>
          <p:spPr>
            <a:xfrm rot="2700000">
              <a:off x="5679119" y="2976159"/>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185" name="Oval 129">
              <a:extLst>
                <a:ext uri="{FF2B5EF4-FFF2-40B4-BE49-F238E27FC236}">
                  <a16:creationId xmlns:a16="http://schemas.microsoft.com/office/drawing/2014/main" id="{66D68B4F-ECF1-4782-887B-FB7244650E76}"/>
                </a:ext>
              </a:extLst>
            </p:cNvPr>
            <p:cNvSpPr/>
            <p:nvPr/>
          </p:nvSpPr>
          <p:spPr>
            <a:xfrm>
              <a:off x="5704549" y="3010826"/>
              <a:ext cx="589920" cy="576039"/>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86" name="Group 185">
            <a:extLst>
              <a:ext uri="{FF2B5EF4-FFF2-40B4-BE49-F238E27FC236}">
                <a16:creationId xmlns:a16="http://schemas.microsoft.com/office/drawing/2014/main" id="{906A56CF-3953-456C-A38B-297A4630C833}"/>
              </a:ext>
            </a:extLst>
          </p:cNvPr>
          <p:cNvGrpSpPr/>
          <p:nvPr/>
        </p:nvGrpSpPr>
        <p:grpSpPr>
          <a:xfrm>
            <a:off x="6082634" y="3260661"/>
            <a:ext cx="378692" cy="378185"/>
            <a:chOff x="6623712" y="3169934"/>
            <a:chExt cx="378692" cy="378185"/>
          </a:xfrm>
        </p:grpSpPr>
        <p:sp>
          <p:nvSpPr>
            <p:cNvPr id="187" name="Freeform 40">
              <a:extLst>
                <a:ext uri="{FF2B5EF4-FFF2-40B4-BE49-F238E27FC236}">
                  <a16:creationId xmlns:a16="http://schemas.microsoft.com/office/drawing/2014/main" id="{3E9392E8-4480-4766-9340-A4897F31A94E}"/>
                </a:ext>
              </a:extLst>
            </p:cNvPr>
            <p:cNvSpPr>
              <a:spLocks/>
            </p:cNvSpPr>
            <p:nvPr/>
          </p:nvSpPr>
          <p:spPr bwMode="auto">
            <a:xfrm>
              <a:off x="6752811" y="3344320"/>
              <a:ext cx="249593" cy="144971"/>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4"/>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8" name="Freeform 41">
              <a:extLst>
                <a:ext uri="{FF2B5EF4-FFF2-40B4-BE49-F238E27FC236}">
                  <a16:creationId xmlns:a16="http://schemas.microsoft.com/office/drawing/2014/main" id="{0E0AA98A-6CAA-4A94-937C-040964D3AA53}"/>
                </a:ext>
              </a:extLst>
            </p:cNvPr>
            <p:cNvSpPr>
              <a:spLocks/>
            </p:cNvSpPr>
            <p:nvPr/>
          </p:nvSpPr>
          <p:spPr bwMode="auto">
            <a:xfrm>
              <a:off x="6683957" y="3371633"/>
              <a:ext cx="215167" cy="58829"/>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9" name="Freeform 42">
              <a:extLst>
                <a:ext uri="{FF2B5EF4-FFF2-40B4-BE49-F238E27FC236}">
                  <a16:creationId xmlns:a16="http://schemas.microsoft.com/office/drawing/2014/main" id="{B918DC11-4356-48D3-B0A9-AFB9B83FC258}"/>
                </a:ext>
              </a:extLst>
            </p:cNvPr>
            <p:cNvSpPr>
              <a:spLocks/>
            </p:cNvSpPr>
            <p:nvPr/>
          </p:nvSpPr>
          <p:spPr bwMode="auto">
            <a:xfrm>
              <a:off x="6623712" y="3405249"/>
              <a:ext cx="146313" cy="14287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0" name="Line 43">
              <a:extLst>
                <a:ext uri="{FF2B5EF4-FFF2-40B4-BE49-F238E27FC236}">
                  <a16:creationId xmlns:a16="http://schemas.microsoft.com/office/drawing/2014/main" id="{FF5BE04E-9F01-444B-823C-311383E45788}"/>
                </a:ext>
              </a:extLst>
            </p:cNvPr>
            <p:cNvSpPr>
              <a:spLocks noChangeShapeType="1"/>
            </p:cNvSpPr>
            <p:nvPr/>
          </p:nvSpPr>
          <p:spPr bwMode="auto">
            <a:xfrm>
              <a:off x="6666747" y="3447270"/>
              <a:ext cx="17213" cy="16808"/>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1" name="Freeform 44">
              <a:extLst>
                <a:ext uri="{FF2B5EF4-FFF2-40B4-BE49-F238E27FC236}">
                  <a16:creationId xmlns:a16="http://schemas.microsoft.com/office/drawing/2014/main" id="{3FBDF448-D010-45DE-A646-1AF226E33282}"/>
                </a:ext>
              </a:extLst>
            </p:cNvPr>
            <p:cNvSpPr>
              <a:spLocks/>
            </p:cNvSpPr>
            <p:nvPr/>
          </p:nvSpPr>
          <p:spPr bwMode="auto">
            <a:xfrm>
              <a:off x="6752824" y="3169934"/>
              <a:ext cx="189347" cy="201699"/>
            </a:xfrm>
            <a:custGeom>
              <a:avLst/>
              <a:gdLst>
                <a:gd name="T0" fmla="*/ 0 w 176"/>
                <a:gd name="T1" fmla="*/ 192 h 192"/>
                <a:gd name="T2" fmla="*/ 0 w 176"/>
                <a:gd name="T3" fmla="*/ 0 h 192"/>
                <a:gd name="T4" fmla="*/ 176 w 176"/>
                <a:gd name="T5" fmla="*/ 0 h 192"/>
                <a:gd name="T6" fmla="*/ 176 w 176"/>
                <a:gd name="T7" fmla="*/ 184 h 192"/>
              </a:gdLst>
              <a:ahLst/>
              <a:cxnLst>
                <a:cxn ang="0">
                  <a:pos x="T0" y="T1"/>
                </a:cxn>
                <a:cxn ang="0">
                  <a:pos x="T2" y="T3"/>
                </a:cxn>
                <a:cxn ang="0">
                  <a:pos x="T4" y="T5"/>
                </a:cxn>
                <a:cxn ang="0">
                  <a:pos x="T6" y="T7"/>
                </a:cxn>
              </a:cxnLst>
              <a:rect l="0" t="0" r="r" b="b"/>
              <a:pathLst>
                <a:path w="176" h="192">
                  <a:moveTo>
                    <a:pt x="0" y="192"/>
                  </a:moveTo>
                  <a:lnTo>
                    <a:pt x="0" y="0"/>
                  </a:lnTo>
                  <a:lnTo>
                    <a:pt x="176" y="0"/>
                  </a:lnTo>
                  <a:lnTo>
                    <a:pt x="176" y="184"/>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2" name="Line 45">
              <a:extLst>
                <a:ext uri="{FF2B5EF4-FFF2-40B4-BE49-F238E27FC236}">
                  <a16:creationId xmlns:a16="http://schemas.microsoft.com/office/drawing/2014/main" id="{B4408FAF-4E44-4B3E-9703-7C6A6A046DC7}"/>
                </a:ext>
              </a:extLst>
            </p:cNvPr>
            <p:cNvSpPr>
              <a:spLocks noChangeShapeType="1"/>
            </p:cNvSpPr>
            <p:nvPr/>
          </p:nvSpPr>
          <p:spPr bwMode="auto">
            <a:xfrm>
              <a:off x="6752818" y="3245571"/>
              <a:ext cx="189347"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3" name="Line 46">
              <a:extLst>
                <a:ext uri="{FF2B5EF4-FFF2-40B4-BE49-F238E27FC236}">
                  <a16:creationId xmlns:a16="http://schemas.microsoft.com/office/drawing/2014/main" id="{48A0855C-DC88-4F31-AAD3-546FDBF00D52}"/>
                </a:ext>
              </a:extLst>
            </p:cNvPr>
            <p:cNvSpPr>
              <a:spLocks noChangeShapeType="1"/>
            </p:cNvSpPr>
            <p:nvPr/>
          </p:nvSpPr>
          <p:spPr bwMode="auto">
            <a:xfrm>
              <a:off x="6752820" y="3321208"/>
              <a:ext cx="189347"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4" name="Line 47">
              <a:extLst>
                <a:ext uri="{FF2B5EF4-FFF2-40B4-BE49-F238E27FC236}">
                  <a16:creationId xmlns:a16="http://schemas.microsoft.com/office/drawing/2014/main" id="{1B7E27BC-74E6-4DB2-8158-DAC9C6486B60}"/>
                </a:ext>
              </a:extLst>
            </p:cNvPr>
            <p:cNvSpPr>
              <a:spLocks noChangeShapeType="1"/>
            </p:cNvSpPr>
            <p:nvPr/>
          </p:nvSpPr>
          <p:spPr bwMode="auto">
            <a:xfrm>
              <a:off x="6778633" y="3211954"/>
              <a:ext cx="25820" cy="0"/>
            </a:xfrm>
            <a:prstGeom prst="line">
              <a:avLst/>
            </a:prstGeom>
            <a:noFill/>
            <a:ln w="12700">
              <a:solidFill>
                <a:srgbClr val="40404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195" name="Rounded Rectangle 178">
            <a:extLst>
              <a:ext uri="{FF2B5EF4-FFF2-40B4-BE49-F238E27FC236}">
                <a16:creationId xmlns:a16="http://schemas.microsoft.com/office/drawing/2014/main" id="{E6AC67D0-2213-484B-B7F2-9DA1FCFC7E9C}"/>
              </a:ext>
            </a:extLst>
          </p:cNvPr>
          <p:cNvSpPr/>
          <p:nvPr/>
        </p:nvSpPr>
        <p:spPr>
          <a:xfrm>
            <a:off x="4618600" y="3798089"/>
            <a:ext cx="3289549"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4. Data Governance formally launched</a:t>
            </a:r>
          </a:p>
        </p:txBody>
      </p:sp>
      <p:grpSp>
        <p:nvGrpSpPr>
          <p:cNvPr id="196" name="Group 195">
            <a:extLst>
              <a:ext uri="{FF2B5EF4-FFF2-40B4-BE49-F238E27FC236}">
                <a16:creationId xmlns:a16="http://schemas.microsoft.com/office/drawing/2014/main" id="{3752BC2B-DE25-4CB0-A6E6-F8A1F9FA0140}"/>
              </a:ext>
            </a:extLst>
          </p:cNvPr>
          <p:cNvGrpSpPr/>
          <p:nvPr/>
        </p:nvGrpSpPr>
        <p:grpSpPr>
          <a:xfrm>
            <a:off x="1791278" y="3074192"/>
            <a:ext cx="650668" cy="635358"/>
            <a:chOff x="1424064" y="2940842"/>
            <a:chExt cx="650668" cy="635358"/>
          </a:xfrm>
        </p:grpSpPr>
        <p:grpSp>
          <p:nvGrpSpPr>
            <p:cNvPr id="197" name="Group 196">
              <a:extLst>
                <a:ext uri="{FF2B5EF4-FFF2-40B4-BE49-F238E27FC236}">
                  <a16:creationId xmlns:a16="http://schemas.microsoft.com/office/drawing/2014/main" id="{C8EA47F2-1DDC-4569-9146-EF6425B0F590}"/>
                </a:ext>
              </a:extLst>
            </p:cNvPr>
            <p:cNvGrpSpPr/>
            <p:nvPr/>
          </p:nvGrpSpPr>
          <p:grpSpPr>
            <a:xfrm>
              <a:off x="1424064" y="2940842"/>
              <a:ext cx="650668" cy="635358"/>
              <a:chOff x="5875071" y="3258523"/>
              <a:chExt cx="650668" cy="635358"/>
            </a:xfrm>
          </p:grpSpPr>
          <p:sp>
            <p:nvSpPr>
              <p:cNvPr id="204" name="Freeform: Shape 128">
                <a:extLst>
                  <a:ext uri="{FF2B5EF4-FFF2-40B4-BE49-F238E27FC236}">
                    <a16:creationId xmlns:a16="http://schemas.microsoft.com/office/drawing/2014/main" id="{5EF8C47C-36F3-4B6B-8A95-8ED32F637B58}"/>
                  </a:ext>
                </a:extLst>
              </p:cNvPr>
              <p:cNvSpPr/>
              <p:nvPr/>
            </p:nvSpPr>
            <p:spPr>
              <a:xfrm rot="2700000">
                <a:off x="5882726" y="3250868"/>
                <a:ext cx="635358" cy="650668"/>
              </a:xfrm>
              <a:custGeom>
                <a:avLst/>
                <a:gdLst>
                  <a:gd name="connsiteX0" fmla="*/ 105641 w 721359"/>
                  <a:gd name="connsiteY0" fmla="*/ 105641 h 721359"/>
                  <a:gd name="connsiteX1" fmla="*/ 615719 w 721359"/>
                  <a:gd name="connsiteY1" fmla="*/ 105641 h 721359"/>
                  <a:gd name="connsiteX2" fmla="*/ 694950 w 721359"/>
                  <a:gd name="connsiteY2" fmla="*/ 496404 h 721359"/>
                  <a:gd name="connsiteX3" fmla="*/ 690410 w 721359"/>
                  <a:gd name="connsiteY3" fmla="*/ 505031 h 721359"/>
                  <a:gd name="connsiteX4" fmla="*/ 690410 w 721359"/>
                  <a:gd name="connsiteY4" fmla="*/ 690410 h 721359"/>
                  <a:gd name="connsiteX5" fmla="*/ 505031 w 721359"/>
                  <a:gd name="connsiteY5" fmla="*/ 690410 h 721359"/>
                  <a:gd name="connsiteX6" fmla="*/ 496404 w 721359"/>
                  <a:gd name="connsiteY6" fmla="*/ 694950 h 721359"/>
                  <a:gd name="connsiteX7" fmla="*/ 105641 w 721359"/>
                  <a:gd name="connsiteY7" fmla="*/ 615719 h 721359"/>
                  <a:gd name="connsiteX8" fmla="*/ 105641 w 721359"/>
                  <a:gd name="connsiteY8" fmla="*/ 105641 h 72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1359" h="721359">
                    <a:moveTo>
                      <a:pt x="105641" y="105641"/>
                    </a:moveTo>
                    <a:cubicBezTo>
                      <a:pt x="246495" y="-35214"/>
                      <a:pt x="474865" y="-35214"/>
                      <a:pt x="615719" y="105641"/>
                    </a:cubicBezTo>
                    <a:cubicBezTo>
                      <a:pt x="721360" y="211281"/>
                      <a:pt x="747770" y="366150"/>
                      <a:pt x="694950" y="496404"/>
                    </a:cubicBezTo>
                    <a:lnTo>
                      <a:pt x="690410" y="505031"/>
                    </a:lnTo>
                    <a:lnTo>
                      <a:pt x="690410" y="690410"/>
                    </a:lnTo>
                    <a:lnTo>
                      <a:pt x="505031" y="690410"/>
                    </a:lnTo>
                    <a:lnTo>
                      <a:pt x="496404" y="694950"/>
                    </a:lnTo>
                    <a:cubicBezTo>
                      <a:pt x="366150" y="747770"/>
                      <a:pt x="211281" y="721360"/>
                      <a:pt x="105641" y="615719"/>
                    </a:cubicBezTo>
                    <a:cubicBezTo>
                      <a:pt x="-35214" y="474865"/>
                      <a:pt x="-35214" y="246495"/>
                      <a:pt x="105641" y="105641"/>
                    </a:cubicBezTo>
                    <a:close/>
                  </a:path>
                </a:pathLst>
              </a:custGeom>
              <a:solidFill>
                <a:schemeClr val="accent2"/>
              </a:solidFill>
              <a:ln w="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sp>
            <p:nvSpPr>
              <p:cNvPr id="205" name="Oval 129">
                <a:extLst>
                  <a:ext uri="{FF2B5EF4-FFF2-40B4-BE49-F238E27FC236}">
                    <a16:creationId xmlns:a16="http://schemas.microsoft.com/office/drawing/2014/main" id="{4AF30DF5-1595-4536-9C9A-B28DB58200C1}"/>
                  </a:ext>
                </a:extLst>
              </p:cNvPr>
              <p:cNvSpPr/>
              <p:nvPr/>
            </p:nvSpPr>
            <p:spPr>
              <a:xfrm>
                <a:off x="5908156" y="3290829"/>
                <a:ext cx="584498" cy="570745"/>
              </a:xfrm>
              <a:prstGeom prst="ellipse">
                <a:avLst/>
              </a:prstGeom>
              <a:solidFill>
                <a:srgbClr val="FFFFFF"/>
              </a:solidFill>
              <a:ln w="0" cap="flat" cmpd="sng" algn="ctr">
                <a:noFill/>
                <a:prstDash val="solid"/>
              </a:ln>
              <a:effectLst/>
              <a:extLst>
                <a:ext uri="{91240B29-F687-4F45-9708-019B960494DF}">
                  <a14:hiddenLine xmlns:a14="http://schemas.microsoft.com/office/drawing/2010/main" w="0"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E2E38"/>
                  </a:solidFill>
                  <a:effectLst/>
                  <a:uLnTx/>
                  <a:uFillTx/>
                  <a:latin typeface="EYInterstate Light"/>
                  <a:ea typeface="+mn-ea"/>
                  <a:cs typeface="+mn-cs"/>
                </a:endParaRPr>
              </a:p>
            </p:txBody>
          </p:sp>
        </p:grpSp>
        <p:grpSp>
          <p:nvGrpSpPr>
            <p:cNvPr id="198" name="Group 197">
              <a:extLst>
                <a:ext uri="{FF2B5EF4-FFF2-40B4-BE49-F238E27FC236}">
                  <a16:creationId xmlns:a16="http://schemas.microsoft.com/office/drawing/2014/main" id="{4E55C160-31B2-4016-B8F7-1C0470A386D1}"/>
                </a:ext>
              </a:extLst>
            </p:cNvPr>
            <p:cNvGrpSpPr/>
            <p:nvPr/>
          </p:nvGrpSpPr>
          <p:grpSpPr>
            <a:xfrm>
              <a:off x="1552058" y="3062037"/>
              <a:ext cx="397973" cy="397973"/>
              <a:chOff x="3663950" y="4686300"/>
              <a:chExt cx="546100" cy="546100"/>
            </a:xfrm>
          </p:grpSpPr>
          <p:sp>
            <p:nvSpPr>
              <p:cNvPr id="199" name="Freeform 134">
                <a:extLst>
                  <a:ext uri="{FF2B5EF4-FFF2-40B4-BE49-F238E27FC236}">
                    <a16:creationId xmlns:a16="http://schemas.microsoft.com/office/drawing/2014/main" id="{E9935A24-D700-4714-911F-32678CF788C3}"/>
                  </a:ext>
                </a:extLst>
              </p:cNvPr>
              <p:cNvSpPr>
                <a:spLocks/>
              </p:cNvSpPr>
              <p:nvPr/>
            </p:nvSpPr>
            <p:spPr bwMode="auto">
              <a:xfrm>
                <a:off x="3663950" y="4686300"/>
                <a:ext cx="546100" cy="546100"/>
              </a:xfrm>
              <a:custGeom>
                <a:avLst/>
                <a:gdLst>
                  <a:gd name="T0" fmla="*/ 184 w 344"/>
                  <a:gd name="T1" fmla="*/ 28 h 344"/>
                  <a:gd name="T2" fmla="*/ 202 w 344"/>
                  <a:gd name="T3" fmla="*/ 0 h 344"/>
                  <a:gd name="T4" fmla="*/ 232 w 344"/>
                  <a:gd name="T5" fmla="*/ 8 h 344"/>
                  <a:gd name="T6" fmla="*/ 232 w 344"/>
                  <a:gd name="T7" fmla="*/ 44 h 344"/>
                  <a:gd name="T8" fmla="*/ 254 w 344"/>
                  <a:gd name="T9" fmla="*/ 56 h 344"/>
                  <a:gd name="T10" fmla="*/ 284 w 344"/>
                  <a:gd name="T11" fmla="*/ 38 h 344"/>
                  <a:gd name="T12" fmla="*/ 306 w 344"/>
                  <a:gd name="T13" fmla="*/ 60 h 344"/>
                  <a:gd name="T14" fmla="*/ 288 w 344"/>
                  <a:gd name="T15" fmla="*/ 90 h 344"/>
                  <a:gd name="T16" fmla="*/ 300 w 344"/>
                  <a:gd name="T17" fmla="*/ 112 h 344"/>
                  <a:gd name="T18" fmla="*/ 336 w 344"/>
                  <a:gd name="T19" fmla="*/ 112 h 344"/>
                  <a:gd name="T20" fmla="*/ 344 w 344"/>
                  <a:gd name="T21" fmla="*/ 142 h 344"/>
                  <a:gd name="T22" fmla="*/ 316 w 344"/>
                  <a:gd name="T23" fmla="*/ 160 h 344"/>
                  <a:gd name="T24" fmla="*/ 316 w 344"/>
                  <a:gd name="T25" fmla="*/ 184 h 344"/>
                  <a:gd name="T26" fmla="*/ 344 w 344"/>
                  <a:gd name="T27" fmla="*/ 202 h 344"/>
                  <a:gd name="T28" fmla="*/ 336 w 344"/>
                  <a:gd name="T29" fmla="*/ 232 h 344"/>
                  <a:gd name="T30" fmla="*/ 300 w 344"/>
                  <a:gd name="T31" fmla="*/ 232 h 344"/>
                  <a:gd name="T32" fmla="*/ 288 w 344"/>
                  <a:gd name="T33" fmla="*/ 254 h 344"/>
                  <a:gd name="T34" fmla="*/ 306 w 344"/>
                  <a:gd name="T35" fmla="*/ 284 h 344"/>
                  <a:gd name="T36" fmla="*/ 284 w 344"/>
                  <a:gd name="T37" fmla="*/ 306 h 344"/>
                  <a:gd name="T38" fmla="*/ 254 w 344"/>
                  <a:gd name="T39" fmla="*/ 288 h 344"/>
                  <a:gd name="T40" fmla="*/ 232 w 344"/>
                  <a:gd name="T41" fmla="*/ 300 h 344"/>
                  <a:gd name="T42" fmla="*/ 232 w 344"/>
                  <a:gd name="T43" fmla="*/ 336 h 344"/>
                  <a:gd name="T44" fmla="*/ 202 w 344"/>
                  <a:gd name="T45" fmla="*/ 344 h 344"/>
                  <a:gd name="T46" fmla="*/ 184 w 344"/>
                  <a:gd name="T47" fmla="*/ 316 h 344"/>
                  <a:gd name="T48" fmla="*/ 160 w 344"/>
                  <a:gd name="T49" fmla="*/ 316 h 344"/>
                  <a:gd name="T50" fmla="*/ 142 w 344"/>
                  <a:gd name="T51" fmla="*/ 344 h 344"/>
                  <a:gd name="T52" fmla="*/ 112 w 344"/>
                  <a:gd name="T53" fmla="*/ 336 h 344"/>
                  <a:gd name="T54" fmla="*/ 112 w 344"/>
                  <a:gd name="T55" fmla="*/ 300 h 344"/>
                  <a:gd name="T56" fmla="*/ 90 w 344"/>
                  <a:gd name="T57" fmla="*/ 288 h 344"/>
                  <a:gd name="T58" fmla="*/ 60 w 344"/>
                  <a:gd name="T59" fmla="*/ 306 h 344"/>
                  <a:gd name="T60" fmla="*/ 38 w 344"/>
                  <a:gd name="T61" fmla="*/ 284 h 344"/>
                  <a:gd name="T62" fmla="*/ 56 w 344"/>
                  <a:gd name="T63" fmla="*/ 254 h 344"/>
                  <a:gd name="T64" fmla="*/ 44 w 344"/>
                  <a:gd name="T65" fmla="*/ 232 h 344"/>
                  <a:gd name="T66" fmla="*/ 8 w 344"/>
                  <a:gd name="T67" fmla="*/ 232 h 344"/>
                  <a:gd name="T68" fmla="*/ 0 w 344"/>
                  <a:gd name="T69" fmla="*/ 202 h 344"/>
                  <a:gd name="T70" fmla="*/ 28 w 344"/>
                  <a:gd name="T71" fmla="*/ 184 h 344"/>
                  <a:gd name="T72" fmla="*/ 28 w 344"/>
                  <a:gd name="T73" fmla="*/ 160 h 344"/>
                  <a:gd name="T74" fmla="*/ 0 w 344"/>
                  <a:gd name="T75" fmla="*/ 142 h 344"/>
                  <a:gd name="T76" fmla="*/ 8 w 344"/>
                  <a:gd name="T77" fmla="*/ 112 h 344"/>
                  <a:gd name="T78" fmla="*/ 44 w 344"/>
                  <a:gd name="T79" fmla="*/ 112 h 344"/>
                  <a:gd name="T80" fmla="*/ 56 w 344"/>
                  <a:gd name="T81" fmla="*/ 90 h 344"/>
                  <a:gd name="T82" fmla="*/ 38 w 344"/>
                  <a:gd name="T83" fmla="*/ 60 h 344"/>
                  <a:gd name="T84" fmla="*/ 60 w 344"/>
                  <a:gd name="T85" fmla="*/ 38 h 344"/>
                  <a:gd name="T86" fmla="*/ 90 w 344"/>
                  <a:gd name="T87" fmla="*/ 56 h 344"/>
                  <a:gd name="T88" fmla="*/ 112 w 344"/>
                  <a:gd name="T89" fmla="*/ 44 h 344"/>
                  <a:gd name="T90" fmla="*/ 112 w 344"/>
                  <a:gd name="T91" fmla="*/ 8 h 344"/>
                  <a:gd name="T92" fmla="*/ 142 w 344"/>
                  <a:gd name="T93" fmla="*/ 0 h 344"/>
                  <a:gd name="T94" fmla="*/ 160 w 344"/>
                  <a:gd name="T95" fmla="*/ 28 h 344"/>
                  <a:gd name="T96" fmla="*/ 184 w 344"/>
                  <a:gd name="T97" fmla="*/ 2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4" h="344">
                    <a:moveTo>
                      <a:pt x="184" y="28"/>
                    </a:moveTo>
                    <a:lnTo>
                      <a:pt x="202" y="0"/>
                    </a:lnTo>
                    <a:lnTo>
                      <a:pt x="232" y="8"/>
                    </a:lnTo>
                    <a:lnTo>
                      <a:pt x="232" y="44"/>
                    </a:lnTo>
                    <a:lnTo>
                      <a:pt x="254" y="56"/>
                    </a:lnTo>
                    <a:lnTo>
                      <a:pt x="284" y="38"/>
                    </a:lnTo>
                    <a:lnTo>
                      <a:pt x="306" y="60"/>
                    </a:lnTo>
                    <a:lnTo>
                      <a:pt x="288" y="90"/>
                    </a:lnTo>
                    <a:lnTo>
                      <a:pt x="300" y="112"/>
                    </a:lnTo>
                    <a:lnTo>
                      <a:pt x="336" y="112"/>
                    </a:lnTo>
                    <a:lnTo>
                      <a:pt x="344" y="142"/>
                    </a:lnTo>
                    <a:lnTo>
                      <a:pt x="316" y="160"/>
                    </a:lnTo>
                    <a:lnTo>
                      <a:pt x="316" y="184"/>
                    </a:lnTo>
                    <a:lnTo>
                      <a:pt x="344" y="202"/>
                    </a:lnTo>
                    <a:lnTo>
                      <a:pt x="336" y="232"/>
                    </a:lnTo>
                    <a:lnTo>
                      <a:pt x="300" y="232"/>
                    </a:lnTo>
                    <a:lnTo>
                      <a:pt x="288" y="254"/>
                    </a:lnTo>
                    <a:lnTo>
                      <a:pt x="306" y="284"/>
                    </a:lnTo>
                    <a:lnTo>
                      <a:pt x="284" y="306"/>
                    </a:lnTo>
                    <a:lnTo>
                      <a:pt x="254" y="288"/>
                    </a:lnTo>
                    <a:lnTo>
                      <a:pt x="232" y="300"/>
                    </a:lnTo>
                    <a:lnTo>
                      <a:pt x="232" y="336"/>
                    </a:lnTo>
                    <a:lnTo>
                      <a:pt x="202" y="344"/>
                    </a:lnTo>
                    <a:lnTo>
                      <a:pt x="184" y="316"/>
                    </a:lnTo>
                    <a:lnTo>
                      <a:pt x="160" y="316"/>
                    </a:lnTo>
                    <a:lnTo>
                      <a:pt x="142" y="344"/>
                    </a:lnTo>
                    <a:lnTo>
                      <a:pt x="112" y="336"/>
                    </a:lnTo>
                    <a:lnTo>
                      <a:pt x="112" y="300"/>
                    </a:lnTo>
                    <a:lnTo>
                      <a:pt x="90" y="288"/>
                    </a:lnTo>
                    <a:lnTo>
                      <a:pt x="60" y="306"/>
                    </a:lnTo>
                    <a:lnTo>
                      <a:pt x="38" y="284"/>
                    </a:lnTo>
                    <a:lnTo>
                      <a:pt x="56" y="254"/>
                    </a:lnTo>
                    <a:lnTo>
                      <a:pt x="44" y="232"/>
                    </a:lnTo>
                    <a:lnTo>
                      <a:pt x="8" y="232"/>
                    </a:lnTo>
                    <a:lnTo>
                      <a:pt x="0" y="202"/>
                    </a:lnTo>
                    <a:lnTo>
                      <a:pt x="28" y="184"/>
                    </a:lnTo>
                    <a:lnTo>
                      <a:pt x="28" y="160"/>
                    </a:lnTo>
                    <a:lnTo>
                      <a:pt x="0" y="142"/>
                    </a:lnTo>
                    <a:lnTo>
                      <a:pt x="8" y="112"/>
                    </a:lnTo>
                    <a:lnTo>
                      <a:pt x="44" y="112"/>
                    </a:lnTo>
                    <a:lnTo>
                      <a:pt x="56" y="90"/>
                    </a:lnTo>
                    <a:lnTo>
                      <a:pt x="38" y="60"/>
                    </a:lnTo>
                    <a:lnTo>
                      <a:pt x="60" y="38"/>
                    </a:lnTo>
                    <a:lnTo>
                      <a:pt x="90" y="56"/>
                    </a:lnTo>
                    <a:lnTo>
                      <a:pt x="112" y="44"/>
                    </a:lnTo>
                    <a:lnTo>
                      <a:pt x="112" y="8"/>
                    </a:lnTo>
                    <a:lnTo>
                      <a:pt x="142" y="0"/>
                    </a:lnTo>
                    <a:lnTo>
                      <a:pt x="160" y="28"/>
                    </a:lnTo>
                    <a:lnTo>
                      <a:pt x="184" y="28"/>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0" name="Freeform 135">
                <a:extLst>
                  <a:ext uri="{FF2B5EF4-FFF2-40B4-BE49-F238E27FC236}">
                    <a16:creationId xmlns:a16="http://schemas.microsoft.com/office/drawing/2014/main" id="{D61F6F94-F95A-468D-87C0-FDBBCF02FB50}"/>
                  </a:ext>
                </a:extLst>
              </p:cNvPr>
              <p:cNvSpPr>
                <a:spLocks/>
              </p:cNvSpPr>
              <p:nvPr/>
            </p:nvSpPr>
            <p:spPr bwMode="auto">
              <a:xfrm>
                <a:off x="3822700" y="4819650"/>
                <a:ext cx="228600" cy="76200"/>
              </a:xfrm>
              <a:custGeom>
                <a:avLst/>
                <a:gdLst>
                  <a:gd name="T0" fmla="*/ 144 w 144"/>
                  <a:gd name="T1" fmla="*/ 24 h 48"/>
                  <a:gd name="T2" fmla="*/ 144 w 144"/>
                  <a:gd name="T3" fmla="*/ 24 h 48"/>
                  <a:gd name="T4" fmla="*/ 142 w 144"/>
                  <a:gd name="T5" fmla="*/ 28 h 48"/>
                  <a:gd name="T6" fmla="*/ 138 w 144"/>
                  <a:gd name="T7" fmla="*/ 34 h 48"/>
                  <a:gd name="T8" fmla="*/ 132 w 144"/>
                  <a:gd name="T9" fmla="*/ 38 h 48"/>
                  <a:gd name="T10" fmla="*/ 122 w 144"/>
                  <a:gd name="T11" fmla="*/ 40 h 48"/>
                  <a:gd name="T12" fmla="*/ 100 w 144"/>
                  <a:gd name="T13" fmla="*/ 46 h 48"/>
                  <a:gd name="T14" fmla="*/ 72 w 144"/>
                  <a:gd name="T15" fmla="*/ 48 h 48"/>
                  <a:gd name="T16" fmla="*/ 72 w 144"/>
                  <a:gd name="T17" fmla="*/ 48 h 48"/>
                  <a:gd name="T18" fmla="*/ 44 w 144"/>
                  <a:gd name="T19" fmla="*/ 46 h 48"/>
                  <a:gd name="T20" fmla="*/ 22 w 144"/>
                  <a:gd name="T21" fmla="*/ 40 h 48"/>
                  <a:gd name="T22" fmla="*/ 12 w 144"/>
                  <a:gd name="T23" fmla="*/ 38 h 48"/>
                  <a:gd name="T24" fmla="*/ 6 w 144"/>
                  <a:gd name="T25" fmla="*/ 34 h 48"/>
                  <a:gd name="T26" fmla="*/ 2 w 144"/>
                  <a:gd name="T27" fmla="*/ 28 h 48"/>
                  <a:gd name="T28" fmla="*/ 0 w 144"/>
                  <a:gd name="T29" fmla="*/ 24 h 48"/>
                  <a:gd name="T30" fmla="*/ 0 w 144"/>
                  <a:gd name="T31" fmla="*/ 24 h 48"/>
                  <a:gd name="T32" fmla="*/ 2 w 144"/>
                  <a:gd name="T33" fmla="*/ 20 h 48"/>
                  <a:gd name="T34" fmla="*/ 6 w 144"/>
                  <a:gd name="T35" fmla="*/ 14 h 48"/>
                  <a:gd name="T36" fmla="*/ 12 w 144"/>
                  <a:gd name="T37" fmla="*/ 10 h 48"/>
                  <a:gd name="T38" fmla="*/ 22 w 144"/>
                  <a:gd name="T39" fmla="*/ 8 h 48"/>
                  <a:gd name="T40" fmla="*/ 44 w 144"/>
                  <a:gd name="T41" fmla="*/ 2 h 48"/>
                  <a:gd name="T42" fmla="*/ 72 w 144"/>
                  <a:gd name="T43" fmla="*/ 0 h 48"/>
                  <a:gd name="T44" fmla="*/ 72 w 144"/>
                  <a:gd name="T45" fmla="*/ 0 h 48"/>
                  <a:gd name="T46" fmla="*/ 100 w 144"/>
                  <a:gd name="T47" fmla="*/ 2 h 48"/>
                  <a:gd name="T48" fmla="*/ 122 w 144"/>
                  <a:gd name="T49" fmla="*/ 8 h 48"/>
                  <a:gd name="T50" fmla="*/ 132 w 144"/>
                  <a:gd name="T51" fmla="*/ 10 h 48"/>
                  <a:gd name="T52" fmla="*/ 138 w 144"/>
                  <a:gd name="T53" fmla="*/ 14 h 48"/>
                  <a:gd name="T54" fmla="*/ 142 w 144"/>
                  <a:gd name="T55" fmla="*/ 20 h 48"/>
                  <a:gd name="T56" fmla="*/ 144 w 144"/>
                  <a:gd name="T57" fmla="*/ 24 h 48"/>
                  <a:gd name="T58" fmla="*/ 144 w 144"/>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4" h="48">
                    <a:moveTo>
                      <a:pt x="144" y="24"/>
                    </a:moveTo>
                    <a:lnTo>
                      <a:pt x="144" y="24"/>
                    </a:lnTo>
                    <a:lnTo>
                      <a:pt x="142" y="28"/>
                    </a:lnTo>
                    <a:lnTo>
                      <a:pt x="138" y="34"/>
                    </a:lnTo>
                    <a:lnTo>
                      <a:pt x="132" y="38"/>
                    </a:lnTo>
                    <a:lnTo>
                      <a:pt x="122" y="40"/>
                    </a:lnTo>
                    <a:lnTo>
                      <a:pt x="100" y="46"/>
                    </a:lnTo>
                    <a:lnTo>
                      <a:pt x="72" y="48"/>
                    </a:lnTo>
                    <a:lnTo>
                      <a:pt x="72" y="48"/>
                    </a:lnTo>
                    <a:lnTo>
                      <a:pt x="44" y="46"/>
                    </a:lnTo>
                    <a:lnTo>
                      <a:pt x="22" y="40"/>
                    </a:lnTo>
                    <a:lnTo>
                      <a:pt x="12" y="38"/>
                    </a:lnTo>
                    <a:lnTo>
                      <a:pt x="6" y="34"/>
                    </a:lnTo>
                    <a:lnTo>
                      <a:pt x="2" y="28"/>
                    </a:lnTo>
                    <a:lnTo>
                      <a:pt x="0" y="24"/>
                    </a:lnTo>
                    <a:lnTo>
                      <a:pt x="0" y="24"/>
                    </a:lnTo>
                    <a:lnTo>
                      <a:pt x="2" y="20"/>
                    </a:lnTo>
                    <a:lnTo>
                      <a:pt x="6" y="14"/>
                    </a:lnTo>
                    <a:lnTo>
                      <a:pt x="12" y="10"/>
                    </a:lnTo>
                    <a:lnTo>
                      <a:pt x="22" y="8"/>
                    </a:lnTo>
                    <a:lnTo>
                      <a:pt x="44" y="2"/>
                    </a:lnTo>
                    <a:lnTo>
                      <a:pt x="72" y="0"/>
                    </a:lnTo>
                    <a:lnTo>
                      <a:pt x="72" y="0"/>
                    </a:lnTo>
                    <a:lnTo>
                      <a:pt x="100" y="2"/>
                    </a:lnTo>
                    <a:lnTo>
                      <a:pt x="122" y="8"/>
                    </a:lnTo>
                    <a:lnTo>
                      <a:pt x="132" y="10"/>
                    </a:lnTo>
                    <a:lnTo>
                      <a:pt x="138" y="14"/>
                    </a:lnTo>
                    <a:lnTo>
                      <a:pt x="142" y="20"/>
                    </a:lnTo>
                    <a:lnTo>
                      <a:pt x="144" y="24"/>
                    </a:lnTo>
                    <a:lnTo>
                      <a:pt x="144" y="24"/>
                    </a:lnTo>
                    <a:close/>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1" name="Freeform 136">
                <a:extLst>
                  <a:ext uri="{FF2B5EF4-FFF2-40B4-BE49-F238E27FC236}">
                    <a16:creationId xmlns:a16="http://schemas.microsoft.com/office/drawing/2014/main" id="{71D53D8F-2074-41ED-8937-3DD0F53CEB15}"/>
                  </a:ext>
                </a:extLst>
              </p:cNvPr>
              <p:cNvSpPr>
                <a:spLocks/>
              </p:cNvSpPr>
              <p:nvPr/>
            </p:nvSpPr>
            <p:spPr bwMode="auto">
              <a:xfrm>
                <a:off x="3822700" y="48577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2" name="Freeform 137">
                <a:extLst>
                  <a:ext uri="{FF2B5EF4-FFF2-40B4-BE49-F238E27FC236}">
                    <a16:creationId xmlns:a16="http://schemas.microsoft.com/office/drawing/2014/main" id="{DBD83B0B-EC8B-4662-86FE-A7D7524974A4}"/>
                  </a:ext>
                </a:extLst>
              </p:cNvPr>
              <p:cNvSpPr>
                <a:spLocks/>
              </p:cNvSpPr>
              <p:nvPr/>
            </p:nvSpPr>
            <p:spPr bwMode="auto">
              <a:xfrm>
                <a:off x="3822700" y="49212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3" name="Freeform 138">
                <a:extLst>
                  <a:ext uri="{FF2B5EF4-FFF2-40B4-BE49-F238E27FC236}">
                    <a16:creationId xmlns:a16="http://schemas.microsoft.com/office/drawing/2014/main" id="{27090B57-99AB-482A-962F-A259B181C658}"/>
                  </a:ext>
                </a:extLst>
              </p:cNvPr>
              <p:cNvSpPr>
                <a:spLocks/>
              </p:cNvSpPr>
              <p:nvPr/>
            </p:nvSpPr>
            <p:spPr bwMode="auto">
              <a:xfrm>
                <a:off x="3822700" y="4984750"/>
                <a:ext cx="228600" cy="101600"/>
              </a:xfrm>
              <a:custGeom>
                <a:avLst/>
                <a:gdLst>
                  <a:gd name="T0" fmla="*/ 0 w 144"/>
                  <a:gd name="T1" fmla="*/ 0 h 64"/>
                  <a:gd name="T2" fmla="*/ 0 w 144"/>
                  <a:gd name="T3" fmla="*/ 40 h 64"/>
                  <a:gd name="T4" fmla="*/ 0 w 144"/>
                  <a:gd name="T5" fmla="*/ 40 h 64"/>
                  <a:gd name="T6" fmla="*/ 2 w 144"/>
                  <a:gd name="T7" fmla="*/ 44 h 64"/>
                  <a:gd name="T8" fmla="*/ 6 w 144"/>
                  <a:gd name="T9" fmla="*/ 50 h 64"/>
                  <a:gd name="T10" fmla="*/ 12 w 144"/>
                  <a:gd name="T11" fmla="*/ 54 h 64"/>
                  <a:gd name="T12" fmla="*/ 22 w 144"/>
                  <a:gd name="T13" fmla="*/ 56 h 64"/>
                  <a:gd name="T14" fmla="*/ 44 w 144"/>
                  <a:gd name="T15" fmla="*/ 62 h 64"/>
                  <a:gd name="T16" fmla="*/ 72 w 144"/>
                  <a:gd name="T17" fmla="*/ 64 h 64"/>
                  <a:gd name="T18" fmla="*/ 72 w 144"/>
                  <a:gd name="T19" fmla="*/ 64 h 64"/>
                  <a:gd name="T20" fmla="*/ 100 w 144"/>
                  <a:gd name="T21" fmla="*/ 62 h 64"/>
                  <a:gd name="T22" fmla="*/ 122 w 144"/>
                  <a:gd name="T23" fmla="*/ 56 h 64"/>
                  <a:gd name="T24" fmla="*/ 132 w 144"/>
                  <a:gd name="T25" fmla="*/ 54 h 64"/>
                  <a:gd name="T26" fmla="*/ 138 w 144"/>
                  <a:gd name="T27" fmla="*/ 50 h 64"/>
                  <a:gd name="T28" fmla="*/ 142 w 144"/>
                  <a:gd name="T29" fmla="*/ 44 h 64"/>
                  <a:gd name="T30" fmla="*/ 144 w 144"/>
                  <a:gd name="T31" fmla="*/ 40 h 64"/>
                  <a:gd name="T32" fmla="*/ 144 w 144"/>
                  <a:gd name="T3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4">
                    <a:moveTo>
                      <a:pt x="0" y="0"/>
                    </a:moveTo>
                    <a:lnTo>
                      <a:pt x="0" y="40"/>
                    </a:lnTo>
                    <a:lnTo>
                      <a:pt x="0" y="40"/>
                    </a:lnTo>
                    <a:lnTo>
                      <a:pt x="2" y="44"/>
                    </a:lnTo>
                    <a:lnTo>
                      <a:pt x="6" y="50"/>
                    </a:lnTo>
                    <a:lnTo>
                      <a:pt x="12" y="54"/>
                    </a:lnTo>
                    <a:lnTo>
                      <a:pt x="22" y="56"/>
                    </a:lnTo>
                    <a:lnTo>
                      <a:pt x="44" y="62"/>
                    </a:lnTo>
                    <a:lnTo>
                      <a:pt x="72" y="64"/>
                    </a:lnTo>
                    <a:lnTo>
                      <a:pt x="72" y="64"/>
                    </a:lnTo>
                    <a:lnTo>
                      <a:pt x="100" y="62"/>
                    </a:lnTo>
                    <a:lnTo>
                      <a:pt x="122" y="56"/>
                    </a:lnTo>
                    <a:lnTo>
                      <a:pt x="132" y="54"/>
                    </a:lnTo>
                    <a:lnTo>
                      <a:pt x="138" y="50"/>
                    </a:lnTo>
                    <a:lnTo>
                      <a:pt x="142" y="44"/>
                    </a:lnTo>
                    <a:lnTo>
                      <a:pt x="144" y="40"/>
                    </a:lnTo>
                    <a:lnTo>
                      <a:pt x="144" y="0"/>
                    </a:lnTo>
                  </a:path>
                </a:pathLst>
              </a:custGeom>
              <a:noFill/>
              <a:ln w="12700">
                <a:solidFill>
                  <a:srgbClr val="40404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206" name="Rounded Rectangle 178">
            <a:extLst>
              <a:ext uri="{FF2B5EF4-FFF2-40B4-BE49-F238E27FC236}">
                <a16:creationId xmlns:a16="http://schemas.microsoft.com/office/drawing/2014/main" id="{CBE18C72-A081-48D9-87EF-F5654236A098}"/>
              </a:ext>
            </a:extLst>
          </p:cNvPr>
          <p:cNvSpPr/>
          <p:nvPr/>
        </p:nvSpPr>
        <p:spPr>
          <a:xfrm>
            <a:off x="212052" y="3798089"/>
            <a:ext cx="3809120" cy="479884"/>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5. Intense Data Owner &amp; Data Steward Training</a:t>
            </a:r>
          </a:p>
        </p:txBody>
      </p:sp>
      <p:sp>
        <p:nvSpPr>
          <p:cNvPr id="207" name="Rounded Rectangle 178">
            <a:extLst>
              <a:ext uri="{FF2B5EF4-FFF2-40B4-BE49-F238E27FC236}">
                <a16:creationId xmlns:a16="http://schemas.microsoft.com/office/drawing/2014/main" id="{3F4970DF-BF12-410D-AA8D-E7D113914297}"/>
              </a:ext>
            </a:extLst>
          </p:cNvPr>
          <p:cNvSpPr/>
          <p:nvPr/>
        </p:nvSpPr>
        <p:spPr>
          <a:xfrm>
            <a:off x="3585599" y="5326507"/>
            <a:ext cx="3289549" cy="730888"/>
          </a:xfrm>
          <a:prstGeom prst="roundRect">
            <a:avLst/>
          </a:prstGeom>
          <a:solidFill>
            <a:srgbClr val="FFFF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69B4"/>
                </a:solidFill>
                <a:effectLst/>
                <a:uLnTx/>
                <a:uFillTx/>
                <a:latin typeface="EYInterstate Light"/>
                <a:ea typeface="+mn-ea"/>
                <a:cs typeface="+mn-cs"/>
              </a:rPr>
              <a:t>6. Specialized certification: Collibra and other data mgmt. tools</a:t>
            </a:r>
          </a:p>
        </p:txBody>
      </p:sp>
      <p:sp>
        <p:nvSpPr>
          <p:cNvPr id="208" name="Title 5">
            <a:extLst>
              <a:ext uri="{FF2B5EF4-FFF2-40B4-BE49-F238E27FC236}">
                <a16:creationId xmlns:a16="http://schemas.microsoft.com/office/drawing/2014/main" id="{A51F1E20-B773-4B86-A4B2-1ED9F93E12E1}"/>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Roadmap for Data Literacy</a:t>
            </a:r>
          </a:p>
        </p:txBody>
      </p:sp>
    </p:spTree>
    <p:extLst>
      <p:ext uri="{BB962C8B-B14F-4D97-AF65-F5344CB8AC3E}">
        <p14:creationId xmlns:p14="http://schemas.microsoft.com/office/powerpoint/2010/main" val="4078348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5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Aegon CDO support: Data Literacy Curriculum</a:t>
            </a:r>
          </a:p>
        </p:txBody>
      </p:sp>
      <p:sp>
        <p:nvSpPr>
          <p:cNvPr id="119" name="Rectangle 118">
            <a:extLst>
              <a:ext uri="{FF2B5EF4-FFF2-40B4-BE49-F238E27FC236}">
                <a16:creationId xmlns:a16="http://schemas.microsoft.com/office/drawing/2014/main" id="{2E3D30BB-64B5-40CF-8A58-39DBECC85CC0}"/>
              </a:ext>
            </a:extLst>
          </p:cNvPr>
          <p:cNvSpPr>
            <a:spLocks noChangeArrowheads="1"/>
          </p:cNvSpPr>
          <p:nvPr/>
        </p:nvSpPr>
        <p:spPr bwMode="gray">
          <a:xfrm>
            <a:off x="556452" y="842714"/>
            <a:ext cx="1095840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The figure below represents the initial attempt to increase the Data Literacy within Aegon Asset Management as a whole and is specifically geared towards fostering Data Literacy at the business side of the organization. Taking scheduling and attention spans into account a total of 7 Lunch and Learn sessions will result in a steep yet effective learning curve for Aegon AM resources.</a:t>
            </a:r>
          </a:p>
        </p:txBody>
      </p:sp>
      <p:sp>
        <p:nvSpPr>
          <p:cNvPr id="6" name="Rectangle 14">
            <a:extLst>
              <a:ext uri="{FF2B5EF4-FFF2-40B4-BE49-F238E27FC236}">
                <a16:creationId xmlns:a16="http://schemas.microsoft.com/office/drawing/2014/main" id="{D390B884-E79D-4353-9593-5663AB1C27AA}"/>
              </a:ext>
            </a:extLst>
          </p:cNvPr>
          <p:cNvSpPr>
            <a:spLocks noChangeArrowheads="1"/>
          </p:cNvSpPr>
          <p:nvPr/>
        </p:nvSpPr>
        <p:spPr bwMode="auto">
          <a:xfrm>
            <a:off x="4947816" y="2504827"/>
            <a:ext cx="2296475" cy="2296475"/>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8" name="Rectangle 14">
            <a:extLst>
              <a:ext uri="{FF2B5EF4-FFF2-40B4-BE49-F238E27FC236}">
                <a16:creationId xmlns:a16="http://schemas.microsoft.com/office/drawing/2014/main" id="{B62F1025-AA04-4AEF-A2BE-E3DF5CFF1ED0}"/>
              </a:ext>
            </a:extLst>
          </p:cNvPr>
          <p:cNvSpPr>
            <a:spLocks noChangeAspect="1" noChangeArrowheads="1"/>
          </p:cNvSpPr>
          <p:nvPr/>
        </p:nvSpPr>
        <p:spPr bwMode="auto">
          <a:xfrm>
            <a:off x="5139836" y="2697051"/>
            <a:ext cx="1912435" cy="1912028"/>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Data Governance</a:t>
            </a:r>
          </a:p>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Lunch and Learn sessions</a:t>
            </a:r>
            <a:endParaRPr kumimoji="0" lang="en-US" sz="14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70" name="Group 69">
            <a:extLst>
              <a:ext uri="{FF2B5EF4-FFF2-40B4-BE49-F238E27FC236}">
                <a16:creationId xmlns:a16="http://schemas.microsoft.com/office/drawing/2014/main" id="{CC655D3F-C24F-439E-BB75-80B3E7F14E5F}"/>
              </a:ext>
            </a:extLst>
          </p:cNvPr>
          <p:cNvGrpSpPr/>
          <p:nvPr/>
        </p:nvGrpSpPr>
        <p:grpSpPr>
          <a:xfrm>
            <a:off x="7052271" y="4280733"/>
            <a:ext cx="1020656" cy="1020656"/>
            <a:chOff x="6771058" y="1348462"/>
            <a:chExt cx="1080000" cy="1080000"/>
          </a:xfrm>
        </p:grpSpPr>
        <p:sp>
          <p:nvSpPr>
            <p:cNvPr id="71" name="Rectangle 14">
              <a:extLst>
                <a:ext uri="{FF2B5EF4-FFF2-40B4-BE49-F238E27FC236}">
                  <a16:creationId xmlns:a16="http://schemas.microsoft.com/office/drawing/2014/main" id="{F1A370AC-D349-4C2F-8C3D-387BCE350BF0}"/>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72" name="Rectangle 14">
              <a:extLst>
                <a:ext uri="{FF2B5EF4-FFF2-40B4-BE49-F238E27FC236}">
                  <a16:creationId xmlns:a16="http://schemas.microsoft.com/office/drawing/2014/main" id="{A4FE97D9-D272-4C0F-B5DB-11A477E3F8F1}"/>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73" name="Rectangle 72">
            <a:extLst>
              <a:ext uri="{FF2B5EF4-FFF2-40B4-BE49-F238E27FC236}">
                <a16:creationId xmlns:a16="http://schemas.microsoft.com/office/drawing/2014/main" id="{87660407-516B-45EC-A097-ACBA36C153AF}"/>
              </a:ext>
            </a:extLst>
          </p:cNvPr>
          <p:cNvSpPr/>
          <p:nvPr/>
        </p:nvSpPr>
        <p:spPr>
          <a:xfrm>
            <a:off x="8158270" y="4280732"/>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Roles and Responsbilities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define, appoint and manage roles and responsibilities within a Data Governance landscape.</a:t>
            </a:r>
          </a:p>
        </p:txBody>
      </p:sp>
      <p:grpSp>
        <p:nvGrpSpPr>
          <p:cNvPr id="83" name="Group 82">
            <a:extLst>
              <a:ext uri="{FF2B5EF4-FFF2-40B4-BE49-F238E27FC236}">
                <a16:creationId xmlns:a16="http://schemas.microsoft.com/office/drawing/2014/main" id="{C6A06938-B2E1-404E-98D6-77129A7DAF32}"/>
              </a:ext>
            </a:extLst>
          </p:cNvPr>
          <p:cNvGrpSpPr/>
          <p:nvPr/>
        </p:nvGrpSpPr>
        <p:grpSpPr>
          <a:xfrm>
            <a:off x="7329524" y="2817569"/>
            <a:ext cx="1020656" cy="1020656"/>
            <a:chOff x="6771058" y="1348462"/>
            <a:chExt cx="1080000" cy="1080000"/>
          </a:xfrm>
        </p:grpSpPr>
        <p:sp>
          <p:nvSpPr>
            <p:cNvPr id="90" name="Rectangle 14">
              <a:extLst>
                <a:ext uri="{FF2B5EF4-FFF2-40B4-BE49-F238E27FC236}">
                  <a16:creationId xmlns:a16="http://schemas.microsoft.com/office/drawing/2014/main" id="{B3793373-9211-4B81-B321-A094164E4B13}"/>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91" name="Rectangle 14">
              <a:extLst>
                <a:ext uri="{FF2B5EF4-FFF2-40B4-BE49-F238E27FC236}">
                  <a16:creationId xmlns:a16="http://schemas.microsoft.com/office/drawing/2014/main" id="{A23989FB-5CFC-4611-BA05-024DF8767F02}"/>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84" name="Rectangle 83">
            <a:extLst>
              <a:ext uri="{FF2B5EF4-FFF2-40B4-BE49-F238E27FC236}">
                <a16:creationId xmlns:a16="http://schemas.microsoft.com/office/drawing/2014/main" id="{3AC6D5C3-7713-4482-BEAA-70BD118B48B5}"/>
              </a:ext>
            </a:extLst>
          </p:cNvPr>
          <p:cNvSpPr/>
          <p:nvPr/>
        </p:nvSpPr>
        <p:spPr>
          <a:xfrm>
            <a:off x="8435523" y="2817568"/>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Lineage and Tracebility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how to ensure and leverage Data Lineage documentation throughout the data lifecycle</a:t>
            </a:r>
          </a:p>
        </p:txBody>
      </p:sp>
      <p:grpSp>
        <p:nvGrpSpPr>
          <p:cNvPr id="93" name="Group 92">
            <a:extLst>
              <a:ext uri="{FF2B5EF4-FFF2-40B4-BE49-F238E27FC236}">
                <a16:creationId xmlns:a16="http://schemas.microsoft.com/office/drawing/2014/main" id="{0A932ED8-4748-412B-B707-EF603F386AF2}"/>
              </a:ext>
            </a:extLst>
          </p:cNvPr>
          <p:cNvGrpSpPr/>
          <p:nvPr/>
        </p:nvGrpSpPr>
        <p:grpSpPr>
          <a:xfrm>
            <a:off x="6606327" y="1614932"/>
            <a:ext cx="1020656" cy="1020656"/>
            <a:chOff x="6771058" y="1348462"/>
            <a:chExt cx="1080000" cy="1080000"/>
          </a:xfrm>
        </p:grpSpPr>
        <p:sp>
          <p:nvSpPr>
            <p:cNvPr id="100" name="Rectangle 14">
              <a:extLst>
                <a:ext uri="{FF2B5EF4-FFF2-40B4-BE49-F238E27FC236}">
                  <a16:creationId xmlns:a16="http://schemas.microsoft.com/office/drawing/2014/main" id="{4781E172-9E9A-4146-8395-C136203AE474}"/>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01" name="Rectangle 14">
              <a:extLst>
                <a:ext uri="{FF2B5EF4-FFF2-40B4-BE49-F238E27FC236}">
                  <a16:creationId xmlns:a16="http://schemas.microsoft.com/office/drawing/2014/main" id="{E7389569-749F-4F4D-9C00-847A8238214A}"/>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94" name="Rectangle 93">
            <a:extLst>
              <a:ext uri="{FF2B5EF4-FFF2-40B4-BE49-F238E27FC236}">
                <a16:creationId xmlns:a16="http://schemas.microsoft.com/office/drawing/2014/main" id="{C6EBF06B-F63B-4613-995C-9C7238E72A7C}"/>
              </a:ext>
            </a:extLst>
          </p:cNvPr>
          <p:cNvSpPr/>
          <p:nvPr/>
        </p:nvSpPr>
        <p:spPr>
          <a:xfrm>
            <a:off x="7712326" y="1614932"/>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Access and Usage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implement controls that ensure authorized data access and the availability of the right data for each use case</a:t>
            </a:r>
          </a:p>
        </p:txBody>
      </p:sp>
      <p:grpSp>
        <p:nvGrpSpPr>
          <p:cNvPr id="103" name="Group 102">
            <a:extLst>
              <a:ext uri="{FF2B5EF4-FFF2-40B4-BE49-F238E27FC236}">
                <a16:creationId xmlns:a16="http://schemas.microsoft.com/office/drawing/2014/main" id="{3DEBACE2-2583-4839-A346-4938EC6B0DF4}"/>
              </a:ext>
            </a:extLst>
          </p:cNvPr>
          <p:cNvGrpSpPr/>
          <p:nvPr/>
        </p:nvGrpSpPr>
        <p:grpSpPr>
          <a:xfrm flipH="1">
            <a:off x="4201459" y="4265410"/>
            <a:ext cx="1020656" cy="1020656"/>
            <a:chOff x="6771058" y="1348462"/>
            <a:chExt cx="1080000" cy="1080000"/>
          </a:xfrm>
        </p:grpSpPr>
        <p:sp>
          <p:nvSpPr>
            <p:cNvPr id="110" name="Rectangle 14">
              <a:extLst>
                <a:ext uri="{FF2B5EF4-FFF2-40B4-BE49-F238E27FC236}">
                  <a16:creationId xmlns:a16="http://schemas.microsoft.com/office/drawing/2014/main" id="{833196E1-7FF1-4BE1-905C-64C34B4069C1}"/>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1" name="Rectangle 14">
              <a:extLst>
                <a:ext uri="{FF2B5EF4-FFF2-40B4-BE49-F238E27FC236}">
                  <a16:creationId xmlns:a16="http://schemas.microsoft.com/office/drawing/2014/main" id="{EFEA70A1-AF97-49A3-823E-C0CF0682B886}"/>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04" name="Rectangle 103">
            <a:extLst>
              <a:ext uri="{FF2B5EF4-FFF2-40B4-BE49-F238E27FC236}">
                <a16:creationId xmlns:a16="http://schemas.microsoft.com/office/drawing/2014/main" id="{8A478FE4-7F84-4BFE-ADE3-D65944588A7F}"/>
              </a:ext>
            </a:extLst>
          </p:cNvPr>
          <p:cNvSpPr/>
          <p:nvPr/>
        </p:nvSpPr>
        <p:spPr>
          <a:xfrm flipH="1">
            <a:off x="1854222" y="4265409"/>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Data Quality Lifecycle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actionable standards to manage data quality throughout the data lifecycle.</a:t>
            </a:r>
          </a:p>
        </p:txBody>
      </p:sp>
      <p:grpSp>
        <p:nvGrpSpPr>
          <p:cNvPr id="133" name="Group 132">
            <a:extLst>
              <a:ext uri="{FF2B5EF4-FFF2-40B4-BE49-F238E27FC236}">
                <a16:creationId xmlns:a16="http://schemas.microsoft.com/office/drawing/2014/main" id="{C746C91F-1E1D-4117-A132-02246665935E}"/>
              </a:ext>
            </a:extLst>
          </p:cNvPr>
          <p:cNvGrpSpPr/>
          <p:nvPr/>
        </p:nvGrpSpPr>
        <p:grpSpPr>
          <a:xfrm flipH="1">
            <a:off x="3841818" y="2819052"/>
            <a:ext cx="1020656" cy="1020656"/>
            <a:chOff x="6771058" y="1348462"/>
            <a:chExt cx="1080000" cy="1080000"/>
          </a:xfrm>
        </p:grpSpPr>
        <p:sp>
          <p:nvSpPr>
            <p:cNvPr id="140" name="Rectangle 14">
              <a:extLst>
                <a:ext uri="{FF2B5EF4-FFF2-40B4-BE49-F238E27FC236}">
                  <a16:creationId xmlns:a16="http://schemas.microsoft.com/office/drawing/2014/main" id="{10C68273-ACA7-4DC4-A59D-0872F2BBA2F3}"/>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41" name="Rectangle 14">
              <a:extLst>
                <a:ext uri="{FF2B5EF4-FFF2-40B4-BE49-F238E27FC236}">
                  <a16:creationId xmlns:a16="http://schemas.microsoft.com/office/drawing/2014/main" id="{CA8FE95D-B305-45F2-AF51-3347F1E16AFA}"/>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34" name="Rectangle 133">
            <a:extLst>
              <a:ext uri="{FF2B5EF4-FFF2-40B4-BE49-F238E27FC236}">
                <a16:creationId xmlns:a16="http://schemas.microsoft.com/office/drawing/2014/main" id="{2D6D4332-BBEA-47B2-BE69-7998A20D68EE}"/>
              </a:ext>
            </a:extLst>
          </p:cNvPr>
          <p:cNvSpPr/>
          <p:nvPr/>
        </p:nvSpPr>
        <p:spPr>
          <a:xfrm flipH="1">
            <a:off x="1494581" y="2819051"/>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Business Terms and Definitions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enforce correct terms and definitions in business glossaries and data dictionaries and to leverage these terms for better analytics</a:t>
            </a:r>
          </a:p>
        </p:txBody>
      </p:sp>
      <p:grpSp>
        <p:nvGrpSpPr>
          <p:cNvPr id="143" name="Group 142">
            <a:extLst>
              <a:ext uri="{FF2B5EF4-FFF2-40B4-BE49-F238E27FC236}">
                <a16:creationId xmlns:a16="http://schemas.microsoft.com/office/drawing/2014/main" id="{74763126-B1AB-4021-885E-997E07006A21}"/>
              </a:ext>
            </a:extLst>
          </p:cNvPr>
          <p:cNvGrpSpPr/>
          <p:nvPr/>
        </p:nvGrpSpPr>
        <p:grpSpPr>
          <a:xfrm flipH="1">
            <a:off x="4650358" y="1614831"/>
            <a:ext cx="1020656" cy="1020656"/>
            <a:chOff x="6771058" y="1348462"/>
            <a:chExt cx="1080000" cy="1080000"/>
          </a:xfrm>
        </p:grpSpPr>
        <p:sp>
          <p:nvSpPr>
            <p:cNvPr id="150" name="Rectangle 14">
              <a:extLst>
                <a:ext uri="{FF2B5EF4-FFF2-40B4-BE49-F238E27FC236}">
                  <a16:creationId xmlns:a16="http://schemas.microsoft.com/office/drawing/2014/main" id="{CCD694ED-9868-4980-A6B5-992089873AF0}"/>
                </a:ext>
              </a:extLst>
            </p:cNvPr>
            <p:cNvSpPr>
              <a:spLocks noChangeArrowheads="1"/>
            </p:cNvSpPr>
            <p:nvPr/>
          </p:nvSpPr>
          <p:spPr bwMode="auto">
            <a:xfrm>
              <a:off x="6771058" y="1348462"/>
              <a:ext cx="1080000" cy="1080000"/>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51" name="Rectangle 14">
              <a:extLst>
                <a:ext uri="{FF2B5EF4-FFF2-40B4-BE49-F238E27FC236}">
                  <a16:creationId xmlns:a16="http://schemas.microsoft.com/office/drawing/2014/main" id="{05B21B1F-E24B-43C1-8654-5BFB6AA997E9}"/>
                </a:ext>
              </a:extLst>
            </p:cNvPr>
            <p:cNvSpPr>
              <a:spLocks noChangeAspect="1" noChangeArrowheads="1"/>
            </p:cNvSpPr>
            <p:nvPr/>
          </p:nvSpPr>
          <p:spPr bwMode="auto">
            <a:xfrm>
              <a:off x="6861362" y="1438862"/>
              <a:ext cx="899392" cy="899200"/>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sp>
        <p:nvSpPr>
          <p:cNvPr id="144" name="Rectangle 143">
            <a:extLst>
              <a:ext uri="{FF2B5EF4-FFF2-40B4-BE49-F238E27FC236}">
                <a16:creationId xmlns:a16="http://schemas.microsoft.com/office/drawing/2014/main" id="{7AF5543F-AA0E-48D3-864A-2551475C7064}"/>
              </a:ext>
            </a:extLst>
          </p:cNvPr>
          <p:cNvSpPr/>
          <p:nvPr/>
        </p:nvSpPr>
        <p:spPr>
          <a:xfrm flipH="1">
            <a:off x="2303121" y="1614830"/>
            <a:ext cx="2268000" cy="10206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Meta Data Management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plan, implement and control activities to enable access to high quality integrated meta data.</a:t>
            </a:r>
          </a:p>
        </p:txBody>
      </p:sp>
      <p:sp>
        <p:nvSpPr>
          <p:cNvPr id="117" name="Rectangle 14">
            <a:extLst>
              <a:ext uri="{FF2B5EF4-FFF2-40B4-BE49-F238E27FC236}">
                <a16:creationId xmlns:a16="http://schemas.microsoft.com/office/drawing/2014/main" id="{DA46850A-B205-450C-8AB0-D24194B760FB}"/>
              </a:ext>
            </a:extLst>
          </p:cNvPr>
          <p:cNvSpPr>
            <a:spLocks noChangeArrowheads="1"/>
          </p:cNvSpPr>
          <p:nvPr/>
        </p:nvSpPr>
        <p:spPr bwMode="auto">
          <a:xfrm flipH="1">
            <a:off x="5585671" y="4924431"/>
            <a:ext cx="1020656" cy="1020656"/>
          </a:xfrm>
          <a:prstGeom prst="ellipse">
            <a:avLst/>
          </a:prstGeom>
          <a:solidFill>
            <a:schemeClr val="bg2"/>
          </a:solidFill>
          <a:ln w="28575"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nl-NL"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rPr>
              <a:t>2c</a:t>
            </a: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8" name="Rectangle 14">
            <a:extLst>
              <a:ext uri="{FF2B5EF4-FFF2-40B4-BE49-F238E27FC236}">
                <a16:creationId xmlns:a16="http://schemas.microsoft.com/office/drawing/2014/main" id="{B895D90B-7869-4207-9EA4-902D235A4436}"/>
              </a:ext>
            </a:extLst>
          </p:cNvPr>
          <p:cNvSpPr>
            <a:spLocks noChangeAspect="1" noChangeArrowheads="1"/>
          </p:cNvSpPr>
          <p:nvPr/>
        </p:nvSpPr>
        <p:spPr bwMode="auto">
          <a:xfrm flipH="1">
            <a:off x="5671014" y="5009864"/>
            <a:ext cx="849972" cy="849791"/>
          </a:xfrm>
          <a:prstGeom prst="ellipse">
            <a:avLst/>
          </a:prstGeom>
          <a:solidFill>
            <a:srgbClr val="0073BE"/>
          </a:solidFill>
          <a:ln w="76200" cap="flat" cmpd="sng" algn="ctr">
            <a:solidFill>
              <a:srgbClr val="0371B9"/>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116" name="Rectangle 115">
            <a:extLst>
              <a:ext uri="{FF2B5EF4-FFF2-40B4-BE49-F238E27FC236}">
                <a16:creationId xmlns:a16="http://schemas.microsoft.com/office/drawing/2014/main" id="{FA35C577-DC8C-4F96-96BD-A37AECF43BB5}"/>
              </a:ext>
            </a:extLst>
          </p:cNvPr>
          <p:cNvSpPr/>
          <p:nvPr/>
        </p:nvSpPr>
        <p:spPr>
          <a:xfrm flipH="1">
            <a:off x="4201458" y="5935270"/>
            <a:ext cx="3871467" cy="102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a:ln>
                  <a:noFill/>
                </a:ln>
                <a:solidFill>
                  <a:srgbClr val="0371B9"/>
                </a:solidFill>
                <a:effectLst/>
                <a:uLnTx/>
                <a:uFillTx/>
                <a:latin typeface="Calibri" panose="020F0502020204030204"/>
                <a:ea typeface="+mn-ea"/>
                <a:cs typeface="+mn-cs"/>
              </a:rPr>
              <a:t>Why Data Governance?</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371B9"/>
                </a:solidFill>
                <a:effectLst/>
                <a:uLnTx/>
                <a:uFillTx/>
                <a:latin typeface="Calibri" panose="020F0502020204030204"/>
                <a:ea typeface="+mn-ea"/>
                <a:cs typeface="+mn-cs"/>
              </a:rPr>
              <a:t>Participants learn to perform proper Data Governance and how each session in the curriculum adds to successful data asset management.</a:t>
            </a:r>
          </a:p>
        </p:txBody>
      </p:sp>
      <p:grpSp>
        <p:nvGrpSpPr>
          <p:cNvPr id="236" name="Group 235">
            <a:extLst>
              <a:ext uri="{FF2B5EF4-FFF2-40B4-BE49-F238E27FC236}">
                <a16:creationId xmlns:a16="http://schemas.microsoft.com/office/drawing/2014/main" id="{F33CD9B7-C27F-4B0C-B828-DB893C7EF274}"/>
              </a:ext>
            </a:extLst>
          </p:cNvPr>
          <p:cNvGrpSpPr/>
          <p:nvPr/>
        </p:nvGrpSpPr>
        <p:grpSpPr>
          <a:xfrm rot="5400000">
            <a:off x="7547752" y="3054847"/>
            <a:ext cx="584200" cy="546100"/>
            <a:chOff x="2628900" y="4673600"/>
            <a:chExt cx="584200" cy="546100"/>
          </a:xfrm>
        </p:grpSpPr>
        <p:sp>
          <p:nvSpPr>
            <p:cNvPr id="237" name="Freeform 188">
              <a:extLst>
                <a:ext uri="{FF2B5EF4-FFF2-40B4-BE49-F238E27FC236}">
                  <a16:creationId xmlns:a16="http://schemas.microsoft.com/office/drawing/2014/main" id="{3E0DCC19-D520-499C-8967-2CECBC80D74D}"/>
                </a:ext>
              </a:extLst>
            </p:cNvPr>
            <p:cNvSpPr>
              <a:spLocks/>
            </p:cNvSpPr>
            <p:nvPr/>
          </p:nvSpPr>
          <p:spPr bwMode="auto">
            <a:xfrm>
              <a:off x="2870200" y="51181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189">
              <a:extLst>
                <a:ext uri="{FF2B5EF4-FFF2-40B4-BE49-F238E27FC236}">
                  <a16:creationId xmlns:a16="http://schemas.microsoft.com/office/drawing/2014/main" id="{73AACD6D-BDFE-42D1-AD34-26FC51E38A21}"/>
                </a:ext>
              </a:extLst>
            </p:cNvPr>
            <p:cNvSpPr>
              <a:spLocks/>
            </p:cNvSpPr>
            <p:nvPr/>
          </p:nvSpPr>
          <p:spPr bwMode="auto">
            <a:xfrm>
              <a:off x="2870200" y="48641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190">
              <a:extLst>
                <a:ext uri="{FF2B5EF4-FFF2-40B4-BE49-F238E27FC236}">
                  <a16:creationId xmlns:a16="http://schemas.microsoft.com/office/drawing/2014/main" id="{64261646-A402-4B79-B837-CBCCF2283752}"/>
                </a:ext>
              </a:extLst>
            </p:cNvPr>
            <p:cNvSpPr>
              <a:spLocks/>
            </p:cNvSpPr>
            <p:nvPr/>
          </p:nvSpPr>
          <p:spPr bwMode="auto">
            <a:xfrm>
              <a:off x="2768600" y="46736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Line 191">
              <a:extLst>
                <a:ext uri="{FF2B5EF4-FFF2-40B4-BE49-F238E27FC236}">
                  <a16:creationId xmlns:a16="http://schemas.microsoft.com/office/drawing/2014/main" id="{ED877BC6-722F-4935-8918-72ED92829C99}"/>
                </a:ext>
              </a:extLst>
            </p:cNvPr>
            <p:cNvSpPr>
              <a:spLocks noChangeShapeType="1"/>
            </p:cNvSpPr>
            <p:nvPr/>
          </p:nvSpPr>
          <p:spPr bwMode="auto">
            <a:xfrm flipV="1">
              <a:off x="2921000" y="4965700"/>
              <a:ext cx="0" cy="1270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Line 192">
              <a:extLst>
                <a:ext uri="{FF2B5EF4-FFF2-40B4-BE49-F238E27FC236}">
                  <a16:creationId xmlns:a16="http://schemas.microsoft.com/office/drawing/2014/main" id="{9528703D-057E-427F-8954-ECB0C3992A5D}"/>
                </a:ext>
              </a:extLst>
            </p:cNvPr>
            <p:cNvSpPr>
              <a:spLocks noChangeShapeType="1"/>
            </p:cNvSpPr>
            <p:nvPr/>
          </p:nvSpPr>
          <p:spPr bwMode="auto">
            <a:xfrm flipH="1" flipV="1">
              <a:off x="2844800" y="4775200"/>
              <a:ext cx="3810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Freeform 193">
              <a:extLst>
                <a:ext uri="{FF2B5EF4-FFF2-40B4-BE49-F238E27FC236}">
                  <a16:creationId xmlns:a16="http://schemas.microsoft.com/office/drawing/2014/main" id="{426994BA-E4C1-4783-82F2-2992B62F8C6E}"/>
                </a:ext>
              </a:extLst>
            </p:cNvPr>
            <p:cNvSpPr>
              <a:spLocks/>
            </p:cNvSpPr>
            <p:nvPr/>
          </p:nvSpPr>
          <p:spPr bwMode="auto">
            <a:xfrm>
              <a:off x="3009900" y="49530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Freeform 194">
              <a:extLst>
                <a:ext uri="{FF2B5EF4-FFF2-40B4-BE49-F238E27FC236}">
                  <a16:creationId xmlns:a16="http://schemas.microsoft.com/office/drawing/2014/main" id="{2256FE9F-2225-4904-871A-B95692395B77}"/>
                </a:ext>
              </a:extLst>
            </p:cNvPr>
            <p:cNvSpPr>
              <a:spLocks/>
            </p:cNvSpPr>
            <p:nvPr/>
          </p:nvSpPr>
          <p:spPr bwMode="auto">
            <a:xfrm>
              <a:off x="2971800" y="46736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Line 195">
              <a:extLst>
                <a:ext uri="{FF2B5EF4-FFF2-40B4-BE49-F238E27FC236}">
                  <a16:creationId xmlns:a16="http://schemas.microsoft.com/office/drawing/2014/main" id="{32D53F32-4202-4885-B169-B5124D0ECE29}"/>
                </a:ext>
              </a:extLst>
            </p:cNvPr>
            <p:cNvSpPr>
              <a:spLocks noChangeShapeType="1"/>
            </p:cNvSpPr>
            <p:nvPr/>
          </p:nvSpPr>
          <p:spPr bwMode="auto">
            <a:xfrm flipV="1">
              <a:off x="3111500" y="4889500"/>
              <a:ext cx="2540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Line 196">
              <a:extLst>
                <a:ext uri="{FF2B5EF4-FFF2-40B4-BE49-F238E27FC236}">
                  <a16:creationId xmlns:a16="http://schemas.microsoft.com/office/drawing/2014/main" id="{3F23C97A-E757-4629-93C1-C44167BDC7F6}"/>
                </a:ext>
              </a:extLst>
            </p:cNvPr>
            <p:cNvSpPr>
              <a:spLocks noChangeShapeType="1"/>
            </p:cNvSpPr>
            <p:nvPr/>
          </p:nvSpPr>
          <p:spPr bwMode="auto">
            <a:xfrm flipV="1">
              <a:off x="2984500" y="5041900"/>
              <a:ext cx="4445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Freeform 197">
              <a:extLst>
                <a:ext uri="{FF2B5EF4-FFF2-40B4-BE49-F238E27FC236}">
                  <a16:creationId xmlns:a16="http://schemas.microsoft.com/office/drawing/2014/main" id="{81C84F8F-7489-4C3B-8C3B-681207F1B216}"/>
                </a:ext>
              </a:extLst>
            </p:cNvPr>
            <p:cNvSpPr>
              <a:spLocks/>
            </p:cNvSpPr>
            <p:nvPr/>
          </p:nvSpPr>
          <p:spPr bwMode="auto">
            <a:xfrm>
              <a:off x="3111500" y="47879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Freeform 198">
              <a:extLst>
                <a:ext uri="{FF2B5EF4-FFF2-40B4-BE49-F238E27FC236}">
                  <a16:creationId xmlns:a16="http://schemas.microsoft.com/office/drawing/2014/main" id="{1FE66904-4383-4D7C-8C4B-4F5A12CB7298}"/>
                </a:ext>
              </a:extLst>
            </p:cNvPr>
            <p:cNvSpPr>
              <a:spLocks/>
            </p:cNvSpPr>
            <p:nvPr/>
          </p:nvSpPr>
          <p:spPr bwMode="auto">
            <a:xfrm>
              <a:off x="2730500" y="4953000"/>
              <a:ext cx="101600" cy="101600"/>
            </a:xfrm>
            <a:custGeom>
              <a:avLst/>
              <a:gdLst>
                <a:gd name="T0" fmla="*/ 64 w 64"/>
                <a:gd name="T1" fmla="*/ 32 h 64"/>
                <a:gd name="T2" fmla="*/ 64 w 64"/>
                <a:gd name="T3" fmla="*/ 32 h 64"/>
                <a:gd name="T4" fmla="*/ 64 w 64"/>
                <a:gd name="T5" fmla="*/ 38 h 64"/>
                <a:gd name="T6" fmla="*/ 62 w 64"/>
                <a:gd name="T7" fmla="*/ 44 h 64"/>
                <a:gd name="T8" fmla="*/ 54 w 64"/>
                <a:gd name="T9" fmla="*/ 54 h 64"/>
                <a:gd name="T10" fmla="*/ 44 w 64"/>
                <a:gd name="T11" fmla="*/ 62 h 64"/>
                <a:gd name="T12" fmla="*/ 38 w 64"/>
                <a:gd name="T13" fmla="*/ 64 h 64"/>
                <a:gd name="T14" fmla="*/ 32 w 64"/>
                <a:gd name="T15" fmla="*/ 64 h 64"/>
                <a:gd name="T16" fmla="*/ 32 w 64"/>
                <a:gd name="T17" fmla="*/ 64 h 64"/>
                <a:gd name="T18" fmla="*/ 26 w 64"/>
                <a:gd name="T19" fmla="*/ 64 h 64"/>
                <a:gd name="T20" fmla="*/ 20 w 64"/>
                <a:gd name="T21" fmla="*/ 62 h 64"/>
                <a:gd name="T22" fmla="*/ 10 w 64"/>
                <a:gd name="T23" fmla="*/ 54 h 64"/>
                <a:gd name="T24" fmla="*/ 2 w 64"/>
                <a:gd name="T25" fmla="*/ 44 h 64"/>
                <a:gd name="T26" fmla="*/ 0 w 64"/>
                <a:gd name="T27" fmla="*/ 38 h 64"/>
                <a:gd name="T28" fmla="*/ 0 w 64"/>
                <a:gd name="T29" fmla="*/ 32 h 64"/>
                <a:gd name="T30" fmla="*/ 0 w 64"/>
                <a:gd name="T31" fmla="*/ 32 h 64"/>
                <a:gd name="T32" fmla="*/ 0 w 64"/>
                <a:gd name="T33" fmla="*/ 26 h 64"/>
                <a:gd name="T34" fmla="*/ 2 w 64"/>
                <a:gd name="T35" fmla="*/ 20 h 64"/>
                <a:gd name="T36" fmla="*/ 10 w 64"/>
                <a:gd name="T37" fmla="*/ 10 h 64"/>
                <a:gd name="T38" fmla="*/ 20 w 64"/>
                <a:gd name="T39" fmla="*/ 2 h 64"/>
                <a:gd name="T40" fmla="*/ 26 w 64"/>
                <a:gd name="T41" fmla="*/ 0 h 64"/>
                <a:gd name="T42" fmla="*/ 32 w 64"/>
                <a:gd name="T43" fmla="*/ 0 h 64"/>
                <a:gd name="T44" fmla="*/ 32 w 64"/>
                <a:gd name="T45" fmla="*/ 0 h 64"/>
                <a:gd name="T46" fmla="*/ 38 w 64"/>
                <a:gd name="T47" fmla="*/ 0 h 64"/>
                <a:gd name="T48" fmla="*/ 44 w 64"/>
                <a:gd name="T49" fmla="*/ 2 h 64"/>
                <a:gd name="T50" fmla="*/ 54 w 64"/>
                <a:gd name="T51" fmla="*/ 10 h 64"/>
                <a:gd name="T52" fmla="*/ 62 w 64"/>
                <a:gd name="T53" fmla="*/ 20 h 64"/>
                <a:gd name="T54" fmla="*/ 64 w 64"/>
                <a:gd name="T55" fmla="*/ 26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38"/>
                  </a:lnTo>
                  <a:lnTo>
                    <a:pt x="62" y="44"/>
                  </a:lnTo>
                  <a:lnTo>
                    <a:pt x="54" y="54"/>
                  </a:lnTo>
                  <a:lnTo>
                    <a:pt x="44" y="62"/>
                  </a:lnTo>
                  <a:lnTo>
                    <a:pt x="38" y="64"/>
                  </a:lnTo>
                  <a:lnTo>
                    <a:pt x="32" y="64"/>
                  </a:lnTo>
                  <a:lnTo>
                    <a:pt x="32" y="64"/>
                  </a:lnTo>
                  <a:lnTo>
                    <a:pt x="26" y="64"/>
                  </a:lnTo>
                  <a:lnTo>
                    <a:pt x="20" y="62"/>
                  </a:lnTo>
                  <a:lnTo>
                    <a:pt x="10" y="54"/>
                  </a:lnTo>
                  <a:lnTo>
                    <a:pt x="2" y="44"/>
                  </a:lnTo>
                  <a:lnTo>
                    <a:pt x="0" y="38"/>
                  </a:lnTo>
                  <a:lnTo>
                    <a:pt x="0" y="32"/>
                  </a:lnTo>
                  <a:lnTo>
                    <a:pt x="0" y="32"/>
                  </a:lnTo>
                  <a:lnTo>
                    <a:pt x="0" y="26"/>
                  </a:lnTo>
                  <a:lnTo>
                    <a:pt x="2" y="20"/>
                  </a:lnTo>
                  <a:lnTo>
                    <a:pt x="10" y="10"/>
                  </a:lnTo>
                  <a:lnTo>
                    <a:pt x="20" y="2"/>
                  </a:lnTo>
                  <a:lnTo>
                    <a:pt x="26" y="0"/>
                  </a:lnTo>
                  <a:lnTo>
                    <a:pt x="32" y="0"/>
                  </a:lnTo>
                  <a:lnTo>
                    <a:pt x="32" y="0"/>
                  </a:lnTo>
                  <a:lnTo>
                    <a:pt x="38" y="0"/>
                  </a:lnTo>
                  <a:lnTo>
                    <a:pt x="44" y="2"/>
                  </a:lnTo>
                  <a:lnTo>
                    <a:pt x="54" y="10"/>
                  </a:lnTo>
                  <a:lnTo>
                    <a:pt x="62" y="20"/>
                  </a:lnTo>
                  <a:lnTo>
                    <a:pt x="64" y="26"/>
                  </a:lnTo>
                  <a:lnTo>
                    <a:pt x="64" y="32"/>
                  </a:lnTo>
                  <a:lnTo>
                    <a:pt x="6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Line 199">
              <a:extLst>
                <a:ext uri="{FF2B5EF4-FFF2-40B4-BE49-F238E27FC236}">
                  <a16:creationId xmlns:a16="http://schemas.microsoft.com/office/drawing/2014/main" id="{5AFA4DEA-D29D-4632-BA77-7F44CC4839D3}"/>
                </a:ext>
              </a:extLst>
            </p:cNvPr>
            <p:cNvSpPr>
              <a:spLocks noChangeShapeType="1"/>
            </p:cNvSpPr>
            <p:nvPr/>
          </p:nvSpPr>
          <p:spPr bwMode="auto">
            <a:xfrm flipH="1" flipV="1">
              <a:off x="2705100" y="4889500"/>
              <a:ext cx="2540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Line 200">
              <a:extLst>
                <a:ext uri="{FF2B5EF4-FFF2-40B4-BE49-F238E27FC236}">
                  <a16:creationId xmlns:a16="http://schemas.microsoft.com/office/drawing/2014/main" id="{EBFE2E70-235F-4A7A-89B8-8A1955BAFDE8}"/>
                </a:ext>
              </a:extLst>
            </p:cNvPr>
            <p:cNvSpPr>
              <a:spLocks noChangeShapeType="1"/>
            </p:cNvSpPr>
            <p:nvPr/>
          </p:nvSpPr>
          <p:spPr bwMode="auto">
            <a:xfrm flipH="1" flipV="1">
              <a:off x="2813050" y="5041900"/>
              <a:ext cx="4445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Freeform 201">
              <a:extLst>
                <a:ext uri="{FF2B5EF4-FFF2-40B4-BE49-F238E27FC236}">
                  <a16:creationId xmlns:a16="http://schemas.microsoft.com/office/drawing/2014/main" id="{1B40EF55-ABE4-4E39-80BC-E6CBFFE67B8E}"/>
                </a:ext>
              </a:extLst>
            </p:cNvPr>
            <p:cNvSpPr>
              <a:spLocks/>
            </p:cNvSpPr>
            <p:nvPr/>
          </p:nvSpPr>
          <p:spPr bwMode="auto">
            <a:xfrm>
              <a:off x="2628900" y="4787900"/>
              <a:ext cx="101600" cy="101600"/>
            </a:xfrm>
            <a:custGeom>
              <a:avLst/>
              <a:gdLst>
                <a:gd name="T0" fmla="*/ 0 w 64"/>
                <a:gd name="T1" fmla="*/ 32 h 64"/>
                <a:gd name="T2" fmla="*/ 0 w 64"/>
                <a:gd name="T3" fmla="*/ 32 h 64"/>
                <a:gd name="T4" fmla="*/ 0 w 64"/>
                <a:gd name="T5" fmla="*/ 38 h 64"/>
                <a:gd name="T6" fmla="*/ 2 w 64"/>
                <a:gd name="T7" fmla="*/ 44 h 64"/>
                <a:gd name="T8" fmla="*/ 10 w 64"/>
                <a:gd name="T9" fmla="*/ 54 h 64"/>
                <a:gd name="T10" fmla="*/ 20 w 64"/>
                <a:gd name="T11" fmla="*/ 62 h 64"/>
                <a:gd name="T12" fmla="*/ 26 w 64"/>
                <a:gd name="T13" fmla="*/ 64 h 64"/>
                <a:gd name="T14" fmla="*/ 32 w 64"/>
                <a:gd name="T15" fmla="*/ 64 h 64"/>
                <a:gd name="T16" fmla="*/ 32 w 64"/>
                <a:gd name="T17" fmla="*/ 64 h 64"/>
                <a:gd name="T18" fmla="*/ 38 w 64"/>
                <a:gd name="T19" fmla="*/ 64 h 64"/>
                <a:gd name="T20" fmla="*/ 44 w 64"/>
                <a:gd name="T21" fmla="*/ 62 h 64"/>
                <a:gd name="T22" fmla="*/ 54 w 64"/>
                <a:gd name="T23" fmla="*/ 54 h 64"/>
                <a:gd name="T24" fmla="*/ 62 w 64"/>
                <a:gd name="T25" fmla="*/ 44 h 64"/>
                <a:gd name="T26" fmla="*/ 64 w 64"/>
                <a:gd name="T27" fmla="*/ 38 h 64"/>
                <a:gd name="T28" fmla="*/ 64 w 64"/>
                <a:gd name="T29" fmla="*/ 32 h 64"/>
                <a:gd name="T30" fmla="*/ 64 w 64"/>
                <a:gd name="T31" fmla="*/ 32 h 64"/>
                <a:gd name="T32" fmla="*/ 64 w 64"/>
                <a:gd name="T33" fmla="*/ 26 h 64"/>
                <a:gd name="T34" fmla="*/ 62 w 64"/>
                <a:gd name="T35" fmla="*/ 20 h 64"/>
                <a:gd name="T36" fmla="*/ 54 w 64"/>
                <a:gd name="T37" fmla="*/ 10 h 64"/>
                <a:gd name="T38" fmla="*/ 44 w 64"/>
                <a:gd name="T39" fmla="*/ 2 h 64"/>
                <a:gd name="T40" fmla="*/ 38 w 64"/>
                <a:gd name="T41" fmla="*/ 0 h 64"/>
                <a:gd name="T42" fmla="*/ 32 w 64"/>
                <a:gd name="T43" fmla="*/ 0 h 64"/>
                <a:gd name="T44" fmla="*/ 32 w 64"/>
                <a:gd name="T45" fmla="*/ 0 h 64"/>
                <a:gd name="T46" fmla="*/ 26 w 64"/>
                <a:gd name="T47" fmla="*/ 0 h 64"/>
                <a:gd name="T48" fmla="*/ 20 w 64"/>
                <a:gd name="T49" fmla="*/ 2 h 64"/>
                <a:gd name="T50" fmla="*/ 10 w 64"/>
                <a:gd name="T51" fmla="*/ 10 h 64"/>
                <a:gd name="T52" fmla="*/ 2 w 64"/>
                <a:gd name="T53" fmla="*/ 20 h 64"/>
                <a:gd name="T54" fmla="*/ 0 w 64"/>
                <a:gd name="T55" fmla="*/ 26 h 64"/>
                <a:gd name="T56" fmla="*/ 0 w 64"/>
                <a:gd name="T57" fmla="*/ 32 h 64"/>
                <a:gd name="T58" fmla="*/ 0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0" y="32"/>
                  </a:moveTo>
                  <a:lnTo>
                    <a:pt x="0" y="32"/>
                  </a:lnTo>
                  <a:lnTo>
                    <a:pt x="0" y="38"/>
                  </a:lnTo>
                  <a:lnTo>
                    <a:pt x="2" y="44"/>
                  </a:lnTo>
                  <a:lnTo>
                    <a:pt x="10" y="54"/>
                  </a:lnTo>
                  <a:lnTo>
                    <a:pt x="20" y="62"/>
                  </a:lnTo>
                  <a:lnTo>
                    <a:pt x="26" y="64"/>
                  </a:lnTo>
                  <a:lnTo>
                    <a:pt x="32" y="64"/>
                  </a:lnTo>
                  <a:lnTo>
                    <a:pt x="32" y="64"/>
                  </a:lnTo>
                  <a:lnTo>
                    <a:pt x="38" y="64"/>
                  </a:lnTo>
                  <a:lnTo>
                    <a:pt x="44" y="62"/>
                  </a:lnTo>
                  <a:lnTo>
                    <a:pt x="54" y="54"/>
                  </a:lnTo>
                  <a:lnTo>
                    <a:pt x="62" y="44"/>
                  </a:lnTo>
                  <a:lnTo>
                    <a:pt x="64" y="38"/>
                  </a:lnTo>
                  <a:lnTo>
                    <a:pt x="64" y="32"/>
                  </a:lnTo>
                  <a:lnTo>
                    <a:pt x="64" y="32"/>
                  </a:lnTo>
                  <a:lnTo>
                    <a:pt x="64" y="26"/>
                  </a:lnTo>
                  <a:lnTo>
                    <a:pt x="62" y="20"/>
                  </a:lnTo>
                  <a:lnTo>
                    <a:pt x="54" y="10"/>
                  </a:lnTo>
                  <a:lnTo>
                    <a:pt x="44" y="2"/>
                  </a:lnTo>
                  <a:lnTo>
                    <a:pt x="38" y="0"/>
                  </a:lnTo>
                  <a:lnTo>
                    <a:pt x="32" y="0"/>
                  </a:lnTo>
                  <a:lnTo>
                    <a:pt x="32" y="0"/>
                  </a:lnTo>
                  <a:lnTo>
                    <a:pt x="26" y="0"/>
                  </a:lnTo>
                  <a:lnTo>
                    <a:pt x="20" y="2"/>
                  </a:lnTo>
                  <a:lnTo>
                    <a:pt x="10" y="10"/>
                  </a:lnTo>
                  <a:lnTo>
                    <a:pt x="2" y="20"/>
                  </a:lnTo>
                  <a:lnTo>
                    <a:pt x="0" y="26"/>
                  </a:lnTo>
                  <a:lnTo>
                    <a:pt x="0" y="32"/>
                  </a:lnTo>
                  <a:lnTo>
                    <a:pt x="0"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1" name="Line 202">
              <a:extLst>
                <a:ext uri="{FF2B5EF4-FFF2-40B4-BE49-F238E27FC236}">
                  <a16:creationId xmlns:a16="http://schemas.microsoft.com/office/drawing/2014/main" id="{AD1EF046-B733-4A53-8126-BC2C582DD5B4}"/>
                </a:ext>
              </a:extLst>
            </p:cNvPr>
            <p:cNvSpPr>
              <a:spLocks noChangeShapeType="1"/>
            </p:cNvSpPr>
            <p:nvPr/>
          </p:nvSpPr>
          <p:spPr bwMode="auto">
            <a:xfrm flipV="1">
              <a:off x="2959100" y="4775200"/>
              <a:ext cx="3810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2" name="Group 251">
            <a:extLst>
              <a:ext uri="{FF2B5EF4-FFF2-40B4-BE49-F238E27FC236}">
                <a16:creationId xmlns:a16="http://schemas.microsoft.com/office/drawing/2014/main" id="{2DED903F-DD39-40EC-9CB0-98A0888E85EB}"/>
              </a:ext>
            </a:extLst>
          </p:cNvPr>
          <p:cNvGrpSpPr/>
          <p:nvPr/>
        </p:nvGrpSpPr>
        <p:grpSpPr>
          <a:xfrm>
            <a:off x="6837255" y="1883960"/>
            <a:ext cx="558800" cy="482600"/>
            <a:chOff x="3646488" y="3695700"/>
            <a:chExt cx="558800" cy="482600"/>
          </a:xfrm>
        </p:grpSpPr>
        <p:sp>
          <p:nvSpPr>
            <p:cNvPr id="253" name="Freeform 76">
              <a:extLst>
                <a:ext uri="{FF2B5EF4-FFF2-40B4-BE49-F238E27FC236}">
                  <a16:creationId xmlns:a16="http://schemas.microsoft.com/office/drawing/2014/main" id="{20F07461-5383-46A3-B1E9-3FEA51BFB860}"/>
                </a:ext>
              </a:extLst>
            </p:cNvPr>
            <p:cNvSpPr>
              <a:spLocks/>
            </p:cNvSpPr>
            <p:nvPr/>
          </p:nvSpPr>
          <p:spPr bwMode="auto">
            <a:xfrm>
              <a:off x="3836988" y="3870325"/>
              <a:ext cx="368300" cy="219075"/>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2"/>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77">
              <a:extLst>
                <a:ext uri="{FF2B5EF4-FFF2-40B4-BE49-F238E27FC236}">
                  <a16:creationId xmlns:a16="http://schemas.microsoft.com/office/drawing/2014/main" id="{A4AC7CD0-CE34-422B-B2D4-BE2BBB7A93D1}"/>
                </a:ext>
              </a:extLst>
            </p:cNvPr>
            <p:cNvSpPr>
              <a:spLocks/>
            </p:cNvSpPr>
            <p:nvPr/>
          </p:nvSpPr>
          <p:spPr bwMode="auto">
            <a:xfrm>
              <a:off x="3735388" y="3911600"/>
              <a:ext cx="317500" cy="88900"/>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Freeform 78">
              <a:extLst>
                <a:ext uri="{FF2B5EF4-FFF2-40B4-BE49-F238E27FC236}">
                  <a16:creationId xmlns:a16="http://schemas.microsoft.com/office/drawing/2014/main" id="{DCE60D54-735C-4B44-80B6-A7810B6C5D2D}"/>
                </a:ext>
              </a:extLst>
            </p:cNvPr>
            <p:cNvSpPr>
              <a:spLocks/>
            </p:cNvSpPr>
            <p:nvPr/>
          </p:nvSpPr>
          <p:spPr bwMode="auto">
            <a:xfrm>
              <a:off x="3646488" y="3962400"/>
              <a:ext cx="215900" cy="21590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Line 79">
              <a:extLst>
                <a:ext uri="{FF2B5EF4-FFF2-40B4-BE49-F238E27FC236}">
                  <a16:creationId xmlns:a16="http://schemas.microsoft.com/office/drawing/2014/main" id="{641BC1E3-7785-4324-8B05-1079311217ED}"/>
                </a:ext>
              </a:extLst>
            </p:cNvPr>
            <p:cNvSpPr>
              <a:spLocks noChangeShapeType="1"/>
            </p:cNvSpPr>
            <p:nvPr/>
          </p:nvSpPr>
          <p:spPr bwMode="auto">
            <a:xfrm>
              <a:off x="3709988" y="4025900"/>
              <a:ext cx="25400" cy="254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Freeform 80">
              <a:extLst>
                <a:ext uri="{FF2B5EF4-FFF2-40B4-BE49-F238E27FC236}">
                  <a16:creationId xmlns:a16="http://schemas.microsoft.com/office/drawing/2014/main" id="{F9B766C6-C950-4F39-88DC-979F5C4A37ED}"/>
                </a:ext>
              </a:extLst>
            </p:cNvPr>
            <p:cNvSpPr>
              <a:spLocks/>
            </p:cNvSpPr>
            <p:nvPr/>
          </p:nvSpPr>
          <p:spPr bwMode="auto">
            <a:xfrm>
              <a:off x="3748088" y="3695700"/>
              <a:ext cx="355600" cy="165100"/>
            </a:xfrm>
            <a:custGeom>
              <a:avLst/>
              <a:gdLst>
                <a:gd name="T0" fmla="*/ 24 w 224"/>
                <a:gd name="T1" fmla="*/ 32 h 104"/>
                <a:gd name="T2" fmla="*/ 122 w 224"/>
                <a:gd name="T3" fmla="*/ 32 h 104"/>
                <a:gd name="T4" fmla="*/ 122 w 224"/>
                <a:gd name="T5" fmla="*/ 32 h 104"/>
                <a:gd name="T6" fmla="*/ 130 w 224"/>
                <a:gd name="T7" fmla="*/ 18 h 104"/>
                <a:gd name="T8" fmla="*/ 142 w 224"/>
                <a:gd name="T9" fmla="*/ 8 h 104"/>
                <a:gd name="T10" fmla="*/ 156 w 224"/>
                <a:gd name="T11" fmla="*/ 2 h 104"/>
                <a:gd name="T12" fmla="*/ 172 w 224"/>
                <a:gd name="T13" fmla="*/ 0 h 104"/>
                <a:gd name="T14" fmla="*/ 172 w 224"/>
                <a:gd name="T15" fmla="*/ 0 h 104"/>
                <a:gd name="T16" fmla="*/ 182 w 224"/>
                <a:gd name="T17" fmla="*/ 2 h 104"/>
                <a:gd name="T18" fmla="*/ 192 w 224"/>
                <a:gd name="T19" fmla="*/ 4 h 104"/>
                <a:gd name="T20" fmla="*/ 200 w 224"/>
                <a:gd name="T21" fmla="*/ 8 h 104"/>
                <a:gd name="T22" fmla="*/ 208 w 224"/>
                <a:gd name="T23" fmla="*/ 14 h 104"/>
                <a:gd name="T24" fmla="*/ 216 w 224"/>
                <a:gd name="T25" fmla="*/ 22 h 104"/>
                <a:gd name="T26" fmla="*/ 220 w 224"/>
                <a:gd name="T27" fmla="*/ 32 h 104"/>
                <a:gd name="T28" fmla="*/ 222 w 224"/>
                <a:gd name="T29" fmla="*/ 40 h 104"/>
                <a:gd name="T30" fmla="*/ 224 w 224"/>
                <a:gd name="T31" fmla="*/ 52 h 104"/>
                <a:gd name="T32" fmla="*/ 224 w 224"/>
                <a:gd name="T33" fmla="*/ 52 h 104"/>
                <a:gd name="T34" fmla="*/ 222 w 224"/>
                <a:gd name="T35" fmla="*/ 62 h 104"/>
                <a:gd name="T36" fmla="*/ 220 w 224"/>
                <a:gd name="T37" fmla="*/ 72 h 104"/>
                <a:gd name="T38" fmla="*/ 216 w 224"/>
                <a:gd name="T39" fmla="*/ 80 h 104"/>
                <a:gd name="T40" fmla="*/ 208 w 224"/>
                <a:gd name="T41" fmla="*/ 88 h 104"/>
                <a:gd name="T42" fmla="*/ 200 w 224"/>
                <a:gd name="T43" fmla="*/ 96 h 104"/>
                <a:gd name="T44" fmla="*/ 192 w 224"/>
                <a:gd name="T45" fmla="*/ 100 h 104"/>
                <a:gd name="T46" fmla="*/ 182 w 224"/>
                <a:gd name="T47" fmla="*/ 102 h 104"/>
                <a:gd name="T48" fmla="*/ 172 w 224"/>
                <a:gd name="T49" fmla="*/ 104 h 104"/>
                <a:gd name="T50" fmla="*/ 172 w 224"/>
                <a:gd name="T51" fmla="*/ 104 h 104"/>
                <a:gd name="T52" fmla="*/ 158 w 224"/>
                <a:gd name="T53" fmla="*/ 102 h 104"/>
                <a:gd name="T54" fmla="*/ 146 w 224"/>
                <a:gd name="T55" fmla="*/ 98 h 104"/>
                <a:gd name="T56" fmla="*/ 136 w 224"/>
                <a:gd name="T57" fmla="*/ 90 h 104"/>
                <a:gd name="T58" fmla="*/ 128 w 224"/>
                <a:gd name="T59" fmla="*/ 80 h 104"/>
                <a:gd name="T60" fmla="*/ 104 w 224"/>
                <a:gd name="T61" fmla="*/ 80 h 104"/>
                <a:gd name="T62" fmla="*/ 96 w 224"/>
                <a:gd name="T63" fmla="*/ 72 h 104"/>
                <a:gd name="T64" fmla="*/ 88 w 224"/>
                <a:gd name="T65" fmla="*/ 80 h 104"/>
                <a:gd name="T66" fmla="*/ 72 w 224"/>
                <a:gd name="T67" fmla="*/ 80 h 104"/>
                <a:gd name="T68" fmla="*/ 64 w 224"/>
                <a:gd name="T69" fmla="*/ 72 h 104"/>
                <a:gd name="T70" fmla="*/ 48 w 224"/>
                <a:gd name="T71" fmla="*/ 72 h 104"/>
                <a:gd name="T72" fmla="*/ 40 w 224"/>
                <a:gd name="T73" fmla="*/ 80 h 104"/>
                <a:gd name="T74" fmla="*/ 16 w 224"/>
                <a:gd name="T75" fmla="*/ 80 h 104"/>
                <a:gd name="T76" fmla="*/ 0 w 224"/>
                <a:gd name="T77" fmla="*/ 56 h 104"/>
                <a:gd name="T78" fmla="*/ 24 w 224"/>
                <a:gd name="T79"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104">
                  <a:moveTo>
                    <a:pt x="24" y="32"/>
                  </a:moveTo>
                  <a:lnTo>
                    <a:pt x="122" y="32"/>
                  </a:lnTo>
                  <a:lnTo>
                    <a:pt x="122" y="32"/>
                  </a:lnTo>
                  <a:lnTo>
                    <a:pt x="130" y="18"/>
                  </a:lnTo>
                  <a:lnTo>
                    <a:pt x="142" y="8"/>
                  </a:lnTo>
                  <a:lnTo>
                    <a:pt x="156" y="2"/>
                  </a:lnTo>
                  <a:lnTo>
                    <a:pt x="172" y="0"/>
                  </a:lnTo>
                  <a:lnTo>
                    <a:pt x="172" y="0"/>
                  </a:lnTo>
                  <a:lnTo>
                    <a:pt x="182" y="2"/>
                  </a:lnTo>
                  <a:lnTo>
                    <a:pt x="192" y="4"/>
                  </a:lnTo>
                  <a:lnTo>
                    <a:pt x="200" y="8"/>
                  </a:lnTo>
                  <a:lnTo>
                    <a:pt x="208" y="14"/>
                  </a:lnTo>
                  <a:lnTo>
                    <a:pt x="216" y="22"/>
                  </a:lnTo>
                  <a:lnTo>
                    <a:pt x="220" y="32"/>
                  </a:lnTo>
                  <a:lnTo>
                    <a:pt x="222" y="40"/>
                  </a:lnTo>
                  <a:lnTo>
                    <a:pt x="224" y="52"/>
                  </a:lnTo>
                  <a:lnTo>
                    <a:pt x="224" y="52"/>
                  </a:lnTo>
                  <a:lnTo>
                    <a:pt x="222" y="62"/>
                  </a:lnTo>
                  <a:lnTo>
                    <a:pt x="220" y="72"/>
                  </a:lnTo>
                  <a:lnTo>
                    <a:pt x="216" y="80"/>
                  </a:lnTo>
                  <a:lnTo>
                    <a:pt x="208" y="88"/>
                  </a:lnTo>
                  <a:lnTo>
                    <a:pt x="200" y="96"/>
                  </a:lnTo>
                  <a:lnTo>
                    <a:pt x="192" y="100"/>
                  </a:lnTo>
                  <a:lnTo>
                    <a:pt x="182" y="102"/>
                  </a:lnTo>
                  <a:lnTo>
                    <a:pt x="172" y="104"/>
                  </a:lnTo>
                  <a:lnTo>
                    <a:pt x="172" y="104"/>
                  </a:lnTo>
                  <a:lnTo>
                    <a:pt x="158" y="102"/>
                  </a:lnTo>
                  <a:lnTo>
                    <a:pt x="146" y="98"/>
                  </a:lnTo>
                  <a:lnTo>
                    <a:pt x="136" y="90"/>
                  </a:lnTo>
                  <a:lnTo>
                    <a:pt x="128" y="80"/>
                  </a:lnTo>
                  <a:lnTo>
                    <a:pt x="104" y="80"/>
                  </a:lnTo>
                  <a:lnTo>
                    <a:pt x="96" y="72"/>
                  </a:lnTo>
                  <a:lnTo>
                    <a:pt x="88" y="80"/>
                  </a:lnTo>
                  <a:lnTo>
                    <a:pt x="72" y="80"/>
                  </a:lnTo>
                  <a:lnTo>
                    <a:pt x="64" y="72"/>
                  </a:lnTo>
                  <a:lnTo>
                    <a:pt x="48" y="72"/>
                  </a:lnTo>
                  <a:lnTo>
                    <a:pt x="40" y="80"/>
                  </a:lnTo>
                  <a:lnTo>
                    <a:pt x="16" y="80"/>
                  </a:lnTo>
                  <a:lnTo>
                    <a:pt x="0" y="56"/>
                  </a:lnTo>
                  <a:lnTo>
                    <a:pt x="24" y="3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Line 81">
              <a:extLst>
                <a:ext uri="{FF2B5EF4-FFF2-40B4-BE49-F238E27FC236}">
                  <a16:creationId xmlns:a16="http://schemas.microsoft.com/office/drawing/2014/main" id="{4A44F8B5-8EB2-4085-AEB7-CF1920FE623D}"/>
                </a:ext>
              </a:extLst>
            </p:cNvPr>
            <p:cNvSpPr>
              <a:spLocks noChangeShapeType="1"/>
            </p:cNvSpPr>
            <p:nvPr/>
          </p:nvSpPr>
          <p:spPr bwMode="auto">
            <a:xfrm>
              <a:off x="4040188" y="3759200"/>
              <a:ext cx="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9" name="Group 258">
            <a:extLst>
              <a:ext uri="{FF2B5EF4-FFF2-40B4-BE49-F238E27FC236}">
                <a16:creationId xmlns:a16="http://schemas.microsoft.com/office/drawing/2014/main" id="{ADAD0AEE-90F0-4ACF-8CA6-0C2CFBB833CC}"/>
              </a:ext>
            </a:extLst>
          </p:cNvPr>
          <p:cNvGrpSpPr/>
          <p:nvPr/>
        </p:nvGrpSpPr>
        <p:grpSpPr>
          <a:xfrm>
            <a:off x="4913036" y="1833059"/>
            <a:ext cx="495300" cy="584200"/>
            <a:chOff x="4724400" y="2628900"/>
            <a:chExt cx="495300" cy="584200"/>
          </a:xfrm>
        </p:grpSpPr>
        <p:sp>
          <p:nvSpPr>
            <p:cNvPr id="260" name="Freeform 54">
              <a:extLst>
                <a:ext uri="{FF2B5EF4-FFF2-40B4-BE49-F238E27FC236}">
                  <a16:creationId xmlns:a16="http://schemas.microsoft.com/office/drawing/2014/main" id="{0B51823D-C712-4C63-9A81-199C1B359A9D}"/>
                </a:ext>
              </a:extLst>
            </p:cNvPr>
            <p:cNvSpPr>
              <a:spLocks/>
            </p:cNvSpPr>
            <p:nvPr/>
          </p:nvSpPr>
          <p:spPr bwMode="auto">
            <a:xfrm>
              <a:off x="4724400" y="2628900"/>
              <a:ext cx="355600" cy="584200"/>
            </a:xfrm>
            <a:custGeom>
              <a:avLst/>
              <a:gdLst>
                <a:gd name="T0" fmla="*/ 224 w 224"/>
                <a:gd name="T1" fmla="*/ 288 h 368"/>
                <a:gd name="T2" fmla="*/ 224 w 224"/>
                <a:gd name="T3" fmla="*/ 368 h 368"/>
                <a:gd name="T4" fmla="*/ 0 w 224"/>
                <a:gd name="T5" fmla="*/ 368 h 368"/>
                <a:gd name="T6" fmla="*/ 0 w 224"/>
                <a:gd name="T7" fmla="*/ 0 h 368"/>
                <a:gd name="T8" fmla="*/ 224 w 224"/>
                <a:gd name="T9" fmla="*/ 0 h 368"/>
                <a:gd name="T10" fmla="*/ 224 w 224"/>
                <a:gd name="T11" fmla="*/ 64 h 368"/>
              </a:gdLst>
              <a:ahLst/>
              <a:cxnLst>
                <a:cxn ang="0">
                  <a:pos x="T0" y="T1"/>
                </a:cxn>
                <a:cxn ang="0">
                  <a:pos x="T2" y="T3"/>
                </a:cxn>
                <a:cxn ang="0">
                  <a:pos x="T4" y="T5"/>
                </a:cxn>
                <a:cxn ang="0">
                  <a:pos x="T6" y="T7"/>
                </a:cxn>
                <a:cxn ang="0">
                  <a:pos x="T8" y="T9"/>
                </a:cxn>
                <a:cxn ang="0">
                  <a:pos x="T10" y="T11"/>
                </a:cxn>
              </a:cxnLst>
              <a:rect l="0" t="0" r="r" b="b"/>
              <a:pathLst>
                <a:path w="224" h="368">
                  <a:moveTo>
                    <a:pt x="224" y="288"/>
                  </a:moveTo>
                  <a:lnTo>
                    <a:pt x="224" y="368"/>
                  </a:lnTo>
                  <a:lnTo>
                    <a:pt x="0" y="368"/>
                  </a:lnTo>
                  <a:lnTo>
                    <a:pt x="0" y="0"/>
                  </a:lnTo>
                  <a:lnTo>
                    <a:pt x="224" y="0"/>
                  </a:lnTo>
                  <a:lnTo>
                    <a:pt x="224" y="64"/>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1" name="Freeform 55">
              <a:extLst>
                <a:ext uri="{FF2B5EF4-FFF2-40B4-BE49-F238E27FC236}">
                  <a16:creationId xmlns:a16="http://schemas.microsoft.com/office/drawing/2014/main" id="{253BAB0D-AD95-425A-913F-9616C5AD2C04}"/>
                </a:ext>
              </a:extLst>
            </p:cNvPr>
            <p:cNvSpPr>
              <a:spLocks/>
            </p:cNvSpPr>
            <p:nvPr/>
          </p:nvSpPr>
          <p:spPr bwMode="auto">
            <a:xfrm>
              <a:off x="4876800" y="2755900"/>
              <a:ext cx="304800" cy="304800"/>
            </a:xfrm>
            <a:custGeom>
              <a:avLst/>
              <a:gdLst>
                <a:gd name="T0" fmla="*/ 192 w 192"/>
                <a:gd name="T1" fmla="*/ 96 h 192"/>
                <a:gd name="T2" fmla="*/ 192 w 192"/>
                <a:gd name="T3" fmla="*/ 96 h 192"/>
                <a:gd name="T4" fmla="*/ 190 w 192"/>
                <a:gd name="T5" fmla="*/ 116 h 192"/>
                <a:gd name="T6" fmla="*/ 184 w 192"/>
                <a:gd name="T7" fmla="*/ 134 h 192"/>
                <a:gd name="T8" fmla="*/ 176 w 192"/>
                <a:gd name="T9" fmla="*/ 150 h 192"/>
                <a:gd name="T10" fmla="*/ 164 w 192"/>
                <a:gd name="T11" fmla="*/ 164 h 192"/>
                <a:gd name="T12" fmla="*/ 150 w 192"/>
                <a:gd name="T13" fmla="*/ 176 h 192"/>
                <a:gd name="T14" fmla="*/ 134 w 192"/>
                <a:gd name="T15" fmla="*/ 184 h 192"/>
                <a:gd name="T16" fmla="*/ 116 w 192"/>
                <a:gd name="T17" fmla="*/ 190 h 192"/>
                <a:gd name="T18" fmla="*/ 96 w 192"/>
                <a:gd name="T19" fmla="*/ 192 h 192"/>
                <a:gd name="T20" fmla="*/ 96 w 192"/>
                <a:gd name="T21" fmla="*/ 192 h 192"/>
                <a:gd name="T22" fmla="*/ 76 w 192"/>
                <a:gd name="T23" fmla="*/ 190 h 192"/>
                <a:gd name="T24" fmla="*/ 58 w 192"/>
                <a:gd name="T25" fmla="*/ 184 h 192"/>
                <a:gd name="T26" fmla="*/ 42 w 192"/>
                <a:gd name="T27" fmla="*/ 176 h 192"/>
                <a:gd name="T28" fmla="*/ 28 w 192"/>
                <a:gd name="T29" fmla="*/ 164 h 192"/>
                <a:gd name="T30" fmla="*/ 16 w 192"/>
                <a:gd name="T31" fmla="*/ 150 h 192"/>
                <a:gd name="T32" fmla="*/ 8 w 192"/>
                <a:gd name="T33" fmla="*/ 134 h 192"/>
                <a:gd name="T34" fmla="*/ 2 w 192"/>
                <a:gd name="T35" fmla="*/ 116 h 192"/>
                <a:gd name="T36" fmla="*/ 0 w 192"/>
                <a:gd name="T37" fmla="*/ 96 h 192"/>
                <a:gd name="T38" fmla="*/ 0 w 192"/>
                <a:gd name="T39" fmla="*/ 96 h 192"/>
                <a:gd name="T40" fmla="*/ 2 w 192"/>
                <a:gd name="T41" fmla="*/ 76 h 192"/>
                <a:gd name="T42" fmla="*/ 8 w 192"/>
                <a:gd name="T43" fmla="*/ 58 h 192"/>
                <a:gd name="T44" fmla="*/ 16 w 192"/>
                <a:gd name="T45" fmla="*/ 42 h 192"/>
                <a:gd name="T46" fmla="*/ 28 w 192"/>
                <a:gd name="T47" fmla="*/ 28 h 192"/>
                <a:gd name="T48" fmla="*/ 42 w 192"/>
                <a:gd name="T49" fmla="*/ 16 h 192"/>
                <a:gd name="T50" fmla="*/ 58 w 192"/>
                <a:gd name="T51" fmla="*/ 8 h 192"/>
                <a:gd name="T52" fmla="*/ 76 w 192"/>
                <a:gd name="T53" fmla="*/ 2 h 192"/>
                <a:gd name="T54" fmla="*/ 96 w 192"/>
                <a:gd name="T55" fmla="*/ 0 h 192"/>
                <a:gd name="T56" fmla="*/ 96 w 192"/>
                <a:gd name="T57" fmla="*/ 0 h 192"/>
                <a:gd name="T58" fmla="*/ 116 w 192"/>
                <a:gd name="T59" fmla="*/ 2 h 192"/>
                <a:gd name="T60" fmla="*/ 134 w 192"/>
                <a:gd name="T61" fmla="*/ 8 h 192"/>
                <a:gd name="T62" fmla="*/ 150 w 192"/>
                <a:gd name="T63" fmla="*/ 16 h 192"/>
                <a:gd name="T64" fmla="*/ 164 w 192"/>
                <a:gd name="T65" fmla="*/ 28 h 192"/>
                <a:gd name="T66" fmla="*/ 176 w 192"/>
                <a:gd name="T67" fmla="*/ 42 h 192"/>
                <a:gd name="T68" fmla="*/ 184 w 192"/>
                <a:gd name="T69" fmla="*/ 58 h 192"/>
                <a:gd name="T70" fmla="*/ 190 w 192"/>
                <a:gd name="T71" fmla="*/ 76 h 192"/>
                <a:gd name="T72" fmla="*/ 192 w 192"/>
                <a:gd name="T73" fmla="*/ 96 h 192"/>
                <a:gd name="T74" fmla="*/ 192 w 192"/>
                <a:gd name="T7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92">
                  <a:moveTo>
                    <a:pt x="192" y="96"/>
                  </a:moveTo>
                  <a:lnTo>
                    <a:pt x="192" y="96"/>
                  </a:lnTo>
                  <a:lnTo>
                    <a:pt x="190" y="116"/>
                  </a:lnTo>
                  <a:lnTo>
                    <a:pt x="184" y="134"/>
                  </a:lnTo>
                  <a:lnTo>
                    <a:pt x="176" y="150"/>
                  </a:lnTo>
                  <a:lnTo>
                    <a:pt x="164" y="164"/>
                  </a:lnTo>
                  <a:lnTo>
                    <a:pt x="150" y="176"/>
                  </a:lnTo>
                  <a:lnTo>
                    <a:pt x="134" y="184"/>
                  </a:lnTo>
                  <a:lnTo>
                    <a:pt x="116" y="190"/>
                  </a:lnTo>
                  <a:lnTo>
                    <a:pt x="96" y="192"/>
                  </a:lnTo>
                  <a:lnTo>
                    <a:pt x="96" y="192"/>
                  </a:lnTo>
                  <a:lnTo>
                    <a:pt x="76" y="190"/>
                  </a:lnTo>
                  <a:lnTo>
                    <a:pt x="58" y="184"/>
                  </a:lnTo>
                  <a:lnTo>
                    <a:pt x="42" y="176"/>
                  </a:lnTo>
                  <a:lnTo>
                    <a:pt x="28" y="164"/>
                  </a:lnTo>
                  <a:lnTo>
                    <a:pt x="16" y="150"/>
                  </a:lnTo>
                  <a:lnTo>
                    <a:pt x="8" y="134"/>
                  </a:lnTo>
                  <a:lnTo>
                    <a:pt x="2" y="116"/>
                  </a:lnTo>
                  <a:lnTo>
                    <a:pt x="0" y="96"/>
                  </a:lnTo>
                  <a:lnTo>
                    <a:pt x="0" y="96"/>
                  </a:lnTo>
                  <a:lnTo>
                    <a:pt x="2" y="76"/>
                  </a:lnTo>
                  <a:lnTo>
                    <a:pt x="8" y="58"/>
                  </a:lnTo>
                  <a:lnTo>
                    <a:pt x="16" y="42"/>
                  </a:lnTo>
                  <a:lnTo>
                    <a:pt x="28" y="28"/>
                  </a:lnTo>
                  <a:lnTo>
                    <a:pt x="42" y="16"/>
                  </a:lnTo>
                  <a:lnTo>
                    <a:pt x="58" y="8"/>
                  </a:lnTo>
                  <a:lnTo>
                    <a:pt x="76" y="2"/>
                  </a:lnTo>
                  <a:lnTo>
                    <a:pt x="96" y="0"/>
                  </a:lnTo>
                  <a:lnTo>
                    <a:pt x="96" y="0"/>
                  </a:lnTo>
                  <a:lnTo>
                    <a:pt x="116" y="2"/>
                  </a:lnTo>
                  <a:lnTo>
                    <a:pt x="134" y="8"/>
                  </a:lnTo>
                  <a:lnTo>
                    <a:pt x="150" y="16"/>
                  </a:lnTo>
                  <a:lnTo>
                    <a:pt x="164" y="28"/>
                  </a:lnTo>
                  <a:lnTo>
                    <a:pt x="176" y="42"/>
                  </a:lnTo>
                  <a:lnTo>
                    <a:pt x="184" y="58"/>
                  </a:lnTo>
                  <a:lnTo>
                    <a:pt x="190" y="76"/>
                  </a:lnTo>
                  <a:lnTo>
                    <a:pt x="192" y="96"/>
                  </a:lnTo>
                  <a:lnTo>
                    <a:pt x="192" y="96"/>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2" name="Line 56">
              <a:extLst>
                <a:ext uri="{FF2B5EF4-FFF2-40B4-BE49-F238E27FC236}">
                  <a16:creationId xmlns:a16="http://schemas.microsoft.com/office/drawing/2014/main" id="{A77022B0-F8E5-48D8-BF04-3E0E7E555A31}"/>
                </a:ext>
              </a:extLst>
            </p:cNvPr>
            <p:cNvSpPr>
              <a:spLocks noChangeShapeType="1"/>
            </p:cNvSpPr>
            <p:nvPr/>
          </p:nvSpPr>
          <p:spPr bwMode="auto">
            <a:xfrm>
              <a:off x="5118100" y="3022600"/>
              <a:ext cx="101600" cy="1016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3" name="Line 57">
              <a:extLst>
                <a:ext uri="{FF2B5EF4-FFF2-40B4-BE49-F238E27FC236}">
                  <a16:creationId xmlns:a16="http://schemas.microsoft.com/office/drawing/2014/main" id="{C6D778F0-B9A5-4B2F-941F-69B21666C97B}"/>
                </a:ext>
              </a:extLst>
            </p:cNvPr>
            <p:cNvSpPr>
              <a:spLocks noChangeShapeType="1"/>
            </p:cNvSpPr>
            <p:nvPr/>
          </p:nvSpPr>
          <p:spPr bwMode="auto">
            <a:xfrm>
              <a:off x="4775200" y="2730500"/>
              <a:ext cx="1524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4" name="Line 58">
              <a:extLst>
                <a:ext uri="{FF2B5EF4-FFF2-40B4-BE49-F238E27FC236}">
                  <a16:creationId xmlns:a16="http://schemas.microsoft.com/office/drawing/2014/main" id="{21383A97-9818-4900-86B8-28D03D43F5D3}"/>
                </a:ext>
              </a:extLst>
            </p:cNvPr>
            <p:cNvSpPr>
              <a:spLocks noChangeShapeType="1"/>
            </p:cNvSpPr>
            <p:nvPr/>
          </p:nvSpPr>
          <p:spPr bwMode="auto">
            <a:xfrm>
              <a:off x="4775200" y="2781300"/>
              <a:ext cx="1016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5" name="Line 59">
              <a:extLst>
                <a:ext uri="{FF2B5EF4-FFF2-40B4-BE49-F238E27FC236}">
                  <a16:creationId xmlns:a16="http://schemas.microsoft.com/office/drawing/2014/main" id="{540DFFBF-C9DE-45B9-861F-39B8D570774E}"/>
                </a:ext>
              </a:extLst>
            </p:cNvPr>
            <p:cNvSpPr>
              <a:spLocks noChangeShapeType="1"/>
            </p:cNvSpPr>
            <p:nvPr/>
          </p:nvSpPr>
          <p:spPr bwMode="auto">
            <a:xfrm>
              <a:off x="4775200" y="28321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6" name="Line 60">
              <a:extLst>
                <a:ext uri="{FF2B5EF4-FFF2-40B4-BE49-F238E27FC236}">
                  <a16:creationId xmlns:a16="http://schemas.microsoft.com/office/drawing/2014/main" id="{C33FBC04-A020-4D9B-B3DC-7995A309A698}"/>
                </a:ext>
              </a:extLst>
            </p:cNvPr>
            <p:cNvSpPr>
              <a:spLocks noChangeShapeType="1"/>
            </p:cNvSpPr>
            <p:nvPr/>
          </p:nvSpPr>
          <p:spPr bwMode="auto">
            <a:xfrm>
              <a:off x="4775200" y="28829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7" name="Line 61">
              <a:extLst>
                <a:ext uri="{FF2B5EF4-FFF2-40B4-BE49-F238E27FC236}">
                  <a16:creationId xmlns:a16="http://schemas.microsoft.com/office/drawing/2014/main" id="{40CB3CF2-A83D-426F-A487-81C97AB22D2D}"/>
                </a:ext>
              </a:extLst>
            </p:cNvPr>
            <p:cNvSpPr>
              <a:spLocks noChangeShapeType="1"/>
            </p:cNvSpPr>
            <p:nvPr/>
          </p:nvSpPr>
          <p:spPr bwMode="auto">
            <a:xfrm>
              <a:off x="4775200" y="2933700"/>
              <a:ext cx="635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8" name="Line 62">
              <a:extLst>
                <a:ext uri="{FF2B5EF4-FFF2-40B4-BE49-F238E27FC236}">
                  <a16:creationId xmlns:a16="http://schemas.microsoft.com/office/drawing/2014/main" id="{FCB5E94F-1C3B-483C-9848-D66EAD12A47E}"/>
                </a:ext>
              </a:extLst>
            </p:cNvPr>
            <p:cNvSpPr>
              <a:spLocks noChangeShapeType="1"/>
            </p:cNvSpPr>
            <p:nvPr/>
          </p:nvSpPr>
          <p:spPr bwMode="auto">
            <a:xfrm flipV="1">
              <a:off x="4978400" y="2933700"/>
              <a:ext cx="0" cy="381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9" name="Line 63">
              <a:extLst>
                <a:ext uri="{FF2B5EF4-FFF2-40B4-BE49-F238E27FC236}">
                  <a16:creationId xmlns:a16="http://schemas.microsoft.com/office/drawing/2014/main" id="{96CA5062-116D-4269-B7B7-12403186E900}"/>
                </a:ext>
              </a:extLst>
            </p:cNvPr>
            <p:cNvSpPr>
              <a:spLocks noChangeShapeType="1"/>
            </p:cNvSpPr>
            <p:nvPr/>
          </p:nvSpPr>
          <p:spPr bwMode="auto">
            <a:xfrm flipV="1">
              <a:off x="5029200" y="2832100"/>
              <a:ext cx="0" cy="1397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0" name="Line 64">
              <a:extLst>
                <a:ext uri="{FF2B5EF4-FFF2-40B4-BE49-F238E27FC236}">
                  <a16:creationId xmlns:a16="http://schemas.microsoft.com/office/drawing/2014/main" id="{7338DD69-AB3F-4EC8-A307-A8F96FE8115D}"/>
                </a:ext>
              </a:extLst>
            </p:cNvPr>
            <p:cNvSpPr>
              <a:spLocks noChangeShapeType="1"/>
            </p:cNvSpPr>
            <p:nvPr/>
          </p:nvSpPr>
          <p:spPr bwMode="auto">
            <a:xfrm flipV="1">
              <a:off x="5080000" y="2882900"/>
              <a:ext cx="0" cy="889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1" name="Line 65">
              <a:extLst>
                <a:ext uri="{FF2B5EF4-FFF2-40B4-BE49-F238E27FC236}">
                  <a16:creationId xmlns:a16="http://schemas.microsoft.com/office/drawing/2014/main" id="{5EE6721C-602C-4CC5-B499-B4F1D86EA080}"/>
                </a:ext>
              </a:extLst>
            </p:cNvPr>
            <p:cNvSpPr>
              <a:spLocks noChangeShapeType="1"/>
            </p:cNvSpPr>
            <p:nvPr/>
          </p:nvSpPr>
          <p:spPr bwMode="auto">
            <a:xfrm>
              <a:off x="4787900" y="3098800"/>
              <a:ext cx="0" cy="508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2" name="Line 66">
              <a:extLst>
                <a:ext uri="{FF2B5EF4-FFF2-40B4-BE49-F238E27FC236}">
                  <a16:creationId xmlns:a16="http://schemas.microsoft.com/office/drawing/2014/main" id="{72233A85-47A3-42C1-8FE7-86C9B7C69EB7}"/>
                </a:ext>
              </a:extLst>
            </p:cNvPr>
            <p:cNvSpPr>
              <a:spLocks noChangeShapeType="1"/>
            </p:cNvSpPr>
            <p:nvPr/>
          </p:nvSpPr>
          <p:spPr bwMode="auto">
            <a:xfrm>
              <a:off x="4838700" y="3048000"/>
              <a:ext cx="0" cy="1016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3" name="Line 67">
              <a:extLst>
                <a:ext uri="{FF2B5EF4-FFF2-40B4-BE49-F238E27FC236}">
                  <a16:creationId xmlns:a16="http://schemas.microsoft.com/office/drawing/2014/main" id="{46EEAE8D-13DD-46B5-AE76-C562B17010B1}"/>
                </a:ext>
              </a:extLst>
            </p:cNvPr>
            <p:cNvSpPr>
              <a:spLocks noChangeShapeType="1"/>
            </p:cNvSpPr>
            <p:nvPr/>
          </p:nvSpPr>
          <p:spPr bwMode="auto">
            <a:xfrm>
              <a:off x="4889500" y="3086100"/>
              <a:ext cx="0" cy="635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4" name="Line 68">
              <a:extLst>
                <a:ext uri="{FF2B5EF4-FFF2-40B4-BE49-F238E27FC236}">
                  <a16:creationId xmlns:a16="http://schemas.microsoft.com/office/drawing/2014/main" id="{65D4221D-0A69-4E91-BDC6-25A88514B32D}"/>
                </a:ext>
              </a:extLst>
            </p:cNvPr>
            <p:cNvSpPr>
              <a:spLocks noChangeShapeType="1"/>
            </p:cNvSpPr>
            <p:nvPr/>
          </p:nvSpPr>
          <p:spPr bwMode="auto">
            <a:xfrm>
              <a:off x="4940300" y="3124200"/>
              <a:ext cx="0" cy="254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5" name="Line 69">
              <a:extLst>
                <a:ext uri="{FF2B5EF4-FFF2-40B4-BE49-F238E27FC236}">
                  <a16:creationId xmlns:a16="http://schemas.microsoft.com/office/drawing/2014/main" id="{60687C10-D486-4D8B-9915-85AFDAA5319C}"/>
                </a:ext>
              </a:extLst>
            </p:cNvPr>
            <p:cNvSpPr>
              <a:spLocks noChangeShapeType="1"/>
            </p:cNvSpPr>
            <p:nvPr/>
          </p:nvSpPr>
          <p:spPr bwMode="auto">
            <a:xfrm>
              <a:off x="4991100" y="3098800"/>
              <a:ext cx="0" cy="508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76" name="Group 275">
            <a:extLst>
              <a:ext uri="{FF2B5EF4-FFF2-40B4-BE49-F238E27FC236}">
                <a16:creationId xmlns:a16="http://schemas.microsoft.com/office/drawing/2014/main" id="{1DD05BF7-172F-49E4-A783-E2514B8C9EC7}"/>
              </a:ext>
            </a:extLst>
          </p:cNvPr>
          <p:cNvGrpSpPr/>
          <p:nvPr/>
        </p:nvGrpSpPr>
        <p:grpSpPr>
          <a:xfrm>
            <a:off x="7295899" y="4498961"/>
            <a:ext cx="533400" cy="584200"/>
            <a:chOff x="4686300" y="1612900"/>
            <a:chExt cx="533400" cy="584200"/>
          </a:xfrm>
        </p:grpSpPr>
        <p:sp>
          <p:nvSpPr>
            <p:cNvPr id="277" name="Freeform 24">
              <a:extLst>
                <a:ext uri="{FF2B5EF4-FFF2-40B4-BE49-F238E27FC236}">
                  <a16:creationId xmlns:a16="http://schemas.microsoft.com/office/drawing/2014/main" id="{627AE31F-C1B8-4903-947C-C28369038457}"/>
                </a:ext>
              </a:extLst>
            </p:cNvPr>
            <p:cNvSpPr>
              <a:spLocks/>
            </p:cNvSpPr>
            <p:nvPr/>
          </p:nvSpPr>
          <p:spPr bwMode="auto">
            <a:xfrm>
              <a:off x="4838700" y="1765300"/>
              <a:ext cx="228600" cy="76200"/>
            </a:xfrm>
            <a:custGeom>
              <a:avLst/>
              <a:gdLst>
                <a:gd name="T0" fmla="*/ 144 w 144"/>
                <a:gd name="T1" fmla="*/ 48 h 48"/>
                <a:gd name="T2" fmla="*/ 144 w 144"/>
                <a:gd name="T3" fmla="*/ 38 h 48"/>
                <a:gd name="T4" fmla="*/ 144 w 144"/>
                <a:gd name="T5" fmla="*/ 38 h 48"/>
                <a:gd name="T6" fmla="*/ 142 w 144"/>
                <a:gd name="T7" fmla="*/ 30 h 48"/>
                <a:gd name="T8" fmla="*/ 136 w 144"/>
                <a:gd name="T9" fmla="*/ 22 h 48"/>
                <a:gd name="T10" fmla="*/ 128 w 144"/>
                <a:gd name="T11" fmla="*/ 14 h 48"/>
                <a:gd name="T12" fmla="*/ 116 w 144"/>
                <a:gd name="T13" fmla="*/ 10 h 48"/>
                <a:gd name="T14" fmla="*/ 106 w 144"/>
                <a:gd name="T15" fmla="*/ 6 h 48"/>
                <a:gd name="T16" fmla="*/ 94 w 144"/>
                <a:gd name="T17" fmla="*/ 2 h 48"/>
                <a:gd name="T18" fmla="*/ 72 w 144"/>
                <a:gd name="T19" fmla="*/ 0 h 48"/>
                <a:gd name="T20" fmla="*/ 72 w 144"/>
                <a:gd name="T21" fmla="*/ 0 h 48"/>
                <a:gd name="T22" fmla="*/ 50 w 144"/>
                <a:gd name="T23" fmla="*/ 2 h 48"/>
                <a:gd name="T24" fmla="*/ 38 w 144"/>
                <a:gd name="T25" fmla="*/ 6 h 48"/>
                <a:gd name="T26" fmla="*/ 28 w 144"/>
                <a:gd name="T27" fmla="*/ 10 h 48"/>
                <a:gd name="T28" fmla="*/ 16 w 144"/>
                <a:gd name="T29" fmla="*/ 14 h 48"/>
                <a:gd name="T30" fmla="*/ 8 w 144"/>
                <a:gd name="T31" fmla="*/ 22 h 48"/>
                <a:gd name="T32" fmla="*/ 2 w 144"/>
                <a:gd name="T33" fmla="*/ 30 h 48"/>
                <a:gd name="T34" fmla="*/ 0 w 144"/>
                <a:gd name="T35" fmla="*/ 38 h 48"/>
                <a:gd name="T36" fmla="*/ 0 w 144"/>
                <a:gd name="T3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48">
                  <a:moveTo>
                    <a:pt x="144" y="48"/>
                  </a:moveTo>
                  <a:lnTo>
                    <a:pt x="144" y="38"/>
                  </a:lnTo>
                  <a:lnTo>
                    <a:pt x="144" y="38"/>
                  </a:lnTo>
                  <a:lnTo>
                    <a:pt x="142" y="30"/>
                  </a:lnTo>
                  <a:lnTo>
                    <a:pt x="136" y="22"/>
                  </a:lnTo>
                  <a:lnTo>
                    <a:pt x="128" y="14"/>
                  </a:lnTo>
                  <a:lnTo>
                    <a:pt x="116" y="10"/>
                  </a:lnTo>
                  <a:lnTo>
                    <a:pt x="106" y="6"/>
                  </a:lnTo>
                  <a:lnTo>
                    <a:pt x="94" y="2"/>
                  </a:lnTo>
                  <a:lnTo>
                    <a:pt x="72" y="0"/>
                  </a:lnTo>
                  <a:lnTo>
                    <a:pt x="72" y="0"/>
                  </a:lnTo>
                  <a:lnTo>
                    <a:pt x="50" y="2"/>
                  </a:lnTo>
                  <a:lnTo>
                    <a:pt x="38" y="6"/>
                  </a:lnTo>
                  <a:lnTo>
                    <a:pt x="28" y="10"/>
                  </a:lnTo>
                  <a:lnTo>
                    <a:pt x="16" y="14"/>
                  </a:lnTo>
                  <a:lnTo>
                    <a:pt x="8" y="22"/>
                  </a:lnTo>
                  <a:lnTo>
                    <a:pt x="2" y="30"/>
                  </a:lnTo>
                  <a:lnTo>
                    <a:pt x="0" y="38"/>
                  </a:lnTo>
                  <a:lnTo>
                    <a:pt x="0" y="48"/>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8" name="Freeform 25">
              <a:extLst>
                <a:ext uri="{FF2B5EF4-FFF2-40B4-BE49-F238E27FC236}">
                  <a16:creationId xmlns:a16="http://schemas.microsoft.com/office/drawing/2014/main" id="{474F2930-C2EC-4971-81C3-D87B78C8F906}"/>
                </a:ext>
              </a:extLst>
            </p:cNvPr>
            <p:cNvSpPr>
              <a:spLocks/>
            </p:cNvSpPr>
            <p:nvPr/>
          </p:nvSpPr>
          <p:spPr bwMode="auto">
            <a:xfrm>
              <a:off x="4686300" y="1816100"/>
              <a:ext cx="238125" cy="381000"/>
            </a:xfrm>
            <a:custGeom>
              <a:avLst/>
              <a:gdLst>
                <a:gd name="T0" fmla="*/ 56 w 150"/>
                <a:gd name="T1" fmla="*/ 64 h 240"/>
                <a:gd name="T2" fmla="*/ 56 w 150"/>
                <a:gd name="T3" fmla="*/ 112 h 240"/>
                <a:gd name="T4" fmla="*/ 96 w 150"/>
                <a:gd name="T5" fmla="*/ 112 h 240"/>
                <a:gd name="T6" fmla="*/ 96 w 150"/>
                <a:gd name="T7" fmla="*/ 112 h 240"/>
                <a:gd name="T8" fmla="*/ 106 w 150"/>
                <a:gd name="T9" fmla="*/ 114 h 240"/>
                <a:gd name="T10" fmla="*/ 114 w 150"/>
                <a:gd name="T11" fmla="*/ 118 h 240"/>
                <a:gd name="T12" fmla="*/ 122 w 150"/>
                <a:gd name="T13" fmla="*/ 124 h 240"/>
                <a:gd name="T14" fmla="*/ 126 w 150"/>
                <a:gd name="T15" fmla="*/ 134 h 240"/>
                <a:gd name="T16" fmla="*/ 150 w 150"/>
                <a:gd name="T17" fmla="*/ 240 h 240"/>
                <a:gd name="T18" fmla="*/ 116 w 150"/>
                <a:gd name="T19" fmla="*/ 240 h 240"/>
                <a:gd name="T20" fmla="*/ 90 w 150"/>
                <a:gd name="T21" fmla="*/ 160 h 240"/>
                <a:gd name="T22" fmla="*/ 38 w 150"/>
                <a:gd name="T23" fmla="*/ 160 h 240"/>
                <a:gd name="T24" fmla="*/ 38 w 150"/>
                <a:gd name="T25" fmla="*/ 160 h 240"/>
                <a:gd name="T26" fmla="*/ 30 w 150"/>
                <a:gd name="T27" fmla="*/ 160 h 240"/>
                <a:gd name="T28" fmla="*/ 24 w 150"/>
                <a:gd name="T29" fmla="*/ 156 h 240"/>
                <a:gd name="T30" fmla="*/ 16 w 150"/>
                <a:gd name="T31" fmla="*/ 154 h 240"/>
                <a:gd name="T32" fmla="*/ 12 w 150"/>
                <a:gd name="T33" fmla="*/ 148 h 240"/>
                <a:gd name="T34" fmla="*/ 6 w 150"/>
                <a:gd name="T35" fmla="*/ 144 h 240"/>
                <a:gd name="T36" fmla="*/ 4 w 150"/>
                <a:gd name="T37" fmla="*/ 136 h 240"/>
                <a:gd name="T38" fmla="*/ 0 w 150"/>
                <a:gd name="T39" fmla="*/ 130 h 240"/>
                <a:gd name="T40" fmla="*/ 0 w 150"/>
                <a:gd name="T41" fmla="*/ 122 h 240"/>
                <a:gd name="T42" fmla="*/ 0 w 150"/>
                <a:gd name="T43" fmla="*/ 26 h 240"/>
                <a:gd name="T44" fmla="*/ 0 w 150"/>
                <a:gd name="T45" fmla="*/ 26 h 240"/>
                <a:gd name="T46" fmla="*/ 2 w 150"/>
                <a:gd name="T47" fmla="*/ 16 h 240"/>
                <a:gd name="T48" fmla="*/ 8 w 150"/>
                <a:gd name="T49" fmla="*/ 8 h 240"/>
                <a:gd name="T50" fmla="*/ 16 w 150"/>
                <a:gd name="T51" fmla="*/ 2 h 240"/>
                <a:gd name="T52" fmla="*/ 26 w 150"/>
                <a:gd name="T53" fmla="*/ 0 h 240"/>
                <a:gd name="T54" fmla="*/ 26 w 150"/>
                <a:gd name="T55" fmla="*/ 0 h 240"/>
                <a:gd name="T56" fmla="*/ 26 w 150"/>
                <a:gd name="T57" fmla="*/ 0 h 240"/>
                <a:gd name="T58" fmla="*/ 38 w 150"/>
                <a:gd name="T59" fmla="*/ 2 h 240"/>
                <a:gd name="T60" fmla="*/ 50 w 150"/>
                <a:gd name="T61" fmla="*/ 4 h 240"/>
                <a:gd name="T62" fmla="*/ 60 w 150"/>
                <a:gd name="T63" fmla="*/ 10 h 240"/>
                <a:gd name="T64" fmla="*/ 68 w 150"/>
                <a:gd name="T65" fmla="*/ 18 h 240"/>
                <a:gd name="T66" fmla="*/ 96 w 150"/>
                <a:gd name="T67" fmla="*/ 48 h 240"/>
                <a:gd name="T68" fmla="*/ 144 w 150"/>
                <a:gd name="T69" fmla="*/ 48 h 240"/>
                <a:gd name="T70" fmla="*/ 144 w 150"/>
                <a:gd name="T71" fmla="*/ 48 h 240"/>
                <a:gd name="T72" fmla="*/ 144 w 150"/>
                <a:gd name="T73" fmla="*/ 54 h 240"/>
                <a:gd name="T74" fmla="*/ 138 w 150"/>
                <a:gd name="T75" fmla="*/ 64 h 240"/>
                <a:gd name="T76" fmla="*/ 134 w 150"/>
                <a:gd name="T77" fmla="*/ 70 h 240"/>
                <a:gd name="T78" fmla="*/ 130 w 150"/>
                <a:gd name="T79" fmla="*/ 76 h 240"/>
                <a:gd name="T80" fmla="*/ 122 w 150"/>
                <a:gd name="T81" fmla="*/ 78 h 240"/>
                <a:gd name="T82" fmla="*/ 112 w 150"/>
                <a:gd name="T83" fmla="*/ 80 h 240"/>
                <a:gd name="T84" fmla="*/ 112 w 150"/>
                <a:gd name="T85" fmla="*/ 80 h 240"/>
                <a:gd name="T86" fmla="*/ 70 w 150"/>
                <a:gd name="T87" fmla="*/ 80 h 240"/>
                <a:gd name="T88" fmla="*/ 32 w 150"/>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0" h="240">
                  <a:moveTo>
                    <a:pt x="56" y="64"/>
                  </a:moveTo>
                  <a:lnTo>
                    <a:pt x="56" y="112"/>
                  </a:lnTo>
                  <a:lnTo>
                    <a:pt x="96" y="112"/>
                  </a:lnTo>
                  <a:lnTo>
                    <a:pt x="96" y="112"/>
                  </a:lnTo>
                  <a:lnTo>
                    <a:pt x="106" y="114"/>
                  </a:lnTo>
                  <a:lnTo>
                    <a:pt x="114" y="118"/>
                  </a:lnTo>
                  <a:lnTo>
                    <a:pt x="122" y="124"/>
                  </a:lnTo>
                  <a:lnTo>
                    <a:pt x="126" y="134"/>
                  </a:lnTo>
                  <a:lnTo>
                    <a:pt x="150" y="240"/>
                  </a:lnTo>
                  <a:lnTo>
                    <a:pt x="116" y="240"/>
                  </a:lnTo>
                  <a:lnTo>
                    <a:pt x="90" y="160"/>
                  </a:lnTo>
                  <a:lnTo>
                    <a:pt x="38" y="160"/>
                  </a:lnTo>
                  <a:lnTo>
                    <a:pt x="38" y="160"/>
                  </a:lnTo>
                  <a:lnTo>
                    <a:pt x="30" y="160"/>
                  </a:lnTo>
                  <a:lnTo>
                    <a:pt x="24" y="156"/>
                  </a:lnTo>
                  <a:lnTo>
                    <a:pt x="16" y="154"/>
                  </a:lnTo>
                  <a:lnTo>
                    <a:pt x="12" y="148"/>
                  </a:lnTo>
                  <a:lnTo>
                    <a:pt x="6" y="144"/>
                  </a:lnTo>
                  <a:lnTo>
                    <a:pt x="4" y="136"/>
                  </a:lnTo>
                  <a:lnTo>
                    <a:pt x="0" y="130"/>
                  </a:lnTo>
                  <a:lnTo>
                    <a:pt x="0" y="122"/>
                  </a:lnTo>
                  <a:lnTo>
                    <a:pt x="0" y="26"/>
                  </a:lnTo>
                  <a:lnTo>
                    <a:pt x="0" y="26"/>
                  </a:lnTo>
                  <a:lnTo>
                    <a:pt x="2" y="16"/>
                  </a:lnTo>
                  <a:lnTo>
                    <a:pt x="8" y="8"/>
                  </a:lnTo>
                  <a:lnTo>
                    <a:pt x="16" y="2"/>
                  </a:lnTo>
                  <a:lnTo>
                    <a:pt x="26" y="0"/>
                  </a:lnTo>
                  <a:lnTo>
                    <a:pt x="26" y="0"/>
                  </a:lnTo>
                  <a:lnTo>
                    <a:pt x="26" y="0"/>
                  </a:lnTo>
                  <a:lnTo>
                    <a:pt x="38" y="2"/>
                  </a:lnTo>
                  <a:lnTo>
                    <a:pt x="50" y="4"/>
                  </a:lnTo>
                  <a:lnTo>
                    <a:pt x="60" y="10"/>
                  </a:lnTo>
                  <a:lnTo>
                    <a:pt x="68" y="18"/>
                  </a:lnTo>
                  <a:lnTo>
                    <a:pt x="96" y="48"/>
                  </a:lnTo>
                  <a:lnTo>
                    <a:pt x="144" y="48"/>
                  </a:lnTo>
                  <a:lnTo>
                    <a:pt x="144" y="48"/>
                  </a:lnTo>
                  <a:lnTo>
                    <a:pt x="144" y="54"/>
                  </a:lnTo>
                  <a:lnTo>
                    <a:pt x="138" y="64"/>
                  </a:lnTo>
                  <a:lnTo>
                    <a:pt x="134" y="70"/>
                  </a:lnTo>
                  <a:lnTo>
                    <a:pt x="130" y="76"/>
                  </a:lnTo>
                  <a:lnTo>
                    <a:pt x="122" y="78"/>
                  </a:lnTo>
                  <a:lnTo>
                    <a:pt x="112" y="80"/>
                  </a:lnTo>
                  <a:lnTo>
                    <a:pt x="112" y="80"/>
                  </a:lnTo>
                  <a:lnTo>
                    <a:pt x="70" y="80"/>
                  </a:lnTo>
                  <a:lnTo>
                    <a:pt x="32" y="4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9" name="Freeform 26">
              <a:extLst>
                <a:ext uri="{FF2B5EF4-FFF2-40B4-BE49-F238E27FC236}">
                  <a16:creationId xmlns:a16="http://schemas.microsoft.com/office/drawing/2014/main" id="{28A9AD3A-02F0-4059-8AFE-42E711D58919}"/>
                </a:ext>
              </a:extLst>
            </p:cNvPr>
            <p:cNvSpPr>
              <a:spLocks/>
            </p:cNvSpPr>
            <p:nvPr/>
          </p:nvSpPr>
          <p:spPr bwMode="auto">
            <a:xfrm>
              <a:off x="4711700" y="16637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0" name="Freeform 27">
              <a:extLst>
                <a:ext uri="{FF2B5EF4-FFF2-40B4-BE49-F238E27FC236}">
                  <a16:creationId xmlns:a16="http://schemas.microsoft.com/office/drawing/2014/main" id="{B4C8B897-452C-41F3-8FBF-60D8C458AA0A}"/>
                </a:ext>
              </a:extLst>
            </p:cNvPr>
            <p:cNvSpPr>
              <a:spLocks/>
            </p:cNvSpPr>
            <p:nvPr/>
          </p:nvSpPr>
          <p:spPr bwMode="auto">
            <a:xfrm>
              <a:off x="4978400" y="1816100"/>
              <a:ext cx="241300" cy="381000"/>
            </a:xfrm>
            <a:custGeom>
              <a:avLst/>
              <a:gdLst>
                <a:gd name="T0" fmla="*/ 96 w 152"/>
                <a:gd name="T1" fmla="*/ 64 h 240"/>
                <a:gd name="T2" fmla="*/ 96 w 152"/>
                <a:gd name="T3" fmla="*/ 112 h 240"/>
                <a:gd name="T4" fmla="*/ 54 w 152"/>
                <a:gd name="T5" fmla="*/ 112 h 240"/>
                <a:gd name="T6" fmla="*/ 54 w 152"/>
                <a:gd name="T7" fmla="*/ 112 h 240"/>
                <a:gd name="T8" fmla="*/ 44 w 152"/>
                <a:gd name="T9" fmla="*/ 114 h 240"/>
                <a:gd name="T10" fmla="*/ 36 w 152"/>
                <a:gd name="T11" fmla="*/ 118 h 240"/>
                <a:gd name="T12" fmla="*/ 30 w 152"/>
                <a:gd name="T13" fmla="*/ 124 h 240"/>
                <a:gd name="T14" fmla="*/ 24 w 152"/>
                <a:gd name="T15" fmla="*/ 134 h 240"/>
                <a:gd name="T16" fmla="*/ 0 w 152"/>
                <a:gd name="T17" fmla="*/ 240 h 240"/>
                <a:gd name="T18" fmla="*/ 36 w 152"/>
                <a:gd name="T19" fmla="*/ 240 h 240"/>
                <a:gd name="T20" fmla="*/ 62 w 152"/>
                <a:gd name="T21" fmla="*/ 160 h 240"/>
                <a:gd name="T22" fmla="*/ 112 w 152"/>
                <a:gd name="T23" fmla="*/ 160 h 240"/>
                <a:gd name="T24" fmla="*/ 112 w 152"/>
                <a:gd name="T25" fmla="*/ 160 h 240"/>
                <a:gd name="T26" fmla="*/ 120 w 152"/>
                <a:gd name="T27" fmla="*/ 160 h 240"/>
                <a:gd name="T28" fmla="*/ 128 w 152"/>
                <a:gd name="T29" fmla="*/ 156 h 240"/>
                <a:gd name="T30" fmla="*/ 134 w 152"/>
                <a:gd name="T31" fmla="*/ 154 h 240"/>
                <a:gd name="T32" fmla="*/ 140 w 152"/>
                <a:gd name="T33" fmla="*/ 148 h 240"/>
                <a:gd name="T34" fmla="*/ 144 w 152"/>
                <a:gd name="T35" fmla="*/ 144 h 240"/>
                <a:gd name="T36" fmla="*/ 148 w 152"/>
                <a:gd name="T37" fmla="*/ 136 h 240"/>
                <a:gd name="T38" fmla="*/ 152 w 152"/>
                <a:gd name="T39" fmla="*/ 130 h 240"/>
                <a:gd name="T40" fmla="*/ 152 w 152"/>
                <a:gd name="T41" fmla="*/ 122 h 240"/>
                <a:gd name="T42" fmla="*/ 152 w 152"/>
                <a:gd name="T43" fmla="*/ 26 h 240"/>
                <a:gd name="T44" fmla="*/ 152 w 152"/>
                <a:gd name="T45" fmla="*/ 26 h 240"/>
                <a:gd name="T46" fmla="*/ 150 w 152"/>
                <a:gd name="T47" fmla="*/ 16 h 240"/>
                <a:gd name="T48" fmla="*/ 144 w 152"/>
                <a:gd name="T49" fmla="*/ 8 h 240"/>
                <a:gd name="T50" fmla="*/ 136 w 152"/>
                <a:gd name="T51" fmla="*/ 2 h 240"/>
                <a:gd name="T52" fmla="*/ 124 w 152"/>
                <a:gd name="T53" fmla="*/ 0 h 240"/>
                <a:gd name="T54" fmla="*/ 124 w 152"/>
                <a:gd name="T55" fmla="*/ 0 h 240"/>
                <a:gd name="T56" fmla="*/ 124 w 152"/>
                <a:gd name="T57" fmla="*/ 0 h 240"/>
                <a:gd name="T58" fmla="*/ 112 w 152"/>
                <a:gd name="T59" fmla="*/ 2 h 240"/>
                <a:gd name="T60" fmla="*/ 102 w 152"/>
                <a:gd name="T61" fmla="*/ 4 h 240"/>
                <a:gd name="T62" fmla="*/ 92 w 152"/>
                <a:gd name="T63" fmla="*/ 10 h 240"/>
                <a:gd name="T64" fmla="*/ 82 w 152"/>
                <a:gd name="T65" fmla="*/ 18 h 240"/>
                <a:gd name="T66" fmla="*/ 54 w 152"/>
                <a:gd name="T67" fmla="*/ 48 h 240"/>
                <a:gd name="T68" fmla="*/ 8 w 152"/>
                <a:gd name="T69" fmla="*/ 48 h 240"/>
                <a:gd name="T70" fmla="*/ 8 w 152"/>
                <a:gd name="T71" fmla="*/ 48 h 240"/>
                <a:gd name="T72" fmla="*/ 8 w 152"/>
                <a:gd name="T73" fmla="*/ 54 h 240"/>
                <a:gd name="T74" fmla="*/ 14 w 152"/>
                <a:gd name="T75" fmla="*/ 64 h 240"/>
                <a:gd name="T76" fmla="*/ 18 w 152"/>
                <a:gd name="T77" fmla="*/ 70 h 240"/>
                <a:gd name="T78" fmla="*/ 22 w 152"/>
                <a:gd name="T79" fmla="*/ 76 h 240"/>
                <a:gd name="T80" fmla="*/ 30 w 152"/>
                <a:gd name="T81" fmla="*/ 78 h 240"/>
                <a:gd name="T82" fmla="*/ 40 w 152"/>
                <a:gd name="T83" fmla="*/ 80 h 240"/>
                <a:gd name="T84" fmla="*/ 40 w 152"/>
                <a:gd name="T85" fmla="*/ 80 h 240"/>
                <a:gd name="T86" fmla="*/ 80 w 152"/>
                <a:gd name="T87" fmla="*/ 80 h 240"/>
                <a:gd name="T88" fmla="*/ 120 w 152"/>
                <a:gd name="T89" fmla="*/ 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 h="240">
                  <a:moveTo>
                    <a:pt x="96" y="64"/>
                  </a:moveTo>
                  <a:lnTo>
                    <a:pt x="96" y="112"/>
                  </a:lnTo>
                  <a:lnTo>
                    <a:pt x="54" y="112"/>
                  </a:lnTo>
                  <a:lnTo>
                    <a:pt x="54" y="112"/>
                  </a:lnTo>
                  <a:lnTo>
                    <a:pt x="44" y="114"/>
                  </a:lnTo>
                  <a:lnTo>
                    <a:pt x="36" y="118"/>
                  </a:lnTo>
                  <a:lnTo>
                    <a:pt x="30" y="124"/>
                  </a:lnTo>
                  <a:lnTo>
                    <a:pt x="24" y="134"/>
                  </a:lnTo>
                  <a:lnTo>
                    <a:pt x="0" y="240"/>
                  </a:lnTo>
                  <a:lnTo>
                    <a:pt x="36" y="240"/>
                  </a:lnTo>
                  <a:lnTo>
                    <a:pt x="62" y="160"/>
                  </a:lnTo>
                  <a:lnTo>
                    <a:pt x="112" y="160"/>
                  </a:lnTo>
                  <a:lnTo>
                    <a:pt x="112" y="160"/>
                  </a:lnTo>
                  <a:lnTo>
                    <a:pt x="120" y="160"/>
                  </a:lnTo>
                  <a:lnTo>
                    <a:pt x="128" y="156"/>
                  </a:lnTo>
                  <a:lnTo>
                    <a:pt x="134" y="154"/>
                  </a:lnTo>
                  <a:lnTo>
                    <a:pt x="140" y="148"/>
                  </a:lnTo>
                  <a:lnTo>
                    <a:pt x="144" y="144"/>
                  </a:lnTo>
                  <a:lnTo>
                    <a:pt x="148" y="136"/>
                  </a:lnTo>
                  <a:lnTo>
                    <a:pt x="152" y="130"/>
                  </a:lnTo>
                  <a:lnTo>
                    <a:pt x="152" y="122"/>
                  </a:lnTo>
                  <a:lnTo>
                    <a:pt x="152" y="26"/>
                  </a:lnTo>
                  <a:lnTo>
                    <a:pt x="152" y="26"/>
                  </a:lnTo>
                  <a:lnTo>
                    <a:pt x="150" y="16"/>
                  </a:lnTo>
                  <a:lnTo>
                    <a:pt x="144" y="8"/>
                  </a:lnTo>
                  <a:lnTo>
                    <a:pt x="136" y="2"/>
                  </a:lnTo>
                  <a:lnTo>
                    <a:pt x="124" y="0"/>
                  </a:lnTo>
                  <a:lnTo>
                    <a:pt x="124" y="0"/>
                  </a:lnTo>
                  <a:lnTo>
                    <a:pt x="124" y="0"/>
                  </a:lnTo>
                  <a:lnTo>
                    <a:pt x="112" y="2"/>
                  </a:lnTo>
                  <a:lnTo>
                    <a:pt x="102" y="4"/>
                  </a:lnTo>
                  <a:lnTo>
                    <a:pt x="92" y="10"/>
                  </a:lnTo>
                  <a:lnTo>
                    <a:pt x="82" y="18"/>
                  </a:lnTo>
                  <a:lnTo>
                    <a:pt x="54" y="48"/>
                  </a:lnTo>
                  <a:lnTo>
                    <a:pt x="8" y="48"/>
                  </a:lnTo>
                  <a:lnTo>
                    <a:pt x="8" y="48"/>
                  </a:lnTo>
                  <a:lnTo>
                    <a:pt x="8" y="54"/>
                  </a:lnTo>
                  <a:lnTo>
                    <a:pt x="14" y="64"/>
                  </a:lnTo>
                  <a:lnTo>
                    <a:pt x="18" y="70"/>
                  </a:lnTo>
                  <a:lnTo>
                    <a:pt x="22" y="76"/>
                  </a:lnTo>
                  <a:lnTo>
                    <a:pt x="30" y="78"/>
                  </a:lnTo>
                  <a:lnTo>
                    <a:pt x="40" y="80"/>
                  </a:lnTo>
                  <a:lnTo>
                    <a:pt x="40" y="80"/>
                  </a:lnTo>
                  <a:lnTo>
                    <a:pt x="80" y="80"/>
                  </a:lnTo>
                  <a:lnTo>
                    <a:pt x="120" y="4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1" name="Freeform 28">
              <a:extLst>
                <a:ext uri="{FF2B5EF4-FFF2-40B4-BE49-F238E27FC236}">
                  <a16:creationId xmlns:a16="http://schemas.microsoft.com/office/drawing/2014/main" id="{18EC81B8-2556-4798-B932-BFFECB9BB773}"/>
                </a:ext>
              </a:extLst>
            </p:cNvPr>
            <p:cNvSpPr>
              <a:spLocks/>
            </p:cNvSpPr>
            <p:nvPr/>
          </p:nvSpPr>
          <p:spPr bwMode="auto">
            <a:xfrm>
              <a:off x="5092700" y="1663700"/>
              <a:ext cx="101600" cy="114300"/>
            </a:xfrm>
            <a:custGeom>
              <a:avLst/>
              <a:gdLst>
                <a:gd name="T0" fmla="*/ 32 w 64"/>
                <a:gd name="T1" fmla="*/ 72 h 72"/>
                <a:gd name="T2" fmla="*/ 32 w 64"/>
                <a:gd name="T3" fmla="*/ 72 h 72"/>
                <a:gd name="T4" fmla="*/ 38 w 64"/>
                <a:gd name="T5" fmla="*/ 72 h 72"/>
                <a:gd name="T6" fmla="*/ 44 w 64"/>
                <a:gd name="T7" fmla="*/ 70 h 72"/>
                <a:gd name="T8" fmla="*/ 50 w 64"/>
                <a:gd name="T9" fmla="*/ 66 h 72"/>
                <a:gd name="T10" fmla="*/ 54 w 64"/>
                <a:gd name="T11" fmla="*/ 62 h 72"/>
                <a:gd name="T12" fmla="*/ 62 w 64"/>
                <a:gd name="T13" fmla="*/ 52 h 72"/>
                <a:gd name="T14" fmla="*/ 64 w 64"/>
                <a:gd name="T15" fmla="*/ 46 h 72"/>
                <a:gd name="T16" fmla="*/ 64 w 64"/>
                <a:gd name="T17" fmla="*/ 40 h 72"/>
                <a:gd name="T18" fmla="*/ 64 w 64"/>
                <a:gd name="T19" fmla="*/ 32 h 72"/>
                <a:gd name="T20" fmla="*/ 64 w 64"/>
                <a:gd name="T21" fmla="*/ 32 h 72"/>
                <a:gd name="T22" fmla="*/ 64 w 64"/>
                <a:gd name="T23" fmla="*/ 26 h 72"/>
                <a:gd name="T24" fmla="*/ 62 w 64"/>
                <a:gd name="T25" fmla="*/ 20 h 72"/>
                <a:gd name="T26" fmla="*/ 54 w 64"/>
                <a:gd name="T27" fmla="*/ 10 h 72"/>
                <a:gd name="T28" fmla="*/ 50 w 64"/>
                <a:gd name="T29" fmla="*/ 6 h 72"/>
                <a:gd name="T30" fmla="*/ 44 w 64"/>
                <a:gd name="T31" fmla="*/ 2 h 72"/>
                <a:gd name="T32" fmla="*/ 38 w 64"/>
                <a:gd name="T33" fmla="*/ 0 h 72"/>
                <a:gd name="T34" fmla="*/ 32 w 64"/>
                <a:gd name="T35" fmla="*/ 0 h 72"/>
                <a:gd name="T36" fmla="*/ 32 w 64"/>
                <a:gd name="T37" fmla="*/ 0 h 72"/>
                <a:gd name="T38" fmla="*/ 26 w 64"/>
                <a:gd name="T39" fmla="*/ 0 h 72"/>
                <a:gd name="T40" fmla="*/ 20 w 64"/>
                <a:gd name="T41" fmla="*/ 2 h 72"/>
                <a:gd name="T42" fmla="*/ 14 w 64"/>
                <a:gd name="T43" fmla="*/ 6 h 72"/>
                <a:gd name="T44" fmla="*/ 10 w 64"/>
                <a:gd name="T45" fmla="*/ 10 h 72"/>
                <a:gd name="T46" fmla="*/ 2 w 64"/>
                <a:gd name="T47" fmla="*/ 20 h 72"/>
                <a:gd name="T48" fmla="*/ 0 w 64"/>
                <a:gd name="T49" fmla="*/ 26 h 72"/>
                <a:gd name="T50" fmla="*/ 0 w 64"/>
                <a:gd name="T51" fmla="*/ 32 h 72"/>
                <a:gd name="T52" fmla="*/ 0 w 64"/>
                <a:gd name="T53" fmla="*/ 40 h 72"/>
                <a:gd name="T54" fmla="*/ 0 w 64"/>
                <a:gd name="T55" fmla="*/ 40 h 72"/>
                <a:gd name="T56" fmla="*/ 0 w 64"/>
                <a:gd name="T57" fmla="*/ 46 h 72"/>
                <a:gd name="T58" fmla="*/ 2 w 64"/>
                <a:gd name="T59" fmla="*/ 52 h 72"/>
                <a:gd name="T60" fmla="*/ 10 w 64"/>
                <a:gd name="T61" fmla="*/ 62 h 72"/>
                <a:gd name="T62" fmla="*/ 14 w 64"/>
                <a:gd name="T63" fmla="*/ 66 h 72"/>
                <a:gd name="T64" fmla="*/ 20 w 64"/>
                <a:gd name="T65" fmla="*/ 70 h 72"/>
                <a:gd name="T66" fmla="*/ 26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38" y="72"/>
                  </a:lnTo>
                  <a:lnTo>
                    <a:pt x="44" y="70"/>
                  </a:lnTo>
                  <a:lnTo>
                    <a:pt x="50" y="66"/>
                  </a:lnTo>
                  <a:lnTo>
                    <a:pt x="54" y="62"/>
                  </a:lnTo>
                  <a:lnTo>
                    <a:pt x="62" y="52"/>
                  </a:lnTo>
                  <a:lnTo>
                    <a:pt x="64" y="46"/>
                  </a:lnTo>
                  <a:lnTo>
                    <a:pt x="64" y="40"/>
                  </a:lnTo>
                  <a:lnTo>
                    <a:pt x="64" y="32"/>
                  </a:lnTo>
                  <a:lnTo>
                    <a:pt x="64" y="32"/>
                  </a:lnTo>
                  <a:lnTo>
                    <a:pt x="64" y="26"/>
                  </a:lnTo>
                  <a:lnTo>
                    <a:pt x="62" y="20"/>
                  </a:lnTo>
                  <a:lnTo>
                    <a:pt x="54" y="10"/>
                  </a:lnTo>
                  <a:lnTo>
                    <a:pt x="50" y="6"/>
                  </a:lnTo>
                  <a:lnTo>
                    <a:pt x="44" y="2"/>
                  </a:lnTo>
                  <a:lnTo>
                    <a:pt x="38" y="0"/>
                  </a:lnTo>
                  <a:lnTo>
                    <a:pt x="32" y="0"/>
                  </a:lnTo>
                  <a:lnTo>
                    <a:pt x="32" y="0"/>
                  </a:lnTo>
                  <a:lnTo>
                    <a:pt x="26" y="0"/>
                  </a:lnTo>
                  <a:lnTo>
                    <a:pt x="20" y="2"/>
                  </a:lnTo>
                  <a:lnTo>
                    <a:pt x="14" y="6"/>
                  </a:lnTo>
                  <a:lnTo>
                    <a:pt x="10" y="10"/>
                  </a:lnTo>
                  <a:lnTo>
                    <a:pt x="2" y="20"/>
                  </a:lnTo>
                  <a:lnTo>
                    <a:pt x="0" y="26"/>
                  </a:lnTo>
                  <a:lnTo>
                    <a:pt x="0" y="32"/>
                  </a:lnTo>
                  <a:lnTo>
                    <a:pt x="0" y="40"/>
                  </a:lnTo>
                  <a:lnTo>
                    <a:pt x="0" y="40"/>
                  </a:lnTo>
                  <a:lnTo>
                    <a:pt x="0" y="46"/>
                  </a:lnTo>
                  <a:lnTo>
                    <a:pt x="2" y="52"/>
                  </a:lnTo>
                  <a:lnTo>
                    <a:pt x="10" y="62"/>
                  </a:lnTo>
                  <a:lnTo>
                    <a:pt x="14" y="66"/>
                  </a:lnTo>
                  <a:lnTo>
                    <a:pt x="20" y="70"/>
                  </a:lnTo>
                  <a:lnTo>
                    <a:pt x="26"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2" name="Line 29">
              <a:extLst>
                <a:ext uri="{FF2B5EF4-FFF2-40B4-BE49-F238E27FC236}">
                  <a16:creationId xmlns:a16="http://schemas.microsoft.com/office/drawing/2014/main" id="{2D936C9F-07EA-43D3-9000-F04CAE714029}"/>
                </a:ext>
              </a:extLst>
            </p:cNvPr>
            <p:cNvSpPr>
              <a:spLocks noChangeShapeType="1"/>
            </p:cNvSpPr>
            <p:nvPr/>
          </p:nvSpPr>
          <p:spPr bwMode="auto">
            <a:xfrm>
              <a:off x="4775200" y="1943100"/>
              <a:ext cx="355600" cy="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3" name="Freeform 30">
              <a:extLst>
                <a:ext uri="{FF2B5EF4-FFF2-40B4-BE49-F238E27FC236}">
                  <a16:creationId xmlns:a16="http://schemas.microsoft.com/office/drawing/2014/main" id="{F50694EE-6360-4D52-8B48-31CAAAA2138E}"/>
                </a:ext>
              </a:extLst>
            </p:cNvPr>
            <p:cNvSpPr>
              <a:spLocks/>
            </p:cNvSpPr>
            <p:nvPr/>
          </p:nvSpPr>
          <p:spPr bwMode="auto">
            <a:xfrm>
              <a:off x="4902200" y="1612900"/>
              <a:ext cx="101600" cy="114300"/>
            </a:xfrm>
            <a:custGeom>
              <a:avLst/>
              <a:gdLst>
                <a:gd name="T0" fmla="*/ 32 w 64"/>
                <a:gd name="T1" fmla="*/ 72 h 72"/>
                <a:gd name="T2" fmla="*/ 32 w 64"/>
                <a:gd name="T3" fmla="*/ 72 h 72"/>
                <a:gd name="T4" fmla="*/ 26 w 64"/>
                <a:gd name="T5" fmla="*/ 72 h 72"/>
                <a:gd name="T6" fmla="*/ 20 w 64"/>
                <a:gd name="T7" fmla="*/ 70 h 72"/>
                <a:gd name="T8" fmla="*/ 14 w 64"/>
                <a:gd name="T9" fmla="*/ 66 h 72"/>
                <a:gd name="T10" fmla="*/ 10 w 64"/>
                <a:gd name="T11" fmla="*/ 62 h 72"/>
                <a:gd name="T12" fmla="*/ 2 w 64"/>
                <a:gd name="T13" fmla="*/ 52 h 72"/>
                <a:gd name="T14" fmla="*/ 0 w 64"/>
                <a:gd name="T15" fmla="*/ 46 h 72"/>
                <a:gd name="T16" fmla="*/ 0 w 64"/>
                <a:gd name="T17" fmla="*/ 40 h 72"/>
                <a:gd name="T18" fmla="*/ 0 w 64"/>
                <a:gd name="T19" fmla="*/ 32 h 72"/>
                <a:gd name="T20" fmla="*/ 0 w 64"/>
                <a:gd name="T21" fmla="*/ 32 h 72"/>
                <a:gd name="T22" fmla="*/ 0 w 64"/>
                <a:gd name="T23" fmla="*/ 26 h 72"/>
                <a:gd name="T24" fmla="*/ 2 w 64"/>
                <a:gd name="T25" fmla="*/ 20 h 72"/>
                <a:gd name="T26" fmla="*/ 10 w 64"/>
                <a:gd name="T27" fmla="*/ 10 h 72"/>
                <a:gd name="T28" fmla="*/ 14 w 64"/>
                <a:gd name="T29" fmla="*/ 6 h 72"/>
                <a:gd name="T30" fmla="*/ 20 w 64"/>
                <a:gd name="T31" fmla="*/ 2 h 72"/>
                <a:gd name="T32" fmla="*/ 26 w 64"/>
                <a:gd name="T33" fmla="*/ 0 h 72"/>
                <a:gd name="T34" fmla="*/ 32 w 64"/>
                <a:gd name="T35" fmla="*/ 0 h 72"/>
                <a:gd name="T36" fmla="*/ 32 w 64"/>
                <a:gd name="T37" fmla="*/ 0 h 72"/>
                <a:gd name="T38" fmla="*/ 38 w 64"/>
                <a:gd name="T39" fmla="*/ 0 h 72"/>
                <a:gd name="T40" fmla="*/ 44 w 64"/>
                <a:gd name="T41" fmla="*/ 2 h 72"/>
                <a:gd name="T42" fmla="*/ 50 w 64"/>
                <a:gd name="T43" fmla="*/ 6 h 72"/>
                <a:gd name="T44" fmla="*/ 54 w 64"/>
                <a:gd name="T45" fmla="*/ 10 h 72"/>
                <a:gd name="T46" fmla="*/ 62 w 64"/>
                <a:gd name="T47" fmla="*/ 20 h 72"/>
                <a:gd name="T48" fmla="*/ 64 w 64"/>
                <a:gd name="T49" fmla="*/ 26 h 72"/>
                <a:gd name="T50" fmla="*/ 64 w 64"/>
                <a:gd name="T51" fmla="*/ 32 h 72"/>
                <a:gd name="T52" fmla="*/ 64 w 64"/>
                <a:gd name="T53" fmla="*/ 40 h 72"/>
                <a:gd name="T54" fmla="*/ 64 w 64"/>
                <a:gd name="T55" fmla="*/ 40 h 72"/>
                <a:gd name="T56" fmla="*/ 64 w 64"/>
                <a:gd name="T57" fmla="*/ 46 h 72"/>
                <a:gd name="T58" fmla="*/ 62 w 64"/>
                <a:gd name="T59" fmla="*/ 52 h 72"/>
                <a:gd name="T60" fmla="*/ 54 w 64"/>
                <a:gd name="T61" fmla="*/ 62 h 72"/>
                <a:gd name="T62" fmla="*/ 50 w 64"/>
                <a:gd name="T63" fmla="*/ 66 h 72"/>
                <a:gd name="T64" fmla="*/ 44 w 64"/>
                <a:gd name="T65" fmla="*/ 70 h 72"/>
                <a:gd name="T66" fmla="*/ 38 w 64"/>
                <a:gd name="T67" fmla="*/ 72 h 72"/>
                <a:gd name="T68" fmla="*/ 32 w 64"/>
                <a:gd name="T69" fmla="*/ 72 h 72"/>
                <a:gd name="T70" fmla="*/ 32 w 64"/>
                <a:gd name="T7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72">
                  <a:moveTo>
                    <a:pt x="32" y="72"/>
                  </a:moveTo>
                  <a:lnTo>
                    <a:pt x="32" y="72"/>
                  </a:lnTo>
                  <a:lnTo>
                    <a:pt x="26" y="72"/>
                  </a:lnTo>
                  <a:lnTo>
                    <a:pt x="20" y="70"/>
                  </a:lnTo>
                  <a:lnTo>
                    <a:pt x="14" y="66"/>
                  </a:lnTo>
                  <a:lnTo>
                    <a:pt x="10" y="62"/>
                  </a:lnTo>
                  <a:lnTo>
                    <a:pt x="2" y="52"/>
                  </a:lnTo>
                  <a:lnTo>
                    <a:pt x="0" y="46"/>
                  </a:lnTo>
                  <a:lnTo>
                    <a:pt x="0" y="40"/>
                  </a:lnTo>
                  <a:lnTo>
                    <a:pt x="0" y="32"/>
                  </a:lnTo>
                  <a:lnTo>
                    <a:pt x="0" y="32"/>
                  </a:lnTo>
                  <a:lnTo>
                    <a:pt x="0" y="26"/>
                  </a:lnTo>
                  <a:lnTo>
                    <a:pt x="2" y="20"/>
                  </a:lnTo>
                  <a:lnTo>
                    <a:pt x="10" y="10"/>
                  </a:lnTo>
                  <a:lnTo>
                    <a:pt x="14" y="6"/>
                  </a:lnTo>
                  <a:lnTo>
                    <a:pt x="20" y="2"/>
                  </a:lnTo>
                  <a:lnTo>
                    <a:pt x="26" y="0"/>
                  </a:lnTo>
                  <a:lnTo>
                    <a:pt x="32" y="0"/>
                  </a:lnTo>
                  <a:lnTo>
                    <a:pt x="32" y="0"/>
                  </a:lnTo>
                  <a:lnTo>
                    <a:pt x="38" y="0"/>
                  </a:lnTo>
                  <a:lnTo>
                    <a:pt x="44" y="2"/>
                  </a:lnTo>
                  <a:lnTo>
                    <a:pt x="50" y="6"/>
                  </a:lnTo>
                  <a:lnTo>
                    <a:pt x="54" y="10"/>
                  </a:lnTo>
                  <a:lnTo>
                    <a:pt x="62" y="20"/>
                  </a:lnTo>
                  <a:lnTo>
                    <a:pt x="64" y="26"/>
                  </a:lnTo>
                  <a:lnTo>
                    <a:pt x="64" y="32"/>
                  </a:lnTo>
                  <a:lnTo>
                    <a:pt x="64" y="40"/>
                  </a:lnTo>
                  <a:lnTo>
                    <a:pt x="64" y="40"/>
                  </a:lnTo>
                  <a:lnTo>
                    <a:pt x="64" y="46"/>
                  </a:lnTo>
                  <a:lnTo>
                    <a:pt x="62" y="52"/>
                  </a:lnTo>
                  <a:lnTo>
                    <a:pt x="54" y="62"/>
                  </a:lnTo>
                  <a:lnTo>
                    <a:pt x="50" y="66"/>
                  </a:lnTo>
                  <a:lnTo>
                    <a:pt x="44" y="70"/>
                  </a:lnTo>
                  <a:lnTo>
                    <a:pt x="38" y="72"/>
                  </a:lnTo>
                  <a:lnTo>
                    <a:pt x="32" y="72"/>
                  </a:lnTo>
                  <a:lnTo>
                    <a:pt x="32" y="72"/>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84" name="Group 283">
            <a:extLst>
              <a:ext uri="{FF2B5EF4-FFF2-40B4-BE49-F238E27FC236}">
                <a16:creationId xmlns:a16="http://schemas.microsoft.com/office/drawing/2014/main" id="{1FD1D2F0-1ECA-4AC3-8D07-1E3974FC46CD}"/>
              </a:ext>
            </a:extLst>
          </p:cNvPr>
          <p:cNvGrpSpPr/>
          <p:nvPr/>
        </p:nvGrpSpPr>
        <p:grpSpPr>
          <a:xfrm>
            <a:off x="4060046" y="3037280"/>
            <a:ext cx="584200" cy="584200"/>
            <a:chOff x="4667250" y="3130550"/>
            <a:chExt cx="584200" cy="584200"/>
          </a:xfrm>
        </p:grpSpPr>
        <p:sp>
          <p:nvSpPr>
            <p:cNvPr id="285" name="Line 96">
              <a:extLst>
                <a:ext uri="{FF2B5EF4-FFF2-40B4-BE49-F238E27FC236}">
                  <a16:creationId xmlns:a16="http://schemas.microsoft.com/office/drawing/2014/main" id="{F235753B-9EB1-439A-8EF0-424FD20D3E58}"/>
                </a:ext>
              </a:extLst>
            </p:cNvPr>
            <p:cNvSpPr>
              <a:spLocks noChangeShapeType="1"/>
            </p:cNvSpPr>
            <p:nvPr/>
          </p:nvSpPr>
          <p:spPr bwMode="auto">
            <a:xfrm flipV="1">
              <a:off x="5251450" y="3181350"/>
              <a:ext cx="0" cy="266700"/>
            </a:xfrm>
            <a:prstGeom prst="line">
              <a:avLst/>
            </a:prstGeom>
            <a:noFill/>
            <a:ln w="2540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6" name="Freeform 97">
              <a:extLst>
                <a:ext uri="{FF2B5EF4-FFF2-40B4-BE49-F238E27FC236}">
                  <a16:creationId xmlns:a16="http://schemas.microsoft.com/office/drawing/2014/main" id="{B90F20C0-0F9C-412E-96E0-9193858DB7D2}"/>
                </a:ext>
              </a:extLst>
            </p:cNvPr>
            <p:cNvSpPr>
              <a:spLocks/>
            </p:cNvSpPr>
            <p:nvPr/>
          </p:nvSpPr>
          <p:spPr bwMode="auto">
            <a:xfrm>
              <a:off x="4667250" y="3181350"/>
              <a:ext cx="342900" cy="406400"/>
            </a:xfrm>
            <a:custGeom>
              <a:avLst/>
              <a:gdLst>
                <a:gd name="T0" fmla="*/ 0 w 216"/>
                <a:gd name="T1" fmla="*/ 0 h 256"/>
                <a:gd name="T2" fmla="*/ 0 w 216"/>
                <a:gd name="T3" fmla="*/ 232 h 256"/>
                <a:gd name="T4" fmla="*/ 0 w 216"/>
                <a:gd name="T5" fmla="*/ 232 h 256"/>
                <a:gd name="T6" fmla="*/ 0 w 216"/>
                <a:gd name="T7" fmla="*/ 236 h 256"/>
                <a:gd name="T8" fmla="*/ 2 w 216"/>
                <a:gd name="T9" fmla="*/ 238 h 256"/>
                <a:gd name="T10" fmla="*/ 4 w 216"/>
                <a:gd name="T11" fmla="*/ 240 h 256"/>
                <a:gd name="T12" fmla="*/ 8 w 216"/>
                <a:gd name="T13" fmla="*/ 240 h 256"/>
                <a:gd name="T14" fmla="*/ 124 w 216"/>
                <a:gd name="T15" fmla="*/ 240 h 256"/>
                <a:gd name="T16" fmla="*/ 124 w 216"/>
                <a:gd name="T17" fmla="*/ 240 h 256"/>
                <a:gd name="T18" fmla="*/ 136 w 216"/>
                <a:gd name="T19" fmla="*/ 242 h 256"/>
                <a:gd name="T20" fmla="*/ 144 w 216"/>
                <a:gd name="T21" fmla="*/ 248 h 256"/>
                <a:gd name="T22" fmla="*/ 144 w 216"/>
                <a:gd name="T23" fmla="*/ 248 h 256"/>
                <a:gd name="T24" fmla="*/ 144 w 216"/>
                <a:gd name="T25" fmla="*/ 248 h 256"/>
                <a:gd name="T26" fmla="*/ 152 w 216"/>
                <a:gd name="T27" fmla="*/ 254 h 256"/>
                <a:gd name="T28" fmla="*/ 164 w 216"/>
                <a:gd name="T29" fmla="*/ 256 h 256"/>
                <a:gd name="T30" fmla="*/ 216 w 216"/>
                <a:gd name="T31"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56">
                  <a:moveTo>
                    <a:pt x="0" y="0"/>
                  </a:moveTo>
                  <a:lnTo>
                    <a:pt x="0" y="232"/>
                  </a:lnTo>
                  <a:lnTo>
                    <a:pt x="0" y="232"/>
                  </a:lnTo>
                  <a:lnTo>
                    <a:pt x="0" y="236"/>
                  </a:lnTo>
                  <a:lnTo>
                    <a:pt x="2" y="238"/>
                  </a:lnTo>
                  <a:lnTo>
                    <a:pt x="4" y="240"/>
                  </a:lnTo>
                  <a:lnTo>
                    <a:pt x="8" y="240"/>
                  </a:lnTo>
                  <a:lnTo>
                    <a:pt x="124" y="240"/>
                  </a:lnTo>
                  <a:lnTo>
                    <a:pt x="124" y="240"/>
                  </a:lnTo>
                  <a:lnTo>
                    <a:pt x="136" y="242"/>
                  </a:lnTo>
                  <a:lnTo>
                    <a:pt x="144" y="248"/>
                  </a:lnTo>
                  <a:lnTo>
                    <a:pt x="144" y="248"/>
                  </a:lnTo>
                  <a:lnTo>
                    <a:pt x="144" y="248"/>
                  </a:lnTo>
                  <a:lnTo>
                    <a:pt x="152" y="254"/>
                  </a:lnTo>
                  <a:lnTo>
                    <a:pt x="164" y="256"/>
                  </a:lnTo>
                  <a:lnTo>
                    <a:pt x="216" y="25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7" name="Freeform 98">
              <a:extLst>
                <a:ext uri="{FF2B5EF4-FFF2-40B4-BE49-F238E27FC236}">
                  <a16:creationId xmlns:a16="http://schemas.microsoft.com/office/drawing/2014/main" id="{17330704-8394-4674-9D1A-E586275C0EF9}"/>
                </a:ext>
              </a:extLst>
            </p:cNvPr>
            <p:cNvSpPr>
              <a:spLocks/>
            </p:cNvSpPr>
            <p:nvPr/>
          </p:nvSpPr>
          <p:spPr bwMode="auto">
            <a:xfrm>
              <a:off x="4718050" y="3155950"/>
              <a:ext cx="241300" cy="381000"/>
            </a:xfrm>
            <a:custGeom>
              <a:avLst/>
              <a:gdLst>
                <a:gd name="T0" fmla="*/ 32 w 152"/>
                <a:gd name="T1" fmla="*/ 0 h 240"/>
                <a:gd name="T2" fmla="*/ 0 w 152"/>
                <a:gd name="T3" fmla="*/ 0 h 240"/>
                <a:gd name="T4" fmla="*/ 0 w 152"/>
                <a:gd name="T5" fmla="*/ 224 h 240"/>
                <a:gd name="T6" fmla="*/ 112 w 152"/>
                <a:gd name="T7" fmla="*/ 224 h 240"/>
                <a:gd name="T8" fmla="*/ 112 w 152"/>
                <a:gd name="T9" fmla="*/ 224 h 240"/>
                <a:gd name="T10" fmla="*/ 122 w 152"/>
                <a:gd name="T11" fmla="*/ 226 h 240"/>
                <a:gd name="T12" fmla="*/ 132 w 152"/>
                <a:gd name="T13" fmla="*/ 230 h 240"/>
                <a:gd name="T14" fmla="*/ 138 w 152"/>
                <a:gd name="T15" fmla="*/ 234 h 240"/>
                <a:gd name="T16" fmla="*/ 144 w 152"/>
                <a:gd name="T17" fmla="*/ 240 h 240"/>
                <a:gd name="T18" fmla="*/ 152 w 152"/>
                <a:gd name="T19" fmla="*/ 240 h 240"/>
                <a:gd name="T20" fmla="*/ 152 w 152"/>
                <a:gd name="T21" fmla="*/ 56 h 240"/>
                <a:gd name="T22" fmla="*/ 152 w 152"/>
                <a:gd name="T23" fmla="*/ 56 h 240"/>
                <a:gd name="T24" fmla="*/ 152 w 152"/>
                <a:gd name="T25" fmla="*/ 46 h 240"/>
                <a:gd name="T26" fmla="*/ 150 w 152"/>
                <a:gd name="T27" fmla="*/ 36 h 240"/>
                <a:gd name="T28" fmla="*/ 146 w 152"/>
                <a:gd name="T29" fmla="*/ 26 h 240"/>
                <a:gd name="T30" fmla="*/ 140 w 152"/>
                <a:gd name="T31" fmla="*/ 18 h 240"/>
                <a:gd name="T32" fmla="*/ 134 w 152"/>
                <a:gd name="T33" fmla="*/ 10 h 240"/>
                <a:gd name="T34" fmla="*/ 126 w 152"/>
                <a:gd name="T35" fmla="*/ 6 h 240"/>
                <a:gd name="T36" fmla="*/ 116 w 152"/>
                <a:gd name="T37" fmla="*/ 2 h 240"/>
                <a:gd name="T38" fmla="*/ 104 w 152"/>
                <a:gd name="T39" fmla="*/ 0 h 240"/>
                <a:gd name="T40" fmla="*/ 80 w 152"/>
                <a:gd name="T4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2" h="240">
                  <a:moveTo>
                    <a:pt x="32" y="0"/>
                  </a:moveTo>
                  <a:lnTo>
                    <a:pt x="0" y="0"/>
                  </a:lnTo>
                  <a:lnTo>
                    <a:pt x="0" y="224"/>
                  </a:lnTo>
                  <a:lnTo>
                    <a:pt x="112" y="224"/>
                  </a:lnTo>
                  <a:lnTo>
                    <a:pt x="112" y="224"/>
                  </a:lnTo>
                  <a:lnTo>
                    <a:pt x="122" y="226"/>
                  </a:lnTo>
                  <a:lnTo>
                    <a:pt x="132" y="230"/>
                  </a:lnTo>
                  <a:lnTo>
                    <a:pt x="138" y="234"/>
                  </a:lnTo>
                  <a:lnTo>
                    <a:pt x="144" y="240"/>
                  </a:lnTo>
                  <a:lnTo>
                    <a:pt x="152" y="240"/>
                  </a:lnTo>
                  <a:lnTo>
                    <a:pt x="152" y="56"/>
                  </a:lnTo>
                  <a:lnTo>
                    <a:pt x="152" y="56"/>
                  </a:lnTo>
                  <a:lnTo>
                    <a:pt x="152" y="46"/>
                  </a:lnTo>
                  <a:lnTo>
                    <a:pt x="150" y="36"/>
                  </a:lnTo>
                  <a:lnTo>
                    <a:pt x="146" y="26"/>
                  </a:lnTo>
                  <a:lnTo>
                    <a:pt x="140" y="18"/>
                  </a:lnTo>
                  <a:lnTo>
                    <a:pt x="134" y="10"/>
                  </a:lnTo>
                  <a:lnTo>
                    <a:pt x="126" y="6"/>
                  </a:lnTo>
                  <a:lnTo>
                    <a:pt x="116" y="2"/>
                  </a:lnTo>
                  <a:lnTo>
                    <a:pt x="104" y="0"/>
                  </a:lnTo>
                  <a:lnTo>
                    <a:pt x="80" y="0"/>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8" name="Freeform 99">
              <a:extLst>
                <a:ext uri="{FF2B5EF4-FFF2-40B4-BE49-F238E27FC236}">
                  <a16:creationId xmlns:a16="http://schemas.microsoft.com/office/drawing/2014/main" id="{061A7F34-AE27-4D0F-9EC7-22656E5DB999}"/>
                </a:ext>
              </a:extLst>
            </p:cNvPr>
            <p:cNvSpPr>
              <a:spLocks/>
            </p:cNvSpPr>
            <p:nvPr/>
          </p:nvSpPr>
          <p:spPr bwMode="auto">
            <a:xfrm>
              <a:off x="4959350" y="3155950"/>
              <a:ext cx="241300" cy="381000"/>
            </a:xfrm>
            <a:custGeom>
              <a:avLst/>
              <a:gdLst>
                <a:gd name="T0" fmla="*/ 16 w 152"/>
                <a:gd name="T1" fmla="*/ 240 h 240"/>
                <a:gd name="T2" fmla="*/ 0 w 152"/>
                <a:gd name="T3" fmla="*/ 240 h 240"/>
                <a:gd name="T4" fmla="*/ 0 w 152"/>
                <a:gd name="T5" fmla="*/ 56 h 240"/>
                <a:gd name="T6" fmla="*/ 0 w 152"/>
                <a:gd name="T7" fmla="*/ 56 h 240"/>
                <a:gd name="T8" fmla="*/ 0 w 152"/>
                <a:gd name="T9" fmla="*/ 46 h 240"/>
                <a:gd name="T10" fmla="*/ 2 w 152"/>
                <a:gd name="T11" fmla="*/ 36 h 240"/>
                <a:gd name="T12" fmla="*/ 6 w 152"/>
                <a:gd name="T13" fmla="*/ 26 h 240"/>
                <a:gd name="T14" fmla="*/ 12 w 152"/>
                <a:gd name="T15" fmla="*/ 18 h 240"/>
                <a:gd name="T16" fmla="*/ 18 w 152"/>
                <a:gd name="T17" fmla="*/ 10 h 240"/>
                <a:gd name="T18" fmla="*/ 26 w 152"/>
                <a:gd name="T19" fmla="*/ 6 h 240"/>
                <a:gd name="T20" fmla="*/ 36 w 152"/>
                <a:gd name="T21" fmla="*/ 2 h 240"/>
                <a:gd name="T22" fmla="*/ 48 w 152"/>
                <a:gd name="T23" fmla="*/ 0 h 240"/>
                <a:gd name="T24" fmla="*/ 152 w 152"/>
                <a:gd name="T25" fmla="*/ 0 h 240"/>
                <a:gd name="T26" fmla="*/ 152 w 152"/>
                <a:gd name="T27" fmla="*/ 17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40">
                  <a:moveTo>
                    <a:pt x="16" y="240"/>
                  </a:moveTo>
                  <a:lnTo>
                    <a:pt x="0" y="240"/>
                  </a:lnTo>
                  <a:lnTo>
                    <a:pt x="0" y="56"/>
                  </a:lnTo>
                  <a:lnTo>
                    <a:pt x="0" y="56"/>
                  </a:lnTo>
                  <a:lnTo>
                    <a:pt x="0" y="46"/>
                  </a:lnTo>
                  <a:lnTo>
                    <a:pt x="2" y="36"/>
                  </a:lnTo>
                  <a:lnTo>
                    <a:pt x="6" y="26"/>
                  </a:lnTo>
                  <a:lnTo>
                    <a:pt x="12" y="18"/>
                  </a:lnTo>
                  <a:lnTo>
                    <a:pt x="18" y="10"/>
                  </a:lnTo>
                  <a:lnTo>
                    <a:pt x="26" y="6"/>
                  </a:lnTo>
                  <a:lnTo>
                    <a:pt x="36" y="2"/>
                  </a:lnTo>
                  <a:lnTo>
                    <a:pt x="48" y="0"/>
                  </a:lnTo>
                  <a:lnTo>
                    <a:pt x="152" y="0"/>
                  </a:lnTo>
                  <a:lnTo>
                    <a:pt x="152" y="176"/>
                  </a:lnTo>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9" name="Freeform 100">
              <a:extLst>
                <a:ext uri="{FF2B5EF4-FFF2-40B4-BE49-F238E27FC236}">
                  <a16:creationId xmlns:a16="http://schemas.microsoft.com/office/drawing/2014/main" id="{B488DCF7-1C3D-41ED-8056-D987D39D67A7}"/>
                </a:ext>
              </a:extLst>
            </p:cNvPr>
            <p:cNvSpPr>
              <a:spLocks/>
            </p:cNvSpPr>
            <p:nvPr/>
          </p:nvSpPr>
          <p:spPr bwMode="auto">
            <a:xfrm>
              <a:off x="4768850" y="3130550"/>
              <a:ext cx="76200" cy="165100"/>
            </a:xfrm>
            <a:custGeom>
              <a:avLst/>
              <a:gdLst>
                <a:gd name="T0" fmla="*/ 0 w 48"/>
                <a:gd name="T1" fmla="*/ 104 h 104"/>
                <a:gd name="T2" fmla="*/ 24 w 48"/>
                <a:gd name="T3" fmla="*/ 88 h 104"/>
                <a:gd name="T4" fmla="*/ 48 w 48"/>
                <a:gd name="T5" fmla="*/ 104 h 104"/>
                <a:gd name="T6" fmla="*/ 48 w 48"/>
                <a:gd name="T7" fmla="*/ 0 h 104"/>
                <a:gd name="T8" fmla="*/ 0 w 48"/>
                <a:gd name="T9" fmla="*/ 0 h 104"/>
                <a:gd name="T10" fmla="*/ 0 w 48"/>
                <a:gd name="T11" fmla="*/ 104 h 104"/>
              </a:gdLst>
              <a:ahLst/>
              <a:cxnLst>
                <a:cxn ang="0">
                  <a:pos x="T0" y="T1"/>
                </a:cxn>
                <a:cxn ang="0">
                  <a:pos x="T2" y="T3"/>
                </a:cxn>
                <a:cxn ang="0">
                  <a:pos x="T4" y="T5"/>
                </a:cxn>
                <a:cxn ang="0">
                  <a:pos x="T6" y="T7"/>
                </a:cxn>
                <a:cxn ang="0">
                  <a:pos x="T8" y="T9"/>
                </a:cxn>
                <a:cxn ang="0">
                  <a:pos x="T10" y="T11"/>
                </a:cxn>
              </a:cxnLst>
              <a:rect l="0" t="0" r="r" b="b"/>
              <a:pathLst>
                <a:path w="48" h="104">
                  <a:moveTo>
                    <a:pt x="0" y="104"/>
                  </a:moveTo>
                  <a:lnTo>
                    <a:pt x="24" y="88"/>
                  </a:lnTo>
                  <a:lnTo>
                    <a:pt x="48" y="104"/>
                  </a:lnTo>
                  <a:lnTo>
                    <a:pt x="48" y="0"/>
                  </a:lnTo>
                  <a:lnTo>
                    <a:pt x="0" y="0"/>
                  </a:lnTo>
                  <a:lnTo>
                    <a:pt x="0" y="104"/>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0" name="Freeform 101">
              <a:extLst>
                <a:ext uri="{FF2B5EF4-FFF2-40B4-BE49-F238E27FC236}">
                  <a16:creationId xmlns:a16="http://schemas.microsoft.com/office/drawing/2014/main" id="{D471B552-293C-49E1-A513-6A4DBDFA423A}"/>
                </a:ext>
              </a:extLst>
            </p:cNvPr>
            <p:cNvSpPr>
              <a:spLocks/>
            </p:cNvSpPr>
            <p:nvPr/>
          </p:nvSpPr>
          <p:spPr bwMode="auto">
            <a:xfrm>
              <a:off x="4997450" y="3321050"/>
              <a:ext cx="254000" cy="330200"/>
            </a:xfrm>
            <a:custGeom>
              <a:avLst/>
              <a:gdLst>
                <a:gd name="T0" fmla="*/ 48 w 160"/>
                <a:gd name="T1" fmla="*/ 208 h 208"/>
                <a:gd name="T2" fmla="*/ 48 w 160"/>
                <a:gd name="T3" fmla="*/ 208 h 208"/>
                <a:gd name="T4" fmla="*/ 48 w 160"/>
                <a:gd name="T5" fmla="*/ 184 h 208"/>
                <a:gd name="T6" fmla="*/ 48 w 160"/>
                <a:gd name="T7" fmla="*/ 184 h 208"/>
                <a:gd name="T8" fmla="*/ 36 w 160"/>
                <a:gd name="T9" fmla="*/ 172 h 208"/>
                <a:gd name="T10" fmla="*/ 28 w 160"/>
                <a:gd name="T11" fmla="*/ 158 h 208"/>
                <a:gd name="T12" fmla="*/ 16 w 160"/>
                <a:gd name="T13" fmla="*/ 136 h 208"/>
                <a:gd name="T14" fmla="*/ 16 w 160"/>
                <a:gd name="T15" fmla="*/ 136 h 208"/>
                <a:gd name="T16" fmla="*/ 0 w 160"/>
                <a:gd name="T17" fmla="*/ 104 h 208"/>
                <a:gd name="T18" fmla="*/ 0 w 160"/>
                <a:gd name="T19" fmla="*/ 104 h 208"/>
                <a:gd name="T20" fmla="*/ 0 w 160"/>
                <a:gd name="T21" fmla="*/ 102 h 208"/>
                <a:gd name="T22" fmla="*/ 2 w 160"/>
                <a:gd name="T23" fmla="*/ 98 h 208"/>
                <a:gd name="T24" fmla="*/ 10 w 160"/>
                <a:gd name="T25" fmla="*/ 94 h 208"/>
                <a:gd name="T26" fmla="*/ 18 w 160"/>
                <a:gd name="T27" fmla="*/ 92 h 208"/>
                <a:gd name="T28" fmla="*/ 22 w 160"/>
                <a:gd name="T29" fmla="*/ 94 h 208"/>
                <a:gd name="T30" fmla="*/ 24 w 160"/>
                <a:gd name="T31" fmla="*/ 96 h 208"/>
                <a:gd name="T32" fmla="*/ 24 w 160"/>
                <a:gd name="T33" fmla="*/ 96 h 208"/>
                <a:gd name="T34" fmla="*/ 40 w 160"/>
                <a:gd name="T35" fmla="*/ 112 h 208"/>
                <a:gd name="T36" fmla="*/ 48 w 160"/>
                <a:gd name="T37" fmla="*/ 112 h 208"/>
                <a:gd name="T38" fmla="*/ 48 w 160"/>
                <a:gd name="T39" fmla="*/ 16 h 208"/>
                <a:gd name="T40" fmla="*/ 48 w 160"/>
                <a:gd name="T41" fmla="*/ 16 h 208"/>
                <a:gd name="T42" fmla="*/ 50 w 160"/>
                <a:gd name="T43" fmla="*/ 10 h 208"/>
                <a:gd name="T44" fmla="*/ 52 w 160"/>
                <a:gd name="T45" fmla="*/ 4 h 208"/>
                <a:gd name="T46" fmla="*/ 58 w 160"/>
                <a:gd name="T47" fmla="*/ 2 h 208"/>
                <a:gd name="T48" fmla="*/ 64 w 160"/>
                <a:gd name="T49" fmla="*/ 0 h 208"/>
                <a:gd name="T50" fmla="*/ 64 w 160"/>
                <a:gd name="T51" fmla="*/ 0 h 208"/>
                <a:gd name="T52" fmla="*/ 64 w 160"/>
                <a:gd name="T53" fmla="*/ 0 h 208"/>
                <a:gd name="T54" fmla="*/ 70 w 160"/>
                <a:gd name="T55" fmla="*/ 2 h 208"/>
                <a:gd name="T56" fmla="*/ 76 w 160"/>
                <a:gd name="T57" fmla="*/ 4 h 208"/>
                <a:gd name="T58" fmla="*/ 78 w 160"/>
                <a:gd name="T59" fmla="*/ 10 h 208"/>
                <a:gd name="T60" fmla="*/ 80 w 160"/>
                <a:gd name="T61" fmla="*/ 16 h 208"/>
                <a:gd name="T62" fmla="*/ 80 w 160"/>
                <a:gd name="T63" fmla="*/ 80 h 208"/>
                <a:gd name="T64" fmla="*/ 136 w 160"/>
                <a:gd name="T65" fmla="*/ 92 h 208"/>
                <a:gd name="T66" fmla="*/ 136 w 160"/>
                <a:gd name="T67" fmla="*/ 92 h 208"/>
                <a:gd name="T68" fmla="*/ 146 w 160"/>
                <a:gd name="T69" fmla="*/ 94 h 208"/>
                <a:gd name="T70" fmla="*/ 152 w 160"/>
                <a:gd name="T71" fmla="*/ 100 h 208"/>
                <a:gd name="T72" fmla="*/ 158 w 160"/>
                <a:gd name="T73" fmla="*/ 110 h 208"/>
                <a:gd name="T74" fmla="*/ 160 w 160"/>
                <a:gd name="T75" fmla="*/ 120 h 208"/>
                <a:gd name="T76" fmla="*/ 160 w 160"/>
                <a:gd name="T77" fmla="*/ 160 h 208"/>
                <a:gd name="T78" fmla="*/ 160 w 160"/>
                <a:gd name="T79" fmla="*/ 160 h 208"/>
                <a:gd name="T80" fmla="*/ 158 w 160"/>
                <a:gd name="T81" fmla="*/ 166 h 208"/>
                <a:gd name="T82" fmla="*/ 156 w 160"/>
                <a:gd name="T83" fmla="*/ 172 h 208"/>
                <a:gd name="T84" fmla="*/ 154 w 160"/>
                <a:gd name="T85" fmla="*/ 178 h 208"/>
                <a:gd name="T86" fmla="*/ 152 w 160"/>
                <a:gd name="T87" fmla="*/ 184 h 208"/>
                <a:gd name="T88" fmla="*/ 152 w 160"/>
                <a:gd name="T89" fmla="*/ 208 h 208"/>
                <a:gd name="T90" fmla="*/ 48 w 160"/>
                <a:gd name="T91"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208">
                  <a:moveTo>
                    <a:pt x="48" y="208"/>
                  </a:moveTo>
                  <a:lnTo>
                    <a:pt x="48" y="208"/>
                  </a:lnTo>
                  <a:lnTo>
                    <a:pt x="48" y="184"/>
                  </a:lnTo>
                  <a:lnTo>
                    <a:pt x="48" y="184"/>
                  </a:lnTo>
                  <a:lnTo>
                    <a:pt x="36" y="172"/>
                  </a:lnTo>
                  <a:lnTo>
                    <a:pt x="28" y="158"/>
                  </a:lnTo>
                  <a:lnTo>
                    <a:pt x="16" y="136"/>
                  </a:lnTo>
                  <a:lnTo>
                    <a:pt x="16" y="136"/>
                  </a:lnTo>
                  <a:lnTo>
                    <a:pt x="0" y="104"/>
                  </a:lnTo>
                  <a:lnTo>
                    <a:pt x="0" y="104"/>
                  </a:lnTo>
                  <a:lnTo>
                    <a:pt x="0" y="102"/>
                  </a:lnTo>
                  <a:lnTo>
                    <a:pt x="2" y="98"/>
                  </a:lnTo>
                  <a:lnTo>
                    <a:pt x="10" y="94"/>
                  </a:lnTo>
                  <a:lnTo>
                    <a:pt x="18" y="92"/>
                  </a:lnTo>
                  <a:lnTo>
                    <a:pt x="22" y="94"/>
                  </a:lnTo>
                  <a:lnTo>
                    <a:pt x="24" y="96"/>
                  </a:lnTo>
                  <a:lnTo>
                    <a:pt x="24" y="96"/>
                  </a:lnTo>
                  <a:lnTo>
                    <a:pt x="40" y="112"/>
                  </a:lnTo>
                  <a:lnTo>
                    <a:pt x="48" y="112"/>
                  </a:lnTo>
                  <a:lnTo>
                    <a:pt x="48" y="16"/>
                  </a:lnTo>
                  <a:lnTo>
                    <a:pt x="48" y="16"/>
                  </a:lnTo>
                  <a:lnTo>
                    <a:pt x="50" y="10"/>
                  </a:lnTo>
                  <a:lnTo>
                    <a:pt x="52" y="4"/>
                  </a:lnTo>
                  <a:lnTo>
                    <a:pt x="58" y="2"/>
                  </a:lnTo>
                  <a:lnTo>
                    <a:pt x="64" y="0"/>
                  </a:lnTo>
                  <a:lnTo>
                    <a:pt x="64" y="0"/>
                  </a:lnTo>
                  <a:lnTo>
                    <a:pt x="64" y="0"/>
                  </a:lnTo>
                  <a:lnTo>
                    <a:pt x="70" y="2"/>
                  </a:lnTo>
                  <a:lnTo>
                    <a:pt x="76" y="4"/>
                  </a:lnTo>
                  <a:lnTo>
                    <a:pt x="78" y="10"/>
                  </a:lnTo>
                  <a:lnTo>
                    <a:pt x="80" y="16"/>
                  </a:lnTo>
                  <a:lnTo>
                    <a:pt x="80" y="80"/>
                  </a:lnTo>
                  <a:lnTo>
                    <a:pt x="136" y="92"/>
                  </a:lnTo>
                  <a:lnTo>
                    <a:pt x="136" y="92"/>
                  </a:lnTo>
                  <a:lnTo>
                    <a:pt x="146" y="94"/>
                  </a:lnTo>
                  <a:lnTo>
                    <a:pt x="152" y="100"/>
                  </a:lnTo>
                  <a:lnTo>
                    <a:pt x="158" y="110"/>
                  </a:lnTo>
                  <a:lnTo>
                    <a:pt x="160" y="120"/>
                  </a:lnTo>
                  <a:lnTo>
                    <a:pt x="160" y="160"/>
                  </a:lnTo>
                  <a:lnTo>
                    <a:pt x="160" y="160"/>
                  </a:lnTo>
                  <a:lnTo>
                    <a:pt x="158" y="166"/>
                  </a:lnTo>
                  <a:lnTo>
                    <a:pt x="156" y="172"/>
                  </a:lnTo>
                  <a:lnTo>
                    <a:pt x="154" y="178"/>
                  </a:lnTo>
                  <a:lnTo>
                    <a:pt x="152" y="184"/>
                  </a:lnTo>
                  <a:lnTo>
                    <a:pt x="152" y="208"/>
                  </a:lnTo>
                  <a:lnTo>
                    <a:pt x="48" y="208"/>
                  </a:lnTo>
                  <a:close/>
                </a:path>
              </a:pathLst>
            </a:custGeom>
            <a:noFill/>
            <a:ln w="254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1" name="Rectangle 102">
              <a:extLst>
                <a:ext uri="{FF2B5EF4-FFF2-40B4-BE49-F238E27FC236}">
                  <a16:creationId xmlns:a16="http://schemas.microsoft.com/office/drawing/2014/main" id="{B1F90782-08F8-4A56-A4E6-BA0D26F6BDA1}"/>
                </a:ext>
              </a:extLst>
            </p:cNvPr>
            <p:cNvSpPr>
              <a:spLocks noChangeArrowheads="1"/>
            </p:cNvSpPr>
            <p:nvPr/>
          </p:nvSpPr>
          <p:spPr bwMode="auto">
            <a:xfrm>
              <a:off x="5048250" y="3651250"/>
              <a:ext cx="203200" cy="63500"/>
            </a:xfrm>
            <a:prstGeom prst="rect">
              <a:avLst/>
            </a:prstGeom>
            <a:noFill/>
            <a:ln w="25400">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92" name="Group 291">
            <a:extLst>
              <a:ext uri="{FF2B5EF4-FFF2-40B4-BE49-F238E27FC236}">
                <a16:creationId xmlns:a16="http://schemas.microsoft.com/office/drawing/2014/main" id="{AC867251-A161-4140-AD20-0B1DB3B2D00E}"/>
              </a:ext>
            </a:extLst>
          </p:cNvPr>
          <p:cNvGrpSpPr/>
          <p:nvPr/>
        </p:nvGrpSpPr>
        <p:grpSpPr>
          <a:xfrm>
            <a:off x="5861049" y="5149009"/>
            <a:ext cx="469900" cy="571500"/>
            <a:chOff x="3695700" y="4673600"/>
            <a:chExt cx="469900" cy="571500"/>
          </a:xfrm>
        </p:grpSpPr>
        <p:sp>
          <p:nvSpPr>
            <p:cNvPr id="293" name="Freeform 145">
              <a:extLst>
                <a:ext uri="{FF2B5EF4-FFF2-40B4-BE49-F238E27FC236}">
                  <a16:creationId xmlns:a16="http://schemas.microsoft.com/office/drawing/2014/main" id="{0A86FF3B-A4E2-4423-B525-884B6A8C0DEB}"/>
                </a:ext>
              </a:extLst>
            </p:cNvPr>
            <p:cNvSpPr>
              <a:spLocks/>
            </p:cNvSpPr>
            <p:nvPr/>
          </p:nvSpPr>
          <p:spPr bwMode="auto">
            <a:xfrm>
              <a:off x="3733800" y="5105400"/>
              <a:ext cx="76200" cy="63500"/>
            </a:xfrm>
            <a:custGeom>
              <a:avLst/>
              <a:gdLst>
                <a:gd name="T0" fmla="*/ 0 w 48"/>
                <a:gd name="T1" fmla="*/ 40 h 40"/>
                <a:gd name="T2" fmla="*/ 0 w 48"/>
                <a:gd name="T3" fmla="*/ 16 h 40"/>
                <a:gd name="T4" fmla="*/ 0 w 48"/>
                <a:gd name="T5" fmla="*/ 16 h 40"/>
                <a:gd name="T6" fmla="*/ 2 w 48"/>
                <a:gd name="T7" fmla="*/ 10 h 40"/>
                <a:gd name="T8" fmla="*/ 4 w 48"/>
                <a:gd name="T9" fmla="*/ 4 h 40"/>
                <a:gd name="T10" fmla="*/ 10 w 48"/>
                <a:gd name="T11" fmla="*/ 2 h 40"/>
                <a:gd name="T12" fmla="*/ 16 w 48"/>
                <a:gd name="T13" fmla="*/ 0 h 40"/>
                <a:gd name="T14" fmla="*/ 48 w 4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0" y="40"/>
                  </a:moveTo>
                  <a:lnTo>
                    <a:pt x="0" y="16"/>
                  </a:lnTo>
                  <a:lnTo>
                    <a:pt x="0" y="16"/>
                  </a:lnTo>
                  <a:lnTo>
                    <a:pt x="2" y="10"/>
                  </a:lnTo>
                  <a:lnTo>
                    <a:pt x="4" y="4"/>
                  </a:lnTo>
                  <a:lnTo>
                    <a:pt x="10" y="2"/>
                  </a:lnTo>
                  <a:lnTo>
                    <a:pt x="16" y="0"/>
                  </a:lnTo>
                  <a:lnTo>
                    <a:pt x="48"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4" name="Freeform 146">
              <a:extLst>
                <a:ext uri="{FF2B5EF4-FFF2-40B4-BE49-F238E27FC236}">
                  <a16:creationId xmlns:a16="http://schemas.microsoft.com/office/drawing/2014/main" id="{B4B88271-2E98-4259-90B3-0B8A094E9C5A}"/>
                </a:ext>
              </a:extLst>
            </p:cNvPr>
            <p:cNvSpPr>
              <a:spLocks/>
            </p:cNvSpPr>
            <p:nvPr/>
          </p:nvSpPr>
          <p:spPr bwMode="auto">
            <a:xfrm>
              <a:off x="3924300" y="5105400"/>
              <a:ext cx="76200" cy="63500"/>
            </a:xfrm>
            <a:custGeom>
              <a:avLst/>
              <a:gdLst>
                <a:gd name="T0" fmla="*/ 0 w 48"/>
                <a:gd name="T1" fmla="*/ 0 h 40"/>
                <a:gd name="T2" fmla="*/ 32 w 48"/>
                <a:gd name="T3" fmla="*/ 0 h 40"/>
                <a:gd name="T4" fmla="*/ 32 w 48"/>
                <a:gd name="T5" fmla="*/ 0 h 40"/>
                <a:gd name="T6" fmla="*/ 38 w 48"/>
                <a:gd name="T7" fmla="*/ 2 h 40"/>
                <a:gd name="T8" fmla="*/ 44 w 48"/>
                <a:gd name="T9" fmla="*/ 4 h 40"/>
                <a:gd name="T10" fmla="*/ 46 w 48"/>
                <a:gd name="T11" fmla="*/ 10 h 40"/>
                <a:gd name="T12" fmla="*/ 48 w 48"/>
                <a:gd name="T13" fmla="*/ 16 h 40"/>
                <a:gd name="T14" fmla="*/ 48 w 48"/>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0">
                  <a:moveTo>
                    <a:pt x="0" y="0"/>
                  </a:moveTo>
                  <a:lnTo>
                    <a:pt x="32" y="0"/>
                  </a:lnTo>
                  <a:lnTo>
                    <a:pt x="32" y="0"/>
                  </a:lnTo>
                  <a:lnTo>
                    <a:pt x="38" y="2"/>
                  </a:lnTo>
                  <a:lnTo>
                    <a:pt x="44" y="4"/>
                  </a:lnTo>
                  <a:lnTo>
                    <a:pt x="46" y="10"/>
                  </a:lnTo>
                  <a:lnTo>
                    <a:pt x="48" y="16"/>
                  </a:lnTo>
                  <a:lnTo>
                    <a:pt x="48" y="4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5" name="Freeform 147">
              <a:extLst>
                <a:ext uri="{FF2B5EF4-FFF2-40B4-BE49-F238E27FC236}">
                  <a16:creationId xmlns:a16="http://schemas.microsoft.com/office/drawing/2014/main" id="{692D025F-FC13-4D11-8430-1C32BC1947C1}"/>
                </a:ext>
              </a:extLst>
            </p:cNvPr>
            <p:cNvSpPr>
              <a:spLocks/>
            </p:cNvSpPr>
            <p:nvPr/>
          </p:nvSpPr>
          <p:spPr bwMode="auto">
            <a:xfrm>
              <a:off x="3695700" y="5168900"/>
              <a:ext cx="342900" cy="76200"/>
            </a:xfrm>
            <a:custGeom>
              <a:avLst/>
              <a:gdLst>
                <a:gd name="T0" fmla="*/ 88 w 216"/>
                <a:gd name="T1" fmla="*/ 0 h 48"/>
                <a:gd name="T2" fmla="*/ 16 w 216"/>
                <a:gd name="T3" fmla="*/ 0 h 48"/>
                <a:gd name="T4" fmla="*/ 16 w 216"/>
                <a:gd name="T5" fmla="*/ 0 h 48"/>
                <a:gd name="T6" fmla="*/ 10 w 216"/>
                <a:gd name="T7" fmla="*/ 2 h 48"/>
                <a:gd name="T8" fmla="*/ 4 w 216"/>
                <a:gd name="T9" fmla="*/ 4 h 48"/>
                <a:gd name="T10" fmla="*/ 2 w 216"/>
                <a:gd name="T11" fmla="*/ 10 h 48"/>
                <a:gd name="T12" fmla="*/ 0 w 216"/>
                <a:gd name="T13" fmla="*/ 16 h 48"/>
                <a:gd name="T14" fmla="*/ 0 w 216"/>
                <a:gd name="T15" fmla="*/ 48 h 48"/>
                <a:gd name="T16" fmla="*/ 216 w 216"/>
                <a:gd name="T17" fmla="*/ 48 h 48"/>
                <a:gd name="T18" fmla="*/ 216 w 216"/>
                <a:gd name="T19" fmla="*/ 16 h 48"/>
                <a:gd name="T20" fmla="*/ 216 w 216"/>
                <a:gd name="T21" fmla="*/ 16 h 48"/>
                <a:gd name="T22" fmla="*/ 214 w 216"/>
                <a:gd name="T23" fmla="*/ 10 h 48"/>
                <a:gd name="T24" fmla="*/ 212 w 216"/>
                <a:gd name="T25" fmla="*/ 4 h 48"/>
                <a:gd name="T26" fmla="*/ 206 w 216"/>
                <a:gd name="T27" fmla="*/ 2 h 48"/>
                <a:gd name="T28" fmla="*/ 200 w 216"/>
                <a:gd name="T29" fmla="*/ 0 h 48"/>
                <a:gd name="T30" fmla="*/ 160 w 216"/>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48">
                  <a:moveTo>
                    <a:pt x="88" y="0"/>
                  </a:moveTo>
                  <a:lnTo>
                    <a:pt x="16" y="0"/>
                  </a:lnTo>
                  <a:lnTo>
                    <a:pt x="16" y="0"/>
                  </a:lnTo>
                  <a:lnTo>
                    <a:pt x="10" y="2"/>
                  </a:lnTo>
                  <a:lnTo>
                    <a:pt x="4" y="4"/>
                  </a:lnTo>
                  <a:lnTo>
                    <a:pt x="2" y="10"/>
                  </a:lnTo>
                  <a:lnTo>
                    <a:pt x="0" y="16"/>
                  </a:lnTo>
                  <a:lnTo>
                    <a:pt x="0" y="48"/>
                  </a:lnTo>
                  <a:lnTo>
                    <a:pt x="216" y="48"/>
                  </a:lnTo>
                  <a:lnTo>
                    <a:pt x="216" y="16"/>
                  </a:lnTo>
                  <a:lnTo>
                    <a:pt x="216" y="16"/>
                  </a:lnTo>
                  <a:lnTo>
                    <a:pt x="214" y="10"/>
                  </a:lnTo>
                  <a:lnTo>
                    <a:pt x="212" y="4"/>
                  </a:lnTo>
                  <a:lnTo>
                    <a:pt x="206" y="2"/>
                  </a:lnTo>
                  <a:lnTo>
                    <a:pt x="200" y="0"/>
                  </a:lnTo>
                  <a:lnTo>
                    <a:pt x="160"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6" name="Freeform 148">
              <a:extLst>
                <a:ext uri="{FF2B5EF4-FFF2-40B4-BE49-F238E27FC236}">
                  <a16:creationId xmlns:a16="http://schemas.microsoft.com/office/drawing/2014/main" id="{25FD28F0-760A-4DDB-91F1-16BD18B7D477}"/>
                </a:ext>
              </a:extLst>
            </p:cNvPr>
            <p:cNvSpPr>
              <a:spLocks/>
            </p:cNvSpPr>
            <p:nvPr/>
          </p:nvSpPr>
          <p:spPr bwMode="auto">
            <a:xfrm>
              <a:off x="3924300" y="4864100"/>
              <a:ext cx="76200" cy="241300"/>
            </a:xfrm>
            <a:custGeom>
              <a:avLst/>
              <a:gdLst>
                <a:gd name="T0" fmla="*/ 0 w 48"/>
                <a:gd name="T1" fmla="*/ 0 h 152"/>
                <a:gd name="T2" fmla="*/ 0 w 48"/>
                <a:gd name="T3" fmla="*/ 40 h 152"/>
                <a:gd name="T4" fmla="*/ 48 w 48"/>
                <a:gd name="T5" fmla="*/ 88 h 152"/>
                <a:gd name="T6" fmla="*/ 24 w 48"/>
                <a:gd name="T7" fmla="*/ 112 h 152"/>
                <a:gd name="T8" fmla="*/ 24 w 48"/>
                <a:gd name="T9" fmla="*/ 152 h 152"/>
              </a:gdLst>
              <a:ahLst/>
              <a:cxnLst>
                <a:cxn ang="0">
                  <a:pos x="T0" y="T1"/>
                </a:cxn>
                <a:cxn ang="0">
                  <a:pos x="T2" y="T3"/>
                </a:cxn>
                <a:cxn ang="0">
                  <a:pos x="T4" y="T5"/>
                </a:cxn>
                <a:cxn ang="0">
                  <a:pos x="T6" y="T7"/>
                </a:cxn>
                <a:cxn ang="0">
                  <a:pos x="T8" y="T9"/>
                </a:cxn>
              </a:cxnLst>
              <a:rect l="0" t="0" r="r" b="b"/>
              <a:pathLst>
                <a:path w="48" h="152">
                  <a:moveTo>
                    <a:pt x="0" y="0"/>
                  </a:moveTo>
                  <a:lnTo>
                    <a:pt x="0" y="40"/>
                  </a:lnTo>
                  <a:lnTo>
                    <a:pt x="48" y="88"/>
                  </a:lnTo>
                  <a:lnTo>
                    <a:pt x="24" y="112"/>
                  </a:lnTo>
                  <a:lnTo>
                    <a:pt x="24" y="152"/>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7" name="Freeform 149">
              <a:extLst>
                <a:ext uri="{FF2B5EF4-FFF2-40B4-BE49-F238E27FC236}">
                  <a16:creationId xmlns:a16="http://schemas.microsoft.com/office/drawing/2014/main" id="{09F09D4A-24FD-42B6-B502-3F0F4EBB541D}"/>
                </a:ext>
              </a:extLst>
            </p:cNvPr>
            <p:cNvSpPr>
              <a:spLocks/>
            </p:cNvSpPr>
            <p:nvPr/>
          </p:nvSpPr>
          <p:spPr bwMode="auto">
            <a:xfrm>
              <a:off x="3848100" y="4737100"/>
              <a:ext cx="190500" cy="165100"/>
            </a:xfrm>
            <a:custGeom>
              <a:avLst/>
              <a:gdLst>
                <a:gd name="T0" fmla="*/ 64 w 120"/>
                <a:gd name="T1" fmla="*/ 0 h 104"/>
                <a:gd name="T2" fmla="*/ 120 w 120"/>
                <a:gd name="T3" fmla="*/ 56 h 104"/>
                <a:gd name="T4" fmla="*/ 120 w 120"/>
                <a:gd name="T5" fmla="*/ 80 h 104"/>
                <a:gd name="T6" fmla="*/ 96 w 120"/>
                <a:gd name="T7" fmla="*/ 104 h 104"/>
                <a:gd name="T8" fmla="*/ 72 w 120"/>
                <a:gd name="T9" fmla="*/ 80 h 104"/>
                <a:gd name="T10" fmla="*/ 32 w 120"/>
                <a:gd name="T11" fmla="*/ 80 h 104"/>
                <a:gd name="T12" fmla="*/ 32 w 120"/>
                <a:gd name="T13" fmla="*/ 80 h 104"/>
                <a:gd name="T14" fmla="*/ 20 w 120"/>
                <a:gd name="T15" fmla="*/ 78 h 104"/>
                <a:gd name="T16" fmla="*/ 10 w 120"/>
                <a:gd name="T17" fmla="*/ 74 h 104"/>
                <a:gd name="T18" fmla="*/ 2 w 120"/>
                <a:gd name="T19" fmla="*/ 66 h 104"/>
                <a:gd name="T20" fmla="*/ 0 w 120"/>
                <a:gd name="T21" fmla="*/ 62 h 104"/>
                <a:gd name="T22" fmla="*/ 0 w 120"/>
                <a:gd name="T23" fmla="*/ 56 h 104"/>
                <a:gd name="T24" fmla="*/ 0 w 120"/>
                <a:gd name="T25"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04">
                  <a:moveTo>
                    <a:pt x="64" y="0"/>
                  </a:moveTo>
                  <a:lnTo>
                    <a:pt x="120" y="56"/>
                  </a:lnTo>
                  <a:lnTo>
                    <a:pt x="120" y="80"/>
                  </a:lnTo>
                  <a:lnTo>
                    <a:pt x="96" y="104"/>
                  </a:lnTo>
                  <a:lnTo>
                    <a:pt x="72" y="80"/>
                  </a:lnTo>
                  <a:lnTo>
                    <a:pt x="32" y="80"/>
                  </a:lnTo>
                  <a:lnTo>
                    <a:pt x="32" y="80"/>
                  </a:lnTo>
                  <a:lnTo>
                    <a:pt x="20" y="78"/>
                  </a:lnTo>
                  <a:lnTo>
                    <a:pt x="10" y="74"/>
                  </a:lnTo>
                  <a:lnTo>
                    <a:pt x="2" y="66"/>
                  </a:lnTo>
                  <a:lnTo>
                    <a:pt x="0" y="62"/>
                  </a:lnTo>
                  <a:lnTo>
                    <a:pt x="0" y="56"/>
                  </a:lnTo>
                  <a:lnTo>
                    <a:pt x="0" y="4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8" name="Freeform 150">
              <a:extLst>
                <a:ext uri="{FF2B5EF4-FFF2-40B4-BE49-F238E27FC236}">
                  <a16:creationId xmlns:a16="http://schemas.microsoft.com/office/drawing/2014/main" id="{2EB8E13E-F2DA-458A-9D16-8850B5608DBC}"/>
                </a:ext>
              </a:extLst>
            </p:cNvPr>
            <p:cNvSpPr>
              <a:spLocks/>
            </p:cNvSpPr>
            <p:nvPr/>
          </p:nvSpPr>
          <p:spPr bwMode="auto">
            <a:xfrm>
              <a:off x="3733800" y="4673600"/>
              <a:ext cx="266700" cy="431800"/>
            </a:xfrm>
            <a:custGeom>
              <a:avLst/>
              <a:gdLst>
                <a:gd name="T0" fmla="*/ 24 w 168"/>
                <a:gd name="T1" fmla="*/ 272 h 272"/>
                <a:gd name="T2" fmla="*/ 24 w 168"/>
                <a:gd name="T3" fmla="*/ 192 h 272"/>
                <a:gd name="T4" fmla="*/ 0 w 168"/>
                <a:gd name="T5" fmla="*/ 168 h 272"/>
                <a:gd name="T6" fmla="*/ 0 w 168"/>
                <a:gd name="T7" fmla="*/ 96 h 272"/>
                <a:gd name="T8" fmla="*/ 0 w 168"/>
                <a:gd name="T9" fmla="*/ 96 h 272"/>
                <a:gd name="T10" fmla="*/ 0 w 168"/>
                <a:gd name="T11" fmla="*/ 84 h 272"/>
                <a:gd name="T12" fmla="*/ 2 w 168"/>
                <a:gd name="T13" fmla="*/ 74 h 272"/>
                <a:gd name="T14" fmla="*/ 6 w 168"/>
                <a:gd name="T15" fmla="*/ 64 h 272"/>
                <a:gd name="T16" fmla="*/ 10 w 168"/>
                <a:gd name="T17" fmla="*/ 54 h 272"/>
                <a:gd name="T18" fmla="*/ 20 w 168"/>
                <a:gd name="T19" fmla="*/ 38 h 272"/>
                <a:gd name="T20" fmla="*/ 34 w 168"/>
                <a:gd name="T21" fmla="*/ 24 h 272"/>
                <a:gd name="T22" fmla="*/ 50 w 168"/>
                <a:gd name="T23" fmla="*/ 14 h 272"/>
                <a:gd name="T24" fmla="*/ 66 w 168"/>
                <a:gd name="T25" fmla="*/ 6 h 272"/>
                <a:gd name="T26" fmla="*/ 86 w 168"/>
                <a:gd name="T27" fmla="*/ 2 h 272"/>
                <a:gd name="T28" fmla="*/ 104 w 168"/>
                <a:gd name="T29" fmla="*/ 0 h 272"/>
                <a:gd name="T30" fmla="*/ 104 w 168"/>
                <a:gd name="T31" fmla="*/ 0 h 272"/>
                <a:gd name="T32" fmla="*/ 120 w 168"/>
                <a:gd name="T33" fmla="*/ 2 h 272"/>
                <a:gd name="T34" fmla="*/ 138 w 168"/>
                <a:gd name="T35" fmla="*/ 8 h 272"/>
                <a:gd name="T36" fmla="*/ 156 w 168"/>
                <a:gd name="T37" fmla="*/ 14 h 272"/>
                <a:gd name="T38" fmla="*/ 168 w 168"/>
                <a:gd name="T39" fmla="*/ 24 h 272"/>
                <a:gd name="T40" fmla="*/ 144 w 168"/>
                <a:gd name="T41" fmla="*/ 4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8" h="272">
                  <a:moveTo>
                    <a:pt x="24" y="272"/>
                  </a:moveTo>
                  <a:lnTo>
                    <a:pt x="24" y="192"/>
                  </a:lnTo>
                  <a:lnTo>
                    <a:pt x="0" y="168"/>
                  </a:lnTo>
                  <a:lnTo>
                    <a:pt x="0" y="96"/>
                  </a:lnTo>
                  <a:lnTo>
                    <a:pt x="0" y="96"/>
                  </a:lnTo>
                  <a:lnTo>
                    <a:pt x="0" y="84"/>
                  </a:lnTo>
                  <a:lnTo>
                    <a:pt x="2" y="74"/>
                  </a:lnTo>
                  <a:lnTo>
                    <a:pt x="6" y="64"/>
                  </a:lnTo>
                  <a:lnTo>
                    <a:pt x="10" y="54"/>
                  </a:lnTo>
                  <a:lnTo>
                    <a:pt x="20" y="38"/>
                  </a:lnTo>
                  <a:lnTo>
                    <a:pt x="34" y="24"/>
                  </a:lnTo>
                  <a:lnTo>
                    <a:pt x="50" y="14"/>
                  </a:lnTo>
                  <a:lnTo>
                    <a:pt x="66" y="6"/>
                  </a:lnTo>
                  <a:lnTo>
                    <a:pt x="86" y="2"/>
                  </a:lnTo>
                  <a:lnTo>
                    <a:pt x="104" y="0"/>
                  </a:lnTo>
                  <a:lnTo>
                    <a:pt x="104" y="0"/>
                  </a:lnTo>
                  <a:lnTo>
                    <a:pt x="120" y="2"/>
                  </a:lnTo>
                  <a:lnTo>
                    <a:pt x="138" y="8"/>
                  </a:lnTo>
                  <a:lnTo>
                    <a:pt x="156" y="14"/>
                  </a:lnTo>
                  <a:lnTo>
                    <a:pt x="168" y="24"/>
                  </a:lnTo>
                  <a:lnTo>
                    <a:pt x="144" y="4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9" name="Freeform 151">
              <a:extLst>
                <a:ext uri="{FF2B5EF4-FFF2-40B4-BE49-F238E27FC236}">
                  <a16:creationId xmlns:a16="http://schemas.microsoft.com/office/drawing/2014/main" id="{E416185C-C704-448D-814A-541B065CA445}"/>
                </a:ext>
              </a:extLst>
            </p:cNvPr>
            <p:cNvSpPr>
              <a:spLocks/>
            </p:cNvSpPr>
            <p:nvPr/>
          </p:nvSpPr>
          <p:spPr bwMode="auto">
            <a:xfrm>
              <a:off x="4000500" y="4914900"/>
              <a:ext cx="142875" cy="139700"/>
            </a:xfrm>
            <a:custGeom>
              <a:avLst/>
              <a:gdLst>
                <a:gd name="T0" fmla="*/ 0 w 90"/>
                <a:gd name="T1" fmla="*/ 24 h 88"/>
                <a:gd name="T2" fmla="*/ 0 w 90"/>
                <a:gd name="T3" fmla="*/ 24 h 88"/>
                <a:gd name="T4" fmla="*/ 8 w 90"/>
                <a:gd name="T5" fmla="*/ 14 h 88"/>
                <a:gd name="T6" fmla="*/ 18 w 90"/>
                <a:gd name="T7" fmla="*/ 6 h 88"/>
                <a:gd name="T8" fmla="*/ 28 w 90"/>
                <a:gd name="T9" fmla="*/ 2 h 88"/>
                <a:gd name="T10" fmla="*/ 42 w 90"/>
                <a:gd name="T11" fmla="*/ 0 h 88"/>
                <a:gd name="T12" fmla="*/ 42 w 90"/>
                <a:gd name="T13" fmla="*/ 0 h 88"/>
                <a:gd name="T14" fmla="*/ 52 w 90"/>
                <a:gd name="T15" fmla="*/ 0 h 88"/>
                <a:gd name="T16" fmla="*/ 60 w 90"/>
                <a:gd name="T17" fmla="*/ 4 h 88"/>
                <a:gd name="T18" fmla="*/ 68 w 90"/>
                <a:gd name="T19" fmla="*/ 8 h 88"/>
                <a:gd name="T20" fmla="*/ 76 w 90"/>
                <a:gd name="T21" fmla="*/ 14 h 88"/>
                <a:gd name="T22" fmla="*/ 82 w 90"/>
                <a:gd name="T23" fmla="*/ 22 h 88"/>
                <a:gd name="T24" fmla="*/ 86 w 90"/>
                <a:gd name="T25" fmla="*/ 30 h 88"/>
                <a:gd name="T26" fmla="*/ 88 w 90"/>
                <a:gd name="T27" fmla="*/ 38 h 88"/>
                <a:gd name="T28" fmla="*/ 90 w 90"/>
                <a:gd name="T29" fmla="*/ 48 h 88"/>
                <a:gd name="T30" fmla="*/ 90 w 90"/>
                <a:gd name="T31" fmla="*/ 48 h 88"/>
                <a:gd name="T32" fmla="*/ 88 w 90"/>
                <a:gd name="T33" fmla="*/ 60 h 88"/>
                <a:gd name="T34" fmla="*/ 84 w 90"/>
                <a:gd name="T35" fmla="*/ 72 h 88"/>
                <a:gd name="T36" fmla="*/ 76 w 90"/>
                <a:gd name="T37" fmla="*/ 80 h 88"/>
                <a:gd name="T38" fmla="*/ 68 w 90"/>
                <a:gd name="T39"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88">
                  <a:moveTo>
                    <a:pt x="0" y="24"/>
                  </a:moveTo>
                  <a:lnTo>
                    <a:pt x="0" y="24"/>
                  </a:lnTo>
                  <a:lnTo>
                    <a:pt x="8" y="14"/>
                  </a:lnTo>
                  <a:lnTo>
                    <a:pt x="18" y="6"/>
                  </a:lnTo>
                  <a:lnTo>
                    <a:pt x="28" y="2"/>
                  </a:lnTo>
                  <a:lnTo>
                    <a:pt x="42" y="0"/>
                  </a:lnTo>
                  <a:lnTo>
                    <a:pt x="42" y="0"/>
                  </a:lnTo>
                  <a:lnTo>
                    <a:pt x="52" y="0"/>
                  </a:lnTo>
                  <a:lnTo>
                    <a:pt x="60" y="4"/>
                  </a:lnTo>
                  <a:lnTo>
                    <a:pt x="68" y="8"/>
                  </a:lnTo>
                  <a:lnTo>
                    <a:pt x="76" y="14"/>
                  </a:lnTo>
                  <a:lnTo>
                    <a:pt x="82" y="22"/>
                  </a:lnTo>
                  <a:lnTo>
                    <a:pt x="86" y="30"/>
                  </a:lnTo>
                  <a:lnTo>
                    <a:pt x="88" y="38"/>
                  </a:lnTo>
                  <a:lnTo>
                    <a:pt x="90" y="48"/>
                  </a:lnTo>
                  <a:lnTo>
                    <a:pt x="90" y="48"/>
                  </a:lnTo>
                  <a:lnTo>
                    <a:pt x="88" y="60"/>
                  </a:lnTo>
                  <a:lnTo>
                    <a:pt x="84" y="72"/>
                  </a:lnTo>
                  <a:lnTo>
                    <a:pt x="76" y="80"/>
                  </a:lnTo>
                  <a:lnTo>
                    <a:pt x="68" y="88"/>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0" name="Freeform 152">
              <a:extLst>
                <a:ext uri="{FF2B5EF4-FFF2-40B4-BE49-F238E27FC236}">
                  <a16:creationId xmlns:a16="http://schemas.microsoft.com/office/drawing/2014/main" id="{2E24BA0C-CD97-4911-B98B-A79FD36FE04E}"/>
                </a:ext>
              </a:extLst>
            </p:cNvPr>
            <p:cNvSpPr>
              <a:spLocks/>
            </p:cNvSpPr>
            <p:nvPr/>
          </p:nvSpPr>
          <p:spPr bwMode="auto">
            <a:xfrm>
              <a:off x="4038600" y="5054600"/>
              <a:ext cx="114300" cy="50800"/>
            </a:xfrm>
            <a:custGeom>
              <a:avLst/>
              <a:gdLst>
                <a:gd name="T0" fmla="*/ 0 w 72"/>
                <a:gd name="T1" fmla="*/ 0 h 32"/>
                <a:gd name="T2" fmla="*/ 64 w 72"/>
                <a:gd name="T3" fmla="*/ 0 h 32"/>
                <a:gd name="T4" fmla="*/ 64 w 72"/>
                <a:gd name="T5" fmla="*/ 0 h 32"/>
                <a:gd name="T6" fmla="*/ 68 w 72"/>
                <a:gd name="T7" fmla="*/ 0 h 32"/>
                <a:gd name="T8" fmla="*/ 70 w 72"/>
                <a:gd name="T9" fmla="*/ 2 h 32"/>
                <a:gd name="T10" fmla="*/ 72 w 72"/>
                <a:gd name="T11" fmla="*/ 4 h 32"/>
                <a:gd name="T12" fmla="*/ 72 w 72"/>
                <a:gd name="T13" fmla="*/ 8 h 32"/>
                <a:gd name="T14" fmla="*/ 72 w 72"/>
                <a:gd name="T15" fmla="*/ 24 h 32"/>
                <a:gd name="T16" fmla="*/ 72 w 72"/>
                <a:gd name="T17" fmla="*/ 24 h 32"/>
                <a:gd name="T18" fmla="*/ 72 w 72"/>
                <a:gd name="T19" fmla="*/ 28 h 32"/>
                <a:gd name="T20" fmla="*/ 70 w 72"/>
                <a:gd name="T21" fmla="*/ 30 h 32"/>
                <a:gd name="T22" fmla="*/ 68 w 72"/>
                <a:gd name="T23" fmla="*/ 32 h 32"/>
                <a:gd name="T24" fmla="*/ 64 w 72"/>
                <a:gd name="T25" fmla="*/ 32 h 32"/>
                <a:gd name="T26" fmla="*/ 24 w 72"/>
                <a:gd name="T2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32">
                  <a:moveTo>
                    <a:pt x="0" y="0"/>
                  </a:moveTo>
                  <a:lnTo>
                    <a:pt x="64" y="0"/>
                  </a:lnTo>
                  <a:lnTo>
                    <a:pt x="64" y="0"/>
                  </a:lnTo>
                  <a:lnTo>
                    <a:pt x="68" y="0"/>
                  </a:lnTo>
                  <a:lnTo>
                    <a:pt x="70" y="2"/>
                  </a:lnTo>
                  <a:lnTo>
                    <a:pt x="72" y="4"/>
                  </a:lnTo>
                  <a:lnTo>
                    <a:pt x="72" y="8"/>
                  </a:lnTo>
                  <a:lnTo>
                    <a:pt x="72" y="24"/>
                  </a:lnTo>
                  <a:lnTo>
                    <a:pt x="72" y="24"/>
                  </a:lnTo>
                  <a:lnTo>
                    <a:pt x="72" y="28"/>
                  </a:lnTo>
                  <a:lnTo>
                    <a:pt x="70" y="30"/>
                  </a:lnTo>
                  <a:lnTo>
                    <a:pt x="68" y="32"/>
                  </a:lnTo>
                  <a:lnTo>
                    <a:pt x="64" y="32"/>
                  </a:lnTo>
                  <a:lnTo>
                    <a:pt x="24" y="32"/>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1" name="Freeform 153">
              <a:extLst>
                <a:ext uri="{FF2B5EF4-FFF2-40B4-BE49-F238E27FC236}">
                  <a16:creationId xmlns:a16="http://schemas.microsoft.com/office/drawing/2014/main" id="{9D359E14-6639-4413-BABA-676274331172}"/>
                </a:ext>
              </a:extLst>
            </p:cNvPr>
            <p:cNvSpPr>
              <a:spLocks/>
            </p:cNvSpPr>
            <p:nvPr/>
          </p:nvSpPr>
          <p:spPr bwMode="auto">
            <a:xfrm>
              <a:off x="4064000" y="5194300"/>
              <a:ext cx="101600" cy="50800"/>
            </a:xfrm>
            <a:custGeom>
              <a:avLst/>
              <a:gdLst>
                <a:gd name="T0" fmla="*/ 0 w 64"/>
                <a:gd name="T1" fmla="*/ 32 h 32"/>
                <a:gd name="T2" fmla="*/ 64 w 64"/>
                <a:gd name="T3" fmla="*/ 32 h 32"/>
                <a:gd name="T4" fmla="*/ 64 w 64"/>
                <a:gd name="T5" fmla="*/ 16 h 32"/>
                <a:gd name="T6" fmla="*/ 64 w 64"/>
                <a:gd name="T7" fmla="*/ 16 h 32"/>
                <a:gd name="T8" fmla="*/ 62 w 64"/>
                <a:gd name="T9" fmla="*/ 10 h 32"/>
                <a:gd name="T10" fmla="*/ 60 w 64"/>
                <a:gd name="T11" fmla="*/ 4 h 32"/>
                <a:gd name="T12" fmla="*/ 54 w 64"/>
                <a:gd name="T13" fmla="*/ 2 h 32"/>
                <a:gd name="T14" fmla="*/ 48 w 64"/>
                <a:gd name="T15" fmla="*/ 0 h 32"/>
                <a:gd name="T16" fmla="*/ 16 w 64"/>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32">
                  <a:moveTo>
                    <a:pt x="0" y="32"/>
                  </a:moveTo>
                  <a:lnTo>
                    <a:pt x="64" y="32"/>
                  </a:lnTo>
                  <a:lnTo>
                    <a:pt x="64" y="16"/>
                  </a:lnTo>
                  <a:lnTo>
                    <a:pt x="64" y="16"/>
                  </a:lnTo>
                  <a:lnTo>
                    <a:pt x="62" y="10"/>
                  </a:lnTo>
                  <a:lnTo>
                    <a:pt x="60" y="4"/>
                  </a:lnTo>
                  <a:lnTo>
                    <a:pt x="54" y="2"/>
                  </a:lnTo>
                  <a:lnTo>
                    <a:pt x="48" y="0"/>
                  </a:lnTo>
                  <a:lnTo>
                    <a:pt x="16" y="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2" name="Line 154">
              <a:extLst>
                <a:ext uri="{FF2B5EF4-FFF2-40B4-BE49-F238E27FC236}">
                  <a16:creationId xmlns:a16="http://schemas.microsoft.com/office/drawing/2014/main" id="{540780A6-1E41-4F92-828A-D5445102D437}"/>
                </a:ext>
              </a:extLst>
            </p:cNvPr>
            <p:cNvSpPr>
              <a:spLocks noChangeShapeType="1"/>
            </p:cNvSpPr>
            <p:nvPr/>
          </p:nvSpPr>
          <p:spPr bwMode="auto">
            <a:xfrm>
              <a:off x="4127500" y="5105400"/>
              <a:ext cx="0" cy="88900"/>
            </a:xfrm>
            <a:prstGeom prst="line">
              <a:avLst/>
            </a:prstGeom>
            <a:noFill/>
            <a:ln w="25400">
              <a:solidFill>
                <a:schemeClr val="bg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303" name="Freeform 10">
            <a:extLst>
              <a:ext uri="{FF2B5EF4-FFF2-40B4-BE49-F238E27FC236}">
                <a16:creationId xmlns:a16="http://schemas.microsoft.com/office/drawing/2014/main" id="{10A37CD7-1C84-47FC-BF6A-A1D76EEDA16F}"/>
              </a:ext>
            </a:extLst>
          </p:cNvPr>
          <p:cNvSpPr>
            <a:spLocks/>
          </p:cNvSpPr>
          <p:nvPr/>
        </p:nvSpPr>
        <p:spPr bwMode="auto">
          <a:xfrm>
            <a:off x="4460962" y="4523326"/>
            <a:ext cx="501650" cy="504825"/>
          </a:xfrm>
          <a:custGeom>
            <a:avLst/>
            <a:gdLst>
              <a:gd name="T0" fmla="*/ 166 w 316"/>
              <a:gd name="T1" fmla="*/ 4 h 318"/>
              <a:gd name="T2" fmla="*/ 116 w 316"/>
              <a:gd name="T3" fmla="*/ 8 h 318"/>
              <a:gd name="T4" fmla="*/ 74 w 316"/>
              <a:gd name="T5" fmla="*/ 26 h 318"/>
              <a:gd name="T6" fmla="*/ 40 w 316"/>
              <a:gd name="T7" fmla="*/ 56 h 318"/>
              <a:gd name="T8" fmla="*/ 16 w 316"/>
              <a:gd name="T9" fmla="*/ 92 h 318"/>
              <a:gd name="T10" fmla="*/ 2 w 316"/>
              <a:gd name="T11" fmla="*/ 134 h 318"/>
              <a:gd name="T12" fmla="*/ 2 w 316"/>
              <a:gd name="T13" fmla="*/ 180 h 318"/>
              <a:gd name="T14" fmla="*/ 14 w 316"/>
              <a:gd name="T15" fmla="*/ 224 h 318"/>
              <a:gd name="T16" fmla="*/ 40 w 316"/>
              <a:gd name="T17" fmla="*/ 266 h 318"/>
              <a:gd name="T18" fmla="*/ 52 w 316"/>
              <a:gd name="T19" fmla="*/ 276 h 318"/>
              <a:gd name="T20" fmla="*/ 76 w 316"/>
              <a:gd name="T21" fmla="*/ 296 h 318"/>
              <a:gd name="T22" fmla="*/ 104 w 316"/>
              <a:gd name="T23" fmla="*/ 308 h 318"/>
              <a:gd name="T24" fmla="*/ 134 w 316"/>
              <a:gd name="T25" fmla="*/ 316 h 318"/>
              <a:gd name="T26" fmla="*/ 164 w 316"/>
              <a:gd name="T27" fmla="*/ 318 h 318"/>
              <a:gd name="T28" fmla="*/ 194 w 316"/>
              <a:gd name="T29" fmla="*/ 314 h 318"/>
              <a:gd name="T30" fmla="*/ 222 w 316"/>
              <a:gd name="T31" fmla="*/ 304 h 318"/>
              <a:gd name="T32" fmla="*/ 250 w 316"/>
              <a:gd name="T33" fmla="*/ 288 h 318"/>
              <a:gd name="T34" fmla="*/ 262 w 316"/>
              <a:gd name="T35" fmla="*/ 278 h 318"/>
              <a:gd name="T36" fmla="*/ 284 w 316"/>
              <a:gd name="T37" fmla="*/ 254 h 318"/>
              <a:gd name="T38" fmla="*/ 298 w 316"/>
              <a:gd name="T39" fmla="*/ 228 h 318"/>
              <a:gd name="T40" fmla="*/ 310 w 316"/>
              <a:gd name="T41" fmla="*/ 200 h 318"/>
              <a:gd name="T42" fmla="*/ 314 w 316"/>
              <a:gd name="T43" fmla="*/ 172 h 318"/>
              <a:gd name="T44" fmla="*/ 314 w 316"/>
              <a:gd name="T45" fmla="*/ 142 h 318"/>
              <a:gd name="T46" fmla="*/ 306 w 316"/>
              <a:gd name="T47" fmla="*/ 112 h 318"/>
              <a:gd name="T48" fmla="*/ 294 w 316"/>
              <a:gd name="T49" fmla="*/ 84 h 318"/>
              <a:gd name="T50" fmla="*/ 276 w 316"/>
              <a:gd name="T51" fmla="*/ 58 h 318"/>
              <a:gd name="T52" fmla="*/ 200 w 316"/>
              <a:gd name="T53" fmla="*/ 0 h 318"/>
              <a:gd name="T54" fmla="*/ 240 w 316"/>
              <a:gd name="T55" fmla="*/ 88 h 318"/>
              <a:gd name="T56" fmla="*/ 254 w 316"/>
              <a:gd name="T57" fmla="*/ 106 h 318"/>
              <a:gd name="T58" fmla="*/ 266 w 316"/>
              <a:gd name="T59" fmla="*/ 146 h 318"/>
              <a:gd name="T60" fmla="*/ 264 w 316"/>
              <a:gd name="T61" fmla="*/ 188 h 318"/>
              <a:gd name="T62" fmla="*/ 246 w 316"/>
              <a:gd name="T63" fmla="*/ 226 h 318"/>
              <a:gd name="T64" fmla="*/ 230 w 316"/>
              <a:gd name="T65" fmla="*/ 242 h 318"/>
              <a:gd name="T66" fmla="*/ 194 w 316"/>
              <a:gd name="T67" fmla="*/ 264 h 318"/>
              <a:gd name="T68" fmla="*/ 152 w 316"/>
              <a:gd name="T69" fmla="*/ 270 h 318"/>
              <a:gd name="T70" fmla="*/ 110 w 316"/>
              <a:gd name="T71" fmla="*/ 260 h 318"/>
              <a:gd name="T72" fmla="*/ 76 w 316"/>
              <a:gd name="T73" fmla="*/ 234 h 318"/>
              <a:gd name="T74" fmla="*/ 64 w 316"/>
              <a:gd name="T75" fmla="*/ 220 h 318"/>
              <a:gd name="T76" fmla="*/ 50 w 316"/>
              <a:gd name="T77" fmla="*/ 190 h 318"/>
              <a:gd name="T78" fmla="*/ 46 w 316"/>
              <a:gd name="T79" fmla="*/ 158 h 318"/>
              <a:gd name="T80" fmla="*/ 52 w 316"/>
              <a:gd name="T81" fmla="*/ 128 h 318"/>
              <a:gd name="T82" fmla="*/ 66 w 316"/>
              <a:gd name="T83" fmla="*/ 100 h 318"/>
              <a:gd name="T84" fmla="*/ 86 w 316"/>
              <a:gd name="T85" fmla="*/ 76 h 318"/>
              <a:gd name="T86" fmla="*/ 114 w 316"/>
              <a:gd name="T87" fmla="*/ 58 h 318"/>
              <a:gd name="T88" fmla="*/ 146 w 316"/>
              <a:gd name="T89" fmla="*/ 5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6" h="318">
                <a:moveTo>
                  <a:pt x="166" y="4"/>
                </a:moveTo>
                <a:lnTo>
                  <a:pt x="166" y="4"/>
                </a:lnTo>
                <a:lnTo>
                  <a:pt x="140" y="4"/>
                </a:lnTo>
                <a:lnTo>
                  <a:pt x="116" y="8"/>
                </a:lnTo>
                <a:lnTo>
                  <a:pt x="94" y="16"/>
                </a:lnTo>
                <a:lnTo>
                  <a:pt x="74" y="26"/>
                </a:lnTo>
                <a:lnTo>
                  <a:pt x="56" y="40"/>
                </a:lnTo>
                <a:lnTo>
                  <a:pt x="40" y="56"/>
                </a:lnTo>
                <a:lnTo>
                  <a:pt x="26" y="74"/>
                </a:lnTo>
                <a:lnTo>
                  <a:pt x="16" y="92"/>
                </a:lnTo>
                <a:lnTo>
                  <a:pt x="8" y="114"/>
                </a:lnTo>
                <a:lnTo>
                  <a:pt x="2" y="134"/>
                </a:lnTo>
                <a:lnTo>
                  <a:pt x="0" y="156"/>
                </a:lnTo>
                <a:lnTo>
                  <a:pt x="2" y="180"/>
                </a:lnTo>
                <a:lnTo>
                  <a:pt x="6" y="202"/>
                </a:lnTo>
                <a:lnTo>
                  <a:pt x="14" y="224"/>
                </a:lnTo>
                <a:lnTo>
                  <a:pt x="24" y="246"/>
                </a:lnTo>
                <a:lnTo>
                  <a:pt x="40" y="266"/>
                </a:lnTo>
                <a:lnTo>
                  <a:pt x="40" y="266"/>
                </a:lnTo>
                <a:lnTo>
                  <a:pt x="52" y="276"/>
                </a:lnTo>
                <a:lnTo>
                  <a:pt x="64" y="286"/>
                </a:lnTo>
                <a:lnTo>
                  <a:pt x="76" y="296"/>
                </a:lnTo>
                <a:lnTo>
                  <a:pt x="90" y="302"/>
                </a:lnTo>
                <a:lnTo>
                  <a:pt x="104" y="308"/>
                </a:lnTo>
                <a:lnTo>
                  <a:pt x="118" y="312"/>
                </a:lnTo>
                <a:lnTo>
                  <a:pt x="134" y="316"/>
                </a:lnTo>
                <a:lnTo>
                  <a:pt x="148" y="318"/>
                </a:lnTo>
                <a:lnTo>
                  <a:pt x="164" y="318"/>
                </a:lnTo>
                <a:lnTo>
                  <a:pt x="178" y="316"/>
                </a:lnTo>
                <a:lnTo>
                  <a:pt x="194" y="314"/>
                </a:lnTo>
                <a:lnTo>
                  <a:pt x="208" y="310"/>
                </a:lnTo>
                <a:lnTo>
                  <a:pt x="222" y="304"/>
                </a:lnTo>
                <a:lnTo>
                  <a:pt x="236" y="296"/>
                </a:lnTo>
                <a:lnTo>
                  <a:pt x="250" y="288"/>
                </a:lnTo>
                <a:lnTo>
                  <a:pt x="262" y="278"/>
                </a:lnTo>
                <a:lnTo>
                  <a:pt x="262" y="278"/>
                </a:lnTo>
                <a:lnTo>
                  <a:pt x="274" y="266"/>
                </a:lnTo>
                <a:lnTo>
                  <a:pt x="284" y="254"/>
                </a:lnTo>
                <a:lnTo>
                  <a:pt x="292" y="242"/>
                </a:lnTo>
                <a:lnTo>
                  <a:pt x="298" y="228"/>
                </a:lnTo>
                <a:lnTo>
                  <a:pt x="304" y="214"/>
                </a:lnTo>
                <a:lnTo>
                  <a:pt x="310" y="200"/>
                </a:lnTo>
                <a:lnTo>
                  <a:pt x="312" y="186"/>
                </a:lnTo>
                <a:lnTo>
                  <a:pt x="314" y="172"/>
                </a:lnTo>
                <a:lnTo>
                  <a:pt x="314" y="156"/>
                </a:lnTo>
                <a:lnTo>
                  <a:pt x="314" y="142"/>
                </a:lnTo>
                <a:lnTo>
                  <a:pt x="310" y="126"/>
                </a:lnTo>
                <a:lnTo>
                  <a:pt x="306" y="112"/>
                </a:lnTo>
                <a:lnTo>
                  <a:pt x="302" y="98"/>
                </a:lnTo>
                <a:lnTo>
                  <a:pt x="294" y="84"/>
                </a:lnTo>
                <a:lnTo>
                  <a:pt x="286" y="72"/>
                </a:lnTo>
                <a:lnTo>
                  <a:pt x="276" y="58"/>
                </a:lnTo>
                <a:lnTo>
                  <a:pt x="316" y="26"/>
                </a:lnTo>
                <a:lnTo>
                  <a:pt x="200" y="0"/>
                </a:lnTo>
                <a:lnTo>
                  <a:pt x="200" y="120"/>
                </a:lnTo>
                <a:lnTo>
                  <a:pt x="240" y="88"/>
                </a:lnTo>
                <a:lnTo>
                  <a:pt x="240" y="88"/>
                </a:lnTo>
                <a:lnTo>
                  <a:pt x="254" y="106"/>
                </a:lnTo>
                <a:lnTo>
                  <a:pt x="262" y="126"/>
                </a:lnTo>
                <a:lnTo>
                  <a:pt x="266" y="146"/>
                </a:lnTo>
                <a:lnTo>
                  <a:pt x="268" y="168"/>
                </a:lnTo>
                <a:lnTo>
                  <a:pt x="264" y="188"/>
                </a:lnTo>
                <a:lnTo>
                  <a:pt x="256" y="208"/>
                </a:lnTo>
                <a:lnTo>
                  <a:pt x="246" y="226"/>
                </a:lnTo>
                <a:lnTo>
                  <a:pt x="230" y="242"/>
                </a:lnTo>
                <a:lnTo>
                  <a:pt x="230" y="242"/>
                </a:lnTo>
                <a:lnTo>
                  <a:pt x="212" y="256"/>
                </a:lnTo>
                <a:lnTo>
                  <a:pt x="194" y="264"/>
                </a:lnTo>
                <a:lnTo>
                  <a:pt x="172" y="270"/>
                </a:lnTo>
                <a:lnTo>
                  <a:pt x="152" y="270"/>
                </a:lnTo>
                <a:lnTo>
                  <a:pt x="130" y="268"/>
                </a:lnTo>
                <a:lnTo>
                  <a:pt x="110" y="260"/>
                </a:lnTo>
                <a:lnTo>
                  <a:pt x="92" y="248"/>
                </a:lnTo>
                <a:lnTo>
                  <a:pt x="76" y="234"/>
                </a:lnTo>
                <a:lnTo>
                  <a:pt x="76" y="234"/>
                </a:lnTo>
                <a:lnTo>
                  <a:pt x="64" y="220"/>
                </a:lnTo>
                <a:lnTo>
                  <a:pt x="56" y="204"/>
                </a:lnTo>
                <a:lnTo>
                  <a:pt x="50" y="190"/>
                </a:lnTo>
                <a:lnTo>
                  <a:pt x="48" y="174"/>
                </a:lnTo>
                <a:lnTo>
                  <a:pt x="46" y="158"/>
                </a:lnTo>
                <a:lnTo>
                  <a:pt x="48" y="142"/>
                </a:lnTo>
                <a:lnTo>
                  <a:pt x="52" y="128"/>
                </a:lnTo>
                <a:lnTo>
                  <a:pt x="58" y="112"/>
                </a:lnTo>
                <a:lnTo>
                  <a:pt x="66" y="100"/>
                </a:lnTo>
                <a:lnTo>
                  <a:pt x="76" y="86"/>
                </a:lnTo>
                <a:lnTo>
                  <a:pt x="86" y="76"/>
                </a:lnTo>
                <a:lnTo>
                  <a:pt x="100" y="66"/>
                </a:lnTo>
                <a:lnTo>
                  <a:pt x="114" y="58"/>
                </a:lnTo>
                <a:lnTo>
                  <a:pt x="128" y="54"/>
                </a:lnTo>
                <a:lnTo>
                  <a:pt x="146" y="50"/>
                </a:lnTo>
                <a:lnTo>
                  <a:pt x="164" y="50"/>
                </a:lnTo>
              </a:path>
            </a:pathLst>
          </a:custGeom>
          <a:noFill/>
          <a:ln w="25400">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11063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075"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a:t>
            </a:r>
            <a:endParaRPr lang="nl-NL"/>
          </a:p>
        </p:txBody>
      </p:sp>
    </p:spTree>
    <p:extLst>
      <p:ext uri="{BB962C8B-B14F-4D97-AF65-F5344CB8AC3E}">
        <p14:creationId xmlns:p14="http://schemas.microsoft.com/office/powerpoint/2010/main" val="17008184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1103193-D4AF-44AB-8ACA-20FFE5481BD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09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1103193-D4AF-44AB-8ACA-20FFE5481BD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8" name="Rectangle 8">
            <a:extLst>
              <a:ext uri="{FF2B5EF4-FFF2-40B4-BE49-F238E27FC236}">
                <a16:creationId xmlns:a16="http://schemas.microsoft.com/office/drawing/2014/main" id="{FF26858D-5355-456C-97F8-0455E98B8364}"/>
              </a:ext>
            </a:extLst>
          </p:cNvPr>
          <p:cNvSpPr>
            <a:spLocks noChangeArrowheads="1"/>
          </p:cNvSpPr>
          <p:nvPr/>
        </p:nvSpPr>
        <p:spPr bwMode="gray">
          <a:xfrm>
            <a:off x="5907872" y="3135191"/>
            <a:ext cx="565061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Cooperate with privacy officer(s) to provide guidelines for proper usage and storage of sensitive data which includes personal and confidential data, such as financial data</a:t>
            </a:r>
          </a:p>
        </p:txBody>
      </p:sp>
      <p:grpSp>
        <p:nvGrpSpPr>
          <p:cNvPr id="264" name="Group 263">
            <a:extLst>
              <a:ext uri="{FF2B5EF4-FFF2-40B4-BE49-F238E27FC236}">
                <a16:creationId xmlns:a16="http://schemas.microsoft.com/office/drawing/2014/main" id="{1E65AF05-D415-4188-AC6D-CCAACEA3FD99}"/>
              </a:ext>
            </a:extLst>
          </p:cNvPr>
          <p:cNvGrpSpPr/>
          <p:nvPr/>
        </p:nvGrpSpPr>
        <p:grpSpPr>
          <a:xfrm>
            <a:off x="3298019" y="3205271"/>
            <a:ext cx="2342697" cy="499131"/>
            <a:chOff x="3296739" y="3112911"/>
            <a:chExt cx="2342697" cy="499131"/>
          </a:xfrm>
        </p:grpSpPr>
        <p:sp>
          <p:nvSpPr>
            <p:cNvPr id="37" name="Rectangle 8">
              <a:extLst>
                <a:ext uri="{FF2B5EF4-FFF2-40B4-BE49-F238E27FC236}">
                  <a16:creationId xmlns:a16="http://schemas.microsoft.com/office/drawing/2014/main" id="{8218C9EF-51A3-4D6A-A926-22F7A57DB7C5}"/>
                </a:ext>
              </a:extLst>
            </p:cNvPr>
            <p:cNvSpPr>
              <a:spLocks noChangeArrowheads="1"/>
            </p:cNvSpPr>
            <p:nvPr/>
          </p:nvSpPr>
          <p:spPr bwMode="gray">
            <a:xfrm>
              <a:off x="4048444" y="32084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Privacy &amp; Ethics</a:t>
              </a:r>
              <a:endParaRPr kumimoji="0" lang="en-US" altLang="de-DE" sz="12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02" name="Group 101">
              <a:extLst>
                <a:ext uri="{FF2B5EF4-FFF2-40B4-BE49-F238E27FC236}">
                  <a16:creationId xmlns:a16="http://schemas.microsoft.com/office/drawing/2014/main" id="{115756C6-BCB4-481B-BDAA-297B70058D1A}"/>
                </a:ext>
              </a:extLst>
            </p:cNvPr>
            <p:cNvGrpSpPr/>
            <p:nvPr/>
          </p:nvGrpSpPr>
          <p:grpSpPr>
            <a:xfrm>
              <a:off x="3296739" y="3112911"/>
              <a:ext cx="511585" cy="499131"/>
              <a:chOff x="3905250" y="2444750"/>
              <a:chExt cx="711200" cy="660400"/>
            </a:xfrm>
            <a:solidFill>
              <a:srgbClr val="FFFFFF"/>
            </a:solidFill>
          </p:grpSpPr>
          <p:sp>
            <p:nvSpPr>
              <p:cNvPr id="103" name="Freeform 89">
                <a:extLst>
                  <a:ext uri="{FF2B5EF4-FFF2-40B4-BE49-F238E27FC236}">
                    <a16:creationId xmlns:a16="http://schemas.microsoft.com/office/drawing/2014/main" id="{FF9DB5DA-0706-4416-8EEE-617138587EE1}"/>
                  </a:ext>
                </a:extLst>
              </p:cNvPr>
              <p:cNvSpPr>
                <a:spLocks/>
              </p:cNvSpPr>
              <p:nvPr/>
            </p:nvSpPr>
            <p:spPr bwMode="auto">
              <a:xfrm>
                <a:off x="3905250" y="2533650"/>
                <a:ext cx="250825" cy="571500"/>
              </a:xfrm>
              <a:custGeom>
                <a:avLst/>
                <a:gdLst>
                  <a:gd name="T0" fmla="*/ 158 w 158"/>
                  <a:gd name="T1" fmla="*/ 360 h 360"/>
                  <a:gd name="T2" fmla="*/ 158 w 158"/>
                  <a:gd name="T3" fmla="*/ 360 h 360"/>
                  <a:gd name="T4" fmla="*/ 128 w 158"/>
                  <a:gd name="T5" fmla="*/ 342 h 360"/>
                  <a:gd name="T6" fmla="*/ 98 w 158"/>
                  <a:gd name="T7" fmla="*/ 324 h 360"/>
                  <a:gd name="T8" fmla="*/ 72 w 158"/>
                  <a:gd name="T9" fmla="*/ 302 h 360"/>
                  <a:gd name="T10" fmla="*/ 48 w 158"/>
                  <a:gd name="T11" fmla="*/ 280 h 360"/>
                  <a:gd name="T12" fmla="*/ 28 w 158"/>
                  <a:gd name="T13" fmla="*/ 258 h 360"/>
                  <a:gd name="T14" fmla="*/ 12 w 158"/>
                  <a:gd name="T15" fmla="*/ 236 h 360"/>
                  <a:gd name="T16" fmla="*/ 8 w 158"/>
                  <a:gd name="T17" fmla="*/ 224 h 360"/>
                  <a:gd name="T18" fmla="*/ 4 w 158"/>
                  <a:gd name="T19" fmla="*/ 214 h 360"/>
                  <a:gd name="T20" fmla="*/ 0 w 158"/>
                  <a:gd name="T21" fmla="*/ 202 h 360"/>
                  <a:gd name="T22" fmla="*/ 0 w 158"/>
                  <a:gd name="T23" fmla="*/ 192 h 360"/>
                  <a:gd name="T24" fmla="*/ 0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158" y="360"/>
                    </a:moveTo>
                    <a:lnTo>
                      <a:pt x="158" y="360"/>
                    </a:lnTo>
                    <a:lnTo>
                      <a:pt x="128" y="342"/>
                    </a:lnTo>
                    <a:lnTo>
                      <a:pt x="98" y="324"/>
                    </a:lnTo>
                    <a:lnTo>
                      <a:pt x="72" y="302"/>
                    </a:lnTo>
                    <a:lnTo>
                      <a:pt x="48" y="280"/>
                    </a:lnTo>
                    <a:lnTo>
                      <a:pt x="28" y="258"/>
                    </a:lnTo>
                    <a:lnTo>
                      <a:pt x="12" y="236"/>
                    </a:lnTo>
                    <a:lnTo>
                      <a:pt x="8" y="224"/>
                    </a:lnTo>
                    <a:lnTo>
                      <a:pt x="4" y="214"/>
                    </a:lnTo>
                    <a:lnTo>
                      <a:pt x="0" y="202"/>
                    </a:lnTo>
                    <a:lnTo>
                      <a:pt x="0" y="192"/>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4" name="Freeform 90">
                <a:extLst>
                  <a:ext uri="{FF2B5EF4-FFF2-40B4-BE49-F238E27FC236}">
                    <a16:creationId xmlns:a16="http://schemas.microsoft.com/office/drawing/2014/main" id="{4A2477D8-02B5-4664-9F8F-71868485E24E}"/>
                  </a:ext>
                </a:extLst>
              </p:cNvPr>
              <p:cNvSpPr>
                <a:spLocks/>
              </p:cNvSpPr>
              <p:nvPr/>
            </p:nvSpPr>
            <p:spPr bwMode="auto">
              <a:xfrm>
                <a:off x="4365625" y="2533650"/>
                <a:ext cx="250825" cy="571500"/>
              </a:xfrm>
              <a:custGeom>
                <a:avLst/>
                <a:gdLst>
                  <a:gd name="T0" fmla="*/ 0 w 158"/>
                  <a:gd name="T1" fmla="*/ 360 h 360"/>
                  <a:gd name="T2" fmla="*/ 0 w 158"/>
                  <a:gd name="T3" fmla="*/ 360 h 360"/>
                  <a:gd name="T4" fmla="*/ 30 w 158"/>
                  <a:gd name="T5" fmla="*/ 342 h 360"/>
                  <a:gd name="T6" fmla="*/ 60 w 158"/>
                  <a:gd name="T7" fmla="*/ 324 h 360"/>
                  <a:gd name="T8" fmla="*/ 86 w 158"/>
                  <a:gd name="T9" fmla="*/ 302 h 360"/>
                  <a:gd name="T10" fmla="*/ 110 w 158"/>
                  <a:gd name="T11" fmla="*/ 280 h 360"/>
                  <a:gd name="T12" fmla="*/ 130 w 158"/>
                  <a:gd name="T13" fmla="*/ 258 h 360"/>
                  <a:gd name="T14" fmla="*/ 146 w 158"/>
                  <a:gd name="T15" fmla="*/ 236 h 360"/>
                  <a:gd name="T16" fmla="*/ 150 w 158"/>
                  <a:gd name="T17" fmla="*/ 224 h 360"/>
                  <a:gd name="T18" fmla="*/ 154 w 158"/>
                  <a:gd name="T19" fmla="*/ 214 h 360"/>
                  <a:gd name="T20" fmla="*/ 158 w 158"/>
                  <a:gd name="T21" fmla="*/ 202 h 360"/>
                  <a:gd name="T22" fmla="*/ 158 w 158"/>
                  <a:gd name="T23" fmla="*/ 192 h 360"/>
                  <a:gd name="T24" fmla="*/ 158 w 158"/>
                  <a:gd name="T25"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360">
                    <a:moveTo>
                      <a:pt x="0" y="360"/>
                    </a:moveTo>
                    <a:lnTo>
                      <a:pt x="0" y="360"/>
                    </a:lnTo>
                    <a:lnTo>
                      <a:pt x="30" y="342"/>
                    </a:lnTo>
                    <a:lnTo>
                      <a:pt x="60" y="324"/>
                    </a:lnTo>
                    <a:lnTo>
                      <a:pt x="86" y="302"/>
                    </a:lnTo>
                    <a:lnTo>
                      <a:pt x="110" y="280"/>
                    </a:lnTo>
                    <a:lnTo>
                      <a:pt x="130" y="258"/>
                    </a:lnTo>
                    <a:lnTo>
                      <a:pt x="146" y="236"/>
                    </a:lnTo>
                    <a:lnTo>
                      <a:pt x="150" y="224"/>
                    </a:lnTo>
                    <a:lnTo>
                      <a:pt x="154" y="214"/>
                    </a:lnTo>
                    <a:lnTo>
                      <a:pt x="158" y="202"/>
                    </a:lnTo>
                    <a:lnTo>
                      <a:pt x="158" y="192"/>
                    </a:lnTo>
                    <a:lnTo>
                      <a:pt x="158"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5" name="Freeform 91">
                <a:extLst>
                  <a:ext uri="{FF2B5EF4-FFF2-40B4-BE49-F238E27FC236}">
                    <a16:creationId xmlns:a16="http://schemas.microsoft.com/office/drawing/2014/main" id="{7B7F6277-9ED4-41E9-B184-FA59555EEE15}"/>
                  </a:ext>
                </a:extLst>
              </p:cNvPr>
              <p:cNvSpPr>
                <a:spLocks/>
              </p:cNvSpPr>
              <p:nvPr/>
            </p:nvSpPr>
            <p:spPr bwMode="auto">
              <a:xfrm>
                <a:off x="3981450" y="2444750"/>
                <a:ext cx="558800" cy="609600"/>
              </a:xfrm>
              <a:custGeom>
                <a:avLst/>
                <a:gdLst>
                  <a:gd name="T0" fmla="*/ 176 w 352"/>
                  <a:gd name="T1" fmla="*/ 0 h 384"/>
                  <a:gd name="T2" fmla="*/ 282 w 352"/>
                  <a:gd name="T3" fmla="*/ 0 h 384"/>
                  <a:gd name="T4" fmla="*/ 282 w 352"/>
                  <a:gd name="T5" fmla="*/ 0 h 384"/>
                  <a:gd name="T6" fmla="*/ 286 w 352"/>
                  <a:gd name="T7" fmla="*/ 2 h 384"/>
                  <a:gd name="T8" fmla="*/ 290 w 352"/>
                  <a:gd name="T9" fmla="*/ 6 h 384"/>
                  <a:gd name="T10" fmla="*/ 290 w 352"/>
                  <a:gd name="T11" fmla="*/ 6 h 384"/>
                  <a:gd name="T12" fmla="*/ 292 w 352"/>
                  <a:gd name="T13" fmla="*/ 16 h 384"/>
                  <a:gd name="T14" fmla="*/ 298 w 352"/>
                  <a:gd name="T15" fmla="*/ 26 h 384"/>
                  <a:gd name="T16" fmla="*/ 302 w 352"/>
                  <a:gd name="T17" fmla="*/ 34 h 384"/>
                  <a:gd name="T18" fmla="*/ 310 w 352"/>
                  <a:gd name="T19" fmla="*/ 42 h 384"/>
                  <a:gd name="T20" fmla="*/ 318 w 352"/>
                  <a:gd name="T21" fmla="*/ 50 h 384"/>
                  <a:gd name="T22" fmla="*/ 326 w 352"/>
                  <a:gd name="T23" fmla="*/ 54 h 384"/>
                  <a:gd name="T24" fmla="*/ 336 w 352"/>
                  <a:gd name="T25" fmla="*/ 60 h 384"/>
                  <a:gd name="T26" fmla="*/ 346 w 352"/>
                  <a:gd name="T27" fmla="*/ 62 h 384"/>
                  <a:gd name="T28" fmla="*/ 346 w 352"/>
                  <a:gd name="T29" fmla="*/ 62 h 384"/>
                  <a:gd name="T30" fmla="*/ 350 w 352"/>
                  <a:gd name="T31" fmla="*/ 66 h 384"/>
                  <a:gd name="T32" fmla="*/ 352 w 352"/>
                  <a:gd name="T33" fmla="*/ 70 h 384"/>
                  <a:gd name="T34" fmla="*/ 352 w 352"/>
                  <a:gd name="T35" fmla="*/ 224 h 384"/>
                  <a:gd name="T36" fmla="*/ 352 w 352"/>
                  <a:gd name="T37" fmla="*/ 224 h 384"/>
                  <a:gd name="T38" fmla="*/ 350 w 352"/>
                  <a:gd name="T39" fmla="*/ 240 h 384"/>
                  <a:gd name="T40" fmla="*/ 346 w 352"/>
                  <a:gd name="T41" fmla="*/ 256 h 384"/>
                  <a:gd name="T42" fmla="*/ 338 w 352"/>
                  <a:gd name="T43" fmla="*/ 270 h 384"/>
                  <a:gd name="T44" fmla="*/ 328 w 352"/>
                  <a:gd name="T45" fmla="*/ 286 h 384"/>
                  <a:gd name="T46" fmla="*/ 316 w 352"/>
                  <a:gd name="T47" fmla="*/ 300 h 384"/>
                  <a:gd name="T48" fmla="*/ 302 w 352"/>
                  <a:gd name="T49" fmla="*/ 312 h 384"/>
                  <a:gd name="T50" fmla="*/ 288 w 352"/>
                  <a:gd name="T51" fmla="*/ 324 h 384"/>
                  <a:gd name="T52" fmla="*/ 272 w 352"/>
                  <a:gd name="T53" fmla="*/ 336 h 384"/>
                  <a:gd name="T54" fmla="*/ 242 w 352"/>
                  <a:gd name="T55" fmla="*/ 356 h 384"/>
                  <a:gd name="T56" fmla="*/ 212 w 352"/>
                  <a:gd name="T57" fmla="*/ 372 h 384"/>
                  <a:gd name="T58" fmla="*/ 190 w 352"/>
                  <a:gd name="T59" fmla="*/ 380 h 384"/>
                  <a:gd name="T60" fmla="*/ 176 w 352"/>
                  <a:gd name="T61" fmla="*/ 384 h 384"/>
                  <a:gd name="T62" fmla="*/ 176 w 352"/>
                  <a:gd name="T63" fmla="*/ 384 h 384"/>
                  <a:gd name="T64" fmla="*/ 162 w 352"/>
                  <a:gd name="T65" fmla="*/ 380 h 384"/>
                  <a:gd name="T66" fmla="*/ 140 w 352"/>
                  <a:gd name="T67" fmla="*/ 372 h 384"/>
                  <a:gd name="T68" fmla="*/ 110 w 352"/>
                  <a:gd name="T69" fmla="*/ 356 h 384"/>
                  <a:gd name="T70" fmla="*/ 80 w 352"/>
                  <a:gd name="T71" fmla="*/ 336 h 384"/>
                  <a:gd name="T72" fmla="*/ 64 w 352"/>
                  <a:gd name="T73" fmla="*/ 324 h 384"/>
                  <a:gd name="T74" fmla="*/ 50 w 352"/>
                  <a:gd name="T75" fmla="*/ 312 h 384"/>
                  <a:gd name="T76" fmla="*/ 36 w 352"/>
                  <a:gd name="T77" fmla="*/ 300 h 384"/>
                  <a:gd name="T78" fmla="*/ 24 w 352"/>
                  <a:gd name="T79" fmla="*/ 286 h 384"/>
                  <a:gd name="T80" fmla="*/ 14 w 352"/>
                  <a:gd name="T81" fmla="*/ 270 h 384"/>
                  <a:gd name="T82" fmla="*/ 6 w 352"/>
                  <a:gd name="T83" fmla="*/ 256 h 384"/>
                  <a:gd name="T84" fmla="*/ 2 w 352"/>
                  <a:gd name="T85" fmla="*/ 240 h 384"/>
                  <a:gd name="T86" fmla="*/ 0 w 352"/>
                  <a:gd name="T87" fmla="*/ 224 h 384"/>
                  <a:gd name="T88" fmla="*/ 0 w 352"/>
                  <a:gd name="T89" fmla="*/ 70 h 384"/>
                  <a:gd name="T90" fmla="*/ 0 w 352"/>
                  <a:gd name="T91" fmla="*/ 70 h 384"/>
                  <a:gd name="T92" fmla="*/ 2 w 352"/>
                  <a:gd name="T93" fmla="*/ 66 h 384"/>
                  <a:gd name="T94" fmla="*/ 6 w 352"/>
                  <a:gd name="T95" fmla="*/ 62 h 384"/>
                  <a:gd name="T96" fmla="*/ 6 w 352"/>
                  <a:gd name="T97" fmla="*/ 62 h 384"/>
                  <a:gd name="T98" fmla="*/ 16 w 352"/>
                  <a:gd name="T99" fmla="*/ 60 h 384"/>
                  <a:gd name="T100" fmla="*/ 26 w 352"/>
                  <a:gd name="T101" fmla="*/ 54 h 384"/>
                  <a:gd name="T102" fmla="*/ 34 w 352"/>
                  <a:gd name="T103" fmla="*/ 50 h 384"/>
                  <a:gd name="T104" fmla="*/ 42 w 352"/>
                  <a:gd name="T105" fmla="*/ 42 h 384"/>
                  <a:gd name="T106" fmla="*/ 50 w 352"/>
                  <a:gd name="T107" fmla="*/ 34 h 384"/>
                  <a:gd name="T108" fmla="*/ 54 w 352"/>
                  <a:gd name="T109" fmla="*/ 26 h 384"/>
                  <a:gd name="T110" fmla="*/ 60 w 352"/>
                  <a:gd name="T111" fmla="*/ 16 h 384"/>
                  <a:gd name="T112" fmla="*/ 62 w 352"/>
                  <a:gd name="T113" fmla="*/ 6 h 384"/>
                  <a:gd name="T114" fmla="*/ 62 w 352"/>
                  <a:gd name="T115" fmla="*/ 6 h 384"/>
                  <a:gd name="T116" fmla="*/ 66 w 352"/>
                  <a:gd name="T117" fmla="*/ 2 h 384"/>
                  <a:gd name="T118" fmla="*/ 70 w 352"/>
                  <a:gd name="T119" fmla="*/ 0 h 384"/>
                  <a:gd name="T120" fmla="*/ 176 w 352"/>
                  <a:gd name="T121"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2" h="384">
                    <a:moveTo>
                      <a:pt x="176" y="0"/>
                    </a:moveTo>
                    <a:lnTo>
                      <a:pt x="282" y="0"/>
                    </a:lnTo>
                    <a:lnTo>
                      <a:pt x="282" y="0"/>
                    </a:lnTo>
                    <a:lnTo>
                      <a:pt x="286" y="2"/>
                    </a:lnTo>
                    <a:lnTo>
                      <a:pt x="290" y="6"/>
                    </a:lnTo>
                    <a:lnTo>
                      <a:pt x="290" y="6"/>
                    </a:lnTo>
                    <a:lnTo>
                      <a:pt x="292" y="16"/>
                    </a:lnTo>
                    <a:lnTo>
                      <a:pt x="298" y="26"/>
                    </a:lnTo>
                    <a:lnTo>
                      <a:pt x="302" y="34"/>
                    </a:lnTo>
                    <a:lnTo>
                      <a:pt x="310" y="42"/>
                    </a:lnTo>
                    <a:lnTo>
                      <a:pt x="318" y="50"/>
                    </a:lnTo>
                    <a:lnTo>
                      <a:pt x="326" y="54"/>
                    </a:lnTo>
                    <a:lnTo>
                      <a:pt x="336" y="60"/>
                    </a:lnTo>
                    <a:lnTo>
                      <a:pt x="346" y="62"/>
                    </a:lnTo>
                    <a:lnTo>
                      <a:pt x="346" y="62"/>
                    </a:lnTo>
                    <a:lnTo>
                      <a:pt x="350" y="66"/>
                    </a:lnTo>
                    <a:lnTo>
                      <a:pt x="352" y="70"/>
                    </a:lnTo>
                    <a:lnTo>
                      <a:pt x="352" y="224"/>
                    </a:lnTo>
                    <a:lnTo>
                      <a:pt x="352" y="224"/>
                    </a:lnTo>
                    <a:lnTo>
                      <a:pt x="350" y="240"/>
                    </a:lnTo>
                    <a:lnTo>
                      <a:pt x="346" y="256"/>
                    </a:lnTo>
                    <a:lnTo>
                      <a:pt x="338" y="270"/>
                    </a:lnTo>
                    <a:lnTo>
                      <a:pt x="328" y="286"/>
                    </a:lnTo>
                    <a:lnTo>
                      <a:pt x="316" y="300"/>
                    </a:lnTo>
                    <a:lnTo>
                      <a:pt x="302" y="312"/>
                    </a:lnTo>
                    <a:lnTo>
                      <a:pt x="288" y="324"/>
                    </a:lnTo>
                    <a:lnTo>
                      <a:pt x="272" y="336"/>
                    </a:lnTo>
                    <a:lnTo>
                      <a:pt x="242" y="356"/>
                    </a:lnTo>
                    <a:lnTo>
                      <a:pt x="212" y="372"/>
                    </a:lnTo>
                    <a:lnTo>
                      <a:pt x="190" y="380"/>
                    </a:lnTo>
                    <a:lnTo>
                      <a:pt x="176" y="384"/>
                    </a:lnTo>
                    <a:lnTo>
                      <a:pt x="176" y="384"/>
                    </a:lnTo>
                    <a:lnTo>
                      <a:pt x="162" y="380"/>
                    </a:lnTo>
                    <a:lnTo>
                      <a:pt x="140" y="372"/>
                    </a:lnTo>
                    <a:lnTo>
                      <a:pt x="110" y="356"/>
                    </a:lnTo>
                    <a:lnTo>
                      <a:pt x="80" y="336"/>
                    </a:lnTo>
                    <a:lnTo>
                      <a:pt x="64" y="324"/>
                    </a:lnTo>
                    <a:lnTo>
                      <a:pt x="50" y="312"/>
                    </a:lnTo>
                    <a:lnTo>
                      <a:pt x="36" y="300"/>
                    </a:lnTo>
                    <a:lnTo>
                      <a:pt x="24" y="286"/>
                    </a:lnTo>
                    <a:lnTo>
                      <a:pt x="14" y="270"/>
                    </a:lnTo>
                    <a:lnTo>
                      <a:pt x="6" y="256"/>
                    </a:lnTo>
                    <a:lnTo>
                      <a:pt x="2" y="240"/>
                    </a:lnTo>
                    <a:lnTo>
                      <a:pt x="0" y="224"/>
                    </a:lnTo>
                    <a:lnTo>
                      <a:pt x="0" y="70"/>
                    </a:lnTo>
                    <a:lnTo>
                      <a:pt x="0" y="70"/>
                    </a:lnTo>
                    <a:lnTo>
                      <a:pt x="2" y="66"/>
                    </a:lnTo>
                    <a:lnTo>
                      <a:pt x="6" y="62"/>
                    </a:lnTo>
                    <a:lnTo>
                      <a:pt x="6" y="62"/>
                    </a:lnTo>
                    <a:lnTo>
                      <a:pt x="16" y="60"/>
                    </a:lnTo>
                    <a:lnTo>
                      <a:pt x="26" y="54"/>
                    </a:lnTo>
                    <a:lnTo>
                      <a:pt x="34" y="50"/>
                    </a:lnTo>
                    <a:lnTo>
                      <a:pt x="42" y="42"/>
                    </a:lnTo>
                    <a:lnTo>
                      <a:pt x="50" y="34"/>
                    </a:lnTo>
                    <a:lnTo>
                      <a:pt x="54" y="26"/>
                    </a:lnTo>
                    <a:lnTo>
                      <a:pt x="60" y="16"/>
                    </a:lnTo>
                    <a:lnTo>
                      <a:pt x="62" y="6"/>
                    </a:lnTo>
                    <a:lnTo>
                      <a:pt x="62" y="6"/>
                    </a:lnTo>
                    <a:lnTo>
                      <a:pt x="66" y="2"/>
                    </a:lnTo>
                    <a:lnTo>
                      <a:pt x="70" y="0"/>
                    </a:lnTo>
                    <a:lnTo>
                      <a:pt x="176"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6" name="Freeform 92">
                <a:extLst>
                  <a:ext uri="{FF2B5EF4-FFF2-40B4-BE49-F238E27FC236}">
                    <a16:creationId xmlns:a16="http://schemas.microsoft.com/office/drawing/2014/main" id="{3C87A403-B809-4B31-AB07-0EBCD461599A}"/>
                  </a:ext>
                </a:extLst>
              </p:cNvPr>
              <p:cNvSpPr>
                <a:spLocks/>
              </p:cNvSpPr>
              <p:nvPr/>
            </p:nvSpPr>
            <p:spPr bwMode="auto">
              <a:xfrm>
                <a:off x="4260850" y="2546350"/>
                <a:ext cx="177800" cy="190500"/>
              </a:xfrm>
              <a:custGeom>
                <a:avLst/>
                <a:gdLst>
                  <a:gd name="T0" fmla="*/ 0 w 112"/>
                  <a:gd name="T1" fmla="*/ 120 h 120"/>
                  <a:gd name="T2" fmla="*/ 0 w 112"/>
                  <a:gd name="T3" fmla="*/ 0 h 120"/>
                  <a:gd name="T4" fmla="*/ 72 w 112"/>
                  <a:gd name="T5" fmla="*/ 0 h 120"/>
                  <a:gd name="T6" fmla="*/ 72 w 112"/>
                  <a:gd name="T7" fmla="*/ 0 h 120"/>
                  <a:gd name="T8" fmla="*/ 78 w 112"/>
                  <a:gd name="T9" fmla="*/ 12 h 120"/>
                  <a:gd name="T10" fmla="*/ 86 w 112"/>
                  <a:gd name="T11" fmla="*/ 24 h 120"/>
                  <a:gd name="T12" fmla="*/ 98 w 112"/>
                  <a:gd name="T13" fmla="*/ 34 h 120"/>
                  <a:gd name="T14" fmla="*/ 104 w 112"/>
                  <a:gd name="T15" fmla="*/ 38 h 120"/>
                  <a:gd name="T16" fmla="*/ 112 w 112"/>
                  <a:gd name="T17" fmla="*/ 40 h 120"/>
                  <a:gd name="T18" fmla="*/ 112 w 112"/>
                  <a:gd name="T19" fmla="*/ 120 h 120"/>
                  <a:gd name="T20" fmla="*/ 0 w 112"/>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20">
                    <a:moveTo>
                      <a:pt x="0" y="120"/>
                    </a:moveTo>
                    <a:lnTo>
                      <a:pt x="0" y="0"/>
                    </a:lnTo>
                    <a:lnTo>
                      <a:pt x="72" y="0"/>
                    </a:lnTo>
                    <a:lnTo>
                      <a:pt x="72" y="0"/>
                    </a:lnTo>
                    <a:lnTo>
                      <a:pt x="78" y="12"/>
                    </a:lnTo>
                    <a:lnTo>
                      <a:pt x="86" y="24"/>
                    </a:lnTo>
                    <a:lnTo>
                      <a:pt x="98" y="34"/>
                    </a:lnTo>
                    <a:lnTo>
                      <a:pt x="104" y="38"/>
                    </a:lnTo>
                    <a:lnTo>
                      <a:pt x="112" y="40"/>
                    </a:lnTo>
                    <a:lnTo>
                      <a:pt x="112" y="120"/>
                    </a:lnTo>
                    <a:lnTo>
                      <a:pt x="0" y="12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7" name="Freeform 93">
                <a:extLst>
                  <a:ext uri="{FF2B5EF4-FFF2-40B4-BE49-F238E27FC236}">
                    <a16:creationId xmlns:a16="http://schemas.microsoft.com/office/drawing/2014/main" id="{DB249897-5C64-4F5A-B1DD-E350674E4E8D}"/>
                  </a:ext>
                </a:extLst>
              </p:cNvPr>
              <p:cNvSpPr>
                <a:spLocks/>
              </p:cNvSpPr>
              <p:nvPr/>
            </p:nvSpPr>
            <p:spPr bwMode="auto">
              <a:xfrm>
                <a:off x="4083050" y="2736850"/>
                <a:ext cx="177800" cy="215900"/>
              </a:xfrm>
              <a:custGeom>
                <a:avLst/>
                <a:gdLst>
                  <a:gd name="T0" fmla="*/ 0 w 112"/>
                  <a:gd name="T1" fmla="*/ 0 h 136"/>
                  <a:gd name="T2" fmla="*/ 0 w 112"/>
                  <a:gd name="T3" fmla="*/ 32 h 136"/>
                  <a:gd name="T4" fmla="*/ 0 w 112"/>
                  <a:gd name="T5" fmla="*/ 32 h 136"/>
                  <a:gd name="T6" fmla="*/ 2 w 112"/>
                  <a:gd name="T7" fmla="*/ 40 h 136"/>
                  <a:gd name="T8" fmla="*/ 4 w 112"/>
                  <a:gd name="T9" fmla="*/ 50 h 136"/>
                  <a:gd name="T10" fmla="*/ 10 w 112"/>
                  <a:gd name="T11" fmla="*/ 60 h 136"/>
                  <a:gd name="T12" fmla="*/ 16 w 112"/>
                  <a:gd name="T13" fmla="*/ 68 h 136"/>
                  <a:gd name="T14" fmla="*/ 32 w 112"/>
                  <a:gd name="T15" fmla="*/ 86 h 136"/>
                  <a:gd name="T16" fmla="*/ 50 w 112"/>
                  <a:gd name="T17" fmla="*/ 102 h 136"/>
                  <a:gd name="T18" fmla="*/ 70 w 112"/>
                  <a:gd name="T19" fmla="*/ 116 h 136"/>
                  <a:gd name="T20" fmla="*/ 88 w 112"/>
                  <a:gd name="T21" fmla="*/ 126 h 136"/>
                  <a:gd name="T22" fmla="*/ 102 w 112"/>
                  <a:gd name="T23" fmla="*/ 134 h 136"/>
                  <a:gd name="T24" fmla="*/ 112 w 112"/>
                  <a:gd name="T25" fmla="*/ 136 h 136"/>
                  <a:gd name="T26" fmla="*/ 112 w 112"/>
                  <a:gd name="T27" fmla="*/ 0 h 136"/>
                  <a:gd name="T28" fmla="*/ 0 w 112"/>
                  <a:gd name="T2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136">
                    <a:moveTo>
                      <a:pt x="0" y="0"/>
                    </a:moveTo>
                    <a:lnTo>
                      <a:pt x="0" y="32"/>
                    </a:lnTo>
                    <a:lnTo>
                      <a:pt x="0" y="32"/>
                    </a:lnTo>
                    <a:lnTo>
                      <a:pt x="2" y="40"/>
                    </a:lnTo>
                    <a:lnTo>
                      <a:pt x="4" y="50"/>
                    </a:lnTo>
                    <a:lnTo>
                      <a:pt x="10" y="60"/>
                    </a:lnTo>
                    <a:lnTo>
                      <a:pt x="16" y="68"/>
                    </a:lnTo>
                    <a:lnTo>
                      <a:pt x="32" y="86"/>
                    </a:lnTo>
                    <a:lnTo>
                      <a:pt x="50" y="102"/>
                    </a:lnTo>
                    <a:lnTo>
                      <a:pt x="70" y="116"/>
                    </a:lnTo>
                    <a:lnTo>
                      <a:pt x="88" y="126"/>
                    </a:lnTo>
                    <a:lnTo>
                      <a:pt x="102" y="134"/>
                    </a:lnTo>
                    <a:lnTo>
                      <a:pt x="112" y="136"/>
                    </a:lnTo>
                    <a:lnTo>
                      <a:pt x="112" y="0"/>
                    </a:lnTo>
                    <a:lnTo>
                      <a:pt x="0" y="0"/>
                    </a:lnTo>
                    <a:close/>
                  </a:path>
                </a:pathLst>
              </a:custGeom>
              <a:grpFill/>
              <a:ln w="9525">
                <a:solidFill>
                  <a:srgbClr val="0070C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8" name="Line 94">
                <a:extLst>
                  <a:ext uri="{FF2B5EF4-FFF2-40B4-BE49-F238E27FC236}">
                    <a16:creationId xmlns:a16="http://schemas.microsoft.com/office/drawing/2014/main" id="{82D7EC01-4982-4976-BEE5-E2775997B42F}"/>
                  </a:ext>
                </a:extLst>
              </p:cNvPr>
              <p:cNvSpPr>
                <a:spLocks noChangeShapeType="1"/>
              </p:cNvSpPr>
              <p:nvPr/>
            </p:nvSpPr>
            <p:spPr bwMode="auto">
              <a:xfrm>
                <a:off x="41719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Line 95">
                <a:extLst>
                  <a:ext uri="{FF2B5EF4-FFF2-40B4-BE49-F238E27FC236}">
                    <a16:creationId xmlns:a16="http://schemas.microsoft.com/office/drawing/2014/main" id="{8902D187-1B01-4B28-B4B6-B6A54458BEA6}"/>
                  </a:ext>
                </a:extLst>
              </p:cNvPr>
              <p:cNvSpPr>
                <a:spLocks noChangeShapeType="1"/>
              </p:cNvSpPr>
              <p:nvPr/>
            </p:nvSpPr>
            <p:spPr bwMode="auto">
              <a:xfrm>
                <a:off x="40322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0" name="Line 96">
                <a:extLst>
                  <a:ext uri="{FF2B5EF4-FFF2-40B4-BE49-F238E27FC236}">
                    <a16:creationId xmlns:a16="http://schemas.microsoft.com/office/drawing/2014/main" id="{7605AF82-AD34-40C0-8121-A50DBE6D94F3}"/>
                  </a:ext>
                </a:extLst>
              </p:cNvPr>
              <p:cNvSpPr>
                <a:spLocks noChangeShapeType="1"/>
              </p:cNvSpPr>
              <p:nvPr/>
            </p:nvSpPr>
            <p:spPr bwMode="auto">
              <a:xfrm>
                <a:off x="40322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1" name="Line 97">
                <a:extLst>
                  <a:ext uri="{FF2B5EF4-FFF2-40B4-BE49-F238E27FC236}">
                    <a16:creationId xmlns:a16="http://schemas.microsoft.com/office/drawing/2014/main" id="{D276D645-1E23-4384-B9F9-5966463EC0DC}"/>
                  </a:ext>
                </a:extLst>
              </p:cNvPr>
              <p:cNvSpPr>
                <a:spLocks noChangeShapeType="1"/>
              </p:cNvSpPr>
              <p:nvPr/>
            </p:nvSpPr>
            <p:spPr bwMode="auto">
              <a:xfrm>
                <a:off x="40830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2" name="Line 98">
                <a:extLst>
                  <a:ext uri="{FF2B5EF4-FFF2-40B4-BE49-F238E27FC236}">
                    <a16:creationId xmlns:a16="http://schemas.microsoft.com/office/drawing/2014/main" id="{DB9BAD31-ED84-4375-B9CB-99436D873D9B}"/>
                  </a:ext>
                </a:extLst>
              </p:cNvPr>
              <p:cNvSpPr>
                <a:spLocks noChangeShapeType="1"/>
              </p:cNvSpPr>
              <p:nvPr/>
            </p:nvSpPr>
            <p:spPr bwMode="auto">
              <a:xfrm>
                <a:off x="4197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3" name="Line 99">
                <a:extLst>
                  <a:ext uri="{FF2B5EF4-FFF2-40B4-BE49-F238E27FC236}">
                    <a16:creationId xmlns:a16="http://schemas.microsoft.com/office/drawing/2014/main" id="{AC6B0B3F-AD8D-4B62-AD3C-7C7C43E9DABC}"/>
                  </a:ext>
                </a:extLst>
              </p:cNvPr>
              <p:cNvSpPr>
                <a:spLocks noChangeShapeType="1"/>
              </p:cNvSpPr>
              <p:nvPr/>
            </p:nvSpPr>
            <p:spPr bwMode="auto">
              <a:xfrm flipH="1">
                <a:off x="4324350" y="24955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4" name="Line 100">
                <a:extLst>
                  <a:ext uri="{FF2B5EF4-FFF2-40B4-BE49-F238E27FC236}">
                    <a16:creationId xmlns:a16="http://schemas.microsoft.com/office/drawing/2014/main" id="{335D8FC2-B321-41B4-90C3-CDB48401098E}"/>
                  </a:ext>
                </a:extLst>
              </p:cNvPr>
              <p:cNvSpPr>
                <a:spLocks noChangeShapeType="1"/>
              </p:cNvSpPr>
              <p:nvPr/>
            </p:nvSpPr>
            <p:spPr bwMode="auto">
              <a:xfrm>
                <a:off x="4489450" y="2597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5" name="Line 101">
                <a:extLst>
                  <a:ext uri="{FF2B5EF4-FFF2-40B4-BE49-F238E27FC236}">
                    <a16:creationId xmlns:a16="http://schemas.microsoft.com/office/drawing/2014/main" id="{AA37A303-6D80-4B9B-8FEB-1B19831FCEFE}"/>
                  </a:ext>
                </a:extLst>
              </p:cNvPr>
              <p:cNvSpPr>
                <a:spLocks noChangeShapeType="1"/>
              </p:cNvSpPr>
              <p:nvPr/>
            </p:nvSpPr>
            <p:spPr bwMode="auto">
              <a:xfrm>
                <a:off x="4489450" y="27241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6" name="Line 102">
                <a:extLst>
                  <a:ext uri="{FF2B5EF4-FFF2-40B4-BE49-F238E27FC236}">
                    <a16:creationId xmlns:a16="http://schemas.microsoft.com/office/drawing/2014/main" id="{1ED56685-A3C4-435E-8007-5C071BA6D774}"/>
                  </a:ext>
                </a:extLst>
              </p:cNvPr>
              <p:cNvSpPr>
                <a:spLocks noChangeShapeType="1"/>
              </p:cNvSpPr>
              <p:nvPr/>
            </p:nvSpPr>
            <p:spPr bwMode="auto">
              <a:xfrm>
                <a:off x="4438650" y="28765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7" name="Line 103">
                <a:extLst>
                  <a:ext uri="{FF2B5EF4-FFF2-40B4-BE49-F238E27FC236}">
                    <a16:creationId xmlns:a16="http://schemas.microsoft.com/office/drawing/2014/main" id="{16E83023-51B4-4CB3-9998-E4FFA67FF008}"/>
                  </a:ext>
                </a:extLst>
              </p:cNvPr>
              <p:cNvSpPr>
                <a:spLocks noChangeShapeType="1"/>
              </p:cNvSpPr>
              <p:nvPr/>
            </p:nvSpPr>
            <p:spPr bwMode="auto">
              <a:xfrm>
                <a:off x="4324350" y="2965450"/>
                <a:ext cx="0" cy="25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8" name="Freeform 104">
                <a:extLst>
                  <a:ext uri="{FF2B5EF4-FFF2-40B4-BE49-F238E27FC236}">
                    <a16:creationId xmlns:a16="http://schemas.microsoft.com/office/drawing/2014/main" id="{C9E737F5-0DCE-49AD-9286-DB4FAE93E3F3}"/>
                  </a:ext>
                </a:extLst>
              </p:cNvPr>
              <p:cNvSpPr>
                <a:spLocks/>
              </p:cNvSpPr>
              <p:nvPr/>
            </p:nvSpPr>
            <p:spPr bwMode="auto">
              <a:xfrm>
                <a:off x="4083050" y="2546350"/>
                <a:ext cx="355600" cy="406400"/>
              </a:xfrm>
              <a:custGeom>
                <a:avLst/>
                <a:gdLst>
                  <a:gd name="T0" fmla="*/ 112 w 224"/>
                  <a:gd name="T1" fmla="*/ 0 h 256"/>
                  <a:gd name="T2" fmla="*/ 178 w 224"/>
                  <a:gd name="T3" fmla="*/ 0 h 256"/>
                  <a:gd name="T4" fmla="*/ 178 w 224"/>
                  <a:gd name="T5" fmla="*/ 0 h 256"/>
                  <a:gd name="T6" fmla="*/ 182 w 224"/>
                  <a:gd name="T7" fmla="*/ 2 h 256"/>
                  <a:gd name="T8" fmla="*/ 186 w 224"/>
                  <a:gd name="T9" fmla="*/ 4 h 256"/>
                  <a:gd name="T10" fmla="*/ 186 w 224"/>
                  <a:gd name="T11" fmla="*/ 4 h 256"/>
                  <a:gd name="T12" fmla="*/ 190 w 224"/>
                  <a:gd name="T13" fmla="*/ 16 h 256"/>
                  <a:gd name="T14" fmla="*/ 198 w 224"/>
                  <a:gd name="T15" fmla="*/ 24 h 256"/>
                  <a:gd name="T16" fmla="*/ 208 w 224"/>
                  <a:gd name="T17" fmla="*/ 34 h 256"/>
                  <a:gd name="T18" fmla="*/ 218 w 224"/>
                  <a:gd name="T19" fmla="*/ 38 h 256"/>
                  <a:gd name="T20" fmla="*/ 218 w 224"/>
                  <a:gd name="T21" fmla="*/ 38 h 256"/>
                  <a:gd name="T22" fmla="*/ 222 w 224"/>
                  <a:gd name="T23" fmla="*/ 42 h 256"/>
                  <a:gd name="T24" fmla="*/ 224 w 224"/>
                  <a:gd name="T25" fmla="*/ 46 h 256"/>
                  <a:gd name="T26" fmla="*/ 224 w 224"/>
                  <a:gd name="T27" fmla="*/ 152 h 256"/>
                  <a:gd name="T28" fmla="*/ 224 w 224"/>
                  <a:gd name="T29" fmla="*/ 152 h 256"/>
                  <a:gd name="T30" fmla="*/ 222 w 224"/>
                  <a:gd name="T31" fmla="*/ 160 h 256"/>
                  <a:gd name="T32" fmla="*/ 220 w 224"/>
                  <a:gd name="T33" fmla="*/ 170 h 256"/>
                  <a:gd name="T34" fmla="*/ 214 w 224"/>
                  <a:gd name="T35" fmla="*/ 180 h 256"/>
                  <a:gd name="T36" fmla="*/ 208 w 224"/>
                  <a:gd name="T37" fmla="*/ 188 h 256"/>
                  <a:gd name="T38" fmla="*/ 192 w 224"/>
                  <a:gd name="T39" fmla="*/ 206 h 256"/>
                  <a:gd name="T40" fmla="*/ 174 w 224"/>
                  <a:gd name="T41" fmla="*/ 222 h 256"/>
                  <a:gd name="T42" fmla="*/ 154 w 224"/>
                  <a:gd name="T43" fmla="*/ 236 h 256"/>
                  <a:gd name="T44" fmla="*/ 136 w 224"/>
                  <a:gd name="T45" fmla="*/ 246 h 256"/>
                  <a:gd name="T46" fmla="*/ 122 w 224"/>
                  <a:gd name="T47" fmla="*/ 254 h 256"/>
                  <a:gd name="T48" fmla="*/ 112 w 224"/>
                  <a:gd name="T49" fmla="*/ 256 h 256"/>
                  <a:gd name="T50" fmla="*/ 112 w 224"/>
                  <a:gd name="T51" fmla="*/ 256 h 256"/>
                  <a:gd name="T52" fmla="*/ 102 w 224"/>
                  <a:gd name="T53" fmla="*/ 254 h 256"/>
                  <a:gd name="T54" fmla="*/ 88 w 224"/>
                  <a:gd name="T55" fmla="*/ 246 h 256"/>
                  <a:gd name="T56" fmla="*/ 70 w 224"/>
                  <a:gd name="T57" fmla="*/ 236 h 256"/>
                  <a:gd name="T58" fmla="*/ 50 w 224"/>
                  <a:gd name="T59" fmla="*/ 222 h 256"/>
                  <a:gd name="T60" fmla="*/ 32 w 224"/>
                  <a:gd name="T61" fmla="*/ 206 h 256"/>
                  <a:gd name="T62" fmla="*/ 16 w 224"/>
                  <a:gd name="T63" fmla="*/ 188 h 256"/>
                  <a:gd name="T64" fmla="*/ 10 w 224"/>
                  <a:gd name="T65" fmla="*/ 180 h 256"/>
                  <a:gd name="T66" fmla="*/ 4 w 224"/>
                  <a:gd name="T67" fmla="*/ 170 h 256"/>
                  <a:gd name="T68" fmla="*/ 2 w 224"/>
                  <a:gd name="T69" fmla="*/ 160 h 256"/>
                  <a:gd name="T70" fmla="*/ 0 w 224"/>
                  <a:gd name="T71" fmla="*/ 152 h 256"/>
                  <a:gd name="T72" fmla="*/ 0 w 224"/>
                  <a:gd name="T73" fmla="*/ 46 h 256"/>
                  <a:gd name="T74" fmla="*/ 0 w 224"/>
                  <a:gd name="T75" fmla="*/ 46 h 256"/>
                  <a:gd name="T76" fmla="*/ 2 w 224"/>
                  <a:gd name="T77" fmla="*/ 42 h 256"/>
                  <a:gd name="T78" fmla="*/ 6 w 224"/>
                  <a:gd name="T79" fmla="*/ 38 h 256"/>
                  <a:gd name="T80" fmla="*/ 6 w 224"/>
                  <a:gd name="T81" fmla="*/ 38 h 256"/>
                  <a:gd name="T82" fmla="*/ 16 w 224"/>
                  <a:gd name="T83" fmla="*/ 34 h 256"/>
                  <a:gd name="T84" fmla="*/ 26 w 224"/>
                  <a:gd name="T85" fmla="*/ 24 h 256"/>
                  <a:gd name="T86" fmla="*/ 34 w 224"/>
                  <a:gd name="T87" fmla="*/ 16 h 256"/>
                  <a:gd name="T88" fmla="*/ 38 w 224"/>
                  <a:gd name="T89" fmla="*/ 4 h 256"/>
                  <a:gd name="T90" fmla="*/ 38 w 224"/>
                  <a:gd name="T91" fmla="*/ 4 h 256"/>
                  <a:gd name="T92" fmla="*/ 42 w 224"/>
                  <a:gd name="T93" fmla="*/ 2 h 256"/>
                  <a:gd name="T94" fmla="*/ 46 w 224"/>
                  <a:gd name="T95" fmla="*/ 0 h 256"/>
                  <a:gd name="T96" fmla="*/ 112 w 224"/>
                  <a:gd name="T97"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4" h="256">
                    <a:moveTo>
                      <a:pt x="112" y="0"/>
                    </a:moveTo>
                    <a:lnTo>
                      <a:pt x="178" y="0"/>
                    </a:lnTo>
                    <a:lnTo>
                      <a:pt x="178" y="0"/>
                    </a:lnTo>
                    <a:lnTo>
                      <a:pt x="182" y="2"/>
                    </a:lnTo>
                    <a:lnTo>
                      <a:pt x="186" y="4"/>
                    </a:lnTo>
                    <a:lnTo>
                      <a:pt x="186" y="4"/>
                    </a:lnTo>
                    <a:lnTo>
                      <a:pt x="190" y="16"/>
                    </a:lnTo>
                    <a:lnTo>
                      <a:pt x="198" y="24"/>
                    </a:lnTo>
                    <a:lnTo>
                      <a:pt x="208" y="34"/>
                    </a:lnTo>
                    <a:lnTo>
                      <a:pt x="218" y="38"/>
                    </a:lnTo>
                    <a:lnTo>
                      <a:pt x="218" y="38"/>
                    </a:lnTo>
                    <a:lnTo>
                      <a:pt x="222" y="42"/>
                    </a:lnTo>
                    <a:lnTo>
                      <a:pt x="224" y="46"/>
                    </a:lnTo>
                    <a:lnTo>
                      <a:pt x="224" y="152"/>
                    </a:lnTo>
                    <a:lnTo>
                      <a:pt x="224" y="152"/>
                    </a:lnTo>
                    <a:lnTo>
                      <a:pt x="222" y="160"/>
                    </a:lnTo>
                    <a:lnTo>
                      <a:pt x="220" y="170"/>
                    </a:lnTo>
                    <a:lnTo>
                      <a:pt x="214" y="180"/>
                    </a:lnTo>
                    <a:lnTo>
                      <a:pt x="208" y="188"/>
                    </a:lnTo>
                    <a:lnTo>
                      <a:pt x="192" y="206"/>
                    </a:lnTo>
                    <a:lnTo>
                      <a:pt x="174" y="222"/>
                    </a:lnTo>
                    <a:lnTo>
                      <a:pt x="154" y="236"/>
                    </a:lnTo>
                    <a:lnTo>
                      <a:pt x="136" y="246"/>
                    </a:lnTo>
                    <a:lnTo>
                      <a:pt x="122" y="254"/>
                    </a:lnTo>
                    <a:lnTo>
                      <a:pt x="112" y="256"/>
                    </a:lnTo>
                    <a:lnTo>
                      <a:pt x="112" y="256"/>
                    </a:lnTo>
                    <a:lnTo>
                      <a:pt x="102" y="254"/>
                    </a:lnTo>
                    <a:lnTo>
                      <a:pt x="88" y="246"/>
                    </a:lnTo>
                    <a:lnTo>
                      <a:pt x="70" y="236"/>
                    </a:lnTo>
                    <a:lnTo>
                      <a:pt x="50" y="222"/>
                    </a:lnTo>
                    <a:lnTo>
                      <a:pt x="32" y="206"/>
                    </a:lnTo>
                    <a:lnTo>
                      <a:pt x="16" y="188"/>
                    </a:lnTo>
                    <a:lnTo>
                      <a:pt x="10" y="180"/>
                    </a:lnTo>
                    <a:lnTo>
                      <a:pt x="4" y="170"/>
                    </a:lnTo>
                    <a:lnTo>
                      <a:pt x="2" y="160"/>
                    </a:lnTo>
                    <a:lnTo>
                      <a:pt x="0" y="152"/>
                    </a:lnTo>
                    <a:lnTo>
                      <a:pt x="0" y="46"/>
                    </a:lnTo>
                    <a:lnTo>
                      <a:pt x="0" y="46"/>
                    </a:lnTo>
                    <a:lnTo>
                      <a:pt x="2" y="42"/>
                    </a:lnTo>
                    <a:lnTo>
                      <a:pt x="6" y="38"/>
                    </a:lnTo>
                    <a:lnTo>
                      <a:pt x="6" y="38"/>
                    </a:lnTo>
                    <a:lnTo>
                      <a:pt x="16" y="34"/>
                    </a:lnTo>
                    <a:lnTo>
                      <a:pt x="26" y="24"/>
                    </a:lnTo>
                    <a:lnTo>
                      <a:pt x="34" y="16"/>
                    </a:lnTo>
                    <a:lnTo>
                      <a:pt x="38" y="4"/>
                    </a:lnTo>
                    <a:lnTo>
                      <a:pt x="38" y="4"/>
                    </a:lnTo>
                    <a:lnTo>
                      <a:pt x="42" y="2"/>
                    </a:lnTo>
                    <a:lnTo>
                      <a:pt x="46" y="0"/>
                    </a:lnTo>
                    <a:lnTo>
                      <a:pt x="11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19" name="Line 105">
                <a:extLst>
                  <a:ext uri="{FF2B5EF4-FFF2-40B4-BE49-F238E27FC236}">
                    <a16:creationId xmlns:a16="http://schemas.microsoft.com/office/drawing/2014/main" id="{3025895E-A4B0-479C-989D-DD260C0F9093}"/>
                  </a:ext>
                </a:extLst>
              </p:cNvPr>
              <p:cNvSpPr>
                <a:spLocks noChangeShapeType="1"/>
              </p:cNvSpPr>
              <p:nvPr/>
            </p:nvSpPr>
            <p:spPr bwMode="auto">
              <a:xfrm>
                <a:off x="4083050" y="2736850"/>
                <a:ext cx="3556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0" name="Line 106">
                <a:extLst>
                  <a:ext uri="{FF2B5EF4-FFF2-40B4-BE49-F238E27FC236}">
                    <a16:creationId xmlns:a16="http://schemas.microsoft.com/office/drawing/2014/main" id="{61B10BA1-9AEE-444F-B743-69AD8B16A428}"/>
                  </a:ext>
                </a:extLst>
              </p:cNvPr>
              <p:cNvSpPr>
                <a:spLocks noChangeShapeType="1"/>
              </p:cNvSpPr>
              <p:nvPr/>
            </p:nvSpPr>
            <p:spPr bwMode="auto">
              <a:xfrm>
                <a:off x="4260850" y="2546350"/>
                <a:ext cx="0" cy="4064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cxnSp>
        <p:nvCxnSpPr>
          <p:cNvPr id="169" name="Straight Connector 168">
            <a:extLst>
              <a:ext uri="{FF2B5EF4-FFF2-40B4-BE49-F238E27FC236}">
                <a16:creationId xmlns:a16="http://schemas.microsoft.com/office/drawing/2014/main" id="{031E953C-2768-40F5-8194-8E26AA95098A}"/>
              </a:ext>
            </a:extLst>
          </p:cNvPr>
          <p:cNvCxnSpPr>
            <a:cxnSpLocks/>
          </p:cNvCxnSpPr>
          <p:nvPr/>
        </p:nvCxnSpPr>
        <p:spPr>
          <a:xfrm>
            <a:off x="3337185" y="3864728"/>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5">
            <a:extLst>
              <a:ext uri="{FF2B5EF4-FFF2-40B4-BE49-F238E27FC236}">
                <a16:creationId xmlns:a16="http://schemas.microsoft.com/office/drawing/2014/main" id="{956AD4CE-782F-4EAB-8E7B-9C45DC785A5E}"/>
              </a:ext>
            </a:extLst>
          </p:cNvPr>
          <p:cNvSpPr txBox="1">
            <a:spLocks/>
          </p:cNvSpPr>
          <p:nvPr/>
        </p:nvSpPr>
        <p:spPr>
          <a:xfrm>
            <a:off x="556452" y="215764"/>
            <a:ext cx="10957678" cy="742140"/>
          </a:xfrm>
          <a:prstGeom prst="rect">
            <a:avLst/>
          </a:prstGeom>
        </p:spPr>
        <p:txBody>
          <a:bodyPr lIns="0" tIns="0" rIns="0" bIns="71926" anchor="t" anchorCtr="0"/>
          <a:lstStyle>
            <a:lvl1pPr algn="l" defTabSz="913943" rtl="0" eaLnBrk="1" latinLnBrk="0" hangingPunct="1">
              <a:lnSpc>
                <a:spcPct val="90000"/>
              </a:lnSpc>
              <a:spcBef>
                <a:spcPct val="0"/>
              </a:spcBef>
              <a:buNone/>
              <a:defRPr sz="3598" kern="1200">
                <a:solidFill>
                  <a:schemeClr val="accent1"/>
                </a:solidFill>
                <a:latin typeface="+mj-lt"/>
                <a:ea typeface="+mj-ea"/>
                <a:cs typeface="+mj-cs"/>
              </a:defRPr>
            </a:lvl1pPr>
          </a:lstStyle>
          <a:p>
            <a:pPr marL="0" marR="0" lvl="0" indent="0" algn="l" defTabSz="913029" rtl="0" eaLnBrk="1" fontAlgn="auto" latinLnBrk="0" hangingPunct="1">
              <a:lnSpc>
                <a:spcPct val="90000"/>
              </a:lnSpc>
              <a:spcBef>
                <a:spcPct val="0"/>
              </a:spcBef>
              <a:spcAft>
                <a:spcPts val="0"/>
              </a:spcAft>
              <a:buClrTx/>
              <a:buSzTx/>
              <a:buFontTx/>
              <a:buNone/>
              <a:tabLst/>
              <a:defRPr/>
            </a:pPr>
            <a:r>
              <a:rPr kumimoji="0" lang="en-US" sz="2750" b="0" i="0" u="none" strike="noStrike" kern="1200" cap="none" spc="0" normalizeH="0" baseline="0" noProof="0">
                <a:ln>
                  <a:noFill/>
                </a:ln>
                <a:solidFill>
                  <a:srgbClr val="0069B4"/>
                </a:solidFill>
                <a:effectLst/>
                <a:uLnTx/>
                <a:uFillTx/>
                <a:latin typeface="Calibri Light" panose="020F0302020204030204"/>
                <a:ea typeface="+mj-ea"/>
                <a:cs typeface="+mj-cs"/>
              </a:rPr>
              <a:t>What should you expect out of the CDO role?</a:t>
            </a:r>
          </a:p>
        </p:txBody>
      </p:sp>
      <p:sp>
        <p:nvSpPr>
          <p:cNvPr id="46" name="Rechteck 65">
            <a:extLst>
              <a:ext uri="{FF2B5EF4-FFF2-40B4-BE49-F238E27FC236}">
                <a16:creationId xmlns:a16="http://schemas.microsoft.com/office/drawing/2014/main" id="{6325A245-FDA0-4C02-AD84-14B4BD605971}"/>
              </a:ext>
            </a:extLst>
          </p:cNvPr>
          <p:cNvSpPr/>
          <p:nvPr/>
        </p:nvSpPr>
        <p:spPr>
          <a:xfrm>
            <a:off x="1533957" y="864361"/>
            <a:ext cx="1402070" cy="5907407"/>
          </a:xfrm>
          <a:custGeom>
            <a:avLst/>
            <a:gdLst>
              <a:gd name="connsiteX0" fmla="*/ 0 w 254000"/>
              <a:gd name="connsiteY0" fmla="*/ 0 h 254000"/>
              <a:gd name="connsiteX1" fmla="*/ 254000 w 254000"/>
              <a:gd name="connsiteY1" fmla="*/ 0 h 254000"/>
              <a:gd name="connsiteX2" fmla="*/ 254000 w 254000"/>
              <a:gd name="connsiteY2" fmla="*/ 254000 h 254000"/>
              <a:gd name="connsiteX3" fmla="*/ 0 w 254000"/>
              <a:gd name="connsiteY3" fmla="*/ 254000 h 254000"/>
              <a:gd name="connsiteX4" fmla="*/ 0 w 254000"/>
              <a:gd name="connsiteY4" fmla="*/ 0 h 254000"/>
              <a:gd name="connsiteX0" fmla="*/ 0 w 1474085"/>
              <a:gd name="connsiteY0" fmla="*/ 0 h 2933207"/>
              <a:gd name="connsiteX1" fmla="*/ 1474085 w 1474085"/>
              <a:gd name="connsiteY1" fmla="*/ 2933207 h 2933207"/>
              <a:gd name="connsiteX2" fmla="*/ 254000 w 1474085"/>
              <a:gd name="connsiteY2" fmla="*/ 254000 h 2933207"/>
              <a:gd name="connsiteX3" fmla="*/ 0 w 1474085"/>
              <a:gd name="connsiteY3" fmla="*/ 254000 h 2933207"/>
              <a:gd name="connsiteX4" fmla="*/ 0 w 1474085"/>
              <a:gd name="connsiteY4" fmla="*/ 0 h 2933207"/>
              <a:gd name="connsiteX0" fmla="*/ 1474085 w 1474085"/>
              <a:gd name="connsiteY0" fmla="*/ 4496292 h 4496292"/>
              <a:gd name="connsiteX1" fmla="*/ 1474085 w 1474085"/>
              <a:gd name="connsiteY1" fmla="*/ 2933207 h 4496292"/>
              <a:gd name="connsiteX2" fmla="*/ 254000 w 1474085"/>
              <a:gd name="connsiteY2" fmla="*/ 254000 h 4496292"/>
              <a:gd name="connsiteX3" fmla="*/ 0 w 1474085"/>
              <a:gd name="connsiteY3" fmla="*/ 254000 h 4496292"/>
              <a:gd name="connsiteX4" fmla="*/ 0 w 1474085"/>
              <a:gd name="connsiteY4" fmla="*/ 0 h 4496292"/>
              <a:gd name="connsiteX0" fmla="*/ 1474085 w 2086993"/>
              <a:gd name="connsiteY0" fmla="*/ 4496292 h 4496292"/>
              <a:gd name="connsiteX1" fmla="*/ 1474085 w 2086993"/>
              <a:gd name="connsiteY1" fmla="*/ 2933207 h 4496292"/>
              <a:gd name="connsiteX2" fmla="*/ 2086993 w 2086993"/>
              <a:gd name="connsiteY2" fmla="*/ 1307657 h 4496292"/>
              <a:gd name="connsiteX3" fmla="*/ 0 w 2086993"/>
              <a:gd name="connsiteY3" fmla="*/ 254000 h 4496292"/>
              <a:gd name="connsiteX4" fmla="*/ 0 w 2086993"/>
              <a:gd name="connsiteY4" fmla="*/ 0 h 4496292"/>
              <a:gd name="connsiteX0" fmla="*/ 1474085 w 2086993"/>
              <a:gd name="connsiteY0" fmla="*/ 4496292 h 5982142"/>
              <a:gd name="connsiteX1" fmla="*/ 1474085 w 2086993"/>
              <a:gd name="connsiteY1" fmla="*/ 2933207 h 5982142"/>
              <a:gd name="connsiteX2" fmla="*/ 2086993 w 2086993"/>
              <a:gd name="connsiteY2" fmla="*/ 1307657 h 5982142"/>
              <a:gd name="connsiteX3" fmla="*/ 2086993 w 2086993"/>
              <a:gd name="connsiteY3" fmla="*/ 5982142 h 5982142"/>
              <a:gd name="connsiteX4" fmla="*/ 0 w 2086993"/>
              <a:gd name="connsiteY4" fmla="*/ 0 h 5982142"/>
              <a:gd name="connsiteX0" fmla="*/ 0 w 612908"/>
              <a:gd name="connsiteY0" fmla="*/ 3188635 h 4674485"/>
              <a:gd name="connsiteX1" fmla="*/ 0 w 612908"/>
              <a:gd name="connsiteY1" fmla="*/ 1625550 h 4674485"/>
              <a:gd name="connsiteX2" fmla="*/ 612908 w 612908"/>
              <a:gd name="connsiteY2" fmla="*/ 0 h 4674485"/>
              <a:gd name="connsiteX3" fmla="*/ 612908 w 612908"/>
              <a:gd name="connsiteY3" fmla="*/ 4674485 h 4674485"/>
              <a:gd name="connsiteX0" fmla="*/ 0 w 612908"/>
              <a:gd name="connsiteY0" fmla="*/ 3188635 h 4674485"/>
              <a:gd name="connsiteX1" fmla="*/ 50359 w 612908"/>
              <a:gd name="connsiteY1" fmla="*/ 1435393 h 4674485"/>
              <a:gd name="connsiteX2" fmla="*/ 612908 w 612908"/>
              <a:gd name="connsiteY2" fmla="*/ 0 h 4674485"/>
              <a:gd name="connsiteX3" fmla="*/ 612908 w 612908"/>
              <a:gd name="connsiteY3" fmla="*/ 4674485 h 4674485"/>
              <a:gd name="connsiteX4" fmla="*/ 0 w 612908"/>
              <a:gd name="connsiteY4" fmla="*/ 3188635 h 4674485"/>
              <a:gd name="connsiteX0" fmla="*/ 4578 w 562549"/>
              <a:gd name="connsiteY0" fmla="*/ 3274206 h 4674485"/>
              <a:gd name="connsiteX1" fmla="*/ 0 w 562549"/>
              <a:gd name="connsiteY1" fmla="*/ 1435393 h 4674485"/>
              <a:gd name="connsiteX2" fmla="*/ 562549 w 562549"/>
              <a:gd name="connsiteY2" fmla="*/ 0 h 4674485"/>
              <a:gd name="connsiteX3" fmla="*/ 562549 w 562549"/>
              <a:gd name="connsiteY3" fmla="*/ 4674485 h 4674485"/>
              <a:gd name="connsiteX4" fmla="*/ 4578 w 562549"/>
              <a:gd name="connsiteY4" fmla="*/ 3274206 h 46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549" h="4674485">
                <a:moveTo>
                  <a:pt x="4578" y="3274206"/>
                </a:moveTo>
                <a:lnTo>
                  <a:pt x="0" y="1435393"/>
                </a:lnTo>
                <a:lnTo>
                  <a:pt x="562549" y="0"/>
                </a:lnTo>
                <a:lnTo>
                  <a:pt x="562549" y="4674485"/>
                </a:lnTo>
                <a:lnTo>
                  <a:pt x="4578" y="3274206"/>
                </a:lnTo>
                <a:close/>
              </a:path>
            </a:pathLst>
          </a:custGeom>
          <a:gradFill flip="none" rotWithShape="1">
            <a:gsLst>
              <a:gs pos="0">
                <a:schemeClr val="tx2">
                  <a:lumMod val="75000"/>
                  <a:lumOff val="25000"/>
                </a:schemeClr>
              </a:gs>
              <a:gs pos="100000">
                <a:srgbClr val="FFFFFF">
                  <a:alpha val="0"/>
                </a:srgbClr>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099" b="0"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1" name="Rectangle 14">
            <a:extLst>
              <a:ext uri="{FF2B5EF4-FFF2-40B4-BE49-F238E27FC236}">
                <a16:creationId xmlns:a16="http://schemas.microsoft.com/office/drawing/2014/main" id="{AD416784-F490-46AF-B524-BD7AE0620066}"/>
              </a:ext>
            </a:extLst>
          </p:cNvPr>
          <p:cNvSpPr>
            <a:spLocks noChangeAspect="1" noChangeArrowheads="1"/>
          </p:cNvSpPr>
          <p:nvPr/>
        </p:nvSpPr>
        <p:spPr bwMode="auto">
          <a:xfrm>
            <a:off x="350202" y="2589339"/>
            <a:ext cx="2429884" cy="2407875"/>
          </a:xfrm>
          <a:prstGeom prst="ellipse">
            <a:avLst/>
          </a:prstGeom>
          <a:solidFill>
            <a:schemeClr val="bg2"/>
          </a:solidFill>
          <a:ln w="28575"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sz="1199" b="1" i="0" u="none" strike="noStrike" kern="1200" cap="none" spc="0" normalizeH="0" baseline="0" noProof="0">
              <a:ln>
                <a:noFill/>
              </a:ln>
              <a:solidFill>
                <a:srgbClr val="001F5B"/>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52" name="Rectangle 14">
            <a:extLst>
              <a:ext uri="{FF2B5EF4-FFF2-40B4-BE49-F238E27FC236}">
                <a16:creationId xmlns:a16="http://schemas.microsoft.com/office/drawing/2014/main" id="{6B0C9515-1FE9-488D-8935-BD01C28D7631}"/>
              </a:ext>
            </a:extLst>
          </p:cNvPr>
          <p:cNvSpPr>
            <a:spLocks noChangeAspect="1" noChangeArrowheads="1"/>
          </p:cNvSpPr>
          <p:nvPr/>
        </p:nvSpPr>
        <p:spPr bwMode="auto">
          <a:xfrm>
            <a:off x="555635" y="2794774"/>
            <a:ext cx="2023631" cy="2005298"/>
          </a:xfrm>
          <a:prstGeom prst="ellipse">
            <a:avLst/>
          </a:prstGeom>
          <a:solidFill>
            <a:schemeClr val="tx2">
              <a:lumMod val="90000"/>
              <a:lumOff val="10000"/>
            </a:schemeClr>
          </a:solidFill>
          <a:ln w="76200" cap="flat" cmpd="sng" algn="ctr">
            <a:solidFill>
              <a:schemeClr val="tx2">
                <a:lumMod val="90000"/>
                <a:lumOff val="10000"/>
              </a:schemeClr>
            </a:solidFill>
            <a:prstDash val="solid"/>
            <a:miter lim="800000"/>
            <a:headEnd type="none" w="med" len="med"/>
            <a:tailEnd type="none" w="med" len="med"/>
          </a:ln>
          <a:effectLst/>
        </p:spPr>
        <p:txBody>
          <a:bodyPr lIns="71963" tIns="71963" rIns="71963" bIns="71963"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rPr>
              <a:t>CDO</a:t>
            </a:r>
            <a:endParaRPr kumimoji="0" lang="en-US" sz="1199" b="1" i="0" u="none" strike="noStrike" kern="1200" cap="none" spc="0" normalizeH="0" baseline="0" noProof="0">
              <a:ln>
                <a:noFill/>
              </a:ln>
              <a:solidFill>
                <a:prstClr val="white"/>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61" name="Group 60">
            <a:extLst>
              <a:ext uri="{FF2B5EF4-FFF2-40B4-BE49-F238E27FC236}">
                <a16:creationId xmlns:a16="http://schemas.microsoft.com/office/drawing/2014/main" id="{1C09C10F-37FA-4CDC-BE92-1AD2DD2BF7A5}"/>
              </a:ext>
            </a:extLst>
          </p:cNvPr>
          <p:cNvGrpSpPr>
            <a:grpSpLocks noChangeAspect="1"/>
          </p:cNvGrpSpPr>
          <p:nvPr/>
        </p:nvGrpSpPr>
        <p:grpSpPr>
          <a:xfrm>
            <a:off x="1286929" y="3136443"/>
            <a:ext cx="552311" cy="684543"/>
            <a:chOff x="4881563" y="1509713"/>
            <a:chExt cx="531812" cy="665162"/>
          </a:xfrm>
          <a:solidFill>
            <a:schemeClr val="accent1"/>
          </a:solidFill>
        </p:grpSpPr>
        <p:sp>
          <p:nvSpPr>
            <p:cNvPr id="62" name="Freeform 25">
              <a:extLst>
                <a:ext uri="{FF2B5EF4-FFF2-40B4-BE49-F238E27FC236}">
                  <a16:creationId xmlns:a16="http://schemas.microsoft.com/office/drawing/2014/main" id="{75916BE1-2F58-40B0-94A7-69F823FD2AFA}"/>
                </a:ext>
              </a:extLst>
            </p:cNvPr>
            <p:cNvSpPr>
              <a:spLocks noEditPoints="1"/>
            </p:cNvSpPr>
            <p:nvPr/>
          </p:nvSpPr>
          <p:spPr bwMode="auto">
            <a:xfrm>
              <a:off x="5008563" y="1509713"/>
              <a:ext cx="280988" cy="401638"/>
            </a:xfrm>
            <a:custGeom>
              <a:avLst/>
              <a:gdLst>
                <a:gd name="T0" fmla="*/ 478 w 956"/>
                <a:gd name="T1" fmla="*/ 1364 h 1364"/>
                <a:gd name="T2" fmla="*/ 0 w 956"/>
                <a:gd name="T3" fmla="*/ 682 h 1364"/>
                <a:gd name="T4" fmla="*/ 478 w 956"/>
                <a:gd name="T5" fmla="*/ 0 h 1364"/>
                <a:gd name="T6" fmla="*/ 956 w 956"/>
                <a:gd name="T7" fmla="*/ 682 h 1364"/>
                <a:gd name="T8" fmla="*/ 478 w 956"/>
                <a:gd name="T9" fmla="*/ 1364 h 1364"/>
                <a:gd name="T10" fmla="*/ 478 w 956"/>
                <a:gd name="T11" fmla="*/ 46 h 1364"/>
                <a:gd name="T12" fmla="*/ 45 w 956"/>
                <a:gd name="T13" fmla="*/ 682 h 1364"/>
                <a:gd name="T14" fmla="*/ 478 w 956"/>
                <a:gd name="T15" fmla="*/ 1319 h 1364"/>
                <a:gd name="T16" fmla="*/ 911 w 956"/>
                <a:gd name="T17" fmla="*/ 682 h 1364"/>
                <a:gd name="T18" fmla="*/ 478 w 956"/>
                <a:gd name="T19" fmla="*/ 46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6" h="1364">
                  <a:moveTo>
                    <a:pt x="478" y="1364"/>
                  </a:moveTo>
                  <a:cubicBezTo>
                    <a:pt x="214" y="1364"/>
                    <a:pt x="0" y="1058"/>
                    <a:pt x="0" y="682"/>
                  </a:cubicBezTo>
                  <a:cubicBezTo>
                    <a:pt x="0" y="224"/>
                    <a:pt x="156" y="0"/>
                    <a:pt x="478" y="0"/>
                  </a:cubicBezTo>
                  <a:cubicBezTo>
                    <a:pt x="800" y="0"/>
                    <a:pt x="956" y="224"/>
                    <a:pt x="956" y="682"/>
                  </a:cubicBezTo>
                  <a:cubicBezTo>
                    <a:pt x="956" y="1058"/>
                    <a:pt x="742" y="1364"/>
                    <a:pt x="478" y="1364"/>
                  </a:cubicBezTo>
                  <a:close/>
                  <a:moveTo>
                    <a:pt x="478" y="46"/>
                  </a:moveTo>
                  <a:cubicBezTo>
                    <a:pt x="292" y="46"/>
                    <a:pt x="45" y="112"/>
                    <a:pt x="45" y="682"/>
                  </a:cubicBezTo>
                  <a:cubicBezTo>
                    <a:pt x="45" y="1033"/>
                    <a:pt x="239" y="1319"/>
                    <a:pt x="478" y="1319"/>
                  </a:cubicBezTo>
                  <a:cubicBezTo>
                    <a:pt x="717" y="1319"/>
                    <a:pt x="911" y="1033"/>
                    <a:pt x="911" y="682"/>
                  </a:cubicBezTo>
                  <a:cubicBezTo>
                    <a:pt x="911" y="112"/>
                    <a:pt x="664" y="46"/>
                    <a:pt x="478" y="46"/>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3" name="Freeform 26">
              <a:extLst>
                <a:ext uri="{FF2B5EF4-FFF2-40B4-BE49-F238E27FC236}">
                  <a16:creationId xmlns:a16="http://schemas.microsoft.com/office/drawing/2014/main" id="{F9AA0A88-04E5-435F-BE5F-1260E69ED24D}"/>
                </a:ext>
              </a:extLst>
            </p:cNvPr>
            <p:cNvSpPr>
              <a:spLocks noEditPoints="1"/>
            </p:cNvSpPr>
            <p:nvPr/>
          </p:nvSpPr>
          <p:spPr bwMode="auto">
            <a:xfrm>
              <a:off x="5006975" y="1509713"/>
              <a:ext cx="284163" cy="401638"/>
            </a:xfrm>
            <a:custGeom>
              <a:avLst/>
              <a:gdLst>
                <a:gd name="T0" fmla="*/ 481 w 962"/>
                <a:gd name="T1" fmla="*/ 1369 h 1369"/>
                <a:gd name="T2" fmla="*/ 0 w 962"/>
                <a:gd name="T3" fmla="*/ 684 h 1369"/>
                <a:gd name="T4" fmla="*/ 481 w 962"/>
                <a:gd name="T5" fmla="*/ 0 h 1369"/>
                <a:gd name="T6" fmla="*/ 962 w 962"/>
                <a:gd name="T7" fmla="*/ 684 h 1369"/>
                <a:gd name="T8" fmla="*/ 481 w 962"/>
                <a:gd name="T9" fmla="*/ 1369 h 1369"/>
                <a:gd name="T10" fmla="*/ 481 w 962"/>
                <a:gd name="T11" fmla="*/ 5 h 1369"/>
                <a:gd name="T12" fmla="*/ 6 w 962"/>
                <a:gd name="T13" fmla="*/ 684 h 1369"/>
                <a:gd name="T14" fmla="*/ 481 w 962"/>
                <a:gd name="T15" fmla="*/ 1363 h 1369"/>
                <a:gd name="T16" fmla="*/ 956 w 962"/>
                <a:gd name="T17" fmla="*/ 684 h 1369"/>
                <a:gd name="T18" fmla="*/ 481 w 962"/>
                <a:gd name="T19" fmla="*/ 5 h 1369"/>
                <a:gd name="T20" fmla="*/ 481 w 962"/>
                <a:gd name="T21" fmla="*/ 1324 h 1369"/>
                <a:gd name="T22" fmla="*/ 45 w 962"/>
                <a:gd name="T23" fmla="*/ 684 h 1369"/>
                <a:gd name="T24" fmla="*/ 481 w 962"/>
                <a:gd name="T25" fmla="*/ 45 h 1369"/>
                <a:gd name="T26" fmla="*/ 917 w 962"/>
                <a:gd name="T27" fmla="*/ 684 h 1369"/>
                <a:gd name="T28" fmla="*/ 481 w 962"/>
                <a:gd name="T29" fmla="*/ 1324 h 1369"/>
                <a:gd name="T30" fmla="*/ 481 w 962"/>
                <a:gd name="T31" fmla="*/ 50 h 1369"/>
                <a:gd name="T32" fmla="*/ 51 w 962"/>
                <a:gd name="T33" fmla="*/ 684 h 1369"/>
                <a:gd name="T34" fmla="*/ 481 w 962"/>
                <a:gd name="T35" fmla="*/ 1318 h 1369"/>
                <a:gd name="T36" fmla="*/ 911 w 962"/>
                <a:gd name="T37" fmla="*/ 684 h 1369"/>
                <a:gd name="T38" fmla="*/ 481 w 962"/>
                <a:gd name="T39" fmla="*/ 5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62" h="1369">
                  <a:moveTo>
                    <a:pt x="481" y="1369"/>
                  </a:moveTo>
                  <a:cubicBezTo>
                    <a:pt x="216" y="1369"/>
                    <a:pt x="0" y="1062"/>
                    <a:pt x="0" y="684"/>
                  </a:cubicBezTo>
                  <a:cubicBezTo>
                    <a:pt x="0" y="224"/>
                    <a:pt x="157" y="0"/>
                    <a:pt x="481" y="0"/>
                  </a:cubicBezTo>
                  <a:cubicBezTo>
                    <a:pt x="805" y="0"/>
                    <a:pt x="962" y="224"/>
                    <a:pt x="962" y="684"/>
                  </a:cubicBezTo>
                  <a:cubicBezTo>
                    <a:pt x="962" y="1062"/>
                    <a:pt x="746" y="1369"/>
                    <a:pt x="481" y="1369"/>
                  </a:cubicBezTo>
                  <a:close/>
                  <a:moveTo>
                    <a:pt x="481" y="5"/>
                  </a:moveTo>
                  <a:cubicBezTo>
                    <a:pt x="161" y="5"/>
                    <a:pt x="6" y="227"/>
                    <a:pt x="6" y="684"/>
                  </a:cubicBezTo>
                  <a:cubicBezTo>
                    <a:pt x="6" y="1059"/>
                    <a:pt x="219" y="1363"/>
                    <a:pt x="481" y="1363"/>
                  </a:cubicBezTo>
                  <a:cubicBezTo>
                    <a:pt x="743" y="1363"/>
                    <a:pt x="956" y="1059"/>
                    <a:pt x="956" y="684"/>
                  </a:cubicBezTo>
                  <a:cubicBezTo>
                    <a:pt x="956" y="227"/>
                    <a:pt x="801" y="5"/>
                    <a:pt x="481" y="5"/>
                  </a:cubicBezTo>
                  <a:close/>
                  <a:moveTo>
                    <a:pt x="481" y="1324"/>
                  </a:moveTo>
                  <a:cubicBezTo>
                    <a:pt x="241" y="1324"/>
                    <a:pt x="45" y="1037"/>
                    <a:pt x="45" y="684"/>
                  </a:cubicBezTo>
                  <a:cubicBezTo>
                    <a:pt x="45" y="111"/>
                    <a:pt x="294" y="45"/>
                    <a:pt x="481" y="45"/>
                  </a:cubicBezTo>
                  <a:cubicBezTo>
                    <a:pt x="668" y="45"/>
                    <a:pt x="917" y="111"/>
                    <a:pt x="917" y="684"/>
                  </a:cubicBezTo>
                  <a:cubicBezTo>
                    <a:pt x="917" y="1037"/>
                    <a:pt x="721" y="1324"/>
                    <a:pt x="481" y="1324"/>
                  </a:cubicBezTo>
                  <a:close/>
                  <a:moveTo>
                    <a:pt x="481" y="50"/>
                  </a:moveTo>
                  <a:cubicBezTo>
                    <a:pt x="296" y="50"/>
                    <a:pt x="51" y="116"/>
                    <a:pt x="51" y="684"/>
                  </a:cubicBezTo>
                  <a:cubicBezTo>
                    <a:pt x="51" y="1034"/>
                    <a:pt x="244" y="1318"/>
                    <a:pt x="481" y="1318"/>
                  </a:cubicBezTo>
                  <a:cubicBezTo>
                    <a:pt x="718" y="1318"/>
                    <a:pt x="911" y="1034"/>
                    <a:pt x="911" y="684"/>
                  </a:cubicBezTo>
                  <a:cubicBezTo>
                    <a:pt x="911" y="116"/>
                    <a:pt x="666" y="50"/>
                    <a:pt x="481" y="5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4" name="Freeform 27">
              <a:extLst>
                <a:ext uri="{FF2B5EF4-FFF2-40B4-BE49-F238E27FC236}">
                  <a16:creationId xmlns:a16="http://schemas.microsoft.com/office/drawing/2014/main" id="{FF2309F1-F197-4FFA-BBE0-9ADA7E489BB2}"/>
                </a:ext>
              </a:extLst>
            </p:cNvPr>
            <p:cNvSpPr>
              <a:spLocks/>
            </p:cNvSpPr>
            <p:nvPr/>
          </p:nvSpPr>
          <p:spPr bwMode="auto">
            <a:xfrm>
              <a:off x="4883150" y="1885950"/>
              <a:ext cx="212725" cy="287338"/>
            </a:xfrm>
            <a:custGeom>
              <a:avLst/>
              <a:gdLst>
                <a:gd name="T0" fmla="*/ 44 w 725"/>
                <a:gd name="T1" fmla="*/ 978 h 978"/>
                <a:gd name="T2" fmla="*/ 0 w 725"/>
                <a:gd name="T3" fmla="*/ 978 h 978"/>
                <a:gd name="T4" fmla="*/ 673 w 725"/>
                <a:gd name="T5" fmla="*/ 160 h 978"/>
                <a:gd name="T6" fmla="*/ 681 w 725"/>
                <a:gd name="T7" fmla="*/ 0 h 978"/>
                <a:gd name="T8" fmla="*/ 725 w 725"/>
                <a:gd name="T9" fmla="*/ 3 h 978"/>
                <a:gd name="T10" fmla="*/ 715 w 725"/>
                <a:gd name="T11" fmla="*/ 197 h 978"/>
                <a:gd name="T12" fmla="*/ 698 w 725"/>
                <a:gd name="T13" fmla="*/ 200 h 978"/>
                <a:gd name="T14" fmla="*/ 44 w 725"/>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5" h="978">
                  <a:moveTo>
                    <a:pt x="44" y="978"/>
                  </a:moveTo>
                  <a:cubicBezTo>
                    <a:pt x="0" y="978"/>
                    <a:pt x="0" y="978"/>
                    <a:pt x="0" y="978"/>
                  </a:cubicBezTo>
                  <a:cubicBezTo>
                    <a:pt x="0" y="578"/>
                    <a:pt x="282" y="237"/>
                    <a:pt x="673" y="160"/>
                  </a:cubicBezTo>
                  <a:cubicBezTo>
                    <a:pt x="681" y="0"/>
                    <a:pt x="681" y="0"/>
                    <a:pt x="681" y="0"/>
                  </a:cubicBezTo>
                  <a:cubicBezTo>
                    <a:pt x="725" y="3"/>
                    <a:pt x="725" y="3"/>
                    <a:pt x="725" y="3"/>
                  </a:cubicBezTo>
                  <a:cubicBezTo>
                    <a:pt x="715" y="197"/>
                    <a:pt x="715" y="197"/>
                    <a:pt x="715" y="197"/>
                  </a:cubicBezTo>
                  <a:cubicBezTo>
                    <a:pt x="698" y="200"/>
                    <a:pt x="698" y="200"/>
                    <a:pt x="698" y="200"/>
                  </a:cubicBezTo>
                  <a:cubicBezTo>
                    <a:pt x="319" y="266"/>
                    <a:pt x="44" y="593"/>
                    <a:pt x="44"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5" name="Freeform 28">
              <a:extLst>
                <a:ext uri="{FF2B5EF4-FFF2-40B4-BE49-F238E27FC236}">
                  <a16:creationId xmlns:a16="http://schemas.microsoft.com/office/drawing/2014/main" id="{010FE00D-2FA6-441A-85BE-C93A69DC876B}"/>
                </a:ext>
              </a:extLst>
            </p:cNvPr>
            <p:cNvSpPr>
              <a:spLocks noEditPoints="1"/>
            </p:cNvSpPr>
            <p:nvPr/>
          </p:nvSpPr>
          <p:spPr bwMode="auto">
            <a:xfrm>
              <a:off x="4881563" y="1885950"/>
              <a:ext cx="215900" cy="288925"/>
            </a:xfrm>
            <a:custGeom>
              <a:avLst/>
              <a:gdLst>
                <a:gd name="T0" fmla="*/ 50 w 731"/>
                <a:gd name="T1" fmla="*/ 984 h 984"/>
                <a:gd name="T2" fmla="*/ 0 w 731"/>
                <a:gd name="T3" fmla="*/ 984 h 984"/>
                <a:gd name="T4" fmla="*/ 0 w 731"/>
                <a:gd name="T5" fmla="*/ 981 h 984"/>
                <a:gd name="T6" fmla="*/ 191 w 731"/>
                <a:gd name="T7" fmla="*/ 449 h 984"/>
                <a:gd name="T8" fmla="*/ 673 w 731"/>
                <a:gd name="T9" fmla="*/ 160 h 984"/>
                <a:gd name="T10" fmla="*/ 681 w 731"/>
                <a:gd name="T11" fmla="*/ 0 h 984"/>
                <a:gd name="T12" fmla="*/ 731 w 731"/>
                <a:gd name="T13" fmla="*/ 3 h 984"/>
                <a:gd name="T14" fmla="*/ 721 w 731"/>
                <a:gd name="T15" fmla="*/ 202 h 984"/>
                <a:gd name="T16" fmla="*/ 701 w 731"/>
                <a:gd name="T17" fmla="*/ 206 h 984"/>
                <a:gd name="T18" fmla="*/ 50 w 731"/>
                <a:gd name="T19" fmla="*/ 981 h 984"/>
                <a:gd name="T20" fmla="*/ 50 w 731"/>
                <a:gd name="T21" fmla="*/ 984 h 984"/>
                <a:gd name="T22" fmla="*/ 6 w 731"/>
                <a:gd name="T23" fmla="*/ 978 h 984"/>
                <a:gd name="T24" fmla="*/ 44 w 731"/>
                <a:gd name="T25" fmla="*/ 978 h 984"/>
                <a:gd name="T26" fmla="*/ 700 w 731"/>
                <a:gd name="T27" fmla="*/ 200 h 984"/>
                <a:gd name="T28" fmla="*/ 716 w 731"/>
                <a:gd name="T29" fmla="*/ 197 h 984"/>
                <a:gd name="T30" fmla="*/ 725 w 731"/>
                <a:gd name="T31" fmla="*/ 8 h 984"/>
                <a:gd name="T32" fmla="*/ 686 w 731"/>
                <a:gd name="T33" fmla="*/ 6 h 984"/>
                <a:gd name="T34" fmla="*/ 679 w 731"/>
                <a:gd name="T35" fmla="*/ 165 h 984"/>
                <a:gd name="T36" fmla="*/ 676 w 731"/>
                <a:gd name="T37" fmla="*/ 165 h 984"/>
                <a:gd name="T38" fmla="*/ 6 w 731"/>
                <a:gd name="T39"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1" h="984">
                  <a:moveTo>
                    <a:pt x="50" y="984"/>
                  </a:moveTo>
                  <a:cubicBezTo>
                    <a:pt x="0" y="984"/>
                    <a:pt x="0" y="984"/>
                    <a:pt x="0" y="984"/>
                  </a:cubicBezTo>
                  <a:cubicBezTo>
                    <a:pt x="0" y="981"/>
                    <a:pt x="0" y="981"/>
                    <a:pt x="0" y="981"/>
                  </a:cubicBezTo>
                  <a:cubicBezTo>
                    <a:pt x="0" y="787"/>
                    <a:pt x="68" y="598"/>
                    <a:pt x="191" y="449"/>
                  </a:cubicBezTo>
                  <a:cubicBezTo>
                    <a:pt x="313" y="300"/>
                    <a:pt x="484" y="198"/>
                    <a:pt x="673" y="160"/>
                  </a:cubicBezTo>
                  <a:cubicBezTo>
                    <a:pt x="681" y="0"/>
                    <a:pt x="681" y="0"/>
                    <a:pt x="681" y="0"/>
                  </a:cubicBezTo>
                  <a:cubicBezTo>
                    <a:pt x="731" y="3"/>
                    <a:pt x="731" y="3"/>
                    <a:pt x="731" y="3"/>
                  </a:cubicBezTo>
                  <a:cubicBezTo>
                    <a:pt x="721" y="202"/>
                    <a:pt x="721" y="202"/>
                    <a:pt x="721" y="202"/>
                  </a:cubicBezTo>
                  <a:cubicBezTo>
                    <a:pt x="701" y="206"/>
                    <a:pt x="701" y="206"/>
                    <a:pt x="701" y="206"/>
                  </a:cubicBezTo>
                  <a:cubicBezTo>
                    <a:pt x="324" y="272"/>
                    <a:pt x="50" y="598"/>
                    <a:pt x="50" y="981"/>
                  </a:cubicBezTo>
                  <a:lnTo>
                    <a:pt x="50" y="984"/>
                  </a:lnTo>
                  <a:close/>
                  <a:moveTo>
                    <a:pt x="6" y="978"/>
                  </a:moveTo>
                  <a:cubicBezTo>
                    <a:pt x="44" y="978"/>
                    <a:pt x="44" y="978"/>
                    <a:pt x="44" y="978"/>
                  </a:cubicBezTo>
                  <a:cubicBezTo>
                    <a:pt x="46" y="593"/>
                    <a:pt x="321" y="267"/>
                    <a:pt x="700" y="200"/>
                  </a:cubicBezTo>
                  <a:cubicBezTo>
                    <a:pt x="716" y="197"/>
                    <a:pt x="716" y="197"/>
                    <a:pt x="716" y="197"/>
                  </a:cubicBezTo>
                  <a:cubicBezTo>
                    <a:pt x="725" y="8"/>
                    <a:pt x="725" y="8"/>
                    <a:pt x="725" y="8"/>
                  </a:cubicBezTo>
                  <a:cubicBezTo>
                    <a:pt x="686" y="6"/>
                    <a:pt x="686" y="6"/>
                    <a:pt x="686" y="6"/>
                  </a:cubicBezTo>
                  <a:cubicBezTo>
                    <a:pt x="679" y="165"/>
                    <a:pt x="679" y="165"/>
                    <a:pt x="679" y="165"/>
                  </a:cubicBezTo>
                  <a:cubicBezTo>
                    <a:pt x="676" y="165"/>
                    <a:pt x="676" y="165"/>
                    <a:pt x="676" y="165"/>
                  </a:cubicBezTo>
                  <a:cubicBezTo>
                    <a:pt x="289" y="242"/>
                    <a:pt x="7" y="583"/>
                    <a:pt x="6"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6" name="Freeform 29">
              <a:extLst>
                <a:ext uri="{FF2B5EF4-FFF2-40B4-BE49-F238E27FC236}">
                  <a16:creationId xmlns:a16="http://schemas.microsoft.com/office/drawing/2014/main" id="{667A7AB8-E84F-4E67-8541-9A814988FA4B}"/>
                </a:ext>
              </a:extLst>
            </p:cNvPr>
            <p:cNvSpPr>
              <a:spLocks/>
            </p:cNvSpPr>
            <p:nvPr/>
          </p:nvSpPr>
          <p:spPr bwMode="auto">
            <a:xfrm>
              <a:off x="5197475" y="1885950"/>
              <a:ext cx="215900" cy="287338"/>
            </a:xfrm>
            <a:custGeom>
              <a:avLst/>
              <a:gdLst>
                <a:gd name="T0" fmla="*/ 730 w 730"/>
                <a:gd name="T1" fmla="*/ 978 h 978"/>
                <a:gd name="T2" fmla="*/ 685 w 730"/>
                <a:gd name="T3" fmla="*/ 978 h 978"/>
                <a:gd name="T4" fmla="*/ 29 w 730"/>
                <a:gd name="T5" fmla="*/ 200 h 978"/>
                <a:gd name="T6" fmla="*/ 12 w 730"/>
                <a:gd name="T7" fmla="*/ 197 h 978"/>
                <a:gd name="T8" fmla="*/ 0 w 730"/>
                <a:gd name="T9" fmla="*/ 3 h 978"/>
                <a:gd name="T10" fmla="*/ 44 w 730"/>
                <a:gd name="T11" fmla="*/ 0 h 978"/>
                <a:gd name="T12" fmla="*/ 54 w 730"/>
                <a:gd name="T13" fmla="*/ 159 h 978"/>
                <a:gd name="T14" fmla="*/ 730 w 730"/>
                <a:gd name="T15" fmla="*/ 978 h 9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0" h="978">
                  <a:moveTo>
                    <a:pt x="730" y="978"/>
                  </a:moveTo>
                  <a:cubicBezTo>
                    <a:pt x="685" y="978"/>
                    <a:pt x="685" y="978"/>
                    <a:pt x="685" y="978"/>
                  </a:cubicBezTo>
                  <a:cubicBezTo>
                    <a:pt x="685" y="594"/>
                    <a:pt x="409" y="267"/>
                    <a:pt x="29" y="200"/>
                  </a:cubicBezTo>
                  <a:cubicBezTo>
                    <a:pt x="12" y="197"/>
                    <a:pt x="12" y="197"/>
                    <a:pt x="12" y="197"/>
                  </a:cubicBezTo>
                  <a:cubicBezTo>
                    <a:pt x="0" y="3"/>
                    <a:pt x="0" y="3"/>
                    <a:pt x="0" y="3"/>
                  </a:cubicBezTo>
                  <a:cubicBezTo>
                    <a:pt x="44" y="0"/>
                    <a:pt x="44" y="0"/>
                    <a:pt x="44" y="0"/>
                  </a:cubicBezTo>
                  <a:cubicBezTo>
                    <a:pt x="54" y="159"/>
                    <a:pt x="54" y="159"/>
                    <a:pt x="54" y="159"/>
                  </a:cubicBezTo>
                  <a:cubicBezTo>
                    <a:pt x="446" y="237"/>
                    <a:pt x="730" y="578"/>
                    <a:pt x="730"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7" name="Freeform 30">
              <a:extLst>
                <a:ext uri="{FF2B5EF4-FFF2-40B4-BE49-F238E27FC236}">
                  <a16:creationId xmlns:a16="http://schemas.microsoft.com/office/drawing/2014/main" id="{AEB0427B-A93E-4F78-BEF9-0773A2CBC411}"/>
                </a:ext>
              </a:extLst>
            </p:cNvPr>
            <p:cNvSpPr>
              <a:spLocks noEditPoints="1"/>
            </p:cNvSpPr>
            <p:nvPr/>
          </p:nvSpPr>
          <p:spPr bwMode="auto">
            <a:xfrm>
              <a:off x="5197475" y="1885950"/>
              <a:ext cx="215900" cy="288925"/>
            </a:xfrm>
            <a:custGeom>
              <a:avLst/>
              <a:gdLst>
                <a:gd name="T0" fmla="*/ 735 w 735"/>
                <a:gd name="T1" fmla="*/ 984 h 984"/>
                <a:gd name="T2" fmla="*/ 686 w 735"/>
                <a:gd name="T3" fmla="*/ 984 h 984"/>
                <a:gd name="T4" fmla="*/ 686 w 735"/>
                <a:gd name="T5" fmla="*/ 981 h 984"/>
                <a:gd name="T6" fmla="*/ 32 w 735"/>
                <a:gd name="T7" fmla="*/ 206 h 984"/>
                <a:gd name="T8" fmla="*/ 12 w 735"/>
                <a:gd name="T9" fmla="*/ 202 h 984"/>
                <a:gd name="T10" fmla="*/ 12 w 735"/>
                <a:gd name="T11" fmla="*/ 200 h 984"/>
                <a:gd name="T12" fmla="*/ 0 w 735"/>
                <a:gd name="T13" fmla="*/ 3 h 984"/>
                <a:gd name="T14" fmla="*/ 49 w 735"/>
                <a:gd name="T15" fmla="*/ 0 h 984"/>
                <a:gd name="T16" fmla="*/ 59 w 735"/>
                <a:gd name="T17" fmla="*/ 160 h 984"/>
                <a:gd name="T18" fmla="*/ 544 w 735"/>
                <a:gd name="T19" fmla="*/ 449 h 984"/>
                <a:gd name="T20" fmla="*/ 735 w 735"/>
                <a:gd name="T21" fmla="*/ 981 h 984"/>
                <a:gd name="T22" fmla="*/ 735 w 735"/>
                <a:gd name="T23" fmla="*/ 984 h 984"/>
                <a:gd name="T24" fmla="*/ 691 w 735"/>
                <a:gd name="T25" fmla="*/ 978 h 984"/>
                <a:gd name="T26" fmla="*/ 730 w 735"/>
                <a:gd name="T27" fmla="*/ 978 h 984"/>
                <a:gd name="T28" fmla="*/ 56 w 735"/>
                <a:gd name="T29" fmla="*/ 165 h 984"/>
                <a:gd name="T30" fmla="*/ 54 w 735"/>
                <a:gd name="T31" fmla="*/ 165 h 984"/>
                <a:gd name="T32" fmla="*/ 54 w 735"/>
                <a:gd name="T33" fmla="*/ 163 h 984"/>
                <a:gd name="T34" fmla="*/ 44 w 735"/>
                <a:gd name="T35" fmla="*/ 6 h 984"/>
                <a:gd name="T36" fmla="*/ 5 w 735"/>
                <a:gd name="T37" fmla="*/ 8 h 984"/>
                <a:gd name="T38" fmla="*/ 18 w 735"/>
                <a:gd name="T39" fmla="*/ 197 h 984"/>
                <a:gd name="T40" fmla="*/ 33 w 735"/>
                <a:gd name="T41" fmla="*/ 200 h 984"/>
                <a:gd name="T42" fmla="*/ 691 w 735"/>
                <a:gd name="T43" fmla="*/ 978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5" h="984">
                  <a:moveTo>
                    <a:pt x="735" y="984"/>
                  </a:moveTo>
                  <a:cubicBezTo>
                    <a:pt x="686" y="984"/>
                    <a:pt x="686" y="984"/>
                    <a:pt x="686" y="984"/>
                  </a:cubicBezTo>
                  <a:cubicBezTo>
                    <a:pt x="686" y="981"/>
                    <a:pt x="686" y="981"/>
                    <a:pt x="686" y="981"/>
                  </a:cubicBezTo>
                  <a:cubicBezTo>
                    <a:pt x="686" y="598"/>
                    <a:pt x="411" y="272"/>
                    <a:pt x="32" y="206"/>
                  </a:cubicBezTo>
                  <a:cubicBezTo>
                    <a:pt x="12" y="202"/>
                    <a:pt x="12" y="202"/>
                    <a:pt x="12" y="202"/>
                  </a:cubicBezTo>
                  <a:cubicBezTo>
                    <a:pt x="12" y="200"/>
                    <a:pt x="12" y="200"/>
                    <a:pt x="12" y="200"/>
                  </a:cubicBezTo>
                  <a:cubicBezTo>
                    <a:pt x="0" y="3"/>
                    <a:pt x="0" y="3"/>
                    <a:pt x="0" y="3"/>
                  </a:cubicBezTo>
                  <a:cubicBezTo>
                    <a:pt x="49" y="0"/>
                    <a:pt x="49" y="0"/>
                    <a:pt x="49" y="0"/>
                  </a:cubicBezTo>
                  <a:cubicBezTo>
                    <a:pt x="59" y="160"/>
                    <a:pt x="59" y="160"/>
                    <a:pt x="59" y="160"/>
                  </a:cubicBezTo>
                  <a:cubicBezTo>
                    <a:pt x="249" y="198"/>
                    <a:pt x="421" y="300"/>
                    <a:pt x="544" y="449"/>
                  </a:cubicBezTo>
                  <a:cubicBezTo>
                    <a:pt x="667" y="598"/>
                    <a:pt x="735" y="787"/>
                    <a:pt x="735" y="981"/>
                  </a:cubicBezTo>
                  <a:lnTo>
                    <a:pt x="735" y="984"/>
                  </a:lnTo>
                  <a:close/>
                  <a:moveTo>
                    <a:pt x="691" y="978"/>
                  </a:moveTo>
                  <a:cubicBezTo>
                    <a:pt x="730" y="978"/>
                    <a:pt x="730" y="978"/>
                    <a:pt x="730" y="978"/>
                  </a:cubicBezTo>
                  <a:cubicBezTo>
                    <a:pt x="728" y="583"/>
                    <a:pt x="446" y="242"/>
                    <a:pt x="56" y="165"/>
                  </a:cubicBezTo>
                  <a:cubicBezTo>
                    <a:pt x="54" y="165"/>
                    <a:pt x="54" y="165"/>
                    <a:pt x="54" y="165"/>
                  </a:cubicBezTo>
                  <a:cubicBezTo>
                    <a:pt x="54" y="163"/>
                    <a:pt x="54" y="163"/>
                    <a:pt x="54" y="163"/>
                  </a:cubicBezTo>
                  <a:cubicBezTo>
                    <a:pt x="44" y="6"/>
                    <a:pt x="44" y="6"/>
                    <a:pt x="44" y="6"/>
                  </a:cubicBezTo>
                  <a:cubicBezTo>
                    <a:pt x="5" y="8"/>
                    <a:pt x="5" y="8"/>
                    <a:pt x="5" y="8"/>
                  </a:cubicBezTo>
                  <a:cubicBezTo>
                    <a:pt x="18" y="197"/>
                    <a:pt x="18" y="197"/>
                    <a:pt x="18" y="197"/>
                  </a:cubicBezTo>
                  <a:cubicBezTo>
                    <a:pt x="33" y="200"/>
                    <a:pt x="33" y="200"/>
                    <a:pt x="33" y="200"/>
                  </a:cubicBezTo>
                  <a:cubicBezTo>
                    <a:pt x="413" y="267"/>
                    <a:pt x="690" y="594"/>
                    <a:pt x="691" y="978"/>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45" name="Rectangle 9">
            <a:extLst>
              <a:ext uri="{FF2B5EF4-FFF2-40B4-BE49-F238E27FC236}">
                <a16:creationId xmlns:a16="http://schemas.microsoft.com/office/drawing/2014/main" id="{424E3FED-8AB2-497D-B9E9-E887ED173687}"/>
              </a:ext>
            </a:extLst>
          </p:cNvPr>
          <p:cNvSpPr>
            <a:spLocks noChangeArrowheads="1"/>
          </p:cNvSpPr>
          <p:nvPr/>
        </p:nvSpPr>
        <p:spPr bwMode="gray">
          <a:xfrm>
            <a:off x="5907872" y="4941035"/>
            <a:ext cx="5650610" cy="3877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Calibri"/>
                <a:cs typeface="Calibri"/>
              </a:rPr>
              <a:t>Guide and cooperate analytics leadership to conduct analysis in a way that gives meaning to raw data, in order to transform it into usable knowledge.</a:t>
            </a:r>
            <a:endParaRPr kumimoji="0" lang="en-US" altLang="de-DE" sz="1400" b="0"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cxnSp>
        <p:nvCxnSpPr>
          <p:cNvPr id="47" name="Straight Connector 46">
            <a:extLst>
              <a:ext uri="{FF2B5EF4-FFF2-40B4-BE49-F238E27FC236}">
                <a16:creationId xmlns:a16="http://schemas.microsoft.com/office/drawing/2014/main" id="{D1590280-BE0F-4557-89F6-40748E529A1B}"/>
              </a:ext>
            </a:extLst>
          </p:cNvPr>
          <p:cNvCxnSpPr>
            <a:cxnSpLocks/>
          </p:cNvCxnSpPr>
          <p:nvPr/>
        </p:nvCxnSpPr>
        <p:spPr>
          <a:xfrm>
            <a:off x="3337187" y="557087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84D18BA3-3CC2-47B3-85B7-77CC6EE6825A}"/>
              </a:ext>
            </a:extLst>
          </p:cNvPr>
          <p:cNvSpPr>
            <a:spLocks noChangeArrowheads="1"/>
          </p:cNvSpPr>
          <p:nvPr/>
        </p:nvSpPr>
        <p:spPr bwMode="gray">
          <a:xfrm>
            <a:off x="4043192" y="501214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rPr>
              <a:t>Data &amp; Analytics</a:t>
            </a:r>
          </a:p>
        </p:txBody>
      </p:sp>
      <p:sp>
        <p:nvSpPr>
          <p:cNvPr id="56" name="Freeform 6">
            <a:extLst>
              <a:ext uri="{FF2B5EF4-FFF2-40B4-BE49-F238E27FC236}">
                <a16:creationId xmlns:a16="http://schemas.microsoft.com/office/drawing/2014/main" id="{6118C6DF-DBDC-422F-9763-C465B415A1FB}"/>
              </a:ext>
            </a:extLst>
          </p:cNvPr>
          <p:cNvSpPr>
            <a:spLocks noChangeAspect="1" noChangeArrowheads="1"/>
          </p:cNvSpPr>
          <p:nvPr/>
        </p:nvSpPr>
        <p:spPr bwMode="auto">
          <a:xfrm>
            <a:off x="3323157" y="4968170"/>
            <a:ext cx="485174" cy="360663"/>
          </a:xfrm>
          <a:custGeom>
            <a:avLst/>
            <a:gdLst>
              <a:gd name="connsiteX0" fmla="*/ 1048678 w 1145117"/>
              <a:gd name="connsiteY0" fmla="*/ 645265 h 764815"/>
              <a:gd name="connsiteX1" fmla="*/ 1064235 w 1145117"/>
              <a:gd name="connsiteY1" fmla="*/ 651889 h 764815"/>
              <a:gd name="connsiteX2" fmla="*/ 1063878 w 1145117"/>
              <a:gd name="connsiteY2" fmla="*/ 683400 h 764815"/>
              <a:gd name="connsiteX3" fmla="*/ 1048187 w 1145117"/>
              <a:gd name="connsiteY3" fmla="*/ 690204 h 764815"/>
              <a:gd name="connsiteX4" fmla="*/ 1032496 w 1145117"/>
              <a:gd name="connsiteY4" fmla="*/ 683758 h 764815"/>
              <a:gd name="connsiteX5" fmla="*/ 1032496 w 1145117"/>
              <a:gd name="connsiteY5" fmla="*/ 652247 h 764815"/>
              <a:gd name="connsiteX6" fmla="*/ 1032853 w 1145117"/>
              <a:gd name="connsiteY6" fmla="*/ 651531 h 764815"/>
              <a:gd name="connsiteX7" fmla="*/ 1048678 w 1145117"/>
              <a:gd name="connsiteY7" fmla="*/ 645265 h 764815"/>
              <a:gd name="connsiteX8" fmla="*/ 572411 w 1145117"/>
              <a:gd name="connsiteY8" fmla="*/ 533500 h 764815"/>
              <a:gd name="connsiteX9" fmla="*/ 541110 w 1145117"/>
              <a:gd name="connsiteY9" fmla="*/ 564798 h 764815"/>
              <a:gd name="connsiteX10" fmla="*/ 572411 w 1145117"/>
              <a:gd name="connsiteY10" fmla="*/ 596096 h 764815"/>
              <a:gd name="connsiteX11" fmla="*/ 603711 w 1145117"/>
              <a:gd name="connsiteY11" fmla="*/ 564798 h 764815"/>
              <a:gd name="connsiteX12" fmla="*/ 572411 w 1145117"/>
              <a:gd name="connsiteY12" fmla="*/ 533500 h 764815"/>
              <a:gd name="connsiteX13" fmla="*/ 274872 w 1145117"/>
              <a:gd name="connsiteY13" fmla="*/ 259016 h 764815"/>
              <a:gd name="connsiteX14" fmla="*/ 44613 w 1145117"/>
              <a:gd name="connsiteY14" fmla="*/ 489611 h 764815"/>
              <a:gd name="connsiteX15" fmla="*/ 82390 w 1145117"/>
              <a:gd name="connsiteY15" fmla="*/ 616241 h 764815"/>
              <a:gd name="connsiteX16" fmla="*/ 212630 w 1145117"/>
              <a:gd name="connsiteY16" fmla="*/ 486014 h 764815"/>
              <a:gd name="connsiteX17" fmla="*/ 228461 w 1145117"/>
              <a:gd name="connsiteY17" fmla="*/ 479539 h 764815"/>
              <a:gd name="connsiteX18" fmla="*/ 244291 w 1145117"/>
              <a:gd name="connsiteY18" fmla="*/ 486014 h 764815"/>
              <a:gd name="connsiteX19" fmla="*/ 290343 w 1145117"/>
              <a:gd name="connsiteY19" fmla="*/ 532061 h 764815"/>
              <a:gd name="connsiteX20" fmla="*/ 342151 w 1145117"/>
              <a:gd name="connsiteY20" fmla="*/ 480618 h 764815"/>
              <a:gd name="connsiteX21" fmla="*/ 325242 w 1145117"/>
              <a:gd name="connsiteY21" fmla="*/ 459033 h 764815"/>
              <a:gd name="connsiteX22" fmla="*/ 347908 w 1145117"/>
              <a:gd name="connsiteY22" fmla="*/ 436729 h 764815"/>
              <a:gd name="connsiteX23" fmla="*/ 395039 w 1145117"/>
              <a:gd name="connsiteY23" fmla="*/ 436729 h 764815"/>
              <a:gd name="connsiteX24" fmla="*/ 417345 w 1145117"/>
              <a:gd name="connsiteY24" fmla="*/ 459033 h 764815"/>
              <a:gd name="connsiteX25" fmla="*/ 417345 w 1145117"/>
              <a:gd name="connsiteY25" fmla="*/ 506519 h 764815"/>
              <a:gd name="connsiteX26" fmla="*/ 395039 w 1145117"/>
              <a:gd name="connsiteY26" fmla="*/ 528823 h 764815"/>
              <a:gd name="connsiteX27" fmla="*/ 373452 w 1145117"/>
              <a:gd name="connsiteY27" fmla="*/ 512275 h 764815"/>
              <a:gd name="connsiteX28" fmla="*/ 306173 w 1145117"/>
              <a:gd name="connsiteY28" fmla="*/ 579547 h 764815"/>
              <a:gd name="connsiteX29" fmla="*/ 274513 w 1145117"/>
              <a:gd name="connsiteY29" fmla="*/ 579547 h 764815"/>
              <a:gd name="connsiteX30" fmla="*/ 228461 w 1145117"/>
              <a:gd name="connsiteY30" fmla="*/ 533500 h 764815"/>
              <a:gd name="connsiteX31" fmla="*/ 110813 w 1145117"/>
              <a:gd name="connsiteY31" fmla="*/ 651136 h 764815"/>
              <a:gd name="connsiteX32" fmla="*/ 274872 w 1145117"/>
              <a:gd name="connsiteY32" fmla="*/ 719847 h 764815"/>
              <a:gd name="connsiteX33" fmla="*/ 505491 w 1145117"/>
              <a:gd name="connsiteY33" fmla="*/ 489611 h 764815"/>
              <a:gd name="connsiteX34" fmla="*/ 274872 w 1145117"/>
              <a:gd name="connsiteY34" fmla="*/ 259016 h 764815"/>
              <a:gd name="connsiteX35" fmla="*/ 526872 w 1145117"/>
              <a:gd name="connsiteY35" fmla="*/ 153987 h 764815"/>
              <a:gd name="connsiteX36" fmla="*/ 542519 w 1145117"/>
              <a:gd name="connsiteY36" fmla="*/ 160388 h 764815"/>
              <a:gd name="connsiteX37" fmla="*/ 548920 w 1145117"/>
              <a:gd name="connsiteY37" fmla="*/ 176034 h 764815"/>
              <a:gd name="connsiteX38" fmla="*/ 542519 w 1145117"/>
              <a:gd name="connsiteY38" fmla="*/ 191681 h 764815"/>
              <a:gd name="connsiteX39" fmla="*/ 526872 w 1145117"/>
              <a:gd name="connsiteY39" fmla="*/ 198081 h 764815"/>
              <a:gd name="connsiteX40" fmla="*/ 511226 w 1145117"/>
              <a:gd name="connsiteY40" fmla="*/ 191681 h 764815"/>
              <a:gd name="connsiteX41" fmla="*/ 504825 w 1145117"/>
              <a:gd name="connsiteY41" fmla="*/ 176034 h 764815"/>
              <a:gd name="connsiteX42" fmla="*/ 511226 w 1145117"/>
              <a:gd name="connsiteY42" fmla="*/ 160388 h 764815"/>
              <a:gd name="connsiteX43" fmla="*/ 526872 w 1145117"/>
              <a:gd name="connsiteY43" fmla="*/ 153987 h 764815"/>
              <a:gd name="connsiteX44" fmla="*/ 572770 w 1145117"/>
              <a:gd name="connsiteY44" fmla="*/ 44608 h 764815"/>
              <a:gd name="connsiteX45" fmla="*/ 534274 w 1145117"/>
              <a:gd name="connsiteY45" fmla="*/ 83461 h 764815"/>
              <a:gd name="connsiteX46" fmla="*/ 511968 w 1145117"/>
              <a:gd name="connsiteY46" fmla="*/ 105765 h 764815"/>
              <a:gd name="connsiteX47" fmla="*/ 304734 w 1145117"/>
              <a:gd name="connsiteY47" fmla="*/ 105765 h 764815"/>
              <a:gd name="connsiteX48" fmla="*/ 215509 w 1145117"/>
              <a:gd name="connsiteY48" fmla="*/ 154690 h 764815"/>
              <a:gd name="connsiteX49" fmla="*/ 161901 w 1145117"/>
              <a:gd name="connsiteY49" fmla="*/ 238510 h 764815"/>
              <a:gd name="connsiteX50" fmla="*/ 274872 w 1145117"/>
              <a:gd name="connsiteY50" fmla="*/ 214407 h 764815"/>
              <a:gd name="connsiteX51" fmla="*/ 505491 w 1145117"/>
              <a:gd name="connsiteY51" fmla="*/ 339238 h 764815"/>
              <a:gd name="connsiteX52" fmla="*/ 505491 w 1145117"/>
              <a:gd name="connsiteY52" fmla="*/ 252540 h 764815"/>
              <a:gd name="connsiteX53" fmla="*/ 527798 w 1145117"/>
              <a:gd name="connsiteY53" fmla="*/ 230236 h 764815"/>
              <a:gd name="connsiteX54" fmla="*/ 550104 w 1145117"/>
              <a:gd name="connsiteY54" fmla="*/ 252540 h 764815"/>
              <a:gd name="connsiteX55" fmla="*/ 550104 w 1145117"/>
              <a:gd name="connsiteY55" fmla="*/ 489611 h 764815"/>
              <a:gd name="connsiteX56" fmla="*/ 550104 w 1145117"/>
              <a:gd name="connsiteY56" fmla="*/ 492130 h 764815"/>
              <a:gd name="connsiteX57" fmla="*/ 572411 w 1145117"/>
              <a:gd name="connsiteY57" fmla="*/ 488892 h 764815"/>
              <a:gd name="connsiteX58" fmla="*/ 595077 w 1145117"/>
              <a:gd name="connsiteY58" fmla="*/ 492130 h 764815"/>
              <a:gd name="connsiteX59" fmla="*/ 595077 w 1145117"/>
              <a:gd name="connsiteY59" fmla="*/ 489611 h 764815"/>
              <a:gd name="connsiteX60" fmla="*/ 595077 w 1145117"/>
              <a:gd name="connsiteY60" fmla="*/ 176634 h 764815"/>
              <a:gd name="connsiteX61" fmla="*/ 617023 w 1145117"/>
              <a:gd name="connsiteY61" fmla="*/ 154330 h 764815"/>
              <a:gd name="connsiteX62" fmla="*/ 639689 w 1145117"/>
              <a:gd name="connsiteY62" fmla="*/ 176634 h 764815"/>
              <a:gd name="connsiteX63" fmla="*/ 639689 w 1145117"/>
              <a:gd name="connsiteY63" fmla="*/ 338879 h 764815"/>
              <a:gd name="connsiteX64" fmla="*/ 675308 w 1145117"/>
              <a:gd name="connsiteY64" fmla="*/ 294990 h 764815"/>
              <a:gd name="connsiteX65" fmla="*/ 982920 w 1145117"/>
              <a:gd name="connsiteY65" fmla="*/ 238510 h 764815"/>
              <a:gd name="connsiteX66" fmla="*/ 929313 w 1145117"/>
              <a:gd name="connsiteY66" fmla="*/ 154690 h 764815"/>
              <a:gd name="connsiteX67" fmla="*/ 840087 w 1145117"/>
              <a:gd name="connsiteY67" fmla="*/ 105765 h 764815"/>
              <a:gd name="connsiteX68" fmla="*/ 633573 w 1145117"/>
              <a:gd name="connsiteY68" fmla="*/ 105765 h 764815"/>
              <a:gd name="connsiteX69" fmla="*/ 611267 w 1145117"/>
              <a:gd name="connsiteY69" fmla="*/ 83461 h 764815"/>
              <a:gd name="connsiteX70" fmla="*/ 572770 w 1145117"/>
              <a:gd name="connsiteY70" fmla="*/ 44608 h 764815"/>
              <a:gd name="connsiteX71" fmla="*/ 572770 w 1145117"/>
              <a:gd name="connsiteY71" fmla="*/ 0 h 764815"/>
              <a:gd name="connsiteX72" fmla="*/ 653001 w 1145117"/>
              <a:gd name="connsiteY72" fmla="*/ 61156 h 764815"/>
              <a:gd name="connsiteX73" fmla="*/ 840087 w 1145117"/>
              <a:gd name="connsiteY73" fmla="*/ 61156 h 764815"/>
              <a:gd name="connsiteX74" fmla="*/ 967090 w 1145117"/>
              <a:gd name="connsiteY74" fmla="*/ 130587 h 764815"/>
              <a:gd name="connsiteX75" fmla="*/ 1099129 w 1145117"/>
              <a:gd name="connsiteY75" fmla="*/ 337440 h 764815"/>
              <a:gd name="connsiteX76" fmla="*/ 1102367 w 1145117"/>
              <a:gd name="connsiteY76" fmla="*/ 342476 h 764815"/>
              <a:gd name="connsiteX77" fmla="*/ 1105965 w 1145117"/>
              <a:gd name="connsiteY77" fmla="*/ 347513 h 764815"/>
              <a:gd name="connsiteX78" fmla="*/ 1107044 w 1145117"/>
              <a:gd name="connsiteY78" fmla="*/ 350031 h 764815"/>
              <a:gd name="connsiteX79" fmla="*/ 1142302 w 1145117"/>
              <a:gd name="connsiteY79" fmla="*/ 450040 h 764815"/>
              <a:gd name="connsiteX80" fmla="*/ 1113520 w 1145117"/>
              <a:gd name="connsiteY80" fmla="*/ 617680 h 764815"/>
              <a:gd name="connsiteX81" fmla="*/ 1083299 w 1145117"/>
              <a:gd name="connsiteY81" fmla="*/ 627033 h 764815"/>
              <a:gd name="connsiteX82" fmla="*/ 1073944 w 1145117"/>
              <a:gd name="connsiteY82" fmla="*/ 596815 h 764815"/>
              <a:gd name="connsiteX83" fmla="*/ 1067108 w 1145117"/>
              <a:gd name="connsiteY83" fmla="*/ 369817 h 764815"/>
              <a:gd name="connsiteX84" fmla="*/ 1062071 w 1145117"/>
              <a:gd name="connsiteY84" fmla="*/ 361902 h 764815"/>
              <a:gd name="connsiteX85" fmla="*/ 1032929 w 1145117"/>
              <a:gd name="connsiteY85" fmla="*/ 326647 h 764815"/>
              <a:gd name="connsiteX86" fmla="*/ 707328 w 1145117"/>
              <a:gd name="connsiteY86" fmla="*/ 326647 h 764815"/>
              <a:gd name="connsiteX87" fmla="*/ 675308 w 1145117"/>
              <a:gd name="connsiteY87" fmla="*/ 613003 h 764815"/>
              <a:gd name="connsiteX88" fmla="*/ 802670 w 1145117"/>
              <a:gd name="connsiteY88" fmla="*/ 486014 h 764815"/>
              <a:gd name="connsiteX89" fmla="*/ 833971 w 1145117"/>
              <a:gd name="connsiteY89" fmla="*/ 486014 h 764815"/>
              <a:gd name="connsiteX90" fmla="*/ 880023 w 1145117"/>
              <a:gd name="connsiteY90" fmla="*/ 532061 h 764815"/>
              <a:gd name="connsiteX91" fmla="*/ 931471 w 1145117"/>
              <a:gd name="connsiteY91" fmla="*/ 480618 h 764815"/>
              <a:gd name="connsiteX92" fmla="*/ 915281 w 1145117"/>
              <a:gd name="connsiteY92" fmla="*/ 459033 h 764815"/>
              <a:gd name="connsiteX93" fmla="*/ 937588 w 1145117"/>
              <a:gd name="connsiteY93" fmla="*/ 436729 h 764815"/>
              <a:gd name="connsiteX94" fmla="*/ 984719 w 1145117"/>
              <a:gd name="connsiteY94" fmla="*/ 436729 h 764815"/>
              <a:gd name="connsiteX95" fmla="*/ 1007385 w 1145117"/>
              <a:gd name="connsiteY95" fmla="*/ 459033 h 764815"/>
              <a:gd name="connsiteX96" fmla="*/ 1007385 w 1145117"/>
              <a:gd name="connsiteY96" fmla="*/ 506519 h 764815"/>
              <a:gd name="connsiteX97" fmla="*/ 984719 w 1145117"/>
              <a:gd name="connsiteY97" fmla="*/ 528823 h 764815"/>
              <a:gd name="connsiteX98" fmla="*/ 963132 w 1145117"/>
              <a:gd name="connsiteY98" fmla="*/ 512275 h 764815"/>
              <a:gd name="connsiteX99" fmla="*/ 895853 w 1145117"/>
              <a:gd name="connsiteY99" fmla="*/ 579547 h 764815"/>
              <a:gd name="connsiteX100" fmla="*/ 880023 w 1145117"/>
              <a:gd name="connsiteY100" fmla="*/ 586382 h 764815"/>
              <a:gd name="connsiteX101" fmla="*/ 864552 w 1145117"/>
              <a:gd name="connsiteY101" fmla="*/ 579547 h 764815"/>
              <a:gd name="connsiteX102" fmla="*/ 818140 w 1145117"/>
              <a:gd name="connsiteY102" fmla="*/ 533500 h 764815"/>
              <a:gd name="connsiteX103" fmla="*/ 703371 w 1145117"/>
              <a:gd name="connsiteY103" fmla="*/ 648618 h 764815"/>
              <a:gd name="connsiteX104" fmla="*/ 707328 w 1145117"/>
              <a:gd name="connsiteY104" fmla="*/ 652216 h 764815"/>
              <a:gd name="connsiteX105" fmla="*/ 971407 w 1145117"/>
              <a:gd name="connsiteY105" fmla="*/ 696464 h 764815"/>
              <a:gd name="connsiteX106" fmla="*/ 1001628 w 1145117"/>
              <a:gd name="connsiteY106" fmla="*/ 706537 h 764815"/>
              <a:gd name="connsiteX107" fmla="*/ 991555 w 1145117"/>
              <a:gd name="connsiteY107" fmla="*/ 736396 h 764815"/>
              <a:gd name="connsiteX108" fmla="*/ 869949 w 1145117"/>
              <a:gd name="connsiteY108" fmla="*/ 764815 h 764815"/>
              <a:gd name="connsiteX109" fmla="*/ 675308 w 1145117"/>
              <a:gd name="connsiteY109" fmla="*/ 684233 h 764815"/>
              <a:gd name="connsiteX110" fmla="*/ 626737 w 1145117"/>
              <a:gd name="connsiteY110" fmla="*/ 618040 h 764815"/>
              <a:gd name="connsiteX111" fmla="*/ 572411 w 1145117"/>
              <a:gd name="connsiteY111" fmla="*/ 640704 h 764815"/>
              <a:gd name="connsiteX112" fmla="*/ 518444 w 1145117"/>
              <a:gd name="connsiteY112" fmla="*/ 618040 h 764815"/>
              <a:gd name="connsiteX113" fmla="*/ 274872 w 1145117"/>
              <a:gd name="connsiteY113" fmla="*/ 764456 h 764815"/>
              <a:gd name="connsiteX114" fmla="*/ 0 w 1145117"/>
              <a:gd name="connsiteY114" fmla="*/ 489611 h 764815"/>
              <a:gd name="connsiteX115" fmla="*/ 37417 w 1145117"/>
              <a:gd name="connsiteY115" fmla="*/ 350750 h 764815"/>
              <a:gd name="connsiteX116" fmla="*/ 38857 w 1145117"/>
              <a:gd name="connsiteY116" fmla="*/ 347513 h 764815"/>
              <a:gd name="connsiteX117" fmla="*/ 178091 w 1145117"/>
              <a:gd name="connsiteY117" fmla="*/ 130587 h 764815"/>
              <a:gd name="connsiteX118" fmla="*/ 304734 w 1145117"/>
              <a:gd name="connsiteY118" fmla="*/ 61156 h 764815"/>
              <a:gd name="connsiteX119" fmla="*/ 492539 w 1145117"/>
              <a:gd name="connsiteY119" fmla="*/ 61156 h 764815"/>
              <a:gd name="connsiteX120" fmla="*/ 572770 w 1145117"/>
              <a:gd name="connsiteY120" fmla="*/ 0 h 76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145117" h="764815">
                <a:moveTo>
                  <a:pt x="1048678" y="645265"/>
                </a:moveTo>
                <a:cubicBezTo>
                  <a:pt x="1054339" y="645354"/>
                  <a:pt x="1059955" y="647592"/>
                  <a:pt x="1064235" y="651889"/>
                </a:cubicBezTo>
                <a:cubicBezTo>
                  <a:pt x="1072794" y="660483"/>
                  <a:pt x="1072794" y="674806"/>
                  <a:pt x="1063878" y="683400"/>
                </a:cubicBezTo>
                <a:cubicBezTo>
                  <a:pt x="1059599" y="687697"/>
                  <a:pt x="1053893" y="690204"/>
                  <a:pt x="1048187" y="690204"/>
                </a:cubicBezTo>
                <a:cubicBezTo>
                  <a:pt x="1042481" y="690204"/>
                  <a:pt x="1036775" y="688055"/>
                  <a:pt x="1032496" y="683758"/>
                </a:cubicBezTo>
                <a:cubicBezTo>
                  <a:pt x="1023937" y="675165"/>
                  <a:pt x="1023937" y="661199"/>
                  <a:pt x="1032496" y="652247"/>
                </a:cubicBezTo>
                <a:lnTo>
                  <a:pt x="1032853" y="651531"/>
                </a:lnTo>
                <a:cubicBezTo>
                  <a:pt x="1037311" y="647234"/>
                  <a:pt x="1043016" y="645175"/>
                  <a:pt x="1048678" y="645265"/>
                </a:cubicBezTo>
                <a:close/>
                <a:moveTo>
                  <a:pt x="572411" y="533500"/>
                </a:moveTo>
                <a:cubicBezTo>
                  <a:pt x="555141" y="533500"/>
                  <a:pt x="541110" y="547530"/>
                  <a:pt x="541110" y="564798"/>
                </a:cubicBezTo>
                <a:cubicBezTo>
                  <a:pt x="541110" y="582066"/>
                  <a:pt x="555141" y="596096"/>
                  <a:pt x="572411" y="596096"/>
                </a:cubicBezTo>
                <a:cubicBezTo>
                  <a:pt x="589680" y="596096"/>
                  <a:pt x="603711" y="582066"/>
                  <a:pt x="603711" y="564798"/>
                </a:cubicBezTo>
                <a:cubicBezTo>
                  <a:pt x="603711" y="547530"/>
                  <a:pt x="589680" y="533500"/>
                  <a:pt x="572411" y="533500"/>
                </a:cubicBezTo>
                <a:close/>
                <a:moveTo>
                  <a:pt x="274872" y="259016"/>
                </a:moveTo>
                <a:cubicBezTo>
                  <a:pt x="147870" y="259016"/>
                  <a:pt x="44613" y="362622"/>
                  <a:pt x="44613" y="489611"/>
                </a:cubicBezTo>
                <a:cubicBezTo>
                  <a:pt x="44613" y="536018"/>
                  <a:pt x="58644" y="579907"/>
                  <a:pt x="82390" y="616241"/>
                </a:cubicBezTo>
                <a:lnTo>
                  <a:pt x="212630" y="486014"/>
                </a:lnTo>
                <a:cubicBezTo>
                  <a:pt x="216948" y="481697"/>
                  <a:pt x="222704" y="479539"/>
                  <a:pt x="228461" y="479539"/>
                </a:cubicBezTo>
                <a:cubicBezTo>
                  <a:pt x="234577" y="479539"/>
                  <a:pt x="239974" y="481697"/>
                  <a:pt x="244291" y="486014"/>
                </a:cubicBezTo>
                <a:lnTo>
                  <a:pt x="290343" y="532061"/>
                </a:lnTo>
                <a:lnTo>
                  <a:pt x="342151" y="480618"/>
                </a:lnTo>
                <a:cubicBezTo>
                  <a:pt x="332437" y="478100"/>
                  <a:pt x="325242" y="469466"/>
                  <a:pt x="325242" y="459033"/>
                </a:cubicBezTo>
                <a:cubicBezTo>
                  <a:pt x="325242" y="446802"/>
                  <a:pt x="335315" y="436729"/>
                  <a:pt x="347908" y="436729"/>
                </a:cubicBezTo>
                <a:lnTo>
                  <a:pt x="395039" y="436729"/>
                </a:lnTo>
                <a:cubicBezTo>
                  <a:pt x="407631" y="436729"/>
                  <a:pt x="417345" y="446802"/>
                  <a:pt x="417345" y="459033"/>
                </a:cubicBezTo>
                <a:lnTo>
                  <a:pt x="417345" y="506519"/>
                </a:lnTo>
                <a:cubicBezTo>
                  <a:pt x="417345" y="518751"/>
                  <a:pt x="407631" y="528823"/>
                  <a:pt x="395039" y="528823"/>
                </a:cubicBezTo>
                <a:cubicBezTo>
                  <a:pt x="384965" y="528823"/>
                  <a:pt x="375971" y="521629"/>
                  <a:pt x="373452" y="512275"/>
                </a:cubicBezTo>
                <a:lnTo>
                  <a:pt x="306173" y="579547"/>
                </a:lnTo>
                <a:cubicBezTo>
                  <a:pt x="297538" y="588181"/>
                  <a:pt x="283147" y="588181"/>
                  <a:pt x="274513" y="579547"/>
                </a:cubicBezTo>
                <a:lnTo>
                  <a:pt x="228461" y="533500"/>
                </a:lnTo>
                <a:lnTo>
                  <a:pt x="110813" y="651136"/>
                </a:lnTo>
                <a:cubicBezTo>
                  <a:pt x="152547" y="693586"/>
                  <a:pt x="210831" y="719847"/>
                  <a:pt x="274872" y="719847"/>
                </a:cubicBezTo>
                <a:cubicBezTo>
                  <a:pt x="402235" y="719847"/>
                  <a:pt x="505491" y="616601"/>
                  <a:pt x="505491" y="489611"/>
                </a:cubicBezTo>
                <a:cubicBezTo>
                  <a:pt x="505491" y="362622"/>
                  <a:pt x="402235" y="259016"/>
                  <a:pt x="274872" y="259016"/>
                </a:cubicBezTo>
                <a:close/>
                <a:moveTo>
                  <a:pt x="526872" y="153987"/>
                </a:moveTo>
                <a:cubicBezTo>
                  <a:pt x="532562" y="153987"/>
                  <a:pt x="538252" y="156476"/>
                  <a:pt x="542519" y="160388"/>
                </a:cubicBezTo>
                <a:cubicBezTo>
                  <a:pt x="546430" y="164299"/>
                  <a:pt x="548920" y="170345"/>
                  <a:pt x="548920" y="176034"/>
                </a:cubicBezTo>
                <a:cubicBezTo>
                  <a:pt x="548920" y="181724"/>
                  <a:pt x="546430" y="187769"/>
                  <a:pt x="542519" y="191681"/>
                </a:cubicBezTo>
                <a:cubicBezTo>
                  <a:pt x="538252" y="195948"/>
                  <a:pt x="532562" y="198081"/>
                  <a:pt x="526872" y="198081"/>
                </a:cubicBezTo>
                <a:cubicBezTo>
                  <a:pt x="521183" y="198081"/>
                  <a:pt x="515493" y="195948"/>
                  <a:pt x="511226" y="191681"/>
                </a:cubicBezTo>
                <a:cubicBezTo>
                  <a:pt x="506959" y="187769"/>
                  <a:pt x="504825" y="181724"/>
                  <a:pt x="504825" y="176034"/>
                </a:cubicBezTo>
                <a:cubicBezTo>
                  <a:pt x="504825" y="170345"/>
                  <a:pt x="506959" y="164299"/>
                  <a:pt x="511226" y="160388"/>
                </a:cubicBezTo>
                <a:cubicBezTo>
                  <a:pt x="515493" y="156476"/>
                  <a:pt x="521183" y="153987"/>
                  <a:pt x="526872" y="153987"/>
                </a:cubicBezTo>
                <a:close/>
                <a:moveTo>
                  <a:pt x="572770" y="44608"/>
                </a:moveTo>
                <a:cubicBezTo>
                  <a:pt x="551543" y="44608"/>
                  <a:pt x="534274" y="61876"/>
                  <a:pt x="534274" y="83461"/>
                </a:cubicBezTo>
                <a:cubicBezTo>
                  <a:pt x="534274" y="95692"/>
                  <a:pt x="524200" y="105765"/>
                  <a:pt x="511968" y="105765"/>
                </a:cubicBezTo>
                <a:lnTo>
                  <a:pt x="304734" y="105765"/>
                </a:lnTo>
                <a:cubicBezTo>
                  <a:pt x="268396" y="105765"/>
                  <a:pt x="235297" y="124112"/>
                  <a:pt x="215509" y="154690"/>
                </a:cubicBezTo>
                <a:lnTo>
                  <a:pt x="161901" y="238510"/>
                </a:lnTo>
                <a:cubicBezTo>
                  <a:pt x="196440" y="223041"/>
                  <a:pt x="234577" y="214407"/>
                  <a:pt x="274872" y="214407"/>
                </a:cubicBezTo>
                <a:cubicBezTo>
                  <a:pt x="371293" y="214407"/>
                  <a:pt x="456202" y="264412"/>
                  <a:pt x="505491" y="339238"/>
                </a:cubicBezTo>
                <a:lnTo>
                  <a:pt x="505491" y="252540"/>
                </a:lnTo>
                <a:cubicBezTo>
                  <a:pt x="505491" y="240309"/>
                  <a:pt x="515206" y="230236"/>
                  <a:pt x="527798" y="230236"/>
                </a:cubicBezTo>
                <a:cubicBezTo>
                  <a:pt x="540030" y="230236"/>
                  <a:pt x="550104" y="240309"/>
                  <a:pt x="550104" y="252540"/>
                </a:cubicBezTo>
                <a:lnTo>
                  <a:pt x="550104" y="489611"/>
                </a:lnTo>
                <a:cubicBezTo>
                  <a:pt x="550104" y="490331"/>
                  <a:pt x="550104" y="491050"/>
                  <a:pt x="550104" y="492130"/>
                </a:cubicBezTo>
                <a:cubicBezTo>
                  <a:pt x="556940" y="489971"/>
                  <a:pt x="564855" y="488892"/>
                  <a:pt x="572411" y="488892"/>
                </a:cubicBezTo>
                <a:cubicBezTo>
                  <a:pt x="580326" y="488892"/>
                  <a:pt x="587881" y="489971"/>
                  <a:pt x="595077" y="492130"/>
                </a:cubicBezTo>
                <a:cubicBezTo>
                  <a:pt x="595077" y="491050"/>
                  <a:pt x="595077" y="490331"/>
                  <a:pt x="595077" y="489611"/>
                </a:cubicBezTo>
                <a:lnTo>
                  <a:pt x="595077" y="176634"/>
                </a:lnTo>
                <a:cubicBezTo>
                  <a:pt x="595077" y="164403"/>
                  <a:pt x="604791" y="154330"/>
                  <a:pt x="617023" y="154330"/>
                </a:cubicBezTo>
                <a:cubicBezTo>
                  <a:pt x="629616" y="154330"/>
                  <a:pt x="639689" y="164403"/>
                  <a:pt x="639689" y="176634"/>
                </a:cubicBezTo>
                <a:lnTo>
                  <a:pt x="639689" y="338879"/>
                </a:lnTo>
                <a:cubicBezTo>
                  <a:pt x="649763" y="323410"/>
                  <a:pt x="661636" y="308660"/>
                  <a:pt x="675308" y="294990"/>
                </a:cubicBezTo>
                <a:cubicBezTo>
                  <a:pt x="758417" y="211889"/>
                  <a:pt x="881822" y="193182"/>
                  <a:pt x="982920" y="238510"/>
                </a:cubicBezTo>
                <a:lnTo>
                  <a:pt x="929313" y="154690"/>
                </a:lnTo>
                <a:cubicBezTo>
                  <a:pt x="909884" y="124112"/>
                  <a:pt x="876425" y="105765"/>
                  <a:pt x="840087" y="105765"/>
                </a:cubicBezTo>
                <a:lnTo>
                  <a:pt x="633573" y="105765"/>
                </a:lnTo>
                <a:cubicBezTo>
                  <a:pt x="621341" y="105765"/>
                  <a:pt x="611267" y="95692"/>
                  <a:pt x="611267" y="83461"/>
                </a:cubicBezTo>
                <a:cubicBezTo>
                  <a:pt x="611267" y="61876"/>
                  <a:pt x="593997" y="44608"/>
                  <a:pt x="572770" y="44608"/>
                </a:cubicBezTo>
                <a:close/>
                <a:moveTo>
                  <a:pt x="572770" y="0"/>
                </a:moveTo>
                <a:cubicBezTo>
                  <a:pt x="610907" y="0"/>
                  <a:pt x="643287" y="25902"/>
                  <a:pt x="653001" y="61156"/>
                </a:cubicBezTo>
                <a:lnTo>
                  <a:pt x="840087" y="61156"/>
                </a:lnTo>
                <a:cubicBezTo>
                  <a:pt x="891895" y="61156"/>
                  <a:pt x="939027" y="87058"/>
                  <a:pt x="967090" y="130587"/>
                </a:cubicBezTo>
                <a:lnTo>
                  <a:pt x="1099129" y="337440"/>
                </a:lnTo>
                <a:cubicBezTo>
                  <a:pt x="1100568" y="338879"/>
                  <a:pt x="1101647" y="340677"/>
                  <a:pt x="1102367" y="342476"/>
                </a:cubicBezTo>
                <a:lnTo>
                  <a:pt x="1105965" y="347513"/>
                </a:lnTo>
                <a:cubicBezTo>
                  <a:pt x="1106324" y="348592"/>
                  <a:pt x="1107044" y="349311"/>
                  <a:pt x="1107044" y="350031"/>
                </a:cubicBezTo>
                <a:cubicBezTo>
                  <a:pt x="1125033" y="380249"/>
                  <a:pt x="1137266" y="414425"/>
                  <a:pt x="1142302" y="450040"/>
                </a:cubicBezTo>
                <a:cubicBezTo>
                  <a:pt x="1150577" y="507239"/>
                  <a:pt x="1140504" y="566956"/>
                  <a:pt x="1113520" y="617680"/>
                </a:cubicBezTo>
                <a:cubicBezTo>
                  <a:pt x="1107764" y="628472"/>
                  <a:pt x="1094452" y="632789"/>
                  <a:pt x="1083299" y="627033"/>
                </a:cubicBezTo>
                <a:cubicBezTo>
                  <a:pt x="1072505" y="620918"/>
                  <a:pt x="1068188" y="607607"/>
                  <a:pt x="1073944" y="596815"/>
                </a:cubicBezTo>
                <a:cubicBezTo>
                  <a:pt x="1112441" y="523427"/>
                  <a:pt x="1108483" y="437808"/>
                  <a:pt x="1067108" y="369817"/>
                </a:cubicBezTo>
                <a:lnTo>
                  <a:pt x="1062071" y="361902"/>
                </a:lnTo>
                <a:cubicBezTo>
                  <a:pt x="1053797" y="349671"/>
                  <a:pt x="1044082" y="337440"/>
                  <a:pt x="1032929" y="326647"/>
                </a:cubicBezTo>
                <a:cubicBezTo>
                  <a:pt x="942984" y="236711"/>
                  <a:pt x="796913" y="236711"/>
                  <a:pt x="707328" y="326647"/>
                </a:cubicBezTo>
                <a:cubicBezTo>
                  <a:pt x="629256" y="404352"/>
                  <a:pt x="618822" y="524147"/>
                  <a:pt x="675308" y="613003"/>
                </a:cubicBezTo>
                <a:lnTo>
                  <a:pt x="802670" y="486014"/>
                </a:lnTo>
                <a:cubicBezTo>
                  <a:pt x="810945" y="477380"/>
                  <a:pt x="825336" y="477380"/>
                  <a:pt x="833971" y="486014"/>
                </a:cubicBezTo>
                <a:lnTo>
                  <a:pt x="880023" y="532061"/>
                </a:lnTo>
                <a:lnTo>
                  <a:pt x="931471" y="480618"/>
                </a:lnTo>
                <a:cubicBezTo>
                  <a:pt x="922117" y="478100"/>
                  <a:pt x="915281" y="469466"/>
                  <a:pt x="915281" y="459033"/>
                </a:cubicBezTo>
                <a:cubicBezTo>
                  <a:pt x="915281" y="446802"/>
                  <a:pt x="925355" y="436729"/>
                  <a:pt x="937588" y="436729"/>
                </a:cubicBezTo>
                <a:lnTo>
                  <a:pt x="984719" y="436729"/>
                </a:lnTo>
                <a:cubicBezTo>
                  <a:pt x="997311" y="436729"/>
                  <a:pt x="1007385" y="446802"/>
                  <a:pt x="1007385" y="459033"/>
                </a:cubicBezTo>
                <a:lnTo>
                  <a:pt x="1007385" y="506519"/>
                </a:lnTo>
                <a:cubicBezTo>
                  <a:pt x="1007385" y="518751"/>
                  <a:pt x="997311" y="528823"/>
                  <a:pt x="984719" y="528823"/>
                </a:cubicBezTo>
                <a:cubicBezTo>
                  <a:pt x="974285" y="528823"/>
                  <a:pt x="965650" y="521629"/>
                  <a:pt x="963132" y="512275"/>
                </a:cubicBezTo>
                <a:lnTo>
                  <a:pt x="895853" y="579547"/>
                </a:lnTo>
                <a:cubicBezTo>
                  <a:pt x="891536" y="583864"/>
                  <a:pt x="886139" y="586382"/>
                  <a:pt x="880023" y="586382"/>
                </a:cubicBezTo>
                <a:cubicBezTo>
                  <a:pt x="873906" y="586382"/>
                  <a:pt x="868510" y="583864"/>
                  <a:pt x="864552" y="579547"/>
                </a:cubicBezTo>
                <a:lnTo>
                  <a:pt x="818140" y="533500"/>
                </a:lnTo>
                <a:lnTo>
                  <a:pt x="703371" y="648618"/>
                </a:lnTo>
                <a:cubicBezTo>
                  <a:pt x="704810" y="649697"/>
                  <a:pt x="705529" y="651136"/>
                  <a:pt x="707328" y="652216"/>
                </a:cubicBezTo>
                <a:cubicBezTo>
                  <a:pt x="776766" y="722006"/>
                  <a:pt x="883261" y="739993"/>
                  <a:pt x="971407" y="696464"/>
                </a:cubicBezTo>
                <a:cubicBezTo>
                  <a:pt x="982560" y="690708"/>
                  <a:pt x="995872" y="695385"/>
                  <a:pt x="1001628" y="706537"/>
                </a:cubicBezTo>
                <a:cubicBezTo>
                  <a:pt x="1007025" y="717689"/>
                  <a:pt x="1002348" y="730999"/>
                  <a:pt x="991555" y="736396"/>
                </a:cubicBezTo>
                <a:cubicBezTo>
                  <a:pt x="952698" y="755462"/>
                  <a:pt x="911324" y="764815"/>
                  <a:pt x="869949" y="764815"/>
                </a:cubicBezTo>
                <a:cubicBezTo>
                  <a:pt x="798712" y="764815"/>
                  <a:pt x="728195" y="736755"/>
                  <a:pt x="675308" y="684233"/>
                </a:cubicBezTo>
                <a:cubicBezTo>
                  <a:pt x="655520" y="664087"/>
                  <a:pt x="639330" y="641783"/>
                  <a:pt x="626737" y="618040"/>
                </a:cubicBezTo>
                <a:cubicBezTo>
                  <a:pt x="613066" y="632070"/>
                  <a:pt x="593638" y="640704"/>
                  <a:pt x="572411" y="640704"/>
                </a:cubicBezTo>
                <a:cubicBezTo>
                  <a:pt x="551184" y="640704"/>
                  <a:pt x="532115" y="632070"/>
                  <a:pt x="518444" y="618040"/>
                </a:cubicBezTo>
                <a:cubicBezTo>
                  <a:pt x="472032" y="705098"/>
                  <a:pt x="380288" y="764456"/>
                  <a:pt x="274872" y="764456"/>
                </a:cubicBezTo>
                <a:cubicBezTo>
                  <a:pt x="123405" y="764456"/>
                  <a:pt x="0" y="641063"/>
                  <a:pt x="0" y="489611"/>
                </a:cubicBezTo>
                <a:cubicBezTo>
                  <a:pt x="0" y="438887"/>
                  <a:pt x="13312" y="391761"/>
                  <a:pt x="37417" y="350750"/>
                </a:cubicBezTo>
                <a:cubicBezTo>
                  <a:pt x="38137" y="349671"/>
                  <a:pt x="38497" y="348952"/>
                  <a:pt x="38857" y="347513"/>
                </a:cubicBezTo>
                <a:lnTo>
                  <a:pt x="178091" y="130587"/>
                </a:lnTo>
                <a:cubicBezTo>
                  <a:pt x="205795" y="87058"/>
                  <a:pt x="253286" y="61156"/>
                  <a:pt x="304734" y="61156"/>
                </a:cubicBezTo>
                <a:lnTo>
                  <a:pt x="492539" y="61156"/>
                </a:lnTo>
                <a:cubicBezTo>
                  <a:pt x="502253" y="25902"/>
                  <a:pt x="534634" y="0"/>
                  <a:pt x="572770" y="0"/>
                </a:cubicBezTo>
                <a:close/>
              </a:path>
            </a:pathLst>
          </a:custGeom>
          <a:solidFill>
            <a:srgbClr val="0069B4"/>
          </a:solidFill>
          <a:ln>
            <a:noFill/>
          </a:ln>
          <a:effectLst/>
        </p:spPr>
        <p:txBody>
          <a:bodyPr wrap="square" anchor="ctr">
            <a:noAutofit/>
          </a:bodyPr>
          <a:lstStyle/>
          <a:p>
            <a:pPr marL="0" marR="0" lvl="0" indent="0" algn="l" defTabSz="742704" rtl="0" eaLnBrk="1" fontAlgn="auto" latinLnBrk="0" hangingPunct="1">
              <a:lnSpc>
                <a:spcPct val="100000"/>
              </a:lnSpc>
              <a:spcBef>
                <a:spcPts val="0"/>
              </a:spcBef>
              <a:spcAft>
                <a:spcPts val="0"/>
              </a:spcAft>
              <a:buClrTx/>
              <a:buSzTx/>
              <a:buFontTx/>
              <a:buNone/>
              <a:tabLst/>
              <a:defRPr/>
            </a:pPr>
            <a:endParaRPr kumimoji="0" lang="en-US" sz="1462" b="0" i="0" u="none" strike="noStrike" kern="1200" cap="none" spc="0" normalizeH="0" baseline="0" noProof="0">
              <a:ln>
                <a:noFill/>
              </a:ln>
              <a:solidFill>
                <a:srgbClr val="7F7F7F"/>
              </a:solidFill>
              <a:effectLst/>
              <a:uLnTx/>
              <a:uFillTx/>
              <a:latin typeface="EYInterstate Light" panose="02000506000000020004" pitchFamily="2" charset="0"/>
              <a:ea typeface="+mn-ea"/>
              <a:cs typeface="+mn-cs"/>
              <a:sym typeface="EYInterstate Light" panose="02000506000000020004" pitchFamily="2" charset="0"/>
            </a:endParaRPr>
          </a:p>
        </p:txBody>
      </p:sp>
      <p:sp>
        <p:nvSpPr>
          <p:cNvPr id="44" name="Rectangle 43">
            <a:extLst>
              <a:ext uri="{FF2B5EF4-FFF2-40B4-BE49-F238E27FC236}">
                <a16:creationId xmlns:a16="http://schemas.microsoft.com/office/drawing/2014/main" id="{14FEA73F-F7DF-4A29-8B99-3BF20510A6BD}"/>
              </a:ext>
            </a:extLst>
          </p:cNvPr>
          <p:cNvSpPr>
            <a:spLocks noChangeArrowheads="1"/>
          </p:cNvSpPr>
          <p:nvPr/>
        </p:nvSpPr>
        <p:spPr bwMode="gray">
          <a:xfrm>
            <a:off x="5907872" y="2306777"/>
            <a:ext cx="5650610" cy="818686"/>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Guide and cooperate ORM  to ensure regulatory compliance and set safety protocols for monitoring and remediating risks involving data assets to business operations, decision making and products &amp; services</a:t>
            </a:r>
          </a:p>
          <a:p>
            <a:pPr marL="125937" marR="0" lvl="0" indent="-125937" algn="l" defTabSz="914400" rtl="0" eaLnBrk="1" fontAlgn="auto" latinLnBrk="0" hangingPunct="1">
              <a:lnSpc>
                <a:spcPct val="90000"/>
              </a:lnSpc>
              <a:spcBef>
                <a:spcPct val="20000"/>
              </a:spcBef>
              <a:spcAft>
                <a:spcPts val="0"/>
              </a:spcAft>
              <a:buClr>
                <a:srgbClr val="001F5B">
                  <a:lumMod val="90000"/>
                  <a:lumOff val="10000"/>
                </a:srgbClr>
              </a:buClr>
              <a:buSzPct val="75000"/>
              <a:buFont typeface="Wingdings 3" panose="05040102010807070707" pitchFamily="18" charset="2"/>
              <a:buChar char=""/>
              <a:tabLst/>
              <a:defRPr/>
            </a:pPr>
            <a:endParaRPr kumimoji="0" lang="de-DE" altLang="de-DE" sz="1400" b="0" i="0" u="none" strike="noStrike" kern="1200" cap="none" spc="0" normalizeH="0" baseline="0" noProof="0">
              <a:ln>
                <a:noFill/>
              </a:ln>
              <a:solidFill>
                <a:srgbClr val="000000"/>
              </a:solidFill>
              <a:effectLst/>
              <a:uLnTx/>
              <a:uFillTx/>
              <a:latin typeface="Calibri" panose="020F0502020204030204"/>
              <a:ea typeface="+mn-ea"/>
              <a:cs typeface="Calibri"/>
              <a:sym typeface="EYInterstate Light" panose="02000506000000020004" pitchFamily="2" charset="0"/>
            </a:endParaRPr>
          </a:p>
        </p:txBody>
      </p:sp>
      <p:cxnSp>
        <p:nvCxnSpPr>
          <p:cNvPr id="48" name="Straight Connector 47">
            <a:extLst>
              <a:ext uri="{FF2B5EF4-FFF2-40B4-BE49-F238E27FC236}">
                <a16:creationId xmlns:a16="http://schemas.microsoft.com/office/drawing/2014/main" id="{64C906D6-7221-4122-BAAC-1EAD56B7B76A}"/>
              </a:ext>
            </a:extLst>
          </p:cNvPr>
          <p:cNvCxnSpPr>
            <a:cxnSpLocks/>
          </p:cNvCxnSpPr>
          <p:nvPr/>
        </p:nvCxnSpPr>
        <p:spPr>
          <a:xfrm>
            <a:off x="3323981" y="301165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728DFB1C-1ADF-415D-948B-EADB69E31F84}"/>
              </a:ext>
            </a:extLst>
          </p:cNvPr>
          <p:cNvGrpSpPr/>
          <p:nvPr/>
        </p:nvGrpSpPr>
        <p:grpSpPr>
          <a:xfrm>
            <a:off x="3318510" y="2324064"/>
            <a:ext cx="2300914" cy="542308"/>
            <a:chOff x="3332464" y="2231704"/>
            <a:chExt cx="2300914" cy="542308"/>
          </a:xfrm>
        </p:grpSpPr>
        <p:sp>
          <p:nvSpPr>
            <p:cNvPr id="43" name="Rectangle 42">
              <a:extLst>
                <a:ext uri="{FF2B5EF4-FFF2-40B4-BE49-F238E27FC236}">
                  <a16:creationId xmlns:a16="http://schemas.microsoft.com/office/drawing/2014/main" id="{7D8D8152-3FE4-4F60-8175-49EFDF3D23EF}"/>
                </a:ext>
              </a:extLst>
            </p:cNvPr>
            <p:cNvSpPr>
              <a:spLocks noChangeArrowheads="1"/>
            </p:cNvSpPr>
            <p:nvPr/>
          </p:nvSpPr>
          <p:spPr bwMode="gray">
            <a:xfrm>
              <a:off x="4042386" y="2389291"/>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Risk</a:t>
              </a:r>
              <a:endParaRPr kumimoji="0" lang="en-US" sz="1400" b="1" i="0" u="none" strike="noStrike" kern="1200" cap="none" spc="0" normalizeH="0" baseline="0" noProof="0">
                <a:ln>
                  <a:noFill/>
                </a:ln>
                <a:solidFill>
                  <a:srgbClr val="000000"/>
                </a:solidFill>
                <a:effectLst/>
                <a:uLnTx/>
                <a:uFillTx/>
                <a:latin typeface="EYInterstate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de-DE"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121" name="Group 120">
              <a:extLst>
                <a:ext uri="{FF2B5EF4-FFF2-40B4-BE49-F238E27FC236}">
                  <a16:creationId xmlns:a16="http://schemas.microsoft.com/office/drawing/2014/main" id="{A6987BEC-3B11-466D-B454-F8569DF6A77C}"/>
                </a:ext>
              </a:extLst>
            </p:cNvPr>
            <p:cNvGrpSpPr/>
            <p:nvPr/>
          </p:nvGrpSpPr>
          <p:grpSpPr>
            <a:xfrm>
              <a:off x="3332464" y="2231704"/>
              <a:ext cx="467998" cy="504002"/>
              <a:chOff x="2635250" y="4679948"/>
              <a:chExt cx="546099" cy="558802"/>
            </a:xfrm>
          </p:grpSpPr>
          <p:sp>
            <p:nvSpPr>
              <p:cNvPr id="122" name="Freeform 36">
                <a:extLst>
                  <a:ext uri="{FF2B5EF4-FFF2-40B4-BE49-F238E27FC236}">
                    <a16:creationId xmlns:a16="http://schemas.microsoft.com/office/drawing/2014/main" id="{FF6CF076-A848-4C16-852B-61CE69911F30}"/>
                  </a:ext>
                </a:extLst>
              </p:cNvPr>
              <p:cNvSpPr>
                <a:spLocks/>
              </p:cNvSpPr>
              <p:nvPr/>
            </p:nvSpPr>
            <p:spPr bwMode="auto">
              <a:xfrm>
                <a:off x="2927349" y="4679948"/>
                <a:ext cx="254000" cy="520699"/>
              </a:xfrm>
              <a:custGeom>
                <a:avLst/>
                <a:gdLst>
                  <a:gd name="T0" fmla="*/ 40 w 160"/>
                  <a:gd name="T1" fmla="*/ 328 h 328"/>
                  <a:gd name="T2" fmla="*/ 74 w 160"/>
                  <a:gd name="T3" fmla="*/ 328 h 328"/>
                  <a:gd name="T4" fmla="*/ 104 w 160"/>
                  <a:gd name="T5" fmla="*/ 296 h 328"/>
                  <a:gd name="T6" fmla="*/ 104 w 160"/>
                  <a:gd name="T7" fmla="*/ 158 h 328"/>
                  <a:gd name="T8" fmla="*/ 104 w 160"/>
                  <a:gd name="T9" fmla="*/ 158 h 328"/>
                  <a:gd name="T10" fmla="*/ 118 w 160"/>
                  <a:gd name="T11" fmla="*/ 154 h 328"/>
                  <a:gd name="T12" fmla="*/ 130 w 160"/>
                  <a:gd name="T13" fmla="*/ 148 h 328"/>
                  <a:gd name="T14" fmla="*/ 140 w 160"/>
                  <a:gd name="T15" fmla="*/ 140 h 328"/>
                  <a:gd name="T16" fmla="*/ 148 w 160"/>
                  <a:gd name="T17" fmla="*/ 130 h 328"/>
                  <a:gd name="T18" fmla="*/ 154 w 160"/>
                  <a:gd name="T19" fmla="*/ 120 h 328"/>
                  <a:gd name="T20" fmla="*/ 158 w 160"/>
                  <a:gd name="T21" fmla="*/ 108 h 328"/>
                  <a:gd name="T22" fmla="*/ 160 w 160"/>
                  <a:gd name="T23" fmla="*/ 94 h 328"/>
                  <a:gd name="T24" fmla="*/ 160 w 160"/>
                  <a:gd name="T25" fmla="*/ 82 h 328"/>
                  <a:gd name="T26" fmla="*/ 160 w 160"/>
                  <a:gd name="T27" fmla="*/ 82 h 328"/>
                  <a:gd name="T28" fmla="*/ 160 w 160"/>
                  <a:gd name="T29" fmla="*/ 66 h 328"/>
                  <a:gd name="T30" fmla="*/ 154 w 160"/>
                  <a:gd name="T31" fmla="*/ 50 h 328"/>
                  <a:gd name="T32" fmla="*/ 146 w 160"/>
                  <a:gd name="T33" fmla="*/ 36 h 328"/>
                  <a:gd name="T34" fmla="*/ 136 w 160"/>
                  <a:gd name="T35" fmla="*/ 24 h 328"/>
                  <a:gd name="T36" fmla="*/ 124 w 160"/>
                  <a:gd name="T37" fmla="*/ 14 h 328"/>
                  <a:gd name="T38" fmla="*/ 112 w 160"/>
                  <a:gd name="T39" fmla="*/ 8 h 328"/>
                  <a:gd name="T40" fmla="*/ 96 w 160"/>
                  <a:gd name="T41" fmla="*/ 2 h 328"/>
                  <a:gd name="T42" fmla="*/ 80 w 160"/>
                  <a:gd name="T43" fmla="*/ 0 h 328"/>
                  <a:gd name="T44" fmla="*/ 80 w 160"/>
                  <a:gd name="T45" fmla="*/ 0 h 328"/>
                  <a:gd name="T46" fmla="*/ 64 w 160"/>
                  <a:gd name="T47" fmla="*/ 2 h 328"/>
                  <a:gd name="T48" fmla="*/ 48 w 160"/>
                  <a:gd name="T49" fmla="*/ 8 h 328"/>
                  <a:gd name="T50" fmla="*/ 34 w 160"/>
                  <a:gd name="T51" fmla="*/ 14 h 328"/>
                  <a:gd name="T52" fmla="*/ 22 w 160"/>
                  <a:gd name="T53" fmla="*/ 24 h 328"/>
                  <a:gd name="T54" fmla="*/ 12 w 160"/>
                  <a:gd name="T55" fmla="*/ 36 h 328"/>
                  <a:gd name="T56" fmla="*/ 6 w 160"/>
                  <a:gd name="T57" fmla="*/ 50 h 328"/>
                  <a:gd name="T58" fmla="*/ 0 w 160"/>
                  <a:gd name="T59" fmla="*/ 66 h 328"/>
                  <a:gd name="T60" fmla="*/ 0 w 160"/>
                  <a:gd name="T61" fmla="*/ 82 h 328"/>
                  <a:gd name="T62" fmla="*/ 0 w 160"/>
                  <a:gd name="T63" fmla="*/ 82 h 328"/>
                  <a:gd name="T64" fmla="*/ 0 w 160"/>
                  <a:gd name="T65" fmla="*/ 92 h 328"/>
                  <a:gd name="T66" fmla="*/ 4 w 160"/>
                  <a:gd name="T67" fmla="*/ 104 h 328"/>
                  <a:gd name="T68" fmla="*/ 8 w 160"/>
                  <a:gd name="T69" fmla="*/ 114 h 328"/>
                  <a:gd name="T70" fmla="*/ 14 w 160"/>
                  <a:gd name="T71" fmla="*/ 122 h 328"/>
                  <a:gd name="T72" fmla="*/ 26 w 160"/>
                  <a:gd name="T73" fmla="*/ 138 h 328"/>
                  <a:gd name="T74" fmla="*/ 40 w 160"/>
                  <a:gd name="T75" fmla="*/ 152 h 328"/>
                  <a:gd name="T76" fmla="*/ 40 w 160"/>
                  <a:gd name="T77" fmla="*/ 200 h 328"/>
                  <a:gd name="T78" fmla="*/ 56 w 160"/>
                  <a:gd name="T79" fmla="*/ 212 h 328"/>
                  <a:gd name="T80" fmla="*/ 56 w 160"/>
                  <a:gd name="T81" fmla="*/ 226 h 328"/>
                  <a:gd name="T82" fmla="*/ 40 w 160"/>
                  <a:gd name="T83" fmla="*/ 244 h 328"/>
                  <a:gd name="T84" fmla="*/ 40 w 160"/>
                  <a:gd name="T85" fmla="*/ 254 h 328"/>
                  <a:gd name="T86" fmla="*/ 56 w 160"/>
                  <a:gd name="T87" fmla="*/ 270 h 328"/>
                  <a:gd name="T88" fmla="*/ 56 w 160"/>
                  <a:gd name="T89" fmla="*/ 282 h 328"/>
                  <a:gd name="T90" fmla="*/ 40 w 160"/>
                  <a:gd name="T91" fmla="*/ 296 h 328"/>
                  <a:gd name="T92" fmla="*/ 40 w 160"/>
                  <a:gd name="T93"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328">
                    <a:moveTo>
                      <a:pt x="40" y="328"/>
                    </a:moveTo>
                    <a:lnTo>
                      <a:pt x="74" y="328"/>
                    </a:lnTo>
                    <a:lnTo>
                      <a:pt x="104" y="296"/>
                    </a:lnTo>
                    <a:lnTo>
                      <a:pt x="104" y="158"/>
                    </a:lnTo>
                    <a:lnTo>
                      <a:pt x="104" y="158"/>
                    </a:lnTo>
                    <a:lnTo>
                      <a:pt x="118" y="154"/>
                    </a:lnTo>
                    <a:lnTo>
                      <a:pt x="130" y="148"/>
                    </a:lnTo>
                    <a:lnTo>
                      <a:pt x="140" y="140"/>
                    </a:lnTo>
                    <a:lnTo>
                      <a:pt x="148" y="130"/>
                    </a:lnTo>
                    <a:lnTo>
                      <a:pt x="154" y="120"/>
                    </a:lnTo>
                    <a:lnTo>
                      <a:pt x="158" y="108"/>
                    </a:lnTo>
                    <a:lnTo>
                      <a:pt x="160" y="94"/>
                    </a:lnTo>
                    <a:lnTo>
                      <a:pt x="160" y="82"/>
                    </a:lnTo>
                    <a:lnTo>
                      <a:pt x="160" y="82"/>
                    </a:lnTo>
                    <a:lnTo>
                      <a:pt x="160" y="66"/>
                    </a:lnTo>
                    <a:lnTo>
                      <a:pt x="154" y="50"/>
                    </a:lnTo>
                    <a:lnTo>
                      <a:pt x="146" y="36"/>
                    </a:lnTo>
                    <a:lnTo>
                      <a:pt x="136" y="24"/>
                    </a:lnTo>
                    <a:lnTo>
                      <a:pt x="124" y="14"/>
                    </a:lnTo>
                    <a:lnTo>
                      <a:pt x="112" y="8"/>
                    </a:lnTo>
                    <a:lnTo>
                      <a:pt x="96" y="2"/>
                    </a:lnTo>
                    <a:lnTo>
                      <a:pt x="80" y="0"/>
                    </a:lnTo>
                    <a:lnTo>
                      <a:pt x="80" y="0"/>
                    </a:lnTo>
                    <a:lnTo>
                      <a:pt x="64" y="2"/>
                    </a:lnTo>
                    <a:lnTo>
                      <a:pt x="48" y="8"/>
                    </a:lnTo>
                    <a:lnTo>
                      <a:pt x="34" y="14"/>
                    </a:lnTo>
                    <a:lnTo>
                      <a:pt x="22" y="24"/>
                    </a:lnTo>
                    <a:lnTo>
                      <a:pt x="12" y="36"/>
                    </a:lnTo>
                    <a:lnTo>
                      <a:pt x="6" y="50"/>
                    </a:lnTo>
                    <a:lnTo>
                      <a:pt x="0" y="66"/>
                    </a:lnTo>
                    <a:lnTo>
                      <a:pt x="0" y="82"/>
                    </a:lnTo>
                    <a:lnTo>
                      <a:pt x="0" y="82"/>
                    </a:lnTo>
                    <a:lnTo>
                      <a:pt x="0" y="92"/>
                    </a:lnTo>
                    <a:lnTo>
                      <a:pt x="4" y="104"/>
                    </a:lnTo>
                    <a:lnTo>
                      <a:pt x="8" y="114"/>
                    </a:lnTo>
                    <a:lnTo>
                      <a:pt x="14" y="122"/>
                    </a:lnTo>
                    <a:lnTo>
                      <a:pt x="26" y="138"/>
                    </a:lnTo>
                    <a:lnTo>
                      <a:pt x="40" y="152"/>
                    </a:lnTo>
                    <a:lnTo>
                      <a:pt x="40" y="200"/>
                    </a:lnTo>
                    <a:lnTo>
                      <a:pt x="56" y="212"/>
                    </a:lnTo>
                    <a:lnTo>
                      <a:pt x="56" y="226"/>
                    </a:lnTo>
                    <a:lnTo>
                      <a:pt x="40" y="244"/>
                    </a:lnTo>
                    <a:lnTo>
                      <a:pt x="40" y="254"/>
                    </a:lnTo>
                    <a:lnTo>
                      <a:pt x="56" y="270"/>
                    </a:lnTo>
                    <a:lnTo>
                      <a:pt x="56" y="282"/>
                    </a:lnTo>
                    <a:lnTo>
                      <a:pt x="40" y="296"/>
                    </a:lnTo>
                    <a:lnTo>
                      <a:pt x="40" y="32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3" name="Freeform 37">
                <a:extLst>
                  <a:ext uri="{FF2B5EF4-FFF2-40B4-BE49-F238E27FC236}">
                    <a16:creationId xmlns:a16="http://schemas.microsoft.com/office/drawing/2014/main" id="{8CC8092A-3F27-4EBE-B28E-718D4C8359FA}"/>
                  </a:ext>
                </a:extLst>
              </p:cNvPr>
              <p:cNvSpPr>
                <a:spLocks/>
              </p:cNvSpPr>
              <p:nvPr/>
            </p:nvSpPr>
            <p:spPr bwMode="auto">
              <a:xfrm>
                <a:off x="3016250" y="4730750"/>
                <a:ext cx="76200" cy="76200"/>
              </a:xfrm>
              <a:custGeom>
                <a:avLst/>
                <a:gdLst>
                  <a:gd name="T0" fmla="*/ 24 w 48"/>
                  <a:gd name="T1" fmla="*/ 48 h 48"/>
                  <a:gd name="T2" fmla="*/ 24 w 48"/>
                  <a:gd name="T3" fmla="*/ 48 h 48"/>
                  <a:gd name="T4" fmla="*/ 14 w 48"/>
                  <a:gd name="T5" fmla="*/ 46 h 48"/>
                  <a:gd name="T6" fmla="*/ 8 w 48"/>
                  <a:gd name="T7" fmla="*/ 40 h 48"/>
                  <a:gd name="T8" fmla="*/ 2 w 48"/>
                  <a:gd name="T9" fmla="*/ 34 h 48"/>
                  <a:gd name="T10" fmla="*/ 0 w 48"/>
                  <a:gd name="T11" fmla="*/ 24 h 48"/>
                  <a:gd name="T12" fmla="*/ 0 w 48"/>
                  <a:gd name="T13" fmla="*/ 24 h 48"/>
                  <a:gd name="T14" fmla="*/ 2 w 48"/>
                  <a:gd name="T15" fmla="*/ 14 h 48"/>
                  <a:gd name="T16" fmla="*/ 8 w 48"/>
                  <a:gd name="T17" fmla="*/ 8 h 48"/>
                  <a:gd name="T18" fmla="*/ 14 w 48"/>
                  <a:gd name="T19" fmla="*/ 2 h 48"/>
                  <a:gd name="T20" fmla="*/ 24 w 48"/>
                  <a:gd name="T21" fmla="*/ 0 h 48"/>
                  <a:gd name="T22" fmla="*/ 24 w 48"/>
                  <a:gd name="T23" fmla="*/ 0 h 48"/>
                  <a:gd name="T24" fmla="*/ 34 w 48"/>
                  <a:gd name="T25" fmla="*/ 2 h 48"/>
                  <a:gd name="T26" fmla="*/ 40 w 48"/>
                  <a:gd name="T27" fmla="*/ 8 h 48"/>
                  <a:gd name="T28" fmla="*/ 46 w 48"/>
                  <a:gd name="T29" fmla="*/ 14 h 48"/>
                  <a:gd name="T30" fmla="*/ 48 w 48"/>
                  <a:gd name="T31" fmla="*/ 24 h 48"/>
                  <a:gd name="T32" fmla="*/ 48 w 48"/>
                  <a:gd name="T33" fmla="*/ 24 h 48"/>
                  <a:gd name="T34" fmla="*/ 46 w 48"/>
                  <a:gd name="T35" fmla="*/ 34 h 48"/>
                  <a:gd name="T36" fmla="*/ 40 w 48"/>
                  <a:gd name="T37" fmla="*/ 40 h 48"/>
                  <a:gd name="T38" fmla="*/ 34 w 48"/>
                  <a:gd name="T39" fmla="*/ 46 h 48"/>
                  <a:gd name="T40" fmla="*/ 24 w 48"/>
                  <a:gd name="T41" fmla="*/ 48 h 48"/>
                  <a:gd name="T42" fmla="*/ 24 w 48"/>
                  <a:gd name="T4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48"/>
                    </a:move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4" name="Freeform 38">
                <a:extLst>
                  <a:ext uri="{FF2B5EF4-FFF2-40B4-BE49-F238E27FC236}">
                    <a16:creationId xmlns:a16="http://schemas.microsoft.com/office/drawing/2014/main" id="{E5D4CD78-0231-4ADB-996C-946B1A507020}"/>
                  </a:ext>
                </a:extLst>
              </p:cNvPr>
              <p:cNvSpPr>
                <a:spLocks/>
              </p:cNvSpPr>
              <p:nvPr/>
            </p:nvSpPr>
            <p:spPr bwMode="auto">
              <a:xfrm>
                <a:off x="2711450" y="4806950"/>
                <a:ext cx="127000" cy="76200"/>
              </a:xfrm>
              <a:custGeom>
                <a:avLst/>
                <a:gdLst>
                  <a:gd name="T0" fmla="*/ 0 w 80"/>
                  <a:gd name="T1" fmla="*/ 0 h 48"/>
                  <a:gd name="T2" fmla="*/ 32 w 80"/>
                  <a:gd name="T3" fmla="*/ 0 h 48"/>
                  <a:gd name="T4" fmla="*/ 64 w 80"/>
                  <a:gd name="T5" fmla="*/ 48 h 48"/>
                  <a:gd name="T6" fmla="*/ 80 w 80"/>
                  <a:gd name="T7" fmla="*/ 48 h 48"/>
                </a:gdLst>
                <a:ahLst/>
                <a:cxnLst>
                  <a:cxn ang="0">
                    <a:pos x="T0" y="T1"/>
                  </a:cxn>
                  <a:cxn ang="0">
                    <a:pos x="T2" y="T3"/>
                  </a:cxn>
                  <a:cxn ang="0">
                    <a:pos x="T4" y="T5"/>
                  </a:cxn>
                  <a:cxn ang="0">
                    <a:pos x="T6" y="T7"/>
                  </a:cxn>
                </a:cxnLst>
                <a:rect l="0" t="0" r="r" b="b"/>
                <a:pathLst>
                  <a:path w="80" h="48">
                    <a:moveTo>
                      <a:pt x="0" y="0"/>
                    </a:moveTo>
                    <a:lnTo>
                      <a:pt x="32" y="0"/>
                    </a:lnTo>
                    <a:lnTo>
                      <a:pt x="64" y="48"/>
                    </a:lnTo>
                    <a:lnTo>
                      <a:pt x="8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5" name="Line 39">
                <a:extLst>
                  <a:ext uri="{FF2B5EF4-FFF2-40B4-BE49-F238E27FC236}">
                    <a16:creationId xmlns:a16="http://schemas.microsoft.com/office/drawing/2014/main" id="{1A096F76-5672-444A-8CC2-407D161DB1D7}"/>
                  </a:ext>
                </a:extLst>
              </p:cNvPr>
              <p:cNvSpPr>
                <a:spLocks noChangeShapeType="1"/>
              </p:cNvSpPr>
              <p:nvPr/>
            </p:nvSpPr>
            <p:spPr bwMode="auto">
              <a:xfrm>
                <a:off x="2711450" y="4946650"/>
                <a:ext cx="635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6" name="Freeform 40">
                <a:extLst>
                  <a:ext uri="{FF2B5EF4-FFF2-40B4-BE49-F238E27FC236}">
                    <a16:creationId xmlns:a16="http://schemas.microsoft.com/office/drawing/2014/main" id="{9FC0A7D2-00C2-4933-9DB8-70A804E9B7A8}"/>
                  </a:ext>
                </a:extLst>
              </p:cNvPr>
              <p:cNvSpPr>
                <a:spLocks/>
              </p:cNvSpPr>
              <p:nvPr/>
            </p:nvSpPr>
            <p:spPr bwMode="auto">
              <a:xfrm>
                <a:off x="2635250" y="47688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7" name="Freeform 41">
                <a:extLst>
                  <a:ext uri="{FF2B5EF4-FFF2-40B4-BE49-F238E27FC236}">
                    <a16:creationId xmlns:a16="http://schemas.microsoft.com/office/drawing/2014/main" id="{AEC13CEA-8954-4BA0-B79D-4CBA521A892E}"/>
                  </a:ext>
                </a:extLst>
              </p:cNvPr>
              <p:cNvSpPr>
                <a:spLocks/>
              </p:cNvSpPr>
              <p:nvPr/>
            </p:nvSpPr>
            <p:spPr bwMode="auto">
              <a:xfrm>
                <a:off x="2711450" y="5010150"/>
                <a:ext cx="127000" cy="76200"/>
              </a:xfrm>
              <a:custGeom>
                <a:avLst/>
                <a:gdLst>
                  <a:gd name="T0" fmla="*/ 0 w 80"/>
                  <a:gd name="T1" fmla="*/ 48 h 48"/>
                  <a:gd name="T2" fmla="*/ 32 w 80"/>
                  <a:gd name="T3" fmla="*/ 48 h 48"/>
                  <a:gd name="T4" fmla="*/ 64 w 80"/>
                  <a:gd name="T5" fmla="*/ 0 h 48"/>
                  <a:gd name="T6" fmla="*/ 80 w 80"/>
                  <a:gd name="T7" fmla="*/ 0 h 48"/>
                </a:gdLst>
                <a:ahLst/>
                <a:cxnLst>
                  <a:cxn ang="0">
                    <a:pos x="T0" y="T1"/>
                  </a:cxn>
                  <a:cxn ang="0">
                    <a:pos x="T2" y="T3"/>
                  </a:cxn>
                  <a:cxn ang="0">
                    <a:pos x="T4" y="T5"/>
                  </a:cxn>
                  <a:cxn ang="0">
                    <a:pos x="T6" y="T7"/>
                  </a:cxn>
                </a:cxnLst>
                <a:rect l="0" t="0" r="r" b="b"/>
                <a:pathLst>
                  <a:path w="80" h="48">
                    <a:moveTo>
                      <a:pt x="0" y="48"/>
                    </a:moveTo>
                    <a:lnTo>
                      <a:pt x="32" y="48"/>
                    </a:lnTo>
                    <a:lnTo>
                      <a:pt x="64" y="0"/>
                    </a:lnTo>
                    <a:lnTo>
                      <a:pt x="80"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8" name="Freeform 42">
                <a:extLst>
                  <a:ext uri="{FF2B5EF4-FFF2-40B4-BE49-F238E27FC236}">
                    <a16:creationId xmlns:a16="http://schemas.microsoft.com/office/drawing/2014/main" id="{1BD41289-ECE8-403C-8FF5-6326704AEB3D}"/>
                  </a:ext>
                </a:extLst>
              </p:cNvPr>
              <p:cNvSpPr>
                <a:spLocks/>
              </p:cNvSpPr>
              <p:nvPr/>
            </p:nvSpPr>
            <p:spPr bwMode="auto">
              <a:xfrm>
                <a:off x="2635250" y="50482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9" name="Freeform 43">
                <a:extLst>
                  <a:ext uri="{FF2B5EF4-FFF2-40B4-BE49-F238E27FC236}">
                    <a16:creationId xmlns:a16="http://schemas.microsoft.com/office/drawing/2014/main" id="{FEA2D81F-E6C2-452E-BB00-75C3AB573FE3}"/>
                  </a:ext>
                </a:extLst>
              </p:cNvPr>
              <p:cNvSpPr>
                <a:spLocks/>
              </p:cNvSpPr>
              <p:nvPr/>
            </p:nvSpPr>
            <p:spPr bwMode="auto">
              <a:xfrm>
                <a:off x="2635250" y="4908550"/>
                <a:ext cx="76200" cy="76200"/>
              </a:xfrm>
              <a:custGeom>
                <a:avLst/>
                <a:gdLst>
                  <a:gd name="T0" fmla="*/ 48 w 48"/>
                  <a:gd name="T1" fmla="*/ 24 h 48"/>
                  <a:gd name="T2" fmla="*/ 48 w 48"/>
                  <a:gd name="T3" fmla="*/ 24 h 48"/>
                  <a:gd name="T4" fmla="*/ 46 w 48"/>
                  <a:gd name="T5" fmla="*/ 34 h 48"/>
                  <a:gd name="T6" fmla="*/ 40 w 48"/>
                  <a:gd name="T7" fmla="*/ 40 h 48"/>
                  <a:gd name="T8" fmla="*/ 34 w 48"/>
                  <a:gd name="T9" fmla="*/ 46 h 48"/>
                  <a:gd name="T10" fmla="*/ 24 w 48"/>
                  <a:gd name="T11" fmla="*/ 48 h 48"/>
                  <a:gd name="T12" fmla="*/ 24 w 48"/>
                  <a:gd name="T13" fmla="*/ 48 h 48"/>
                  <a:gd name="T14" fmla="*/ 14 w 48"/>
                  <a:gd name="T15" fmla="*/ 46 h 48"/>
                  <a:gd name="T16" fmla="*/ 8 w 48"/>
                  <a:gd name="T17" fmla="*/ 40 h 48"/>
                  <a:gd name="T18" fmla="*/ 2 w 48"/>
                  <a:gd name="T19" fmla="*/ 34 h 48"/>
                  <a:gd name="T20" fmla="*/ 0 w 48"/>
                  <a:gd name="T21" fmla="*/ 24 h 48"/>
                  <a:gd name="T22" fmla="*/ 0 w 48"/>
                  <a:gd name="T23" fmla="*/ 24 h 48"/>
                  <a:gd name="T24" fmla="*/ 2 w 48"/>
                  <a:gd name="T25" fmla="*/ 14 h 48"/>
                  <a:gd name="T26" fmla="*/ 8 w 48"/>
                  <a:gd name="T27" fmla="*/ 8 h 48"/>
                  <a:gd name="T28" fmla="*/ 14 w 48"/>
                  <a:gd name="T29" fmla="*/ 2 h 48"/>
                  <a:gd name="T30" fmla="*/ 24 w 48"/>
                  <a:gd name="T31" fmla="*/ 0 h 48"/>
                  <a:gd name="T32" fmla="*/ 24 w 48"/>
                  <a:gd name="T33" fmla="*/ 0 h 48"/>
                  <a:gd name="T34" fmla="*/ 34 w 48"/>
                  <a:gd name="T35" fmla="*/ 2 h 48"/>
                  <a:gd name="T36" fmla="*/ 40 w 48"/>
                  <a:gd name="T37" fmla="*/ 8 h 48"/>
                  <a:gd name="T38" fmla="*/ 46 w 48"/>
                  <a:gd name="T39" fmla="*/ 1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34"/>
                    </a:lnTo>
                    <a:lnTo>
                      <a:pt x="40" y="40"/>
                    </a:lnTo>
                    <a:lnTo>
                      <a:pt x="34" y="46"/>
                    </a:lnTo>
                    <a:lnTo>
                      <a:pt x="24" y="48"/>
                    </a:lnTo>
                    <a:lnTo>
                      <a:pt x="24" y="48"/>
                    </a:lnTo>
                    <a:lnTo>
                      <a:pt x="14" y="46"/>
                    </a:lnTo>
                    <a:lnTo>
                      <a:pt x="8" y="40"/>
                    </a:lnTo>
                    <a:lnTo>
                      <a:pt x="2" y="34"/>
                    </a:lnTo>
                    <a:lnTo>
                      <a:pt x="0" y="24"/>
                    </a:lnTo>
                    <a:lnTo>
                      <a:pt x="0" y="24"/>
                    </a:lnTo>
                    <a:lnTo>
                      <a:pt x="2" y="14"/>
                    </a:lnTo>
                    <a:lnTo>
                      <a:pt x="8" y="8"/>
                    </a:lnTo>
                    <a:lnTo>
                      <a:pt x="14" y="2"/>
                    </a:lnTo>
                    <a:lnTo>
                      <a:pt x="24" y="0"/>
                    </a:lnTo>
                    <a:lnTo>
                      <a:pt x="24" y="0"/>
                    </a:lnTo>
                    <a:lnTo>
                      <a:pt x="34" y="2"/>
                    </a:lnTo>
                    <a:lnTo>
                      <a:pt x="40" y="8"/>
                    </a:lnTo>
                    <a:lnTo>
                      <a:pt x="46" y="1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0" name="Freeform 44">
                <a:extLst>
                  <a:ext uri="{FF2B5EF4-FFF2-40B4-BE49-F238E27FC236}">
                    <a16:creationId xmlns:a16="http://schemas.microsoft.com/office/drawing/2014/main" id="{AB0086C7-05FC-4FF7-B4DA-9BB6DC282739}"/>
                  </a:ext>
                </a:extLst>
              </p:cNvPr>
              <p:cNvSpPr>
                <a:spLocks/>
              </p:cNvSpPr>
              <p:nvPr/>
            </p:nvSpPr>
            <p:spPr bwMode="auto">
              <a:xfrm>
                <a:off x="2787650" y="5073650"/>
                <a:ext cx="139700" cy="88900"/>
              </a:xfrm>
              <a:custGeom>
                <a:avLst/>
                <a:gdLst>
                  <a:gd name="T0" fmla="*/ 0 w 88"/>
                  <a:gd name="T1" fmla="*/ 56 h 56"/>
                  <a:gd name="T2" fmla="*/ 40 w 88"/>
                  <a:gd name="T3" fmla="*/ 0 h 56"/>
                  <a:gd name="T4" fmla="*/ 88 w 88"/>
                  <a:gd name="T5" fmla="*/ 0 h 56"/>
                </a:gdLst>
                <a:ahLst/>
                <a:cxnLst>
                  <a:cxn ang="0">
                    <a:pos x="T0" y="T1"/>
                  </a:cxn>
                  <a:cxn ang="0">
                    <a:pos x="T2" y="T3"/>
                  </a:cxn>
                  <a:cxn ang="0">
                    <a:pos x="T4" y="T5"/>
                  </a:cxn>
                </a:cxnLst>
                <a:rect l="0" t="0" r="r" b="b"/>
                <a:pathLst>
                  <a:path w="88" h="56">
                    <a:moveTo>
                      <a:pt x="0" y="56"/>
                    </a:moveTo>
                    <a:lnTo>
                      <a:pt x="40" y="0"/>
                    </a:lnTo>
                    <a:lnTo>
                      <a:pt x="88" y="0"/>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1" name="Freeform 45">
                <a:extLst>
                  <a:ext uri="{FF2B5EF4-FFF2-40B4-BE49-F238E27FC236}">
                    <a16:creationId xmlns:a16="http://schemas.microsoft.com/office/drawing/2014/main" id="{FAAAD1FD-20E8-4449-B423-2452BED7F038}"/>
                  </a:ext>
                </a:extLst>
              </p:cNvPr>
              <p:cNvSpPr>
                <a:spLocks/>
              </p:cNvSpPr>
              <p:nvPr/>
            </p:nvSpPr>
            <p:spPr bwMode="auto">
              <a:xfrm>
                <a:off x="2724150" y="5162550"/>
                <a:ext cx="76200" cy="76200"/>
              </a:xfrm>
              <a:custGeom>
                <a:avLst/>
                <a:gdLst>
                  <a:gd name="T0" fmla="*/ 48 w 48"/>
                  <a:gd name="T1" fmla="*/ 24 h 48"/>
                  <a:gd name="T2" fmla="*/ 48 w 48"/>
                  <a:gd name="T3" fmla="*/ 24 h 48"/>
                  <a:gd name="T4" fmla="*/ 46 w 48"/>
                  <a:gd name="T5" fmla="*/ 14 h 48"/>
                  <a:gd name="T6" fmla="*/ 40 w 48"/>
                  <a:gd name="T7" fmla="*/ 8 h 48"/>
                  <a:gd name="T8" fmla="*/ 34 w 48"/>
                  <a:gd name="T9" fmla="*/ 2 h 48"/>
                  <a:gd name="T10" fmla="*/ 24 w 48"/>
                  <a:gd name="T11" fmla="*/ 0 h 48"/>
                  <a:gd name="T12" fmla="*/ 24 w 48"/>
                  <a:gd name="T13" fmla="*/ 0 h 48"/>
                  <a:gd name="T14" fmla="*/ 14 w 48"/>
                  <a:gd name="T15" fmla="*/ 2 h 48"/>
                  <a:gd name="T16" fmla="*/ 8 w 48"/>
                  <a:gd name="T17" fmla="*/ 8 h 48"/>
                  <a:gd name="T18" fmla="*/ 2 w 48"/>
                  <a:gd name="T19" fmla="*/ 14 h 48"/>
                  <a:gd name="T20" fmla="*/ 0 w 48"/>
                  <a:gd name="T21" fmla="*/ 24 h 48"/>
                  <a:gd name="T22" fmla="*/ 0 w 48"/>
                  <a:gd name="T23" fmla="*/ 24 h 48"/>
                  <a:gd name="T24" fmla="*/ 2 w 48"/>
                  <a:gd name="T25" fmla="*/ 34 h 48"/>
                  <a:gd name="T26" fmla="*/ 8 w 48"/>
                  <a:gd name="T27" fmla="*/ 40 h 48"/>
                  <a:gd name="T28" fmla="*/ 14 w 48"/>
                  <a:gd name="T29" fmla="*/ 46 h 48"/>
                  <a:gd name="T30" fmla="*/ 24 w 48"/>
                  <a:gd name="T31" fmla="*/ 48 h 48"/>
                  <a:gd name="T32" fmla="*/ 24 w 48"/>
                  <a:gd name="T33" fmla="*/ 48 h 48"/>
                  <a:gd name="T34" fmla="*/ 34 w 48"/>
                  <a:gd name="T35" fmla="*/ 46 h 48"/>
                  <a:gd name="T36" fmla="*/ 40 w 48"/>
                  <a:gd name="T37" fmla="*/ 40 h 48"/>
                  <a:gd name="T38" fmla="*/ 46 w 48"/>
                  <a:gd name="T39" fmla="*/ 34 h 48"/>
                  <a:gd name="T40" fmla="*/ 48 w 48"/>
                  <a:gd name="T41" fmla="*/ 24 h 48"/>
                  <a:gd name="T42" fmla="*/ 48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48" y="24"/>
                    </a:moveTo>
                    <a:lnTo>
                      <a:pt x="48" y="24"/>
                    </a:lnTo>
                    <a:lnTo>
                      <a:pt x="46" y="14"/>
                    </a:lnTo>
                    <a:lnTo>
                      <a:pt x="40" y="8"/>
                    </a:lnTo>
                    <a:lnTo>
                      <a:pt x="34" y="2"/>
                    </a:lnTo>
                    <a:lnTo>
                      <a:pt x="24" y="0"/>
                    </a:lnTo>
                    <a:lnTo>
                      <a:pt x="24" y="0"/>
                    </a:lnTo>
                    <a:lnTo>
                      <a:pt x="14" y="2"/>
                    </a:lnTo>
                    <a:lnTo>
                      <a:pt x="8" y="8"/>
                    </a:lnTo>
                    <a:lnTo>
                      <a:pt x="2" y="14"/>
                    </a:lnTo>
                    <a:lnTo>
                      <a:pt x="0" y="24"/>
                    </a:lnTo>
                    <a:lnTo>
                      <a:pt x="0" y="24"/>
                    </a:lnTo>
                    <a:lnTo>
                      <a:pt x="2" y="34"/>
                    </a:lnTo>
                    <a:lnTo>
                      <a:pt x="8" y="40"/>
                    </a:lnTo>
                    <a:lnTo>
                      <a:pt x="14" y="46"/>
                    </a:lnTo>
                    <a:lnTo>
                      <a:pt x="24" y="48"/>
                    </a:lnTo>
                    <a:lnTo>
                      <a:pt x="24" y="48"/>
                    </a:lnTo>
                    <a:lnTo>
                      <a:pt x="34" y="46"/>
                    </a:lnTo>
                    <a:lnTo>
                      <a:pt x="40" y="40"/>
                    </a:lnTo>
                    <a:lnTo>
                      <a:pt x="46" y="34"/>
                    </a:lnTo>
                    <a:lnTo>
                      <a:pt x="48" y="24"/>
                    </a:lnTo>
                    <a:lnTo>
                      <a:pt x="48" y="24"/>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2" name="Line 46">
                <a:extLst>
                  <a:ext uri="{FF2B5EF4-FFF2-40B4-BE49-F238E27FC236}">
                    <a16:creationId xmlns:a16="http://schemas.microsoft.com/office/drawing/2014/main" id="{3C8D0829-46E8-4D7B-9C15-826F93C94184}"/>
                  </a:ext>
                </a:extLst>
              </p:cNvPr>
              <p:cNvSpPr>
                <a:spLocks noChangeShapeType="1"/>
              </p:cNvSpPr>
              <p:nvPr/>
            </p:nvSpPr>
            <p:spPr bwMode="auto">
              <a:xfrm flipH="1">
                <a:off x="28511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3" name="Line 47">
                <a:extLst>
                  <a:ext uri="{FF2B5EF4-FFF2-40B4-BE49-F238E27FC236}">
                    <a16:creationId xmlns:a16="http://schemas.microsoft.com/office/drawing/2014/main" id="{0EAFD108-5952-4371-8D7C-C60893AA74BE}"/>
                  </a:ext>
                </a:extLst>
              </p:cNvPr>
              <p:cNvSpPr>
                <a:spLocks noChangeShapeType="1"/>
              </p:cNvSpPr>
              <p:nvPr/>
            </p:nvSpPr>
            <p:spPr bwMode="auto">
              <a:xfrm flipH="1">
                <a:off x="2800350" y="49466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4" name="Line 48">
                <a:extLst>
                  <a:ext uri="{FF2B5EF4-FFF2-40B4-BE49-F238E27FC236}">
                    <a16:creationId xmlns:a16="http://schemas.microsoft.com/office/drawing/2014/main" id="{A859E70B-5DBD-4895-9109-076085A8153F}"/>
                  </a:ext>
                </a:extLst>
              </p:cNvPr>
              <p:cNvSpPr>
                <a:spLocks noChangeShapeType="1"/>
              </p:cNvSpPr>
              <p:nvPr/>
            </p:nvSpPr>
            <p:spPr bwMode="auto">
              <a:xfrm>
                <a:off x="2863850" y="4883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5" name="Line 49">
                <a:extLst>
                  <a:ext uri="{FF2B5EF4-FFF2-40B4-BE49-F238E27FC236}">
                    <a16:creationId xmlns:a16="http://schemas.microsoft.com/office/drawing/2014/main" id="{373115CD-1F28-4FE8-A8C5-8EBB0110D810}"/>
                  </a:ext>
                </a:extLst>
              </p:cNvPr>
              <p:cNvSpPr>
                <a:spLocks noChangeShapeType="1"/>
              </p:cNvSpPr>
              <p:nvPr/>
            </p:nvSpPr>
            <p:spPr bwMode="auto">
              <a:xfrm>
                <a:off x="3052968"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6" name="Line 50">
                <a:extLst>
                  <a:ext uri="{FF2B5EF4-FFF2-40B4-BE49-F238E27FC236}">
                    <a16:creationId xmlns:a16="http://schemas.microsoft.com/office/drawing/2014/main" id="{5F8509C5-1BA2-44BA-835F-C6346920FA90}"/>
                  </a:ext>
                </a:extLst>
              </p:cNvPr>
              <p:cNvSpPr>
                <a:spLocks noChangeShapeType="1"/>
              </p:cNvSpPr>
              <p:nvPr/>
            </p:nvSpPr>
            <p:spPr bwMode="auto">
              <a:xfrm>
                <a:off x="3091068" y="4946649"/>
                <a:ext cx="508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7" name="Line 51">
                <a:extLst>
                  <a:ext uri="{FF2B5EF4-FFF2-40B4-BE49-F238E27FC236}">
                    <a16:creationId xmlns:a16="http://schemas.microsoft.com/office/drawing/2014/main" id="{3A38DA8A-A63F-49FF-A27A-B62E2EE6ACFF}"/>
                  </a:ext>
                </a:extLst>
              </p:cNvPr>
              <p:cNvSpPr>
                <a:spLocks noChangeShapeType="1"/>
              </p:cNvSpPr>
              <p:nvPr/>
            </p:nvSpPr>
            <p:spPr bwMode="auto">
              <a:xfrm>
                <a:off x="2914650" y="5010150"/>
                <a:ext cx="25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42" name="Rectangle 5">
            <a:extLst>
              <a:ext uri="{FF2B5EF4-FFF2-40B4-BE49-F238E27FC236}">
                <a16:creationId xmlns:a16="http://schemas.microsoft.com/office/drawing/2014/main" id="{8BE4A038-5D0D-4380-88B8-80554628C67D}"/>
              </a:ext>
            </a:extLst>
          </p:cNvPr>
          <p:cNvSpPr>
            <a:spLocks noChangeArrowheads="1"/>
          </p:cNvSpPr>
          <p:nvPr/>
        </p:nvSpPr>
        <p:spPr bwMode="gray">
          <a:xfrm>
            <a:off x="5907872" y="4063742"/>
            <a:ext cx="5650610" cy="624786"/>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Cooperate with architecture to ensure/enforce a framework of  rules and policies which manage data and its flow throughout the organization</a:t>
            </a:r>
          </a:p>
          <a:p>
            <a:pPr marL="125937" marR="0" lvl="0" indent="-125937" algn="l" defTabSz="914400" rtl="0" eaLnBrk="1" fontAlgn="auto" latinLnBrk="0" hangingPunct="1">
              <a:lnSpc>
                <a:spcPct val="90000"/>
              </a:lnSpc>
              <a:spcBef>
                <a:spcPct val="20000"/>
              </a:spcBef>
              <a:spcAft>
                <a:spcPts val="0"/>
              </a:spcAft>
              <a:buClr>
                <a:srgbClr val="001F5B">
                  <a:lumMod val="90000"/>
                  <a:lumOff val="10000"/>
                </a:srgbClr>
              </a:buClr>
              <a:buSzPct val="75000"/>
              <a:buFont typeface="Wingdings 3" panose="05040102010807070707" pitchFamily="18" charset="2"/>
              <a:buChar char=""/>
              <a:tabLst/>
              <a:defRPr/>
            </a:pPr>
            <a:endParaRPr kumimoji="0" lang="en-US" altLang="de-DE" sz="1400" b="0" i="0" u="none" strike="noStrike" kern="1200" cap="none" spc="0" normalizeH="0" baseline="0" noProof="0">
              <a:ln>
                <a:noFill/>
              </a:ln>
              <a:solidFill>
                <a:srgbClr val="000000"/>
              </a:solidFill>
              <a:effectLst/>
              <a:uLnTx/>
              <a:uFillTx/>
              <a:latin typeface="Calibri" panose="020F0502020204030204"/>
              <a:ea typeface="+mn-ea"/>
              <a:cs typeface="Calibri"/>
              <a:sym typeface="EYInterstate Light" panose="02000506000000020004" pitchFamily="2" charset="0"/>
            </a:endParaRPr>
          </a:p>
        </p:txBody>
      </p:sp>
      <p:cxnSp>
        <p:nvCxnSpPr>
          <p:cNvPr id="49" name="Straight Connector 48">
            <a:extLst>
              <a:ext uri="{FF2B5EF4-FFF2-40B4-BE49-F238E27FC236}">
                <a16:creationId xmlns:a16="http://schemas.microsoft.com/office/drawing/2014/main" id="{6AF9E052-F7B6-449B-986C-9FBC3F302B0D}"/>
              </a:ext>
            </a:extLst>
          </p:cNvPr>
          <p:cNvCxnSpPr>
            <a:cxnSpLocks/>
          </p:cNvCxnSpPr>
          <p:nvPr/>
        </p:nvCxnSpPr>
        <p:spPr>
          <a:xfrm>
            <a:off x="3323981" y="4717800"/>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2A83FA50-10E6-4639-A125-81952AB22692}"/>
              </a:ext>
            </a:extLst>
          </p:cNvPr>
          <p:cNvGrpSpPr/>
          <p:nvPr/>
        </p:nvGrpSpPr>
        <p:grpSpPr>
          <a:xfrm>
            <a:off x="3303265" y="4113019"/>
            <a:ext cx="2332211" cy="459496"/>
            <a:chOff x="3309785" y="4020659"/>
            <a:chExt cx="2332211" cy="459496"/>
          </a:xfrm>
        </p:grpSpPr>
        <p:sp>
          <p:nvSpPr>
            <p:cNvPr id="41" name="Rectangle 5">
              <a:extLst>
                <a:ext uri="{FF2B5EF4-FFF2-40B4-BE49-F238E27FC236}">
                  <a16:creationId xmlns:a16="http://schemas.microsoft.com/office/drawing/2014/main" id="{F5901F92-FD46-43FB-83BC-7927A788855D}"/>
                </a:ext>
              </a:extLst>
            </p:cNvPr>
            <p:cNvSpPr>
              <a:spLocks noChangeArrowheads="1"/>
            </p:cNvSpPr>
            <p:nvPr/>
          </p:nvSpPr>
          <p:spPr bwMode="gray">
            <a:xfrm>
              <a:off x="4051004" y="4095434"/>
              <a:ext cx="1590992" cy="384721"/>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a:t>
              </a:r>
              <a:r>
                <a:rPr kumimoji="0" lang="en-US" sz="1400" b="1" i="0" u="none" strike="noStrike" kern="1200" cap="none" spc="0" normalizeH="0" baseline="0" noProof="0">
                  <a:ln>
                    <a:noFill/>
                  </a:ln>
                  <a:solidFill>
                    <a:srgbClr val="000000"/>
                  </a:solidFill>
                  <a:effectLst/>
                  <a:uLnTx/>
                  <a:uFillTx/>
                  <a:latin typeface="Calibri" panose="020F0502020204030204"/>
                  <a:ea typeface="+mn-ea"/>
                  <a:cs typeface="+mn-cs"/>
                  <a:sym typeface="EYInterstate Light" panose="02000506000000020004" pitchFamily="2" charset="0"/>
                </a:rPr>
                <a:t> </a:t>
              </a: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de-DE" sz="11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endParaRPr>
            </a:p>
          </p:txBody>
        </p:sp>
        <p:grpSp>
          <p:nvGrpSpPr>
            <p:cNvPr id="95" name="Group 94">
              <a:extLst>
                <a:ext uri="{FF2B5EF4-FFF2-40B4-BE49-F238E27FC236}">
                  <a16:creationId xmlns:a16="http://schemas.microsoft.com/office/drawing/2014/main" id="{105937A0-7F8B-4A3C-980F-832DB5F72F5D}"/>
                </a:ext>
              </a:extLst>
            </p:cNvPr>
            <p:cNvGrpSpPr/>
            <p:nvPr/>
          </p:nvGrpSpPr>
          <p:grpSpPr>
            <a:xfrm>
              <a:off x="3309785" y="4020659"/>
              <a:ext cx="468001" cy="359999"/>
              <a:chOff x="2628900" y="3689350"/>
              <a:chExt cx="584200" cy="495300"/>
            </a:xfrm>
          </p:grpSpPr>
          <p:sp>
            <p:nvSpPr>
              <p:cNvPr id="96" name="Rectangle 83">
                <a:extLst>
                  <a:ext uri="{FF2B5EF4-FFF2-40B4-BE49-F238E27FC236}">
                    <a16:creationId xmlns:a16="http://schemas.microsoft.com/office/drawing/2014/main" id="{D405D3A6-D2FB-459B-95C5-E5E3492A8717}"/>
                  </a:ext>
                </a:extLst>
              </p:cNvPr>
              <p:cNvSpPr>
                <a:spLocks noChangeArrowheads="1"/>
              </p:cNvSpPr>
              <p:nvPr/>
            </p:nvSpPr>
            <p:spPr bwMode="auto">
              <a:xfrm>
                <a:off x="28448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7" name="Rectangle 84">
                <a:extLst>
                  <a:ext uri="{FF2B5EF4-FFF2-40B4-BE49-F238E27FC236}">
                    <a16:creationId xmlns:a16="http://schemas.microsoft.com/office/drawing/2014/main" id="{5857DF15-EAFC-497F-9142-EF5925F8C5A5}"/>
                  </a:ext>
                </a:extLst>
              </p:cNvPr>
              <p:cNvSpPr>
                <a:spLocks noChangeArrowheads="1"/>
              </p:cNvSpPr>
              <p:nvPr/>
            </p:nvSpPr>
            <p:spPr bwMode="auto">
              <a:xfrm>
                <a:off x="2844800" y="36893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8" name="Rectangle 85">
                <a:extLst>
                  <a:ext uri="{FF2B5EF4-FFF2-40B4-BE49-F238E27FC236}">
                    <a16:creationId xmlns:a16="http://schemas.microsoft.com/office/drawing/2014/main" id="{88890383-1C45-4B55-B8DD-399AECB3AA21}"/>
                  </a:ext>
                </a:extLst>
              </p:cNvPr>
              <p:cNvSpPr>
                <a:spLocks noChangeArrowheads="1"/>
              </p:cNvSpPr>
              <p:nvPr/>
            </p:nvSpPr>
            <p:spPr bwMode="auto">
              <a:xfrm>
                <a:off x="26289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9" name="Rectangle 86">
                <a:extLst>
                  <a:ext uri="{FF2B5EF4-FFF2-40B4-BE49-F238E27FC236}">
                    <a16:creationId xmlns:a16="http://schemas.microsoft.com/office/drawing/2014/main" id="{E35304CE-F9B7-4205-B097-B7F9DCF5425A}"/>
                  </a:ext>
                </a:extLst>
              </p:cNvPr>
              <p:cNvSpPr>
                <a:spLocks noChangeArrowheads="1"/>
              </p:cNvSpPr>
              <p:nvPr/>
            </p:nvSpPr>
            <p:spPr bwMode="auto">
              <a:xfrm>
                <a:off x="3060700" y="4032250"/>
                <a:ext cx="152400" cy="152400"/>
              </a:xfrm>
              <a:prstGeom prst="rect">
                <a:avLst/>
              </a:prstGeom>
              <a:noFill/>
              <a:ln w="25400">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0" name="Line 87">
                <a:extLst>
                  <a:ext uri="{FF2B5EF4-FFF2-40B4-BE49-F238E27FC236}">
                    <a16:creationId xmlns:a16="http://schemas.microsoft.com/office/drawing/2014/main" id="{25FB3E45-8B9F-482C-BE7D-7FC14DE997DE}"/>
                  </a:ext>
                </a:extLst>
              </p:cNvPr>
              <p:cNvSpPr>
                <a:spLocks noChangeShapeType="1"/>
              </p:cNvSpPr>
              <p:nvPr/>
            </p:nvSpPr>
            <p:spPr bwMode="auto">
              <a:xfrm flipV="1">
                <a:off x="2921000" y="3841750"/>
                <a:ext cx="0" cy="190500"/>
              </a:xfrm>
              <a:prstGeom prst="line">
                <a:avLst/>
              </a:prstGeom>
              <a:noFill/>
              <a:ln w="25400">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1" name="Freeform 88">
                <a:extLst>
                  <a:ext uri="{FF2B5EF4-FFF2-40B4-BE49-F238E27FC236}">
                    <a16:creationId xmlns:a16="http://schemas.microsoft.com/office/drawing/2014/main" id="{8919F938-A62E-4477-81A6-C78A60AB22E5}"/>
                  </a:ext>
                </a:extLst>
              </p:cNvPr>
              <p:cNvSpPr>
                <a:spLocks/>
              </p:cNvSpPr>
              <p:nvPr/>
            </p:nvSpPr>
            <p:spPr bwMode="auto">
              <a:xfrm>
                <a:off x="2705100" y="3930650"/>
                <a:ext cx="431800" cy="101600"/>
              </a:xfrm>
              <a:custGeom>
                <a:avLst/>
                <a:gdLst>
                  <a:gd name="T0" fmla="*/ 0 w 272"/>
                  <a:gd name="T1" fmla="*/ 64 h 64"/>
                  <a:gd name="T2" fmla="*/ 0 w 272"/>
                  <a:gd name="T3" fmla="*/ 0 h 64"/>
                  <a:gd name="T4" fmla="*/ 272 w 272"/>
                  <a:gd name="T5" fmla="*/ 0 h 64"/>
                  <a:gd name="T6" fmla="*/ 272 w 272"/>
                  <a:gd name="T7" fmla="*/ 64 h 64"/>
                </a:gdLst>
                <a:ahLst/>
                <a:cxnLst>
                  <a:cxn ang="0">
                    <a:pos x="T0" y="T1"/>
                  </a:cxn>
                  <a:cxn ang="0">
                    <a:pos x="T2" y="T3"/>
                  </a:cxn>
                  <a:cxn ang="0">
                    <a:pos x="T4" y="T5"/>
                  </a:cxn>
                  <a:cxn ang="0">
                    <a:pos x="T6" y="T7"/>
                  </a:cxn>
                </a:cxnLst>
                <a:rect l="0" t="0" r="r" b="b"/>
                <a:pathLst>
                  <a:path w="272" h="64">
                    <a:moveTo>
                      <a:pt x="0" y="64"/>
                    </a:moveTo>
                    <a:lnTo>
                      <a:pt x="0" y="0"/>
                    </a:lnTo>
                    <a:lnTo>
                      <a:pt x="272" y="0"/>
                    </a:lnTo>
                    <a:lnTo>
                      <a:pt x="272" y="64"/>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40" name="Rectangle 39">
            <a:extLst>
              <a:ext uri="{FF2B5EF4-FFF2-40B4-BE49-F238E27FC236}">
                <a16:creationId xmlns:a16="http://schemas.microsoft.com/office/drawing/2014/main" id="{0B0E06F9-3107-4C76-BC80-1B16B169FCEF}"/>
              </a:ext>
            </a:extLst>
          </p:cNvPr>
          <p:cNvSpPr>
            <a:spLocks noChangeArrowheads="1"/>
          </p:cNvSpPr>
          <p:nvPr/>
        </p:nvSpPr>
        <p:spPr bwMode="gray">
          <a:xfrm>
            <a:off x="5907873" y="1474809"/>
            <a:ext cx="5650610" cy="5816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Guide the creation of a data governance community (ownership/stewardship and set principles, policies and standards that ensure the effective and efficient use of information to support business initiatives.</a:t>
            </a:r>
          </a:p>
        </p:txBody>
      </p:sp>
      <p:cxnSp>
        <p:nvCxnSpPr>
          <p:cNvPr id="50" name="Straight Connector 49">
            <a:extLst>
              <a:ext uri="{FF2B5EF4-FFF2-40B4-BE49-F238E27FC236}">
                <a16:creationId xmlns:a16="http://schemas.microsoft.com/office/drawing/2014/main" id="{4B539176-B031-4022-96CD-24928968A934}"/>
              </a:ext>
            </a:extLst>
          </p:cNvPr>
          <p:cNvCxnSpPr>
            <a:cxnSpLocks/>
          </p:cNvCxnSpPr>
          <p:nvPr/>
        </p:nvCxnSpPr>
        <p:spPr>
          <a:xfrm>
            <a:off x="3323981" y="2158584"/>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08C2DD6-1AD1-4123-8C58-088C23D35104}"/>
              </a:ext>
            </a:extLst>
          </p:cNvPr>
          <p:cNvSpPr>
            <a:spLocks noChangeArrowheads="1"/>
          </p:cNvSpPr>
          <p:nvPr/>
        </p:nvSpPr>
        <p:spPr bwMode="gray">
          <a:xfrm>
            <a:off x="4043192" y="1653316"/>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829275"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Governance</a:t>
            </a:r>
          </a:p>
        </p:txBody>
      </p:sp>
      <p:grpSp>
        <p:nvGrpSpPr>
          <p:cNvPr id="138" name="Group 137">
            <a:extLst>
              <a:ext uri="{FF2B5EF4-FFF2-40B4-BE49-F238E27FC236}">
                <a16:creationId xmlns:a16="http://schemas.microsoft.com/office/drawing/2014/main" id="{4A3D8CB1-82D6-4968-BF0E-40AFC1E749F1}"/>
              </a:ext>
            </a:extLst>
          </p:cNvPr>
          <p:cNvGrpSpPr/>
          <p:nvPr/>
        </p:nvGrpSpPr>
        <p:grpSpPr>
          <a:xfrm>
            <a:off x="3361965" y="1519574"/>
            <a:ext cx="432001" cy="468002"/>
            <a:chOff x="6730982" y="1644650"/>
            <a:chExt cx="536573" cy="542925"/>
          </a:xfrm>
        </p:grpSpPr>
        <p:sp>
          <p:nvSpPr>
            <p:cNvPr id="139" name="Freeform 34">
              <a:extLst>
                <a:ext uri="{FF2B5EF4-FFF2-40B4-BE49-F238E27FC236}">
                  <a16:creationId xmlns:a16="http://schemas.microsoft.com/office/drawing/2014/main" id="{A5EADC03-9C00-4BFE-9117-C87EC29EDC08}"/>
                </a:ext>
              </a:extLst>
            </p:cNvPr>
            <p:cNvSpPr>
              <a:spLocks/>
            </p:cNvSpPr>
            <p:nvPr/>
          </p:nvSpPr>
          <p:spPr bwMode="auto">
            <a:xfrm>
              <a:off x="6730988" y="1644650"/>
              <a:ext cx="406399" cy="279400"/>
            </a:xfrm>
            <a:custGeom>
              <a:avLst/>
              <a:gdLst>
                <a:gd name="T0" fmla="*/ 256 w 256"/>
                <a:gd name="T1" fmla="*/ 120 h 176"/>
                <a:gd name="T2" fmla="*/ 256 w 256"/>
                <a:gd name="T3" fmla="*/ 48 h 176"/>
                <a:gd name="T4" fmla="*/ 256 w 256"/>
                <a:gd name="T5" fmla="*/ 48 h 176"/>
                <a:gd name="T6" fmla="*/ 256 w 256"/>
                <a:gd name="T7" fmla="*/ 44 h 176"/>
                <a:gd name="T8" fmla="*/ 254 w 256"/>
                <a:gd name="T9" fmla="*/ 38 h 176"/>
                <a:gd name="T10" fmla="*/ 246 w 256"/>
                <a:gd name="T11" fmla="*/ 30 h 176"/>
                <a:gd name="T12" fmla="*/ 234 w 256"/>
                <a:gd name="T13" fmla="*/ 22 h 176"/>
                <a:gd name="T14" fmla="*/ 218 w 256"/>
                <a:gd name="T15" fmla="*/ 14 h 176"/>
                <a:gd name="T16" fmla="*/ 200 w 256"/>
                <a:gd name="T17" fmla="*/ 8 h 176"/>
                <a:gd name="T18" fmla="*/ 178 w 256"/>
                <a:gd name="T19" fmla="*/ 4 h 176"/>
                <a:gd name="T20" fmla="*/ 154 w 256"/>
                <a:gd name="T21" fmla="*/ 0 h 176"/>
                <a:gd name="T22" fmla="*/ 128 w 256"/>
                <a:gd name="T23" fmla="*/ 0 h 176"/>
                <a:gd name="T24" fmla="*/ 128 w 256"/>
                <a:gd name="T25" fmla="*/ 0 h 176"/>
                <a:gd name="T26" fmla="*/ 102 w 256"/>
                <a:gd name="T27" fmla="*/ 0 h 176"/>
                <a:gd name="T28" fmla="*/ 78 w 256"/>
                <a:gd name="T29" fmla="*/ 4 h 176"/>
                <a:gd name="T30" fmla="*/ 56 w 256"/>
                <a:gd name="T31" fmla="*/ 8 h 176"/>
                <a:gd name="T32" fmla="*/ 38 w 256"/>
                <a:gd name="T33" fmla="*/ 14 h 176"/>
                <a:gd name="T34" fmla="*/ 22 w 256"/>
                <a:gd name="T35" fmla="*/ 22 h 176"/>
                <a:gd name="T36" fmla="*/ 10 w 256"/>
                <a:gd name="T37" fmla="*/ 30 h 176"/>
                <a:gd name="T38" fmla="*/ 2 w 256"/>
                <a:gd name="T39" fmla="*/ 38 h 176"/>
                <a:gd name="T40" fmla="*/ 0 w 256"/>
                <a:gd name="T41" fmla="*/ 44 h 176"/>
                <a:gd name="T42" fmla="*/ 0 w 256"/>
                <a:gd name="T43" fmla="*/ 48 h 176"/>
                <a:gd name="T44" fmla="*/ 0 w 256"/>
                <a:gd name="T45" fmla="*/ 128 h 176"/>
                <a:gd name="T46" fmla="*/ 0 w 256"/>
                <a:gd name="T47" fmla="*/ 128 h 176"/>
                <a:gd name="T48" fmla="*/ 0 w 256"/>
                <a:gd name="T49" fmla="*/ 132 h 176"/>
                <a:gd name="T50" fmla="*/ 2 w 256"/>
                <a:gd name="T51" fmla="*/ 138 h 176"/>
                <a:gd name="T52" fmla="*/ 10 w 256"/>
                <a:gd name="T53" fmla="*/ 146 h 176"/>
                <a:gd name="T54" fmla="*/ 22 w 256"/>
                <a:gd name="T55" fmla="*/ 154 h 176"/>
                <a:gd name="T56" fmla="*/ 38 w 256"/>
                <a:gd name="T57" fmla="*/ 162 h 176"/>
                <a:gd name="T58" fmla="*/ 56 w 256"/>
                <a:gd name="T59" fmla="*/ 168 h 176"/>
                <a:gd name="T60" fmla="*/ 78 w 256"/>
                <a:gd name="T61" fmla="*/ 172 h 176"/>
                <a:gd name="T62" fmla="*/ 102 w 256"/>
                <a:gd name="T63" fmla="*/ 176 h 176"/>
                <a:gd name="T64" fmla="*/ 128 w 256"/>
                <a:gd name="T65" fmla="*/ 176 h 176"/>
                <a:gd name="T66" fmla="*/ 128 w 256"/>
                <a:gd name="T67" fmla="*/ 176 h 176"/>
                <a:gd name="T68" fmla="*/ 136 w 256"/>
                <a:gd name="T6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176">
                  <a:moveTo>
                    <a:pt x="256" y="120"/>
                  </a:moveTo>
                  <a:lnTo>
                    <a:pt x="256" y="48"/>
                  </a:lnTo>
                  <a:lnTo>
                    <a:pt x="256" y="48"/>
                  </a:lnTo>
                  <a:lnTo>
                    <a:pt x="256" y="44"/>
                  </a:lnTo>
                  <a:lnTo>
                    <a:pt x="254" y="38"/>
                  </a:lnTo>
                  <a:lnTo>
                    <a:pt x="246" y="30"/>
                  </a:lnTo>
                  <a:lnTo>
                    <a:pt x="234" y="22"/>
                  </a:lnTo>
                  <a:lnTo>
                    <a:pt x="218" y="14"/>
                  </a:lnTo>
                  <a:lnTo>
                    <a:pt x="200" y="8"/>
                  </a:lnTo>
                  <a:lnTo>
                    <a:pt x="178" y="4"/>
                  </a:lnTo>
                  <a:lnTo>
                    <a:pt x="154" y="0"/>
                  </a:lnTo>
                  <a:lnTo>
                    <a:pt x="128" y="0"/>
                  </a:lnTo>
                  <a:lnTo>
                    <a:pt x="128" y="0"/>
                  </a:lnTo>
                  <a:lnTo>
                    <a:pt x="102" y="0"/>
                  </a:lnTo>
                  <a:lnTo>
                    <a:pt x="78" y="4"/>
                  </a:lnTo>
                  <a:lnTo>
                    <a:pt x="56" y="8"/>
                  </a:lnTo>
                  <a:lnTo>
                    <a:pt x="38" y="14"/>
                  </a:lnTo>
                  <a:lnTo>
                    <a:pt x="22" y="22"/>
                  </a:lnTo>
                  <a:lnTo>
                    <a:pt x="10" y="30"/>
                  </a:lnTo>
                  <a:lnTo>
                    <a:pt x="2" y="38"/>
                  </a:lnTo>
                  <a:lnTo>
                    <a:pt x="0" y="44"/>
                  </a:lnTo>
                  <a:lnTo>
                    <a:pt x="0" y="48"/>
                  </a:lnTo>
                  <a:lnTo>
                    <a:pt x="0" y="128"/>
                  </a:lnTo>
                  <a:lnTo>
                    <a:pt x="0" y="128"/>
                  </a:lnTo>
                  <a:lnTo>
                    <a:pt x="0" y="132"/>
                  </a:lnTo>
                  <a:lnTo>
                    <a:pt x="2" y="138"/>
                  </a:lnTo>
                  <a:lnTo>
                    <a:pt x="10" y="146"/>
                  </a:lnTo>
                  <a:lnTo>
                    <a:pt x="22" y="154"/>
                  </a:lnTo>
                  <a:lnTo>
                    <a:pt x="38" y="162"/>
                  </a:lnTo>
                  <a:lnTo>
                    <a:pt x="56" y="168"/>
                  </a:lnTo>
                  <a:lnTo>
                    <a:pt x="78" y="172"/>
                  </a:lnTo>
                  <a:lnTo>
                    <a:pt x="102" y="176"/>
                  </a:lnTo>
                  <a:lnTo>
                    <a:pt x="128" y="176"/>
                  </a:lnTo>
                  <a:lnTo>
                    <a:pt x="128" y="176"/>
                  </a:lnTo>
                  <a:lnTo>
                    <a:pt x="136" y="176"/>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0" name="Freeform 35">
              <a:extLst>
                <a:ext uri="{FF2B5EF4-FFF2-40B4-BE49-F238E27FC236}">
                  <a16:creationId xmlns:a16="http://schemas.microsoft.com/office/drawing/2014/main" id="{90BD9017-AD6A-49AE-8351-E647A7AD2995}"/>
                </a:ext>
              </a:extLst>
            </p:cNvPr>
            <p:cNvSpPr>
              <a:spLocks/>
            </p:cNvSpPr>
            <p:nvPr/>
          </p:nvSpPr>
          <p:spPr bwMode="auto">
            <a:xfrm>
              <a:off x="6730988" y="1720850"/>
              <a:ext cx="406399" cy="76200"/>
            </a:xfrm>
            <a:custGeom>
              <a:avLst/>
              <a:gdLst>
                <a:gd name="T0" fmla="*/ 0 w 256"/>
                <a:gd name="T1" fmla="*/ 0 h 48"/>
                <a:gd name="T2" fmla="*/ 0 w 256"/>
                <a:gd name="T3" fmla="*/ 0 h 48"/>
                <a:gd name="T4" fmla="*/ 0 w 256"/>
                <a:gd name="T5" fmla="*/ 4 h 48"/>
                <a:gd name="T6" fmla="*/ 2 w 256"/>
                <a:gd name="T7" fmla="*/ 10 h 48"/>
                <a:gd name="T8" fmla="*/ 10 w 256"/>
                <a:gd name="T9" fmla="*/ 18 h 48"/>
                <a:gd name="T10" fmla="*/ 22 w 256"/>
                <a:gd name="T11" fmla="*/ 26 h 48"/>
                <a:gd name="T12" fmla="*/ 38 w 256"/>
                <a:gd name="T13" fmla="*/ 34 h 48"/>
                <a:gd name="T14" fmla="*/ 56 w 256"/>
                <a:gd name="T15" fmla="*/ 40 h 48"/>
                <a:gd name="T16" fmla="*/ 78 w 256"/>
                <a:gd name="T17" fmla="*/ 44 h 48"/>
                <a:gd name="T18" fmla="*/ 102 w 256"/>
                <a:gd name="T19" fmla="*/ 48 h 48"/>
                <a:gd name="T20" fmla="*/ 128 w 256"/>
                <a:gd name="T21" fmla="*/ 48 h 48"/>
                <a:gd name="T22" fmla="*/ 128 w 256"/>
                <a:gd name="T23" fmla="*/ 48 h 48"/>
                <a:gd name="T24" fmla="*/ 154 w 256"/>
                <a:gd name="T25" fmla="*/ 48 h 48"/>
                <a:gd name="T26" fmla="*/ 178 w 256"/>
                <a:gd name="T27" fmla="*/ 44 h 48"/>
                <a:gd name="T28" fmla="*/ 200 w 256"/>
                <a:gd name="T29" fmla="*/ 40 h 48"/>
                <a:gd name="T30" fmla="*/ 218 w 256"/>
                <a:gd name="T31" fmla="*/ 34 h 48"/>
                <a:gd name="T32" fmla="*/ 234 w 256"/>
                <a:gd name="T33" fmla="*/ 26 h 48"/>
                <a:gd name="T34" fmla="*/ 246 w 256"/>
                <a:gd name="T35" fmla="*/ 18 h 48"/>
                <a:gd name="T36" fmla="*/ 254 w 256"/>
                <a:gd name="T37" fmla="*/ 10 h 48"/>
                <a:gd name="T38" fmla="*/ 256 w 256"/>
                <a:gd name="T39" fmla="*/ 4 h 48"/>
                <a:gd name="T40" fmla="*/ 256 w 256"/>
                <a:gd name="T4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6" h="48">
                  <a:moveTo>
                    <a:pt x="0" y="0"/>
                  </a:moveTo>
                  <a:lnTo>
                    <a:pt x="0" y="0"/>
                  </a:lnTo>
                  <a:lnTo>
                    <a:pt x="0" y="4"/>
                  </a:lnTo>
                  <a:lnTo>
                    <a:pt x="2" y="10"/>
                  </a:lnTo>
                  <a:lnTo>
                    <a:pt x="10" y="18"/>
                  </a:lnTo>
                  <a:lnTo>
                    <a:pt x="22" y="26"/>
                  </a:lnTo>
                  <a:lnTo>
                    <a:pt x="38" y="34"/>
                  </a:lnTo>
                  <a:lnTo>
                    <a:pt x="56" y="40"/>
                  </a:lnTo>
                  <a:lnTo>
                    <a:pt x="78" y="44"/>
                  </a:lnTo>
                  <a:lnTo>
                    <a:pt x="102" y="48"/>
                  </a:lnTo>
                  <a:lnTo>
                    <a:pt x="128" y="48"/>
                  </a:lnTo>
                  <a:lnTo>
                    <a:pt x="128" y="48"/>
                  </a:lnTo>
                  <a:lnTo>
                    <a:pt x="154" y="48"/>
                  </a:lnTo>
                  <a:lnTo>
                    <a:pt x="178" y="44"/>
                  </a:lnTo>
                  <a:lnTo>
                    <a:pt x="200" y="40"/>
                  </a:lnTo>
                  <a:lnTo>
                    <a:pt x="218" y="34"/>
                  </a:lnTo>
                  <a:lnTo>
                    <a:pt x="234" y="26"/>
                  </a:lnTo>
                  <a:lnTo>
                    <a:pt x="246" y="18"/>
                  </a:lnTo>
                  <a:lnTo>
                    <a:pt x="254" y="10"/>
                  </a:lnTo>
                  <a:lnTo>
                    <a:pt x="256" y="4"/>
                  </a:lnTo>
                  <a:lnTo>
                    <a:pt x="256" y="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1" name="Freeform 36">
              <a:extLst>
                <a:ext uri="{FF2B5EF4-FFF2-40B4-BE49-F238E27FC236}">
                  <a16:creationId xmlns:a16="http://schemas.microsoft.com/office/drawing/2014/main" id="{7D006D79-DBAC-408D-9CB9-FFB609BCA058}"/>
                </a:ext>
              </a:extLst>
            </p:cNvPr>
            <p:cNvSpPr>
              <a:spLocks/>
            </p:cNvSpPr>
            <p:nvPr/>
          </p:nvSpPr>
          <p:spPr bwMode="auto">
            <a:xfrm>
              <a:off x="6730988" y="1860550"/>
              <a:ext cx="190499" cy="190500"/>
            </a:xfrm>
            <a:custGeom>
              <a:avLst/>
              <a:gdLst>
                <a:gd name="T0" fmla="*/ 0 w 120"/>
                <a:gd name="T1" fmla="*/ 0 h 120"/>
                <a:gd name="T2" fmla="*/ 0 w 120"/>
                <a:gd name="T3" fmla="*/ 72 h 120"/>
                <a:gd name="T4" fmla="*/ 0 w 120"/>
                <a:gd name="T5" fmla="*/ 72 h 120"/>
                <a:gd name="T6" fmla="*/ 2 w 120"/>
                <a:gd name="T7" fmla="*/ 82 h 120"/>
                <a:gd name="T8" fmla="*/ 10 w 120"/>
                <a:gd name="T9" fmla="*/ 90 h 120"/>
                <a:gd name="T10" fmla="*/ 20 w 120"/>
                <a:gd name="T11" fmla="*/ 98 h 120"/>
                <a:gd name="T12" fmla="*/ 34 w 120"/>
                <a:gd name="T13" fmla="*/ 104 h 120"/>
                <a:gd name="T14" fmla="*/ 52 w 120"/>
                <a:gd name="T15" fmla="*/ 110 h 120"/>
                <a:gd name="T16" fmla="*/ 72 w 120"/>
                <a:gd name="T17" fmla="*/ 116 h 120"/>
                <a:gd name="T18" fmla="*/ 96 w 120"/>
                <a:gd name="T19" fmla="*/ 118 h 120"/>
                <a:gd name="T20" fmla="*/ 120 w 120"/>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 h="120">
                  <a:moveTo>
                    <a:pt x="0" y="0"/>
                  </a:moveTo>
                  <a:lnTo>
                    <a:pt x="0" y="72"/>
                  </a:lnTo>
                  <a:lnTo>
                    <a:pt x="0" y="72"/>
                  </a:lnTo>
                  <a:lnTo>
                    <a:pt x="2" y="82"/>
                  </a:lnTo>
                  <a:lnTo>
                    <a:pt x="10" y="90"/>
                  </a:lnTo>
                  <a:lnTo>
                    <a:pt x="20" y="98"/>
                  </a:lnTo>
                  <a:lnTo>
                    <a:pt x="34" y="104"/>
                  </a:lnTo>
                  <a:lnTo>
                    <a:pt x="52" y="110"/>
                  </a:lnTo>
                  <a:lnTo>
                    <a:pt x="72" y="116"/>
                  </a:lnTo>
                  <a:lnTo>
                    <a:pt x="96" y="118"/>
                  </a:lnTo>
                  <a:lnTo>
                    <a:pt x="120" y="120"/>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2" name="Freeform 37">
              <a:extLst>
                <a:ext uri="{FF2B5EF4-FFF2-40B4-BE49-F238E27FC236}">
                  <a16:creationId xmlns:a16="http://schemas.microsoft.com/office/drawing/2014/main" id="{8026868B-BCDC-40EE-ACE7-E46C801EBDB6}"/>
                </a:ext>
              </a:extLst>
            </p:cNvPr>
            <p:cNvSpPr>
              <a:spLocks/>
            </p:cNvSpPr>
            <p:nvPr/>
          </p:nvSpPr>
          <p:spPr bwMode="auto">
            <a:xfrm>
              <a:off x="6730982" y="1987550"/>
              <a:ext cx="253999" cy="190500"/>
            </a:xfrm>
            <a:custGeom>
              <a:avLst/>
              <a:gdLst>
                <a:gd name="T0" fmla="*/ 0 w 160"/>
                <a:gd name="T1" fmla="*/ 0 h 120"/>
                <a:gd name="T2" fmla="*/ 0 w 160"/>
                <a:gd name="T3" fmla="*/ 72 h 120"/>
                <a:gd name="T4" fmla="*/ 0 w 160"/>
                <a:gd name="T5" fmla="*/ 72 h 120"/>
                <a:gd name="T6" fmla="*/ 0 w 160"/>
                <a:gd name="T7" fmla="*/ 76 h 120"/>
                <a:gd name="T8" fmla="*/ 2 w 160"/>
                <a:gd name="T9" fmla="*/ 82 h 120"/>
                <a:gd name="T10" fmla="*/ 10 w 160"/>
                <a:gd name="T11" fmla="*/ 90 h 120"/>
                <a:gd name="T12" fmla="*/ 22 w 160"/>
                <a:gd name="T13" fmla="*/ 98 h 120"/>
                <a:gd name="T14" fmla="*/ 38 w 160"/>
                <a:gd name="T15" fmla="*/ 106 h 120"/>
                <a:gd name="T16" fmla="*/ 56 w 160"/>
                <a:gd name="T17" fmla="*/ 112 h 120"/>
                <a:gd name="T18" fmla="*/ 78 w 160"/>
                <a:gd name="T19" fmla="*/ 116 h 120"/>
                <a:gd name="T20" fmla="*/ 102 w 160"/>
                <a:gd name="T21" fmla="*/ 120 h 120"/>
                <a:gd name="T22" fmla="*/ 128 w 160"/>
                <a:gd name="T23" fmla="*/ 120 h 120"/>
                <a:gd name="T24" fmla="*/ 128 w 160"/>
                <a:gd name="T25" fmla="*/ 120 h 120"/>
                <a:gd name="T26" fmla="*/ 160 w 160"/>
                <a:gd name="T27"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20">
                  <a:moveTo>
                    <a:pt x="0" y="0"/>
                  </a:moveTo>
                  <a:lnTo>
                    <a:pt x="0" y="72"/>
                  </a:lnTo>
                  <a:lnTo>
                    <a:pt x="0" y="72"/>
                  </a:lnTo>
                  <a:lnTo>
                    <a:pt x="0" y="76"/>
                  </a:lnTo>
                  <a:lnTo>
                    <a:pt x="2" y="82"/>
                  </a:lnTo>
                  <a:lnTo>
                    <a:pt x="10" y="90"/>
                  </a:lnTo>
                  <a:lnTo>
                    <a:pt x="22" y="98"/>
                  </a:lnTo>
                  <a:lnTo>
                    <a:pt x="38" y="106"/>
                  </a:lnTo>
                  <a:lnTo>
                    <a:pt x="56" y="112"/>
                  </a:lnTo>
                  <a:lnTo>
                    <a:pt x="78" y="116"/>
                  </a:lnTo>
                  <a:lnTo>
                    <a:pt x="102" y="120"/>
                  </a:lnTo>
                  <a:lnTo>
                    <a:pt x="128" y="120"/>
                  </a:lnTo>
                  <a:lnTo>
                    <a:pt x="128" y="120"/>
                  </a:lnTo>
                  <a:lnTo>
                    <a:pt x="160" y="118"/>
                  </a:lnTo>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3" name="Freeform 38">
              <a:extLst>
                <a:ext uri="{FF2B5EF4-FFF2-40B4-BE49-F238E27FC236}">
                  <a16:creationId xmlns:a16="http://schemas.microsoft.com/office/drawing/2014/main" id="{FF11C4A3-C876-4DF2-A22E-31F81C9DA93E}"/>
                </a:ext>
              </a:extLst>
            </p:cNvPr>
            <p:cNvSpPr>
              <a:spLocks/>
            </p:cNvSpPr>
            <p:nvPr/>
          </p:nvSpPr>
          <p:spPr bwMode="auto">
            <a:xfrm>
              <a:off x="6950056" y="1870075"/>
              <a:ext cx="317499" cy="317500"/>
            </a:xfrm>
            <a:custGeom>
              <a:avLst/>
              <a:gdLst>
                <a:gd name="T0" fmla="*/ 200 w 200"/>
                <a:gd name="T1" fmla="*/ 76 h 200"/>
                <a:gd name="T2" fmla="*/ 188 w 200"/>
                <a:gd name="T3" fmla="*/ 44 h 200"/>
                <a:gd name="T4" fmla="*/ 168 w 200"/>
                <a:gd name="T5" fmla="*/ 52 h 200"/>
                <a:gd name="T6" fmla="*/ 168 w 200"/>
                <a:gd name="T7" fmla="*/ 52 h 200"/>
                <a:gd name="T8" fmla="*/ 158 w 200"/>
                <a:gd name="T9" fmla="*/ 40 h 200"/>
                <a:gd name="T10" fmla="*/ 148 w 200"/>
                <a:gd name="T11" fmla="*/ 32 h 200"/>
                <a:gd name="T12" fmla="*/ 154 w 200"/>
                <a:gd name="T13" fmla="*/ 12 h 200"/>
                <a:gd name="T14" fmla="*/ 124 w 200"/>
                <a:gd name="T15" fmla="*/ 0 h 200"/>
                <a:gd name="T16" fmla="*/ 114 w 200"/>
                <a:gd name="T17" fmla="*/ 18 h 200"/>
                <a:gd name="T18" fmla="*/ 114 w 200"/>
                <a:gd name="T19" fmla="*/ 18 h 200"/>
                <a:gd name="T20" fmla="*/ 100 w 200"/>
                <a:gd name="T21" fmla="*/ 16 h 200"/>
                <a:gd name="T22" fmla="*/ 86 w 200"/>
                <a:gd name="T23" fmla="*/ 18 h 200"/>
                <a:gd name="T24" fmla="*/ 78 w 200"/>
                <a:gd name="T25" fmla="*/ 0 h 200"/>
                <a:gd name="T26" fmla="*/ 46 w 200"/>
                <a:gd name="T27" fmla="*/ 12 h 200"/>
                <a:gd name="T28" fmla="*/ 52 w 200"/>
                <a:gd name="T29" fmla="*/ 32 h 200"/>
                <a:gd name="T30" fmla="*/ 52 w 200"/>
                <a:gd name="T31" fmla="*/ 32 h 200"/>
                <a:gd name="T32" fmla="*/ 42 w 200"/>
                <a:gd name="T33" fmla="*/ 42 h 200"/>
                <a:gd name="T34" fmla="*/ 34 w 200"/>
                <a:gd name="T35" fmla="*/ 52 h 200"/>
                <a:gd name="T36" fmla="*/ 14 w 200"/>
                <a:gd name="T37" fmla="*/ 46 h 200"/>
                <a:gd name="T38" fmla="*/ 0 w 200"/>
                <a:gd name="T39" fmla="*/ 76 h 200"/>
                <a:gd name="T40" fmla="*/ 18 w 200"/>
                <a:gd name="T41" fmla="*/ 86 h 200"/>
                <a:gd name="T42" fmla="*/ 18 w 200"/>
                <a:gd name="T43" fmla="*/ 86 h 200"/>
                <a:gd name="T44" fmla="*/ 18 w 200"/>
                <a:gd name="T45" fmla="*/ 100 h 200"/>
                <a:gd name="T46" fmla="*/ 18 w 200"/>
                <a:gd name="T47" fmla="*/ 114 h 200"/>
                <a:gd name="T48" fmla="*/ 0 w 200"/>
                <a:gd name="T49" fmla="*/ 122 h 200"/>
                <a:gd name="T50" fmla="*/ 14 w 200"/>
                <a:gd name="T51" fmla="*/ 154 h 200"/>
                <a:gd name="T52" fmla="*/ 34 w 200"/>
                <a:gd name="T53" fmla="*/ 148 h 200"/>
                <a:gd name="T54" fmla="*/ 34 w 200"/>
                <a:gd name="T55" fmla="*/ 148 h 200"/>
                <a:gd name="T56" fmla="*/ 42 w 200"/>
                <a:gd name="T57" fmla="*/ 158 h 200"/>
                <a:gd name="T58" fmla="*/ 52 w 200"/>
                <a:gd name="T59" fmla="*/ 166 h 200"/>
                <a:gd name="T60" fmla="*/ 46 w 200"/>
                <a:gd name="T61" fmla="*/ 186 h 200"/>
                <a:gd name="T62" fmla="*/ 78 w 200"/>
                <a:gd name="T63" fmla="*/ 200 h 200"/>
                <a:gd name="T64" fmla="*/ 88 w 200"/>
                <a:gd name="T65" fmla="*/ 182 h 200"/>
                <a:gd name="T66" fmla="*/ 88 w 200"/>
                <a:gd name="T67" fmla="*/ 182 h 200"/>
                <a:gd name="T68" fmla="*/ 100 w 200"/>
                <a:gd name="T69" fmla="*/ 182 h 200"/>
                <a:gd name="T70" fmla="*/ 114 w 200"/>
                <a:gd name="T71" fmla="*/ 182 h 200"/>
                <a:gd name="T72" fmla="*/ 124 w 200"/>
                <a:gd name="T73" fmla="*/ 200 h 200"/>
                <a:gd name="T74" fmla="*/ 156 w 200"/>
                <a:gd name="T75" fmla="*/ 186 h 200"/>
                <a:gd name="T76" fmla="*/ 148 w 200"/>
                <a:gd name="T77" fmla="*/ 166 h 200"/>
                <a:gd name="T78" fmla="*/ 148 w 200"/>
                <a:gd name="T79" fmla="*/ 166 h 200"/>
                <a:gd name="T80" fmla="*/ 160 w 200"/>
                <a:gd name="T81" fmla="*/ 158 h 200"/>
                <a:gd name="T82" fmla="*/ 168 w 200"/>
                <a:gd name="T83" fmla="*/ 148 h 200"/>
                <a:gd name="T84" fmla="*/ 188 w 200"/>
                <a:gd name="T85" fmla="*/ 154 h 200"/>
                <a:gd name="T86" fmla="*/ 200 w 200"/>
                <a:gd name="T87" fmla="*/ 122 h 200"/>
                <a:gd name="T88" fmla="*/ 182 w 200"/>
                <a:gd name="T89" fmla="*/ 112 h 200"/>
                <a:gd name="T90" fmla="*/ 182 w 200"/>
                <a:gd name="T91" fmla="*/ 112 h 200"/>
                <a:gd name="T92" fmla="*/ 184 w 200"/>
                <a:gd name="T93" fmla="*/ 100 h 200"/>
                <a:gd name="T94" fmla="*/ 182 w 200"/>
                <a:gd name="T95" fmla="*/ 86 h 200"/>
                <a:gd name="T96" fmla="*/ 200 w 200"/>
                <a:gd name="T97" fmla="*/ 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200">
                  <a:moveTo>
                    <a:pt x="200" y="76"/>
                  </a:moveTo>
                  <a:lnTo>
                    <a:pt x="188" y="44"/>
                  </a:lnTo>
                  <a:lnTo>
                    <a:pt x="168" y="52"/>
                  </a:lnTo>
                  <a:lnTo>
                    <a:pt x="168" y="52"/>
                  </a:lnTo>
                  <a:lnTo>
                    <a:pt x="158" y="40"/>
                  </a:lnTo>
                  <a:lnTo>
                    <a:pt x="148" y="32"/>
                  </a:lnTo>
                  <a:lnTo>
                    <a:pt x="154" y="12"/>
                  </a:lnTo>
                  <a:lnTo>
                    <a:pt x="124" y="0"/>
                  </a:lnTo>
                  <a:lnTo>
                    <a:pt x="114" y="18"/>
                  </a:lnTo>
                  <a:lnTo>
                    <a:pt x="114" y="18"/>
                  </a:lnTo>
                  <a:lnTo>
                    <a:pt x="100" y="16"/>
                  </a:lnTo>
                  <a:lnTo>
                    <a:pt x="86" y="18"/>
                  </a:lnTo>
                  <a:lnTo>
                    <a:pt x="78" y="0"/>
                  </a:lnTo>
                  <a:lnTo>
                    <a:pt x="46" y="12"/>
                  </a:lnTo>
                  <a:lnTo>
                    <a:pt x="52" y="32"/>
                  </a:lnTo>
                  <a:lnTo>
                    <a:pt x="52" y="32"/>
                  </a:lnTo>
                  <a:lnTo>
                    <a:pt x="42" y="42"/>
                  </a:lnTo>
                  <a:lnTo>
                    <a:pt x="34" y="52"/>
                  </a:lnTo>
                  <a:lnTo>
                    <a:pt x="14" y="46"/>
                  </a:lnTo>
                  <a:lnTo>
                    <a:pt x="0" y="76"/>
                  </a:lnTo>
                  <a:lnTo>
                    <a:pt x="18" y="86"/>
                  </a:lnTo>
                  <a:lnTo>
                    <a:pt x="18" y="86"/>
                  </a:lnTo>
                  <a:lnTo>
                    <a:pt x="18" y="100"/>
                  </a:lnTo>
                  <a:lnTo>
                    <a:pt x="18" y="114"/>
                  </a:lnTo>
                  <a:lnTo>
                    <a:pt x="0" y="122"/>
                  </a:lnTo>
                  <a:lnTo>
                    <a:pt x="14" y="154"/>
                  </a:lnTo>
                  <a:lnTo>
                    <a:pt x="34" y="148"/>
                  </a:lnTo>
                  <a:lnTo>
                    <a:pt x="34" y="148"/>
                  </a:lnTo>
                  <a:lnTo>
                    <a:pt x="42" y="158"/>
                  </a:lnTo>
                  <a:lnTo>
                    <a:pt x="52" y="166"/>
                  </a:lnTo>
                  <a:lnTo>
                    <a:pt x="46" y="186"/>
                  </a:lnTo>
                  <a:lnTo>
                    <a:pt x="78" y="200"/>
                  </a:lnTo>
                  <a:lnTo>
                    <a:pt x="88" y="182"/>
                  </a:lnTo>
                  <a:lnTo>
                    <a:pt x="88" y="182"/>
                  </a:lnTo>
                  <a:lnTo>
                    <a:pt x="100" y="182"/>
                  </a:lnTo>
                  <a:lnTo>
                    <a:pt x="114" y="182"/>
                  </a:lnTo>
                  <a:lnTo>
                    <a:pt x="124" y="200"/>
                  </a:lnTo>
                  <a:lnTo>
                    <a:pt x="156" y="186"/>
                  </a:lnTo>
                  <a:lnTo>
                    <a:pt x="148" y="166"/>
                  </a:lnTo>
                  <a:lnTo>
                    <a:pt x="148" y="166"/>
                  </a:lnTo>
                  <a:lnTo>
                    <a:pt x="160" y="158"/>
                  </a:lnTo>
                  <a:lnTo>
                    <a:pt x="168" y="148"/>
                  </a:lnTo>
                  <a:lnTo>
                    <a:pt x="188" y="154"/>
                  </a:lnTo>
                  <a:lnTo>
                    <a:pt x="200" y="122"/>
                  </a:lnTo>
                  <a:lnTo>
                    <a:pt x="182" y="112"/>
                  </a:lnTo>
                  <a:lnTo>
                    <a:pt x="182" y="112"/>
                  </a:lnTo>
                  <a:lnTo>
                    <a:pt x="184" y="100"/>
                  </a:lnTo>
                  <a:lnTo>
                    <a:pt x="182" y="86"/>
                  </a:lnTo>
                  <a:lnTo>
                    <a:pt x="200" y="76"/>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4" name="Freeform 39">
              <a:extLst>
                <a:ext uri="{FF2B5EF4-FFF2-40B4-BE49-F238E27FC236}">
                  <a16:creationId xmlns:a16="http://schemas.microsoft.com/office/drawing/2014/main" id="{29692218-E39E-4DCF-9500-BDC55CEF6B40}"/>
                </a:ext>
              </a:extLst>
            </p:cNvPr>
            <p:cNvSpPr>
              <a:spLocks/>
            </p:cNvSpPr>
            <p:nvPr/>
          </p:nvSpPr>
          <p:spPr bwMode="auto">
            <a:xfrm>
              <a:off x="7048500" y="1962150"/>
              <a:ext cx="127000" cy="127000"/>
            </a:xfrm>
            <a:custGeom>
              <a:avLst/>
              <a:gdLst>
                <a:gd name="T0" fmla="*/ 80 w 80"/>
                <a:gd name="T1" fmla="*/ 40 h 80"/>
                <a:gd name="T2" fmla="*/ 80 w 80"/>
                <a:gd name="T3" fmla="*/ 40 h 80"/>
                <a:gd name="T4" fmla="*/ 80 w 80"/>
                <a:gd name="T5" fmla="*/ 48 h 80"/>
                <a:gd name="T6" fmla="*/ 76 w 80"/>
                <a:gd name="T7" fmla="*/ 56 h 80"/>
                <a:gd name="T8" fmla="*/ 74 w 80"/>
                <a:gd name="T9" fmla="*/ 62 h 80"/>
                <a:gd name="T10" fmla="*/ 68 w 80"/>
                <a:gd name="T11" fmla="*/ 68 h 80"/>
                <a:gd name="T12" fmla="*/ 62 w 80"/>
                <a:gd name="T13" fmla="*/ 74 h 80"/>
                <a:gd name="T14" fmla="*/ 56 w 80"/>
                <a:gd name="T15" fmla="*/ 76 h 80"/>
                <a:gd name="T16" fmla="*/ 48 w 80"/>
                <a:gd name="T17" fmla="*/ 80 h 80"/>
                <a:gd name="T18" fmla="*/ 40 w 80"/>
                <a:gd name="T19" fmla="*/ 80 h 80"/>
                <a:gd name="T20" fmla="*/ 40 w 80"/>
                <a:gd name="T21" fmla="*/ 80 h 80"/>
                <a:gd name="T22" fmla="*/ 32 w 80"/>
                <a:gd name="T23" fmla="*/ 80 h 80"/>
                <a:gd name="T24" fmla="*/ 24 w 80"/>
                <a:gd name="T25" fmla="*/ 76 h 80"/>
                <a:gd name="T26" fmla="*/ 18 w 80"/>
                <a:gd name="T27" fmla="*/ 74 h 80"/>
                <a:gd name="T28" fmla="*/ 12 w 80"/>
                <a:gd name="T29" fmla="*/ 68 h 80"/>
                <a:gd name="T30" fmla="*/ 6 w 80"/>
                <a:gd name="T31" fmla="*/ 62 h 80"/>
                <a:gd name="T32" fmla="*/ 4 w 80"/>
                <a:gd name="T33" fmla="*/ 56 h 80"/>
                <a:gd name="T34" fmla="*/ 0 w 80"/>
                <a:gd name="T35" fmla="*/ 48 h 80"/>
                <a:gd name="T36" fmla="*/ 0 w 80"/>
                <a:gd name="T37" fmla="*/ 40 h 80"/>
                <a:gd name="T38" fmla="*/ 0 w 80"/>
                <a:gd name="T39" fmla="*/ 40 h 80"/>
                <a:gd name="T40" fmla="*/ 0 w 80"/>
                <a:gd name="T41" fmla="*/ 32 h 80"/>
                <a:gd name="T42" fmla="*/ 4 w 80"/>
                <a:gd name="T43" fmla="*/ 24 h 80"/>
                <a:gd name="T44" fmla="*/ 6 w 80"/>
                <a:gd name="T45" fmla="*/ 18 h 80"/>
                <a:gd name="T46" fmla="*/ 12 w 80"/>
                <a:gd name="T47" fmla="*/ 12 h 80"/>
                <a:gd name="T48" fmla="*/ 18 w 80"/>
                <a:gd name="T49" fmla="*/ 6 h 80"/>
                <a:gd name="T50" fmla="*/ 24 w 80"/>
                <a:gd name="T51" fmla="*/ 4 h 80"/>
                <a:gd name="T52" fmla="*/ 32 w 80"/>
                <a:gd name="T53" fmla="*/ 0 h 80"/>
                <a:gd name="T54" fmla="*/ 40 w 80"/>
                <a:gd name="T55" fmla="*/ 0 h 80"/>
                <a:gd name="T56" fmla="*/ 40 w 80"/>
                <a:gd name="T57" fmla="*/ 0 h 80"/>
                <a:gd name="T58" fmla="*/ 48 w 80"/>
                <a:gd name="T59" fmla="*/ 0 h 80"/>
                <a:gd name="T60" fmla="*/ 56 w 80"/>
                <a:gd name="T61" fmla="*/ 4 h 80"/>
                <a:gd name="T62" fmla="*/ 62 w 80"/>
                <a:gd name="T63" fmla="*/ 6 h 80"/>
                <a:gd name="T64" fmla="*/ 68 w 80"/>
                <a:gd name="T65" fmla="*/ 12 h 80"/>
                <a:gd name="T66" fmla="*/ 74 w 80"/>
                <a:gd name="T67" fmla="*/ 18 h 80"/>
                <a:gd name="T68" fmla="*/ 76 w 80"/>
                <a:gd name="T69" fmla="*/ 24 h 80"/>
                <a:gd name="T70" fmla="*/ 80 w 80"/>
                <a:gd name="T71" fmla="*/ 32 h 80"/>
                <a:gd name="T72" fmla="*/ 80 w 80"/>
                <a:gd name="T73" fmla="*/ 40 h 80"/>
                <a:gd name="T74" fmla="*/ 80 w 80"/>
                <a:gd name="T75"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80" y="40"/>
                  </a:moveTo>
                  <a:lnTo>
                    <a:pt x="80" y="40"/>
                  </a:lnTo>
                  <a:lnTo>
                    <a:pt x="80" y="48"/>
                  </a:lnTo>
                  <a:lnTo>
                    <a:pt x="76" y="56"/>
                  </a:lnTo>
                  <a:lnTo>
                    <a:pt x="74" y="62"/>
                  </a:lnTo>
                  <a:lnTo>
                    <a:pt x="68" y="68"/>
                  </a:lnTo>
                  <a:lnTo>
                    <a:pt x="62" y="74"/>
                  </a:lnTo>
                  <a:lnTo>
                    <a:pt x="56" y="76"/>
                  </a:lnTo>
                  <a:lnTo>
                    <a:pt x="48" y="80"/>
                  </a:lnTo>
                  <a:lnTo>
                    <a:pt x="40" y="80"/>
                  </a:lnTo>
                  <a:lnTo>
                    <a:pt x="40" y="80"/>
                  </a:lnTo>
                  <a:lnTo>
                    <a:pt x="32" y="80"/>
                  </a:lnTo>
                  <a:lnTo>
                    <a:pt x="24" y="76"/>
                  </a:lnTo>
                  <a:lnTo>
                    <a:pt x="18" y="74"/>
                  </a:lnTo>
                  <a:lnTo>
                    <a:pt x="12" y="68"/>
                  </a:lnTo>
                  <a:lnTo>
                    <a:pt x="6" y="62"/>
                  </a:lnTo>
                  <a:lnTo>
                    <a:pt x="4" y="56"/>
                  </a:lnTo>
                  <a:lnTo>
                    <a:pt x="0" y="48"/>
                  </a:lnTo>
                  <a:lnTo>
                    <a:pt x="0" y="40"/>
                  </a:lnTo>
                  <a:lnTo>
                    <a:pt x="0" y="40"/>
                  </a:lnTo>
                  <a:lnTo>
                    <a:pt x="0" y="32"/>
                  </a:lnTo>
                  <a:lnTo>
                    <a:pt x="4" y="24"/>
                  </a:lnTo>
                  <a:lnTo>
                    <a:pt x="6" y="18"/>
                  </a:lnTo>
                  <a:lnTo>
                    <a:pt x="12" y="12"/>
                  </a:lnTo>
                  <a:lnTo>
                    <a:pt x="18" y="6"/>
                  </a:lnTo>
                  <a:lnTo>
                    <a:pt x="24" y="4"/>
                  </a:lnTo>
                  <a:lnTo>
                    <a:pt x="32" y="0"/>
                  </a:lnTo>
                  <a:lnTo>
                    <a:pt x="40" y="0"/>
                  </a:lnTo>
                  <a:lnTo>
                    <a:pt x="40" y="0"/>
                  </a:lnTo>
                  <a:lnTo>
                    <a:pt x="48" y="0"/>
                  </a:lnTo>
                  <a:lnTo>
                    <a:pt x="56" y="4"/>
                  </a:lnTo>
                  <a:lnTo>
                    <a:pt x="62" y="6"/>
                  </a:lnTo>
                  <a:lnTo>
                    <a:pt x="68" y="12"/>
                  </a:lnTo>
                  <a:lnTo>
                    <a:pt x="74" y="18"/>
                  </a:lnTo>
                  <a:lnTo>
                    <a:pt x="76" y="24"/>
                  </a:lnTo>
                  <a:lnTo>
                    <a:pt x="80" y="32"/>
                  </a:lnTo>
                  <a:lnTo>
                    <a:pt x="80" y="40"/>
                  </a:lnTo>
                  <a:lnTo>
                    <a:pt x="80" y="40"/>
                  </a:lnTo>
                  <a:close/>
                </a:path>
              </a:pathLst>
            </a:custGeom>
            <a:noFill/>
            <a:ln w="254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cxnSp>
        <p:nvCxnSpPr>
          <p:cNvPr id="160" name="Straight Connector 159">
            <a:extLst>
              <a:ext uri="{FF2B5EF4-FFF2-40B4-BE49-F238E27FC236}">
                <a16:creationId xmlns:a16="http://schemas.microsoft.com/office/drawing/2014/main" id="{9D0AC4E5-3310-49EE-BACE-3FBA9B56B9E1}"/>
              </a:ext>
            </a:extLst>
          </p:cNvPr>
          <p:cNvCxnSpPr>
            <a:cxnSpLocks/>
          </p:cNvCxnSpPr>
          <p:nvPr/>
        </p:nvCxnSpPr>
        <p:spPr>
          <a:xfrm>
            <a:off x="3323981" y="1361536"/>
            <a:ext cx="8234502" cy="0"/>
          </a:xfrm>
          <a:prstGeom prst="line">
            <a:avLst/>
          </a:prstGeom>
          <a:ln w="9525" cap="flat" cmpd="sng" algn="ctr">
            <a:solidFill>
              <a:srgbClr val="C4C4CD"/>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D3DC9A4C-39ED-4131-8E88-E4541CC8BCED}"/>
              </a:ext>
            </a:extLst>
          </p:cNvPr>
          <p:cNvSpPr>
            <a:spLocks noChangeArrowheads="1"/>
          </p:cNvSpPr>
          <p:nvPr/>
        </p:nvSpPr>
        <p:spPr bwMode="gray">
          <a:xfrm>
            <a:off x="4043192" y="5902546"/>
            <a:ext cx="1864678"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panose="02000506000000020004" pitchFamily="2" charset="0"/>
                <a:ea typeface="+mn-ea"/>
                <a:cs typeface="+mn-cs"/>
                <a:sym typeface="EYInterstate Light" panose="02000506000000020004" pitchFamily="2" charset="0"/>
              </a:rPr>
              <a:t>Data Culture Change</a:t>
            </a:r>
          </a:p>
        </p:txBody>
      </p:sp>
      <p:grpSp>
        <p:nvGrpSpPr>
          <p:cNvPr id="269" name="Group 268">
            <a:extLst>
              <a:ext uri="{FF2B5EF4-FFF2-40B4-BE49-F238E27FC236}">
                <a16:creationId xmlns:a16="http://schemas.microsoft.com/office/drawing/2014/main" id="{2A8BC65D-DBC6-4B5D-9C83-B3F5ACC4DDAE}"/>
              </a:ext>
            </a:extLst>
          </p:cNvPr>
          <p:cNvGrpSpPr/>
          <p:nvPr/>
        </p:nvGrpSpPr>
        <p:grpSpPr>
          <a:xfrm>
            <a:off x="2879156" y="896087"/>
            <a:ext cx="291601" cy="5326241"/>
            <a:chOff x="2946846" y="803727"/>
            <a:chExt cx="291601" cy="5326241"/>
          </a:xfrm>
        </p:grpSpPr>
        <p:sp>
          <p:nvSpPr>
            <p:cNvPr id="153" name="Oval 152">
              <a:extLst>
                <a:ext uri="{FF2B5EF4-FFF2-40B4-BE49-F238E27FC236}">
                  <a16:creationId xmlns:a16="http://schemas.microsoft.com/office/drawing/2014/main" id="{EB0D1D8A-B1D7-4E31-AE15-C3DE3B96326D}"/>
                </a:ext>
              </a:extLst>
            </p:cNvPr>
            <p:cNvSpPr/>
            <p:nvPr/>
          </p:nvSpPr>
          <p:spPr>
            <a:xfrm>
              <a:off x="2946847" y="318459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4</a:t>
              </a:r>
            </a:p>
          </p:txBody>
        </p:sp>
        <p:sp>
          <p:nvSpPr>
            <p:cNvPr id="145" name="Oval 144">
              <a:extLst>
                <a:ext uri="{FF2B5EF4-FFF2-40B4-BE49-F238E27FC236}">
                  <a16:creationId xmlns:a16="http://schemas.microsoft.com/office/drawing/2014/main" id="{5C9A3556-62E8-4DAB-946F-F1F5ACE6B438}"/>
                </a:ext>
              </a:extLst>
            </p:cNvPr>
            <p:cNvSpPr/>
            <p:nvPr/>
          </p:nvSpPr>
          <p:spPr>
            <a:xfrm>
              <a:off x="2946847" y="495377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6</a:t>
              </a:r>
            </a:p>
          </p:txBody>
        </p:sp>
        <p:sp>
          <p:nvSpPr>
            <p:cNvPr id="150" name="Oval 149">
              <a:extLst>
                <a:ext uri="{FF2B5EF4-FFF2-40B4-BE49-F238E27FC236}">
                  <a16:creationId xmlns:a16="http://schemas.microsoft.com/office/drawing/2014/main" id="{E2682E33-65B2-42DF-980D-85D9CFA4A18C}"/>
                </a:ext>
              </a:extLst>
            </p:cNvPr>
            <p:cNvSpPr/>
            <p:nvPr/>
          </p:nvSpPr>
          <p:spPr>
            <a:xfrm>
              <a:off x="2946846" y="2360815"/>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3</a:t>
              </a:r>
            </a:p>
          </p:txBody>
        </p:sp>
        <p:sp>
          <p:nvSpPr>
            <p:cNvPr id="151" name="Oval 150">
              <a:extLst>
                <a:ext uri="{FF2B5EF4-FFF2-40B4-BE49-F238E27FC236}">
                  <a16:creationId xmlns:a16="http://schemas.microsoft.com/office/drawing/2014/main" id="{39EA5E27-B063-4862-8A77-E69AB6CEA3DB}"/>
                </a:ext>
              </a:extLst>
            </p:cNvPr>
            <p:cNvSpPr/>
            <p:nvPr/>
          </p:nvSpPr>
          <p:spPr>
            <a:xfrm>
              <a:off x="2946847" y="4069186"/>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5</a:t>
              </a:r>
            </a:p>
          </p:txBody>
        </p:sp>
        <p:sp>
          <p:nvSpPr>
            <p:cNvPr id="152" name="Oval 151">
              <a:extLst>
                <a:ext uri="{FF2B5EF4-FFF2-40B4-BE49-F238E27FC236}">
                  <a16:creationId xmlns:a16="http://schemas.microsoft.com/office/drawing/2014/main" id="{51D9D1B3-17DA-48A0-9948-177E2F1AF244}"/>
                </a:ext>
              </a:extLst>
            </p:cNvPr>
            <p:cNvSpPr/>
            <p:nvPr/>
          </p:nvSpPr>
          <p:spPr>
            <a:xfrm>
              <a:off x="2946846" y="1549622"/>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2</a:t>
              </a:r>
            </a:p>
          </p:txBody>
        </p:sp>
        <p:sp>
          <p:nvSpPr>
            <p:cNvPr id="162" name="Oval 161">
              <a:extLst>
                <a:ext uri="{FF2B5EF4-FFF2-40B4-BE49-F238E27FC236}">
                  <a16:creationId xmlns:a16="http://schemas.microsoft.com/office/drawing/2014/main" id="{0FDA9707-AE00-4A00-BCAD-9D775A4DFF78}"/>
                </a:ext>
              </a:extLst>
            </p:cNvPr>
            <p:cNvSpPr/>
            <p:nvPr/>
          </p:nvSpPr>
          <p:spPr>
            <a:xfrm>
              <a:off x="2946846" y="803727"/>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1</a:t>
              </a:r>
            </a:p>
          </p:txBody>
        </p:sp>
        <p:sp>
          <p:nvSpPr>
            <p:cNvPr id="175" name="Oval 174">
              <a:extLst>
                <a:ext uri="{FF2B5EF4-FFF2-40B4-BE49-F238E27FC236}">
                  <a16:creationId xmlns:a16="http://schemas.microsoft.com/office/drawing/2014/main" id="{CB168917-1BF7-46FB-9FCB-F52ACAFCC85B}"/>
                </a:ext>
              </a:extLst>
            </p:cNvPr>
            <p:cNvSpPr/>
            <p:nvPr/>
          </p:nvSpPr>
          <p:spPr>
            <a:xfrm>
              <a:off x="2946847" y="5838368"/>
              <a:ext cx="291600" cy="291600"/>
            </a:xfrm>
            <a:prstGeom prst="ellipse">
              <a:avLst/>
            </a:prstGeom>
            <a:solidFill>
              <a:schemeClr val="bg2"/>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a:ln>
                    <a:noFill/>
                  </a:ln>
                  <a:solidFill>
                    <a:srgbClr val="0070C0"/>
                  </a:solidFill>
                  <a:effectLst/>
                  <a:uLnTx/>
                  <a:uFillTx/>
                  <a:latin typeface="Calibri" panose="020F0502020204030204"/>
                  <a:ea typeface="+mn-ea"/>
                  <a:cs typeface="+mn-cs"/>
                </a:rPr>
                <a:t>7</a:t>
              </a:r>
            </a:p>
          </p:txBody>
        </p:sp>
      </p:grpSp>
      <p:sp>
        <p:nvSpPr>
          <p:cNvPr id="155" name="Rectangle 154">
            <a:extLst>
              <a:ext uri="{FF2B5EF4-FFF2-40B4-BE49-F238E27FC236}">
                <a16:creationId xmlns:a16="http://schemas.microsoft.com/office/drawing/2014/main" id="{2994E652-C04E-4545-A121-4FB8D01AAD9E}"/>
              </a:ext>
            </a:extLst>
          </p:cNvPr>
          <p:cNvSpPr>
            <a:spLocks noChangeArrowheads="1"/>
          </p:cNvSpPr>
          <p:nvPr/>
        </p:nvSpPr>
        <p:spPr bwMode="gray">
          <a:xfrm>
            <a:off x="4028432" y="904259"/>
            <a:ext cx="1590992" cy="215444"/>
          </a:xfrm>
          <a:prstGeom prst="rect">
            <a:avLst/>
          </a:prstGeom>
          <a:noFill/>
          <a:ln w="9525" algn="ctr">
            <a:noFill/>
            <a:miter lim="800000"/>
            <a:headEnd/>
            <a:tailEnd/>
          </a:ln>
          <a:effectLst/>
          <a:extLst>
            <a:ext uri="{909E8E84-426E-40DD-AFC4-6F175D3DCCD1}">
              <a14:hiddenFill xmlns:a14="http://schemas.microsoft.com/office/drawing/2010/main">
                <a:solidFill>
                  <a:schemeClr val="accent2"/>
                </a:solidFill>
              </a14:hiddenFill>
            </a:ext>
          </a:extLst>
        </p:spPr>
        <p:txBody>
          <a:bodyPr wrap="square" lIns="0" tIns="0" rIns="0" bIns="0" anchor="ctr">
            <a:spAutoFit/>
          </a:bodyPr>
          <a:lstStyle/>
          <a:p>
            <a:pPr marL="0" marR="0" lvl="0" indent="0" algn="l" defTabSz="829275" rtl="0" eaLnBrk="0" fontAlgn="base"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EYInterstate Light"/>
                <a:ea typeface="+mn-ea"/>
                <a:cs typeface="+mn-cs"/>
                <a:sym typeface="EYInterstate Light" panose="02000506000000020004" pitchFamily="2" charset="0"/>
              </a:rPr>
              <a:t>Data Strategy</a:t>
            </a:r>
          </a:p>
        </p:txBody>
      </p:sp>
      <p:grpSp>
        <p:nvGrpSpPr>
          <p:cNvPr id="220" name="Group 219">
            <a:extLst>
              <a:ext uri="{FF2B5EF4-FFF2-40B4-BE49-F238E27FC236}">
                <a16:creationId xmlns:a16="http://schemas.microsoft.com/office/drawing/2014/main" id="{FF553AB2-7A12-4240-8AFA-DCF12A775FE7}"/>
              </a:ext>
            </a:extLst>
          </p:cNvPr>
          <p:cNvGrpSpPr/>
          <p:nvPr/>
        </p:nvGrpSpPr>
        <p:grpSpPr>
          <a:xfrm>
            <a:off x="3319317" y="697423"/>
            <a:ext cx="477456" cy="573408"/>
            <a:chOff x="3930650" y="1047750"/>
            <a:chExt cx="647700" cy="800100"/>
          </a:xfrm>
          <a:solidFill>
            <a:srgbClr val="FFFFFF"/>
          </a:solidFill>
        </p:grpSpPr>
        <p:sp>
          <p:nvSpPr>
            <p:cNvPr id="221" name="Freeform 38">
              <a:extLst>
                <a:ext uri="{FF2B5EF4-FFF2-40B4-BE49-F238E27FC236}">
                  <a16:creationId xmlns:a16="http://schemas.microsoft.com/office/drawing/2014/main" id="{C87B839D-E5D5-485E-A110-8D24B03B1A3B}"/>
                </a:ext>
              </a:extLst>
            </p:cNvPr>
            <p:cNvSpPr>
              <a:spLocks/>
            </p:cNvSpPr>
            <p:nvPr/>
          </p:nvSpPr>
          <p:spPr bwMode="auto">
            <a:xfrm>
              <a:off x="4070350" y="1250950"/>
              <a:ext cx="381000" cy="381000"/>
            </a:xfrm>
            <a:custGeom>
              <a:avLst/>
              <a:gdLst>
                <a:gd name="T0" fmla="*/ 240 w 240"/>
                <a:gd name="T1" fmla="*/ 120 h 240"/>
                <a:gd name="T2" fmla="*/ 240 w 240"/>
                <a:gd name="T3" fmla="*/ 120 h 240"/>
                <a:gd name="T4" fmla="*/ 240 w 240"/>
                <a:gd name="T5" fmla="*/ 132 h 240"/>
                <a:gd name="T6" fmla="*/ 238 w 240"/>
                <a:gd name="T7" fmla="*/ 144 h 240"/>
                <a:gd name="T8" fmla="*/ 230 w 240"/>
                <a:gd name="T9" fmla="*/ 166 h 240"/>
                <a:gd name="T10" fmla="*/ 220 w 240"/>
                <a:gd name="T11" fmla="*/ 188 h 240"/>
                <a:gd name="T12" fmla="*/ 204 w 240"/>
                <a:gd name="T13" fmla="*/ 204 h 240"/>
                <a:gd name="T14" fmla="*/ 188 w 240"/>
                <a:gd name="T15" fmla="*/ 220 h 240"/>
                <a:gd name="T16" fmla="*/ 166 w 240"/>
                <a:gd name="T17" fmla="*/ 230 h 240"/>
                <a:gd name="T18" fmla="*/ 144 w 240"/>
                <a:gd name="T19" fmla="*/ 238 h 240"/>
                <a:gd name="T20" fmla="*/ 132 w 240"/>
                <a:gd name="T21" fmla="*/ 240 h 240"/>
                <a:gd name="T22" fmla="*/ 120 w 240"/>
                <a:gd name="T23" fmla="*/ 240 h 240"/>
                <a:gd name="T24" fmla="*/ 120 w 240"/>
                <a:gd name="T25" fmla="*/ 240 h 240"/>
                <a:gd name="T26" fmla="*/ 108 w 240"/>
                <a:gd name="T27" fmla="*/ 240 h 240"/>
                <a:gd name="T28" fmla="*/ 96 w 240"/>
                <a:gd name="T29" fmla="*/ 238 h 240"/>
                <a:gd name="T30" fmla="*/ 74 w 240"/>
                <a:gd name="T31" fmla="*/ 230 h 240"/>
                <a:gd name="T32" fmla="*/ 52 w 240"/>
                <a:gd name="T33" fmla="*/ 220 h 240"/>
                <a:gd name="T34" fmla="*/ 36 w 240"/>
                <a:gd name="T35" fmla="*/ 204 h 240"/>
                <a:gd name="T36" fmla="*/ 20 w 240"/>
                <a:gd name="T37" fmla="*/ 188 h 240"/>
                <a:gd name="T38" fmla="*/ 10 w 240"/>
                <a:gd name="T39" fmla="*/ 166 h 240"/>
                <a:gd name="T40" fmla="*/ 2 w 240"/>
                <a:gd name="T41" fmla="*/ 144 h 240"/>
                <a:gd name="T42" fmla="*/ 0 w 240"/>
                <a:gd name="T43" fmla="*/ 132 h 240"/>
                <a:gd name="T44" fmla="*/ 0 w 240"/>
                <a:gd name="T45" fmla="*/ 120 h 240"/>
                <a:gd name="T46" fmla="*/ 0 w 240"/>
                <a:gd name="T47" fmla="*/ 120 h 240"/>
                <a:gd name="T48" fmla="*/ 0 w 240"/>
                <a:gd name="T49" fmla="*/ 108 h 240"/>
                <a:gd name="T50" fmla="*/ 2 w 240"/>
                <a:gd name="T51" fmla="*/ 96 h 240"/>
                <a:gd name="T52" fmla="*/ 10 w 240"/>
                <a:gd name="T53" fmla="*/ 74 h 240"/>
                <a:gd name="T54" fmla="*/ 20 w 240"/>
                <a:gd name="T55" fmla="*/ 52 h 240"/>
                <a:gd name="T56" fmla="*/ 36 w 240"/>
                <a:gd name="T57" fmla="*/ 36 h 240"/>
                <a:gd name="T58" fmla="*/ 52 w 240"/>
                <a:gd name="T59" fmla="*/ 20 h 240"/>
                <a:gd name="T60" fmla="*/ 74 w 240"/>
                <a:gd name="T61" fmla="*/ 10 h 240"/>
                <a:gd name="T62" fmla="*/ 96 w 240"/>
                <a:gd name="T63" fmla="*/ 2 h 240"/>
                <a:gd name="T64" fmla="*/ 108 w 240"/>
                <a:gd name="T65" fmla="*/ 0 h 240"/>
                <a:gd name="T66" fmla="*/ 120 w 240"/>
                <a:gd name="T67" fmla="*/ 0 h 240"/>
                <a:gd name="T68" fmla="*/ 120 w 240"/>
                <a:gd name="T69" fmla="*/ 0 h 240"/>
                <a:gd name="T70" fmla="*/ 132 w 240"/>
                <a:gd name="T71" fmla="*/ 0 h 240"/>
                <a:gd name="T72" fmla="*/ 144 w 240"/>
                <a:gd name="T73" fmla="*/ 2 h 240"/>
                <a:gd name="T74" fmla="*/ 166 w 240"/>
                <a:gd name="T75" fmla="*/ 10 h 240"/>
                <a:gd name="T76" fmla="*/ 188 w 240"/>
                <a:gd name="T77" fmla="*/ 20 h 240"/>
                <a:gd name="T78" fmla="*/ 204 w 240"/>
                <a:gd name="T79" fmla="*/ 36 h 240"/>
                <a:gd name="T80" fmla="*/ 220 w 240"/>
                <a:gd name="T81" fmla="*/ 52 h 240"/>
                <a:gd name="T82" fmla="*/ 230 w 240"/>
                <a:gd name="T83" fmla="*/ 74 h 240"/>
                <a:gd name="T84" fmla="*/ 238 w 240"/>
                <a:gd name="T85" fmla="*/ 96 h 240"/>
                <a:gd name="T86" fmla="*/ 240 w 240"/>
                <a:gd name="T87" fmla="*/ 108 h 240"/>
                <a:gd name="T88" fmla="*/ 240 w 240"/>
                <a:gd name="T89" fmla="*/ 120 h 240"/>
                <a:gd name="T90" fmla="*/ 240 w 240"/>
                <a:gd name="T91" fmla="*/ 12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240">
                  <a:moveTo>
                    <a:pt x="240" y="120"/>
                  </a:moveTo>
                  <a:lnTo>
                    <a:pt x="240" y="120"/>
                  </a:lnTo>
                  <a:lnTo>
                    <a:pt x="240" y="132"/>
                  </a:lnTo>
                  <a:lnTo>
                    <a:pt x="238" y="144"/>
                  </a:lnTo>
                  <a:lnTo>
                    <a:pt x="230" y="166"/>
                  </a:lnTo>
                  <a:lnTo>
                    <a:pt x="220" y="188"/>
                  </a:lnTo>
                  <a:lnTo>
                    <a:pt x="204" y="204"/>
                  </a:lnTo>
                  <a:lnTo>
                    <a:pt x="188" y="220"/>
                  </a:lnTo>
                  <a:lnTo>
                    <a:pt x="166" y="230"/>
                  </a:lnTo>
                  <a:lnTo>
                    <a:pt x="144" y="238"/>
                  </a:lnTo>
                  <a:lnTo>
                    <a:pt x="132" y="240"/>
                  </a:lnTo>
                  <a:lnTo>
                    <a:pt x="120" y="240"/>
                  </a:lnTo>
                  <a:lnTo>
                    <a:pt x="120" y="240"/>
                  </a:lnTo>
                  <a:lnTo>
                    <a:pt x="108" y="240"/>
                  </a:lnTo>
                  <a:lnTo>
                    <a:pt x="96" y="238"/>
                  </a:lnTo>
                  <a:lnTo>
                    <a:pt x="74" y="230"/>
                  </a:lnTo>
                  <a:lnTo>
                    <a:pt x="52" y="220"/>
                  </a:lnTo>
                  <a:lnTo>
                    <a:pt x="36" y="204"/>
                  </a:lnTo>
                  <a:lnTo>
                    <a:pt x="20" y="188"/>
                  </a:lnTo>
                  <a:lnTo>
                    <a:pt x="10" y="166"/>
                  </a:lnTo>
                  <a:lnTo>
                    <a:pt x="2" y="144"/>
                  </a:lnTo>
                  <a:lnTo>
                    <a:pt x="0" y="132"/>
                  </a:lnTo>
                  <a:lnTo>
                    <a:pt x="0" y="120"/>
                  </a:lnTo>
                  <a:lnTo>
                    <a:pt x="0" y="120"/>
                  </a:lnTo>
                  <a:lnTo>
                    <a:pt x="0" y="108"/>
                  </a:lnTo>
                  <a:lnTo>
                    <a:pt x="2" y="96"/>
                  </a:lnTo>
                  <a:lnTo>
                    <a:pt x="10" y="74"/>
                  </a:lnTo>
                  <a:lnTo>
                    <a:pt x="20" y="52"/>
                  </a:lnTo>
                  <a:lnTo>
                    <a:pt x="36" y="36"/>
                  </a:lnTo>
                  <a:lnTo>
                    <a:pt x="52" y="20"/>
                  </a:lnTo>
                  <a:lnTo>
                    <a:pt x="74" y="10"/>
                  </a:lnTo>
                  <a:lnTo>
                    <a:pt x="96" y="2"/>
                  </a:lnTo>
                  <a:lnTo>
                    <a:pt x="108" y="0"/>
                  </a:lnTo>
                  <a:lnTo>
                    <a:pt x="120" y="0"/>
                  </a:lnTo>
                  <a:lnTo>
                    <a:pt x="120" y="0"/>
                  </a:lnTo>
                  <a:lnTo>
                    <a:pt x="132" y="0"/>
                  </a:lnTo>
                  <a:lnTo>
                    <a:pt x="144" y="2"/>
                  </a:lnTo>
                  <a:lnTo>
                    <a:pt x="166" y="10"/>
                  </a:lnTo>
                  <a:lnTo>
                    <a:pt x="188" y="20"/>
                  </a:lnTo>
                  <a:lnTo>
                    <a:pt x="204" y="36"/>
                  </a:lnTo>
                  <a:lnTo>
                    <a:pt x="220" y="52"/>
                  </a:lnTo>
                  <a:lnTo>
                    <a:pt x="230" y="74"/>
                  </a:lnTo>
                  <a:lnTo>
                    <a:pt x="238" y="96"/>
                  </a:lnTo>
                  <a:lnTo>
                    <a:pt x="240" y="108"/>
                  </a:lnTo>
                  <a:lnTo>
                    <a:pt x="240" y="120"/>
                  </a:lnTo>
                  <a:lnTo>
                    <a:pt x="240" y="12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2" name="Freeform 39">
              <a:extLst>
                <a:ext uri="{FF2B5EF4-FFF2-40B4-BE49-F238E27FC236}">
                  <a16:creationId xmlns:a16="http://schemas.microsoft.com/office/drawing/2014/main" id="{2416C0D3-4399-4AD5-BFE6-C11EB7E31CAE}"/>
                </a:ext>
              </a:extLst>
            </p:cNvPr>
            <p:cNvSpPr>
              <a:spLocks/>
            </p:cNvSpPr>
            <p:nvPr/>
          </p:nvSpPr>
          <p:spPr bwMode="auto">
            <a:xfrm>
              <a:off x="4375150" y="1301750"/>
              <a:ext cx="152400" cy="76200"/>
            </a:xfrm>
            <a:custGeom>
              <a:avLst/>
              <a:gdLst>
                <a:gd name="T0" fmla="*/ 96 w 96"/>
                <a:gd name="T1" fmla="*/ 0 h 48"/>
                <a:gd name="T2" fmla="*/ 48 w 96"/>
                <a:gd name="T3" fmla="*/ 0 h 48"/>
                <a:gd name="T4" fmla="*/ 16 w 96"/>
                <a:gd name="T5" fmla="*/ 48 h 48"/>
                <a:gd name="T6" fmla="*/ 0 w 96"/>
                <a:gd name="T7" fmla="*/ 48 h 48"/>
              </a:gdLst>
              <a:ahLst/>
              <a:cxnLst>
                <a:cxn ang="0">
                  <a:pos x="T0" y="T1"/>
                </a:cxn>
                <a:cxn ang="0">
                  <a:pos x="T2" y="T3"/>
                </a:cxn>
                <a:cxn ang="0">
                  <a:pos x="T4" y="T5"/>
                </a:cxn>
                <a:cxn ang="0">
                  <a:pos x="T6" y="T7"/>
                </a:cxn>
              </a:cxnLst>
              <a:rect l="0" t="0" r="r" b="b"/>
              <a:pathLst>
                <a:path w="96" h="48">
                  <a:moveTo>
                    <a:pt x="96" y="0"/>
                  </a:moveTo>
                  <a:lnTo>
                    <a:pt x="48" y="0"/>
                  </a:lnTo>
                  <a:lnTo>
                    <a:pt x="16" y="48"/>
                  </a:lnTo>
                  <a:lnTo>
                    <a:pt x="0" y="48"/>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3" name="Line 40">
              <a:extLst>
                <a:ext uri="{FF2B5EF4-FFF2-40B4-BE49-F238E27FC236}">
                  <a16:creationId xmlns:a16="http://schemas.microsoft.com/office/drawing/2014/main" id="{474EF002-683E-46FF-ACED-5CAF06AD0A8F}"/>
                </a:ext>
              </a:extLst>
            </p:cNvPr>
            <p:cNvSpPr>
              <a:spLocks noChangeShapeType="1"/>
            </p:cNvSpPr>
            <p:nvPr/>
          </p:nvSpPr>
          <p:spPr bwMode="auto">
            <a:xfrm flipH="1">
              <a:off x="4400550" y="1441450"/>
              <a:ext cx="1397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4" name="Freeform 41">
              <a:extLst>
                <a:ext uri="{FF2B5EF4-FFF2-40B4-BE49-F238E27FC236}">
                  <a16:creationId xmlns:a16="http://schemas.microsoft.com/office/drawing/2014/main" id="{BDD5CB3F-217B-48C3-9EF8-787152680630}"/>
                </a:ext>
              </a:extLst>
            </p:cNvPr>
            <p:cNvSpPr>
              <a:spLocks/>
            </p:cNvSpPr>
            <p:nvPr/>
          </p:nvSpPr>
          <p:spPr bwMode="auto">
            <a:xfrm>
              <a:off x="4489450" y="12636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5" name="Freeform 42">
              <a:extLst>
                <a:ext uri="{FF2B5EF4-FFF2-40B4-BE49-F238E27FC236}">
                  <a16:creationId xmlns:a16="http://schemas.microsoft.com/office/drawing/2014/main" id="{15D267EF-2755-4CA7-B54F-D604788375C2}"/>
                </a:ext>
              </a:extLst>
            </p:cNvPr>
            <p:cNvSpPr>
              <a:spLocks/>
            </p:cNvSpPr>
            <p:nvPr/>
          </p:nvSpPr>
          <p:spPr bwMode="auto">
            <a:xfrm>
              <a:off x="4375150" y="1504950"/>
              <a:ext cx="152400" cy="76200"/>
            </a:xfrm>
            <a:custGeom>
              <a:avLst/>
              <a:gdLst>
                <a:gd name="T0" fmla="*/ 96 w 96"/>
                <a:gd name="T1" fmla="*/ 48 h 48"/>
                <a:gd name="T2" fmla="*/ 48 w 96"/>
                <a:gd name="T3" fmla="*/ 48 h 48"/>
                <a:gd name="T4" fmla="*/ 16 w 96"/>
                <a:gd name="T5" fmla="*/ 0 h 48"/>
                <a:gd name="T6" fmla="*/ 0 w 96"/>
                <a:gd name="T7" fmla="*/ 0 h 48"/>
              </a:gdLst>
              <a:ahLst/>
              <a:cxnLst>
                <a:cxn ang="0">
                  <a:pos x="T0" y="T1"/>
                </a:cxn>
                <a:cxn ang="0">
                  <a:pos x="T2" y="T3"/>
                </a:cxn>
                <a:cxn ang="0">
                  <a:pos x="T4" y="T5"/>
                </a:cxn>
                <a:cxn ang="0">
                  <a:pos x="T6" y="T7"/>
                </a:cxn>
              </a:cxnLst>
              <a:rect l="0" t="0" r="r" b="b"/>
              <a:pathLst>
                <a:path w="96" h="48">
                  <a:moveTo>
                    <a:pt x="96" y="48"/>
                  </a:moveTo>
                  <a:lnTo>
                    <a:pt x="48" y="48"/>
                  </a:lnTo>
                  <a:lnTo>
                    <a:pt x="16"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6" name="Freeform 43">
              <a:extLst>
                <a:ext uri="{FF2B5EF4-FFF2-40B4-BE49-F238E27FC236}">
                  <a16:creationId xmlns:a16="http://schemas.microsoft.com/office/drawing/2014/main" id="{ADBC23E5-6ECE-4D8D-8AD1-31833484775F}"/>
                </a:ext>
              </a:extLst>
            </p:cNvPr>
            <p:cNvSpPr>
              <a:spLocks/>
            </p:cNvSpPr>
            <p:nvPr/>
          </p:nvSpPr>
          <p:spPr bwMode="auto">
            <a:xfrm>
              <a:off x="4489450" y="15430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7" name="Freeform 44">
              <a:extLst>
                <a:ext uri="{FF2B5EF4-FFF2-40B4-BE49-F238E27FC236}">
                  <a16:creationId xmlns:a16="http://schemas.microsoft.com/office/drawing/2014/main" id="{3CD783A9-45BE-4D6E-A73A-6390927272B6}"/>
                </a:ext>
              </a:extLst>
            </p:cNvPr>
            <p:cNvSpPr>
              <a:spLocks/>
            </p:cNvSpPr>
            <p:nvPr/>
          </p:nvSpPr>
          <p:spPr bwMode="auto">
            <a:xfrm>
              <a:off x="4502150" y="14033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8" name="Freeform 45">
              <a:extLst>
                <a:ext uri="{FF2B5EF4-FFF2-40B4-BE49-F238E27FC236}">
                  <a16:creationId xmlns:a16="http://schemas.microsoft.com/office/drawing/2014/main" id="{1641E89F-E217-41C7-A5BB-43C568160E16}"/>
                </a:ext>
              </a:extLst>
            </p:cNvPr>
            <p:cNvSpPr>
              <a:spLocks/>
            </p:cNvSpPr>
            <p:nvPr/>
          </p:nvSpPr>
          <p:spPr bwMode="auto">
            <a:xfrm>
              <a:off x="4324350" y="1568450"/>
              <a:ext cx="98425" cy="127000"/>
            </a:xfrm>
            <a:custGeom>
              <a:avLst/>
              <a:gdLst>
                <a:gd name="T0" fmla="*/ 62 w 62"/>
                <a:gd name="T1" fmla="*/ 80 h 80"/>
                <a:gd name="T2" fmla="*/ 8 w 62"/>
                <a:gd name="T3" fmla="*/ 0 h 80"/>
                <a:gd name="T4" fmla="*/ 0 w 62"/>
                <a:gd name="T5" fmla="*/ 0 h 80"/>
              </a:gdLst>
              <a:ahLst/>
              <a:cxnLst>
                <a:cxn ang="0">
                  <a:pos x="T0" y="T1"/>
                </a:cxn>
                <a:cxn ang="0">
                  <a:pos x="T2" y="T3"/>
                </a:cxn>
                <a:cxn ang="0">
                  <a:pos x="T4" y="T5"/>
                </a:cxn>
              </a:cxnLst>
              <a:rect l="0" t="0" r="r" b="b"/>
              <a:pathLst>
                <a:path w="62" h="80">
                  <a:moveTo>
                    <a:pt x="62" y="80"/>
                  </a:moveTo>
                  <a:lnTo>
                    <a:pt x="8" y="0"/>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9" name="Freeform 46">
              <a:extLst>
                <a:ext uri="{FF2B5EF4-FFF2-40B4-BE49-F238E27FC236}">
                  <a16:creationId xmlns:a16="http://schemas.microsoft.com/office/drawing/2014/main" id="{4D03485D-7E4E-4136-A9AE-04291368F640}"/>
                </a:ext>
              </a:extLst>
            </p:cNvPr>
            <p:cNvSpPr>
              <a:spLocks/>
            </p:cNvSpPr>
            <p:nvPr/>
          </p:nvSpPr>
          <p:spPr bwMode="auto">
            <a:xfrm>
              <a:off x="4387850" y="1657350"/>
              <a:ext cx="76200" cy="76200"/>
            </a:xfrm>
            <a:custGeom>
              <a:avLst/>
              <a:gdLst>
                <a:gd name="T0" fmla="*/ 0 w 48"/>
                <a:gd name="T1" fmla="*/ 24 h 48"/>
                <a:gd name="T2" fmla="*/ 0 w 48"/>
                <a:gd name="T3" fmla="*/ 24 h 48"/>
                <a:gd name="T4" fmla="*/ 2 w 48"/>
                <a:gd name="T5" fmla="*/ 14 h 48"/>
                <a:gd name="T6" fmla="*/ 8 w 48"/>
                <a:gd name="T7" fmla="*/ 8 h 48"/>
                <a:gd name="T8" fmla="*/ 14 w 48"/>
                <a:gd name="T9" fmla="*/ 2 h 48"/>
                <a:gd name="T10" fmla="*/ 24 w 48"/>
                <a:gd name="T11" fmla="*/ 0 h 48"/>
                <a:gd name="T12" fmla="*/ 24 w 48"/>
                <a:gd name="T13" fmla="*/ 0 h 48"/>
                <a:gd name="T14" fmla="*/ 34 w 48"/>
                <a:gd name="T15" fmla="*/ 2 h 48"/>
                <a:gd name="T16" fmla="*/ 40 w 48"/>
                <a:gd name="T17" fmla="*/ 8 h 48"/>
                <a:gd name="T18" fmla="*/ 46 w 48"/>
                <a:gd name="T19" fmla="*/ 14 h 48"/>
                <a:gd name="T20" fmla="*/ 48 w 48"/>
                <a:gd name="T21" fmla="*/ 24 h 48"/>
                <a:gd name="T22" fmla="*/ 48 w 48"/>
                <a:gd name="T23" fmla="*/ 24 h 48"/>
                <a:gd name="T24" fmla="*/ 46 w 48"/>
                <a:gd name="T25" fmla="*/ 34 h 48"/>
                <a:gd name="T26" fmla="*/ 40 w 48"/>
                <a:gd name="T27" fmla="*/ 40 h 48"/>
                <a:gd name="T28" fmla="*/ 34 w 48"/>
                <a:gd name="T29" fmla="*/ 46 h 48"/>
                <a:gd name="T30" fmla="*/ 24 w 48"/>
                <a:gd name="T31" fmla="*/ 48 h 48"/>
                <a:gd name="T32" fmla="*/ 24 w 48"/>
                <a:gd name="T33" fmla="*/ 48 h 48"/>
                <a:gd name="T34" fmla="*/ 14 w 48"/>
                <a:gd name="T35" fmla="*/ 46 h 48"/>
                <a:gd name="T36" fmla="*/ 8 w 48"/>
                <a:gd name="T37" fmla="*/ 40 h 48"/>
                <a:gd name="T38" fmla="*/ 2 w 48"/>
                <a:gd name="T39" fmla="*/ 3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14"/>
                  </a:lnTo>
                  <a:lnTo>
                    <a:pt x="8" y="8"/>
                  </a:lnTo>
                  <a:lnTo>
                    <a:pt x="14" y="2"/>
                  </a:lnTo>
                  <a:lnTo>
                    <a:pt x="24" y="0"/>
                  </a:lnTo>
                  <a:lnTo>
                    <a:pt x="24" y="0"/>
                  </a:lnTo>
                  <a:lnTo>
                    <a:pt x="34" y="2"/>
                  </a:lnTo>
                  <a:lnTo>
                    <a:pt x="40" y="8"/>
                  </a:lnTo>
                  <a:lnTo>
                    <a:pt x="46" y="14"/>
                  </a:lnTo>
                  <a:lnTo>
                    <a:pt x="48" y="24"/>
                  </a:lnTo>
                  <a:lnTo>
                    <a:pt x="48" y="24"/>
                  </a:lnTo>
                  <a:lnTo>
                    <a:pt x="46" y="34"/>
                  </a:lnTo>
                  <a:lnTo>
                    <a:pt x="40" y="40"/>
                  </a:lnTo>
                  <a:lnTo>
                    <a:pt x="34" y="46"/>
                  </a:lnTo>
                  <a:lnTo>
                    <a:pt x="24" y="48"/>
                  </a:lnTo>
                  <a:lnTo>
                    <a:pt x="24" y="48"/>
                  </a:lnTo>
                  <a:lnTo>
                    <a:pt x="14" y="46"/>
                  </a:lnTo>
                  <a:lnTo>
                    <a:pt x="8" y="40"/>
                  </a:lnTo>
                  <a:lnTo>
                    <a:pt x="2" y="3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0" name="Freeform 47">
              <a:extLst>
                <a:ext uri="{FF2B5EF4-FFF2-40B4-BE49-F238E27FC236}">
                  <a16:creationId xmlns:a16="http://schemas.microsoft.com/office/drawing/2014/main" id="{C64C4D94-77FA-489B-98F9-1391ED5F4FD9}"/>
                </a:ext>
              </a:extLst>
            </p:cNvPr>
            <p:cNvSpPr>
              <a:spLocks/>
            </p:cNvSpPr>
            <p:nvPr/>
          </p:nvSpPr>
          <p:spPr bwMode="auto">
            <a:xfrm>
              <a:off x="4260850" y="1212850"/>
              <a:ext cx="161925" cy="101600"/>
            </a:xfrm>
            <a:custGeom>
              <a:avLst/>
              <a:gdLst>
                <a:gd name="T0" fmla="*/ 102 w 102"/>
                <a:gd name="T1" fmla="*/ 0 h 64"/>
                <a:gd name="T2" fmla="*/ 48 w 102"/>
                <a:gd name="T3" fmla="*/ 64 h 64"/>
                <a:gd name="T4" fmla="*/ 0 w 102"/>
                <a:gd name="T5" fmla="*/ 64 h 64"/>
              </a:gdLst>
              <a:ahLst/>
              <a:cxnLst>
                <a:cxn ang="0">
                  <a:pos x="T0" y="T1"/>
                </a:cxn>
                <a:cxn ang="0">
                  <a:pos x="T2" y="T3"/>
                </a:cxn>
                <a:cxn ang="0">
                  <a:pos x="T4" y="T5"/>
                </a:cxn>
              </a:cxnLst>
              <a:rect l="0" t="0" r="r" b="b"/>
              <a:pathLst>
                <a:path w="102" h="64">
                  <a:moveTo>
                    <a:pt x="102" y="0"/>
                  </a:moveTo>
                  <a:lnTo>
                    <a:pt x="48" y="64"/>
                  </a:lnTo>
                  <a:lnTo>
                    <a:pt x="0" y="64"/>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1" name="Freeform 48">
              <a:extLst>
                <a:ext uri="{FF2B5EF4-FFF2-40B4-BE49-F238E27FC236}">
                  <a16:creationId xmlns:a16="http://schemas.microsoft.com/office/drawing/2014/main" id="{2E459830-BD66-4898-A44F-0E0A86A5C1C8}"/>
                </a:ext>
              </a:extLst>
            </p:cNvPr>
            <p:cNvSpPr>
              <a:spLocks/>
            </p:cNvSpPr>
            <p:nvPr/>
          </p:nvSpPr>
          <p:spPr bwMode="auto">
            <a:xfrm>
              <a:off x="4387850" y="1174750"/>
              <a:ext cx="76200" cy="76200"/>
            </a:xfrm>
            <a:custGeom>
              <a:avLst/>
              <a:gdLst>
                <a:gd name="T0" fmla="*/ 0 w 48"/>
                <a:gd name="T1" fmla="*/ 24 h 48"/>
                <a:gd name="T2" fmla="*/ 0 w 48"/>
                <a:gd name="T3" fmla="*/ 24 h 48"/>
                <a:gd name="T4" fmla="*/ 2 w 48"/>
                <a:gd name="T5" fmla="*/ 34 h 48"/>
                <a:gd name="T6" fmla="*/ 8 w 48"/>
                <a:gd name="T7" fmla="*/ 40 h 48"/>
                <a:gd name="T8" fmla="*/ 14 w 48"/>
                <a:gd name="T9" fmla="*/ 46 h 48"/>
                <a:gd name="T10" fmla="*/ 24 w 48"/>
                <a:gd name="T11" fmla="*/ 48 h 48"/>
                <a:gd name="T12" fmla="*/ 24 w 48"/>
                <a:gd name="T13" fmla="*/ 48 h 48"/>
                <a:gd name="T14" fmla="*/ 34 w 48"/>
                <a:gd name="T15" fmla="*/ 46 h 48"/>
                <a:gd name="T16" fmla="*/ 40 w 48"/>
                <a:gd name="T17" fmla="*/ 40 h 48"/>
                <a:gd name="T18" fmla="*/ 46 w 48"/>
                <a:gd name="T19" fmla="*/ 34 h 48"/>
                <a:gd name="T20" fmla="*/ 48 w 48"/>
                <a:gd name="T21" fmla="*/ 24 h 48"/>
                <a:gd name="T22" fmla="*/ 48 w 48"/>
                <a:gd name="T23" fmla="*/ 24 h 48"/>
                <a:gd name="T24" fmla="*/ 46 w 48"/>
                <a:gd name="T25" fmla="*/ 14 h 48"/>
                <a:gd name="T26" fmla="*/ 40 w 48"/>
                <a:gd name="T27" fmla="*/ 8 h 48"/>
                <a:gd name="T28" fmla="*/ 34 w 48"/>
                <a:gd name="T29" fmla="*/ 2 h 48"/>
                <a:gd name="T30" fmla="*/ 24 w 48"/>
                <a:gd name="T31" fmla="*/ 0 h 48"/>
                <a:gd name="T32" fmla="*/ 24 w 48"/>
                <a:gd name="T33" fmla="*/ 0 h 48"/>
                <a:gd name="T34" fmla="*/ 14 w 48"/>
                <a:gd name="T35" fmla="*/ 2 h 48"/>
                <a:gd name="T36" fmla="*/ 8 w 48"/>
                <a:gd name="T37" fmla="*/ 8 h 48"/>
                <a:gd name="T38" fmla="*/ 2 w 48"/>
                <a:gd name="T39" fmla="*/ 14 h 48"/>
                <a:gd name="T40" fmla="*/ 0 w 48"/>
                <a:gd name="T41" fmla="*/ 24 h 48"/>
                <a:gd name="T42" fmla="*/ 0 w 48"/>
                <a:gd name="T4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0" y="24"/>
                  </a:moveTo>
                  <a:lnTo>
                    <a:pt x="0" y="24"/>
                  </a:lnTo>
                  <a:lnTo>
                    <a:pt x="2" y="34"/>
                  </a:lnTo>
                  <a:lnTo>
                    <a:pt x="8" y="40"/>
                  </a:lnTo>
                  <a:lnTo>
                    <a:pt x="14" y="46"/>
                  </a:lnTo>
                  <a:lnTo>
                    <a:pt x="24" y="48"/>
                  </a:lnTo>
                  <a:lnTo>
                    <a:pt x="24" y="48"/>
                  </a:lnTo>
                  <a:lnTo>
                    <a:pt x="34" y="46"/>
                  </a:lnTo>
                  <a:lnTo>
                    <a:pt x="40" y="40"/>
                  </a:lnTo>
                  <a:lnTo>
                    <a:pt x="46" y="34"/>
                  </a:lnTo>
                  <a:lnTo>
                    <a:pt x="48" y="24"/>
                  </a:lnTo>
                  <a:lnTo>
                    <a:pt x="48" y="24"/>
                  </a:lnTo>
                  <a:lnTo>
                    <a:pt x="46" y="14"/>
                  </a:lnTo>
                  <a:lnTo>
                    <a:pt x="40" y="8"/>
                  </a:lnTo>
                  <a:lnTo>
                    <a:pt x="34" y="2"/>
                  </a:lnTo>
                  <a:lnTo>
                    <a:pt x="24" y="0"/>
                  </a:lnTo>
                  <a:lnTo>
                    <a:pt x="24" y="0"/>
                  </a:lnTo>
                  <a:lnTo>
                    <a:pt x="14" y="2"/>
                  </a:lnTo>
                  <a:lnTo>
                    <a:pt x="8" y="8"/>
                  </a:lnTo>
                  <a:lnTo>
                    <a:pt x="2" y="14"/>
                  </a:lnTo>
                  <a:lnTo>
                    <a:pt x="0" y="24"/>
                  </a:lnTo>
                  <a:lnTo>
                    <a:pt x="0" y="24"/>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2" name="Freeform 49">
              <a:extLst>
                <a:ext uri="{FF2B5EF4-FFF2-40B4-BE49-F238E27FC236}">
                  <a16:creationId xmlns:a16="http://schemas.microsoft.com/office/drawing/2014/main" id="{5BB59D04-D86F-4D7E-AA7A-40EFC4252FD2}"/>
                </a:ext>
              </a:extLst>
            </p:cNvPr>
            <p:cNvSpPr>
              <a:spLocks/>
            </p:cNvSpPr>
            <p:nvPr/>
          </p:nvSpPr>
          <p:spPr bwMode="auto">
            <a:xfrm>
              <a:off x="3930650" y="1149350"/>
              <a:ext cx="330200" cy="596900"/>
            </a:xfrm>
            <a:custGeom>
              <a:avLst/>
              <a:gdLst>
                <a:gd name="T0" fmla="*/ 152 w 208"/>
                <a:gd name="T1" fmla="*/ 0 h 376"/>
                <a:gd name="T2" fmla="*/ 134 w 208"/>
                <a:gd name="T3" fmla="*/ 4 h 376"/>
                <a:gd name="T4" fmla="*/ 118 w 208"/>
                <a:gd name="T5" fmla="*/ 12 h 376"/>
                <a:gd name="T6" fmla="*/ 106 w 208"/>
                <a:gd name="T7" fmla="*/ 24 h 376"/>
                <a:gd name="T8" fmla="*/ 98 w 208"/>
                <a:gd name="T9" fmla="*/ 40 h 376"/>
                <a:gd name="T10" fmla="*/ 86 w 208"/>
                <a:gd name="T11" fmla="*/ 42 h 376"/>
                <a:gd name="T12" fmla="*/ 66 w 208"/>
                <a:gd name="T13" fmla="*/ 52 h 376"/>
                <a:gd name="T14" fmla="*/ 50 w 208"/>
                <a:gd name="T15" fmla="*/ 70 h 376"/>
                <a:gd name="T16" fmla="*/ 42 w 208"/>
                <a:gd name="T17" fmla="*/ 94 h 376"/>
                <a:gd name="T18" fmla="*/ 40 w 208"/>
                <a:gd name="T19" fmla="*/ 108 h 376"/>
                <a:gd name="T20" fmla="*/ 40 w 208"/>
                <a:gd name="T21" fmla="*/ 116 h 376"/>
                <a:gd name="T22" fmla="*/ 24 w 208"/>
                <a:gd name="T23" fmla="*/ 128 h 376"/>
                <a:gd name="T24" fmla="*/ 12 w 208"/>
                <a:gd name="T25" fmla="*/ 146 h 376"/>
                <a:gd name="T26" fmla="*/ 4 w 208"/>
                <a:gd name="T27" fmla="*/ 166 h 376"/>
                <a:gd name="T28" fmla="*/ 0 w 208"/>
                <a:gd name="T29" fmla="*/ 192 h 376"/>
                <a:gd name="T30" fmla="*/ 2 w 208"/>
                <a:gd name="T31" fmla="*/ 208 h 376"/>
                <a:gd name="T32" fmla="*/ 10 w 208"/>
                <a:gd name="T33" fmla="*/ 238 h 376"/>
                <a:gd name="T34" fmla="*/ 18 w 208"/>
                <a:gd name="T35" fmla="*/ 248 h 376"/>
                <a:gd name="T36" fmla="*/ 16 w 208"/>
                <a:gd name="T37" fmla="*/ 274 h 376"/>
                <a:gd name="T38" fmla="*/ 20 w 208"/>
                <a:gd name="T39" fmla="*/ 288 h 376"/>
                <a:gd name="T40" fmla="*/ 30 w 208"/>
                <a:gd name="T41" fmla="*/ 312 h 376"/>
                <a:gd name="T42" fmla="*/ 50 w 208"/>
                <a:gd name="T43" fmla="*/ 328 h 376"/>
                <a:gd name="T44" fmla="*/ 72 w 208"/>
                <a:gd name="T45" fmla="*/ 336 h 376"/>
                <a:gd name="T46" fmla="*/ 84 w 208"/>
                <a:gd name="T47" fmla="*/ 336 h 376"/>
                <a:gd name="T48" fmla="*/ 92 w 208"/>
                <a:gd name="T49" fmla="*/ 352 h 376"/>
                <a:gd name="T50" fmla="*/ 106 w 208"/>
                <a:gd name="T51" fmla="*/ 364 h 376"/>
                <a:gd name="T52" fmla="*/ 124 w 208"/>
                <a:gd name="T53" fmla="*/ 372 h 376"/>
                <a:gd name="T54" fmla="*/ 144 w 208"/>
                <a:gd name="T55" fmla="*/ 376 h 376"/>
                <a:gd name="T56" fmla="*/ 156 w 208"/>
                <a:gd name="T57" fmla="*/ 374 h 376"/>
                <a:gd name="T58" fmla="*/ 180 w 208"/>
                <a:gd name="T59" fmla="*/ 366 h 376"/>
                <a:gd name="T60" fmla="*/ 198 w 208"/>
                <a:gd name="T61" fmla="*/ 350 h 376"/>
                <a:gd name="T62" fmla="*/ 206 w 208"/>
                <a:gd name="T63" fmla="*/ 328 h 376"/>
                <a:gd name="T64" fmla="*/ 208 w 208"/>
                <a:gd name="T65" fmla="*/ 56 h 376"/>
                <a:gd name="T66" fmla="*/ 206 w 208"/>
                <a:gd name="T67" fmla="*/ 44 h 376"/>
                <a:gd name="T68" fmla="*/ 198 w 208"/>
                <a:gd name="T69" fmla="*/ 24 h 376"/>
                <a:gd name="T70" fmla="*/ 184 w 208"/>
                <a:gd name="T71" fmla="*/ 10 h 376"/>
                <a:gd name="T72" fmla="*/ 164 w 208"/>
                <a:gd name="T73" fmla="*/ 2 h 376"/>
                <a:gd name="T74" fmla="*/ 152 w 208"/>
                <a:gd name="T75"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376">
                  <a:moveTo>
                    <a:pt x="152" y="0"/>
                  </a:moveTo>
                  <a:lnTo>
                    <a:pt x="152" y="0"/>
                  </a:lnTo>
                  <a:lnTo>
                    <a:pt x="142" y="0"/>
                  </a:lnTo>
                  <a:lnTo>
                    <a:pt x="134" y="4"/>
                  </a:lnTo>
                  <a:lnTo>
                    <a:pt x="126" y="6"/>
                  </a:lnTo>
                  <a:lnTo>
                    <a:pt x="118" y="12"/>
                  </a:lnTo>
                  <a:lnTo>
                    <a:pt x="112" y="18"/>
                  </a:lnTo>
                  <a:lnTo>
                    <a:pt x="106" y="24"/>
                  </a:lnTo>
                  <a:lnTo>
                    <a:pt x="102" y="32"/>
                  </a:lnTo>
                  <a:lnTo>
                    <a:pt x="98" y="40"/>
                  </a:lnTo>
                  <a:lnTo>
                    <a:pt x="98" y="40"/>
                  </a:lnTo>
                  <a:lnTo>
                    <a:pt x="86" y="42"/>
                  </a:lnTo>
                  <a:lnTo>
                    <a:pt x="76" y="46"/>
                  </a:lnTo>
                  <a:lnTo>
                    <a:pt x="66" y="52"/>
                  </a:lnTo>
                  <a:lnTo>
                    <a:pt x="58" y="60"/>
                  </a:lnTo>
                  <a:lnTo>
                    <a:pt x="50" y="70"/>
                  </a:lnTo>
                  <a:lnTo>
                    <a:pt x="44" y="82"/>
                  </a:lnTo>
                  <a:lnTo>
                    <a:pt x="42" y="94"/>
                  </a:lnTo>
                  <a:lnTo>
                    <a:pt x="40" y="108"/>
                  </a:lnTo>
                  <a:lnTo>
                    <a:pt x="40" y="108"/>
                  </a:lnTo>
                  <a:lnTo>
                    <a:pt x="40" y="116"/>
                  </a:lnTo>
                  <a:lnTo>
                    <a:pt x="40" y="116"/>
                  </a:lnTo>
                  <a:lnTo>
                    <a:pt x="32" y="122"/>
                  </a:lnTo>
                  <a:lnTo>
                    <a:pt x="24" y="128"/>
                  </a:lnTo>
                  <a:lnTo>
                    <a:pt x="18" y="136"/>
                  </a:lnTo>
                  <a:lnTo>
                    <a:pt x="12" y="146"/>
                  </a:lnTo>
                  <a:lnTo>
                    <a:pt x="6" y="156"/>
                  </a:lnTo>
                  <a:lnTo>
                    <a:pt x="4" y="166"/>
                  </a:lnTo>
                  <a:lnTo>
                    <a:pt x="0" y="180"/>
                  </a:lnTo>
                  <a:lnTo>
                    <a:pt x="0" y="192"/>
                  </a:lnTo>
                  <a:lnTo>
                    <a:pt x="0" y="192"/>
                  </a:lnTo>
                  <a:lnTo>
                    <a:pt x="2" y="208"/>
                  </a:lnTo>
                  <a:lnTo>
                    <a:pt x="4" y="224"/>
                  </a:lnTo>
                  <a:lnTo>
                    <a:pt x="10" y="238"/>
                  </a:lnTo>
                  <a:lnTo>
                    <a:pt x="18" y="248"/>
                  </a:lnTo>
                  <a:lnTo>
                    <a:pt x="18" y="248"/>
                  </a:lnTo>
                  <a:lnTo>
                    <a:pt x="16" y="262"/>
                  </a:lnTo>
                  <a:lnTo>
                    <a:pt x="16" y="274"/>
                  </a:lnTo>
                  <a:lnTo>
                    <a:pt x="16" y="274"/>
                  </a:lnTo>
                  <a:lnTo>
                    <a:pt x="20" y="288"/>
                  </a:lnTo>
                  <a:lnTo>
                    <a:pt x="24" y="300"/>
                  </a:lnTo>
                  <a:lnTo>
                    <a:pt x="30" y="312"/>
                  </a:lnTo>
                  <a:lnTo>
                    <a:pt x="40" y="320"/>
                  </a:lnTo>
                  <a:lnTo>
                    <a:pt x="50" y="328"/>
                  </a:lnTo>
                  <a:lnTo>
                    <a:pt x="60" y="332"/>
                  </a:lnTo>
                  <a:lnTo>
                    <a:pt x="72" y="336"/>
                  </a:lnTo>
                  <a:lnTo>
                    <a:pt x="84" y="336"/>
                  </a:lnTo>
                  <a:lnTo>
                    <a:pt x="84" y="336"/>
                  </a:lnTo>
                  <a:lnTo>
                    <a:pt x="88" y="344"/>
                  </a:lnTo>
                  <a:lnTo>
                    <a:pt x="92" y="352"/>
                  </a:lnTo>
                  <a:lnTo>
                    <a:pt x="100" y="358"/>
                  </a:lnTo>
                  <a:lnTo>
                    <a:pt x="106" y="364"/>
                  </a:lnTo>
                  <a:lnTo>
                    <a:pt x="114" y="370"/>
                  </a:lnTo>
                  <a:lnTo>
                    <a:pt x="124" y="372"/>
                  </a:lnTo>
                  <a:lnTo>
                    <a:pt x="134" y="376"/>
                  </a:lnTo>
                  <a:lnTo>
                    <a:pt x="144" y="376"/>
                  </a:lnTo>
                  <a:lnTo>
                    <a:pt x="144" y="376"/>
                  </a:lnTo>
                  <a:lnTo>
                    <a:pt x="156" y="374"/>
                  </a:lnTo>
                  <a:lnTo>
                    <a:pt x="168" y="372"/>
                  </a:lnTo>
                  <a:lnTo>
                    <a:pt x="180" y="366"/>
                  </a:lnTo>
                  <a:lnTo>
                    <a:pt x="190" y="358"/>
                  </a:lnTo>
                  <a:lnTo>
                    <a:pt x="198" y="350"/>
                  </a:lnTo>
                  <a:lnTo>
                    <a:pt x="202" y="340"/>
                  </a:lnTo>
                  <a:lnTo>
                    <a:pt x="206" y="328"/>
                  </a:lnTo>
                  <a:lnTo>
                    <a:pt x="208" y="316"/>
                  </a:lnTo>
                  <a:lnTo>
                    <a:pt x="208" y="56"/>
                  </a:lnTo>
                  <a:lnTo>
                    <a:pt x="208" y="56"/>
                  </a:lnTo>
                  <a:lnTo>
                    <a:pt x="206" y="44"/>
                  </a:lnTo>
                  <a:lnTo>
                    <a:pt x="204" y="34"/>
                  </a:lnTo>
                  <a:lnTo>
                    <a:pt x="198" y="24"/>
                  </a:lnTo>
                  <a:lnTo>
                    <a:pt x="192" y="16"/>
                  </a:lnTo>
                  <a:lnTo>
                    <a:pt x="184" y="10"/>
                  </a:lnTo>
                  <a:lnTo>
                    <a:pt x="174" y="4"/>
                  </a:lnTo>
                  <a:lnTo>
                    <a:pt x="164" y="2"/>
                  </a:lnTo>
                  <a:lnTo>
                    <a:pt x="152" y="0"/>
                  </a:lnTo>
                  <a:lnTo>
                    <a:pt x="152" y="0"/>
                  </a:lnTo>
                  <a:close/>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3" name="Freeform 50">
              <a:extLst>
                <a:ext uri="{FF2B5EF4-FFF2-40B4-BE49-F238E27FC236}">
                  <a16:creationId xmlns:a16="http://schemas.microsoft.com/office/drawing/2014/main" id="{96EEB536-791B-48FE-8C8D-3986E3F812B4}"/>
                </a:ext>
              </a:extLst>
            </p:cNvPr>
            <p:cNvSpPr>
              <a:spLocks/>
            </p:cNvSpPr>
            <p:nvPr/>
          </p:nvSpPr>
          <p:spPr bwMode="auto">
            <a:xfrm>
              <a:off x="4083050" y="1212850"/>
              <a:ext cx="88900" cy="114300"/>
            </a:xfrm>
            <a:custGeom>
              <a:avLst/>
              <a:gdLst>
                <a:gd name="T0" fmla="*/ 56 w 56"/>
                <a:gd name="T1" fmla="*/ 72 h 72"/>
                <a:gd name="T2" fmla="*/ 56 w 56"/>
                <a:gd name="T3" fmla="*/ 72 h 72"/>
                <a:gd name="T4" fmla="*/ 44 w 56"/>
                <a:gd name="T5" fmla="*/ 70 h 72"/>
                <a:gd name="T6" fmla="*/ 34 w 56"/>
                <a:gd name="T7" fmla="*/ 68 h 72"/>
                <a:gd name="T8" fmla="*/ 24 w 56"/>
                <a:gd name="T9" fmla="*/ 62 h 72"/>
                <a:gd name="T10" fmla="*/ 16 w 56"/>
                <a:gd name="T11" fmla="*/ 56 h 72"/>
                <a:gd name="T12" fmla="*/ 10 w 56"/>
                <a:gd name="T13" fmla="*/ 48 h 72"/>
                <a:gd name="T14" fmla="*/ 4 w 56"/>
                <a:gd name="T15" fmla="*/ 38 h 72"/>
                <a:gd name="T16" fmla="*/ 2 w 56"/>
                <a:gd name="T17" fmla="*/ 28 h 72"/>
                <a:gd name="T18" fmla="*/ 0 w 56"/>
                <a:gd name="T19" fmla="*/ 16 h 72"/>
                <a:gd name="T20" fmla="*/ 0 w 56"/>
                <a:gd name="T21" fmla="*/ 16 h 72"/>
                <a:gd name="T22" fmla="*/ 2 w 56"/>
                <a:gd name="T23"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2">
                  <a:moveTo>
                    <a:pt x="56" y="72"/>
                  </a:moveTo>
                  <a:lnTo>
                    <a:pt x="56" y="72"/>
                  </a:lnTo>
                  <a:lnTo>
                    <a:pt x="44" y="70"/>
                  </a:lnTo>
                  <a:lnTo>
                    <a:pt x="34" y="68"/>
                  </a:lnTo>
                  <a:lnTo>
                    <a:pt x="24" y="62"/>
                  </a:lnTo>
                  <a:lnTo>
                    <a:pt x="16" y="56"/>
                  </a:lnTo>
                  <a:lnTo>
                    <a:pt x="10" y="48"/>
                  </a:lnTo>
                  <a:lnTo>
                    <a:pt x="4" y="38"/>
                  </a:lnTo>
                  <a:lnTo>
                    <a:pt x="2" y="28"/>
                  </a:lnTo>
                  <a:lnTo>
                    <a:pt x="0" y="16"/>
                  </a:lnTo>
                  <a:lnTo>
                    <a:pt x="0" y="16"/>
                  </a:lnTo>
                  <a:lnTo>
                    <a:pt x="2"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4" name="Freeform 51">
              <a:extLst>
                <a:ext uri="{FF2B5EF4-FFF2-40B4-BE49-F238E27FC236}">
                  <a16:creationId xmlns:a16="http://schemas.microsoft.com/office/drawing/2014/main" id="{F019924B-9107-49E6-AFF9-8CC88330C609}"/>
                </a:ext>
              </a:extLst>
            </p:cNvPr>
            <p:cNvSpPr>
              <a:spLocks/>
            </p:cNvSpPr>
            <p:nvPr/>
          </p:nvSpPr>
          <p:spPr bwMode="auto">
            <a:xfrm>
              <a:off x="4057650" y="1390650"/>
              <a:ext cx="203200" cy="66675"/>
            </a:xfrm>
            <a:custGeom>
              <a:avLst/>
              <a:gdLst>
                <a:gd name="T0" fmla="*/ 0 w 128"/>
                <a:gd name="T1" fmla="*/ 38 h 42"/>
                <a:gd name="T2" fmla="*/ 0 w 128"/>
                <a:gd name="T3" fmla="*/ 38 h 42"/>
                <a:gd name="T4" fmla="*/ 6 w 128"/>
                <a:gd name="T5" fmla="*/ 40 h 42"/>
                <a:gd name="T6" fmla="*/ 14 w 128"/>
                <a:gd name="T7" fmla="*/ 42 h 42"/>
                <a:gd name="T8" fmla="*/ 20 w 128"/>
                <a:gd name="T9" fmla="*/ 42 h 42"/>
                <a:gd name="T10" fmla="*/ 28 w 128"/>
                <a:gd name="T11" fmla="*/ 40 h 42"/>
                <a:gd name="T12" fmla="*/ 40 w 128"/>
                <a:gd name="T13" fmla="*/ 32 h 42"/>
                <a:gd name="T14" fmla="*/ 52 w 128"/>
                <a:gd name="T15" fmla="*/ 22 h 42"/>
                <a:gd name="T16" fmla="*/ 52 w 128"/>
                <a:gd name="T17" fmla="*/ 22 h 42"/>
                <a:gd name="T18" fmla="*/ 60 w 128"/>
                <a:gd name="T19" fmla="*/ 14 h 42"/>
                <a:gd name="T20" fmla="*/ 68 w 128"/>
                <a:gd name="T21" fmla="*/ 8 h 42"/>
                <a:gd name="T22" fmla="*/ 78 w 128"/>
                <a:gd name="T23" fmla="*/ 4 h 42"/>
                <a:gd name="T24" fmla="*/ 86 w 128"/>
                <a:gd name="T25" fmla="*/ 0 h 42"/>
                <a:gd name="T26" fmla="*/ 96 w 128"/>
                <a:gd name="T27" fmla="*/ 0 h 42"/>
                <a:gd name="T28" fmla="*/ 104 w 128"/>
                <a:gd name="T29" fmla="*/ 2 h 42"/>
                <a:gd name="T30" fmla="*/ 112 w 128"/>
                <a:gd name="T31" fmla="*/ 6 h 42"/>
                <a:gd name="T32" fmla="*/ 120 w 128"/>
                <a:gd name="T33" fmla="*/ 12 h 42"/>
                <a:gd name="T34" fmla="*/ 120 w 128"/>
                <a:gd name="T35" fmla="*/ 12 h 42"/>
                <a:gd name="T36" fmla="*/ 128 w 128"/>
                <a:gd name="T3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42">
                  <a:moveTo>
                    <a:pt x="0" y="38"/>
                  </a:moveTo>
                  <a:lnTo>
                    <a:pt x="0" y="38"/>
                  </a:lnTo>
                  <a:lnTo>
                    <a:pt x="6" y="40"/>
                  </a:lnTo>
                  <a:lnTo>
                    <a:pt x="14" y="42"/>
                  </a:lnTo>
                  <a:lnTo>
                    <a:pt x="20" y="42"/>
                  </a:lnTo>
                  <a:lnTo>
                    <a:pt x="28" y="40"/>
                  </a:lnTo>
                  <a:lnTo>
                    <a:pt x="40" y="32"/>
                  </a:lnTo>
                  <a:lnTo>
                    <a:pt x="52" y="22"/>
                  </a:lnTo>
                  <a:lnTo>
                    <a:pt x="52" y="22"/>
                  </a:lnTo>
                  <a:lnTo>
                    <a:pt x="60" y="14"/>
                  </a:lnTo>
                  <a:lnTo>
                    <a:pt x="68" y="8"/>
                  </a:lnTo>
                  <a:lnTo>
                    <a:pt x="78" y="4"/>
                  </a:lnTo>
                  <a:lnTo>
                    <a:pt x="86" y="0"/>
                  </a:lnTo>
                  <a:lnTo>
                    <a:pt x="96" y="0"/>
                  </a:lnTo>
                  <a:lnTo>
                    <a:pt x="104" y="2"/>
                  </a:lnTo>
                  <a:lnTo>
                    <a:pt x="112" y="6"/>
                  </a:lnTo>
                  <a:lnTo>
                    <a:pt x="120" y="12"/>
                  </a:lnTo>
                  <a:lnTo>
                    <a:pt x="120" y="12"/>
                  </a:lnTo>
                  <a:lnTo>
                    <a:pt x="128" y="2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5" name="Freeform 52">
              <a:extLst>
                <a:ext uri="{FF2B5EF4-FFF2-40B4-BE49-F238E27FC236}">
                  <a16:creationId xmlns:a16="http://schemas.microsoft.com/office/drawing/2014/main" id="{5D4ECB83-416D-4097-A3E6-477F74E00AA8}"/>
                </a:ext>
              </a:extLst>
            </p:cNvPr>
            <p:cNvSpPr>
              <a:spLocks/>
            </p:cNvSpPr>
            <p:nvPr/>
          </p:nvSpPr>
          <p:spPr bwMode="auto">
            <a:xfrm>
              <a:off x="4171950" y="1225550"/>
              <a:ext cx="88900" cy="50800"/>
            </a:xfrm>
            <a:custGeom>
              <a:avLst/>
              <a:gdLst>
                <a:gd name="T0" fmla="*/ 56 w 56"/>
                <a:gd name="T1" fmla="*/ 32 h 32"/>
                <a:gd name="T2" fmla="*/ 56 w 56"/>
                <a:gd name="T3" fmla="*/ 32 h 32"/>
                <a:gd name="T4" fmla="*/ 46 w 56"/>
                <a:gd name="T5" fmla="*/ 32 h 32"/>
                <a:gd name="T6" fmla="*/ 38 w 56"/>
                <a:gd name="T7" fmla="*/ 32 h 32"/>
                <a:gd name="T8" fmla="*/ 30 w 56"/>
                <a:gd name="T9" fmla="*/ 30 h 32"/>
                <a:gd name="T10" fmla="*/ 22 w 56"/>
                <a:gd name="T11" fmla="*/ 26 h 32"/>
                <a:gd name="T12" fmla="*/ 14 w 56"/>
                <a:gd name="T13" fmla="*/ 22 h 32"/>
                <a:gd name="T14" fmla="*/ 8 w 56"/>
                <a:gd name="T15" fmla="*/ 16 h 32"/>
                <a:gd name="T16" fmla="*/ 4 w 56"/>
                <a:gd name="T17" fmla="*/ 8 h 32"/>
                <a:gd name="T18" fmla="*/ 0 w 56"/>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32"/>
                  </a:moveTo>
                  <a:lnTo>
                    <a:pt x="56" y="32"/>
                  </a:lnTo>
                  <a:lnTo>
                    <a:pt x="46" y="32"/>
                  </a:lnTo>
                  <a:lnTo>
                    <a:pt x="38" y="32"/>
                  </a:lnTo>
                  <a:lnTo>
                    <a:pt x="30" y="30"/>
                  </a:lnTo>
                  <a:lnTo>
                    <a:pt x="22" y="26"/>
                  </a:lnTo>
                  <a:lnTo>
                    <a:pt x="14" y="22"/>
                  </a:lnTo>
                  <a:lnTo>
                    <a:pt x="8" y="16"/>
                  </a:lnTo>
                  <a:lnTo>
                    <a:pt x="4" y="8"/>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6" name="Freeform 53">
              <a:extLst>
                <a:ext uri="{FF2B5EF4-FFF2-40B4-BE49-F238E27FC236}">
                  <a16:creationId xmlns:a16="http://schemas.microsoft.com/office/drawing/2014/main" id="{7D293F85-3B2D-41CD-B03E-1760DA39ECA3}"/>
                </a:ext>
              </a:extLst>
            </p:cNvPr>
            <p:cNvSpPr>
              <a:spLocks/>
            </p:cNvSpPr>
            <p:nvPr/>
          </p:nvSpPr>
          <p:spPr bwMode="auto">
            <a:xfrm>
              <a:off x="4171950" y="1593850"/>
              <a:ext cx="88900" cy="50800"/>
            </a:xfrm>
            <a:custGeom>
              <a:avLst/>
              <a:gdLst>
                <a:gd name="T0" fmla="*/ 56 w 56"/>
                <a:gd name="T1" fmla="*/ 2 h 32"/>
                <a:gd name="T2" fmla="*/ 56 w 56"/>
                <a:gd name="T3" fmla="*/ 2 h 32"/>
                <a:gd name="T4" fmla="*/ 46 w 56"/>
                <a:gd name="T5" fmla="*/ 0 h 32"/>
                <a:gd name="T6" fmla="*/ 38 w 56"/>
                <a:gd name="T7" fmla="*/ 0 h 32"/>
                <a:gd name="T8" fmla="*/ 30 w 56"/>
                <a:gd name="T9" fmla="*/ 2 h 32"/>
                <a:gd name="T10" fmla="*/ 22 w 56"/>
                <a:gd name="T11" fmla="*/ 6 h 32"/>
                <a:gd name="T12" fmla="*/ 14 w 56"/>
                <a:gd name="T13" fmla="*/ 12 h 32"/>
                <a:gd name="T14" fmla="*/ 8 w 56"/>
                <a:gd name="T15" fmla="*/ 18 h 32"/>
                <a:gd name="T16" fmla="*/ 4 w 56"/>
                <a:gd name="T17" fmla="*/ 24 h 32"/>
                <a:gd name="T18" fmla="*/ 0 w 56"/>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2">
                  <a:moveTo>
                    <a:pt x="56" y="2"/>
                  </a:moveTo>
                  <a:lnTo>
                    <a:pt x="56" y="2"/>
                  </a:lnTo>
                  <a:lnTo>
                    <a:pt x="46" y="0"/>
                  </a:lnTo>
                  <a:lnTo>
                    <a:pt x="38" y="0"/>
                  </a:lnTo>
                  <a:lnTo>
                    <a:pt x="30" y="2"/>
                  </a:lnTo>
                  <a:lnTo>
                    <a:pt x="22" y="6"/>
                  </a:lnTo>
                  <a:lnTo>
                    <a:pt x="14" y="12"/>
                  </a:lnTo>
                  <a:lnTo>
                    <a:pt x="8" y="18"/>
                  </a:lnTo>
                  <a:lnTo>
                    <a:pt x="4" y="24"/>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7" name="Freeform 54">
              <a:extLst>
                <a:ext uri="{FF2B5EF4-FFF2-40B4-BE49-F238E27FC236}">
                  <a16:creationId xmlns:a16="http://schemas.microsoft.com/office/drawing/2014/main" id="{3DE029EE-81B4-4813-A2A4-A52BC75E6603}"/>
                </a:ext>
              </a:extLst>
            </p:cNvPr>
            <p:cNvSpPr>
              <a:spLocks/>
            </p:cNvSpPr>
            <p:nvPr/>
          </p:nvSpPr>
          <p:spPr bwMode="auto">
            <a:xfrm>
              <a:off x="4057650" y="1301750"/>
              <a:ext cx="50800" cy="50800"/>
            </a:xfrm>
            <a:custGeom>
              <a:avLst/>
              <a:gdLst>
                <a:gd name="T0" fmla="*/ 32 w 32"/>
                <a:gd name="T1" fmla="*/ 0 h 32"/>
                <a:gd name="T2" fmla="*/ 32 w 32"/>
                <a:gd name="T3" fmla="*/ 0 h 32"/>
                <a:gd name="T4" fmla="*/ 20 w 32"/>
                <a:gd name="T5" fmla="*/ 4 h 32"/>
                <a:gd name="T6" fmla="*/ 10 w 32"/>
                <a:gd name="T7" fmla="*/ 12 h 32"/>
                <a:gd name="T8" fmla="*/ 2 w 32"/>
                <a:gd name="T9" fmla="*/ 20 h 32"/>
                <a:gd name="T10" fmla="*/ 0 w 32"/>
                <a:gd name="T11" fmla="*/ 26 h 32"/>
                <a:gd name="T12" fmla="*/ 0 w 32"/>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0"/>
                  </a:moveTo>
                  <a:lnTo>
                    <a:pt x="32" y="0"/>
                  </a:lnTo>
                  <a:lnTo>
                    <a:pt x="20" y="4"/>
                  </a:lnTo>
                  <a:lnTo>
                    <a:pt x="10" y="12"/>
                  </a:lnTo>
                  <a:lnTo>
                    <a:pt x="2" y="20"/>
                  </a:lnTo>
                  <a:lnTo>
                    <a:pt x="0" y="26"/>
                  </a:lnTo>
                  <a:lnTo>
                    <a:pt x="0" y="32"/>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8" name="Freeform 55">
              <a:extLst>
                <a:ext uri="{FF2B5EF4-FFF2-40B4-BE49-F238E27FC236}">
                  <a16:creationId xmlns:a16="http://schemas.microsoft.com/office/drawing/2014/main" id="{95D5BB48-B396-404F-99AC-BC6EF0B53601}"/>
                </a:ext>
              </a:extLst>
            </p:cNvPr>
            <p:cNvSpPr>
              <a:spLocks/>
            </p:cNvSpPr>
            <p:nvPr/>
          </p:nvSpPr>
          <p:spPr bwMode="auto">
            <a:xfrm>
              <a:off x="4019550" y="1543050"/>
              <a:ext cx="50800" cy="50800"/>
            </a:xfrm>
            <a:custGeom>
              <a:avLst/>
              <a:gdLst>
                <a:gd name="T0" fmla="*/ 32 w 32"/>
                <a:gd name="T1" fmla="*/ 32 h 32"/>
                <a:gd name="T2" fmla="*/ 32 w 32"/>
                <a:gd name="T3" fmla="*/ 32 h 32"/>
                <a:gd name="T4" fmla="*/ 20 w 32"/>
                <a:gd name="T5" fmla="*/ 28 h 32"/>
                <a:gd name="T6" fmla="*/ 10 w 32"/>
                <a:gd name="T7" fmla="*/ 20 h 32"/>
                <a:gd name="T8" fmla="*/ 2 w 32"/>
                <a:gd name="T9" fmla="*/ 12 h 32"/>
                <a:gd name="T10" fmla="*/ 0 w 32"/>
                <a:gd name="T11" fmla="*/ 6 h 32"/>
                <a:gd name="T12" fmla="*/ 0 w 32"/>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2" h="32">
                  <a:moveTo>
                    <a:pt x="32" y="32"/>
                  </a:moveTo>
                  <a:lnTo>
                    <a:pt x="32" y="32"/>
                  </a:lnTo>
                  <a:lnTo>
                    <a:pt x="20" y="28"/>
                  </a:lnTo>
                  <a:lnTo>
                    <a:pt x="10" y="20"/>
                  </a:lnTo>
                  <a:lnTo>
                    <a:pt x="2" y="12"/>
                  </a:lnTo>
                  <a:lnTo>
                    <a:pt x="0" y="6"/>
                  </a:lnTo>
                  <a:lnTo>
                    <a:pt x="0"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9" name="Freeform 56">
              <a:extLst>
                <a:ext uri="{FF2B5EF4-FFF2-40B4-BE49-F238E27FC236}">
                  <a16:creationId xmlns:a16="http://schemas.microsoft.com/office/drawing/2014/main" id="{E312B64A-FCCD-49D2-9D64-ED22B5C1D21D}"/>
                </a:ext>
              </a:extLst>
            </p:cNvPr>
            <p:cNvSpPr>
              <a:spLocks/>
            </p:cNvSpPr>
            <p:nvPr/>
          </p:nvSpPr>
          <p:spPr bwMode="auto">
            <a:xfrm>
              <a:off x="4057650" y="1492250"/>
              <a:ext cx="152400" cy="206375"/>
            </a:xfrm>
            <a:custGeom>
              <a:avLst/>
              <a:gdLst>
                <a:gd name="T0" fmla="*/ 8 w 96"/>
                <a:gd name="T1" fmla="*/ 130 h 130"/>
                <a:gd name="T2" fmla="*/ 8 w 96"/>
                <a:gd name="T3" fmla="*/ 130 h 130"/>
                <a:gd name="T4" fmla="*/ 2 w 96"/>
                <a:gd name="T5" fmla="*/ 116 h 130"/>
                <a:gd name="T6" fmla="*/ 0 w 96"/>
                <a:gd name="T7" fmla="*/ 100 h 130"/>
                <a:gd name="T8" fmla="*/ 0 w 96"/>
                <a:gd name="T9" fmla="*/ 100 h 130"/>
                <a:gd name="T10" fmla="*/ 2 w 96"/>
                <a:gd name="T11" fmla="*/ 88 h 130"/>
                <a:gd name="T12" fmla="*/ 6 w 96"/>
                <a:gd name="T13" fmla="*/ 76 h 130"/>
                <a:gd name="T14" fmla="*/ 10 w 96"/>
                <a:gd name="T15" fmla="*/ 66 h 130"/>
                <a:gd name="T16" fmla="*/ 18 w 96"/>
                <a:gd name="T17" fmla="*/ 58 h 130"/>
                <a:gd name="T18" fmla="*/ 28 w 96"/>
                <a:gd name="T19" fmla="*/ 50 h 130"/>
                <a:gd name="T20" fmla="*/ 40 w 96"/>
                <a:gd name="T21" fmla="*/ 44 h 130"/>
                <a:gd name="T22" fmla="*/ 52 w 96"/>
                <a:gd name="T23" fmla="*/ 42 h 130"/>
                <a:gd name="T24" fmla="*/ 64 w 96"/>
                <a:gd name="T25" fmla="*/ 40 h 130"/>
                <a:gd name="T26" fmla="*/ 64 w 96"/>
                <a:gd name="T27" fmla="*/ 40 h 130"/>
                <a:gd name="T28" fmla="*/ 64 w 96"/>
                <a:gd name="T29" fmla="*/ 32 h 130"/>
                <a:gd name="T30" fmla="*/ 64 w 96"/>
                <a:gd name="T31" fmla="*/ 32 h 130"/>
                <a:gd name="T32" fmla="*/ 64 w 96"/>
                <a:gd name="T33" fmla="*/ 26 h 130"/>
                <a:gd name="T34" fmla="*/ 68 w 96"/>
                <a:gd name="T35" fmla="*/ 22 h 130"/>
                <a:gd name="T36" fmla="*/ 76 w 96"/>
                <a:gd name="T37" fmla="*/ 10 h 130"/>
                <a:gd name="T38" fmla="*/ 86 w 96"/>
                <a:gd name="T39" fmla="*/ 4 h 130"/>
                <a:gd name="T40" fmla="*/ 90 w 96"/>
                <a:gd name="T41" fmla="*/ 0 h 130"/>
                <a:gd name="T42" fmla="*/ 96 w 96"/>
                <a:gd name="T4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130">
                  <a:moveTo>
                    <a:pt x="8" y="130"/>
                  </a:moveTo>
                  <a:lnTo>
                    <a:pt x="8" y="130"/>
                  </a:lnTo>
                  <a:lnTo>
                    <a:pt x="2" y="116"/>
                  </a:lnTo>
                  <a:lnTo>
                    <a:pt x="0" y="100"/>
                  </a:lnTo>
                  <a:lnTo>
                    <a:pt x="0" y="100"/>
                  </a:lnTo>
                  <a:lnTo>
                    <a:pt x="2" y="88"/>
                  </a:lnTo>
                  <a:lnTo>
                    <a:pt x="6" y="76"/>
                  </a:lnTo>
                  <a:lnTo>
                    <a:pt x="10" y="66"/>
                  </a:lnTo>
                  <a:lnTo>
                    <a:pt x="18" y="58"/>
                  </a:lnTo>
                  <a:lnTo>
                    <a:pt x="28" y="50"/>
                  </a:lnTo>
                  <a:lnTo>
                    <a:pt x="40" y="44"/>
                  </a:lnTo>
                  <a:lnTo>
                    <a:pt x="52" y="42"/>
                  </a:lnTo>
                  <a:lnTo>
                    <a:pt x="64" y="40"/>
                  </a:lnTo>
                  <a:lnTo>
                    <a:pt x="64" y="40"/>
                  </a:lnTo>
                  <a:lnTo>
                    <a:pt x="64" y="32"/>
                  </a:lnTo>
                  <a:lnTo>
                    <a:pt x="64" y="32"/>
                  </a:lnTo>
                  <a:lnTo>
                    <a:pt x="64" y="26"/>
                  </a:lnTo>
                  <a:lnTo>
                    <a:pt x="68" y="22"/>
                  </a:lnTo>
                  <a:lnTo>
                    <a:pt x="76" y="10"/>
                  </a:lnTo>
                  <a:lnTo>
                    <a:pt x="86" y="4"/>
                  </a:lnTo>
                  <a:lnTo>
                    <a:pt x="90" y="0"/>
                  </a:lnTo>
                  <a:lnTo>
                    <a:pt x="96" y="0"/>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0" name="Freeform 57">
              <a:extLst>
                <a:ext uri="{FF2B5EF4-FFF2-40B4-BE49-F238E27FC236}">
                  <a16:creationId xmlns:a16="http://schemas.microsoft.com/office/drawing/2014/main" id="{BEA70160-0DBC-4F45-A774-030F86B85673}"/>
                </a:ext>
              </a:extLst>
            </p:cNvPr>
            <p:cNvSpPr>
              <a:spLocks/>
            </p:cNvSpPr>
            <p:nvPr/>
          </p:nvSpPr>
          <p:spPr bwMode="auto">
            <a:xfrm>
              <a:off x="4006850" y="1403350"/>
              <a:ext cx="44450" cy="88900"/>
            </a:xfrm>
            <a:custGeom>
              <a:avLst/>
              <a:gdLst>
                <a:gd name="T0" fmla="*/ 0 w 28"/>
                <a:gd name="T1" fmla="*/ 0 h 56"/>
                <a:gd name="T2" fmla="*/ 0 w 28"/>
                <a:gd name="T3" fmla="*/ 0 h 56"/>
                <a:gd name="T4" fmla="*/ 10 w 28"/>
                <a:gd name="T5" fmla="*/ 2 h 56"/>
                <a:gd name="T6" fmla="*/ 20 w 28"/>
                <a:gd name="T7" fmla="*/ 8 h 56"/>
                <a:gd name="T8" fmla="*/ 26 w 28"/>
                <a:gd name="T9" fmla="*/ 18 h 56"/>
                <a:gd name="T10" fmla="*/ 28 w 28"/>
                <a:gd name="T11" fmla="*/ 28 h 56"/>
                <a:gd name="T12" fmla="*/ 28 w 28"/>
                <a:gd name="T13" fmla="*/ 28 h 56"/>
                <a:gd name="T14" fmla="*/ 26 w 28"/>
                <a:gd name="T15" fmla="*/ 38 h 56"/>
                <a:gd name="T16" fmla="*/ 20 w 28"/>
                <a:gd name="T17" fmla="*/ 48 h 56"/>
                <a:gd name="T18" fmla="*/ 10 w 28"/>
                <a:gd name="T19" fmla="*/ 54 h 56"/>
                <a:gd name="T20" fmla="*/ 0 w 28"/>
                <a:gd name="T21"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56">
                  <a:moveTo>
                    <a:pt x="0" y="0"/>
                  </a:moveTo>
                  <a:lnTo>
                    <a:pt x="0" y="0"/>
                  </a:lnTo>
                  <a:lnTo>
                    <a:pt x="10" y="2"/>
                  </a:lnTo>
                  <a:lnTo>
                    <a:pt x="20" y="8"/>
                  </a:lnTo>
                  <a:lnTo>
                    <a:pt x="26" y="18"/>
                  </a:lnTo>
                  <a:lnTo>
                    <a:pt x="28" y="28"/>
                  </a:lnTo>
                  <a:lnTo>
                    <a:pt x="28" y="28"/>
                  </a:lnTo>
                  <a:lnTo>
                    <a:pt x="26" y="38"/>
                  </a:lnTo>
                  <a:lnTo>
                    <a:pt x="20" y="48"/>
                  </a:lnTo>
                  <a:lnTo>
                    <a:pt x="10" y="54"/>
                  </a:lnTo>
                  <a:lnTo>
                    <a:pt x="0" y="56"/>
                  </a:lnTo>
                </a:path>
              </a:pathLst>
            </a:cu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1" name="Line 58">
              <a:extLst>
                <a:ext uri="{FF2B5EF4-FFF2-40B4-BE49-F238E27FC236}">
                  <a16:creationId xmlns:a16="http://schemas.microsoft.com/office/drawing/2014/main" id="{4CCD5314-135D-44CC-A997-9874E908510D}"/>
                </a:ext>
              </a:extLst>
            </p:cNvPr>
            <p:cNvSpPr>
              <a:spLocks noChangeShapeType="1"/>
            </p:cNvSpPr>
            <p:nvPr/>
          </p:nvSpPr>
          <p:spPr bwMode="auto">
            <a:xfrm>
              <a:off x="4260850" y="1377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2" name="Line 59">
              <a:extLst>
                <a:ext uri="{FF2B5EF4-FFF2-40B4-BE49-F238E27FC236}">
                  <a16:creationId xmlns:a16="http://schemas.microsoft.com/office/drawing/2014/main" id="{FB34A90F-BEE9-45C7-92D3-BFC285377BB1}"/>
                </a:ext>
              </a:extLst>
            </p:cNvPr>
            <p:cNvSpPr>
              <a:spLocks noChangeShapeType="1"/>
            </p:cNvSpPr>
            <p:nvPr/>
          </p:nvSpPr>
          <p:spPr bwMode="auto">
            <a:xfrm>
              <a:off x="4324350" y="1377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3" name="Line 60">
              <a:extLst>
                <a:ext uri="{FF2B5EF4-FFF2-40B4-BE49-F238E27FC236}">
                  <a16:creationId xmlns:a16="http://schemas.microsoft.com/office/drawing/2014/main" id="{354975A4-40DB-46BA-AC78-BFE5870AAA8C}"/>
                </a:ext>
              </a:extLst>
            </p:cNvPr>
            <p:cNvSpPr>
              <a:spLocks noChangeShapeType="1"/>
            </p:cNvSpPr>
            <p:nvPr/>
          </p:nvSpPr>
          <p:spPr bwMode="auto">
            <a:xfrm flipH="1">
              <a:off x="4324350" y="15049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4" name="Line 61">
              <a:extLst>
                <a:ext uri="{FF2B5EF4-FFF2-40B4-BE49-F238E27FC236}">
                  <a16:creationId xmlns:a16="http://schemas.microsoft.com/office/drawing/2014/main" id="{F7E13297-F7DA-4367-8E42-99BC27887840}"/>
                </a:ext>
              </a:extLst>
            </p:cNvPr>
            <p:cNvSpPr>
              <a:spLocks noChangeShapeType="1"/>
            </p:cNvSpPr>
            <p:nvPr/>
          </p:nvSpPr>
          <p:spPr bwMode="auto">
            <a:xfrm flipH="1">
              <a:off x="4260850" y="15049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5" name="Line 62">
              <a:extLst>
                <a:ext uri="{FF2B5EF4-FFF2-40B4-BE49-F238E27FC236}">
                  <a16:creationId xmlns:a16="http://schemas.microsoft.com/office/drawing/2014/main" id="{4E5E80E6-3539-4B32-B542-B4F57B9FCDDB}"/>
                </a:ext>
              </a:extLst>
            </p:cNvPr>
            <p:cNvSpPr>
              <a:spLocks noChangeShapeType="1"/>
            </p:cNvSpPr>
            <p:nvPr/>
          </p:nvSpPr>
          <p:spPr bwMode="auto">
            <a:xfrm>
              <a:off x="4260850" y="1568450"/>
              <a:ext cx="381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6" name="Line 63">
              <a:extLst>
                <a:ext uri="{FF2B5EF4-FFF2-40B4-BE49-F238E27FC236}">
                  <a16:creationId xmlns:a16="http://schemas.microsoft.com/office/drawing/2014/main" id="{70173F63-3366-4519-8454-16FA65AA8017}"/>
                </a:ext>
              </a:extLst>
            </p:cNvPr>
            <p:cNvSpPr>
              <a:spLocks noChangeShapeType="1"/>
            </p:cNvSpPr>
            <p:nvPr/>
          </p:nvSpPr>
          <p:spPr bwMode="auto">
            <a:xfrm>
              <a:off x="4260850" y="1441450"/>
              <a:ext cx="635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7" name="Line 64">
              <a:extLst>
                <a:ext uri="{FF2B5EF4-FFF2-40B4-BE49-F238E27FC236}">
                  <a16:creationId xmlns:a16="http://schemas.microsoft.com/office/drawing/2014/main" id="{2213EAA6-272F-410E-99BF-DCE9D09DA783}"/>
                </a:ext>
              </a:extLst>
            </p:cNvPr>
            <p:cNvSpPr>
              <a:spLocks noChangeShapeType="1"/>
            </p:cNvSpPr>
            <p:nvPr/>
          </p:nvSpPr>
          <p:spPr bwMode="auto">
            <a:xfrm>
              <a:off x="4349750" y="1441450"/>
              <a:ext cx="25400" cy="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8" name="Line 65">
              <a:extLst>
                <a:ext uri="{FF2B5EF4-FFF2-40B4-BE49-F238E27FC236}">
                  <a16:creationId xmlns:a16="http://schemas.microsoft.com/office/drawing/2014/main" id="{7F6ABF3E-4642-46BF-9AAC-A5C38362F430}"/>
                </a:ext>
              </a:extLst>
            </p:cNvPr>
            <p:cNvSpPr>
              <a:spLocks noChangeShapeType="1"/>
            </p:cNvSpPr>
            <p:nvPr/>
          </p:nvSpPr>
          <p:spPr bwMode="auto">
            <a:xfrm>
              <a:off x="4260850" y="1123950"/>
              <a:ext cx="0" cy="647701"/>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Line 66">
              <a:extLst>
                <a:ext uri="{FF2B5EF4-FFF2-40B4-BE49-F238E27FC236}">
                  <a16:creationId xmlns:a16="http://schemas.microsoft.com/office/drawing/2014/main" id="{23194A0B-20BA-4856-A2AA-E6AD986F39AE}"/>
                </a:ext>
              </a:extLst>
            </p:cNvPr>
            <p:cNvSpPr>
              <a:spLocks noChangeShapeType="1"/>
            </p:cNvSpPr>
            <p:nvPr/>
          </p:nvSpPr>
          <p:spPr bwMode="auto">
            <a:xfrm flipV="1">
              <a:off x="4260850" y="10477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0" name="Line 67">
              <a:extLst>
                <a:ext uri="{FF2B5EF4-FFF2-40B4-BE49-F238E27FC236}">
                  <a16:creationId xmlns:a16="http://schemas.microsoft.com/office/drawing/2014/main" id="{273873C6-6FC2-43F2-A850-DA36CD444985}"/>
                </a:ext>
              </a:extLst>
            </p:cNvPr>
            <p:cNvSpPr>
              <a:spLocks noChangeShapeType="1"/>
            </p:cNvSpPr>
            <p:nvPr/>
          </p:nvSpPr>
          <p:spPr bwMode="auto">
            <a:xfrm>
              <a:off x="4260850" y="1797050"/>
              <a:ext cx="0" cy="50800"/>
            </a:xfrm>
            <a:prstGeom prst="line">
              <a:avLst/>
            </a:prstGeom>
            <a:grpFill/>
            <a:ln w="2540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251" name="Group 250">
            <a:extLst>
              <a:ext uri="{FF2B5EF4-FFF2-40B4-BE49-F238E27FC236}">
                <a16:creationId xmlns:a16="http://schemas.microsoft.com/office/drawing/2014/main" id="{0E8F418C-D224-4472-8A3D-39BCC8121E66}"/>
              </a:ext>
            </a:extLst>
          </p:cNvPr>
          <p:cNvGrpSpPr/>
          <p:nvPr/>
        </p:nvGrpSpPr>
        <p:grpSpPr>
          <a:xfrm>
            <a:off x="3240930" y="5852900"/>
            <a:ext cx="558800" cy="571500"/>
            <a:chOff x="6705600" y="2647950"/>
            <a:chExt cx="558800" cy="571500"/>
          </a:xfrm>
        </p:grpSpPr>
        <p:sp>
          <p:nvSpPr>
            <p:cNvPr id="252" name="Freeform 40">
              <a:extLst>
                <a:ext uri="{FF2B5EF4-FFF2-40B4-BE49-F238E27FC236}">
                  <a16:creationId xmlns:a16="http://schemas.microsoft.com/office/drawing/2014/main" id="{1D971903-62B1-49EC-B0EB-4FD6E2704659}"/>
                </a:ext>
              </a:extLst>
            </p:cNvPr>
            <p:cNvSpPr>
              <a:spLocks/>
            </p:cNvSpPr>
            <p:nvPr/>
          </p:nvSpPr>
          <p:spPr bwMode="auto">
            <a:xfrm>
              <a:off x="6896100" y="2911475"/>
              <a:ext cx="368300" cy="219075"/>
            </a:xfrm>
            <a:custGeom>
              <a:avLst/>
              <a:gdLst>
                <a:gd name="T0" fmla="*/ 0 w 232"/>
                <a:gd name="T1" fmla="*/ 138 h 138"/>
                <a:gd name="T2" fmla="*/ 0 w 232"/>
                <a:gd name="T3" fmla="*/ 138 h 138"/>
                <a:gd name="T4" fmla="*/ 6 w 232"/>
                <a:gd name="T5" fmla="*/ 132 h 138"/>
                <a:gd name="T6" fmla="*/ 10 w 232"/>
                <a:gd name="T7" fmla="*/ 130 h 138"/>
                <a:gd name="T8" fmla="*/ 16 w 232"/>
                <a:gd name="T9" fmla="*/ 130 h 138"/>
                <a:gd name="T10" fmla="*/ 16 w 232"/>
                <a:gd name="T11" fmla="*/ 130 h 138"/>
                <a:gd name="T12" fmla="*/ 128 w 232"/>
                <a:gd name="T13" fmla="*/ 130 h 138"/>
                <a:gd name="T14" fmla="*/ 128 w 232"/>
                <a:gd name="T15" fmla="*/ 130 h 138"/>
                <a:gd name="T16" fmla="*/ 134 w 232"/>
                <a:gd name="T17" fmla="*/ 128 h 138"/>
                <a:gd name="T18" fmla="*/ 140 w 232"/>
                <a:gd name="T19" fmla="*/ 122 h 138"/>
                <a:gd name="T20" fmla="*/ 162 w 232"/>
                <a:gd name="T21" fmla="*/ 104 h 138"/>
                <a:gd name="T22" fmla="*/ 192 w 232"/>
                <a:gd name="T23" fmla="*/ 74 h 138"/>
                <a:gd name="T24" fmla="*/ 192 w 232"/>
                <a:gd name="T25" fmla="*/ 74 h 138"/>
                <a:gd name="T26" fmla="*/ 212 w 232"/>
                <a:gd name="T27" fmla="*/ 46 h 138"/>
                <a:gd name="T28" fmla="*/ 224 w 232"/>
                <a:gd name="T29" fmla="*/ 26 h 138"/>
                <a:gd name="T30" fmla="*/ 232 w 232"/>
                <a:gd name="T31" fmla="*/ 10 h 138"/>
                <a:gd name="T32" fmla="*/ 232 w 232"/>
                <a:gd name="T33" fmla="*/ 10 h 138"/>
                <a:gd name="T34" fmla="*/ 228 w 232"/>
                <a:gd name="T35" fmla="*/ 6 h 138"/>
                <a:gd name="T36" fmla="*/ 220 w 232"/>
                <a:gd name="T37" fmla="*/ 2 h 138"/>
                <a:gd name="T38" fmla="*/ 210 w 232"/>
                <a:gd name="T39" fmla="*/ 0 h 138"/>
                <a:gd name="T40" fmla="*/ 200 w 232"/>
                <a:gd name="T41" fmla="*/ 2 h 138"/>
                <a:gd name="T42" fmla="*/ 200 w 232"/>
                <a:gd name="T43" fmla="*/ 2 h 138"/>
                <a:gd name="T44" fmla="*/ 190 w 232"/>
                <a:gd name="T45" fmla="*/ 6 h 138"/>
                <a:gd name="T46" fmla="*/ 182 w 232"/>
                <a:gd name="T47" fmla="*/ 12 h 138"/>
                <a:gd name="T48" fmla="*/ 176 w 232"/>
                <a:gd name="T49" fmla="*/ 22 h 138"/>
                <a:gd name="T50" fmla="*/ 168 w 232"/>
                <a:gd name="T51" fmla="*/ 34 h 138"/>
                <a:gd name="T52" fmla="*/ 132 w 232"/>
                <a:gd name="T53" fmla="*/ 5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2" h="138">
                  <a:moveTo>
                    <a:pt x="0" y="138"/>
                  </a:moveTo>
                  <a:lnTo>
                    <a:pt x="0" y="138"/>
                  </a:lnTo>
                  <a:lnTo>
                    <a:pt x="6" y="132"/>
                  </a:lnTo>
                  <a:lnTo>
                    <a:pt x="10" y="130"/>
                  </a:lnTo>
                  <a:lnTo>
                    <a:pt x="16" y="130"/>
                  </a:lnTo>
                  <a:lnTo>
                    <a:pt x="16" y="130"/>
                  </a:lnTo>
                  <a:lnTo>
                    <a:pt x="128" y="130"/>
                  </a:lnTo>
                  <a:lnTo>
                    <a:pt x="128" y="130"/>
                  </a:lnTo>
                  <a:lnTo>
                    <a:pt x="134" y="128"/>
                  </a:lnTo>
                  <a:lnTo>
                    <a:pt x="140" y="122"/>
                  </a:lnTo>
                  <a:lnTo>
                    <a:pt x="162" y="104"/>
                  </a:lnTo>
                  <a:lnTo>
                    <a:pt x="192" y="74"/>
                  </a:lnTo>
                  <a:lnTo>
                    <a:pt x="192" y="74"/>
                  </a:lnTo>
                  <a:lnTo>
                    <a:pt x="212" y="46"/>
                  </a:lnTo>
                  <a:lnTo>
                    <a:pt x="224" y="26"/>
                  </a:lnTo>
                  <a:lnTo>
                    <a:pt x="232" y="10"/>
                  </a:lnTo>
                  <a:lnTo>
                    <a:pt x="232" y="10"/>
                  </a:lnTo>
                  <a:lnTo>
                    <a:pt x="228" y="6"/>
                  </a:lnTo>
                  <a:lnTo>
                    <a:pt x="220" y="2"/>
                  </a:lnTo>
                  <a:lnTo>
                    <a:pt x="210" y="0"/>
                  </a:lnTo>
                  <a:lnTo>
                    <a:pt x="200" y="2"/>
                  </a:lnTo>
                  <a:lnTo>
                    <a:pt x="200" y="2"/>
                  </a:lnTo>
                  <a:lnTo>
                    <a:pt x="190" y="6"/>
                  </a:lnTo>
                  <a:lnTo>
                    <a:pt x="182" y="12"/>
                  </a:lnTo>
                  <a:lnTo>
                    <a:pt x="176" y="22"/>
                  </a:lnTo>
                  <a:lnTo>
                    <a:pt x="168" y="34"/>
                  </a:lnTo>
                  <a:lnTo>
                    <a:pt x="132" y="5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3" name="Freeform 41">
              <a:extLst>
                <a:ext uri="{FF2B5EF4-FFF2-40B4-BE49-F238E27FC236}">
                  <a16:creationId xmlns:a16="http://schemas.microsoft.com/office/drawing/2014/main" id="{A371476E-D790-4393-90AF-949974B49B08}"/>
                </a:ext>
              </a:extLst>
            </p:cNvPr>
            <p:cNvSpPr>
              <a:spLocks/>
            </p:cNvSpPr>
            <p:nvPr/>
          </p:nvSpPr>
          <p:spPr bwMode="auto">
            <a:xfrm>
              <a:off x="6794500" y="2952750"/>
              <a:ext cx="317500" cy="88900"/>
            </a:xfrm>
            <a:custGeom>
              <a:avLst/>
              <a:gdLst>
                <a:gd name="T0" fmla="*/ 112 w 200"/>
                <a:gd name="T1" fmla="*/ 56 h 56"/>
                <a:gd name="T2" fmla="*/ 112 w 200"/>
                <a:gd name="T3" fmla="*/ 56 h 56"/>
                <a:gd name="T4" fmla="*/ 176 w 200"/>
                <a:gd name="T5" fmla="*/ 56 h 56"/>
                <a:gd name="T6" fmla="*/ 176 w 200"/>
                <a:gd name="T7" fmla="*/ 56 h 56"/>
                <a:gd name="T8" fmla="*/ 186 w 200"/>
                <a:gd name="T9" fmla="*/ 54 h 56"/>
                <a:gd name="T10" fmla="*/ 194 w 200"/>
                <a:gd name="T11" fmla="*/ 50 h 56"/>
                <a:gd name="T12" fmla="*/ 198 w 200"/>
                <a:gd name="T13" fmla="*/ 44 h 56"/>
                <a:gd name="T14" fmla="*/ 200 w 200"/>
                <a:gd name="T15" fmla="*/ 36 h 56"/>
                <a:gd name="T16" fmla="*/ 198 w 200"/>
                <a:gd name="T17" fmla="*/ 28 h 56"/>
                <a:gd name="T18" fmla="*/ 194 w 200"/>
                <a:gd name="T19" fmla="*/ 22 h 56"/>
                <a:gd name="T20" fmla="*/ 186 w 200"/>
                <a:gd name="T21" fmla="*/ 18 h 56"/>
                <a:gd name="T22" fmla="*/ 176 w 200"/>
                <a:gd name="T23" fmla="*/ 16 h 56"/>
                <a:gd name="T24" fmla="*/ 176 w 200"/>
                <a:gd name="T25" fmla="*/ 16 h 56"/>
                <a:gd name="T26" fmla="*/ 134 w 200"/>
                <a:gd name="T27" fmla="*/ 16 h 56"/>
                <a:gd name="T28" fmla="*/ 134 w 200"/>
                <a:gd name="T29" fmla="*/ 16 h 56"/>
                <a:gd name="T30" fmla="*/ 128 w 200"/>
                <a:gd name="T31" fmla="*/ 14 h 56"/>
                <a:gd name="T32" fmla="*/ 120 w 200"/>
                <a:gd name="T33" fmla="*/ 8 h 56"/>
                <a:gd name="T34" fmla="*/ 112 w 200"/>
                <a:gd name="T35" fmla="*/ 2 h 56"/>
                <a:gd name="T36" fmla="*/ 104 w 200"/>
                <a:gd name="T37" fmla="*/ 0 h 56"/>
                <a:gd name="T38" fmla="*/ 104 w 200"/>
                <a:gd name="T39" fmla="*/ 0 h 56"/>
                <a:gd name="T40" fmla="*/ 64 w 200"/>
                <a:gd name="T41" fmla="*/ 0 h 56"/>
                <a:gd name="T42" fmla="*/ 64 w 200"/>
                <a:gd name="T43" fmla="*/ 0 h 56"/>
                <a:gd name="T44" fmla="*/ 56 w 200"/>
                <a:gd name="T45" fmla="*/ 2 h 56"/>
                <a:gd name="T46" fmla="*/ 46 w 200"/>
                <a:gd name="T47" fmla="*/ 6 h 56"/>
                <a:gd name="T48" fmla="*/ 38 w 200"/>
                <a:gd name="T49" fmla="*/ 10 h 56"/>
                <a:gd name="T50" fmla="*/ 32 w 200"/>
                <a:gd name="T51" fmla="*/ 16 h 56"/>
                <a:gd name="T52" fmla="*/ 32 w 200"/>
                <a:gd name="T53" fmla="*/ 16 h 56"/>
                <a:gd name="T54" fmla="*/ 0 w 200"/>
                <a:gd name="T5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0" h="56">
                  <a:moveTo>
                    <a:pt x="112" y="56"/>
                  </a:moveTo>
                  <a:lnTo>
                    <a:pt x="112" y="56"/>
                  </a:lnTo>
                  <a:lnTo>
                    <a:pt x="176" y="56"/>
                  </a:lnTo>
                  <a:lnTo>
                    <a:pt x="176" y="56"/>
                  </a:lnTo>
                  <a:lnTo>
                    <a:pt x="186" y="54"/>
                  </a:lnTo>
                  <a:lnTo>
                    <a:pt x="194" y="50"/>
                  </a:lnTo>
                  <a:lnTo>
                    <a:pt x="198" y="44"/>
                  </a:lnTo>
                  <a:lnTo>
                    <a:pt x="200" y="36"/>
                  </a:lnTo>
                  <a:lnTo>
                    <a:pt x="198" y="28"/>
                  </a:lnTo>
                  <a:lnTo>
                    <a:pt x="194" y="22"/>
                  </a:lnTo>
                  <a:lnTo>
                    <a:pt x="186" y="18"/>
                  </a:lnTo>
                  <a:lnTo>
                    <a:pt x="176" y="16"/>
                  </a:lnTo>
                  <a:lnTo>
                    <a:pt x="176" y="16"/>
                  </a:lnTo>
                  <a:lnTo>
                    <a:pt x="134" y="16"/>
                  </a:lnTo>
                  <a:lnTo>
                    <a:pt x="134" y="16"/>
                  </a:lnTo>
                  <a:lnTo>
                    <a:pt x="128" y="14"/>
                  </a:lnTo>
                  <a:lnTo>
                    <a:pt x="120" y="8"/>
                  </a:lnTo>
                  <a:lnTo>
                    <a:pt x="112" y="2"/>
                  </a:lnTo>
                  <a:lnTo>
                    <a:pt x="104" y="0"/>
                  </a:lnTo>
                  <a:lnTo>
                    <a:pt x="104" y="0"/>
                  </a:lnTo>
                  <a:lnTo>
                    <a:pt x="64" y="0"/>
                  </a:lnTo>
                  <a:lnTo>
                    <a:pt x="64" y="0"/>
                  </a:lnTo>
                  <a:lnTo>
                    <a:pt x="56" y="2"/>
                  </a:lnTo>
                  <a:lnTo>
                    <a:pt x="46" y="6"/>
                  </a:lnTo>
                  <a:lnTo>
                    <a:pt x="38" y="10"/>
                  </a:lnTo>
                  <a:lnTo>
                    <a:pt x="32" y="16"/>
                  </a:lnTo>
                  <a:lnTo>
                    <a:pt x="32" y="16"/>
                  </a:lnTo>
                  <a:lnTo>
                    <a:pt x="0" y="48"/>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4" name="Freeform 42">
              <a:extLst>
                <a:ext uri="{FF2B5EF4-FFF2-40B4-BE49-F238E27FC236}">
                  <a16:creationId xmlns:a16="http://schemas.microsoft.com/office/drawing/2014/main" id="{10A7AF3F-B44A-4BE5-9D5B-393F54CB9B5B}"/>
                </a:ext>
              </a:extLst>
            </p:cNvPr>
            <p:cNvSpPr>
              <a:spLocks/>
            </p:cNvSpPr>
            <p:nvPr/>
          </p:nvSpPr>
          <p:spPr bwMode="auto">
            <a:xfrm>
              <a:off x="6705600" y="3003550"/>
              <a:ext cx="215900" cy="215900"/>
            </a:xfrm>
            <a:custGeom>
              <a:avLst/>
              <a:gdLst>
                <a:gd name="T0" fmla="*/ 96 w 136"/>
                <a:gd name="T1" fmla="*/ 136 h 136"/>
                <a:gd name="T2" fmla="*/ 136 w 136"/>
                <a:gd name="T3" fmla="*/ 96 h 136"/>
                <a:gd name="T4" fmla="*/ 40 w 136"/>
                <a:gd name="T5" fmla="*/ 0 h 136"/>
                <a:gd name="T6" fmla="*/ 0 w 136"/>
                <a:gd name="T7" fmla="*/ 40 h 136"/>
                <a:gd name="T8" fmla="*/ 96 w 136"/>
                <a:gd name="T9" fmla="*/ 136 h 136"/>
              </a:gdLst>
              <a:ahLst/>
              <a:cxnLst>
                <a:cxn ang="0">
                  <a:pos x="T0" y="T1"/>
                </a:cxn>
                <a:cxn ang="0">
                  <a:pos x="T2" y="T3"/>
                </a:cxn>
                <a:cxn ang="0">
                  <a:pos x="T4" y="T5"/>
                </a:cxn>
                <a:cxn ang="0">
                  <a:pos x="T6" y="T7"/>
                </a:cxn>
                <a:cxn ang="0">
                  <a:pos x="T8" y="T9"/>
                </a:cxn>
              </a:cxnLst>
              <a:rect l="0" t="0" r="r" b="b"/>
              <a:pathLst>
                <a:path w="136" h="136">
                  <a:moveTo>
                    <a:pt x="96" y="136"/>
                  </a:moveTo>
                  <a:lnTo>
                    <a:pt x="136" y="96"/>
                  </a:lnTo>
                  <a:lnTo>
                    <a:pt x="40" y="0"/>
                  </a:lnTo>
                  <a:lnTo>
                    <a:pt x="0" y="40"/>
                  </a:lnTo>
                  <a:lnTo>
                    <a:pt x="96" y="136"/>
                  </a:lnTo>
                  <a:close/>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5" name="Line 43">
              <a:extLst>
                <a:ext uri="{FF2B5EF4-FFF2-40B4-BE49-F238E27FC236}">
                  <a16:creationId xmlns:a16="http://schemas.microsoft.com/office/drawing/2014/main" id="{FB34E98D-066F-494D-9C06-7666A44DEB5A}"/>
                </a:ext>
              </a:extLst>
            </p:cNvPr>
            <p:cNvSpPr>
              <a:spLocks noChangeShapeType="1"/>
            </p:cNvSpPr>
            <p:nvPr/>
          </p:nvSpPr>
          <p:spPr bwMode="auto">
            <a:xfrm>
              <a:off x="6769100" y="3067050"/>
              <a:ext cx="25400" cy="2540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6" name="Freeform 44">
              <a:extLst>
                <a:ext uri="{FF2B5EF4-FFF2-40B4-BE49-F238E27FC236}">
                  <a16:creationId xmlns:a16="http://schemas.microsoft.com/office/drawing/2014/main" id="{BFAD201E-4F9D-4A84-888D-3B6A577962C2}"/>
                </a:ext>
              </a:extLst>
            </p:cNvPr>
            <p:cNvSpPr>
              <a:spLocks/>
            </p:cNvSpPr>
            <p:nvPr/>
          </p:nvSpPr>
          <p:spPr bwMode="auto">
            <a:xfrm>
              <a:off x="6896100" y="2647950"/>
              <a:ext cx="279400" cy="304800"/>
            </a:xfrm>
            <a:custGeom>
              <a:avLst/>
              <a:gdLst>
                <a:gd name="T0" fmla="*/ 0 w 176"/>
                <a:gd name="T1" fmla="*/ 192 h 192"/>
                <a:gd name="T2" fmla="*/ 0 w 176"/>
                <a:gd name="T3" fmla="*/ 0 h 192"/>
                <a:gd name="T4" fmla="*/ 176 w 176"/>
                <a:gd name="T5" fmla="*/ 0 h 192"/>
                <a:gd name="T6" fmla="*/ 176 w 176"/>
                <a:gd name="T7" fmla="*/ 184 h 192"/>
              </a:gdLst>
              <a:ahLst/>
              <a:cxnLst>
                <a:cxn ang="0">
                  <a:pos x="T0" y="T1"/>
                </a:cxn>
                <a:cxn ang="0">
                  <a:pos x="T2" y="T3"/>
                </a:cxn>
                <a:cxn ang="0">
                  <a:pos x="T4" y="T5"/>
                </a:cxn>
                <a:cxn ang="0">
                  <a:pos x="T6" y="T7"/>
                </a:cxn>
              </a:cxnLst>
              <a:rect l="0" t="0" r="r" b="b"/>
              <a:pathLst>
                <a:path w="176" h="192">
                  <a:moveTo>
                    <a:pt x="0" y="192"/>
                  </a:moveTo>
                  <a:lnTo>
                    <a:pt x="0" y="0"/>
                  </a:lnTo>
                  <a:lnTo>
                    <a:pt x="176" y="0"/>
                  </a:lnTo>
                  <a:lnTo>
                    <a:pt x="176" y="184"/>
                  </a:lnTo>
                </a:path>
              </a:pathLst>
            </a:custGeom>
            <a:noFill/>
            <a:ln w="25400">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7" name="Line 45">
              <a:extLst>
                <a:ext uri="{FF2B5EF4-FFF2-40B4-BE49-F238E27FC236}">
                  <a16:creationId xmlns:a16="http://schemas.microsoft.com/office/drawing/2014/main" id="{A9B3BD2C-7246-4A0D-A58C-91B9E6BCAA78}"/>
                </a:ext>
              </a:extLst>
            </p:cNvPr>
            <p:cNvSpPr>
              <a:spLocks noChangeShapeType="1"/>
            </p:cNvSpPr>
            <p:nvPr/>
          </p:nvSpPr>
          <p:spPr bwMode="auto">
            <a:xfrm>
              <a:off x="6896100" y="27622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8" name="Line 46">
              <a:extLst>
                <a:ext uri="{FF2B5EF4-FFF2-40B4-BE49-F238E27FC236}">
                  <a16:creationId xmlns:a16="http://schemas.microsoft.com/office/drawing/2014/main" id="{7483976E-FB2B-47A8-9222-4F0E1771F7C2}"/>
                </a:ext>
              </a:extLst>
            </p:cNvPr>
            <p:cNvSpPr>
              <a:spLocks noChangeShapeType="1"/>
            </p:cNvSpPr>
            <p:nvPr/>
          </p:nvSpPr>
          <p:spPr bwMode="auto">
            <a:xfrm>
              <a:off x="6896100" y="2876550"/>
              <a:ext cx="2794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9" name="Line 47">
              <a:extLst>
                <a:ext uri="{FF2B5EF4-FFF2-40B4-BE49-F238E27FC236}">
                  <a16:creationId xmlns:a16="http://schemas.microsoft.com/office/drawing/2014/main" id="{8270AB69-43A1-456C-853C-5072C60B5E50}"/>
                </a:ext>
              </a:extLst>
            </p:cNvPr>
            <p:cNvSpPr>
              <a:spLocks noChangeShapeType="1"/>
            </p:cNvSpPr>
            <p:nvPr/>
          </p:nvSpPr>
          <p:spPr bwMode="auto">
            <a:xfrm>
              <a:off x="6934200" y="27114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0" name="Line 48">
              <a:extLst>
                <a:ext uri="{FF2B5EF4-FFF2-40B4-BE49-F238E27FC236}">
                  <a16:creationId xmlns:a16="http://schemas.microsoft.com/office/drawing/2014/main" id="{B298E89F-AE7B-4D09-9868-9933E5B135C5}"/>
                </a:ext>
              </a:extLst>
            </p:cNvPr>
            <p:cNvSpPr>
              <a:spLocks noChangeShapeType="1"/>
            </p:cNvSpPr>
            <p:nvPr/>
          </p:nvSpPr>
          <p:spPr bwMode="auto">
            <a:xfrm>
              <a:off x="6934200" y="2825750"/>
              <a:ext cx="38100" cy="0"/>
            </a:xfrm>
            <a:prstGeom prst="line">
              <a:avLst/>
            </a:prstGeom>
            <a:noFill/>
            <a:ln w="25400">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67" name="Rectangle 266">
            <a:extLst>
              <a:ext uri="{FF2B5EF4-FFF2-40B4-BE49-F238E27FC236}">
                <a16:creationId xmlns:a16="http://schemas.microsoft.com/office/drawing/2014/main" id="{DE800C1F-7DED-41F2-A1B0-E420F8C09618}"/>
              </a:ext>
            </a:extLst>
          </p:cNvPr>
          <p:cNvSpPr>
            <a:spLocks noChangeArrowheads="1"/>
          </p:cNvSpPr>
          <p:nvPr/>
        </p:nvSpPr>
        <p:spPr bwMode="gray">
          <a:xfrm>
            <a:off x="5907872" y="822287"/>
            <a:ext cx="5650610" cy="387798"/>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90000"/>
              </a:lnSpc>
              <a:spcBef>
                <a:spcPct val="20000"/>
              </a:spcBef>
              <a:spcAft>
                <a:spcPts val="0"/>
              </a:spcAft>
              <a:buClr>
                <a:srgbClr val="001F5B">
                  <a:lumMod val="90000"/>
                  <a:lumOff val="10000"/>
                </a:srgbClr>
              </a:buClr>
              <a:buSzPct val="75000"/>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Provide vision and expertise  on how data strategy can be implemented to meet business objectives</a:t>
            </a:r>
          </a:p>
        </p:txBody>
      </p:sp>
      <p:sp>
        <p:nvSpPr>
          <p:cNvPr id="268" name="Rectangle 9">
            <a:extLst>
              <a:ext uri="{FF2B5EF4-FFF2-40B4-BE49-F238E27FC236}">
                <a16:creationId xmlns:a16="http://schemas.microsoft.com/office/drawing/2014/main" id="{0EB84407-9A2A-4C16-A3A7-7992BEC01DEB}"/>
              </a:ext>
            </a:extLst>
          </p:cNvPr>
          <p:cNvSpPr>
            <a:spLocks noChangeArrowheads="1"/>
          </p:cNvSpPr>
          <p:nvPr/>
        </p:nvSpPr>
        <p:spPr bwMode="gray">
          <a:xfrm>
            <a:off x="5907870" y="5815256"/>
            <a:ext cx="5552070" cy="430887"/>
          </a:xfrm>
          <a:prstGeom prst="rect">
            <a:avLst/>
          </a:prstGeom>
          <a:noFill/>
          <a:ln w="9525" algn="ctr">
            <a:noFill/>
            <a:miter lim="800000"/>
            <a:headEnd/>
            <a:tailEnd/>
          </a:ln>
          <a:effectLst/>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a:ea typeface="+mn-ea"/>
                <a:cs typeface="Calibri"/>
              </a:rPr>
              <a:t>Foster a data-driven orientation by prioritizing cultural change and influencing data literacy.  </a:t>
            </a:r>
          </a:p>
        </p:txBody>
      </p:sp>
    </p:spTree>
    <p:extLst>
      <p:ext uri="{BB962C8B-B14F-4D97-AF65-F5344CB8AC3E}">
        <p14:creationId xmlns:p14="http://schemas.microsoft.com/office/powerpoint/2010/main" val="2587008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E62E6B3-D94B-41EE-A870-4B7BA971A73C}"/>
              </a:ext>
            </a:extLst>
          </p:cNvPr>
          <p:cNvGraphicFramePr>
            <a:graphicFrameLocks noChangeAspect="1"/>
          </p:cNvGraphicFramePr>
          <p:nvPr>
            <p:custDataLst>
              <p:tags r:id="rId2"/>
            </p:custDataLst>
          </p:nvPr>
        </p:nvGraphicFramePr>
        <p:xfrm>
          <a:off x="4609" y="3400"/>
          <a:ext cx="1434" cy="1434"/>
        </p:xfrm>
        <a:graphic>
          <a:graphicData uri="http://schemas.openxmlformats.org/presentationml/2006/ole">
            <mc:AlternateContent xmlns:mc="http://schemas.openxmlformats.org/markup-compatibility/2006">
              <mc:Choice xmlns:v="urn:schemas-microsoft-com:vml" Requires="v">
                <p:oleObj spid="_x0000_s133123"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1E62E6B3-D94B-41EE-A870-4B7BA971A73C}"/>
                          </a:ext>
                        </a:extLst>
                      </p:cNvPr>
                      <p:cNvPicPr/>
                      <p:nvPr/>
                    </p:nvPicPr>
                    <p:blipFill>
                      <a:blip r:embed="rId7"/>
                      <a:stretch>
                        <a:fillRect/>
                      </a:stretch>
                    </p:blipFill>
                    <p:spPr>
                      <a:xfrm>
                        <a:off x="4609" y="3400"/>
                        <a:ext cx="1434" cy="1434"/>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8B0B550-D3E7-4BED-A278-0427ABEB385F}"/>
              </a:ext>
            </a:extLst>
          </p:cNvPr>
          <p:cNvSpPr/>
          <p:nvPr>
            <p:custDataLst>
              <p:tags r:id="rId3"/>
            </p:custDataLst>
          </p:nvPr>
        </p:nvSpPr>
        <p:spPr bwMode="auto">
          <a:xfrm>
            <a:off x="3175" y="1966"/>
            <a:ext cx="143360" cy="143360"/>
          </a:xfrm>
          <a:prstGeom prst="rect">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20365" rtl="0" eaLnBrk="1" fontAlgn="base" latinLnBrk="0" hangingPunct="1">
              <a:lnSpc>
                <a:spcPct val="100000"/>
              </a:lnSpc>
              <a:spcBef>
                <a:spcPct val="0"/>
              </a:spcBef>
              <a:spcAft>
                <a:spcPct val="0"/>
              </a:spcAft>
              <a:buClrTx/>
              <a:buSzTx/>
              <a:buFontTx/>
              <a:buNone/>
              <a:tabLst/>
              <a:defRPr/>
            </a:pPr>
            <a:endParaRPr kumimoji="0" lang="en-US" sz="1624" b="0" i="0" u="none" strike="noStrike" kern="1200" cap="none" spc="0" normalizeH="0" baseline="0" noProof="0">
              <a:ln>
                <a:noFill/>
              </a:ln>
              <a:solidFill>
                <a:srgbClr val="2E2E38"/>
              </a:solidFill>
              <a:effectLst/>
              <a:uLnTx/>
              <a:uFillTx/>
              <a:latin typeface="Corbel" panose="020B0503020204020204" pitchFamily="34" charset="0"/>
              <a:ea typeface="+mn-ea"/>
              <a:cs typeface="+mn-cs"/>
              <a:sym typeface="EYInterstate Light" panose="02000506000000020004" pitchFamily="2" charset="0"/>
            </a:endParaRPr>
          </a:p>
        </p:txBody>
      </p:sp>
      <p:cxnSp>
        <p:nvCxnSpPr>
          <p:cNvPr id="86" name="Straight Connector 85">
            <a:extLst>
              <a:ext uri="{FF2B5EF4-FFF2-40B4-BE49-F238E27FC236}">
                <a16:creationId xmlns:a16="http://schemas.microsoft.com/office/drawing/2014/main" id="{FC585760-11EE-478C-8212-02412441E164}"/>
              </a:ext>
            </a:extLst>
          </p:cNvPr>
          <p:cNvCxnSpPr>
            <a:cxnSpLocks/>
          </p:cNvCxnSpPr>
          <p:nvPr/>
        </p:nvCxnSpPr>
        <p:spPr>
          <a:xfrm flipV="1">
            <a:off x="6632096" y="1077063"/>
            <a:ext cx="0" cy="5239926"/>
          </a:xfrm>
          <a:prstGeom prst="line">
            <a:avLst/>
          </a:prstGeom>
          <a:noFill/>
          <a:ln w="6350" cap="flat" cmpd="sng" algn="ctr">
            <a:solidFill>
              <a:srgbClr val="FF0000"/>
            </a:solidFill>
            <a:prstDash val="dash"/>
            <a:miter lim="800000"/>
          </a:ln>
          <a:effectLst/>
        </p:spPr>
      </p:cxnSp>
      <p:cxnSp>
        <p:nvCxnSpPr>
          <p:cNvPr id="87" name="Straight Connector 86">
            <a:extLst>
              <a:ext uri="{FF2B5EF4-FFF2-40B4-BE49-F238E27FC236}">
                <a16:creationId xmlns:a16="http://schemas.microsoft.com/office/drawing/2014/main" id="{7C9C0849-373C-4A53-A975-68E145CE412A}"/>
              </a:ext>
            </a:extLst>
          </p:cNvPr>
          <p:cNvCxnSpPr>
            <a:cxnSpLocks/>
          </p:cNvCxnSpPr>
          <p:nvPr/>
        </p:nvCxnSpPr>
        <p:spPr>
          <a:xfrm flipV="1">
            <a:off x="5106408" y="1077063"/>
            <a:ext cx="0" cy="5239926"/>
          </a:xfrm>
          <a:prstGeom prst="line">
            <a:avLst/>
          </a:prstGeom>
          <a:noFill/>
          <a:ln w="6350" cap="flat" cmpd="sng" algn="ctr">
            <a:solidFill>
              <a:srgbClr val="FF0000"/>
            </a:solidFill>
            <a:prstDash val="dash"/>
            <a:miter lim="800000"/>
          </a:ln>
          <a:effectLst/>
        </p:spPr>
      </p:cxnSp>
      <p:cxnSp>
        <p:nvCxnSpPr>
          <p:cNvPr id="88" name="Straight Connector 87">
            <a:extLst>
              <a:ext uri="{FF2B5EF4-FFF2-40B4-BE49-F238E27FC236}">
                <a16:creationId xmlns:a16="http://schemas.microsoft.com/office/drawing/2014/main" id="{EE167EAB-EC1E-4238-B5E2-0CDC72E1F373}"/>
              </a:ext>
            </a:extLst>
          </p:cNvPr>
          <p:cNvCxnSpPr>
            <a:cxnSpLocks/>
          </p:cNvCxnSpPr>
          <p:nvPr/>
        </p:nvCxnSpPr>
        <p:spPr>
          <a:xfrm flipV="1">
            <a:off x="4528742" y="1077063"/>
            <a:ext cx="0" cy="5239926"/>
          </a:xfrm>
          <a:prstGeom prst="line">
            <a:avLst/>
          </a:prstGeom>
          <a:noFill/>
          <a:ln w="6350" cap="flat" cmpd="sng" algn="ctr">
            <a:solidFill>
              <a:srgbClr val="FF0000"/>
            </a:solidFill>
            <a:prstDash val="dash"/>
            <a:miter lim="800000"/>
          </a:ln>
          <a:effectLst/>
        </p:spPr>
      </p:cxnSp>
      <p:sp>
        <p:nvSpPr>
          <p:cNvPr id="89" name="Titel 2">
            <a:extLst>
              <a:ext uri="{FF2B5EF4-FFF2-40B4-BE49-F238E27FC236}">
                <a16:creationId xmlns:a16="http://schemas.microsoft.com/office/drawing/2014/main" id="{7DD6E9AF-B1BA-4086-9F71-FCF5B6EB1F15}"/>
              </a:ext>
            </a:extLst>
          </p:cNvPr>
          <p:cNvSpPr txBox="1">
            <a:spLocks/>
          </p:cNvSpPr>
          <p:nvPr/>
        </p:nvSpPr>
        <p:spPr>
          <a:xfrm>
            <a:off x="637157" y="94850"/>
            <a:ext cx="9390115" cy="788536"/>
          </a:xfrm>
          <a:prstGeom prst="rect">
            <a:avLst/>
          </a:prstGeom>
        </p:spPr>
        <p:txBody>
          <a:bodyPr vert="horz">
            <a:normAutofit/>
          </a:bodyPr>
          <a:lstStyle>
            <a:lvl1pPr algn="l" defTabSz="685783" rtl="0" eaLnBrk="1" latinLnBrk="0" hangingPunct="1">
              <a:lnSpc>
                <a:spcPct val="90000"/>
              </a:lnSpc>
              <a:spcBef>
                <a:spcPct val="0"/>
              </a:spcBef>
              <a:buNone/>
              <a:defRPr sz="3200" b="0" i="0" kern="1200" baseline="0">
                <a:solidFill>
                  <a:srgbClr val="3C287C"/>
                </a:solidFill>
                <a:latin typeface="Calibri" panose="020F0502020204030204" pitchFamily="34" charset="0"/>
                <a:ea typeface="+mj-ea"/>
                <a:cs typeface="Calibri" panose="020F0502020204030204" pitchFamily="34" charset="0"/>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Light" panose="020F0302020204030204"/>
                <a:ea typeface="+mj-ea"/>
                <a:cs typeface="Calibri" panose="020F0502020204030204" pitchFamily="34" charset="0"/>
              </a:rPr>
              <a:t>Data Strategy Roadmap:  Use cases per data objectives </a:t>
            </a:r>
          </a:p>
        </p:txBody>
      </p:sp>
      <p:grpSp>
        <p:nvGrpSpPr>
          <p:cNvPr id="90" name="Group 89">
            <a:extLst>
              <a:ext uri="{FF2B5EF4-FFF2-40B4-BE49-F238E27FC236}">
                <a16:creationId xmlns:a16="http://schemas.microsoft.com/office/drawing/2014/main" id="{C08A0D69-917B-4363-A9F0-48E6ABE8313C}"/>
              </a:ext>
            </a:extLst>
          </p:cNvPr>
          <p:cNvGrpSpPr/>
          <p:nvPr/>
        </p:nvGrpSpPr>
        <p:grpSpPr>
          <a:xfrm>
            <a:off x="3909270" y="655118"/>
            <a:ext cx="2719768" cy="188149"/>
            <a:chOff x="2765118" y="972660"/>
            <a:chExt cx="5076000" cy="188149"/>
          </a:xfrm>
        </p:grpSpPr>
        <p:cxnSp>
          <p:nvCxnSpPr>
            <p:cNvPr id="91" name="Straight Connector 90">
              <a:extLst>
                <a:ext uri="{FF2B5EF4-FFF2-40B4-BE49-F238E27FC236}">
                  <a16:creationId xmlns:a16="http://schemas.microsoft.com/office/drawing/2014/main" id="{66A746AC-FA73-4D93-850B-C4A8758D050B}"/>
                </a:ext>
              </a:extLst>
            </p:cNvPr>
            <p:cNvCxnSpPr>
              <a:cxnSpLocks/>
            </p:cNvCxnSpPr>
            <p:nvPr/>
          </p:nvCxnSpPr>
          <p:spPr>
            <a:xfrm>
              <a:off x="2765118" y="1098908"/>
              <a:ext cx="5076000" cy="0"/>
            </a:xfrm>
            <a:prstGeom prst="line">
              <a:avLst/>
            </a:prstGeom>
            <a:noFill/>
            <a:ln w="15875" cap="flat" cmpd="sng" algn="ctr">
              <a:solidFill>
                <a:srgbClr val="70AD47"/>
              </a:solidFill>
              <a:prstDash val="solid"/>
              <a:miter lim="800000"/>
              <a:tailEnd type="none"/>
            </a:ln>
            <a:effectLst/>
          </p:spPr>
        </p:cxnSp>
        <p:sp>
          <p:nvSpPr>
            <p:cNvPr id="92" name="Rectangle 91">
              <a:extLst>
                <a:ext uri="{FF2B5EF4-FFF2-40B4-BE49-F238E27FC236}">
                  <a16:creationId xmlns:a16="http://schemas.microsoft.com/office/drawing/2014/main" id="{6CC1DB89-30EC-48C0-848C-1A17624F9896}"/>
                </a:ext>
              </a:extLst>
            </p:cNvPr>
            <p:cNvSpPr/>
            <p:nvPr/>
          </p:nvSpPr>
          <p:spPr>
            <a:xfrm>
              <a:off x="4720992" y="972660"/>
              <a:ext cx="1398624" cy="188149"/>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70AD47"/>
                  </a:solidFill>
                  <a:effectLst/>
                  <a:uLnTx/>
                  <a:uFillTx/>
                  <a:latin typeface="Corbel"/>
                  <a:ea typeface="+mn-ea"/>
                  <a:cs typeface="Myriad Pro"/>
                </a:rPr>
                <a:t>Short term</a:t>
              </a:r>
            </a:p>
          </p:txBody>
        </p:sp>
      </p:grpSp>
      <p:grpSp>
        <p:nvGrpSpPr>
          <p:cNvPr id="93" name="Group 92">
            <a:extLst>
              <a:ext uri="{FF2B5EF4-FFF2-40B4-BE49-F238E27FC236}">
                <a16:creationId xmlns:a16="http://schemas.microsoft.com/office/drawing/2014/main" id="{629BEEAA-0A3D-41F3-AD76-46DE32BD9D97}"/>
              </a:ext>
            </a:extLst>
          </p:cNvPr>
          <p:cNvGrpSpPr/>
          <p:nvPr/>
        </p:nvGrpSpPr>
        <p:grpSpPr>
          <a:xfrm>
            <a:off x="6648449" y="660667"/>
            <a:ext cx="3581401" cy="171455"/>
            <a:chOff x="8001000" y="978209"/>
            <a:chExt cx="2483606" cy="171455"/>
          </a:xfrm>
        </p:grpSpPr>
        <p:cxnSp>
          <p:nvCxnSpPr>
            <p:cNvPr id="94" name="Straight Connector 93">
              <a:extLst>
                <a:ext uri="{FF2B5EF4-FFF2-40B4-BE49-F238E27FC236}">
                  <a16:creationId xmlns:a16="http://schemas.microsoft.com/office/drawing/2014/main" id="{2C2E43B0-F224-44F7-AD52-3FA9B45D53A8}"/>
                </a:ext>
              </a:extLst>
            </p:cNvPr>
            <p:cNvCxnSpPr>
              <a:cxnSpLocks/>
            </p:cNvCxnSpPr>
            <p:nvPr/>
          </p:nvCxnSpPr>
          <p:spPr>
            <a:xfrm>
              <a:off x="8001000" y="1098908"/>
              <a:ext cx="2483606" cy="0"/>
            </a:xfrm>
            <a:prstGeom prst="line">
              <a:avLst/>
            </a:prstGeom>
            <a:noFill/>
            <a:ln w="15875" cap="flat" cmpd="sng" algn="ctr">
              <a:solidFill>
                <a:srgbClr val="ED7D31"/>
              </a:solidFill>
              <a:prstDash val="solid"/>
              <a:miter lim="800000"/>
              <a:tailEnd type="none"/>
            </a:ln>
            <a:effectLst/>
          </p:spPr>
        </p:cxnSp>
        <p:sp>
          <p:nvSpPr>
            <p:cNvPr id="95" name="Rectangle 94">
              <a:extLst>
                <a:ext uri="{FF2B5EF4-FFF2-40B4-BE49-F238E27FC236}">
                  <a16:creationId xmlns:a16="http://schemas.microsoft.com/office/drawing/2014/main" id="{5098E164-E850-4A56-8A6B-3F15653EE54B}"/>
                </a:ext>
              </a:extLst>
            </p:cNvPr>
            <p:cNvSpPr/>
            <p:nvPr/>
          </p:nvSpPr>
          <p:spPr>
            <a:xfrm>
              <a:off x="8934107" y="978209"/>
              <a:ext cx="617394" cy="171455"/>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FF6600"/>
                  </a:solidFill>
                  <a:effectLst/>
                  <a:uLnTx/>
                  <a:uFillTx/>
                  <a:latin typeface="Corbel"/>
                  <a:ea typeface="+mn-ea"/>
                  <a:cs typeface="Myriad Pro"/>
                </a:rPr>
                <a:t>Medium term</a:t>
              </a:r>
            </a:p>
          </p:txBody>
        </p:sp>
      </p:grpSp>
      <p:cxnSp>
        <p:nvCxnSpPr>
          <p:cNvPr id="96" name="Straight Connector 95">
            <a:extLst>
              <a:ext uri="{FF2B5EF4-FFF2-40B4-BE49-F238E27FC236}">
                <a16:creationId xmlns:a16="http://schemas.microsoft.com/office/drawing/2014/main" id="{7E479CBC-8FBF-4895-B130-6CA7F52925A9}"/>
              </a:ext>
            </a:extLst>
          </p:cNvPr>
          <p:cNvCxnSpPr>
            <a:cxnSpLocks/>
          </p:cNvCxnSpPr>
          <p:nvPr/>
        </p:nvCxnSpPr>
        <p:spPr>
          <a:xfrm>
            <a:off x="10253994" y="781366"/>
            <a:ext cx="1800000" cy="0"/>
          </a:xfrm>
          <a:prstGeom prst="line">
            <a:avLst/>
          </a:prstGeom>
          <a:noFill/>
          <a:ln w="15875" cap="flat" cmpd="sng" algn="ctr">
            <a:solidFill>
              <a:srgbClr val="FFC000"/>
            </a:solidFill>
            <a:prstDash val="solid"/>
            <a:miter lim="800000"/>
            <a:tailEnd type="none"/>
          </a:ln>
          <a:effectLst/>
        </p:spPr>
      </p:cxnSp>
      <p:sp>
        <p:nvSpPr>
          <p:cNvPr id="97" name="Rectangle 96">
            <a:extLst>
              <a:ext uri="{FF2B5EF4-FFF2-40B4-BE49-F238E27FC236}">
                <a16:creationId xmlns:a16="http://schemas.microsoft.com/office/drawing/2014/main" id="{AF1D4DAB-FF0C-4D1E-A47A-946C8927353B}"/>
              </a:ext>
            </a:extLst>
          </p:cNvPr>
          <p:cNvSpPr/>
          <p:nvPr/>
        </p:nvSpPr>
        <p:spPr>
          <a:xfrm>
            <a:off x="10792719" y="641783"/>
            <a:ext cx="704079" cy="209224"/>
          </a:xfrm>
          <a:prstGeom prst="rect">
            <a:avLst/>
          </a:prstGeom>
          <a:solidFill>
            <a:sysClr val="window" lastClr="FFFFFF"/>
          </a:solidFill>
          <a:ln w="6350" cap="flat" cmpd="sng" algn="ctr">
            <a:noFill/>
            <a:prstDash val="solid"/>
          </a:ln>
          <a:effectLst/>
        </p:spPr>
        <p:txBody>
          <a:bodyPr rot="0" spcFirstLastPara="0" vertOverflow="overflow" horzOverflow="overflow" vert="horz" wrap="square" lIns="0" tIns="90000" rIns="0" bIns="90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1" i="0" u="none" strike="noStrike" kern="0" cap="none" spc="0" normalizeH="0" baseline="0" noProof="0">
                <a:ln>
                  <a:noFill/>
                </a:ln>
                <a:solidFill>
                  <a:srgbClr val="FFC000"/>
                </a:solidFill>
                <a:effectLst/>
                <a:uLnTx/>
                <a:uFillTx/>
                <a:latin typeface="Corbel"/>
                <a:ea typeface="+mn-ea"/>
                <a:cs typeface="Myriad Pro"/>
              </a:rPr>
              <a:t>Long term</a:t>
            </a:r>
          </a:p>
        </p:txBody>
      </p:sp>
      <p:sp>
        <p:nvSpPr>
          <p:cNvPr id="98" name="TextBox 97">
            <a:extLst>
              <a:ext uri="{FF2B5EF4-FFF2-40B4-BE49-F238E27FC236}">
                <a16:creationId xmlns:a16="http://schemas.microsoft.com/office/drawing/2014/main" id="{C7BE6A52-7930-497D-BBED-88C34AA2A151}"/>
              </a:ext>
            </a:extLst>
          </p:cNvPr>
          <p:cNvSpPr txBox="1"/>
          <p:nvPr/>
        </p:nvSpPr>
        <p:spPr>
          <a:xfrm>
            <a:off x="642480" y="1191211"/>
            <a:ext cx="1033919"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Improving Data Governance and integrating Data Management for ensuring  easy/timely data access</a:t>
            </a:r>
          </a:p>
        </p:txBody>
      </p:sp>
      <p:sp>
        <p:nvSpPr>
          <p:cNvPr id="99" name="TextBox 98">
            <a:extLst>
              <a:ext uri="{FF2B5EF4-FFF2-40B4-BE49-F238E27FC236}">
                <a16:creationId xmlns:a16="http://schemas.microsoft.com/office/drawing/2014/main" id="{76345A56-CD1A-4159-8015-DA125AD30D0B}"/>
              </a:ext>
            </a:extLst>
          </p:cNvPr>
          <p:cNvSpPr txBox="1"/>
          <p:nvPr/>
        </p:nvSpPr>
        <p:spPr>
          <a:xfrm rot="16200000">
            <a:off x="-18" y="1516711"/>
            <a:ext cx="967469"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1</a:t>
            </a:r>
          </a:p>
        </p:txBody>
      </p:sp>
      <p:sp>
        <p:nvSpPr>
          <p:cNvPr id="100" name="TextBox 99">
            <a:extLst>
              <a:ext uri="{FF2B5EF4-FFF2-40B4-BE49-F238E27FC236}">
                <a16:creationId xmlns:a16="http://schemas.microsoft.com/office/drawing/2014/main" id="{2D3A2BFB-6069-495E-BCC1-8DB324090BBC}"/>
              </a:ext>
            </a:extLst>
          </p:cNvPr>
          <p:cNvSpPr txBox="1"/>
          <p:nvPr/>
        </p:nvSpPr>
        <p:spPr>
          <a:xfrm rot="16200000">
            <a:off x="-18" y="2504687"/>
            <a:ext cx="967469"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2</a:t>
            </a:r>
          </a:p>
        </p:txBody>
      </p:sp>
      <p:sp>
        <p:nvSpPr>
          <p:cNvPr id="101" name="TextBox 100">
            <a:extLst>
              <a:ext uri="{FF2B5EF4-FFF2-40B4-BE49-F238E27FC236}">
                <a16:creationId xmlns:a16="http://schemas.microsoft.com/office/drawing/2014/main" id="{558F5885-0781-4CF4-B144-A3EB3B094C37}"/>
              </a:ext>
            </a:extLst>
          </p:cNvPr>
          <p:cNvSpPr txBox="1"/>
          <p:nvPr/>
        </p:nvSpPr>
        <p:spPr>
          <a:xfrm>
            <a:off x="642480" y="2194081"/>
            <a:ext cx="995819"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Integration of data requirements in one enterprise data 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across current and future demands to better serve our clients</a:t>
            </a:r>
          </a:p>
        </p:txBody>
      </p:sp>
      <p:sp>
        <p:nvSpPr>
          <p:cNvPr id="102" name="TextBox 101">
            <a:extLst>
              <a:ext uri="{FF2B5EF4-FFF2-40B4-BE49-F238E27FC236}">
                <a16:creationId xmlns:a16="http://schemas.microsoft.com/office/drawing/2014/main" id="{C976DC1A-FB52-4474-A8C5-D20BA1697AB8}"/>
              </a:ext>
            </a:extLst>
          </p:cNvPr>
          <p:cNvSpPr txBox="1"/>
          <p:nvPr/>
        </p:nvSpPr>
        <p:spPr>
          <a:xfrm rot="16200000">
            <a:off x="-10627" y="3501367"/>
            <a:ext cx="98868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3</a:t>
            </a:r>
          </a:p>
        </p:txBody>
      </p:sp>
      <p:sp>
        <p:nvSpPr>
          <p:cNvPr id="103" name="TextBox 102">
            <a:extLst>
              <a:ext uri="{FF2B5EF4-FFF2-40B4-BE49-F238E27FC236}">
                <a16:creationId xmlns:a16="http://schemas.microsoft.com/office/drawing/2014/main" id="{D30FC140-DDF5-4559-80C4-3D2A54A87C0E}"/>
              </a:ext>
            </a:extLst>
          </p:cNvPr>
          <p:cNvSpPr txBox="1"/>
          <p:nvPr/>
        </p:nvSpPr>
        <p:spPr>
          <a:xfrm>
            <a:off x="642481" y="3123055"/>
            <a:ext cx="914858"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Global and consistent reporting for operational management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using data to run the firm by underpinning all decision-making</a:t>
            </a:r>
          </a:p>
        </p:txBody>
      </p:sp>
      <p:sp>
        <p:nvSpPr>
          <p:cNvPr id="104" name="TextBox 103">
            <a:extLst>
              <a:ext uri="{FF2B5EF4-FFF2-40B4-BE49-F238E27FC236}">
                <a16:creationId xmlns:a16="http://schemas.microsoft.com/office/drawing/2014/main" id="{BE65390F-A9AD-4445-84A6-6935BC218892}"/>
              </a:ext>
            </a:extLst>
          </p:cNvPr>
          <p:cNvSpPr txBox="1"/>
          <p:nvPr/>
        </p:nvSpPr>
        <p:spPr>
          <a:xfrm rot="16200000">
            <a:off x="-122017" y="4619942"/>
            <a:ext cx="121146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4</a:t>
            </a:r>
          </a:p>
        </p:txBody>
      </p:sp>
      <p:sp>
        <p:nvSpPr>
          <p:cNvPr id="105" name="TextBox 104">
            <a:extLst>
              <a:ext uri="{FF2B5EF4-FFF2-40B4-BE49-F238E27FC236}">
                <a16:creationId xmlns:a16="http://schemas.microsoft.com/office/drawing/2014/main" id="{515906FD-A165-4339-83D1-C86F2E28A9BA}"/>
              </a:ext>
            </a:extLst>
          </p:cNvPr>
          <p:cNvSpPr txBox="1"/>
          <p:nvPr/>
        </p:nvSpPr>
        <p:spPr>
          <a:xfrm rot="16200000">
            <a:off x="-10627" y="5745041"/>
            <a:ext cx="988686" cy="23083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algn="ctr" defTabSz="914400">
              <a:defRPr sz="900" b="1">
                <a:solidFill>
                  <a:schemeClr val="bg1"/>
                </a:solidFill>
                <a:latin typeface="+mj-lt"/>
              </a:defRPr>
            </a:lvl1pPr>
            <a:lvl2pPr defTabSz="914400">
              <a:defRPr>
                <a:solidFill>
                  <a:schemeClr val="lt1"/>
                </a:solidFill>
              </a:defRPr>
            </a:lvl2pPr>
            <a:lvl3pPr defTabSz="914400">
              <a:defRPr>
                <a:solidFill>
                  <a:schemeClr val="lt1"/>
                </a:solidFill>
              </a:defRPr>
            </a:lvl3pPr>
            <a:lvl4pPr defTabSz="914400">
              <a:defRPr>
                <a:solidFill>
                  <a:schemeClr val="lt1"/>
                </a:solidFill>
              </a:defRPr>
            </a:lvl4pPr>
            <a:lvl5pPr defTabSz="914400">
              <a:defRPr>
                <a:solidFill>
                  <a:schemeClr val="lt1"/>
                </a:solidFill>
              </a:defRPr>
            </a:lvl5pPr>
            <a:lvl6pPr defTabSz="914400">
              <a:defRPr>
                <a:solidFill>
                  <a:schemeClr val="lt1"/>
                </a:solidFill>
              </a:defRPr>
            </a:lvl6pPr>
            <a:lvl7pPr defTabSz="914400">
              <a:defRPr>
                <a:solidFill>
                  <a:schemeClr val="lt1"/>
                </a:solidFill>
              </a:defRPr>
            </a:lvl7pPr>
            <a:lvl8pPr defTabSz="914400">
              <a:defRPr>
                <a:solidFill>
                  <a:schemeClr val="lt1"/>
                </a:solidFill>
              </a:defRPr>
            </a:lvl8pPr>
            <a:lvl9pPr defTabSz="914400">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Data objective 5</a:t>
            </a:r>
          </a:p>
        </p:txBody>
      </p:sp>
      <p:sp>
        <p:nvSpPr>
          <p:cNvPr id="106" name="TextBox 105">
            <a:extLst>
              <a:ext uri="{FF2B5EF4-FFF2-40B4-BE49-F238E27FC236}">
                <a16:creationId xmlns:a16="http://schemas.microsoft.com/office/drawing/2014/main" id="{31AC382F-9148-4780-9027-9535C4E07908}"/>
              </a:ext>
            </a:extLst>
          </p:cNvPr>
          <p:cNvSpPr txBox="1"/>
          <p:nvPr/>
        </p:nvSpPr>
        <p:spPr>
          <a:xfrm>
            <a:off x="642481" y="4178708"/>
            <a:ext cx="972008" cy="9848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Building a global way of working in enabling the business to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analytics and data innovation techniques to improve investment decisions and client experience</a:t>
            </a:r>
          </a:p>
        </p:txBody>
      </p:sp>
      <p:sp>
        <p:nvSpPr>
          <p:cNvPr id="107" name="TextBox 106">
            <a:extLst>
              <a:ext uri="{FF2B5EF4-FFF2-40B4-BE49-F238E27FC236}">
                <a16:creationId xmlns:a16="http://schemas.microsoft.com/office/drawing/2014/main" id="{969F1F4D-496C-45B1-B3A5-EFBE627EFA3E}"/>
              </a:ext>
            </a:extLst>
          </p:cNvPr>
          <p:cNvSpPr txBox="1"/>
          <p:nvPr/>
        </p:nvSpPr>
        <p:spPr>
          <a:xfrm>
            <a:off x="642480" y="5487717"/>
            <a:ext cx="1005345"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AAM as user of data-driven technologies to become the preferred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000000"/>
                </a:solidFill>
                <a:effectLst/>
                <a:uLnTx/>
                <a:uFillTx/>
                <a:latin typeface="Calibri" panose="020F0502020204030204"/>
                <a:ea typeface="+mn-ea"/>
                <a:cs typeface="+mn-cs"/>
              </a:rPr>
              <a:t>Responsible Investment provider</a:t>
            </a:r>
          </a:p>
        </p:txBody>
      </p:sp>
      <p:sp>
        <p:nvSpPr>
          <p:cNvPr id="108" name="Rectangle 56">
            <a:extLst>
              <a:ext uri="{FF2B5EF4-FFF2-40B4-BE49-F238E27FC236}">
                <a16:creationId xmlns:a16="http://schemas.microsoft.com/office/drawing/2014/main" id="{291D3539-2B73-410A-BD6D-0A9914D787DE}"/>
              </a:ext>
            </a:extLst>
          </p:cNvPr>
          <p:cNvSpPr/>
          <p:nvPr/>
        </p:nvSpPr>
        <p:spPr>
          <a:xfrm>
            <a:off x="368300" y="878495"/>
            <a:ext cx="1308100" cy="24338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Data objectives</a:t>
            </a:r>
          </a:p>
        </p:txBody>
      </p:sp>
      <p:sp>
        <p:nvSpPr>
          <p:cNvPr id="109" name="Rectangle 56">
            <a:extLst>
              <a:ext uri="{FF2B5EF4-FFF2-40B4-BE49-F238E27FC236}">
                <a16:creationId xmlns:a16="http://schemas.microsoft.com/office/drawing/2014/main" id="{F2FB29F9-FE76-422C-A886-F619C98FD6C8}"/>
              </a:ext>
            </a:extLst>
          </p:cNvPr>
          <p:cNvSpPr/>
          <p:nvPr/>
        </p:nvSpPr>
        <p:spPr>
          <a:xfrm>
            <a:off x="1683635" y="878495"/>
            <a:ext cx="2221440" cy="243382"/>
          </a:xfrm>
          <a:prstGeom prst="rect">
            <a:avLst/>
          </a:prstGeom>
          <a:solidFill>
            <a:srgbClr val="4472C4"/>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Use cases</a:t>
            </a:r>
          </a:p>
        </p:txBody>
      </p:sp>
      <p:sp>
        <p:nvSpPr>
          <p:cNvPr id="110" name="Rectangle 109">
            <a:extLst>
              <a:ext uri="{FF2B5EF4-FFF2-40B4-BE49-F238E27FC236}">
                <a16:creationId xmlns:a16="http://schemas.microsoft.com/office/drawing/2014/main" id="{7E812F10-EE4E-4B56-A527-684EA81FC64C}"/>
              </a:ext>
            </a:extLst>
          </p:cNvPr>
          <p:cNvSpPr/>
          <p:nvPr/>
        </p:nvSpPr>
        <p:spPr>
          <a:xfrm>
            <a:off x="1686042" y="1133434"/>
            <a:ext cx="2210645" cy="949324"/>
          </a:xfrm>
          <a:prstGeom prst="rect">
            <a:avLst/>
          </a:prstGeom>
          <a:solidFill>
            <a:srgbClr val="E7E6E6"/>
          </a:solidFill>
          <a:ln w="6350" cap="flat" cmpd="sng" algn="ctr">
            <a:noFill/>
            <a:prstDash val="solid"/>
            <a:miter lim="800000"/>
          </a:ln>
          <a:effectLst/>
        </p:spPr>
        <p:txBody>
          <a:bodyPr lIns="91440" tIns="45720" rIns="91440" bIns="45720"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Data Management (DM) artifact</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DM Assessment &amp; update current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Aligning governance and support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Re-launch data governance</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data lineage</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Introducing DDAs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Improving data management for compliance</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71A67C1E-0FDE-4DD6-A31F-9C871C20E1CE}"/>
              </a:ext>
            </a:extLst>
          </p:cNvPr>
          <p:cNvSpPr/>
          <p:nvPr/>
        </p:nvSpPr>
        <p:spPr>
          <a:xfrm>
            <a:off x="1686043" y="2124034"/>
            <a:ext cx="2210644" cy="949324"/>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Communalize and unify data requirements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srgbClr val="FF0000"/>
                </a:solidFill>
                <a:effectLst/>
                <a:uLnTx/>
                <a:uFillTx/>
                <a:latin typeface="Calibri" panose="020F0502020204030204"/>
                <a:ea typeface="+mn-ea"/>
                <a:cs typeface="+mn-cs"/>
              </a:rPr>
              <a:t>Build Enterprise Data Model (EDM)</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8"/>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Assessment of necessary analytics artifacts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7FF58E82-393D-4B84-B403-7FFB7E17696B}"/>
              </a:ext>
            </a:extLst>
          </p:cNvPr>
          <p:cNvSpPr/>
          <p:nvPr/>
        </p:nvSpPr>
        <p:spPr>
          <a:xfrm>
            <a:off x="1686043" y="3111458"/>
            <a:ext cx="2210644" cy="962025"/>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Translating global KPIs into use cases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use case process for RFP team</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Defining global reporting processes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1"/>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Building operations’ dashboards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0488731F-1E2C-4306-A2F9-ABAC942714A5}"/>
              </a:ext>
            </a:extLst>
          </p:cNvPr>
          <p:cNvSpPr/>
          <p:nvPr/>
        </p:nvSpPr>
        <p:spPr>
          <a:xfrm>
            <a:off x="1686043" y="4114757"/>
            <a:ext cx="2210644" cy="1187451"/>
          </a:xfrm>
          <a:prstGeom prst="rect">
            <a:avLst/>
          </a:prstGeom>
          <a:solidFill>
            <a:srgbClr val="E7E6E6"/>
          </a:solidFill>
          <a:ln w="6350" cap="flat" cmpd="sng" algn="ctr">
            <a:noFill/>
            <a:prstDash val="solid"/>
            <a:miter lim="800000"/>
          </a:ln>
          <a:effectLst/>
        </p:spPr>
        <p:txBody>
          <a:bodyPr rtlCol="0" anchor="ct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Assessment of necessary analytics artifacts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Establish analytics way of working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Self-service products for clients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15"/>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Section of further use cases</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C4865D8A-87AC-41D8-8CE6-8DCBA96E6A28}"/>
              </a:ext>
            </a:extLst>
          </p:cNvPr>
          <p:cNvSpPr/>
          <p:nvPr/>
        </p:nvSpPr>
        <p:spPr>
          <a:xfrm>
            <a:off x="1686043" y="5342689"/>
            <a:ext cx="2210644" cy="988220"/>
          </a:xfrm>
          <a:prstGeom prst="rect">
            <a:avLst/>
          </a:prstGeom>
          <a:solidFill>
            <a:srgbClr val="E7E6E6"/>
          </a:solidFill>
          <a:ln w="6350" cap="flat" cmpd="sng" algn="ctr">
            <a:noFill/>
            <a:prstDash val="solid"/>
            <a:miter lim="800000"/>
          </a:ln>
          <a:effectLst/>
        </p:spPr>
        <p:txBody>
          <a:bodyPr rtlCol="0" anchor="ctr"/>
          <a:lstStyle/>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ESG needs of clients and business</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AM enterprise-wide ESG methodology</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Managing (un)structured ESG data</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Automated operational ESG reporting</a:t>
            </a:r>
          </a:p>
          <a:p>
            <a:pPr marL="180975" marR="0" lvl="0" indent="-180975" algn="l" defTabSz="914400" rtl="0" eaLnBrk="1" fontAlgn="auto" latinLnBrk="0" hangingPunct="1">
              <a:lnSpc>
                <a:spcPct val="100000"/>
              </a:lnSpc>
              <a:spcBef>
                <a:spcPts val="0"/>
              </a:spcBef>
              <a:spcAft>
                <a:spcPts val="0"/>
              </a:spcAft>
              <a:buClrTx/>
              <a:buSzTx/>
              <a:buFont typeface="+mj-lt"/>
              <a:buAutoNum type="arabicPeriod" startAt="19"/>
              <a:tabLst>
                <a:tab pos="180975" algn="l"/>
              </a:tabLst>
              <a:defRPr/>
            </a:pPr>
            <a:r>
              <a:rPr kumimoji="0" lang="en-US" sz="800" b="0" i="0" u="none" strike="noStrike" kern="0" cap="none" spc="0" normalizeH="0" baseline="0" noProof="0">
                <a:ln>
                  <a:noFill/>
                </a:ln>
                <a:solidFill>
                  <a:prstClr val="black"/>
                </a:solidFill>
                <a:effectLst/>
                <a:uLnTx/>
                <a:uFillTx/>
                <a:latin typeface="Calibri" panose="020F0502020204030204"/>
                <a:ea typeface="+mn-ea"/>
                <a:cs typeface="+mn-cs"/>
              </a:rPr>
              <a:t>Commercial ESG reporting framework</a:t>
            </a:r>
            <a:endParaRPr kumimoji="0" lang="en-US" sz="800" b="0" i="0" u="none" strike="noStrike" kern="0" cap="none" spc="0" normalizeH="0" baseline="0" noProof="0">
              <a:ln>
                <a:noFill/>
              </a:ln>
              <a:solidFill>
                <a:srgbClr val="000000"/>
              </a:solidFill>
              <a:effectLst/>
              <a:uLnTx/>
              <a:uFillTx/>
              <a:latin typeface="Calibri" panose="020F0502020204030204"/>
              <a:ea typeface="+mn-ea"/>
              <a:cs typeface="+mn-cs"/>
            </a:endParaRPr>
          </a:p>
        </p:txBody>
      </p:sp>
      <p:cxnSp>
        <p:nvCxnSpPr>
          <p:cNvPr id="115" name="Straight Connector 114">
            <a:extLst>
              <a:ext uri="{FF2B5EF4-FFF2-40B4-BE49-F238E27FC236}">
                <a16:creationId xmlns:a16="http://schemas.microsoft.com/office/drawing/2014/main" id="{19C82E74-B4CC-4AD7-95C5-D9E1E8D0BEF9}"/>
              </a:ext>
            </a:extLst>
          </p:cNvPr>
          <p:cNvCxnSpPr>
            <a:cxnSpLocks/>
          </p:cNvCxnSpPr>
          <p:nvPr/>
        </p:nvCxnSpPr>
        <p:spPr>
          <a:xfrm>
            <a:off x="376357" y="2118217"/>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cxnSp>
        <p:nvCxnSpPr>
          <p:cNvPr id="116" name="Straight Connector 115">
            <a:extLst>
              <a:ext uri="{FF2B5EF4-FFF2-40B4-BE49-F238E27FC236}">
                <a16:creationId xmlns:a16="http://schemas.microsoft.com/office/drawing/2014/main" id="{6E74FAFA-F50B-4999-A055-EDBA27C8068F}"/>
              </a:ext>
            </a:extLst>
          </p:cNvPr>
          <p:cNvCxnSpPr>
            <a:cxnSpLocks/>
          </p:cNvCxnSpPr>
          <p:nvPr/>
        </p:nvCxnSpPr>
        <p:spPr>
          <a:xfrm>
            <a:off x="352315" y="3095239"/>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cxnSp>
        <p:nvCxnSpPr>
          <p:cNvPr id="117" name="Straight Connector 116">
            <a:extLst>
              <a:ext uri="{FF2B5EF4-FFF2-40B4-BE49-F238E27FC236}">
                <a16:creationId xmlns:a16="http://schemas.microsoft.com/office/drawing/2014/main" id="{6C997276-9D25-4B74-821F-F18E4F640841}"/>
              </a:ext>
            </a:extLst>
          </p:cNvPr>
          <p:cNvCxnSpPr>
            <a:cxnSpLocks/>
          </p:cNvCxnSpPr>
          <p:nvPr/>
        </p:nvCxnSpPr>
        <p:spPr>
          <a:xfrm>
            <a:off x="376357" y="5335127"/>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sp>
        <p:nvSpPr>
          <p:cNvPr id="118" name="Rectangle 56">
            <a:extLst>
              <a:ext uri="{FF2B5EF4-FFF2-40B4-BE49-F238E27FC236}">
                <a16:creationId xmlns:a16="http://schemas.microsoft.com/office/drawing/2014/main" id="{E59BFCE1-845B-49C4-81B9-B6E720597BBE}"/>
              </a:ext>
            </a:extLst>
          </p:cNvPr>
          <p:cNvSpPr/>
          <p:nvPr/>
        </p:nvSpPr>
        <p:spPr>
          <a:xfrm>
            <a:off x="3915061"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Q2-2022</a:t>
            </a:r>
          </a:p>
        </p:txBody>
      </p:sp>
      <p:sp>
        <p:nvSpPr>
          <p:cNvPr id="119" name="Rectangle 56">
            <a:extLst>
              <a:ext uri="{FF2B5EF4-FFF2-40B4-BE49-F238E27FC236}">
                <a16:creationId xmlns:a16="http://schemas.microsoft.com/office/drawing/2014/main" id="{203C3599-AE18-4275-BC7E-26B0D162576A}"/>
              </a:ext>
            </a:extLst>
          </p:cNvPr>
          <p:cNvSpPr/>
          <p:nvPr/>
        </p:nvSpPr>
        <p:spPr>
          <a:xfrm>
            <a:off x="4818624"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Q3-2022</a:t>
            </a:r>
          </a:p>
        </p:txBody>
      </p:sp>
      <p:sp>
        <p:nvSpPr>
          <p:cNvPr id="120" name="Rectangle 56">
            <a:extLst>
              <a:ext uri="{FF2B5EF4-FFF2-40B4-BE49-F238E27FC236}">
                <a16:creationId xmlns:a16="http://schemas.microsoft.com/office/drawing/2014/main" id="{18932F60-2BE8-4E80-AC8D-B4D86F378E67}"/>
              </a:ext>
            </a:extLst>
          </p:cNvPr>
          <p:cNvSpPr/>
          <p:nvPr/>
        </p:nvSpPr>
        <p:spPr>
          <a:xfrm>
            <a:off x="6629038"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Q1-2023</a:t>
            </a:r>
          </a:p>
        </p:txBody>
      </p:sp>
      <p:sp>
        <p:nvSpPr>
          <p:cNvPr id="121" name="Rectangle 56">
            <a:extLst>
              <a:ext uri="{FF2B5EF4-FFF2-40B4-BE49-F238E27FC236}">
                <a16:creationId xmlns:a16="http://schemas.microsoft.com/office/drawing/2014/main" id="{BBB43A24-976E-4B4B-9E81-F87EBD799A26}"/>
              </a:ext>
            </a:extLst>
          </p:cNvPr>
          <p:cNvSpPr/>
          <p:nvPr/>
        </p:nvSpPr>
        <p:spPr>
          <a:xfrm>
            <a:off x="7532317"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Q2-2023</a:t>
            </a:r>
          </a:p>
        </p:txBody>
      </p:sp>
      <p:sp>
        <p:nvSpPr>
          <p:cNvPr id="122" name="Rectangle 56">
            <a:extLst>
              <a:ext uri="{FF2B5EF4-FFF2-40B4-BE49-F238E27FC236}">
                <a16:creationId xmlns:a16="http://schemas.microsoft.com/office/drawing/2014/main" id="{DEA06A5A-1AC1-4466-8294-892EDA9B0BAA}"/>
              </a:ext>
            </a:extLst>
          </p:cNvPr>
          <p:cNvSpPr/>
          <p:nvPr/>
        </p:nvSpPr>
        <p:spPr>
          <a:xfrm>
            <a:off x="10245132" y="878495"/>
            <a:ext cx="900000" cy="243382"/>
          </a:xfrm>
          <a:prstGeom prst="rect">
            <a:avLst/>
          </a:prstGeom>
          <a:solidFill>
            <a:srgbClr val="FFC000"/>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Q1-2024</a:t>
            </a:r>
          </a:p>
        </p:txBody>
      </p:sp>
      <p:cxnSp>
        <p:nvCxnSpPr>
          <p:cNvPr id="123" name="Straight Connector 122">
            <a:extLst>
              <a:ext uri="{FF2B5EF4-FFF2-40B4-BE49-F238E27FC236}">
                <a16:creationId xmlns:a16="http://schemas.microsoft.com/office/drawing/2014/main" id="{A27C5411-47F9-401F-83F8-8813F0A51B05}"/>
              </a:ext>
            </a:extLst>
          </p:cNvPr>
          <p:cNvCxnSpPr>
            <a:cxnSpLocks/>
          </p:cNvCxnSpPr>
          <p:nvPr/>
        </p:nvCxnSpPr>
        <p:spPr>
          <a:xfrm>
            <a:off x="352315" y="4102639"/>
            <a:ext cx="11448000" cy="1"/>
          </a:xfrm>
          <a:prstGeom prst="line">
            <a:avLst/>
          </a:prstGeom>
          <a:noFill/>
          <a:ln w="6350" cap="flat" cmpd="sng" algn="ctr">
            <a:solidFill>
              <a:sysClr val="windowText" lastClr="000000">
                <a:lumMod val="50000"/>
                <a:lumOff val="50000"/>
              </a:sysClr>
            </a:solidFill>
            <a:prstDash val="sysDot"/>
            <a:miter lim="800000"/>
            <a:headEnd type="none" w="med" len="med"/>
            <a:tailEnd type="none" w="med" len="med"/>
          </a:ln>
          <a:effectLst/>
        </p:spPr>
      </p:cxnSp>
      <p:sp>
        <p:nvSpPr>
          <p:cNvPr id="124" name="Pentagon 20">
            <a:extLst>
              <a:ext uri="{FF2B5EF4-FFF2-40B4-BE49-F238E27FC236}">
                <a16:creationId xmlns:a16="http://schemas.microsoft.com/office/drawing/2014/main" id="{DB6E6510-A20C-47C4-B572-804AA7AB7028}"/>
              </a:ext>
            </a:extLst>
          </p:cNvPr>
          <p:cNvSpPr/>
          <p:nvPr/>
        </p:nvSpPr>
        <p:spPr>
          <a:xfrm rot="10800000" flipV="1">
            <a:off x="9604950" y="80316"/>
            <a:ext cx="1044000" cy="175004"/>
          </a:xfrm>
          <a:prstGeom prst="homePlate">
            <a:avLst/>
          </a:prstGeom>
          <a:solidFill>
            <a:srgbClr val="E7E6E6"/>
          </a:solid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Use case level</a:t>
            </a:r>
          </a:p>
        </p:txBody>
      </p:sp>
      <p:sp>
        <p:nvSpPr>
          <p:cNvPr id="125" name="Pentagon 21">
            <a:extLst>
              <a:ext uri="{FF2B5EF4-FFF2-40B4-BE49-F238E27FC236}">
                <a16:creationId xmlns:a16="http://schemas.microsoft.com/office/drawing/2014/main" id="{9EBF2344-1A2A-48E2-93D7-BCF102AD700B}"/>
              </a:ext>
            </a:extLst>
          </p:cNvPr>
          <p:cNvSpPr/>
          <p:nvPr/>
        </p:nvSpPr>
        <p:spPr>
          <a:xfrm rot="10800000" flipV="1">
            <a:off x="9604950" y="283554"/>
            <a:ext cx="1044000" cy="175004"/>
          </a:xfrm>
          <a:prstGeom prst="homePlate">
            <a:avLst/>
          </a:prstGeom>
          <a:no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Key Activity level</a:t>
            </a:r>
          </a:p>
        </p:txBody>
      </p:sp>
      <p:sp>
        <p:nvSpPr>
          <p:cNvPr id="126" name="Pentagon 21">
            <a:extLst>
              <a:ext uri="{FF2B5EF4-FFF2-40B4-BE49-F238E27FC236}">
                <a16:creationId xmlns:a16="http://schemas.microsoft.com/office/drawing/2014/main" id="{DB23DB52-EA7E-429D-A470-1DE8CC4ABCB8}"/>
              </a:ext>
            </a:extLst>
          </p:cNvPr>
          <p:cNvSpPr/>
          <p:nvPr/>
        </p:nvSpPr>
        <p:spPr>
          <a:xfrm rot="10800000" flipV="1">
            <a:off x="9604950" y="486793"/>
            <a:ext cx="1044000" cy="175004"/>
          </a:xfrm>
          <a:prstGeom prst="homePlate">
            <a:avLst/>
          </a:prstGeom>
          <a:solidFill>
            <a:sysClr val="window" lastClr="FFFFFF"/>
          </a:solidFill>
          <a:ln w="9525" cap="flat" cmpd="sng" algn="ctr">
            <a:noFill/>
            <a:prstDash val="solid"/>
          </a:ln>
          <a:effectLst/>
        </p:spPr>
        <p:txBody>
          <a:bodyPr rtlCol="0" anchor="ctr" anchorCtr="0"/>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EYInterstate Light" panose="02000506000000020004" pitchFamily="2" charset="0"/>
                <a:ea typeface="+mn-ea"/>
                <a:cs typeface="+mn-cs"/>
              </a:rPr>
              <a:t>Task level</a:t>
            </a:r>
          </a:p>
        </p:txBody>
      </p:sp>
      <p:sp>
        <p:nvSpPr>
          <p:cNvPr id="127" name="Rectangle 56">
            <a:extLst>
              <a:ext uri="{FF2B5EF4-FFF2-40B4-BE49-F238E27FC236}">
                <a16:creationId xmlns:a16="http://schemas.microsoft.com/office/drawing/2014/main" id="{145A9ADF-760D-4C94-A605-EC2B23448D0F}"/>
              </a:ext>
            </a:extLst>
          </p:cNvPr>
          <p:cNvSpPr/>
          <p:nvPr/>
        </p:nvSpPr>
        <p:spPr>
          <a:xfrm>
            <a:off x="5722151" y="878495"/>
            <a:ext cx="900000" cy="243382"/>
          </a:xfrm>
          <a:prstGeom prst="rect">
            <a:avLst/>
          </a:prstGeom>
          <a:solidFill>
            <a:srgbClr val="70AD47"/>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Q4-2022</a:t>
            </a:r>
          </a:p>
        </p:txBody>
      </p:sp>
      <p:sp>
        <p:nvSpPr>
          <p:cNvPr id="128" name="Rectangle 56">
            <a:extLst>
              <a:ext uri="{FF2B5EF4-FFF2-40B4-BE49-F238E27FC236}">
                <a16:creationId xmlns:a16="http://schemas.microsoft.com/office/drawing/2014/main" id="{74E00632-1076-4FD3-9E67-AB569B3A75DD}"/>
              </a:ext>
            </a:extLst>
          </p:cNvPr>
          <p:cNvSpPr/>
          <p:nvPr/>
        </p:nvSpPr>
        <p:spPr>
          <a:xfrm>
            <a:off x="8435595"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Q3-2023</a:t>
            </a:r>
          </a:p>
        </p:txBody>
      </p:sp>
      <p:sp>
        <p:nvSpPr>
          <p:cNvPr id="129" name="Rectangle 56">
            <a:extLst>
              <a:ext uri="{FF2B5EF4-FFF2-40B4-BE49-F238E27FC236}">
                <a16:creationId xmlns:a16="http://schemas.microsoft.com/office/drawing/2014/main" id="{D9E1E8F4-C4C7-4D2B-9790-24A1E35ABEA6}"/>
              </a:ext>
            </a:extLst>
          </p:cNvPr>
          <p:cNvSpPr/>
          <p:nvPr/>
        </p:nvSpPr>
        <p:spPr>
          <a:xfrm>
            <a:off x="9342314" y="878495"/>
            <a:ext cx="900000" cy="243382"/>
          </a:xfrm>
          <a:prstGeom prst="rect">
            <a:avLst/>
          </a:prstGeom>
          <a:solidFill>
            <a:srgbClr val="ED7D31"/>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Q4-2023</a:t>
            </a:r>
          </a:p>
        </p:txBody>
      </p:sp>
      <p:sp>
        <p:nvSpPr>
          <p:cNvPr id="130" name="Rectangle 56">
            <a:extLst>
              <a:ext uri="{FF2B5EF4-FFF2-40B4-BE49-F238E27FC236}">
                <a16:creationId xmlns:a16="http://schemas.microsoft.com/office/drawing/2014/main" id="{611EDB79-84B4-49C5-B0A9-E2DB0F0C39CF}"/>
              </a:ext>
            </a:extLst>
          </p:cNvPr>
          <p:cNvSpPr/>
          <p:nvPr/>
        </p:nvSpPr>
        <p:spPr>
          <a:xfrm>
            <a:off x="11149037" y="878495"/>
            <a:ext cx="900000" cy="243382"/>
          </a:xfrm>
          <a:prstGeom prst="rect">
            <a:avLst/>
          </a:prstGeom>
          <a:solidFill>
            <a:srgbClr val="FFC000"/>
          </a:solidFill>
          <a:ln w="3175" cap="flat" cmpd="sng" algn="ctr">
            <a:solidFill>
              <a:sysClr val="window" lastClr="FFFFFF"/>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Calibri Light" panose="020F0302020204030204"/>
                <a:ea typeface="+mn-ea"/>
                <a:cs typeface="+mn-cs"/>
              </a:rPr>
              <a:t>Q2-2024</a:t>
            </a:r>
          </a:p>
        </p:txBody>
      </p:sp>
      <p:sp>
        <p:nvSpPr>
          <p:cNvPr id="131" name="Rectangle 130">
            <a:extLst>
              <a:ext uri="{FF2B5EF4-FFF2-40B4-BE49-F238E27FC236}">
                <a16:creationId xmlns:a16="http://schemas.microsoft.com/office/drawing/2014/main" id="{63428F64-CE16-448D-97A3-BBAE9F059B3E}"/>
              </a:ext>
            </a:extLst>
          </p:cNvPr>
          <p:cNvSpPr/>
          <p:nvPr/>
        </p:nvSpPr>
        <p:spPr>
          <a:xfrm>
            <a:off x="5722151" y="2414194"/>
            <a:ext cx="603147"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8</a:t>
            </a:r>
          </a:p>
        </p:txBody>
      </p:sp>
      <p:sp>
        <p:nvSpPr>
          <p:cNvPr id="132" name="Rectangle 131">
            <a:extLst>
              <a:ext uri="{FF2B5EF4-FFF2-40B4-BE49-F238E27FC236}">
                <a16:creationId xmlns:a16="http://schemas.microsoft.com/office/drawing/2014/main" id="{704E5888-A1E7-4C45-A763-2D881DF57D6D}"/>
              </a:ext>
            </a:extLst>
          </p:cNvPr>
          <p:cNvSpPr/>
          <p:nvPr/>
        </p:nvSpPr>
        <p:spPr>
          <a:xfrm>
            <a:off x="4818624" y="2531172"/>
            <a:ext cx="2684493"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9</a:t>
            </a:r>
          </a:p>
        </p:txBody>
      </p:sp>
      <p:sp>
        <p:nvSpPr>
          <p:cNvPr id="133" name="Rectangle 132">
            <a:extLst>
              <a:ext uri="{FF2B5EF4-FFF2-40B4-BE49-F238E27FC236}">
                <a16:creationId xmlns:a16="http://schemas.microsoft.com/office/drawing/2014/main" id="{445C6BD7-282A-474C-B9AC-FB1619A71ECC}"/>
              </a:ext>
            </a:extLst>
          </p:cNvPr>
          <p:cNvSpPr/>
          <p:nvPr/>
        </p:nvSpPr>
        <p:spPr>
          <a:xfrm>
            <a:off x="7508905" y="2645083"/>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10</a:t>
            </a:r>
          </a:p>
        </p:txBody>
      </p:sp>
      <p:sp>
        <p:nvSpPr>
          <p:cNvPr id="134" name="Rectangle 133">
            <a:extLst>
              <a:ext uri="{FF2B5EF4-FFF2-40B4-BE49-F238E27FC236}">
                <a16:creationId xmlns:a16="http://schemas.microsoft.com/office/drawing/2014/main" id="{C870FB6E-C89F-4532-8C81-56FBDB5FA504}"/>
              </a:ext>
            </a:extLst>
          </p:cNvPr>
          <p:cNvSpPr/>
          <p:nvPr/>
        </p:nvSpPr>
        <p:spPr>
          <a:xfrm>
            <a:off x="4527441" y="1194699"/>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a:t>
            </a:r>
          </a:p>
        </p:txBody>
      </p:sp>
      <p:sp>
        <p:nvSpPr>
          <p:cNvPr id="135" name="Rectangle 134">
            <a:extLst>
              <a:ext uri="{FF2B5EF4-FFF2-40B4-BE49-F238E27FC236}">
                <a16:creationId xmlns:a16="http://schemas.microsoft.com/office/drawing/2014/main" id="{38180A77-1370-4473-AA6D-8ADEF43E1B8A}"/>
              </a:ext>
            </a:extLst>
          </p:cNvPr>
          <p:cNvSpPr/>
          <p:nvPr/>
        </p:nvSpPr>
        <p:spPr>
          <a:xfrm>
            <a:off x="4816423" y="1299607"/>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a:t>
            </a:r>
          </a:p>
        </p:txBody>
      </p:sp>
      <p:sp>
        <p:nvSpPr>
          <p:cNvPr id="136" name="Rectangle 135">
            <a:extLst>
              <a:ext uri="{FF2B5EF4-FFF2-40B4-BE49-F238E27FC236}">
                <a16:creationId xmlns:a16="http://schemas.microsoft.com/office/drawing/2014/main" id="{156B6236-2112-47DE-B8C8-768BAAB8544F}"/>
              </a:ext>
            </a:extLst>
          </p:cNvPr>
          <p:cNvSpPr/>
          <p:nvPr/>
        </p:nvSpPr>
        <p:spPr>
          <a:xfrm>
            <a:off x="5102760" y="1406868"/>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3</a:t>
            </a:r>
          </a:p>
        </p:txBody>
      </p:sp>
      <p:sp>
        <p:nvSpPr>
          <p:cNvPr id="137" name="Rectangle 136">
            <a:extLst>
              <a:ext uri="{FF2B5EF4-FFF2-40B4-BE49-F238E27FC236}">
                <a16:creationId xmlns:a16="http://schemas.microsoft.com/office/drawing/2014/main" id="{AC030D35-5FA9-4DCD-87BE-CB2CFA49FA9B}"/>
              </a:ext>
            </a:extLst>
          </p:cNvPr>
          <p:cNvSpPr/>
          <p:nvPr/>
        </p:nvSpPr>
        <p:spPr>
          <a:xfrm>
            <a:off x="5102760" y="152870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4</a:t>
            </a:r>
          </a:p>
        </p:txBody>
      </p:sp>
      <p:sp>
        <p:nvSpPr>
          <p:cNvPr id="138" name="Rectangle 137">
            <a:extLst>
              <a:ext uri="{FF2B5EF4-FFF2-40B4-BE49-F238E27FC236}">
                <a16:creationId xmlns:a16="http://schemas.microsoft.com/office/drawing/2014/main" id="{2EF98BF6-82EC-4B66-85E3-1D66E15947D8}"/>
              </a:ext>
            </a:extLst>
          </p:cNvPr>
          <p:cNvSpPr/>
          <p:nvPr/>
        </p:nvSpPr>
        <p:spPr>
          <a:xfrm>
            <a:off x="6627670" y="1686534"/>
            <a:ext cx="1739448" cy="108000"/>
          </a:xfrm>
          <a:prstGeom prst="rect">
            <a:avLst/>
          </a:prstGeom>
          <a:solidFill>
            <a:srgbClr val="ED7D31"/>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5</a:t>
            </a:r>
          </a:p>
        </p:txBody>
      </p:sp>
      <p:sp>
        <p:nvSpPr>
          <p:cNvPr id="139" name="Rectangle 138">
            <a:extLst>
              <a:ext uri="{FF2B5EF4-FFF2-40B4-BE49-F238E27FC236}">
                <a16:creationId xmlns:a16="http://schemas.microsoft.com/office/drawing/2014/main" id="{A1548B1D-B12E-4EA9-8699-552262FBFF24}"/>
              </a:ext>
            </a:extLst>
          </p:cNvPr>
          <p:cNvSpPr/>
          <p:nvPr/>
        </p:nvSpPr>
        <p:spPr>
          <a:xfrm>
            <a:off x="6353006" y="1804688"/>
            <a:ext cx="756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6</a:t>
            </a:r>
          </a:p>
        </p:txBody>
      </p:sp>
      <p:sp>
        <p:nvSpPr>
          <p:cNvPr id="140" name="Rectangle 139">
            <a:extLst>
              <a:ext uri="{FF2B5EF4-FFF2-40B4-BE49-F238E27FC236}">
                <a16:creationId xmlns:a16="http://schemas.microsoft.com/office/drawing/2014/main" id="{C15C9C53-601E-48B8-9E75-873876C12478}"/>
              </a:ext>
            </a:extLst>
          </p:cNvPr>
          <p:cNvSpPr/>
          <p:nvPr/>
        </p:nvSpPr>
        <p:spPr>
          <a:xfrm>
            <a:off x="6635388" y="1926017"/>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7</a:t>
            </a:r>
          </a:p>
        </p:txBody>
      </p:sp>
      <p:sp>
        <p:nvSpPr>
          <p:cNvPr id="141" name="Rectangle 140">
            <a:extLst>
              <a:ext uri="{FF2B5EF4-FFF2-40B4-BE49-F238E27FC236}">
                <a16:creationId xmlns:a16="http://schemas.microsoft.com/office/drawing/2014/main" id="{B7AAE711-312B-43C4-8EEA-C90391046B49}"/>
              </a:ext>
            </a:extLst>
          </p:cNvPr>
          <p:cNvSpPr/>
          <p:nvPr/>
        </p:nvSpPr>
        <p:spPr>
          <a:xfrm>
            <a:off x="9317830" y="3562635"/>
            <a:ext cx="923925"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12</a:t>
            </a:r>
          </a:p>
        </p:txBody>
      </p:sp>
      <p:sp>
        <p:nvSpPr>
          <p:cNvPr id="142" name="Rectangle 141">
            <a:extLst>
              <a:ext uri="{FF2B5EF4-FFF2-40B4-BE49-F238E27FC236}">
                <a16:creationId xmlns:a16="http://schemas.microsoft.com/office/drawing/2014/main" id="{9382880C-6A24-4298-B520-3DEB2535DA13}"/>
              </a:ext>
            </a:extLst>
          </p:cNvPr>
          <p:cNvSpPr/>
          <p:nvPr/>
        </p:nvSpPr>
        <p:spPr>
          <a:xfrm>
            <a:off x="9639335" y="3685609"/>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13</a:t>
            </a:r>
          </a:p>
        </p:txBody>
      </p:sp>
      <p:sp>
        <p:nvSpPr>
          <p:cNvPr id="143" name="Rectangle 142">
            <a:extLst>
              <a:ext uri="{FF2B5EF4-FFF2-40B4-BE49-F238E27FC236}">
                <a16:creationId xmlns:a16="http://schemas.microsoft.com/office/drawing/2014/main" id="{25108376-A247-4AA2-BEE2-CEE288D76353}"/>
              </a:ext>
            </a:extLst>
          </p:cNvPr>
          <p:cNvSpPr/>
          <p:nvPr/>
        </p:nvSpPr>
        <p:spPr>
          <a:xfrm>
            <a:off x="9639335" y="3804799"/>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14</a:t>
            </a:r>
          </a:p>
        </p:txBody>
      </p:sp>
      <p:sp>
        <p:nvSpPr>
          <p:cNvPr id="144" name="TextBox 143">
            <a:extLst>
              <a:ext uri="{FF2B5EF4-FFF2-40B4-BE49-F238E27FC236}">
                <a16:creationId xmlns:a16="http://schemas.microsoft.com/office/drawing/2014/main" id="{52672DEA-99E5-4FF0-83D3-40B5525DBFAE}"/>
              </a:ext>
            </a:extLst>
          </p:cNvPr>
          <p:cNvSpPr txBox="1"/>
          <p:nvPr/>
        </p:nvSpPr>
        <p:spPr>
          <a:xfrm rot="16200000">
            <a:off x="4041359" y="3456075"/>
            <a:ext cx="967470" cy="261610"/>
          </a:xfrm>
          <a:prstGeom prst="rect">
            <a:avLst/>
          </a:prstGeom>
          <a:solidFill>
            <a:sysClr val="window" lastClr="FFFFFF"/>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Base Camp</a:t>
            </a:r>
          </a:p>
        </p:txBody>
      </p:sp>
      <p:sp>
        <p:nvSpPr>
          <p:cNvPr id="145" name="Rectangle 144">
            <a:extLst>
              <a:ext uri="{FF2B5EF4-FFF2-40B4-BE49-F238E27FC236}">
                <a16:creationId xmlns:a16="http://schemas.microsoft.com/office/drawing/2014/main" id="{8F0A0CDE-EA9A-4E4F-BF1D-59BACD689674}"/>
              </a:ext>
            </a:extLst>
          </p:cNvPr>
          <p:cNvSpPr/>
          <p:nvPr/>
        </p:nvSpPr>
        <p:spPr>
          <a:xfrm>
            <a:off x="6343072" y="168653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644AF4D8-195B-47BF-B978-AAB6DC90844E}"/>
              </a:ext>
            </a:extLst>
          </p:cNvPr>
          <p:cNvSpPr/>
          <p:nvPr/>
        </p:nvSpPr>
        <p:spPr>
          <a:xfrm>
            <a:off x="6343072" y="1807184"/>
            <a:ext cx="288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FDA75B17-45BB-4BD4-A95C-AEDB075ECC6C}"/>
              </a:ext>
            </a:extLst>
          </p:cNvPr>
          <p:cNvSpPr/>
          <p:nvPr/>
        </p:nvSpPr>
        <p:spPr>
          <a:xfrm>
            <a:off x="9318925" y="3447138"/>
            <a:ext cx="1270493" cy="100927"/>
          </a:xfrm>
          <a:prstGeom prst="rect">
            <a:avLst/>
          </a:prstGeom>
          <a:solidFill>
            <a:srgbClr val="ED7D31"/>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	11</a:t>
            </a:r>
          </a:p>
        </p:txBody>
      </p:sp>
      <p:sp>
        <p:nvSpPr>
          <p:cNvPr id="148" name="TextBox 147">
            <a:extLst>
              <a:ext uri="{FF2B5EF4-FFF2-40B4-BE49-F238E27FC236}">
                <a16:creationId xmlns:a16="http://schemas.microsoft.com/office/drawing/2014/main" id="{7EE15E99-3CA0-4D59-AEAA-FA5850BA28C3}"/>
              </a:ext>
            </a:extLst>
          </p:cNvPr>
          <p:cNvSpPr txBox="1"/>
          <p:nvPr/>
        </p:nvSpPr>
        <p:spPr>
          <a:xfrm rot="16200000">
            <a:off x="4443995" y="3281044"/>
            <a:ext cx="1317533" cy="261610"/>
          </a:xfrm>
          <a:prstGeom prst="rect">
            <a:avLst/>
          </a:prstGeom>
          <a:solidFill>
            <a:sysClr val="window" lastClr="FFFFFF"/>
          </a:solid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The Final Stretch</a:t>
            </a:r>
          </a:p>
        </p:txBody>
      </p:sp>
      <p:sp>
        <p:nvSpPr>
          <p:cNvPr id="149" name="Rectangle 148">
            <a:extLst>
              <a:ext uri="{FF2B5EF4-FFF2-40B4-BE49-F238E27FC236}">
                <a16:creationId xmlns:a16="http://schemas.microsoft.com/office/drawing/2014/main" id="{5ADC375D-8837-4906-A34B-004B54746877}"/>
              </a:ext>
            </a:extLst>
          </p:cNvPr>
          <p:cNvSpPr/>
          <p:nvPr/>
        </p:nvSpPr>
        <p:spPr>
          <a:xfrm>
            <a:off x="10241756" y="3442604"/>
            <a:ext cx="1181838" cy="108000"/>
          </a:xfrm>
          <a:prstGeom prst="rect">
            <a:avLst/>
          </a:prstGeom>
          <a:solidFill>
            <a:srgbClr val="FFC000"/>
          </a:solidFill>
          <a:ln w="3175" cap="flat" cmpd="sng" algn="ctr">
            <a:solidFill>
              <a:sysClr val="window" lastClr="FFFFFF"/>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white"/>
                </a:solidFill>
                <a:effectLst/>
                <a:uLnTx/>
                <a:uFillTx/>
                <a:latin typeface="Calibri Light" panose="020F0302020204030204"/>
                <a:ea typeface="+mn-ea"/>
                <a:cs typeface="+mn-cs"/>
              </a:rPr>
              <a:t>11</a:t>
            </a:r>
          </a:p>
        </p:txBody>
      </p:sp>
      <p:sp>
        <p:nvSpPr>
          <p:cNvPr id="150" name="Rectangle 149">
            <a:extLst>
              <a:ext uri="{FF2B5EF4-FFF2-40B4-BE49-F238E27FC236}">
                <a16:creationId xmlns:a16="http://schemas.microsoft.com/office/drawing/2014/main" id="{97267EC1-2447-4D59-9C08-5CDB8A49E320}"/>
              </a:ext>
            </a:extLst>
          </p:cNvPr>
          <p:cNvSpPr/>
          <p:nvPr/>
        </p:nvSpPr>
        <p:spPr>
          <a:xfrm>
            <a:off x="10241791" y="3685609"/>
            <a:ext cx="261903" cy="10798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BE3DA4D1-C59D-40C1-AE92-487E9FE88C77}"/>
              </a:ext>
            </a:extLst>
          </p:cNvPr>
          <p:cNvSpPr/>
          <p:nvPr/>
        </p:nvSpPr>
        <p:spPr>
          <a:xfrm>
            <a:off x="10241791" y="3804672"/>
            <a:ext cx="261903" cy="107983"/>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2" name="TextBox 151">
            <a:extLst>
              <a:ext uri="{FF2B5EF4-FFF2-40B4-BE49-F238E27FC236}">
                <a16:creationId xmlns:a16="http://schemas.microsoft.com/office/drawing/2014/main" id="{9661807C-1113-4F85-A7B4-313A501C2B40}"/>
              </a:ext>
            </a:extLst>
          </p:cNvPr>
          <p:cNvSpPr txBox="1"/>
          <p:nvPr/>
        </p:nvSpPr>
        <p:spPr>
          <a:xfrm rot="16200000">
            <a:off x="6213977" y="3442210"/>
            <a:ext cx="792000" cy="261610"/>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0000"/>
                </a:solidFill>
                <a:effectLst/>
                <a:uLnTx/>
                <a:uFillTx/>
                <a:latin typeface="Calibri" panose="020F0502020204030204"/>
                <a:ea typeface="+mn-ea"/>
                <a:cs typeface="+mn-cs"/>
              </a:rPr>
              <a:t>RAFT Summit</a:t>
            </a:r>
          </a:p>
        </p:txBody>
      </p:sp>
      <p:sp>
        <p:nvSpPr>
          <p:cNvPr id="153" name="Rectangle 152">
            <a:extLst>
              <a:ext uri="{FF2B5EF4-FFF2-40B4-BE49-F238E27FC236}">
                <a16:creationId xmlns:a16="http://schemas.microsoft.com/office/drawing/2014/main" id="{35E6CA44-FFF0-4561-8639-8D3602828E40}"/>
              </a:ext>
            </a:extLst>
          </p:cNvPr>
          <p:cNvSpPr/>
          <p:nvPr/>
        </p:nvSpPr>
        <p:spPr>
          <a:xfrm>
            <a:off x="5731386" y="4485426"/>
            <a:ext cx="900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15</a:t>
            </a:r>
          </a:p>
        </p:txBody>
      </p:sp>
      <p:sp>
        <p:nvSpPr>
          <p:cNvPr id="154" name="Rectangle 153">
            <a:extLst>
              <a:ext uri="{FF2B5EF4-FFF2-40B4-BE49-F238E27FC236}">
                <a16:creationId xmlns:a16="http://schemas.microsoft.com/office/drawing/2014/main" id="{B510C5AA-831F-457A-86C1-255B658ADD6E}"/>
              </a:ext>
            </a:extLst>
          </p:cNvPr>
          <p:cNvSpPr/>
          <p:nvPr/>
        </p:nvSpPr>
        <p:spPr>
          <a:xfrm>
            <a:off x="6634338" y="4616106"/>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16</a:t>
            </a:r>
          </a:p>
        </p:txBody>
      </p:sp>
      <p:sp>
        <p:nvSpPr>
          <p:cNvPr id="155" name="Rectangle 154">
            <a:extLst>
              <a:ext uri="{FF2B5EF4-FFF2-40B4-BE49-F238E27FC236}">
                <a16:creationId xmlns:a16="http://schemas.microsoft.com/office/drawing/2014/main" id="{4E5E33F7-3ED2-4B38-9093-98FF45C943CD}"/>
              </a:ext>
            </a:extLst>
          </p:cNvPr>
          <p:cNvSpPr/>
          <p:nvPr/>
        </p:nvSpPr>
        <p:spPr>
          <a:xfrm>
            <a:off x="7539880" y="4720315"/>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17</a:t>
            </a:r>
          </a:p>
        </p:txBody>
      </p:sp>
      <p:sp>
        <p:nvSpPr>
          <p:cNvPr id="156" name="Rectangle 155">
            <a:extLst>
              <a:ext uri="{FF2B5EF4-FFF2-40B4-BE49-F238E27FC236}">
                <a16:creationId xmlns:a16="http://schemas.microsoft.com/office/drawing/2014/main" id="{C0373E31-80F9-40CF-95CA-0D1517F6F3F1}"/>
              </a:ext>
            </a:extLst>
          </p:cNvPr>
          <p:cNvSpPr/>
          <p:nvPr/>
        </p:nvSpPr>
        <p:spPr>
          <a:xfrm>
            <a:off x="8445422" y="4823287"/>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18</a:t>
            </a:r>
          </a:p>
        </p:txBody>
      </p:sp>
      <p:sp>
        <p:nvSpPr>
          <p:cNvPr id="157" name="Rectangle 156">
            <a:extLst>
              <a:ext uri="{FF2B5EF4-FFF2-40B4-BE49-F238E27FC236}">
                <a16:creationId xmlns:a16="http://schemas.microsoft.com/office/drawing/2014/main" id="{FD7328C0-8920-4E9E-ACFF-8FA79868C419}"/>
              </a:ext>
            </a:extLst>
          </p:cNvPr>
          <p:cNvSpPr/>
          <p:nvPr/>
        </p:nvSpPr>
        <p:spPr>
          <a:xfrm>
            <a:off x="5731386" y="5636181"/>
            <a:ext cx="900000" cy="108000"/>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19</a:t>
            </a:r>
          </a:p>
        </p:txBody>
      </p:sp>
      <p:sp>
        <p:nvSpPr>
          <p:cNvPr id="158" name="Rectangle 157">
            <a:extLst>
              <a:ext uri="{FF2B5EF4-FFF2-40B4-BE49-F238E27FC236}">
                <a16:creationId xmlns:a16="http://schemas.microsoft.com/office/drawing/2014/main" id="{119B518B-EC4C-408B-9F65-D1BB725F55B4}"/>
              </a:ext>
            </a:extLst>
          </p:cNvPr>
          <p:cNvSpPr/>
          <p:nvPr/>
        </p:nvSpPr>
        <p:spPr>
          <a:xfrm>
            <a:off x="6634338" y="5766861"/>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20</a:t>
            </a:r>
          </a:p>
        </p:txBody>
      </p:sp>
      <p:sp>
        <p:nvSpPr>
          <p:cNvPr id="159" name="Rectangle 158">
            <a:extLst>
              <a:ext uri="{FF2B5EF4-FFF2-40B4-BE49-F238E27FC236}">
                <a16:creationId xmlns:a16="http://schemas.microsoft.com/office/drawing/2014/main" id="{8B8C3E21-06AC-476F-95F7-3A66DA20D128}"/>
              </a:ext>
            </a:extLst>
          </p:cNvPr>
          <p:cNvSpPr/>
          <p:nvPr/>
        </p:nvSpPr>
        <p:spPr>
          <a:xfrm>
            <a:off x="7539880" y="5871070"/>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21</a:t>
            </a:r>
          </a:p>
        </p:txBody>
      </p:sp>
      <p:sp>
        <p:nvSpPr>
          <p:cNvPr id="160" name="Rectangle 159">
            <a:extLst>
              <a:ext uri="{FF2B5EF4-FFF2-40B4-BE49-F238E27FC236}">
                <a16:creationId xmlns:a16="http://schemas.microsoft.com/office/drawing/2014/main" id="{735C1DE7-F43D-441C-9DC9-FAC60D77471E}"/>
              </a:ext>
            </a:extLst>
          </p:cNvPr>
          <p:cNvSpPr/>
          <p:nvPr/>
        </p:nvSpPr>
        <p:spPr>
          <a:xfrm>
            <a:off x="8445422" y="5974042"/>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22</a:t>
            </a:r>
          </a:p>
        </p:txBody>
      </p:sp>
      <p:sp>
        <p:nvSpPr>
          <p:cNvPr id="161" name="Rectangle 160">
            <a:extLst>
              <a:ext uri="{FF2B5EF4-FFF2-40B4-BE49-F238E27FC236}">
                <a16:creationId xmlns:a16="http://schemas.microsoft.com/office/drawing/2014/main" id="{E0245BDC-D6CA-4318-AA6B-D970D5DE8C26}"/>
              </a:ext>
            </a:extLst>
          </p:cNvPr>
          <p:cNvSpPr/>
          <p:nvPr/>
        </p:nvSpPr>
        <p:spPr>
          <a:xfrm>
            <a:off x="9351839" y="6082248"/>
            <a:ext cx="900000" cy="108000"/>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Calibri" panose="020F0502020204030204"/>
                <a:ea typeface="+mn-ea"/>
                <a:cs typeface="+mn-cs"/>
              </a:rPr>
              <a:t>23</a:t>
            </a:r>
          </a:p>
        </p:txBody>
      </p:sp>
      <p:sp>
        <p:nvSpPr>
          <p:cNvPr id="162" name="Rectangle 161">
            <a:extLst>
              <a:ext uri="{FF2B5EF4-FFF2-40B4-BE49-F238E27FC236}">
                <a16:creationId xmlns:a16="http://schemas.microsoft.com/office/drawing/2014/main" id="{13AEBD98-0AC1-49FA-B3E7-309B581DD50C}"/>
              </a:ext>
            </a:extLst>
          </p:cNvPr>
          <p:cNvSpPr/>
          <p:nvPr/>
        </p:nvSpPr>
        <p:spPr>
          <a:xfrm>
            <a:off x="4340054" y="6326225"/>
            <a:ext cx="382042"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black"/>
                </a:solidFill>
                <a:effectLst/>
                <a:uLnTx/>
                <a:uFillTx/>
                <a:latin typeface="Calibri" panose="020F0502020204030204"/>
                <a:ea typeface="+mn-ea"/>
                <a:cs typeface="+mn-cs"/>
              </a:rPr>
              <a:t>June 1, 2022</a:t>
            </a:r>
          </a:p>
        </p:txBody>
      </p:sp>
      <p:sp>
        <p:nvSpPr>
          <p:cNvPr id="163" name="Rectangle 162">
            <a:extLst>
              <a:ext uri="{FF2B5EF4-FFF2-40B4-BE49-F238E27FC236}">
                <a16:creationId xmlns:a16="http://schemas.microsoft.com/office/drawing/2014/main" id="{88FCBC7A-4167-4A50-9896-FC5D082537D6}"/>
              </a:ext>
            </a:extLst>
          </p:cNvPr>
          <p:cNvSpPr/>
          <p:nvPr/>
        </p:nvSpPr>
        <p:spPr>
          <a:xfrm>
            <a:off x="4863943" y="6326225"/>
            <a:ext cx="492441"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0" cap="none" spc="0" normalizeH="0" baseline="0" noProof="0">
                <a:ln>
                  <a:noFill/>
                </a:ln>
                <a:solidFill>
                  <a:prstClr val="black"/>
                </a:solidFill>
                <a:effectLst/>
                <a:uLnTx/>
                <a:uFillTx/>
                <a:latin typeface="Calibri" panose="020F0502020204030204"/>
                <a:ea typeface="+mn-ea"/>
                <a:cs typeface="+mn-cs"/>
              </a:rPr>
              <a:t>August 1, 2022</a:t>
            </a:r>
          </a:p>
        </p:txBody>
      </p:sp>
      <p:sp>
        <p:nvSpPr>
          <p:cNvPr id="164" name="Rectangle 163">
            <a:extLst>
              <a:ext uri="{FF2B5EF4-FFF2-40B4-BE49-F238E27FC236}">
                <a16:creationId xmlns:a16="http://schemas.microsoft.com/office/drawing/2014/main" id="{72C7851B-84F6-4845-A396-D0D434C56F20}"/>
              </a:ext>
            </a:extLst>
          </p:cNvPr>
          <p:cNvSpPr/>
          <p:nvPr/>
        </p:nvSpPr>
        <p:spPr>
          <a:xfrm>
            <a:off x="6398692" y="6326225"/>
            <a:ext cx="492441" cy="314154"/>
          </a:xfrm>
          <a:prstGeom prst="rect">
            <a:avLst/>
          </a:prstGeom>
          <a:noFill/>
          <a:ln w="12700" cap="flat" cmpd="sng" algn="ctr">
            <a:noFill/>
            <a:prstDash val="solid"/>
            <a:miter lim="800000"/>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0" cap="none" spc="0" normalizeH="0" baseline="0" noProof="0">
                <a:ln>
                  <a:noFill/>
                </a:ln>
                <a:solidFill>
                  <a:srgbClr val="FF0000"/>
                </a:solidFill>
                <a:effectLst/>
                <a:uLnTx/>
                <a:uFillTx/>
                <a:latin typeface="Calibri" panose="020F0502020204030204"/>
                <a:ea typeface="+mn-ea"/>
                <a:cs typeface="+mn-cs"/>
              </a:rPr>
              <a:t>???</a:t>
            </a:r>
          </a:p>
        </p:txBody>
      </p:sp>
      <p:sp>
        <p:nvSpPr>
          <p:cNvPr id="165" name="Rectangle 164">
            <a:extLst>
              <a:ext uri="{FF2B5EF4-FFF2-40B4-BE49-F238E27FC236}">
                <a16:creationId xmlns:a16="http://schemas.microsoft.com/office/drawing/2014/main" id="{8D926DA2-9967-4308-B193-FC3D022E947A}"/>
              </a:ext>
            </a:extLst>
          </p:cNvPr>
          <p:cNvSpPr/>
          <p:nvPr/>
        </p:nvSpPr>
        <p:spPr>
          <a:xfrm>
            <a:off x="6644912" y="2532442"/>
            <a:ext cx="864000" cy="107983"/>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167" name="Group 166">
            <a:extLst>
              <a:ext uri="{FF2B5EF4-FFF2-40B4-BE49-F238E27FC236}">
                <a16:creationId xmlns:a16="http://schemas.microsoft.com/office/drawing/2014/main" id="{48DDB2E9-B5A9-4A9D-832D-A4347BD19D48}"/>
              </a:ext>
            </a:extLst>
          </p:cNvPr>
          <p:cNvGrpSpPr/>
          <p:nvPr/>
        </p:nvGrpSpPr>
        <p:grpSpPr>
          <a:xfrm>
            <a:off x="10545383" y="0"/>
            <a:ext cx="1730486" cy="1540550"/>
            <a:chOff x="11393955" y="1"/>
            <a:chExt cx="1654528" cy="1698171"/>
          </a:xfrm>
          <a:solidFill>
            <a:srgbClr val="FF0000"/>
          </a:solidFill>
        </p:grpSpPr>
        <p:sp>
          <p:nvSpPr>
            <p:cNvPr id="168" name="Diagonal Stripe 167">
              <a:extLst>
                <a:ext uri="{FF2B5EF4-FFF2-40B4-BE49-F238E27FC236}">
                  <a16:creationId xmlns:a16="http://schemas.microsoft.com/office/drawing/2014/main" id="{6D66DA2F-08DE-47E2-9693-DA59325FB98C}"/>
                </a:ext>
              </a:extLst>
            </p:cNvPr>
            <p:cNvSpPr/>
            <p:nvPr/>
          </p:nvSpPr>
          <p:spPr>
            <a:xfrm rot="5400000">
              <a:off x="11328067" y="65889"/>
              <a:ext cx="1698171" cy="1566395"/>
            </a:xfrm>
            <a:prstGeom prst="diagStripe">
              <a:avLst/>
            </a:prstGeom>
            <a:grpFill/>
            <a:ln w="9525" cap="flat" cmpd="sng" algn="ctr">
              <a:solidFill>
                <a:srgbClr val="FF0000"/>
              </a:solidFill>
              <a:prstDash val="solid"/>
              <a:miter lim="800000"/>
            </a:ln>
            <a:effectLst/>
          </p:spPr>
          <p:txBody>
            <a:bodyPr rtlCol="0" anchor="t" anchorCtr="0"/>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en-US" sz="1089" b="0" i="0" u="none" strike="noStrike" kern="0" cap="none" spc="0" normalizeH="0" baseline="0" noProof="0">
                <a:ln>
                  <a:noFill/>
                </a:ln>
                <a:solidFill>
                  <a:srgbClr val="2E2E38"/>
                </a:solidFill>
                <a:effectLst/>
                <a:uLnTx/>
                <a:uFillTx/>
                <a:latin typeface="EYInterstate Light"/>
                <a:ea typeface="+mn-ea"/>
                <a:cs typeface="+mn-cs"/>
              </a:endParaRPr>
            </a:p>
          </p:txBody>
        </p:sp>
        <p:sp>
          <p:nvSpPr>
            <p:cNvPr id="169" name="TextBox 168">
              <a:extLst>
                <a:ext uri="{FF2B5EF4-FFF2-40B4-BE49-F238E27FC236}">
                  <a16:creationId xmlns:a16="http://schemas.microsoft.com/office/drawing/2014/main" id="{846909FF-1E56-4435-901A-D2F718F317D2}"/>
                </a:ext>
              </a:extLst>
            </p:cNvPr>
            <p:cNvSpPr txBox="1"/>
            <p:nvPr/>
          </p:nvSpPr>
          <p:spPr>
            <a:xfrm rot="2607454">
              <a:off x="11792716" y="568151"/>
              <a:ext cx="1255767" cy="193985"/>
            </a:xfrm>
            <a:prstGeom prst="rect">
              <a:avLst/>
            </a:prstGeom>
            <a:grpFill/>
            <a:ln>
              <a:solidFill>
                <a:srgbClr val="FF0000"/>
              </a:solidFill>
            </a:ln>
          </p:spPr>
          <p:txBody>
            <a:bodyPr wrap="square" lIns="0" tIns="33181" rIns="0" bIns="0" rtlCol="0">
              <a:spAutoFit/>
            </a:bodyPr>
            <a:lstStyle/>
            <a:p>
              <a:pPr marL="0" marR="0" lvl="0" indent="0" algn="ctr" defTabSz="829544" rtl="0" eaLnBrk="1" fontAlgn="auto" latinLnBrk="0" hangingPunct="1">
                <a:lnSpc>
                  <a:spcPct val="85000"/>
                </a:lnSpc>
                <a:spcBef>
                  <a:spcPts val="0"/>
                </a:spcBef>
                <a:spcAft>
                  <a:spcPts val="544"/>
                </a:spcAft>
                <a:buClr>
                  <a:srgbClr val="27ACAA"/>
                </a:buClr>
                <a:buSzPct val="70000"/>
                <a:buFontTx/>
                <a:buNone/>
                <a:tabLst/>
                <a:defRPr/>
              </a:pPr>
              <a:r>
                <a:rPr kumimoji="0" lang="en-US" sz="1089" b="0" i="0" u="none" strike="noStrike" kern="0" cap="none" spc="0" normalizeH="0" baseline="0" noProof="0">
                  <a:ln>
                    <a:noFill/>
                  </a:ln>
                  <a:solidFill>
                    <a:prstClr val="white"/>
                  </a:solidFill>
                  <a:effectLst/>
                  <a:uLnTx/>
                  <a:uFillTx/>
                  <a:latin typeface="EYInterstate Light"/>
                  <a:ea typeface="+mn-ea"/>
                  <a:cs typeface="+mn-cs"/>
                </a:rPr>
                <a:t>Preliminary timeline</a:t>
              </a:r>
            </a:p>
          </p:txBody>
        </p:sp>
      </p:grpSp>
    </p:spTree>
    <p:extLst>
      <p:ext uri="{BB962C8B-B14F-4D97-AF65-F5344CB8AC3E}">
        <p14:creationId xmlns:p14="http://schemas.microsoft.com/office/powerpoint/2010/main" val="8836261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FB58322-C2BE-4C36-97E7-9EE12F29B8B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47"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FFB58322-C2BE-4C36-97E7-9EE12F29B8B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2" name="Picture Placeholder 61">
            <a:extLst>
              <a:ext uri="{FF2B5EF4-FFF2-40B4-BE49-F238E27FC236}">
                <a16:creationId xmlns:a16="http://schemas.microsoft.com/office/drawing/2014/main" id="{08C4F995-8AE6-412A-BD47-290244CE9FA3}"/>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t="18581" b="18581"/>
          <a:stretch>
            <a:fillRect/>
          </a:stretch>
        </p:blipFill>
        <p:spPr>
          <a:xfrm>
            <a:off x="0" y="-14705"/>
            <a:ext cx="6461153" cy="6872705"/>
          </a:xfrm>
        </p:spPr>
      </p:pic>
      <p:sp>
        <p:nvSpPr>
          <p:cNvPr id="3" name="Title 2">
            <a:extLst>
              <a:ext uri="{FF2B5EF4-FFF2-40B4-BE49-F238E27FC236}">
                <a16:creationId xmlns:a16="http://schemas.microsoft.com/office/drawing/2014/main" id="{E07B0696-2898-451B-B718-AF292320B362}"/>
              </a:ext>
            </a:extLst>
          </p:cNvPr>
          <p:cNvSpPr>
            <a:spLocks noGrp="1"/>
          </p:cNvSpPr>
          <p:nvPr>
            <p:ph type="ctrTitle"/>
          </p:nvPr>
        </p:nvSpPr>
        <p:spPr/>
        <p:txBody>
          <a:bodyPr vert="horz"/>
          <a:lstStyle/>
          <a:p>
            <a:r>
              <a:rPr lang="en-US"/>
              <a:t>Appendix 4</a:t>
            </a:r>
            <a:br>
              <a:rPr lang="en-US"/>
            </a:br>
            <a:r>
              <a:rPr lang="en-GB" sz="1800"/>
              <a:t>Data Governance Community</a:t>
            </a:r>
            <a:endParaRPr lang="nl-NL"/>
          </a:p>
        </p:txBody>
      </p:sp>
    </p:spTree>
    <p:extLst>
      <p:ext uri="{BB962C8B-B14F-4D97-AF65-F5344CB8AC3E}">
        <p14:creationId xmlns:p14="http://schemas.microsoft.com/office/powerpoint/2010/main" val="17683789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5576E98E-855B-4CD9-B2A1-F55DF3AA489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171" name="think-cell Slide" r:id="rId4" imgW="592" imgH="595" progId="TCLayout.ActiveDocument.1">
                  <p:embed/>
                </p:oleObj>
              </mc:Choice>
              <mc:Fallback>
                <p:oleObj name="think-cell Slide" r:id="rId4" imgW="592" imgH="595" progId="TCLayout.ActiveDocument.1">
                  <p:embed/>
                  <p:pic>
                    <p:nvPicPr>
                      <p:cNvPr id="7" name="Object 6" hidden="1">
                        <a:extLst>
                          <a:ext uri="{FF2B5EF4-FFF2-40B4-BE49-F238E27FC236}">
                            <a16:creationId xmlns:a16="http://schemas.microsoft.com/office/drawing/2014/main" id="{5576E98E-855B-4CD9-B2A1-F55DF3AA48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1" name="Text Placeholder 4">
            <a:extLst>
              <a:ext uri="{FF2B5EF4-FFF2-40B4-BE49-F238E27FC236}">
                <a16:creationId xmlns:a16="http://schemas.microsoft.com/office/drawing/2014/main" id="{120F31D9-DC82-4EFB-BECF-152AEA223F65}"/>
              </a:ext>
            </a:extLst>
          </p:cNvPr>
          <p:cNvSpPr txBox="1">
            <a:spLocks/>
          </p:cNvSpPr>
          <p:nvPr/>
        </p:nvSpPr>
        <p:spPr>
          <a:xfrm>
            <a:off x="402336" y="612648"/>
            <a:ext cx="11176000" cy="530352"/>
          </a:xfrm>
          <a:prstGeom prst="rect">
            <a:avLst/>
          </a:prstGeom>
        </p:spPr>
        <p:txBody>
          <a:bodyPr vert="horz" lIns="0" tIns="0" rIns="0" bIns="0" rtlCol="0">
            <a:normAutofit/>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3200" b="0" kern="1200">
                <a:solidFill>
                  <a:srgbClr val="666666"/>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Calibri"/>
                <a:ea typeface="+mn-ea"/>
                <a:cs typeface="+mn-cs"/>
              </a:rPr>
              <a:t>1. The mission, vision and scope of a Data Governance community</a:t>
            </a:r>
            <a:endParaRPr kumimoji="0" lang="en-GB" sz="2400" b="0" i="0" u="none" strike="noStrike" kern="1200" cap="none" spc="0" normalizeH="0" baseline="0" noProof="0">
              <a:ln>
                <a:noFill/>
              </a:ln>
              <a:solidFill>
                <a:schemeClr val="tx1"/>
              </a:solidFill>
              <a:effectLst/>
              <a:uLnTx/>
              <a:uFillTx/>
              <a:latin typeface="Calibri"/>
              <a:ea typeface="+mn-ea"/>
              <a:cs typeface="+mn-cs"/>
            </a:endParaRPr>
          </a:p>
        </p:txBody>
      </p:sp>
      <p:sp>
        <p:nvSpPr>
          <p:cNvPr id="152" name="Text Placeholder 15">
            <a:extLst>
              <a:ext uri="{FF2B5EF4-FFF2-40B4-BE49-F238E27FC236}">
                <a16:creationId xmlns:a16="http://schemas.microsoft.com/office/drawing/2014/main" id="{A6111FAA-D1B4-4F7D-8E99-FCD0A6462186}"/>
              </a:ext>
            </a:extLst>
          </p:cNvPr>
          <p:cNvSpPr txBox="1">
            <a:spLocks/>
          </p:cNvSpPr>
          <p:nvPr/>
        </p:nvSpPr>
        <p:spPr>
          <a:xfrm>
            <a:off x="402336" y="155448"/>
            <a:ext cx="11176000" cy="530352"/>
          </a:xfrm>
          <a:prstGeom prst="rect">
            <a:avLst/>
          </a:prstGeom>
        </p:spPr>
        <p:txBody>
          <a:bodyPr vert="horz" lIns="0" tIns="0" rIns="0" bIns="0" rtlCol="0">
            <a:normAutofit fontScale="92500" lnSpcReduction="20000"/>
          </a:bodyPr>
          <a:lstStyle>
            <a:lvl1pPr marL="0" indent="0" algn="l" defTabSz="1219170" rtl="0" eaLnBrk="1" latinLnBrk="0" hangingPunct="1">
              <a:lnSpc>
                <a:spcPct val="105000"/>
              </a:lnSpc>
              <a:spcBef>
                <a:spcPts val="0"/>
              </a:spcBef>
              <a:buClr>
                <a:srgbClr val="666666"/>
              </a:buClr>
              <a:buFont typeface="Arial" panose="020B0604020202020204" pitchFamily="34" charset="0"/>
              <a:buNone/>
              <a:defRPr sz="4000" b="1" kern="1200">
                <a:solidFill>
                  <a:srgbClr val="EA650D"/>
                </a:solidFill>
                <a:latin typeface="+mn-lt"/>
                <a:ea typeface="+mn-ea"/>
                <a:cs typeface="+mn-cs"/>
              </a:defRPr>
            </a:lvl1pPr>
            <a:lvl2pPr marL="239994" indent="-239994" algn="l" defTabSz="1219170" rtl="0" eaLnBrk="1" latinLnBrk="0" hangingPunct="1">
              <a:lnSpc>
                <a:spcPct val="105000"/>
              </a:lnSpc>
              <a:spcBef>
                <a:spcPts val="0"/>
              </a:spcBef>
              <a:buClr>
                <a:srgbClr val="666666"/>
              </a:buClr>
              <a:buSzPct val="100000"/>
              <a:buFont typeface="Arial"/>
              <a:buChar char="•"/>
              <a:defRPr sz="2400" b="0" kern="1200">
                <a:solidFill>
                  <a:schemeClr val="tx1"/>
                </a:solidFill>
                <a:latin typeface="+mn-lt"/>
                <a:ea typeface="+mn-ea"/>
                <a:cs typeface="+mn-cs"/>
              </a:defRPr>
            </a:lvl2pPr>
            <a:lvl3pPr marL="476239" indent="-239178" algn="l" defTabSz="1219170" rtl="0" eaLnBrk="1" latinLnBrk="0" hangingPunct="1">
              <a:spcBef>
                <a:spcPct val="20000"/>
              </a:spcBef>
              <a:buClr>
                <a:srgbClr val="86807E"/>
              </a:buClr>
              <a:buFont typeface="Arial"/>
              <a:buChar char="•"/>
              <a:defRPr lang="nl-NL" sz="2133" b="0" kern="1200" baseline="0">
                <a:solidFill>
                  <a:schemeClr val="tx1"/>
                </a:solidFill>
                <a:latin typeface="+mn-lt"/>
                <a:ea typeface="+mn-ea"/>
                <a:cs typeface="+mn-cs"/>
              </a:defRPr>
            </a:lvl3pPr>
            <a:lvl4pPr marL="711182" indent="-237061" algn="l" defTabSz="1219170" rtl="0" eaLnBrk="1" latinLnBrk="0" hangingPunct="1">
              <a:spcBef>
                <a:spcPct val="20000"/>
              </a:spcBef>
              <a:buClr>
                <a:srgbClr val="86807E"/>
              </a:buClr>
              <a:buFont typeface="Arial" panose="020B0604020202020204" pitchFamily="34" charset="0"/>
              <a:buChar char="•"/>
              <a:defRPr sz="1867" b="0" kern="1200">
                <a:solidFill>
                  <a:schemeClr val="tx1"/>
                </a:solidFill>
                <a:latin typeface="+mn-lt"/>
                <a:ea typeface="+mn-ea"/>
                <a:cs typeface="+mn-cs"/>
              </a:defRPr>
            </a:lvl4pPr>
            <a:lvl5pPr marL="967293" indent="-239178" algn="l" defTabSz="1219170" rtl="0" eaLnBrk="1" latinLnBrk="0" hangingPunct="1">
              <a:spcBef>
                <a:spcPct val="20000"/>
              </a:spcBef>
              <a:buClr>
                <a:srgbClr val="666666"/>
              </a:buClr>
              <a:buFont typeface="Arial" panose="020B0604020202020204" pitchFamily="34" charset="0"/>
              <a:buChar char="•"/>
              <a:defRPr sz="1600" b="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marR="0" lvl="0" indent="0" algn="l" defTabSz="1219170" rtl="0" eaLnBrk="1" fontAlgn="auto" latinLnBrk="0" hangingPunct="1">
              <a:lnSpc>
                <a:spcPct val="105000"/>
              </a:lnSpc>
              <a:spcBef>
                <a:spcPts val="0"/>
              </a:spcBef>
              <a:spcAft>
                <a:spcPts val="0"/>
              </a:spcAft>
              <a:buClr>
                <a:srgbClr val="666666"/>
              </a:buClr>
              <a:buSzTx/>
              <a:buFont typeface="Arial" panose="020B0604020202020204" pitchFamily="34" charset="0"/>
              <a:buNone/>
              <a:tabLst/>
              <a:defRPr/>
            </a:pPr>
            <a:r>
              <a:rPr kumimoji="0" lang="en-US" sz="4000" b="1" i="0" u="none" strike="noStrike" kern="1200" cap="none" spc="0" normalizeH="0" baseline="0" noProof="0">
                <a:ln>
                  <a:noFill/>
                </a:ln>
                <a:solidFill>
                  <a:srgbClr val="0072BB"/>
                </a:solidFill>
                <a:effectLst/>
                <a:uLnTx/>
                <a:uFillTx/>
                <a:latin typeface="Calibri"/>
                <a:ea typeface="+mn-ea"/>
                <a:cs typeface="+mn-cs"/>
              </a:rPr>
              <a:t>Data Governance Community </a:t>
            </a:r>
            <a:endParaRPr kumimoji="0" lang="en-GB" sz="4000" b="1" i="0" u="none" strike="noStrike" kern="1200" cap="none" spc="0" normalizeH="0" baseline="0" noProof="0">
              <a:ln>
                <a:noFill/>
              </a:ln>
              <a:solidFill>
                <a:srgbClr val="0072BB"/>
              </a:solidFill>
              <a:effectLst/>
              <a:uLnTx/>
              <a:uFillTx/>
              <a:latin typeface="Calibri"/>
              <a:ea typeface="+mn-ea"/>
              <a:cs typeface="+mn-cs"/>
            </a:endParaRPr>
          </a:p>
        </p:txBody>
      </p:sp>
      <p:sp>
        <p:nvSpPr>
          <p:cNvPr id="153" name="Textfeld 17" descr="&#10;&#10;&#10;&#10;&#10;&#10;&#10;&#10;&#10;&#10;&#10;&#10;&#10;&#10;&#10;&#10;&#10;&#10;&#10;&#10;&#10;&#10;&#10;&#10;&#10;&#10;&#10;&#10;&#10;&#10;&#10;&#10;&#10;&#10;&#10;&#10;&#10;&#10;&#10;&#10;&#10;&#10;&#10;&#10;&#10;&#10;&#10;&#10;&#10;&#10;&#10;&#10;&#10;&#10;&#10;&#10;&#10;&#10;&#10;&#10;&#10;&#10;&#10;PresentationLoad.com">
            <a:extLst>
              <a:ext uri="{FF2B5EF4-FFF2-40B4-BE49-F238E27FC236}">
                <a16:creationId xmlns:a16="http://schemas.microsoft.com/office/drawing/2014/main" id="{6D54DF67-69F2-4D25-AAE2-E244597BBC36}"/>
              </a:ext>
            </a:extLst>
          </p:cNvPr>
          <p:cNvSpPr txBox="1"/>
          <p:nvPr/>
        </p:nvSpPr>
        <p:spPr bwMode="gray">
          <a:xfrm>
            <a:off x="1706880" y="1539144"/>
            <a:ext cx="1482149"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800"/>
              </a:spcAft>
              <a:buClrTx/>
              <a:buSzTx/>
              <a:buFontTx/>
              <a:buNone/>
              <a:tabLst/>
              <a:defRPr/>
            </a:pPr>
            <a:r>
              <a:rPr kumimoji="0" lang="en-US" sz="2133" b="0" i="0" u="none" strike="noStrike" kern="0" cap="none" spc="0" normalizeH="0" baseline="0" noProof="0">
                <a:ln>
                  <a:noFill/>
                </a:ln>
                <a:effectLst/>
                <a:uLnTx/>
                <a:uFillTx/>
              </a:rPr>
              <a:t>Vision</a:t>
            </a:r>
            <a:endParaRPr kumimoji="0" lang="en-US" sz="2133" b="0" i="0" u="none" strike="noStrike" kern="0" cap="none" spc="0" normalizeH="0" baseline="0" noProof="0">
              <a:ln>
                <a:noFill/>
              </a:ln>
              <a:effectLst/>
              <a:uLnTx/>
              <a:uFillTx/>
              <a:latin typeface="Calibri Light" panose="020F0302020204030204" pitchFamily="34" charset="0"/>
            </a:endParaRPr>
          </a:p>
        </p:txBody>
      </p:sp>
      <p:sp>
        <p:nvSpPr>
          <p:cNvPr id="154"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3F9FD770-B431-40FC-9BF2-A3F58C3BAD67}"/>
              </a:ext>
            </a:extLst>
          </p:cNvPr>
          <p:cNvSpPr txBox="1"/>
          <p:nvPr/>
        </p:nvSpPr>
        <p:spPr bwMode="gray">
          <a:xfrm>
            <a:off x="6429607" y="1539144"/>
            <a:ext cx="3169920"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rPr>
              <a:t>Mission</a:t>
            </a:r>
            <a:endParaRPr kumimoji="0" lang="en-US" sz="2133" b="0" i="0" u="none" strike="noStrike" kern="0" cap="none" spc="0" normalizeH="0" baseline="0" noProof="0">
              <a:ln>
                <a:noFill/>
              </a:ln>
              <a:effectLst/>
              <a:uLnTx/>
              <a:uFillTx/>
              <a:latin typeface="Calibri Light" panose="020F0302020204030204" pitchFamily="34" charset="0"/>
            </a:endParaRPr>
          </a:p>
        </p:txBody>
      </p:sp>
      <p:sp>
        <p:nvSpPr>
          <p:cNvPr id="155" name="Textfeld 19" descr="&#10;&#10;&#10;&#10;&#10;&#10;&#10;&#10;&#10;&#10;&#10;&#10;&#10;&#10;&#10;&#10;&#10;&#10;&#10;&#10;&#10;&#10;&#10;&#10;&#10;&#10;&#10;&#10;&#10;&#10;&#10;&#10;&#10;&#10;&#10;&#10;&#10;&#10;&#10;&#10;&#10;&#10;&#10;&#10;&#10;&#10;&#10;&#10;&#10;&#10;&#10;&#10;&#10;&#10;&#10;&#10;&#10;&#10;&#10;&#10;&#10;&#10;&#10;PresentationLoad.com">
            <a:extLst>
              <a:ext uri="{FF2B5EF4-FFF2-40B4-BE49-F238E27FC236}">
                <a16:creationId xmlns:a16="http://schemas.microsoft.com/office/drawing/2014/main" id="{7329C840-112B-46A3-8BB0-5F0C5CCA3170}"/>
              </a:ext>
            </a:extLst>
          </p:cNvPr>
          <p:cNvSpPr txBox="1"/>
          <p:nvPr/>
        </p:nvSpPr>
        <p:spPr bwMode="gray">
          <a:xfrm>
            <a:off x="6429607" y="2993152"/>
            <a:ext cx="3169920"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a:ln>
                  <a:noFill/>
                </a:ln>
                <a:effectLst/>
                <a:uLnTx/>
                <a:uFillTx/>
              </a:rPr>
              <a:t>Enterprise Data Dictionary Scope</a:t>
            </a:r>
            <a:endParaRPr kumimoji="0" lang="en-US" sz="1467" b="0" i="0" u="none" strike="noStrike" kern="0" cap="none" spc="0" normalizeH="0" baseline="0" noProof="0">
              <a:ln>
                <a:noFill/>
              </a:ln>
              <a:effectLst/>
              <a:uLnTx/>
              <a:uFillTx/>
              <a:latin typeface="Calibri Light" panose="020F0302020204030204" pitchFamily="34" charset="0"/>
            </a:endParaRPr>
          </a:p>
        </p:txBody>
      </p:sp>
      <p:sp>
        <p:nvSpPr>
          <p:cNvPr id="156" name="Textfeld 20" descr="&#10;&#10;&#10;&#10;&#10;&#10;&#10;&#10;&#10;&#10;&#10;&#10;&#10;&#10;&#10;&#10;&#10;&#10;&#10;&#10;&#10;&#10;&#10;&#10;&#10;&#10;&#10;&#10;&#10;&#10;&#10;&#10;&#10;&#10;&#10;&#10;&#10;&#10;&#10;&#10;&#10;&#10;&#10;&#10;&#10;&#10;&#10;&#10;&#10;&#10;&#10;&#10;&#10;&#10;&#10;&#10;&#10;&#10;&#10;&#10;&#10;&#10;&#10;PresentationLoad.com">
            <a:extLst>
              <a:ext uri="{FF2B5EF4-FFF2-40B4-BE49-F238E27FC236}">
                <a16:creationId xmlns:a16="http://schemas.microsoft.com/office/drawing/2014/main" id="{DD05C614-B014-4A7B-B666-2E743356C97B}"/>
              </a:ext>
            </a:extLst>
          </p:cNvPr>
          <p:cNvSpPr txBox="1"/>
          <p:nvPr/>
        </p:nvSpPr>
        <p:spPr bwMode="gray">
          <a:xfrm>
            <a:off x="1706880" y="2993152"/>
            <a:ext cx="2679573" cy="696768"/>
          </a:xfrm>
          <a:prstGeom prst="rect">
            <a:avLst/>
          </a:prstGeom>
          <a:noFill/>
        </p:spPr>
        <p:txBody>
          <a:bodyPr wrap="square" lIns="121908" tIns="60953" rIns="121908" bIns="60953" rtlCol="0">
            <a:noAutofit/>
          </a:bodyPr>
          <a:lstStyle/>
          <a:p>
            <a:pPr marL="0" marR="0" lvl="0" indent="0" defTabSz="1068891" eaLnBrk="1" fontAlgn="auto" latinLnBrk="0" hangingPunct="1">
              <a:lnSpc>
                <a:spcPct val="100000"/>
              </a:lnSpc>
              <a:spcBef>
                <a:spcPts val="0"/>
              </a:spcBef>
              <a:spcAft>
                <a:spcPts val="0"/>
              </a:spcAft>
              <a:buClrTx/>
              <a:buSzTx/>
              <a:buFontTx/>
              <a:buNone/>
              <a:tabLst/>
              <a:defRPr/>
            </a:pPr>
            <a:r>
              <a:rPr kumimoji="0" lang="en-US" sz="2133" b="0" i="0" u="none" strike="noStrike" kern="0" cap="none" spc="0" normalizeH="0" baseline="0" noProof="0">
                <a:ln>
                  <a:noFill/>
                </a:ln>
                <a:effectLst/>
                <a:uLnTx/>
                <a:uFillTx/>
              </a:rPr>
              <a:t>Activity Scope</a:t>
            </a:r>
            <a:endParaRPr kumimoji="0" lang="en-US" sz="2133" b="0" i="0" u="none" strike="noStrike" kern="0" cap="none" spc="0" normalizeH="0" baseline="0" noProof="0">
              <a:ln>
                <a:noFill/>
              </a:ln>
              <a:effectLst/>
              <a:uLnTx/>
              <a:uFillTx/>
              <a:latin typeface="Calibri Light" panose="020F0302020204030204" pitchFamily="34" charset="0"/>
            </a:endParaRPr>
          </a:p>
        </p:txBody>
      </p:sp>
      <p:grpSp>
        <p:nvGrpSpPr>
          <p:cNvPr id="157" name="Group 156">
            <a:extLst>
              <a:ext uri="{FF2B5EF4-FFF2-40B4-BE49-F238E27FC236}">
                <a16:creationId xmlns:a16="http://schemas.microsoft.com/office/drawing/2014/main" id="{145C22AC-7839-4AC3-88AF-9469F0425189}"/>
              </a:ext>
            </a:extLst>
          </p:cNvPr>
          <p:cNvGrpSpPr/>
          <p:nvPr/>
        </p:nvGrpSpPr>
        <p:grpSpPr>
          <a:xfrm>
            <a:off x="5080000" y="3937896"/>
            <a:ext cx="853440" cy="853440"/>
            <a:chOff x="5826985" y="1123950"/>
            <a:chExt cx="1038939" cy="1038938"/>
          </a:xfrm>
        </p:grpSpPr>
        <p:sp>
          <p:nvSpPr>
            <p:cNvPr id="158" name="Ellipse 40">
              <a:extLst>
                <a:ext uri="{FF2B5EF4-FFF2-40B4-BE49-F238E27FC236}">
                  <a16:creationId xmlns:a16="http://schemas.microsoft.com/office/drawing/2014/main" id="{AA417B88-F19E-46BC-BB2F-6609AE3A5A91}"/>
                </a:ext>
              </a:extLst>
            </p:cNvPr>
            <p:cNvSpPr/>
            <p:nvPr/>
          </p:nvSpPr>
          <p:spPr bwMode="gray">
            <a:xfrm>
              <a:off x="5826985" y="1123950"/>
              <a:ext cx="1038939"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grpSp>
          <p:nvGrpSpPr>
            <p:cNvPr id="159" name="Gruppieren 41">
              <a:extLst>
                <a:ext uri="{FF2B5EF4-FFF2-40B4-BE49-F238E27FC236}">
                  <a16:creationId xmlns:a16="http://schemas.microsoft.com/office/drawing/2014/main" id="{6BF1B3CE-9FC3-4E57-9AF9-79D64A333358}"/>
                </a:ext>
              </a:extLst>
            </p:cNvPr>
            <p:cNvGrpSpPr/>
            <p:nvPr/>
          </p:nvGrpSpPr>
          <p:grpSpPr bwMode="gray">
            <a:xfrm>
              <a:off x="6094038" y="1494073"/>
              <a:ext cx="504834" cy="298692"/>
              <a:chOff x="10476151" y="-305758"/>
              <a:chExt cx="535382" cy="316766"/>
            </a:xfrm>
            <a:solidFill>
              <a:srgbClr val="FFFFFF"/>
            </a:solidFill>
            <a:effectLst>
              <a:outerShdw blurRad="266700" dist="38100" dir="5400000" algn="t" rotWithShape="0">
                <a:prstClr val="black">
                  <a:alpha val="21000"/>
                </a:prstClr>
              </a:outerShdw>
            </a:effectLst>
          </p:grpSpPr>
          <p:sp>
            <p:nvSpPr>
              <p:cNvPr id="160" name="Freeform 1274">
                <a:extLst>
                  <a:ext uri="{FF2B5EF4-FFF2-40B4-BE49-F238E27FC236}">
                    <a16:creationId xmlns:a16="http://schemas.microsoft.com/office/drawing/2014/main" id="{01EF6A29-EF95-4DC2-8832-059C3892587A}"/>
                  </a:ext>
                </a:extLst>
              </p:cNvPr>
              <p:cNvSpPr>
                <a:spLocks noEditPoints="1"/>
              </p:cNvSpPr>
              <p:nvPr/>
            </p:nvSpPr>
            <p:spPr bwMode="gray">
              <a:xfrm>
                <a:off x="10554228" y="-227682"/>
                <a:ext cx="457305" cy="238690"/>
              </a:xfrm>
              <a:custGeom>
                <a:avLst/>
                <a:gdLst>
                  <a:gd name="T0" fmla="*/ 0 w 288"/>
                  <a:gd name="T1" fmla="*/ 151 h 151"/>
                  <a:gd name="T2" fmla="*/ 0 w 288"/>
                  <a:gd name="T3" fmla="*/ 0 h 151"/>
                  <a:gd name="T4" fmla="*/ 288 w 288"/>
                  <a:gd name="T5" fmla="*/ 0 h 151"/>
                  <a:gd name="T6" fmla="*/ 288 w 288"/>
                  <a:gd name="T7" fmla="*/ 151 h 151"/>
                  <a:gd name="T8" fmla="*/ 0 w 288"/>
                  <a:gd name="T9" fmla="*/ 151 h 151"/>
                  <a:gd name="T10" fmla="*/ 144 w 288"/>
                  <a:gd name="T11" fmla="*/ 20 h 151"/>
                  <a:gd name="T12" fmla="*/ 89 w 288"/>
                  <a:gd name="T13" fmla="*/ 75 h 151"/>
                  <a:gd name="T14" fmla="*/ 144 w 288"/>
                  <a:gd name="T15" fmla="*/ 131 h 151"/>
                  <a:gd name="T16" fmla="*/ 200 w 288"/>
                  <a:gd name="T17" fmla="*/ 76 h 151"/>
                  <a:gd name="T18" fmla="*/ 144 w 288"/>
                  <a:gd name="T19" fmla="*/ 2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151">
                    <a:moveTo>
                      <a:pt x="0" y="151"/>
                    </a:moveTo>
                    <a:cubicBezTo>
                      <a:pt x="0" y="100"/>
                      <a:pt x="0" y="50"/>
                      <a:pt x="0" y="0"/>
                    </a:cubicBezTo>
                    <a:cubicBezTo>
                      <a:pt x="96" y="0"/>
                      <a:pt x="192" y="0"/>
                      <a:pt x="288" y="0"/>
                    </a:cubicBezTo>
                    <a:cubicBezTo>
                      <a:pt x="288" y="50"/>
                      <a:pt x="288" y="100"/>
                      <a:pt x="288" y="151"/>
                    </a:cubicBezTo>
                    <a:cubicBezTo>
                      <a:pt x="192" y="151"/>
                      <a:pt x="96" y="151"/>
                      <a:pt x="0" y="151"/>
                    </a:cubicBezTo>
                    <a:close/>
                    <a:moveTo>
                      <a:pt x="144" y="20"/>
                    </a:moveTo>
                    <a:cubicBezTo>
                      <a:pt x="114" y="20"/>
                      <a:pt x="89" y="44"/>
                      <a:pt x="89" y="75"/>
                    </a:cubicBezTo>
                    <a:cubicBezTo>
                      <a:pt x="89" y="106"/>
                      <a:pt x="113" y="130"/>
                      <a:pt x="144" y="131"/>
                    </a:cubicBezTo>
                    <a:cubicBezTo>
                      <a:pt x="175" y="131"/>
                      <a:pt x="199" y="106"/>
                      <a:pt x="200" y="76"/>
                    </a:cubicBezTo>
                    <a:cubicBezTo>
                      <a:pt x="200" y="45"/>
                      <a:pt x="175" y="20"/>
                      <a:pt x="144"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1" name="Freeform 1275">
                <a:extLst>
                  <a:ext uri="{FF2B5EF4-FFF2-40B4-BE49-F238E27FC236}">
                    <a16:creationId xmlns:a16="http://schemas.microsoft.com/office/drawing/2014/main" id="{38D3DE34-F9D7-4004-AE77-122164403002}"/>
                  </a:ext>
                </a:extLst>
              </p:cNvPr>
              <p:cNvSpPr>
                <a:spLocks/>
              </p:cNvSpPr>
              <p:nvPr/>
            </p:nvSpPr>
            <p:spPr bwMode="gray">
              <a:xfrm>
                <a:off x="10476151" y="-305758"/>
                <a:ext cx="492997" cy="278843"/>
              </a:xfrm>
              <a:custGeom>
                <a:avLst/>
                <a:gdLst>
                  <a:gd name="T0" fmla="*/ 0 w 311"/>
                  <a:gd name="T1" fmla="*/ 0 h 176"/>
                  <a:gd name="T2" fmla="*/ 311 w 311"/>
                  <a:gd name="T3" fmla="*/ 0 h 176"/>
                  <a:gd name="T4" fmla="*/ 311 w 311"/>
                  <a:gd name="T5" fmla="*/ 24 h 176"/>
                  <a:gd name="T6" fmla="*/ 24 w 311"/>
                  <a:gd name="T7" fmla="*/ 24 h 176"/>
                  <a:gd name="T8" fmla="*/ 24 w 311"/>
                  <a:gd name="T9" fmla="*/ 176 h 176"/>
                  <a:gd name="T10" fmla="*/ 0 w 311"/>
                  <a:gd name="T11" fmla="*/ 176 h 176"/>
                  <a:gd name="T12" fmla="*/ 0 w 311"/>
                  <a:gd name="T13" fmla="*/ 0 h 176"/>
                </a:gdLst>
                <a:ahLst/>
                <a:cxnLst>
                  <a:cxn ang="0">
                    <a:pos x="T0" y="T1"/>
                  </a:cxn>
                  <a:cxn ang="0">
                    <a:pos x="T2" y="T3"/>
                  </a:cxn>
                  <a:cxn ang="0">
                    <a:pos x="T4" y="T5"/>
                  </a:cxn>
                  <a:cxn ang="0">
                    <a:pos x="T6" y="T7"/>
                  </a:cxn>
                  <a:cxn ang="0">
                    <a:pos x="T8" y="T9"/>
                  </a:cxn>
                  <a:cxn ang="0">
                    <a:pos x="T10" y="T11"/>
                  </a:cxn>
                  <a:cxn ang="0">
                    <a:pos x="T12" y="T13"/>
                  </a:cxn>
                </a:cxnLst>
                <a:rect l="0" t="0" r="r" b="b"/>
                <a:pathLst>
                  <a:path w="311" h="176">
                    <a:moveTo>
                      <a:pt x="0" y="0"/>
                    </a:moveTo>
                    <a:cubicBezTo>
                      <a:pt x="104" y="0"/>
                      <a:pt x="207" y="0"/>
                      <a:pt x="311" y="0"/>
                    </a:cubicBezTo>
                    <a:cubicBezTo>
                      <a:pt x="311" y="8"/>
                      <a:pt x="311" y="16"/>
                      <a:pt x="311" y="24"/>
                    </a:cubicBezTo>
                    <a:cubicBezTo>
                      <a:pt x="216" y="24"/>
                      <a:pt x="120" y="24"/>
                      <a:pt x="24" y="24"/>
                    </a:cubicBezTo>
                    <a:cubicBezTo>
                      <a:pt x="24" y="75"/>
                      <a:pt x="24" y="125"/>
                      <a:pt x="24" y="176"/>
                    </a:cubicBezTo>
                    <a:cubicBezTo>
                      <a:pt x="16" y="176"/>
                      <a:pt x="8" y="176"/>
                      <a:pt x="0" y="176"/>
                    </a:cubicBezTo>
                    <a:cubicBezTo>
                      <a:pt x="0" y="117"/>
                      <a:pt x="0" y="5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2" name="Freeform 1276">
                <a:extLst>
                  <a:ext uri="{FF2B5EF4-FFF2-40B4-BE49-F238E27FC236}">
                    <a16:creationId xmlns:a16="http://schemas.microsoft.com/office/drawing/2014/main" id="{1BD0C631-DC57-45EC-83EA-DD7D8E5A1C85}"/>
                  </a:ext>
                </a:extLst>
              </p:cNvPr>
              <p:cNvSpPr>
                <a:spLocks noEditPoints="1"/>
              </p:cNvSpPr>
              <p:nvPr/>
            </p:nvSpPr>
            <p:spPr bwMode="gray">
              <a:xfrm>
                <a:off x="10694764" y="-196452"/>
                <a:ext cx="176230" cy="176229"/>
              </a:xfrm>
              <a:custGeom>
                <a:avLst/>
                <a:gdLst>
                  <a:gd name="T0" fmla="*/ 55 w 111"/>
                  <a:gd name="T1" fmla="*/ 0 h 111"/>
                  <a:gd name="T2" fmla="*/ 111 w 111"/>
                  <a:gd name="T3" fmla="*/ 56 h 111"/>
                  <a:gd name="T4" fmla="*/ 55 w 111"/>
                  <a:gd name="T5" fmla="*/ 111 h 111"/>
                  <a:gd name="T6" fmla="*/ 0 w 111"/>
                  <a:gd name="T7" fmla="*/ 55 h 111"/>
                  <a:gd name="T8" fmla="*/ 55 w 111"/>
                  <a:gd name="T9" fmla="*/ 0 h 111"/>
                  <a:gd name="T10" fmla="*/ 61 w 111"/>
                  <a:gd name="T11" fmla="*/ 91 h 111"/>
                  <a:gd name="T12" fmla="*/ 66 w 111"/>
                  <a:gd name="T13" fmla="*/ 82 h 111"/>
                  <a:gd name="T14" fmla="*/ 77 w 111"/>
                  <a:gd name="T15" fmla="*/ 69 h 111"/>
                  <a:gd name="T16" fmla="*/ 70 w 111"/>
                  <a:gd name="T17" fmla="*/ 54 h 111"/>
                  <a:gd name="T18" fmla="*/ 63 w 111"/>
                  <a:gd name="T19" fmla="*/ 50 h 111"/>
                  <a:gd name="T20" fmla="*/ 54 w 111"/>
                  <a:gd name="T21" fmla="*/ 46 h 111"/>
                  <a:gd name="T22" fmla="*/ 52 w 111"/>
                  <a:gd name="T23" fmla="*/ 42 h 111"/>
                  <a:gd name="T24" fmla="*/ 55 w 111"/>
                  <a:gd name="T25" fmla="*/ 39 h 111"/>
                  <a:gd name="T26" fmla="*/ 59 w 111"/>
                  <a:gd name="T27" fmla="*/ 39 h 111"/>
                  <a:gd name="T28" fmla="*/ 72 w 111"/>
                  <a:gd name="T29" fmla="*/ 41 h 111"/>
                  <a:gd name="T30" fmla="*/ 75 w 111"/>
                  <a:gd name="T31" fmla="*/ 29 h 111"/>
                  <a:gd name="T32" fmla="*/ 61 w 111"/>
                  <a:gd name="T33" fmla="*/ 26 h 111"/>
                  <a:gd name="T34" fmla="*/ 61 w 111"/>
                  <a:gd name="T35" fmla="*/ 20 h 111"/>
                  <a:gd name="T36" fmla="*/ 50 w 111"/>
                  <a:gd name="T37" fmla="*/ 20 h 111"/>
                  <a:gd name="T38" fmla="*/ 45 w 111"/>
                  <a:gd name="T39" fmla="*/ 30 h 111"/>
                  <a:gd name="T40" fmla="*/ 41 w 111"/>
                  <a:gd name="T41" fmla="*/ 56 h 111"/>
                  <a:gd name="T42" fmla="*/ 51 w 111"/>
                  <a:gd name="T43" fmla="*/ 61 h 111"/>
                  <a:gd name="T44" fmla="*/ 58 w 111"/>
                  <a:gd name="T45" fmla="*/ 64 h 111"/>
                  <a:gd name="T46" fmla="*/ 61 w 111"/>
                  <a:gd name="T47" fmla="*/ 68 h 111"/>
                  <a:gd name="T48" fmla="*/ 57 w 111"/>
                  <a:gd name="T49" fmla="*/ 71 h 111"/>
                  <a:gd name="T50" fmla="*/ 49 w 111"/>
                  <a:gd name="T51" fmla="*/ 71 h 111"/>
                  <a:gd name="T52" fmla="*/ 38 w 111"/>
                  <a:gd name="T53" fmla="*/ 68 h 111"/>
                  <a:gd name="T54" fmla="*/ 34 w 111"/>
                  <a:gd name="T55" fmla="*/ 80 h 111"/>
                  <a:gd name="T56" fmla="*/ 45 w 111"/>
                  <a:gd name="T57" fmla="*/ 83 h 111"/>
                  <a:gd name="T58" fmla="*/ 51 w 111"/>
                  <a:gd name="T59" fmla="*/ 91 h 111"/>
                  <a:gd name="T60" fmla="*/ 61 w 111"/>
                  <a:gd name="T61"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 h="111">
                    <a:moveTo>
                      <a:pt x="55" y="0"/>
                    </a:moveTo>
                    <a:cubicBezTo>
                      <a:pt x="86" y="0"/>
                      <a:pt x="111" y="25"/>
                      <a:pt x="111" y="56"/>
                    </a:cubicBezTo>
                    <a:cubicBezTo>
                      <a:pt x="110" y="86"/>
                      <a:pt x="86" y="111"/>
                      <a:pt x="55" y="111"/>
                    </a:cubicBezTo>
                    <a:cubicBezTo>
                      <a:pt x="24" y="110"/>
                      <a:pt x="0" y="86"/>
                      <a:pt x="0" y="55"/>
                    </a:cubicBezTo>
                    <a:cubicBezTo>
                      <a:pt x="0" y="24"/>
                      <a:pt x="25" y="0"/>
                      <a:pt x="55" y="0"/>
                    </a:cubicBezTo>
                    <a:close/>
                    <a:moveTo>
                      <a:pt x="61" y="91"/>
                    </a:moveTo>
                    <a:cubicBezTo>
                      <a:pt x="59" y="85"/>
                      <a:pt x="62" y="84"/>
                      <a:pt x="66" y="82"/>
                    </a:cubicBezTo>
                    <a:cubicBezTo>
                      <a:pt x="72" y="80"/>
                      <a:pt x="77" y="76"/>
                      <a:pt x="77" y="69"/>
                    </a:cubicBezTo>
                    <a:cubicBezTo>
                      <a:pt x="78" y="62"/>
                      <a:pt x="75" y="57"/>
                      <a:pt x="70" y="54"/>
                    </a:cubicBezTo>
                    <a:cubicBezTo>
                      <a:pt x="68" y="52"/>
                      <a:pt x="65" y="51"/>
                      <a:pt x="63" y="50"/>
                    </a:cubicBezTo>
                    <a:cubicBezTo>
                      <a:pt x="60" y="48"/>
                      <a:pt x="57" y="47"/>
                      <a:pt x="54" y="46"/>
                    </a:cubicBezTo>
                    <a:cubicBezTo>
                      <a:pt x="53" y="45"/>
                      <a:pt x="52" y="43"/>
                      <a:pt x="52" y="42"/>
                    </a:cubicBezTo>
                    <a:cubicBezTo>
                      <a:pt x="52" y="41"/>
                      <a:pt x="54" y="40"/>
                      <a:pt x="55" y="39"/>
                    </a:cubicBezTo>
                    <a:cubicBezTo>
                      <a:pt x="56" y="38"/>
                      <a:pt x="58" y="38"/>
                      <a:pt x="59" y="39"/>
                    </a:cubicBezTo>
                    <a:cubicBezTo>
                      <a:pt x="63" y="39"/>
                      <a:pt x="68" y="40"/>
                      <a:pt x="72" y="41"/>
                    </a:cubicBezTo>
                    <a:cubicBezTo>
                      <a:pt x="73" y="37"/>
                      <a:pt x="74" y="33"/>
                      <a:pt x="75" y="29"/>
                    </a:cubicBezTo>
                    <a:cubicBezTo>
                      <a:pt x="70" y="28"/>
                      <a:pt x="65" y="27"/>
                      <a:pt x="61" y="26"/>
                    </a:cubicBezTo>
                    <a:cubicBezTo>
                      <a:pt x="61" y="24"/>
                      <a:pt x="61" y="22"/>
                      <a:pt x="61" y="20"/>
                    </a:cubicBezTo>
                    <a:cubicBezTo>
                      <a:pt x="57" y="20"/>
                      <a:pt x="54" y="20"/>
                      <a:pt x="50" y="20"/>
                    </a:cubicBezTo>
                    <a:cubicBezTo>
                      <a:pt x="52" y="26"/>
                      <a:pt x="49" y="28"/>
                      <a:pt x="45" y="30"/>
                    </a:cubicBezTo>
                    <a:cubicBezTo>
                      <a:pt x="34" y="35"/>
                      <a:pt x="31" y="49"/>
                      <a:pt x="41" y="56"/>
                    </a:cubicBezTo>
                    <a:cubicBezTo>
                      <a:pt x="44" y="58"/>
                      <a:pt x="48" y="60"/>
                      <a:pt x="51" y="61"/>
                    </a:cubicBezTo>
                    <a:cubicBezTo>
                      <a:pt x="53" y="62"/>
                      <a:pt x="56" y="63"/>
                      <a:pt x="58" y="64"/>
                    </a:cubicBezTo>
                    <a:cubicBezTo>
                      <a:pt x="59" y="65"/>
                      <a:pt x="61" y="67"/>
                      <a:pt x="61" y="68"/>
                    </a:cubicBezTo>
                    <a:cubicBezTo>
                      <a:pt x="61" y="69"/>
                      <a:pt x="59" y="71"/>
                      <a:pt x="57" y="71"/>
                    </a:cubicBezTo>
                    <a:cubicBezTo>
                      <a:pt x="55" y="72"/>
                      <a:pt x="52" y="72"/>
                      <a:pt x="49" y="71"/>
                    </a:cubicBezTo>
                    <a:cubicBezTo>
                      <a:pt x="46" y="71"/>
                      <a:pt x="42" y="69"/>
                      <a:pt x="38" y="68"/>
                    </a:cubicBezTo>
                    <a:cubicBezTo>
                      <a:pt x="37" y="72"/>
                      <a:pt x="36" y="76"/>
                      <a:pt x="34" y="80"/>
                    </a:cubicBezTo>
                    <a:cubicBezTo>
                      <a:pt x="38" y="81"/>
                      <a:pt x="41" y="83"/>
                      <a:pt x="45" y="83"/>
                    </a:cubicBezTo>
                    <a:cubicBezTo>
                      <a:pt x="49" y="84"/>
                      <a:pt x="52" y="85"/>
                      <a:pt x="51" y="91"/>
                    </a:cubicBezTo>
                    <a:cubicBezTo>
                      <a:pt x="54" y="91"/>
                      <a:pt x="57" y="91"/>
                      <a:pt x="61" y="91"/>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3" name="Freeform 1277">
                <a:extLst>
                  <a:ext uri="{FF2B5EF4-FFF2-40B4-BE49-F238E27FC236}">
                    <a16:creationId xmlns:a16="http://schemas.microsoft.com/office/drawing/2014/main" id="{DA9F1FC2-AE80-4607-AB17-CCA8E872CA63}"/>
                  </a:ext>
                </a:extLst>
              </p:cNvPr>
              <p:cNvSpPr>
                <a:spLocks/>
              </p:cNvSpPr>
              <p:nvPr/>
            </p:nvSpPr>
            <p:spPr bwMode="gray">
              <a:xfrm>
                <a:off x="10743841" y="-165221"/>
                <a:ext cx="75846" cy="113768"/>
              </a:xfrm>
              <a:custGeom>
                <a:avLst/>
                <a:gdLst>
                  <a:gd name="T0" fmla="*/ 30 w 47"/>
                  <a:gd name="T1" fmla="*/ 71 h 71"/>
                  <a:gd name="T2" fmla="*/ 20 w 47"/>
                  <a:gd name="T3" fmla="*/ 71 h 71"/>
                  <a:gd name="T4" fmla="*/ 14 w 47"/>
                  <a:gd name="T5" fmla="*/ 63 h 71"/>
                  <a:gd name="T6" fmla="*/ 3 w 47"/>
                  <a:gd name="T7" fmla="*/ 60 h 71"/>
                  <a:gd name="T8" fmla="*/ 7 w 47"/>
                  <a:gd name="T9" fmla="*/ 48 h 71"/>
                  <a:gd name="T10" fmla="*/ 18 w 47"/>
                  <a:gd name="T11" fmla="*/ 51 h 71"/>
                  <a:gd name="T12" fmla="*/ 26 w 47"/>
                  <a:gd name="T13" fmla="*/ 51 h 71"/>
                  <a:gd name="T14" fmla="*/ 30 w 47"/>
                  <a:gd name="T15" fmla="*/ 48 h 71"/>
                  <a:gd name="T16" fmla="*/ 27 w 47"/>
                  <a:gd name="T17" fmla="*/ 44 h 71"/>
                  <a:gd name="T18" fmla="*/ 20 w 47"/>
                  <a:gd name="T19" fmla="*/ 41 h 71"/>
                  <a:gd name="T20" fmla="*/ 10 w 47"/>
                  <a:gd name="T21" fmla="*/ 36 h 71"/>
                  <a:gd name="T22" fmla="*/ 14 w 47"/>
                  <a:gd name="T23" fmla="*/ 10 h 71"/>
                  <a:gd name="T24" fmla="*/ 19 w 47"/>
                  <a:gd name="T25" fmla="*/ 0 h 71"/>
                  <a:gd name="T26" fmla="*/ 30 w 47"/>
                  <a:gd name="T27" fmla="*/ 0 h 71"/>
                  <a:gd name="T28" fmla="*/ 30 w 47"/>
                  <a:gd name="T29" fmla="*/ 6 h 71"/>
                  <a:gd name="T30" fmla="*/ 44 w 47"/>
                  <a:gd name="T31" fmla="*/ 9 h 71"/>
                  <a:gd name="T32" fmla="*/ 41 w 47"/>
                  <a:gd name="T33" fmla="*/ 21 h 71"/>
                  <a:gd name="T34" fmla="*/ 28 w 47"/>
                  <a:gd name="T35" fmla="*/ 19 h 71"/>
                  <a:gd name="T36" fmla="*/ 24 w 47"/>
                  <a:gd name="T37" fmla="*/ 19 h 71"/>
                  <a:gd name="T38" fmla="*/ 21 w 47"/>
                  <a:gd name="T39" fmla="*/ 22 h 71"/>
                  <a:gd name="T40" fmla="*/ 23 w 47"/>
                  <a:gd name="T41" fmla="*/ 26 h 71"/>
                  <a:gd name="T42" fmla="*/ 32 w 47"/>
                  <a:gd name="T43" fmla="*/ 30 h 71"/>
                  <a:gd name="T44" fmla="*/ 39 w 47"/>
                  <a:gd name="T45" fmla="*/ 34 h 71"/>
                  <a:gd name="T46" fmla="*/ 46 w 47"/>
                  <a:gd name="T47" fmla="*/ 49 h 71"/>
                  <a:gd name="T48" fmla="*/ 35 w 47"/>
                  <a:gd name="T49" fmla="*/ 62 h 71"/>
                  <a:gd name="T50" fmla="*/ 30 w 47"/>
                  <a:gd name="T5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71">
                    <a:moveTo>
                      <a:pt x="30" y="71"/>
                    </a:moveTo>
                    <a:cubicBezTo>
                      <a:pt x="26" y="71"/>
                      <a:pt x="23" y="71"/>
                      <a:pt x="20" y="71"/>
                    </a:cubicBezTo>
                    <a:cubicBezTo>
                      <a:pt x="21" y="65"/>
                      <a:pt x="18" y="64"/>
                      <a:pt x="14" y="63"/>
                    </a:cubicBezTo>
                    <a:cubicBezTo>
                      <a:pt x="10" y="63"/>
                      <a:pt x="7" y="61"/>
                      <a:pt x="3" y="60"/>
                    </a:cubicBezTo>
                    <a:cubicBezTo>
                      <a:pt x="5" y="56"/>
                      <a:pt x="6" y="52"/>
                      <a:pt x="7" y="48"/>
                    </a:cubicBezTo>
                    <a:cubicBezTo>
                      <a:pt x="11" y="49"/>
                      <a:pt x="15" y="51"/>
                      <a:pt x="18" y="51"/>
                    </a:cubicBezTo>
                    <a:cubicBezTo>
                      <a:pt x="21" y="52"/>
                      <a:pt x="24" y="52"/>
                      <a:pt x="26" y="51"/>
                    </a:cubicBezTo>
                    <a:cubicBezTo>
                      <a:pt x="28" y="51"/>
                      <a:pt x="30" y="49"/>
                      <a:pt x="30" y="48"/>
                    </a:cubicBezTo>
                    <a:cubicBezTo>
                      <a:pt x="30" y="47"/>
                      <a:pt x="28" y="45"/>
                      <a:pt x="27" y="44"/>
                    </a:cubicBezTo>
                    <a:cubicBezTo>
                      <a:pt x="25" y="43"/>
                      <a:pt x="22" y="42"/>
                      <a:pt x="20" y="41"/>
                    </a:cubicBezTo>
                    <a:cubicBezTo>
                      <a:pt x="17" y="40"/>
                      <a:pt x="13" y="38"/>
                      <a:pt x="10" y="36"/>
                    </a:cubicBezTo>
                    <a:cubicBezTo>
                      <a:pt x="0" y="29"/>
                      <a:pt x="3" y="15"/>
                      <a:pt x="14" y="10"/>
                    </a:cubicBezTo>
                    <a:cubicBezTo>
                      <a:pt x="18" y="8"/>
                      <a:pt x="21" y="6"/>
                      <a:pt x="19" y="0"/>
                    </a:cubicBezTo>
                    <a:cubicBezTo>
                      <a:pt x="23" y="0"/>
                      <a:pt x="26" y="0"/>
                      <a:pt x="30" y="0"/>
                    </a:cubicBezTo>
                    <a:cubicBezTo>
                      <a:pt x="30" y="2"/>
                      <a:pt x="30" y="4"/>
                      <a:pt x="30" y="6"/>
                    </a:cubicBezTo>
                    <a:cubicBezTo>
                      <a:pt x="34" y="7"/>
                      <a:pt x="39" y="8"/>
                      <a:pt x="44" y="9"/>
                    </a:cubicBezTo>
                    <a:cubicBezTo>
                      <a:pt x="43" y="13"/>
                      <a:pt x="42" y="17"/>
                      <a:pt x="41" y="21"/>
                    </a:cubicBezTo>
                    <a:cubicBezTo>
                      <a:pt x="37" y="20"/>
                      <a:pt x="32" y="19"/>
                      <a:pt x="28" y="19"/>
                    </a:cubicBezTo>
                    <a:cubicBezTo>
                      <a:pt x="27" y="18"/>
                      <a:pt x="25" y="18"/>
                      <a:pt x="24" y="19"/>
                    </a:cubicBezTo>
                    <a:cubicBezTo>
                      <a:pt x="23" y="20"/>
                      <a:pt x="21" y="21"/>
                      <a:pt x="21" y="22"/>
                    </a:cubicBezTo>
                    <a:cubicBezTo>
                      <a:pt x="21" y="23"/>
                      <a:pt x="22" y="25"/>
                      <a:pt x="23" y="26"/>
                    </a:cubicBezTo>
                    <a:cubicBezTo>
                      <a:pt x="26" y="27"/>
                      <a:pt x="29" y="28"/>
                      <a:pt x="32" y="30"/>
                    </a:cubicBezTo>
                    <a:cubicBezTo>
                      <a:pt x="34" y="31"/>
                      <a:pt x="37" y="32"/>
                      <a:pt x="39" y="34"/>
                    </a:cubicBezTo>
                    <a:cubicBezTo>
                      <a:pt x="44" y="37"/>
                      <a:pt x="47" y="42"/>
                      <a:pt x="46" y="49"/>
                    </a:cubicBezTo>
                    <a:cubicBezTo>
                      <a:pt x="46" y="56"/>
                      <a:pt x="41" y="60"/>
                      <a:pt x="35" y="62"/>
                    </a:cubicBezTo>
                    <a:cubicBezTo>
                      <a:pt x="31" y="64"/>
                      <a:pt x="28" y="65"/>
                      <a:pt x="3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grpSp>
        <p:nvGrpSpPr>
          <p:cNvPr id="164" name="Group 163">
            <a:extLst>
              <a:ext uri="{FF2B5EF4-FFF2-40B4-BE49-F238E27FC236}">
                <a16:creationId xmlns:a16="http://schemas.microsoft.com/office/drawing/2014/main" id="{5D48B1C7-3069-4C3B-9BD1-6FA022C1B57A}"/>
              </a:ext>
            </a:extLst>
          </p:cNvPr>
          <p:cNvGrpSpPr/>
          <p:nvPr/>
        </p:nvGrpSpPr>
        <p:grpSpPr>
          <a:xfrm>
            <a:off x="406400" y="1647873"/>
            <a:ext cx="853440" cy="853440"/>
            <a:chOff x="1219200" y="1123950"/>
            <a:chExt cx="1038939" cy="1038938"/>
          </a:xfrm>
        </p:grpSpPr>
        <p:sp>
          <p:nvSpPr>
            <p:cNvPr id="165" name="Ellipse 37">
              <a:extLst>
                <a:ext uri="{FF2B5EF4-FFF2-40B4-BE49-F238E27FC236}">
                  <a16:creationId xmlns:a16="http://schemas.microsoft.com/office/drawing/2014/main" id="{E9372177-00F1-4187-981F-B173A4251293}"/>
                </a:ext>
              </a:extLst>
            </p:cNvPr>
            <p:cNvSpPr/>
            <p:nvPr/>
          </p:nvSpPr>
          <p:spPr bwMode="gray">
            <a:xfrm>
              <a:off x="1219200" y="1123950"/>
              <a:ext cx="1038939" cy="1038938"/>
            </a:xfrm>
            <a:prstGeom prst="ellipse">
              <a:avLst/>
            </a:prstGeom>
            <a:solidFill>
              <a:srgbClr val="0072BB"/>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grpSp>
          <p:nvGrpSpPr>
            <p:cNvPr id="166" name="Gruppieren 49">
              <a:extLst>
                <a:ext uri="{FF2B5EF4-FFF2-40B4-BE49-F238E27FC236}">
                  <a16:creationId xmlns:a16="http://schemas.microsoft.com/office/drawing/2014/main" id="{03D1726E-BC92-4B0C-9F94-23D622E5E342}"/>
                </a:ext>
              </a:extLst>
            </p:cNvPr>
            <p:cNvGrpSpPr/>
            <p:nvPr/>
          </p:nvGrpSpPr>
          <p:grpSpPr bwMode="gray">
            <a:xfrm>
              <a:off x="1517067" y="1389060"/>
              <a:ext cx="447782" cy="508718"/>
              <a:chOff x="4183201" y="2471526"/>
              <a:chExt cx="376998" cy="428305"/>
            </a:xfrm>
            <a:solidFill>
              <a:srgbClr val="FFFFFF"/>
            </a:solidFill>
            <a:effectLst>
              <a:outerShdw blurRad="266700" dist="38100" dir="5400000" algn="t" rotWithShape="0">
                <a:prstClr val="black">
                  <a:alpha val="21000"/>
                </a:prstClr>
              </a:outerShdw>
            </a:effectLst>
          </p:grpSpPr>
          <p:sp>
            <p:nvSpPr>
              <p:cNvPr id="167" name="Freeform 1028">
                <a:extLst>
                  <a:ext uri="{FF2B5EF4-FFF2-40B4-BE49-F238E27FC236}">
                    <a16:creationId xmlns:a16="http://schemas.microsoft.com/office/drawing/2014/main" id="{FCFE94A0-5FBD-49B9-995E-E4D2BA5F7F15}"/>
                  </a:ext>
                </a:extLst>
              </p:cNvPr>
              <p:cNvSpPr>
                <a:spLocks/>
              </p:cNvSpPr>
              <p:nvPr/>
            </p:nvSpPr>
            <p:spPr bwMode="gray">
              <a:xfrm>
                <a:off x="4261278" y="2542910"/>
                <a:ext cx="220845" cy="258767"/>
              </a:xfrm>
              <a:custGeom>
                <a:avLst/>
                <a:gdLst>
                  <a:gd name="T0" fmla="*/ 103 w 139"/>
                  <a:gd name="T1" fmla="*/ 163 h 163"/>
                  <a:gd name="T2" fmla="*/ 37 w 139"/>
                  <a:gd name="T3" fmla="*/ 163 h 163"/>
                  <a:gd name="T4" fmla="*/ 36 w 139"/>
                  <a:gd name="T5" fmla="*/ 157 h 163"/>
                  <a:gd name="T6" fmla="*/ 25 w 139"/>
                  <a:gd name="T7" fmla="*/ 128 h 163"/>
                  <a:gd name="T8" fmla="*/ 8 w 139"/>
                  <a:gd name="T9" fmla="*/ 97 h 163"/>
                  <a:gd name="T10" fmla="*/ 4 w 139"/>
                  <a:gd name="T11" fmla="*/ 51 h 163"/>
                  <a:gd name="T12" fmla="*/ 37 w 139"/>
                  <a:gd name="T13" fmla="*/ 10 h 163"/>
                  <a:gd name="T14" fmla="*/ 102 w 139"/>
                  <a:gd name="T15" fmla="*/ 9 h 163"/>
                  <a:gd name="T16" fmla="*/ 138 w 139"/>
                  <a:gd name="T17" fmla="*/ 73 h 163"/>
                  <a:gd name="T18" fmla="*/ 126 w 139"/>
                  <a:gd name="T19" fmla="*/ 109 h 163"/>
                  <a:gd name="T20" fmla="*/ 111 w 139"/>
                  <a:gd name="T21" fmla="*/ 136 h 163"/>
                  <a:gd name="T22" fmla="*/ 103 w 139"/>
                  <a:gd name="T23" fmla="*/ 161 h 163"/>
                  <a:gd name="T24" fmla="*/ 103 w 139"/>
                  <a:gd name="T25"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63">
                    <a:moveTo>
                      <a:pt x="103" y="163"/>
                    </a:moveTo>
                    <a:cubicBezTo>
                      <a:pt x="81" y="163"/>
                      <a:pt x="59" y="163"/>
                      <a:pt x="37" y="163"/>
                    </a:cubicBezTo>
                    <a:cubicBezTo>
                      <a:pt x="37" y="161"/>
                      <a:pt x="36" y="159"/>
                      <a:pt x="36" y="157"/>
                    </a:cubicBezTo>
                    <a:cubicBezTo>
                      <a:pt x="35" y="146"/>
                      <a:pt x="30" y="137"/>
                      <a:pt x="25" y="128"/>
                    </a:cubicBezTo>
                    <a:cubicBezTo>
                      <a:pt x="19" y="118"/>
                      <a:pt x="13" y="108"/>
                      <a:pt x="8" y="97"/>
                    </a:cubicBezTo>
                    <a:cubicBezTo>
                      <a:pt x="1" y="82"/>
                      <a:pt x="0" y="67"/>
                      <a:pt x="4" y="51"/>
                    </a:cubicBezTo>
                    <a:cubicBezTo>
                      <a:pt x="8" y="32"/>
                      <a:pt x="19" y="18"/>
                      <a:pt x="37" y="10"/>
                    </a:cubicBezTo>
                    <a:cubicBezTo>
                      <a:pt x="58" y="0"/>
                      <a:pt x="80" y="0"/>
                      <a:pt x="102" y="9"/>
                    </a:cubicBezTo>
                    <a:cubicBezTo>
                      <a:pt x="128" y="21"/>
                      <a:pt x="139" y="45"/>
                      <a:pt x="138" y="73"/>
                    </a:cubicBezTo>
                    <a:cubicBezTo>
                      <a:pt x="137" y="86"/>
                      <a:pt x="132" y="98"/>
                      <a:pt x="126" y="109"/>
                    </a:cubicBezTo>
                    <a:cubicBezTo>
                      <a:pt x="121" y="118"/>
                      <a:pt x="115" y="127"/>
                      <a:pt x="111" y="136"/>
                    </a:cubicBezTo>
                    <a:cubicBezTo>
                      <a:pt x="106" y="144"/>
                      <a:pt x="104" y="152"/>
                      <a:pt x="103" y="161"/>
                    </a:cubicBezTo>
                    <a:cubicBezTo>
                      <a:pt x="103" y="161"/>
                      <a:pt x="103" y="162"/>
                      <a:pt x="103"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8" name="Freeform 1029">
                <a:extLst>
                  <a:ext uri="{FF2B5EF4-FFF2-40B4-BE49-F238E27FC236}">
                    <a16:creationId xmlns:a16="http://schemas.microsoft.com/office/drawing/2014/main" id="{BEB594EF-54F2-44E2-99A8-560170B5796E}"/>
                  </a:ext>
                </a:extLst>
              </p:cNvPr>
              <p:cNvSpPr>
                <a:spLocks/>
              </p:cNvSpPr>
              <p:nvPr/>
            </p:nvSpPr>
            <p:spPr bwMode="gray">
              <a:xfrm>
                <a:off x="4325969" y="2815062"/>
                <a:ext cx="95923" cy="17846"/>
              </a:xfrm>
              <a:custGeom>
                <a:avLst/>
                <a:gdLst>
                  <a:gd name="T0" fmla="*/ 30 w 60"/>
                  <a:gd name="T1" fmla="*/ 12 h 12"/>
                  <a:gd name="T2" fmla="*/ 8 w 60"/>
                  <a:gd name="T3" fmla="*/ 12 h 12"/>
                  <a:gd name="T4" fmla="*/ 0 w 60"/>
                  <a:gd name="T5" fmla="*/ 6 h 12"/>
                  <a:gd name="T6" fmla="*/ 8 w 60"/>
                  <a:gd name="T7" fmla="*/ 0 h 12"/>
                  <a:gd name="T8" fmla="*/ 52 w 60"/>
                  <a:gd name="T9" fmla="*/ 0 h 12"/>
                  <a:gd name="T10" fmla="*/ 59 w 60"/>
                  <a:gd name="T11" fmla="*/ 7 h 12"/>
                  <a:gd name="T12" fmla="*/ 52 w 60"/>
                  <a:gd name="T13" fmla="*/ 12 h 12"/>
                  <a:gd name="T14" fmla="*/ 50 w 60"/>
                  <a:gd name="T15" fmla="*/ 12 h 12"/>
                  <a:gd name="T16" fmla="*/ 30 w 60"/>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12">
                    <a:moveTo>
                      <a:pt x="30" y="12"/>
                    </a:moveTo>
                    <a:cubicBezTo>
                      <a:pt x="22" y="12"/>
                      <a:pt x="15" y="12"/>
                      <a:pt x="8" y="12"/>
                    </a:cubicBezTo>
                    <a:cubicBezTo>
                      <a:pt x="3" y="12"/>
                      <a:pt x="0" y="10"/>
                      <a:pt x="0" y="6"/>
                    </a:cubicBezTo>
                    <a:cubicBezTo>
                      <a:pt x="0" y="3"/>
                      <a:pt x="3" y="0"/>
                      <a:pt x="8" y="0"/>
                    </a:cubicBezTo>
                    <a:cubicBezTo>
                      <a:pt x="23" y="0"/>
                      <a:pt x="37" y="0"/>
                      <a:pt x="52" y="0"/>
                    </a:cubicBezTo>
                    <a:cubicBezTo>
                      <a:pt x="57" y="0"/>
                      <a:pt x="60" y="3"/>
                      <a:pt x="59" y="7"/>
                    </a:cubicBezTo>
                    <a:cubicBezTo>
                      <a:pt x="59" y="10"/>
                      <a:pt x="56" y="12"/>
                      <a:pt x="52" y="12"/>
                    </a:cubicBezTo>
                    <a:cubicBezTo>
                      <a:pt x="52" y="12"/>
                      <a:pt x="51" y="12"/>
                      <a:pt x="50" y="12"/>
                    </a:cubicBezTo>
                    <a:cubicBezTo>
                      <a:pt x="43" y="12"/>
                      <a:pt x="37"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69" name="Freeform 1030">
                <a:extLst>
                  <a:ext uri="{FF2B5EF4-FFF2-40B4-BE49-F238E27FC236}">
                    <a16:creationId xmlns:a16="http://schemas.microsoft.com/office/drawing/2014/main" id="{36825233-1108-42F4-9FA0-6CFEB65A5391}"/>
                  </a:ext>
                </a:extLst>
              </p:cNvPr>
              <p:cNvSpPr>
                <a:spLocks/>
              </p:cNvSpPr>
              <p:nvPr/>
            </p:nvSpPr>
            <p:spPr bwMode="gray">
              <a:xfrm>
                <a:off x="4328201" y="2846292"/>
                <a:ext cx="89230" cy="20076"/>
              </a:xfrm>
              <a:custGeom>
                <a:avLst/>
                <a:gdLst>
                  <a:gd name="T0" fmla="*/ 29 w 57"/>
                  <a:gd name="T1" fmla="*/ 12 h 12"/>
                  <a:gd name="T2" fmla="*/ 7 w 57"/>
                  <a:gd name="T3" fmla="*/ 12 h 12"/>
                  <a:gd name="T4" fmla="*/ 1 w 57"/>
                  <a:gd name="T5" fmla="*/ 6 h 12"/>
                  <a:gd name="T6" fmla="*/ 7 w 57"/>
                  <a:gd name="T7" fmla="*/ 0 h 12"/>
                  <a:gd name="T8" fmla="*/ 51 w 57"/>
                  <a:gd name="T9" fmla="*/ 0 h 12"/>
                  <a:gd name="T10" fmla="*/ 57 w 57"/>
                  <a:gd name="T11" fmla="*/ 6 h 12"/>
                  <a:gd name="T12" fmla="*/ 51 w 57"/>
                  <a:gd name="T13" fmla="*/ 12 h 12"/>
                  <a:gd name="T14" fmla="*/ 29 w 5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2">
                    <a:moveTo>
                      <a:pt x="29" y="12"/>
                    </a:moveTo>
                    <a:cubicBezTo>
                      <a:pt x="22" y="12"/>
                      <a:pt x="14" y="12"/>
                      <a:pt x="7" y="12"/>
                    </a:cubicBezTo>
                    <a:cubicBezTo>
                      <a:pt x="3" y="12"/>
                      <a:pt x="0" y="10"/>
                      <a:pt x="1" y="6"/>
                    </a:cubicBezTo>
                    <a:cubicBezTo>
                      <a:pt x="1" y="3"/>
                      <a:pt x="3" y="0"/>
                      <a:pt x="7" y="0"/>
                    </a:cubicBezTo>
                    <a:cubicBezTo>
                      <a:pt x="22" y="0"/>
                      <a:pt x="36" y="0"/>
                      <a:pt x="51" y="0"/>
                    </a:cubicBezTo>
                    <a:cubicBezTo>
                      <a:pt x="55" y="0"/>
                      <a:pt x="57" y="3"/>
                      <a:pt x="57" y="6"/>
                    </a:cubicBezTo>
                    <a:cubicBezTo>
                      <a:pt x="57" y="10"/>
                      <a:pt x="55" y="12"/>
                      <a:pt x="51" y="12"/>
                    </a:cubicBezTo>
                    <a:cubicBezTo>
                      <a:pt x="43" y="12"/>
                      <a:pt x="36" y="12"/>
                      <a:pt x="2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0" name="Freeform 1031">
                <a:extLst>
                  <a:ext uri="{FF2B5EF4-FFF2-40B4-BE49-F238E27FC236}">
                    <a16:creationId xmlns:a16="http://schemas.microsoft.com/office/drawing/2014/main" id="{52BE3CEB-3CA3-425E-AF34-245CD660FD05}"/>
                  </a:ext>
                </a:extLst>
              </p:cNvPr>
              <p:cNvSpPr>
                <a:spLocks/>
              </p:cNvSpPr>
              <p:nvPr/>
            </p:nvSpPr>
            <p:spPr bwMode="gray">
              <a:xfrm>
                <a:off x="4511122" y="2634372"/>
                <a:ext cx="49077" cy="24538"/>
              </a:xfrm>
              <a:custGeom>
                <a:avLst/>
                <a:gdLst>
                  <a:gd name="T0" fmla="*/ 32 w 32"/>
                  <a:gd name="T1" fmla="*/ 0 h 15"/>
                  <a:gd name="T2" fmla="*/ 32 w 32"/>
                  <a:gd name="T3" fmla="*/ 15 h 15"/>
                  <a:gd name="T4" fmla="*/ 0 w 32"/>
                  <a:gd name="T5" fmla="*/ 15 h 15"/>
                  <a:gd name="T6" fmla="*/ 0 w 32"/>
                  <a:gd name="T7" fmla="*/ 0 h 15"/>
                  <a:gd name="T8" fmla="*/ 32 w 32"/>
                  <a:gd name="T9" fmla="*/ 0 h 15"/>
                </a:gdLst>
                <a:ahLst/>
                <a:cxnLst>
                  <a:cxn ang="0">
                    <a:pos x="T0" y="T1"/>
                  </a:cxn>
                  <a:cxn ang="0">
                    <a:pos x="T2" y="T3"/>
                  </a:cxn>
                  <a:cxn ang="0">
                    <a:pos x="T4" y="T5"/>
                  </a:cxn>
                  <a:cxn ang="0">
                    <a:pos x="T6" y="T7"/>
                  </a:cxn>
                  <a:cxn ang="0">
                    <a:pos x="T8" y="T9"/>
                  </a:cxn>
                </a:cxnLst>
                <a:rect l="0" t="0" r="r" b="b"/>
                <a:pathLst>
                  <a:path w="32" h="15">
                    <a:moveTo>
                      <a:pt x="32" y="0"/>
                    </a:moveTo>
                    <a:cubicBezTo>
                      <a:pt x="32" y="5"/>
                      <a:pt x="32" y="10"/>
                      <a:pt x="32" y="15"/>
                    </a:cubicBezTo>
                    <a:cubicBezTo>
                      <a:pt x="21" y="15"/>
                      <a:pt x="11" y="15"/>
                      <a:pt x="0" y="15"/>
                    </a:cubicBezTo>
                    <a:cubicBezTo>
                      <a:pt x="0" y="10"/>
                      <a:pt x="0" y="5"/>
                      <a:pt x="0" y="0"/>
                    </a:cubicBezTo>
                    <a:cubicBezTo>
                      <a:pt x="10" y="0"/>
                      <a:pt x="21"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1" name="Freeform 1032">
                <a:extLst>
                  <a:ext uri="{FF2B5EF4-FFF2-40B4-BE49-F238E27FC236}">
                    <a16:creationId xmlns:a16="http://schemas.microsoft.com/office/drawing/2014/main" id="{02840005-1AC8-4D7E-8E24-83BA102BF91A}"/>
                  </a:ext>
                </a:extLst>
              </p:cNvPr>
              <p:cNvSpPr>
                <a:spLocks/>
              </p:cNvSpPr>
              <p:nvPr/>
            </p:nvSpPr>
            <p:spPr bwMode="gray">
              <a:xfrm>
                <a:off x="4183201" y="2634372"/>
                <a:ext cx="53538" cy="24538"/>
              </a:xfrm>
              <a:custGeom>
                <a:avLst/>
                <a:gdLst>
                  <a:gd name="T0" fmla="*/ 0 w 33"/>
                  <a:gd name="T1" fmla="*/ 16 h 16"/>
                  <a:gd name="T2" fmla="*/ 0 w 33"/>
                  <a:gd name="T3" fmla="*/ 0 h 16"/>
                  <a:gd name="T4" fmla="*/ 33 w 33"/>
                  <a:gd name="T5" fmla="*/ 0 h 16"/>
                  <a:gd name="T6" fmla="*/ 33 w 33"/>
                  <a:gd name="T7" fmla="*/ 16 h 16"/>
                  <a:gd name="T8" fmla="*/ 0 w 33"/>
                  <a:gd name="T9" fmla="*/ 16 h 16"/>
                </a:gdLst>
                <a:ahLst/>
                <a:cxnLst>
                  <a:cxn ang="0">
                    <a:pos x="T0" y="T1"/>
                  </a:cxn>
                  <a:cxn ang="0">
                    <a:pos x="T2" y="T3"/>
                  </a:cxn>
                  <a:cxn ang="0">
                    <a:pos x="T4" y="T5"/>
                  </a:cxn>
                  <a:cxn ang="0">
                    <a:pos x="T6" y="T7"/>
                  </a:cxn>
                  <a:cxn ang="0">
                    <a:pos x="T8" y="T9"/>
                  </a:cxn>
                </a:cxnLst>
                <a:rect l="0" t="0" r="r" b="b"/>
                <a:pathLst>
                  <a:path w="33" h="16">
                    <a:moveTo>
                      <a:pt x="0" y="16"/>
                    </a:moveTo>
                    <a:cubicBezTo>
                      <a:pt x="0" y="11"/>
                      <a:pt x="0" y="6"/>
                      <a:pt x="0" y="0"/>
                    </a:cubicBezTo>
                    <a:cubicBezTo>
                      <a:pt x="11" y="0"/>
                      <a:pt x="22" y="0"/>
                      <a:pt x="33" y="0"/>
                    </a:cubicBezTo>
                    <a:cubicBezTo>
                      <a:pt x="33" y="6"/>
                      <a:pt x="33" y="11"/>
                      <a:pt x="33" y="16"/>
                    </a:cubicBezTo>
                    <a:cubicBezTo>
                      <a:pt x="22" y="16"/>
                      <a:pt x="12" y="16"/>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2" name="Freeform 1033">
                <a:extLst>
                  <a:ext uri="{FF2B5EF4-FFF2-40B4-BE49-F238E27FC236}">
                    <a16:creationId xmlns:a16="http://schemas.microsoft.com/office/drawing/2014/main" id="{250EDDEE-B83E-4A58-A06A-3EE67412E8CD}"/>
                  </a:ext>
                </a:extLst>
              </p:cNvPr>
              <p:cNvSpPr>
                <a:spLocks/>
              </p:cNvSpPr>
              <p:nvPr/>
            </p:nvSpPr>
            <p:spPr bwMode="gray">
              <a:xfrm>
                <a:off x="4484353" y="2540680"/>
                <a:ext cx="58000" cy="51307"/>
              </a:xfrm>
              <a:custGeom>
                <a:avLst/>
                <a:gdLst>
                  <a:gd name="T0" fmla="*/ 10 w 36"/>
                  <a:gd name="T1" fmla="*/ 32 h 32"/>
                  <a:gd name="T2" fmla="*/ 0 w 36"/>
                  <a:gd name="T3" fmla="*/ 19 h 32"/>
                  <a:gd name="T4" fmla="*/ 26 w 36"/>
                  <a:gd name="T5" fmla="*/ 0 h 32"/>
                  <a:gd name="T6" fmla="*/ 36 w 36"/>
                  <a:gd name="T7" fmla="*/ 13 h 32"/>
                  <a:gd name="T8" fmla="*/ 10 w 36"/>
                  <a:gd name="T9" fmla="*/ 32 h 32"/>
                </a:gdLst>
                <a:ahLst/>
                <a:cxnLst>
                  <a:cxn ang="0">
                    <a:pos x="T0" y="T1"/>
                  </a:cxn>
                  <a:cxn ang="0">
                    <a:pos x="T2" y="T3"/>
                  </a:cxn>
                  <a:cxn ang="0">
                    <a:pos x="T4" y="T5"/>
                  </a:cxn>
                  <a:cxn ang="0">
                    <a:pos x="T6" y="T7"/>
                  </a:cxn>
                  <a:cxn ang="0">
                    <a:pos x="T8" y="T9"/>
                  </a:cxn>
                </a:cxnLst>
                <a:rect l="0" t="0" r="r" b="b"/>
                <a:pathLst>
                  <a:path w="36" h="32">
                    <a:moveTo>
                      <a:pt x="10" y="32"/>
                    </a:moveTo>
                    <a:cubicBezTo>
                      <a:pt x="7" y="27"/>
                      <a:pt x="4" y="23"/>
                      <a:pt x="0" y="19"/>
                    </a:cubicBezTo>
                    <a:cubicBezTo>
                      <a:pt x="9" y="12"/>
                      <a:pt x="18" y="6"/>
                      <a:pt x="26" y="0"/>
                    </a:cubicBezTo>
                    <a:cubicBezTo>
                      <a:pt x="30" y="4"/>
                      <a:pt x="33" y="9"/>
                      <a:pt x="36" y="13"/>
                    </a:cubicBezTo>
                    <a:cubicBezTo>
                      <a:pt x="27" y="19"/>
                      <a:pt x="19" y="25"/>
                      <a:pt x="1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3" name="Freeform 1034">
                <a:extLst>
                  <a:ext uri="{FF2B5EF4-FFF2-40B4-BE49-F238E27FC236}">
                    <a16:creationId xmlns:a16="http://schemas.microsoft.com/office/drawing/2014/main" id="{565AA052-A371-4F0A-9050-F8FA1B1F52F6}"/>
                  </a:ext>
                </a:extLst>
              </p:cNvPr>
              <p:cNvSpPr>
                <a:spLocks/>
              </p:cNvSpPr>
              <p:nvPr/>
            </p:nvSpPr>
            <p:spPr bwMode="gray">
              <a:xfrm>
                <a:off x="4201047" y="2705756"/>
                <a:ext cx="55769" cy="44615"/>
              </a:xfrm>
              <a:custGeom>
                <a:avLst/>
                <a:gdLst>
                  <a:gd name="T0" fmla="*/ 6 w 36"/>
                  <a:gd name="T1" fmla="*/ 28 h 28"/>
                  <a:gd name="T2" fmla="*/ 0 w 36"/>
                  <a:gd name="T3" fmla="*/ 13 h 28"/>
                  <a:gd name="T4" fmla="*/ 29 w 36"/>
                  <a:gd name="T5" fmla="*/ 0 h 28"/>
                  <a:gd name="T6" fmla="*/ 36 w 36"/>
                  <a:gd name="T7" fmla="*/ 15 h 28"/>
                  <a:gd name="T8" fmla="*/ 6 w 36"/>
                  <a:gd name="T9" fmla="*/ 28 h 28"/>
                </a:gdLst>
                <a:ahLst/>
                <a:cxnLst>
                  <a:cxn ang="0">
                    <a:pos x="T0" y="T1"/>
                  </a:cxn>
                  <a:cxn ang="0">
                    <a:pos x="T2" y="T3"/>
                  </a:cxn>
                  <a:cxn ang="0">
                    <a:pos x="T4" y="T5"/>
                  </a:cxn>
                  <a:cxn ang="0">
                    <a:pos x="T6" y="T7"/>
                  </a:cxn>
                  <a:cxn ang="0">
                    <a:pos x="T8" y="T9"/>
                  </a:cxn>
                </a:cxnLst>
                <a:rect l="0" t="0" r="r" b="b"/>
                <a:pathLst>
                  <a:path w="36" h="28">
                    <a:moveTo>
                      <a:pt x="6" y="28"/>
                    </a:moveTo>
                    <a:cubicBezTo>
                      <a:pt x="4" y="23"/>
                      <a:pt x="2" y="18"/>
                      <a:pt x="0" y="13"/>
                    </a:cubicBezTo>
                    <a:cubicBezTo>
                      <a:pt x="9" y="9"/>
                      <a:pt x="19" y="4"/>
                      <a:pt x="29" y="0"/>
                    </a:cubicBezTo>
                    <a:cubicBezTo>
                      <a:pt x="31" y="5"/>
                      <a:pt x="33" y="9"/>
                      <a:pt x="36" y="15"/>
                    </a:cubicBezTo>
                    <a:cubicBezTo>
                      <a:pt x="26" y="19"/>
                      <a:pt x="16" y="23"/>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4" name="Freeform 1035">
                <a:extLst>
                  <a:ext uri="{FF2B5EF4-FFF2-40B4-BE49-F238E27FC236}">
                    <a16:creationId xmlns:a16="http://schemas.microsoft.com/office/drawing/2014/main" id="{A73A9CD1-931B-483A-A0B2-6AB3A75B1659}"/>
                  </a:ext>
                </a:extLst>
              </p:cNvPr>
              <p:cNvSpPr>
                <a:spLocks/>
              </p:cNvSpPr>
              <p:nvPr/>
            </p:nvSpPr>
            <p:spPr bwMode="gray">
              <a:xfrm>
                <a:off x="4205509" y="2540680"/>
                <a:ext cx="55769" cy="51307"/>
              </a:xfrm>
              <a:custGeom>
                <a:avLst/>
                <a:gdLst>
                  <a:gd name="T0" fmla="*/ 35 w 35"/>
                  <a:gd name="T1" fmla="*/ 19 h 32"/>
                  <a:gd name="T2" fmla="*/ 26 w 35"/>
                  <a:gd name="T3" fmla="*/ 32 h 32"/>
                  <a:gd name="T4" fmla="*/ 0 w 35"/>
                  <a:gd name="T5" fmla="*/ 13 h 32"/>
                  <a:gd name="T6" fmla="*/ 9 w 35"/>
                  <a:gd name="T7" fmla="*/ 0 h 32"/>
                  <a:gd name="T8" fmla="*/ 35 w 35"/>
                  <a:gd name="T9" fmla="*/ 19 h 32"/>
                </a:gdLst>
                <a:ahLst/>
                <a:cxnLst>
                  <a:cxn ang="0">
                    <a:pos x="T0" y="T1"/>
                  </a:cxn>
                  <a:cxn ang="0">
                    <a:pos x="T2" y="T3"/>
                  </a:cxn>
                  <a:cxn ang="0">
                    <a:pos x="T4" y="T5"/>
                  </a:cxn>
                  <a:cxn ang="0">
                    <a:pos x="T6" y="T7"/>
                  </a:cxn>
                  <a:cxn ang="0">
                    <a:pos x="T8" y="T9"/>
                  </a:cxn>
                </a:cxnLst>
                <a:rect l="0" t="0" r="r" b="b"/>
                <a:pathLst>
                  <a:path w="35" h="32">
                    <a:moveTo>
                      <a:pt x="35" y="19"/>
                    </a:moveTo>
                    <a:cubicBezTo>
                      <a:pt x="32" y="23"/>
                      <a:pt x="29" y="27"/>
                      <a:pt x="26" y="32"/>
                    </a:cubicBezTo>
                    <a:cubicBezTo>
                      <a:pt x="17" y="26"/>
                      <a:pt x="9" y="19"/>
                      <a:pt x="0" y="13"/>
                    </a:cubicBezTo>
                    <a:cubicBezTo>
                      <a:pt x="3" y="9"/>
                      <a:pt x="6" y="4"/>
                      <a:pt x="9" y="0"/>
                    </a:cubicBezTo>
                    <a:cubicBezTo>
                      <a:pt x="18" y="6"/>
                      <a:pt x="26" y="12"/>
                      <a:pt x="3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5" name="Freeform 1036">
                <a:extLst>
                  <a:ext uri="{FF2B5EF4-FFF2-40B4-BE49-F238E27FC236}">
                    <a16:creationId xmlns:a16="http://schemas.microsoft.com/office/drawing/2014/main" id="{B7C1E0E6-66AA-4DE8-8B63-C5A3D7282578}"/>
                  </a:ext>
                </a:extLst>
              </p:cNvPr>
              <p:cNvSpPr>
                <a:spLocks/>
              </p:cNvSpPr>
              <p:nvPr/>
            </p:nvSpPr>
            <p:spPr bwMode="gray">
              <a:xfrm>
                <a:off x="4488815" y="2705756"/>
                <a:ext cx="58000" cy="44615"/>
              </a:xfrm>
              <a:custGeom>
                <a:avLst/>
                <a:gdLst>
                  <a:gd name="T0" fmla="*/ 0 w 36"/>
                  <a:gd name="T1" fmla="*/ 15 h 27"/>
                  <a:gd name="T2" fmla="*/ 7 w 36"/>
                  <a:gd name="T3" fmla="*/ 0 h 27"/>
                  <a:gd name="T4" fmla="*/ 36 w 36"/>
                  <a:gd name="T5" fmla="*/ 12 h 27"/>
                  <a:gd name="T6" fmla="*/ 30 w 36"/>
                  <a:gd name="T7" fmla="*/ 27 h 27"/>
                  <a:gd name="T8" fmla="*/ 0 w 36"/>
                  <a:gd name="T9" fmla="*/ 15 h 27"/>
                </a:gdLst>
                <a:ahLst/>
                <a:cxnLst>
                  <a:cxn ang="0">
                    <a:pos x="T0" y="T1"/>
                  </a:cxn>
                  <a:cxn ang="0">
                    <a:pos x="T2" y="T3"/>
                  </a:cxn>
                  <a:cxn ang="0">
                    <a:pos x="T4" y="T5"/>
                  </a:cxn>
                  <a:cxn ang="0">
                    <a:pos x="T6" y="T7"/>
                  </a:cxn>
                  <a:cxn ang="0">
                    <a:pos x="T8" y="T9"/>
                  </a:cxn>
                </a:cxnLst>
                <a:rect l="0" t="0" r="r" b="b"/>
                <a:pathLst>
                  <a:path w="36" h="27">
                    <a:moveTo>
                      <a:pt x="0" y="15"/>
                    </a:moveTo>
                    <a:cubicBezTo>
                      <a:pt x="3" y="10"/>
                      <a:pt x="5" y="5"/>
                      <a:pt x="7" y="0"/>
                    </a:cubicBezTo>
                    <a:cubicBezTo>
                      <a:pt x="16" y="4"/>
                      <a:pt x="26" y="8"/>
                      <a:pt x="36" y="12"/>
                    </a:cubicBezTo>
                    <a:cubicBezTo>
                      <a:pt x="34" y="17"/>
                      <a:pt x="32" y="22"/>
                      <a:pt x="30" y="27"/>
                    </a:cubicBezTo>
                    <a:cubicBezTo>
                      <a:pt x="20" y="23"/>
                      <a:pt x="10" y="19"/>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6" name="Freeform 1037">
                <a:extLst>
                  <a:ext uri="{FF2B5EF4-FFF2-40B4-BE49-F238E27FC236}">
                    <a16:creationId xmlns:a16="http://schemas.microsoft.com/office/drawing/2014/main" id="{133E91C4-21C6-42FF-BC4F-D4A194F79817}"/>
                  </a:ext>
                </a:extLst>
              </p:cNvPr>
              <p:cNvSpPr>
                <a:spLocks/>
              </p:cNvSpPr>
              <p:nvPr/>
            </p:nvSpPr>
            <p:spPr bwMode="gray">
              <a:xfrm>
                <a:off x="4430815" y="2484911"/>
                <a:ext cx="44615" cy="55768"/>
              </a:xfrm>
              <a:custGeom>
                <a:avLst/>
                <a:gdLst>
                  <a:gd name="T0" fmla="*/ 14 w 28"/>
                  <a:gd name="T1" fmla="*/ 0 h 35"/>
                  <a:gd name="T2" fmla="*/ 28 w 28"/>
                  <a:gd name="T3" fmla="*/ 8 h 35"/>
                  <a:gd name="T4" fmla="*/ 14 w 28"/>
                  <a:gd name="T5" fmla="*/ 35 h 35"/>
                  <a:gd name="T6" fmla="*/ 0 w 28"/>
                  <a:gd name="T7" fmla="*/ 27 h 35"/>
                  <a:gd name="T8" fmla="*/ 14 w 28"/>
                  <a:gd name="T9" fmla="*/ 0 h 35"/>
                </a:gdLst>
                <a:ahLst/>
                <a:cxnLst>
                  <a:cxn ang="0">
                    <a:pos x="T0" y="T1"/>
                  </a:cxn>
                  <a:cxn ang="0">
                    <a:pos x="T2" y="T3"/>
                  </a:cxn>
                  <a:cxn ang="0">
                    <a:pos x="T4" y="T5"/>
                  </a:cxn>
                  <a:cxn ang="0">
                    <a:pos x="T6" y="T7"/>
                  </a:cxn>
                  <a:cxn ang="0">
                    <a:pos x="T8" y="T9"/>
                  </a:cxn>
                </a:cxnLst>
                <a:rect l="0" t="0" r="r" b="b"/>
                <a:pathLst>
                  <a:path w="28" h="35">
                    <a:moveTo>
                      <a:pt x="14" y="0"/>
                    </a:moveTo>
                    <a:cubicBezTo>
                      <a:pt x="19" y="3"/>
                      <a:pt x="23" y="5"/>
                      <a:pt x="28" y="8"/>
                    </a:cubicBezTo>
                    <a:cubicBezTo>
                      <a:pt x="24" y="17"/>
                      <a:pt x="19" y="26"/>
                      <a:pt x="14" y="35"/>
                    </a:cubicBezTo>
                    <a:cubicBezTo>
                      <a:pt x="9" y="32"/>
                      <a:pt x="5" y="29"/>
                      <a:pt x="0" y="27"/>
                    </a:cubicBezTo>
                    <a:cubicBezTo>
                      <a:pt x="4" y="18"/>
                      <a:pt x="9" y="9"/>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7" name="Freeform 1038">
                <a:extLst>
                  <a:ext uri="{FF2B5EF4-FFF2-40B4-BE49-F238E27FC236}">
                    <a16:creationId xmlns:a16="http://schemas.microsoft.com/office/drawing/2014/main" id="{01AE270B-3670-40CB-9214-BB227A8BCE8E}"/>
                  </a:ext>
                </a:extLst>
              </p:cNvPr>
              <p:cNvSpPr>
                <a:spLocks/>
              </p:cNvSpPr>
              <p:nvPr/>
            </p:nvSpPr>
            <p:spPr bwMode="gray">
              <a:xfrm>
                <a:off x="4270201" y="2484911"/>
                <a:ext cx="46846" cy="55768"/>
              </a:xfrm>
              <a:custGeom>
                <a:avLst/>
                <a:gdLst>
                  <a:gd name="T0" fmla="*/ 15 w 29"/>
                  <a:gd name="T1" fmla="*/ 35 h 35"/>
                  <a:gd name="T2" fmla="*/ 0 w 29"/>
                  <a:gd name="T3" fmla="*/ 8 h 35"/>
                  <a:gd name="T4" fmla="*/ 15 w 29"/>
                  <a:gd name="T5" fmla="*/ 0 h 35"/>
                  <a:gd name="T6" fmla="*/ 29 w 29"/>
                  <a:gd name="T7" fmla="*/ 27 h 35"/>
                  <a:gd name="T8" fmla="*/ 15 w 29"/>
                  <a:gd name="T9" fmla="*/ 35 h 35"/>
                </a:gdLst>
                <a:ahLst/>
                <a:cxnLst>
                  <a:cxn ang="0">
                    <a:pos x="T0" y="T1"/>
                  </a:cxn>
                  <a:cxn ang="0">
                    <a:pos x="T2" y="T3"/>
                  </a:cxn>
                  <a:cxn ang="0">
                    <a:pos x="T4" y="T5"/>
                  </a:cxn>
                  <a:cxn ang="0">
                    <a:pos x="T6" y="T7"/>
                  </a:cxn>
                  <a:cxn ang="0">
                    <a:pos x="T8" y="T9"/>
                  </a:cxn>
                </a:cxnLst>
                <a:rect l="0" t="0" r="r" b="b"/>
                <a:pathLst>
                  <a:path w="29" h="35">
                    <a:moveTo>
                      <a:pt x="15" y="35"/>
                    </a:moveTo>
                    <a:cubicBezTo>
                      <a:pt x="10" y="26"/>
                      <a:pt x="5" y="17"/>
                      <a:pt x="0" y="8"/>
                    </a:cubicBezTo>
                    <a:cubicBezTo>
                      <a:pt x="5" y="5"/>
                      <a:pt x="10" y="3"/>
                      <a:pt x="15" y="0"/>
                    </a:cubicBezTo>
                    <a:cubicBezTo>
                      <a:pt x="20" y="9"/>
                      <a:pt x="24" y="18"/>
                      <a:pt x="29" y="27"/>
                    </a:cubicBezTo>
                    <a:cubicBezTo>
                      <a:pt x="24" y="29"/>
                      <a:pt x="20" y="32"/>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8" name="Freeform 1039">
                <a:extLst>
                  <a:ext uri="{FF2B5EF4-FFF2-40B4-BE49-F238E27FC236}">
                    <a16:creationId xmlns:a16="http://schemas.microsoft.com/office/drawing/2014/main" id="{150E87B3-15BE-4EBF-878E-65C186E71996}"/>
                  </a:ext>
                </a:extLst>
              </p:cNvPr>
              <p:cNvSpPr>
                <a:spLocks/>
              </p:cNvSpPr>
              <p:nvPr/>
            </p:nvSpPr>
            <p:spPr bwMode="gray">
              <a:xfrm>
                <a:off x="4361661" y="2471526"/>
                <a:ext cx="24539" cy="46845"/>
              </a:xfrm>
              <a:custGeom>
                <a:avLst/>
                <a:gdLst>
                  <a:gd name="T0" fmla="*/ 0 w 16"/>
                  <a:gd name="T1" fmla="*/ 0 h 29"/>
                  <a:gd name="T2" fmla="*/ 16 w 16"/>
                  <a:gd name="T3" fmla="*/ 0 h 29"/>
                  <a:gd name="T4" fmla="*/ 16 w 16"/>
                  <a:gd name="T5" fmla="*/ 29 h 29"/>
                  <a:gd name="T6" fmla="*/ 0 w 16"/>
                  <a:gd name="T7" fmla="*/ 29 h 29"/>
                  <a:gd name="T8" fmla="*/ 0 w 16"/>
                  <a:gd name="T9" fmla="*/ 0 h 29"/>
                </a:gdLst>
                <a:ahLst/>
                <a:cxnLst>
                  <a:cxn ang="0">
                    <a:pos x="T0" y="T1"/>
                  </a:cxn>
                  <a:cxn ang="0">
                    <a:pos x="T2" y="T3"/>
                  </a:cxn>
                  <a:cxn ang="0">
                    <a:pos x="T4" y="T5"/>
                  </a:cxn>
                  <a:cxn ang="0">
                    <a:pos x="T6" y="T7"/>
                  </a:cxn>
                  <a:cxn ang="0">
                    <a:pos x="T8" y="T9"/>
                  </a:cxn>
                </a:cxnLst>
                <a:rect l="0" t="0" r="r" b="b"/>
                <a:pathLst>
                  <a:path w="16" h="29">
                    <a:moveTo>
                      <a:pt x="0" y="0"/>
                    </a:moveTo>
                    <a:cubicBezTo>
                      <a:pt x="6" y="0"/>
                      <a:pt x="11" y="0"/>
                      <a:pt x="16" y="0"/>
                    </a:cubicBezTo>
                    <a:cubicBezTo>
                      <a:pt x="16" y="10"/>
                      <a:pt x="16" y="20"/>
                      <a:pt x="16" y="29"/>
                    </a:cubicBezTo>
                    <a:cubicBezTo>
                      <a:pt x="11" y="29"/>
                      <a:pt x="6" y="29"/>
                      <a:pt x="0" y="29"/>
                    </a:cubicBezTo>
                    <a:cubicBezTo>
                      <a:pt x="0" y="20"/>
                      <a:pt x="0" y="1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79" name="Freeform 1040">
                <a:extLst>
                  <a:ext uri="{FF2B5EF4-FFF2-40B4-BE49-F238E27FC236}">
                    <a16:creationId xmlns:a16="http://schemas.microsoft.com/office/drawing/2014/main" id="{09B3081F-8528-4C62-903E-6BAAA2E8C609}"/>
                  </a:ext>
                </a:extLst>
              </p:cNvPr>
              <p:cNvSpPr>
                <a:spLocks/>
              </p:cNvSpPr>
              <p:nvPr/>
            </p:nvSpPr>
            <p:spPr bwMode="gray">
              <a:xfrm>
                <a:off x="4339354" y="2877523"/>
                <a:ext cx="69154" cy="22308"/>
              </a:xfrm>
              <a:custGeom>
                <a:avLst/>
                <a:gdLst>
                  <a:gd name="T0" fmla="*/ 0 w 44"/>
                  <a:gd name="T1" fmla="*/ 0 h 14"/>
                  <a:gd name="T2" fmla="*/ 44 w 44"/>
                  <a:gd name="T3" fmla="*/ 0 h 14"/>
                  <a:gd name="T4" fmla="*/ 30 w 44"/>
                  <a:gd name="T5" fmla="*/ 11 h 14"/>
                  <a:gd name="T6" fmla="*/ 25 w 44"/>
                  <a:gd name="T7" fmla="*/ 13 h 14"/>
                  <a:gd name="T8" fmla="*/ 5 w 44"/>
                  <a:gd name="T9" fmla="*/ 5 h 14"/>
                  <a:gd name="T10" fmla="*/ 0 w 44"/>
                  <a:gd name="T11" fmla="*/ 0 h 14"/>
                </a:gdLst>
                <a:ahLst/>
                <a:cxnLst>
                  <a:cxn ang="0">
                    <a:pos x="T0" y="T1"/>
                  </a:cxn>
                  <a:cxn ang="0">
                    <a:pos x="T2" y="T3"/>
                  </a:cxn>
                  <a:cxn ang="0">
                    <a:pos x="T4" y="T5"/>
                  </a:cxn>
                  <a:cxn ang="0">
                    <a:pos x="T6" y="T7"/>
                  </a:cxn>
                  <a:cxn ang="0">
                    <a:pos x="T8" y="T9"/>
                  </a:cxn>
                  <a:cxn ang="0">
                    <a:pos x="T10" y="T11"/>
                  </a:cxn>
                </a:cxnLst>
                <a:rect l="0" t="0" r="r" b="b"/>
                <a:pathLst>
                  <a:path w="44" h="14">
                    <a:moveTo>
                      <a:pt x="0" y="0"/>
                    </a:moveTo>
                    <a:cubicBezTo>
                      <a:pt x="15" y="0"/>
                      <a:pt x="29" y="0"/>
                      <a:pt x="44" y="0"/>
                    </a:cubicBezTo>
                    <a:cubicBezTo>
                      <a:pt x="39" y="4"/>
                      <a:pt x="35" y="8"/>
                      <a:pt x="30" y="11"/>
                    </a:cubicBezTo>
                    <a:cubicBezTo>
                      <a:pt x="29" y="13"/>
                      <a:pt x="27" y="12"/>
                      <a:pt x="25" y="13"/>
                    </a:cubicBezTo>
                    <a:cubicBezTo>
                      <a:pt x="17" y="14"/>
                      <a:pt x="10" y="11"/>
                      <a:pt x="5" y="5"/>
                    </a:cubicBezTo>
                    <a:cubicBezTo>
                      <a:pt x="4" y="4"/>
                      <a:pt x="2"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grpSp>
        <p:nvGrpSpPr>
          <p:cNvPr id="180" name="Group 179">
            <a:extLst>
              <a:ext uri="{FF2B5EF4-FFF2-40B4-BE49-F238E27FC236}">
                <a16:creationId xmlns:a16="http://schemas.microsoft.com/office/drawing/2014/main" id="{7CB7C446-A5E6-4159-BD47-964F0CF97BF8}"/>
              </a:ext>
            </a:extLst>
          </p:cNvPr>
          <p:cNvGrpSpPr/>
          <p:nvPr/>
        </p:nvGrpSpPr>
        <p:grpSpPr>
          <a:xfrm>
            <a:off x="406400" y="3937896"/>
            <a:ext cx="853440" cy="853440"/>
            <a:chOff x="2757680" y="1123950"/>
            <a:chExt cx="1038939" cy="1038938"/>
          </a:xfrm>
        </p:grpSpPr>
        <p:sp>
          <p:nvSpPr>
            <p:cNvPr id="181" name="Ellipse 38">
              <a:extLst>
                <a:ext uri="{FF2B5EF4-FFF2-40B4-BE49-F238E27FC236}">
                  <a16:creationId xmlns:a16="http://schemas.microsoft.com/office/drawing/2014/main" id="{3CFEF287-F00D-4E70-AF6F-7F24AFA1D67C}"/>
                </a:ext>
              </a:extLst>
            </p:cNvPr>
            <p:cNvSpPr/>
            <p:nvPr/>
          </p:nvSpPr>
          <p:spPr bwMode="gray">
            <a:xfrm>
              <a:off x="2757680" y="1123950"/>
              <a:ext cx="1038939"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sp>
          <p:nvSpPr>
            <p:cNvPr id="182" name="Freeform 1523">
              <a:extLst>
                <a:ext uri="{FF2B5EF4-FFF2-40B4-BE49-F238E27FC236}">
                  <a16:creationId xmlns:a16="http://schemas.microsoft.com/office/drawing/2014/main" id="{6B23FA7E-BBBA-4C6A-BC98-7EA9CEACF84C}"/>
                </a:ext>
              </a:extLst>
            </p:cNvPr>
            <p:cNvSpPr>
              <a:spLocks noEditPoints="1"/>
            </p:cNvSpPr>
            <p:nvPr/>
          </p:nvSpPr>
          <p:spPr bwMode="gray">
            <a:xfrm rot="20298125">
              <a:off x="3035782" y="1398241"/>
              <a:ext cx="482736" cy="490356"/>
            </a:xfrm>
            <a:custGeom>
              <a:avLst/>
              <a:gdLst>
                <a:gd name="T0" fmla="*/ 51 w 266"/>
                <a:gd name="T1" fmla="*/ 26 h 270"/>
                <a:gd name="T2" fmla="*/ 69 w 266"/>
                <a:gd name="T3" fmla="*/ 35 h 270"/>
                <a:gd name="T4" fmla="*/ 108 w 266"/>
                <a:gd name="T5" fmla="*/ 18 h 270"/>
                <a:gd name="T6" fmla="*/ 113 w 266"/>
                <a:gd name="T7" fmla="*/ 3 h 270"/>
                <a:gd name="T8" fmla="*/ 118 w 266"/>
                <a:gd name="T9" fmla="*/ 0 h 270"/>
                <a:gd name="T10" fmla="*/ 147 w 266"/>
                <a:gd name="T11" fmla="*/ 0 h 270"/>
                <a:gd name="T12" fmla="*/ 152 w 266"/>
                <a:gd name="T13" fmla="*/ 4 h 270"/>
                <a:gd name="T14" fmla="*/ 158 w 266"/>
                <a:gd name="T15" fmla="*/ 21 h 270"/>
                <a:gd name="T16" fmla="*/ 194 w 266"/>
                <a:gd name="T17" fmla="*/ 36 h 270"/>
                <a:gd name="T18" fmla="*/ 210 w 266"/>
                <a:gd name="T19" fmla="*/ 28 h 270"/>
                <a:gd name="T20" fmla="*/ 217 w 266"/>
                <a:gd name="T21" fmla="*/ 29 h 270"/>
                <a:gd name="T22" fmla="*/ 237 w 266"/>
                <a:gd name="T23" fmla="*/ 50 h 270"/>
                <a:gd name="T24" fmla="*/ 238 w 266"/>
                <a:gd name="T25" fmla="*/ 55 h 270"/>
                <a:gd name="T26" fmla="*/ 231 w 266"/>
                <a:gd name="T27" fmla="*/ 70 h 270"/>
                <a:gd name="T28" fmla="*/ 247 w 266"/>
                <a:gd name="T29" fmla="*/ 110 h 270"/>
                <a:gd name="T30" fmla="*/ 262 w 266"/>
                <a:gd name="T31" fmla="*/ 115 h 270"/>
                <a:gd name="T32" fmla="*/ 266 w 266"/>
                <a:gd name="T33" fmla="*/ 121 h 270"/>
                <a:gd name="T34" fmla="*/ 266 w 266"/>
                <a:gd name="T35" fmla="*/ 148 h 270"/>
                <a:gd name="T36" fmla="*/ 261 w 266"/>
                <a:gd name="T37" fmla="*/ 155 h 270"/>
                <a:gd name="T38" fmla="*/ 244 w 266"/>
                <a:gd name="T39" fmla="*/ 161 h 270"/>
                <a:gd name="T40" fmla="*/ 230 w 266"/>
                <a:gd name="T41" fmla="*/ 196 h 270"/>
                <a:gd name="T42" fmla="*/ 239 w 266"/>
                <a:gd name="T43" fmla="*/ 217 h 270"/>
                <a:gd name="T44" fmla="*/ 216 w 266"/>
                <a:gd name="T45" fmla="*/ 241 h 270"/>
                <a:gd name="T46" fmla="*/ 211 w 266"/>
                <a:gd name="T47" fmla="*/ 241 h 270"/>
                <a:gd name="T48" fmla="*/ 195 w 266"/>
                <a:gd name="T49" fmla="*/ 234 h 270"/>
                <a:gd name="T50" fmla="*/ 158 w 266"/>
                <a:gd name="T51" fmla="*/ 249 h 270"/>
                <a:gd name="T52" fmla="*/ 152 w 266"/>
                <a:gd name="T53" fmla="*/ 266 h 270"/>
                <a:gd name="T54" fmla="*/ 147 w 266"/>
                <a:gd name="T55" fmla="*/ 269 h 270"/>
                <a:gd name="T56" fmla="*/ 118 w 266"/>
                <a:gd name="T57" fmla="*/ 269 h 270"/>
                <a:gd name="T58" fmla="*/ 114 w 266"/>
                <a:gd name="T59" fmla="*/ 266 h 270"/>
                <a:gd name="T60" fmla="*/ 108 w 266"/>
                <a:gd name="T61" fmla="*/ 251 h 270"/>
                <a:gd name="T62" fmla="*/ 70 w 266"/>
                <a:gd name="T63" fmla="*/ 234 h 270"/>
                <a:gd name="T64" fmla="*/ 54 w 266"/>
                <a:gd name="T65" fmla="*/ 241 h 270"/>
                <a:gd name="T66" fmla="*/ 49 w 266"/>
                <a:gd name="T67" fmla="*/ 241 h 270"/>
                <a:gd name="T68" fmla="*/ 28 w 266"/>
                <a:gd name="T69" fmla="*/ 220 h 270"/>
                <a:gd name="T70" fmla="*/ 28 w 266"/>
                <a:gd name="T71" fmla="*/ 214 h 270"/>
                <a:gd name="T72" fmla="*/ 36 w 266"/>
                <a:gd name="T73" fmla="*/ 196 h 270"/>
                <a:gd name="T74" fmla="*/ 22 w 266"/>
                <a:gd name="T75" fmla="*/ 161 h 270"/>
                <a:gd name="T76" fmla="*/ 3 w 266"/>
                <a:gd name="T77" fmla="*/ 154 h 270"/>
                <a:gd name="T78" fmla="*/ 0 w 266"/>
                <a:gd name="T79" fmla="*/ 149 h 270"/>
                <a:gd name="T80" fmla="*/ 0 w 266"/>
                <a:gd name="T81" fmla="*/ 120 h 270"/>
                <a:gd name="T82" fmla="*/ 3 w 266"/>
                <a:gd name="T83" fmla="*/ 115 h 270"/>
                <a:gd name="T84" fmla="*/ 19 w 266"/>
                <a:gd name="T85" fmla="*/ 109 h 270"/>
                <a:gd name="T86" fmla="*/ 34 w 266"/>
                <a:gd name="T87" fmla="*/ 70 h 270"/>
                <a:gd name="T88" fmla="*/ 28 w 266"/>
                <a:gd name="T89" fmla="*/ 55 h 270"/>
                <a:gd name="T90" fmla="*/ 28 w 266"/>
                <a:gd name="T91" fmla="*/ 50 h 270"/>
                <a:gd name="T92" fmla="*/ 51 w 266"/>
                <a:gd name="T93" fmla="*/ 26 h 270"/>
                <a:gd name="T94" fmla="*/ 181 w 266"/>
                <a:gd name="T95" fmla="*/ 135 h 270"/>
                <a:gd name="T96" fmla="*/ 133 w 266"/>
                <a:gd name="T97" fmla="*/ 85 h 270"/>
                <a:gd name="T98" fmla="*/ 84 w 266"/>
                <a:gd name="T99" fmla="*/ 135 h 270"/>
                <a:gd name="T100" fmla="*/ 133 w 266"/>
                <a:gd name="T101" fmla="*/ 184 h 270"/>
                <a:gd name="T102" fmla="*/ 181 w 266"/>
                <a:gd name="T103" fmla="*/ 13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270">
                  <a:moveTo>
                    <a:pt x="51" y="26"/>
                  </a:moveTo>
                  <a:cubicBezTo>
                    <a:pt x="57" y="29"/>
                    <a:pt x="63" y="32"/>
                    <a:pt x="69" y="35"/>
                  </a:cubicBezTo>
                  <a:cubicBezTo>
                    <a:pt x="86" y="43"/>
                    <a:pt x="102" y="36"/>
                    <a:pt x="108" y="18"/>
                  </a:cubicBezTo>
                  <a:cubicBezTo>
                    <a:pt x="110" y="13"/>
                    <a:pt x="112" y="8"/>
                    <a:pt x="113" y="3"/>
                  </a:cubicBezTo>
                  <a:cubicBezTo>
                    <a:pt x="114" y="1"/>
                    <a:pt x="116" y="0"/>
                    <a:pt x="118" y="0"/>
                  </a:cubicBezTo>
                  <a:cubicBezTo>
                    <a:pt x="128" y="0"/>
                    <a:pt x="137" y="0"/>
                    <a:pt x="147" y="0"/>
                  </a:cubicBezTo>
                  <a:cubicBezTo>
                    <a:pt x="150" y="0"/>
                    <a:pt x="151" y="1"/>
                    <a:pt x="152" y="4"/>
                  </a:cubicBezTo>
                  <a:cubicBezTo>
                    <a:pt x="154" y="10"/>
                    <a:pt x="156" y="16"/>
                    <a:pt x="158" y="21"/>
                  </a:cubicBezTo>
                  <a:cubicBezTo>
                    <a:pt x="165" y="35"/>
                    <a:pt x="179" y="42"/>
                    <a:pt x="194" y="36"/>
                  </a:cubicBezTo>
                  <a:cubicBezTo>
                    <a:pt x="199" y="34"/>
                    <a:pt x="205" y="31"/>
                    <a:pt x="210" y="28"/>
                  </a:cubicBezTo>
                  <a:cubicBezTo>
                    <a:pt x="213" y="27"/>
                    <a:pt x="214" y="27"/>
                    <a:pt x="217" y="29"/>
                  </a:cubicBezTo>
                  <a:cubicBezTo>
                    <a:pt x="223" y="36"/>
                    <a:pt x="230" y="43"/>
                    <a:pt x="237" y="50"/>
                  </a:cubicBezTo>
                  <a:cubicBezTo>
                    <a:pt x="239" y="52"/>
                    <a:pt x="239" y="53"/>
                    <a:pt x="238" y="55"/>
                  </a:cubicBezTo>
                  <a:cubicBezTo>
                    <a:pt x="236" y="60"/>
                    <a:pt x="233" y="65"/>
                    <a:pt x="231" y="70"/>
                  </a:cubicBezTo>
                  <a:cubicBezTo>
                    <a:pt x="223" y="87"/>
                    <a:pt x="230" y="103"/>
                    <a:pt x="247" y="110"/>
                  </a:cubicBezTo>
                  <a:cubicBezTo>
                    <a:pt x="252" y="112"/>
                    <a:pt x="257" y="114"/>
                    <a:pt x="262" y="115"/>
                  </a:cubicBezTo>
                  <a:cubicBezTo>
                    <a:pt x="265" y="116"/>
                    <a:pt x="266" y="118"/>
                    <a:pt x="266" y="121"/>
                  </a:cubicBezTo>
                  <a:cubicBezTo>
                    <a:pt x="265" y="130"/>
                    <a:pt x="265" y="139"/>
                    <a:pt x="266" y="148"/>
                  </a:cubicBezTo>
                  <a:cubicBezTo>
                    <a:pt x="266" y="152"/>
                    <a:pt x="264" y="154"/>
                    <a:pt x="261" y="155"/>
                  </a:cubicBezTo>
                  <a:cubicBezTo>
                    <a:pt x="255" y="156"/>
                    <a:pt x="250" y="158"/>
                    <a:pt x="244" y="161"/>
                  </a:cubicBezTo>
                  <a:cubicBezTo>
                    <a:pt x="231" y="167"/>
                    <a:pt x="224" y="182"/>
                    <a:pt x="230" y="196"/>
                  </a:cubicBezTo>
                  <a:cubicBezTo>
                    <a:pt x="232" y="203"/>
                    <a:pt x="236" y="210"/>
                    <a:pt x="239" y="217"/>
                  </a:cubicBezTo>
                  <a:cubicBezTo>
                    <a:pt x="231" y="225"/>
                    <a:pt x="224" y="233"/>
                    <a:pt x="216" y="241"/>
                  </a:cubicBezTo>
                  <a:cubicBezTo>
                    <a:pt x="215" y="242"/>
                    <a:pt x="212" y="242"/>
                    <a:pt x="211" y="241"/>
                  </a:cubicBezTo>
                  <a:cubicBezTo>
                    <a:pt x="206" y="239"/>
                    <a:pt x="200" y="236"/>
                    <a:pt x="195" y="234"/>
                  </a:cubicBezTo>
                  <a:cubicBezTo>
                    <a:pt x="180" y="228"/>
                    <a:pt x="165" y="234"/>
                    <a:pt x="158" y="249"/>
                  </a:cubicBezTo>
                  <a:cubicBezTo>
                    <a:pt x="156" y="254"/>
                    <a:pt x="154" y="261"/>
                    <a:pt x="152" y="266"/>
                  </a:cubicBezTo>
                  <a:cubicBezTo>
                    <a:pt x="151" y="268"/>
                    <a:pt x="149" y="269"/>
                    <a:pt x="147" y="269"/>
                  </a:cubicBezTo>
                  <a:cubicBezTo>
                    <a:pt x="137" y="270"/>
                    <a:pt x="128" y="270"/>
                    <a:pt x="118" y="269"/>
                  </a:cubicBezTo>
                  <a:cubicBezTo>
                    <a:pt x="116" y="269"/>
                    <a:pt x="114" y="268"/>
                    <a:pt x="114" y="266"/>
                  </a:cubicBezTo>
                  <a:cubicBezTo>
                    <a:pt x="112" y="261"/>
                    <a:pt x="110" y="256"/>
                    <a:pt x="108" y="251"/>
                  </a:cubicBezTo>
                  <a:cubicBezTo>
                    <a:pt x="102" y="234"/>
                    <a:pt x="86" y="227"/>
                    <a:pt x="70" y="234"/>
                  </a:cubicBezTo>
                  <a:cubicBezTo>
                    <a:pt x="65" y="236"/>
                    <a:pt x="59" y="239"/>
                    <a:pt x="54" y="241"/>
                  </a:cubicBezTo>
                  <a:cubicBezTo>
                    <a:pt x="53" y="242"/>
                    <a:pt x="50" y="242"/>
                    <a:pt x="49" y="241"/>
                  </a:cubicBezTo>
                  <a:cubicBezTo>
                    <a:pt x="42" y="234"/>
                    <a:pt x="35" y="227"/>
                    <a:pt x="28" y="220"/>
                  </a:cubicBezTo>
                  <a:cubicBezTo>
                    <a:pt x="26" y="218"/>
                    <a:pt x="26" y="216"/>
                    <a:pt x="28" y="214"/>
                  </a:cubicBezTo>
                  <a:cubicBezTo>
                    <a:pt x="30" y="208"/>
                    <a:pt x="33" y="202"/>
                    <a:pt x="36" y="196"/>
                  </a:cubicBezTo>
                  <a:cubicBezTo>
                    <a:pt x="41" y="182"/>
                    <a:pt x="35" y="167"/>
                    <a:pt x="22" y="161"/>
                  </a:cubicBezTo>
                  <a:cubicBezTo>
                    <a:pt x="16" y="158"/>
                    <a:pt x="9" y="156"/>
                    <a:pt x="3" y="154"/>
                  </a:cubicBezTo>
                  <a:cubicBezTo>
                    <a:pt x="1" y="153"/>
                    <a:pt x="0" y="152"/>
                    <a:pt x="0" y="149"/>
                  </a:cubicBezTo>
                  <a:cubicBezTo>
                    <a:pt x="0" y="139"/>
                    <a:pt x="0" y="130"/>
                    <a:pt x="0" y="120"/>
                  </a:cubicBezTo>
                  <a:cubicBezTo>
                    <a:pt x="0" y="117"/>
                    <a:pt x="0" y="116"/>
                    <a:pt x="3" y="115"/>
                  </a:cubicBezTo>
                  <a:cubicBezTo>
                    <a:pt x="8" y="113"/>
                    <a:pt x="14" y="112"/>
                    <a:pt x="19" y="109"/>
                  </a:cubicBezTo>
                  <a:cubicBezTo>
                    <a:pt x="35" y="103"/>
                    <a:pt x="42" y="86"/>
                    <a:pt x="34" y="70"/>
                  </a:cubicBezTo>
                  <a:cubicBezTo>
                    <a:pt x="32" y="65"/>
                    <a:pt x="30" y="60"/>
                    <a:pt x="28" y="55"/>
                  </a:cubicBezTo>
                  <a:cubicBezTo>
                    <a:pt x="27" y="54"/>
                    <a:pt x="27" y="51"/>
                    <a:pt x="28" y="50"/>
                  </a:cubicBezTo>
                  <a:cubicBezTo>
                    <a:pt x="36" y="42"/>
                    <a:pt x="43" y="34"/>
                    <a:pt x="51" y="26"/>
                  </a:cubicBezTo>
                  <a:close/>
                  <a:moveTo>
                    <a:pt x="181" y="135"/>
                  </a:moveTo>
                  <a:cubicBezTo>
                    <a:pt x="181" y="107"/>
                    <a:pt x="160" y="85"/>
                    <a:pt x="133" y="85"/>
                  </a:cubicBezTo>
                  <a:cubicBezTo>
                    <a:pt x="106" y="85"/>
                    <a:pt x="84" y="107"/>
                    <a:pt x="84" y="135"/>
                  </a:cubicBezTo>
                  <a:cubicBezTo>
                    <a:pt x="84" y="162"/>
                    <a:pt x="106" y="185"/>
                    <a:pt x="133" y="184"/>
                  </a:cubicBezTo>
                  <a:cubicBezTo>
                    <a:pt x="160" y="184"/>
                    <a:pt x="181" y="162"/>
                    <a:pt x="181" y="135"/>
                  </a:cubicBezTo>
                  <a:close/>
                </a:path>
              </a:pathLst>
            </a:custGeom>
            <a:solidFill>
              <a:srgbClr val="FFFFFF"/>
            </a:solidFill>
            <a:ln>
              <a:noFill/>
            </a:ln>
            <a:effectLst>
              <a:outerShdw blurRad="266700" dist="38100" dir="5400000" algn="t" rotWithShape="0">
                <a:prstClr val="black">
                  <a:alpha val="21000"/>
                </a:prstClr>
              </a:outerShdw>
            </a:effec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nvGrpSpPr>
          <p:cNvPr id="183" name="Group 182">
            <a:extLst>
              <a:ext uri="{FF2B5EF4-FFF2-40B4-BE49-F238E27FC236}">
                <a16:creationId xmlns:a16="http://schemas.microsoft.com/office/drawing/2014/main" id="{75449FD4-D121-4DB2-9E7A-26C2C95DB7C7}"/>
              </a:ext>
            </a:extLst>
          </p:cNvPr>
          <p:cNvGrpSpPr/>
          <p:nvPr/>
        </p:nvGrpSpPr>
        <p:grpSpPr>
          <a:xfrm>
            <a:off x="5080001" y="1647873"/>
            <a:ext cx="853441" cy="853440"/>
            <a:chOff x="4331819" y="1123950"/>
            <a:chExt cx="1038941" cy="1038938"/>
          </a:xfrm>
        </p:grpSpPr>
        <p:sp>
          <p:nvSpPr>
            <p:cNvPr id="184" name="Ellipse 39">
              <a:extLst>
                <a:ext uri="{FF2B5EF4-FFF2-40B4-BE49-F238E27FC236}">
                  <a16:creationId xmlns:a16="http://schemas.microsoft.com/office/drawing/2014/main" id="{8AE11953-2051-4717-9D15-0614AE0F0D7F}"/>
                </a:ext>
              </a:extLst>
            </p:cNvPr>
            <p:cNvSpPr/>
            <p:nvPr/>
          </p:nvSpPr>
          <p:spPr bwMode="gray">
            <a:xfrm>
              <a:off x="4331819" y="1123950"/>
              <a:ext cx="1038941" cy="1038938"/>
            </a:xfrm>
            <a:prstGeom prst="ellipse">
              <a:avLst/>
            </a:prstGeom>
            <a:solidFill>
              <a:srgbClr val="0072BB"/>
            </a:solidFill>
            <a:ln w="25400" cap="flat" cmpd="sng" algn="ctr">
              <a:noFill/>
              <a:prstDash val="solid"/>
            </a:ln>
            <a:effectLst/>
          </p:spPr>
          <p:txBody>
            <a:bodyPr wrap="none" rtlCol="0" anchor="ctr"/>
            <a:lstStyle/>
            <a:p>
              <a:pPr marL="0" marR="0" lvl="0" indent="0" algn="ctr" defTabSz="1068891" eaLnBrk="1" fontAlgn="auto" latinLnBrk="0" hangingPunct="1">
                <a:lnSpc>
                  <a:spcPct val="80000"/>
                </a:lnSpc>
                <a:spcBef>
                  <a:spcPts val="0"/>
                </a:spcBef>
                <a:spcAft>
                  <a:spcPts val="800"/>
                </a:spcAft>
                <a:buClrTx/>
                <a:buSzTx/>
                <a:buFontTx/>
                <a:buNone/>
                <a:tabLst/>
                <a:defRPr/>
              </a:pPr>
              <a:endParaRPr kumimoji="0" lang="en-US" sz="2933" b="0" i="0" u="none" strike="noStrike" kern="0" cap="none" spc="0" normalizeH="0" baseline="0" noProof="0">
                <a:ln>
                  <a:noFill/>
                </a:ln>
                <a:solidFill>
                  <a:srgbClr val="F8F8F8"/>
                </a:solidFill>
                <a:effectLst/>
                <a:uLnTx/>
                <a:uFillTx/>
                <a:latin typeface="Calibri"/>
                <a:ea typeface="+mn-ea"/>
                <a:cs typeface="+mn-cs"/>
              </a:endParaRPr>
            </a:p>
          </p:txBody>
        </p:sp>
        <p:grpSp>
          <p:nvGrpSpPr>
            <p:cNvPr id="185" name="Gruppieren 64">
              <a:extLst>
                <a:ext uri="{FF2B5EF4-FFF2-40B4-BE49-F238E27FC236}">
                  <a16:creationId xmlns:a16="http://schemas.microsoft.com/office/drawing/2014/main" id="{C259C21E-34DE-4B3A-8ED3-95D5392F7D1C}"/>
                </a:ext>
              </a:extLst>
            </p:cNvPr>
            <p:cNvGrpSpPr/>
            <p:nvPr/>
          </p:nvGrpSpPr>
          <p:grpSpPr bwMode="gray">
            <a:xfrm>
              <a:off x="4612001" y="1426860"/>
              <a:ext cx="407259" cy="433117"/>
              <a:chOff x="5670142" y="-712475"/>
              <a:chExt cx="421613" cy="448382"/>
            </a:xfrm>
            <a:solidFill>
              <a:srgbClr val="FFFFFF"/>
            </a:solidFill>
            <a:effectLst>
              <a:outerShdw blurRad="266700" dist="38100" dir="5400000" algn="t" rotWithShape="0">
                <a:prstClr val="black">
                  <a:alpha val="21000"/>
                </a:prstClr>
              </a:outerShdw>
            </a:effectLst>
          </p:grpSpPr>
          <p:sp>
            <p:nvSpPr>
              <p:cNvPr id="186" name="Freeform 1481">
                <a:extLst>
                  <a:ext uri="{FF2B5EF4-FFF2-40B4-BE49-F238E27FC236}">
                    <a16:creationId xmlns:a16="http://schemas.microsoft.com/office/drawing/2014/main" id="{16621A01-F8EB-4536-A69B-862579D82C19}"/>
                  </a:ext>
                </a:extLst>
              </p:cNvPr>
              <p:cNvSpPr>
                <a:spLocks/>
              </p:cNvSpPr>
              <p:nvPr/>
            </p:nvSpPr>
            <p:spPr bwMode="gray">
              <a:xfrm>
                <a:off x="5679065" y="-712475"/>
                <a:ext cx="412690" cy="307844"/>
              </a:xfrm>
              <a:custGeom>
                <a:avLst/>
                <a:gdLst>
                  <a:gd name="T0" fmla="*/ 90 w 260"/>
                  <a:gd name="T1" fmla="*/ 80 h 194"/>
                  <a:gd name="T2" fmla="*/ 123 w 260"/>
                  <a:gd name="T3" fmla="*/ 111 h 194"/>
                  <a:gd name="T4" fmla="*/ 214 w 260"/>
                  <a:gd name="T5" fmla="*/ 24 h 194"/>
                  <a:gd name="T6" fmla="*/ 200 w 260"/>
                  <a:gd name="T7" fmla="*/ 12 h 194"/>
                  <a:gd name="T8" fmla="*/ 201 w 260"/>
                  <a:gd name="T9" fmla="*/ 11 h 194"/>
                  <a:gd name="T10" fmla="*/ 260 w 260"/>
                  <a:gd name="T11" fmla="*/ 0 h 194"/>
                  <a:gd name="T12" fmla="*/ 249 w 260"/>
                  <a:gd name="T13" fmla="*/ 60 h 194"/>
                  <a:gd name="T14" fmla="*/ 236 w 260"/>
                  <a:gd name="T15" fmla="*/ 47 h 194"/>
                  <a:gd name="T16" fmla="*/ 123 w 260"/>
                  <a:gd name="T17" fmla="*/ 158 h 194"/>
                  <a:gd name="T18" fmla="*/ 89 w 260"/>
                  <a:gd name="T19" fmla="*/ 126 h 194"/>
                  <a:gd name="T20" fmla="*/ 21 w 260"/>
                  <a:gd name="T21" fmla="*/ 194 h 194"/>
                  <a:gd name="T22" fmla="*/ 0 w 260"/>
                  <a:gd name="T23" fmla="*/ 171 h 194"/>
                  <a:gd name="T24" fmla="*/ 90 w 260"/>
                  <a:gd name="T25" fmla="*/ 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194">
                    <a:moveTo>
                      <a:pt x="90" y="80"/>
                    </a:moveTo>
                    <a:cubicBezTo>
                      <a:pt x="101" y="90"/>
                      <a:pt x="112" y="101"/>
                      <a:pt x="123" y="111"/>
                    </a:cubicBezTo>
                    <a:cubicBezTo>
                      <a:pt x="153" y="82"/>
                      <a:pt x="183" y="53"/>
                      <a:pt x="214" y="24"/>
                    </a:cubicBezTo>
                    <a:cubicBezTo>
                      <a:pt x="209" y="20"/>
                      <a:pt x="205" y="16"/>
                      <a:pt x="200" y="12"/>
                    </a:cubicBezTo>
                    <a:cubicBezTo>
                      <a:pt x="200" y="11"/>
                      <a:pt x="201" y="11"/>
                      <a:pt x="201" y="11"/>
                    </a:cubicBezTo>
                    <a:cubicBezTo>
                      <a:pt x="221" y="7"/>
                      <a:pt x="240" y="4"/>
                      <a:pt x="260" y="0"/>
                    </a:cubicBezTo>
                    <a:cubicBezTo>
                      <a:pt x="257" y="20"/>
                      <a:pt x="253" y="40"/>
                      <a:pt x="249" y="60"/>
                    </a:cubicBezTo>
                    <a:cubicBezTo>
                      <a:pt x="244" y="56"/>
                      <a:pt x="240" y="51"/>
                      <a:pt x="236" y="47"/>
                    </a:cubicBezTo>
                    <a:cubicBezTo>
                      <a:pt x="198" y="84"/>
                      <a:pt x="161" y="121"/>
                      <a:pt x="123" y="158"/>
                    </a:cubicBezTo>
                    <a:cubicBezTo>
                      <a:pt x="112" y="147"/>
                      <a:pt x="101" y="136"/>
                      <a:pt x="89" y="126"/>
                    </a:cubicBezTo>
                    <a:cubicBezTo>
                      <a:pt x="67" y="148"/>
                      <a:pt x="44" y="171"/>
                      <a:pt x="21" y="194"/>
                    </a:cubicBezTo>
                    <a:cubicBezTo>
                      <a:pt x="13" y="186"/>
                      <a:pt x="6" y="179"/>
                      <a:pt x="0" y="171"/>
                    </a:cubicBezTo>
                    <a:cubicBezTo>
                      <a:pt x="29" y="141"/>
                      <a:pt x="59" y="111"/>
                      <a:pt x="9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7" name="Freeform 1482">
                <a:extLst>
                  <a:ext uri="{FF2B5EF4-FFF2-40B4-BE49-F238E27FC236}">
                    <a16:creationId xmlns:a16="http://schemas.microsoft.com/office/drawing/2014/main" id="{99EB981B-CF1F-47E5-BB31-BD71A50768FC}"/>
                  </a:ext>
                </a:extLst>
              </p:cNvPr>
              <p:cNvSpPr>
                <a:spLocks/>
              </p:cNvSpPr>
              <p:nvPr/>
            </p:nvSpPr>
            <p:spPr bwMode="gray">
              <a:xfrm>
                <a:off x="5973524" y="-502785"/>
                <a:ext cx="118231" cy="238690"/>
              </a:xfrm>
              <a:custGeom>
                <a:avLst/>
                <a:gdLst>
                  <a:gd name="T0" fmla="*/ 74 w 74"/>
                  <a:gd name="T1" fmla="*/ 151 h 151"/>
                  <a:gd name="T2" fmla="*/ 0 w 74"/>
                  <a:gd name="T3" fmla="*/ 151 h 151"/>
                  <a:gd name="T4" fmla="*/ 0 w 74"/>
                  <a:gd name="T5" fmla="*/ 0 h 151"/>
                  <a:gd name="T6" fmla="*/ 74 w 74"/>
                  <a:gd name="T7" fmla="*/ 0 h 151"/>
                  <a:gd name="T8" fmla="*/ 74 w 74"/>
                  <a:gd name="T9" fmla="*/ 151 h 151"/>
                </a:gdLst>
                <a:ahLst/>
                <a:cxnLst>
                  <a:cxn ang="0">
                    <a:pos x="T0" y="T1"/>
                  </a:cxn>
                  <a:cxn ang="0">
                    <a:pos x="T2" y="T3"/>
                  </a:cxn>
                  <a:cxn ang="0">
                    <a:pos x="T4" y="T5"/>
                  </a:cxn>
                  <a:cxn ang="0">
                    <a:pos x="T6" y="T7"/>
                  </a:cxn>
                  <a:cxn ang="0">
                    <a:pos x="T8" y="T9"/>
                  </a:cxn>
                </a:cxnLst>
                <a:rect l="0" t="0" r="r" b="b"/>
                <a:pathLst>
                  <a:path w="74" h="151">
                    <a:moveTo>
                      <a:pt x="74" y="151"/>
                    </a:moveTo>
                    <a:cubicBezTo>
                      <a:pt x="49" y="151"/>
                      <a:pt x="25" y="151"/>
                      <a:pt x="0" y="151"/>
                    </a:cubicBezTo>
                    <a:cubicBezTo>
                      <a:pt x="0" y="101"/>
                      <a:pt x="0" y="50"/>
                      <a:pt x="0" y="0"/>
                    </a:cubicBezTo>
                    <a:cubicBezTo>
                      <a:pt x="25" y="0"/>
                      <a:pt x="49" y="0"/>
                      <a:pt x="74" y="0"/>
                    </a:cubicBezTo>
                    <a:cubicBezTo>
                      <a:pt x="74" y="50"/>
                      <a:pt x="74" y="100"/>
                      <a:pt x="74"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8" name="Freeform 1483">
                <a:extLst>
                  <a:ext uri="{FF2B5EF4-FFF2-40B4-BE49-F238E27FC236}">
                    <a16:creationId xmlns:a16="http://schemas.microsoft.com/office/drawing/2014/main" id="{C9D64A44-8258-4EEF-A078-4D8CDDE75AAD}"/>
                  </a:ext>
                </a:extLst>
              </p:cNvPr>
              <p:cNvSpPr>
                <a:spLocks/>
              </p:cNvSpPr>
              <p:nvPr/>
            </p:nvSpPr>
            <p:spPr bwMode="gray">
              <a:xfrm>
                <a:off x="5821833" y="-429169"/>
                <a:ext cx="118231" cy="165076"/>
              </a:xfrm>
              <a:custGeom>
                <a:avLst/>
                <a:gdLst>
                  <a:gd name="T0" fmla="*/ 0 w 74"/>
                  <a:gd name="T1" fmla="*/ 105 h 105"/>
                  <a:gd name="T2" fmla="*/ 0 w 74"/>
                  <a:gd name="T3" fmla="*/ 0 h 105"/>
                  <a:gd name="T4" fmla="*/ 74 w 74"/>
                  <a:gd name="T5" fmla="*/ 0 h 105"/>
                  <a:gd name="T6" fmla="*/ 74 w 74"/>
                  <a:gd name="T7" fmla="*/ 105 h 105"/>
                  <a:gd name="T8" fmla="*/ 0 w 74"/>
                  <a:gd name="T9" fmla="*/ 105 h 105"/>
                </a:gdLst>
                <a:ahLst/>
                <a:cxnLst>
                  <a:cxn ang="0">
                    <a:pos x="T0" y="T1"/>
                  </a:cxn>
                  <a:cxn ang="0">
                    <a:pos x="T2" y="T3"/>
                  </a:cxn>
                  <a:cxn ang="0">
                    <a:pos x="T4" y="T5"/>
                  </a:cxn>
                  <a:cxn ang="0">
                    <a:pos x="T6" y="T7"/>
                  </a:cxn>
                  <a:cxn ang="0">
                    <a:pos x="T8" y="T9"/>
                  </a:cxn>
                </a:cxnLst>
                <a:rect l="0" t="0" r="r" b="b"/>
                <a:pathLst>
                  <a:path w="74" h="105">
                    <a:moveTo>
                      <a:pt x="0" y="105"/>
                    </a:moveTo>
                    <a:cubicBezTo>
                      <a:pt x="0" y="70"/>
                      <a:pt x="0" y="35"/>
                      <a:pt x="0" y="0"/>
                    </a:cubicBezTo>
                    <a:cubicBezTo>
                      <a:pt x="24" y="0"/>
                      <a:pt x="49" y="0"/>
                      <a:pt x="74" y="0"/>
                    </a:cubicBezTo>
                    <a:cubicBezTo>
                      <a:pt x="74" y="35"/>
                      <a:pt x="74" y="70"/>
                      <a:pt x="74" y="105"/>
                    </a:cubicBezTo>
                    <a:cubicBezTo>
                      <a:pt x="49" y="105"/>
                      <a:pt x="24" y="105"/>
                      <a:pt x="0"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189" name="Freeform 1484">
                <a:extLst>
                  <a:ext uri="{FF2B5EF4-FFF2-40B4-BE49-F238E27FC236}">
                    <a16:creationId xmlns:a16="http://schemas.microsoft.com/office/drawing/2014/main" id="{45D8C5AB-89DC-4E0B-AFE4-7DF3CE7ADC35}"/>
                  </a:ext>
                </a:extLst>
              </p:cNvPr>
              <p:cNvSpPr>
                <a:spLocks/>
              </p:cNvSpPr>
              <p:nvPr/>
            </p:nvSpPr>
            <p:spPr bwMode="gray">
              <a:xfrm>
                <a:off x="5670142" y="-375631"/>
                <a:ext cx="115999" cy="111538"/>
              </a:xfrm>
              <a:custGeom>
                <a:avLst/>
                <a:gdLst>
                  <a:gd name="T0" fmla="*/ 73 w 73"/>
                  <a:gd name="T1" fmla="*/ 0 h 71"/>
                  <a:gd name="T2" fmla="*/ 73 w 73"/>
                  <a:gd name="T3" fmla="*/ 71 h 71"/>
                  <a:gd name="T4" fmla="*/ 0 w 73"/>
                  <a:gd name="T5" fmla="*/ 71 h 71"/>
                  <a:gd name="T6" fmla="*/ 0 w 73"/>
                  <a:gd name="T7" fmla="*/ 0 h 71"/>
                  <a:gd name="T8" fmla="*/ 73 w 73"/>
                  <a:gd name="T9" fmla="*/ 0 h 71"/>
                </a:gdLst>
                <a:ahLst/>
                <a:cxnLst>
                  <a:cxn ang="0">
                    <a:pos x="T0" y="T1"/>
                  </a:cxn>
                  <a:cxn ang="0">
                    <a:pos x="T2" y="T3"/>
                  </a:cxn>
                  <a:cxn ang="0">
                    <a:pos x="T4" y="T5"/>
                  </a:cxn>
                  <a:cxn ang="0">
                    <a:pos x="T6" y="T7"/>
                  </a:cxn>
                  <a:cxn ang="0">
                    <a:pos x="T8" y="T9"/>
                  </a:cxn>
                </a:cxnLst>
                <a:rect l="0" t="0" r="r" b="b"/>
                <a:pathLst>
                  <a:path w="73" h="71">
                    <a:moveTo>
                      <a:pt x="73" y="0"/>
                    </a:moveTo>
                    <a:cubicBezTo>
                      <a:pt x="73" y="24"/>
                      <a:pt x="73" y="47"/>
                      <a:pt x="73" y="71"/>
                    </a:cubicBezTo>
                    <a:cubicBezTo>
                      <a:pt x="48" y="71"/>
                      <a:pt x="24" y="71"/>
                      <a:pt x="0" y="71"/>
                    </a:cubicBezTo>
                    <a:cubicBezTo>
                      <a:pt x="0" y="47"/>
                      <a:pt x="0" y="24"/>
                      <a:pt x="0" y="0"/>
                    </a:cubicBezTo>
                    <a:cubicBezTo>
                      <a:pt x="24" y="0"/>
                      <a:pt x="48"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sp>
        <p:nvSpPr>
          <p:cNvPr id="190" name="Rectangle 189">
            <a:extLst>
              <a:ext uri="{FF2B5EF4-FFF2-40B4-BE49-F238E27FC236}">
                <a16:creationId xmlns:a16="http://schemas.microsoft.com/office/drawing/2014/main" id="{3ECFBB78-4D08-4C62-BCEE-6F028055F0A4}"/>
              </a:ext>
            </a:extLst>
          </p:cNvPr>
          <p:cNvSpPr/>
          <p:nvPr/>
        </p:nvSpPr>
        <p:spPr>
          <a:xfrm>
            <a:off x="1706880" y="2006869"/>
            <a:ext cx="3169920" cy="256545"/>
          </a:xfrm>
          <a:prstGeom prst="rect">
            <a:avLst/>
          </a:prstGeom>
        </p:spPr>
        <p:txBody>
          <a:bodyPr wrap="square">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a:ln>
                  <a:noFill/>
                </a:ln>
                <a:effectLst/>
                <a:uLnTx/>
                <a:uFillTx/>
              </a:rPr>
              <a:t>Data is an always available trusted enterprise asset.</a:t>
            </a:r>
          </a:p>
        </p:txBody>
      </p:sp>
      <p:grpSp>
        <p:nvGrpSpPr>
          <p:cNvPr id="191" name="Group 190">
            <a:extLst>
              <a:ext uri="{FF2B5EF4-FFF2-40B4-BE49-F238E27FC236}">
                <a16:creationId xmlns:a16="http://schemas.microsoft.com/office/drawing/2014/main" id="{97216FC4-3C39-413D-AF66-FB657095DD45}"/>
              </a:ext>
            </a:extLst>
          </p:cNvPr>
          <p:cNvGrpSpPr/>
          <p:nvPr/>
        </p:nvGrpSpPr>
        <p:grpSpPr>
          <a:xfrm flipH="1">
            <a:off x="6240931" y="1491337"/>
            <a:ext cx="58269" cy="1166516"/>
            <a:chOff x="2660650" y="1174449"/>
            <a:chExt cx="52070" cy="1006278"/>
          </a:xfrm>
          <a:solidFill>
            <a:srgbClr val="535353">
              <a:lumMod val="40000"/>
              <a:lumOff val="60000"/>
            </a:srgbClr>
          </a:solidFill>
        </p:grpSpPr>
        <p:cxnSp>
          <p:nvCxnSpPr>
            <p:cNvPr id="192" name="Straight Connector 191">
              <a:extLst>
                <a:ext uri="{FF2B5EF4-FFF2-40B4-BE49-F238E27FC236}">
                  <a16:creationId xmlns:a16="http://schemas.microsoft.com/office/drawing/2014/main" id="{36F189CB-75FE-44CF-974F-A99ECCCA9A36}"/>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193" name="Isosceles Triangle 192">
              <a:extLst>
                <a:ext uri="{FF2B5EF4-FFF2-40B4-BE49-F238E27FC236}">
                  <a16:creationId xmlns:a16="http://schemas.microsoft.com/office/drawing/2014/main" id="{5155E07E-4C87-4A57-AF5F-3B941608438B}"/>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194" name="Rectangle 193">
            <a:extLst>
              <a:ext uri="{FF2B5EF4-FFF2-40B4-BE49-F238E27FC236}">
                <a16:creationId xmlns:a16="http://schemas.microsoft.com/office/drawing/2014/main" id="{60ACADC6-8406-42A6-9529-A5BE54E30EF6}"/>
              </a:ext>
            </a:extLst>
          </p:cNvPr>
          <p:cNvSpPr/>
          <p:nvPr/>
        </p:nvSpPr>
        <p:spPr>
          <a:xfrm>
            <a:off x="6429607" y="2006869"/>
            <a:ext cx="3169920" cy="602601"/>
          </a:xfrm>
          <a:prstGeom prst="rect">
            <a:avLst/>
          </a:prstGeom>
        </p:spPr>
        <p:txBody>
          <a:bodyPr wrap="square">
            <a:spAutoFit/>
          </a:bodyPr>
          <a:lstStyle/>
          <a:p>
            <a:pPr marL="0" marR="0" lvl="0" indent="0" defTabSz="1219170" eaLnBrk="1" fontAlgn="auto" latinLnBrk="0" hangingPunct="1">
              <a:lnSpc>
                <a:spcPct val="105000"/>
              </a:lnSpc>
              <a:spcBef>
                <a:spcPts val="0"/>
              </a:spcBef>
              <a:spcAft>
                <a:spcPts val="0"/>
              </a:spcAft>
              <a:buClrTx/>
              <a:buSzTx/>
              <a:buFontTx/>
              <a:buNone/>
              <a:tabLst/>
              <a:defRPr/>
            </a:pPr>
            <a:r>
              <a:rPr kumimoji="0" lang="en-US" sz="1067" b="0" i="0" u="none" strike="noStrike" kern="0" cap="none" spc="0" normalizeH="0" baseline="0" noProof="0">
                <a:ln>
                  <a:noFill/>
                </a:ln>
                <a:effectLst/>
                <a:uLnTx/>
                <a:uFillTx/>
              </a:rPr>
              <a:t>Data governance defines the structure and control mechanisms that enable and support AAM to identify, prioritize and maintain quality, relevant data.</a:t>
            </a:r>
          </a:p>
        </p:txBody>
      </p:sp>
      <p:grpSp>
        <p:nvGrpSpPr>
          <p:cNvPr id="195" name="Gruppieren 2">
            <a:extLst>
              <a:ext uri="{FF2B5EF4-FFF2-40B4-BE49-F238E27FC236}">
                <a16:creationId xmlns:a16="http://schemas.microsoft.com/office/drawing/2014/main" id="{864EBFE3-29AF-44E5-8E40-2AEADD2A2E6C}"/>
              </a:ext>
            </a:extLst>
          </p:cNvPr>
          <p:cNvGrpSpPr/>
          <p:nvPr/>
        </p:nvGrpSpPr>
        <p:grpSpPr>
          <a:xfrm>
            <a:off x="9723120" y="0"/>
            <a:ext cx="2474232" cy="5633745"/>
            <a:chOff x="7968218" y="0"/>
            <a:chExt cx="4222192" cy="6858000"/>
          </a:xfrm>
        </p:grpSpPr>
        <p:grpSp>
          <p:nvGrpSpPr>
            <p:cNvPr id="196" name="Gruppieren 45">
              <a:extLst>
                <a:ext uri="{FF2B5EF4-FFF2-40B4-BE49-F238E27FC236}">
                  <a16:creationId xmlns:a16="http://schemas.microsoft.com/office/drawing/2014/main" id="{1A3D3E66-9991-4CB1-9F58-F6AE50E327B3}"/>
                </a:ext>
              </a:extLst>
            </p:cNvPr>
            <p:cNvGrpSpPr/>
            <p:nvPr/>
          </p:nvGrpSpPr>
          <p:grpSpPr bwMode="gray">
            <a:xfrm>
              <a:off x="7968218" y="0"/>
              <a:ext cx="4222192" cy="6858000"/>
              <a:chOff x="7968218" y="0"/>
              <a:chExt cx="4222192" cy="6858000"/>
            </a:xfrm>
            <a:solidFill>
              <a:srgbClr val="EA650D">
                <a:lumMod val="75000"/>
              </a:srgbClr>
            </a:solidFill>
          </p:grpSpPr>
          <p:sp>
            <p:nvSpPr>
              <p:cNvPr id="202" name="Rectangle 20">
                <a:extLst>
                  <a:ext uri="{FF2B5EF4-FFF2-40B4-BE49-F238E27FC236}">
                    <a16:creationId xmlns:a16="http://schemas.microsoft.com/office/drawing/2014/main" id="{708281D0-957E-492D-8CF4-E3F4D7E52021}"/>
                  </a:ext>
                </a:extLst>
              </p:cNvPr>
              <p:cNvSpPr>
                <a:spLocks noChangeArrowheads="1"/>
              </p:cNvSpPr>
              <p:nvPr/>
            </p:nvSpPr>
            <p:spPr bwMode="gray">
              <a:xfrm flipH="1">
                <a:off x="8234401" y="0"/>
                <a:ext cx="3956009" cy="6858000"/>
              </a:xfrm>
              <a:prstGeom prst="rect">
                <a:avLst/>
              </a:prstGeom>
              <a:solidFill>
                <a:srgbClr val="0072BB"/>
              </a:solidFill>
              <a:ln>
                <a:noFill/>
              </a:ln>
            </p:spPr>
            <p:txBody>
              <a:bodyPr vert="horz" wrap="square" lIns="121908" tIns="60953" rIns="121908" bIns="60953"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3" name="Gleichschenkliges Dreieck 48">
                <a:extLst>
                  <a:ext uri="{FF2B5EF4-FFF2-40B4-BE49-F238E27FC236}">
                    <a16:creationId xmlns:a16="http://schemas.microsoft.com/office/drawing/2014/main" id="{AF933E14-FE7B-432C-B681-8EF7F4E417A7}"/>
                  </a:ext>
                </a:extLst>
              </p:cNvPr>
              <p:cNvSpPr/>
              <p:nvPr/>
            </p:nvSpPr>
            <p:spPr bwMode="gray">
              <a:xfrm rot="16200000">
                <a:off x="7829535" y="1906518"/>
                <a:ext cx="543550" cy="266184"/>
              </a:xfrm>
              <a:prstGeom prst="triangle">
                <a:avLst/>
              </a:prstGeom>
              <a:solidFill>
                <a:srgbClr val="0072BB"/>
              </a:solidFill>
              <a:ln w="12700">
                <a:noFill/>
                <a:round/>
                <a:headEnd/>
                <a:tailEnd/>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sp>
          <p:nvSpPr>
            <p:cNvPr id="197" name="Rectangle 5">
              <a:extLst>
                <a:ext uri="{FF2B5EF4-FFF2-40B4-BE49-F238E27FC236}">
                  <a16:creationId xmlns:a16="http://schemas.microsoft.com/office/drawing/2014/main" id="{7C246DC6-548D-4051-85C5-EC4B7E995970}"/>
                </a:ext>
              </a:extLst>
            </p:cNvPr>
            <p:cNvSpPr>
              <a:spLocks noChangeArrowheads="1"/>
            </p:cNvSpPr>
            <p:nvPr/>
          </p:nvSpPr>
          <p:spPr bwMode="gray">
            <a:xfrm>
              <a:off x="8101311" y="1511085"/>
              <a:ext cx="4089099" cy="5114441"/>
            </a:xfrm>
            <a:prstGeom prst="rect">
              <a:avLst/>
            </a:prstGeom>
            <a:noFill/>
            <a:ln w="12700">
              <a:noFill/>
              <a:miter lim="800000"/>
              <a:headEnd/>
              <a:tailEnd/>
            </a:ln>
            <a:effectLst/>
          </p:spPr>
          <p:txBody>
            <a:bodyPr lIns="336000" tIns="192000" rIns="192000" bIns="192000" anchor="ctr"/>
            <a:lstStyle/>
            <a:p>
              <a:pPr marL="0" marR="0" lvl="0" indent="0" defTabSz="1219170" eaLnBrk="1" fontAlgn="auto" latinLnBrk="0" hangingPunct="1">
                <a:lnSpc>
                  <a:spcPct val="90000"/>
                </a:lnSpc>
                <a:spcBef>
                  <a:spcPts val="0"/>
                </a:spcBef>
                <a:spcAft>
                  <a:spcPts val="0"/>
                </a:spcAft>
                <a:buClr>
                  <a:srgbClr val="969696"/>
                </a:buClr>
                <a:buSzTx/>
                <a:buFontTx/>
                <a:buNone/>
                <a:tabLst/>
                <a:defRPr/>
              </a:pPr>
              <a:r>
                <a:rPr kumimoji="0" lang="en-US" sz="1867" b="1" i="0" u="none" strike="noStrike" kern="0" cap="none" spc="0" normalizeH="0" baseline="0" noProof="0">
                  <a:ln>
                    <a:noFill/>
                  </a:ln>
                  <a:solidFill>
                    <a:srgbClr val="FFFFFF"/>
                  </a:solidFill>
                  <a:effectLst/>
                  <a:uLnTx/>
                  <a:uFillTx/>
                </a:rPr>
                <a:t>Data Governance:</a:t>
              </a:r>
            </a:p>
            <a:p>
              <a:pPr marL="0" marR="0" lvl="0" indent="0" defTabSz="1219170" eaLnBrk="1" fontAlgn="auto" latinLnBrk="0" hangingPunct="1">
                <a:lnSpc>
                  <a:spcPct val="90000"/>
                </a:lnSpc>
                <a:spcBef>
                  <a:spcPts val="0"/>
                </a:spcBef>
                <a:spcAft>
                  <a:spcPts val="0"/>
                </a:spcAft>
                <a:buClr>
                  <a:srgbClr val="969696"/>
                </a:buClr>
                <a:buSzTx/>
                <a:buFontTx/>
                <a:buNone/>
                <a:tabLst/>
                <a:defRPr/>
              </a:pPr>
              <a:r>
                <a:rPr kumimoji="0" lang="en-US" sz="1867" b="1" i="1" u="none" strike="noStrike" kern="0" cap="none" spc="0" normalizeH="0" baseline="0" noProof="0">
                  <a:ln>
                    <a:noFill/>
                  </a:ln>
                  <a:solidFill>
                    <a:srgbClr val="FFFFFF"/>
                  </a:solidFill>
                  <a:effectLst/>
                  <a:uLnTx/>
                  <a:uFillTx/>
                </a:rPr>
                <a:t>“</a:t>
              </a:r>
              <a:r>
                <a:rPr kumimoji="0" lang="en-US" sz="1867" b="0" i="1" u="none" strike="noStrike" kern="0" cap="none" spc="0" normalizeH="0" baseline="0" noProof="0">
                  <a:ln>
                    <a:noFill/>
                  </a:ln>
                  <a:solidFill>
                    <a:srgbClr val="FFFFFF"/>
                  </a:solidFill>
                  <a:effectLst/>
                  <a:uLnTx/>
                  <a:uFillTx/>
                </a:rPr>
                <a:t>Data  Governance   is the exercise of authority and control (planning, monitoring and enforcement) over the management of data assets.”</a:t>
              </a:r>
            </a:p>
            <a:p>
              <a:pPr marL="0" marR="0" lvl="0" indent="0" defTabSz="1219170" eaLnBrk="1" fontAlgn="auto" latinLnBrk="0" hangingPunct="1">
                <a:lnSpc>
                  <a:spcPct val="90000"/>
                </a:lnSpc>
                <a:spcBef>
                  <a:spcPts val="0"/>
                </a:spcBef>
                <a:spcAft>
                  <a:spcPts val="0"/>
                </a:spcAft>
                <a:buClr>
                  <a:srgbClr val="969696"/>
                </a:buClr>
                <a:buSzTx/>
                <a:buFontTx/>
                <a:buNone/>
                <a:tabLst/>
                <a:defRPr/>
              </a:pPr>
              <a:endParaRPr kumimoji="0" lang="en-US" sz="1867" b="0" i="0" u="none" strike="noStrike" kern="0" cap="none" spc="0" normalizeH="0" baseline="0" noProof="0">
                <a:ln>
                  <a:noFill/>
                </a:ln>
                <a:solidFill>
                  <a:srgbClr val="FFFFFF"/>
                </a:solidFill>
                <a:effectLst/>
                <a:uLnTx/>
                <a:uFillTx/>
              </a:endParaRPr>
            </a:p>
          </p:txBody>
        </p:sp>
        <p:grpSp>
          <p:nvGrpSpPr>
            <p:cNvPr id="198" name="Gruppieren 42">
              <a:extLst>
                <a:ext uri="{FF2B5EF4-FFF2-40B4-BE49-F238E27FC236}">
                  <a16:creationId xmlns:a16="http://schemas.microsoft.com/office/drawing/2014/main" id="{93577FD4-B888-45D0-8A7E-D1C794C525EA}"/>
                </a:ext>
              </a:extLst>
            </p:cNvPr>
            <p:cNvGrpSpPr/>
            <p:nvPr/>
          </p:nvGrpSpPr>
          <p:grpSpPr bwMode="gray">
            <a:xfrm flipH="1">
              <a:off x="10817350" y="548680"/>
              <a:ext cx="822472" cy="716534"/>
              <a:chOff x="8221779" y="2637061"/>
              <a:chExt cx="398027" cy="346761"/>
            </a:xfrm>
            <a:solidFill>
              <a:srgbClr val="FFFFFF"/>
            </a:solidFill>
          </p:grpSpPr>
          <p:sp>
            <p:nvSpPr>
              <p:cNvPr id="199" name="Freeform 69">
                <a:extLst>
                  <a:ext uri="{FF2B5EF4-FFF2-40B4-BE49-F238E27FC236}">
                    <a16:creationId xmlns:a16="http://schemas.microsoft.com/office/drawing/2014/main" id="{213C0D33-1D7C-4894-9DAB-28AB00364457}"/>
                  </a:ext>
                </a:extLst>
              </p:cNvPr>
              <p:cNvSpPr>
                <a:spLocks noEditPoints="1"/>
              </p:cNvSpPr>
              <p:nvPr/>
            </p:nvSpPr>
            <p:spPr bwMode="gray">
              <a:xfrm>
                <a:off x="8221779" y="2637061"/>
                <a:ext cx="262029" cy="346761"/>
              </a:xfrm>
              <a:custGeom>
                <a:avLst/>
                <a:gdLst>
                  <a:gd name="T0" fmla="*/ 20 w 156"/>
                  <a:gd name="T1" fmla="*/ 59 h 206"/>
                  <a:gd name="T2" fmla="*/ 0 w 156"/>
                  <a:gd name="T3" fmla="*/ 79 h 206"/>
                  <a:gd name="T4" fmla="*/ 0 w 156"/>
                  <a:gd name="T5" fmla="*/ 127 h 206"/>
                  <a:gd name="T6" fmla="*/ 20 w 156"/>
                  <a:gd name="T7" fmla="*/ 147 h 206"/>
                  <a:gd name="T8" fmla="*/ 66 w 156"/>
                  <a:gd name="T9" fmla="*/ 147 h 206"/>
                  <a:gd name="T10" fmla="*/ 156 w 156"/>
                  <a:gd name="T11" fmla="*/ 206 h 206"/>
                  <a:gd name="T12" fmla="*/ 156 w 156"/>
                  <a:gd name="T13" fmla="*/ 0 h 206"/>
                  <a:gd name="T14" fmla="*/ 66 w 156"/>
                  <a:gd name="T15" fmla="*/ 59 h 206"/>
                  <a:gd name="T16" fmla="*/ 20 w 156"/>
                  <a:gd name="T17" fmla="*/ 59 h 206"/>
                  <a:gd name="T18" fmla="*/ 8 w 156"/>
                  <a:gd name="T19" fmla="*/ 127 h 206"/>
                  <a:gd name="T20" fmla="*/ 8 w 156"/>
                  <a:gd name="T21" fmla="*/ 79 h 206"/>
                  <a:gd name="T22" fmla="*/ 20 w 156"/>
                  <a:gd name="T23" fmla="*/ 67 h 206"/>
                  <a:gd name="T24" fmla="*/ 64 w 156"/>
                  <a:gd name="T25" fmla="*/ 67 h 206"/>
                  <a:gd name="T26" fmla="*/ 64 w 156"/>
                  <a:gd name="T27" fmla="*/ 139 h 206"/>
                  <a:gd name="T28" fmla="*/ 20 w 156"/>
                  <a:gd name="T29" fmla="*/ 139 h 206"/>
                  <a:gd name="T30" fmla="*/ 8 w 156"/>
                  <a:gd name="T31" fmla="*/ 127 h 206"/>
                  <a:gd name="T32" fmla="*/ 148 w 156"/>
                  <a:gd name="T33" fmla="*/ 191 h 206"/>
                  <a:gd name="T34" fmla="*/ 72 w 156"/>
                  <a:gd name="T35" fmla="*/ 142 h 206"/>
                  <a:gd name="T36" fmla="*/ 72 w 156"/>
                  <a:gd name="T37" fmla="*/ 64 h 206"/>
                  <a:gd name="T38" fmla="*/ 148 w 156"/>
                  <a:gd name="T39" fmla="*/ 15 h 206"/>
                  <a:gd name="T40" fmla="*/ 148 w 156"/>
                  <a:gd name="T41" fmla="*/ 19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206">
                    <a:moveTo>
                      <a:pt x="20" y="59"/>
                    </a:moveTo>
                    <a:cubicBezTo>
                      <a:pt x="9" y="59"/>
                      <a:pt x="0" y="68"/>
                      <a:pt x="0" y="79"/>
                    </a:cubicBezTo>
                    <a:cubicBezTo>
                      <a:pt x="0" y="127"/>
                      <a:pt x="0" y="127"/>
                      <a:pt x="0" y="127"/>
                    </a:cubicBezTo>
                    <a:cubicBezTo>
                      <a:pt x="0" y="138"/>
                      <a:pt x="9" y="147"/>
                      <a:pt x="20" y="147"/>
                    </a:cubicBezTo>
                    <a:cubicBezTo>
                      <a:pt x="66" y="147"/>
                      <a:pt x="66" y="147"/>
                      <a:pt x="66" y="147"/>
                    </a:cubicBezTo>
                    <a:cubicBezTo>
                      <a:pt x="156" y="206"/>
                      <a:pt x="156" y="206"/>
                      <a:pt x="156" y="206"/>
                    </a:cubicBezTo>
                    <a:cubicBezTo>
                      <a:pt x="156" y="0"/>
                      <a:pt x="156" y="0"/>
                      <a:pt x="156" y="0"/>
                    </a:cubicBezTo>
                    <a:cubicBezTo>
                      <a:pt x="66" y="59"/>
                      <a:pt x="66" y="59"/>
                      <a:pt x="66" y="59"/>
                    </a:cubicBezTo>
                    <a:lnTo>
                      <a:pt x="20" y="59"/>
                    </a:lnTo>
                    <a:close/>
                    <a:moveTo>
                      <a:pt x="8" y="127"/>
                    </a:moveTo>
                    <a:cubicBezTo>
                      <a:pt x="8" y="79"/>
                      <a:pt x="8" y="79"/>
                      <a:pt x="8" y="79"/>
                    </a:cubicBezTo>
                    <a:cubicBezTo>
                      <a:pt x="8" y="72"/>
                      <a:pt x="13" y="67"/>
                      <a:pt x="20" y="67"/>
                    </a:cubicBezTo>
                    <a:cubicBezTo>
                      <a:pt x="64" y="67"/>
                      <a:pt x="64" y="67"/>
                      <a:pt x="64" y="67"/>
                    </a:cubicBezTo>
                    <a:cubicBezTo>
                      <a:pt x="64" y="139"/>
                      <a:pt x="64" y="139"/>
                      <a:pt x="64" y="139"/>
                    </a:cubicBezTo>
                    <a:cubicBezTo>
                      <a:pt x="20" y="139"/>
                      <a:pt x="20" y="139"/>
                      <a:pt x="20" y="139"/>
                    </a:cubicBezTo>
                    <a:cubicBezTo>
                      <a:pt x="13" y="139"/>
                      <a:pt x="8" y="134"/>
                      <a:pt x="8" y="127"/>
                    </a:cubicBezTo>
                    <a:close/>
                    <a:moveTo>
                      <a:pt x="148" y="191"/>
                    </a:moveTo>
                    <a:cubicBezTo>
                      <a:pt x="72" y="142"/>
                      <a:pt x="72" y="142"/>
                      <a:pt x="72" y="142"/>
                    </a:cubicBezTo>
                    <a:cubicBezTo>
                      <a:pt x="72" y="64"/>
                      <a:pt x="72" y="64"/>
                      <a:pt x="72" y="64"/>
                    </a:cubicBezTo>
                    <a:cubicBezTo>
                      <a:pt x="148" y="15"/>
                      <a:pt x="148" y="15"/>
                      <a:pt x="148" y="15"/>
                    </a:cubicBezTo>
                    <a:lnTo>
                      <a:pt x="148" y="191"/>
                    </a:ln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0" name="Freeform 70">
                <a:extLst>
                  <a:ext uri="{FF2B5EF4-FFF2-40B4-BE49-F238E27FC236}">
                    <a16:creationId xmlns:a16="http://schemas.microsoft.com/office/drawing/2014/main" id="{D6BA05A0-946C-4138-882D-63EE767C5D0B}"/>
                  </a:ext>
                </a:extLst>
              </p:cNvPr>
              <p:cNvSpPr>
                <a:spLocks/>
              </p:cNvSpPr>
              <p:nvPr/>
            </p:nvSpPr>
            <p:spPr bwMode="gray">
              <a:xfrm>
                <a:off x="8527954" y="2756683"/>
                <a:ext cx="37026" cy="106093"/>
              </a:xfrm>
              <a:custGeom>
                <a:avLst/>
                <a:gdLst>
                  <a:gd name="T0" fmla="*/ 7 w 22"/>
                  <a:gd name="T1" fmla="*/ 1 h 63"/>
                  <a:gd name="T2" fmla="*/ 1 w 22"/>
                  <a:gd name="T3" fmla="*/ 3 h 63"/>
                  <a:gd name="T4" fmla="*/ 3 w 22"/>
                  <a:gd name="T5" fmla="*/ 8 h 63"/>
                  <a:gd name="T6" fmla="*/ 14 w 22"/>
                  <a:gd name="T7" fmla="*/ 32 h 63"/>
                  <a:gd name="T8" fmla="*/ 3 w 22"/>
                  <a:gd name="T9" fmla="*/ 56 h 63"/>
                  <a:gd name="T10" fmla="*/ 1 w 22"/>
                  <a:gd name="T11" fmla="*/ 61 h 63"/>
                  <a:gd name="T12" fmla="*/ 5 w 22"/>
                  <a:gd name="T13" fmla="*/ 63 h 63"/>
                  <a:gd name="T14" fmla="*/ 7 w 22"/>
                  <a:gd name="T15" fmla="*/ 63 h 63"/>
                  <a:gd name="T16" fmla="*/ 22 w 22"/>
                  <a:gd name="T17" fmla="*/ 32 h 63"/>
                  <a:gd name="T18" fmla="*/ 7 w 22"/>
                  <a:gd name="T19" fmla="*/ 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63">
                    <a:moveTo>
                      <a:pt x="7" y="1"/>
                    </a:moveTo>
                    <a:cubicBezTo>
                      <a:pt x="5" y="0"/>
                      <a:pt x="2" y="1"/>
                      <a:pt x="1" y="3"/>
                    </a:cubicBezTo>
                    <a:cubicBezTo>
                      <a:pt x="0" y="5"/>
                      <a:pt x="1" y="7"/>
                      <a:pt x="3" y="8"/>
                    </a:cubicBezTo>
                    <a:cubicBezTo>
                      <a:pt x="3" y="9"/>
                      <a:pt x="14" y="15"/>
                      <a:pt x="14" y="32"/>
                    </a:cubicBezTo>
                    <a:cubicBezTo>
                      <a:pt x="14" y="49"/>
                      <a:pt x="3" y="55"/>
                      <a:pt x="3" y="56"/>
                    </a:cubicBezTo>
                    <a:cubicBezTo>
                      <a:pt x="1" y="57"/>
                      <a:pt x="0" y="59"/>
                      <a:pt x="1" y="61"/>
                    </a:cubicBezTo>
                    <a:cubicBezTo>
                      <a:pt x="2" y="62"/>
                      <a:pt x="3" y="63"/>
                      <a:pt x="5" y="63"/>
                    </a:cubicBezTo>
                    <a:cubicBezTo>
                      <a:pt x="5" y="63"/>
                      <a:pt x="6" y="63"/>
                      <a:pt x="7" y="63"/>
                    </a:cubicBezTo>
                    <a:cubicBezTo>
                      <a:pt x="7" y="62"/>
                      <a:pt x="22" y="55"/>
                      <a:pt x="22" y="32"/>
                    </a:cubicBezTo>
                    <a:cubicBezTo>
                      <a:pt x="22" y="9"/>
                      <a:pt x="7" y="2"/>
                      <a:pt x="7"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sp>
            <p:nvSpPr>
              <p:cNvPr id="201" name="Freeform 71">
                <a:extLst>
                  <a:ext uri="{FF2B5EF4-FFF2-40B4-BE49-F238E27FC236}">
                    <a16:creationId xmlns:a16="http://schemas.microsoft.com/office/drawing/2014/main" id="{A1D6D5C0-F10C-4AF3-95D7-4577CD9BFA9F}"/>
                  </a:ext>
                </a:extLst>
              </p:cNvPr>
              <p:cNvSpPr>
                <a:spLocks/>
              </p:cNvSpPr>
              <p:nvPr/>
            </p:nvSpPr>
            <p:spPr bwMode="gray">
              <a:xfrm>
                <a:off x="8561419" y="2714672"/>
                <a:ext cx="58387" cy="191538"/>
              </a:xfrm>
              <a:custGeom>
                <a:avLst/>
                <a:gdLst>
                  <a:gd name="T0" fmla="*/ 7 w 35"/>
                  <a:gd name="T1" fmla="*/ 1 h 114"/>
                  <a:gd name="T2" fmla="*/ 1 w 35"/>
                  <a:gd name="T3" fmla="*/ 2 h 114"/>
                  <a:gd name="T4" fmla="*/ 2 w 35"/>
                  <a:gd name="T5" fmla="*/ 7 h 114"/>
                  <a:gd name="T6" fmla="*/ 27 w 35"/>
                  <a:gd name="T7" fmla="*/ 57 h 114"/>
                  <a:gd name="T8" fmla="*/ 2 w 35"/>
                  <a:gd name="T9" fmla="*/ 107 h 114"/>
                  <a:gd name="T10" fmla="*/ 1 w 35"/>
                  <a:gd name="T11" fmla="*/ 112 h 114"/>
                  <a:gd name="T12" fmla="*/ 4 w 35"/>
                  <a:gd name="T13" fmla="*/ 114 h 114"/>
                  <a:gd name="T14" fmla="*/ 7 w 35"/>
                  <a:gd name="T15" fmla="*/ 113 h 114"/>
                  <a:gd name="T16" fmla="*/ 35 w 35"/>
                  <a:gd name="T17" fmla="*/ 57 h 114"/>
                  <a:gd name="T18" fmla="*/ 7 w 35"/>
                  <a:gd name="T19" fmla="*/ 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14">
                    <a:moveTo>
                      <a:pt x="7" y="1"/>
                    </a:moveTo>
                    <a:cubicBezTo>
                      <a:pt x="5" y="0"/>
                      <a:pt x="2" y="0"/>
                      <a:pt x="1" y="2"/>
                    </a:cubicBezTo>
                    <a:cubicBezTo>
                      <a:pt x="0" y="4"/>
                      <a:pt x="0" y="6"/>
                      <a:pt x="2" y="7"/>
                    </a:cubicBezTo>
                    <a:cubicBezTo>
                      <a:pt x="2" y="8"/>
                      <a:pt x="27" y="24"/>
                      <a:pt x="27" y="57"/>
                    </a:cubicBezTo>
                    <a:cubicBezTo>
                      <a:pt x="27" y="90"/>
                      <a:pt x="3" y="106"/>
                      <a:pt x="2" y="107"/>
                    </a:cubicBezTo>
                    <a:cubicBezTo>
                      <a:pt x="0" y="108"/>
                      <a:pt x="0" y="110"/>
                      <a:pt x="1" y="112"/>
                    </a:cubicBezTo>
                    <a:cubicBezTo>
                      <a:pt x="2" y="113"/>
                      <a:pt x="3" y="114"/>
                      <a:pt x="4" y="114"/>
                    </a:cubicBezTo>
                    <a:cubicBezTo>
                      <a:pt x="5" y="114"/>
                      <a:pt x="6" y="114"/>
                      <a:pt x="7" y="113"/>
                    </a:cubicBezTo>
                    <a:cubicBezTo>
                      <a:pt x="8" y="112"/>
                      <a:pt x="35" y="94"/>
                      <a:pt x="35" y="57"/>
                    </a:cubicBezTo>
                    <a:cubicBezTo>
                      <a:pt x="35" y="20"/>
                      <a:pt x="8" y="2"/>
                      <a:pt x="7" y="1"/>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535353"/>
                  </a:solidFill>
                  <a:effectLst/>
                  <a:uLnTx/>
                  <a:uFillTx/>
                </a:endParaRPr>
              </a:p>
            </p:txBody>
          </p:sp>
        </p:grpSp>
      </p:grpSp>
      <p:sp>
        <p:nvSpPr>
          <p:cNvPr id="204" name="Rectangle 203">
            <a:extLst>
              <a:ext uri="{FF2B5EF4-FFF2-40B4-BE49-F238E27FC236}">
                <a16:creationId xmlns:a16="http://schemas.microsoft.com/office/drawing/2014/main" id="{CC4AD53D-93C3-450B-A3CC-F22E0F3019C9}"/>
              </a:ext>
            </a:extLst>
          </p:cNvPr>
          <p:cNvSpPr/>
          <p:nvPr/>
        </p:nvSpPr>
        <p:spPr>
          <a:xfrm>
            <a:off x="1706880" y="3727847"/>
            <a:ext cx="3169920" cy="584968"/>
          </a:xfrm>
          <a:prstGeom prst="rect">
            <a:avLst/>
          </a:prstGeom>
        </p:spPr>
        <p:txBody>
          <a:bodyPr wrap="square">
            <a:spAutoFit/>
          </a:bodyPr>
          <a:lstStyle/>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US" sz="1067" b="0" i="0" u="none" strike="noStrike" kern="0" cap="none" spc="0" normalizeH="0" baseline="0" noProof="0">
                <a:ln>
                  <a:noFill/>
                </a:ln>
                <a:effectLst/>
                <a:uLnTx/>
                <a:uFillTx/>
              </a:rPr>
              <a:t>all functional areas in any geographical location</a:t>
            </a:r>
          </a:p>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US" sz="1067" b="0" i="0" u="none" strike="noStrike" kern="0" cap="none" spc="0" normalizeH="0" baseline="0" noProof="0">
                <a:ln>
                  <a:noFill/>
                </a:ln>
                <a:effectLst/>
                <a:uLnTx/>
                <a:uFillTx/>
              </a:rPr>
              <a:t>ensuring data is trusted and understood in systems of record and any system of use</a:t>
            </a:r>
          </a:p>
        </p:txBody>
      </p:sp>
      <p:grpSp>
        <p:nvGrpSpPr>
          <p:cNvPr id="205" name="Group 204">
            <a:extLst>
              <a:ext uri="{FF2B5EF4-FFF2-40B4-BE49-F238E27FC236}">
                <a16:creationId xmlns:a16="http://schemas.microsoft.com/office/drawing/2014/main" id="{CFDF6869-8E79-4F33-A6C3-EE5EF5A8379E}"/>
              </a:ext>
            </a:extLst>
          </p:cNvPr>
          <p:cNvGrpSpPr/>
          <p:nvPr/>
        </p:nvGrpSpPr>
        <p:grpSpPr>
          <a:xfrm flipH="1">
            <a:off x="6238242" y="3404420"/>
            <a:ext cx="60959" cy="1920392"/>
            <a:chOff x="2660650" y="1174449"/>
            <a:chExt cx="52070" cy="1006278"/>
          </a:xfrm>
          <a:solidFill>
            <a:srgbClr val="535353">
              <a:lumMod val="40000"/>
              <a:lumOff val="60000"/>
            </a:srgbClr>
          </a:solidFill>
        </p:grpSpPr>
        <p:cxnSp>
          <p:nvCxnSpPr>
            <p:cNvPr id="206" name="Straight Connector 205">
              <a:extLst>
                <a:ext uri="{FF2B5EF4-FFF2-40B4-BE49-F238E27FC236}">
                  <a16:creationId xmlns:a16="http://schemas.microsoft.com/office/drawing/2014/main" id="{AE29AA7D-2EB1-4DF3-AAAA-E49759F2BF3F}"/>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07" name="Isosceles Triangle 206">
              <a:extLst>
                <a:ext uri="{FF2B5EF4-FFF2-40B4-BE49-F238E27FC236}">
                  <a16:creationId xmlns:a16="http://schemas.microsoft.com/office/drawing/2014/main" id="{B16C0E5D-8C61-4214-A951-8B446EF144EB}"/>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08" name="Rectangle 207">
            <a:extLst>
              <a:ext uri="{FF2B5EF4-FFF2-40B4-BE49-F238E27FC236}">
                <a16:creationId xmlns:a16="http://schemas.microsoft.com/office/drawing/2014/main" id="{ACBEAB11-C58A-4F6C-BDDF-DC5C609FC7B0}"/>
              </a:ext>
            </a:extLst>
          </p:cNvPr>
          <p:cNvSpPr/>
          <p:nvPr/>
        </p:nvSpPr>
        <p:spPr>
          <a:xfrm>
            <a:off x="1706880" y="4720353"/>
            <a:ext cx="3373120" cy="913392"/>
          </a:xfrm>
          <a:prstGeom prst="rect">
            <a:avLst/>
          </a:prstGeom>
        </p:spPr>
        <p:txBody>
          <a:bodyPr wrap="square">
            <a:spAutoFit/>
          </a:bodyPr>
          <a:lstStyle/>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operations  processes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actual data usage after taken from a system of use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project execution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in motion between applications  </a:t>
            </a:r>
          </a:p>
          <a:p>
            <a:pPr marL="228594" marR="0" lvl="0" indent="-228594"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US" sz="1067" b="0" i="0" u="none" strike="noStrike" kern="0" cap="none" spc="0" normalizeH="0" baseline="0" noProof="0">
                <a:ln>
                  <a:noFill/>
                </a:ln>
                <a:effectLst/>
                <a:uLnTx/>
                <a:uFillTx/>
              </a:rPr>
              <a:t>data requirement gathering </a:t>
            </a:r>
          </a:p>
        </p:txBody>
      </p:sp>
      <p:grpSp>
        <p:nvGrpSpPr>
          <p:cNvPr id="209" name="Group 208">
            <a:extLst>
              <a:ext uri="{FF2B5EF4-FFF2-40B4-BE49-F238E27FC236}">
                <a16:creationId xmlns:a16="http://schemas.microsoft.com/office/drawing/2014/main" id="{F503B3BB-DE96-4599-AA18-6C9919BB66A0}"/>
              </a:ext>
            </a:extLst>
          </p:cNvPr>
          <p:cNvGrpSpPr/>
          <p:nvPr/>
        </p:nvGrpSpPr>
        <p:grpSpPr>
          <a:xfrm>
            <a:off x="6429608" y="4365044"/>
            <a:ext cx="2995493" cy="361414"/>
            <a:chOff x="4822206" y="3274096"/>
            <a:chExt cx="2246620" cy="271060"/>
          </a:xfrm>
        </p:grpSpPr>
        <p:grpSp>
          <p:nvGrpSpPr>
            <p:cNvPr id="210" name="Group 209">
              <a:extLst>
                <a:ext uri="{FF2B5EF4-FFF2-40B4-BE49-F238E27FC236}">
                  <a16:creationId xmlns:a16="http://schemas.microsoft.com/office/drawing/2014/main" id="{D3CC5777-7CE8-40B4-890A-45FA7E9ABC91}"/>
                </a:ext>
              </a:extLst>
            </p:cNvPr>
            <p:cNvGrpSpPr/>
            <p:nvPr/>
          </p:nvGrpSpPr>
          <p:grpSpPr>
            <a:xfrm>
              <a:off x="4913550" y="3375865"/>
              <a:ext cx="2100921" cy="100076"/>
              <a:chOff x="457200" y="3316224"/>
              <a:chExt cx="1752600" cy="100076"/>
            </a:xfrm>
          </p:grpSpPr>
          <p:cxnSp>
            <p:nvCxnSpPr>
              <p:cNvPr id="213" name="Straight Connector 212">
                <a:extLst>
                  <a:ext uri="{FF2B5EF4-FFF2-40B4-BE49-F238E27FC236}">
                    <a16:creationId xmlns:a16="http://schemas.microsoft.com/office/drawing/2014/main" id="{0FF8F86D-F5D8-4D6C-BEEB-DFDCE24F90CB}"/>
                  </a:ext>
                </a:extLst>
              </p:cNvPr>
              <p:cNvCxnSpPr/>
              <p:nvPr/>
            </p:nvCxnSpPr>
            <p:spPr>
              <a:xfrm flipH="1" flipV="1">
                <a:off x="457200" y="3360946"/>
                <a:ext cx="1752600" cy="5332"/>
              </a:xfrm>
              <a:prstGeom prst="line">
                <a:avLst/>
              </a:prstGeom>
              <a:solidFill>
                <a:srgbClr val="535353">
                  <a:lumMod val="40000"/>
                  <a:lumOff val="60000"/>
                </a:srgbClr>
              </a:solidFill>
              <a:ln w="9525" cap="flat" cmpd="sng" algn="ctr">
                <a:solidFill>
                  <a:srgbClr val="535353">
                    <a:lumMod val="40000"/>
                    <a:lumOff val="60000"/>
                  </a:srgbClr>
                </a:solidFill>
                <a:prstDash val="solid"/>
              </a:ln>
              <a:effectLst/>
            </p:spPr>
          </p:cxnSp>
          <p:sp>
            <p:nvSpPr>
              <p:cNvPr id="214" name="Isosceles Triangle 213">
                <a:extLst>
                  <a:ext uri="{FF2B5EF4-FFF2-40B4-BE49-F238E27FC236}">
                    <a16:creationId xmlns:a16="http://schemas.microsoft.com/office/drawing/2014/main" id="{667A6492-87F9-4939-ADFC-0870479D136F}"/>
                  </a:ext>
                </a:extLst>
              </p:cNvPr>
              <p:cNvSpPr/>
              <p:nvPr/>
            </p:nvSpPr>
            <p:spPr>
              <a:xfrm rot="10800000" flipH="1" flipV="1">
                <a:off x="633329" y="3316224"/>
                <a:ext cx="52470" cy="38372"/>
              </a:xfrm>
              <a:prstGeom prst="triangle">
                <a:avLst/>
              </a:prstGeom>
              <a:solidFill>
                <a:srgbClr val="96B439"/>
              </a:solidFill>
              <a:ln w="25400" cap="flat" cmpd="sng" algn="ctr">
                <a:solidFill>
                  <a:srgbClr val="96B43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sp>
            <p:nvSpPr>
              <p:cNvPr id="215" name="Isosceles Triangle 214">
                <a:extLst>
                  <a:ext uri="{FF2B5EF4-FFF2-40B4-BE49-F238E27FC236}">
                    <a16:creationId xmlns:a16="http://schemas.microsoft.com/office/drawing/2014/main" id="{CA38B76C-BFA8-44E2-A7CB-6855E10EEA09}"/>
                  </a:ext>
                </a:extLst>
              </p:cNvPr>
              <p:cNvSpPr/>
              <p:nvPr/>
            </p:nvSpPr>
            <p:spPr>
              <a:xfrm rot="10800000" flipH="1">
                <a:off x="1930400" y="3377928"/>
                <a:ext cx="52470" cy="38372"/>
              </a:xfrm>
              <a:prstGeom prst="triangle">
                <a:avLst/>
              </a:prstGeom>
              <a:solidFill>
                <a:srgbClr val="E64415"/>
              </a:solidFill>
              <a:ln w="25400" cap="flat" cmpd="sng" algn="ctr">
                <a:solidFill>
                  <a:srgbClr val="E64415"/>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11" name="TextBox 210">
              <a:extLst>
                <a:ext uri="{FF2B5EF4-FFF2-40B4-BE49-F238E27FC236}">
                  <a16:creationId xmlns:a16="http://schemas.microsoft.com/office/drawing/2014/main" id="{9DD0C93B-184A-43A4-984D-65CA2BD77268}"/>
                </a:ext>
              </a:extLst>
            </p:cNvPr>
            <p:cNvSpPr txBox="1"/>
            <p:nvPr/>
          </p:nvSpPr>
          <p:spPr>
            <a:xfrm>
              <a:off x="6792067" y="3368233"/>
              <a:ext cx="276759"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E64415"/>
                  </a:solidFill>
                  <a:effectLst/>
                  <a:uLnTx/>
                  <a:uFillTx/>
                </a:rPr>
                <a:t>Out</a:t>
              </a:r>
              <a:endParaRPr kumimoji="0" lang="en-GB" sz="2133" b="1" i="1" u="none" strike="noStrike" kern="0" cap="none" spc="0" normalizeH="0" baseline="0" noProof="0">
                <a:ln>
                  <a:noFill/>
                </a:ln>
                <a:solidFill>
                  <a:srgbClr val="E64415"/>
                </a:solidFill>
                <a:effectLst/>
                <a:uLnTx/>
                <a:uFillTx/>
              </a:endParaRPr>
            </a:p>
          </p:txBody>
        </p:sp>
        <p:sp>
          <p:nvSpPr>
            <p:cNvPr id="212" name="TextBox 211">
              <a:extLst>
                <a:ext uri="{FF2B5EF4-FFF2-40B4-BE49-F238E27FC236}">
                  <a16:creationId xmlns:a16="http://schemas.microsoft.com/office/drawing/2014/main" id="{D0A5FE89-201F-4A68-9ACB-F598657550FB}"/>
                </a:ext>
              </a:extLst>
            </p:cNvPr>
            <p:cNvSpPr txBox="1"/>
            <p:nvPr/>
          </p:nvSpPr>
          <p:spPr>
            <a:xfrm>
              <a:off x="4822206" y="3274096"/>
              <a:ext cx="209433"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96B439"/>
                  </a:solidFill>
                  <a:effectLst/>
                  <a:uLnTx/>
                  <a:uFillTx/>
                </a:rPr>
                <a:t>In</a:t>
              </a:r>
              <a:endParaRPr kumimoji="0" lang="en-GB" sz="2133" b="1" i="1" u="none" strike="noStrike" kern="0" cap="none" spc="0" normalizeH="0" baseline="0" noProof="0">
                <a:ln>
                  <a:noFill/>
                </a:ln>
                <a:solidFill>
                  <a:srgbClr val="96B439"/>
                </a:solidFill>
                <a:effectLst/>
                <a:uLnTx/>
                <a:uFillTx/>
              </a:endParaRPr>
            </a:p>
          </p:txBody>
        </p:sp>
      </p:grpSp>
      <p:grpSp>
        <p:nvGrpSpPr>
          <p:cNvPr id="216" name="Group 215">
            <a:extLst>
              <a:ext uri="{FF2B5EF4-FFF2-40B4-BE49-F238E27FC236}">
                <a16:creationId xmlns:a16="http://schemas.microsoft.com/office/drawing/2014/main" id="{9E3BD54A-31F5-4CD5-B23E-6C0AC6B9EA1A}"/>
              </a:ext>
            </a:extLst>
          </p:cNvPr>
          <p:cNvGrpSpPr/>
          <p:nvPr/>
        </p:nvGrpSpPr>
        <p:grpSpPr>
          <a:xfrm flipH="1">
            <a:off x="1526690" y="1491337"/>
            <a:ext cx="58269" cy="1166516"/>
            <a:chOff x="2660650" y="1174449"/>
            <a:chExt cx="52070" cy="1006278"/>
          </a:xfrm>
          <a:solidFill>
            <a:srgbClr val="535353">
              <a:lumMod val="40000"/>
              <a:lumOff val="60000"/>
            </a:srgbClr>
          </a:solidFill>
        </p:grpSpPr>
        <p:cxnSp>
          <p:nvCxnSpPr>
            <p:cNvPr id="217" name="Straight Connector 216">
              <a:extLst>
                <a:ext uri="{FF2B5EF4-FFF2-40B4-BE49-F238E27FC236}">
                  <a16:creationId xmlns:a16="http://schemas.microsoft.com/office/drawing/2014/main" id="{29E7FA2D-6A8A-44B4-8236-B31933AF6219}"/>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18" name="Isosceles Triangle 217">
              <a:extLst>
                <a:ext uri="{FF2B5EF4-FFF2-40B4-BE49-F238E27FC236}">
                  <a16:creationId xmlns:a16="http://schemas.microsoft.com/office/drawing/2014/main" id="{CDBCCD56-097E-4C68-A91F-84329CB3C534}"/>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219" name="Group 218">
            <a:extLst>
              <a:ext uri="{FF2B5EF4-FFF2-40B4-BE49-F238E27FC236}">
                <a16:creationId xmlns:a16="http://schemas.microsoft.com/office/drawing/2014/main" id="{557FD8AA-04F1-44F7-BF51-4C3E1209B569}"/>
              </a:ext>
            </a:extLst>
          </p:cNvPr>
          <p:cNvGrpSpPr/>
          <p:nvPr/>
        </p:nvGrpSpPr>
        <p:grpSpPr>
          <a:xfrm flipH="1">
            <a:off x="1524001" y="3404420"/>
            <a:ext cx="60959" cy="1920392"/>
            <a:chOff x="2660650" y="1174449"/>
            <a:chExt cx="52070" cy="1006278"/>
          </a:xfrm>
          <a:solidFill>
            <a:srgbClr val="535353">
              <a:lumMod val="40000"/>
              <a:lumOff val="60000"/>
            </a:srgbClr>
          </a:solidFill>
        </p:grpSpPr>
        <p:cxnSp>
          <p:nvCxnSpPr>
            <p:cNvPr id="220" name="Straight Connector 219">
              <a:extLst>
                <a:ext uri="{FF2B5EF4-FFF2-40B4-BE49-F238E27FC236}">
                  <a16:creationId xmlns:a16="http://schemas.microsoft.com/office/drawing/2014/main" id="{A18E60F2-BF9E-4FC9-8CA4-76155BF65C00}"/>
                </a:ext>
              </a:extLst>
            </p:cNvPr>
            <p:cNvCxnSpPr/>
            <p:nvPr/>
          </p:nvCxnSpPr>
          <p:spPr>
            <a:xfrm>
              <a:off x="2712720" y="1174449"/>
              <a:ext cx="0" cy="1006278"/>
            </a:xfrm>
            <a:prstGeom prst="line">
              <a:avLst/>
            </a:prstGeom>
            <a:grpFill/>
            <a:ln w="9525" cap="flat" cmpd="sng" algn="ctr">
              <a:solidFill>
                <a:srgbClr val="535353">
                  <a:lumMod val="40000"/>
                  <a:lumOff val="60000"/>
                </a:srgbClr>
              </a:solidFill>
              <a:prstDash val="solid"/>
            </a:ln>
            <a:effectLst/>
          </p:spPr>
        </p:cxnSp>
        <p:sp>
          <p:nvSpPr>
            <p:cNvPr id="221" name="Isosceles Triangle 220">
              <a:extLst>
                <a:ext uri="{FF2B5EF4-FFF2-40B4-BE49-F238E27FC236}">
                  <a16:creationId xmlns:a16="http://schemas.microsoft.com/office/drawing/2014/main" id="{8AC4E366-959B-4714-B35D-D15DA7137744}"/>
                </a:ext>
              </a:extLst>
            </p:cNvPr>
            <p:cNvSpPr/>
            <p:nvPr/>
          </p:nvSpPr>
          <p:spPr>
            <a:xfrm rot="5400000" flipH="1" flipV="1">
              <a:off x="2653335" y="1654728"/>
              <a:ext cx="60350" cy="45720"/>
            </a:xfrm>
            <a:prstGeom prst="triangle">
              <a:avLst/>
            </a:prstGeom>
            <a:grpFill/>
            <a:ln w="25400" cap="flat" cmpd="sng" algn="ctr">
              <a:solidFill>
                <a:srgbClr val="535353">
                  <a:lumMod val="40000"/>
                  <a:lumOff val="6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22" name="Rectangle 221">
            <a:extLst>
              <a:ext uri="{FF2B5EF4-FFF2-40B4-BE49-F238E27FC236}">
                <a16:creationId xmlns:a16="http://schemas.microsoft.com/office/drawing/2014/main" id="{E8590E22-329E-4948-8C1F-65D4CF965C3B}"/>
              </a:ext>
            </a:extLst>
          </p:cNvPr>
          <p:cNvSpPr/>
          <p:nvPr/>
        </p:nvSpPr>
        <p:spPr>
          <a:xfrm>
            <a:off x="6429607" y="4720352"/>
            <a:ext cx="3373120" cy="420756"/>
          </a:xfrm>
          <a:prstGeom prst="rect">
            <a:avLst/>
          </a:prstGeom>
        </p:spPr>
        <p:txBody>
          <a:bodyPr wrap="square">
            <a:spAutoFit/>
          </a:bodyPr>
          <a:lstStyle/>
          <a:p>
            <a:pPr marL="228589" marR="0" lvl="0" indent="-228589" defTabSz="1219170" eaLnBrk="1" fontAlgn="auto" latinLnBrk="0" hangingPunct="1">
              <a:lnSpc>
                <a:spcPct val="100000"/>
              </a:lnSpc>
              <a:spcBef>
                <a:spcPts val="0"/>
              </a:spcBef>
              <a:spcAft>
                <a:spcPts val="0"/>
              </a:spcAft>
              <a:buClr>
                <a:srgbClr val="666666"/>
              </a:buClr>
              <a:buSzTx/>
              <a:buFont typeface="Wingdings" panose="05000000000000000000" pitchFamily="2" charset="2"/>
              <a:buChar char="Ø"/>
              <a:tabLst/>
              <a:defRPr/>
            </a:pPr>
            <a:r>
              <a:rPr kumimoji="0" lang="en-GB" sz="1067" b="0" i="0" u="none" strike="noStrike" kern="0" cap="none" spc="0" normalizeH="0" baseline="0" noProof="0">
                <a:ln>
                  <a:noFill/>
                </a:ln>
                <a:effectLst/>
                <a:uLnTx/>
                <a:uFillTx/>
              </a:rPr>
              <a:t>data created and used by only one department and not on the core platform (head or local office)</a:t>
            </a:r>
          </a:p>
        </p:txBody>
      </p:sp>
      <p:sp>
        <p:nvSpPr>
          <p:cNvPr id="223" name="Rectangle 222">
            <a:extLst>
              <a:ext uri="{FF2B5EF4-FFF2-40B4-BE49-F238E27FC236}">
                <a16:creationId xmlns:a16="http://schemas.microsoft.com/office/drawing/2014/main" id="{6FBAE182-D3D3-4834-9482-7ACBC4BF33CA}"/>
              </a:ext>
            </a:extLst>
          </p:cNvPr>
          <p:cNvSpPr/>
          <p:nvPr/>
        </p:nvSpPr>
        <p:spPr>
          <a:xfrm>
            <a:off x="6429607" y="3755584"/>
            <a:ext cx="3169920" cy="584968"/>
          </a:xfrm>
          <a:prstGeom prst="rect">
            <a:avLst/>
          </a:prstGeom>
        </p:spPr>
        <p:txBody>
          <a:bodyPr wrap="square">
            <a:spAutoFit/>
          </a:bodyPr>
          <a:lstStyle/>
          <a:p>
            <a:pPr marL="228594" marR="0" lvl="1" indent="-228594" defTabSz="1219170" eaLnBrk="1" fontAlgn="auto" latinLnBrk="0" hangingPunct="1">
              <a:lnSpc>
                <a:spcPct val="100000"/>
              </a:lnSpc>
              <a:spcBef>
                <a:spcPts val="0"/>
              </a:spcBef>
              <a:spcAft>
                <a:spcPts val="0"/>
              </a:spcAft>
              <a:buClr>
                <a:srgbClr val="414141"/>
              </a:buClr>
              <a:buSzPct val="90000"/>
              <a:buFont typeface="Wingdings" panose="05000000000000000000" pitchFamily="2" charset="2"/>
              <a:buChar char="Ø"/>
              <a:tabLst/>
              <a:defRPr/>
            </a:pPr>
            <a:r>
              <a:rPr kumimoji="0" lang="en-GB" sz="1067" b="0" i="0" u="none" strike="noStrike" kern="0" cap="none" spc="0" normalizeH="0" baseline="0" noProof="0">
                <a:ln>
                  <a:noFill/>
                </a:ln>
                <a:effectLst/>
                <a:uLnTx/>
                <a:uFillTx/>
              </a:rPr>
              <a:t>Shared data between departments and/or distributed outside the organization including   (local) regulatory data.</a:t>
            </a:r>
          </a:p>
        </p:txBody>
      </p:sp>
      <p:grpSp>
        <p:nvGrpSpPr>
          <p:cNvPr id="224" name="Group 223">
            <a:extLst>
              <a:ext uri="{FF2B5EF4-FFF2-40B4-BE49-F238E27FC236}">
                <a16:creationId xmlns:a16="http://schemas.microsoft.com/office/drawing/2014/main" id="{C424C61F-7D9C-4F84-86A2-6F99C30D6CE6}"/>
              </a:ext>
            </a:extLst>
          </p:cNvPr>
          <p:cNvGrpSpPr/>
          <p:nvPr/>
        </p:nvGrpSpPr>
        <p:grpSpPr>
          <a:xfrm>
            <a:off x="1706881" y="4365044"/>
            <a:ext cx="2995493" cy="361414"/>
            <a:chOff x="4822206" y="3274096"/>
            <a:chExt cx="2246620" cy="271060"/>
          </a:xfrm>
        </p:grpSpPr>
        <p:grpSp>
          <p:nvGrpSpPr>
            <p:cNvPr id="225" name="Group 224">
              <a:extLst>
                <a:ext uri="{FF2B5EF4-FFF2-40B4-BE49-F238E27FC236}">
                  <a16:creationId xmlns:a16="http://schemas.microsoft.com/office/drawing/2014/main" id="{D13C827C-E298-4C50-870C-D416116B1711}"/>
                </a:ext>
              </a:extLst>
            </p:cNvPr>
            <p:cNvGrpSpPr/>
            <p:nvPr/>
          </p:nvGrpSpPr>
          <p:grpSpPr>
            <a:xfrm>
              <a:off x="4913550" y="3375865"/>
              <a:ext cx="2100921" cy="100076"/>
              <a:chOff x="457200" y="3316224"/>
              <a:chExt cx="1752600" cy="100076"/>
            </a:xfrm>
          </p:grpSpPr>
          <p:cxnSp>
            <p:nvCxnSpPr>
              <p:cNvPr id="228" name="Straight Connector 227">
                <a:extLst>
                  <a:ext uri="{FF2B5EF4-FFF2-40B4-BE49-F238E27FC236}">
                    <a16:creationId xmlns:a16="http://schemas.microsoft.com/office/drawing/2014/main" id="{97143307-CBD8-4F5D-9884-9409F96D4413}"/>
                  </a:ext>
                </a:extLst>
              </p:cNvPr>
              <p:cNvCxnSpPr/>
              <p:nvPr/>
            </p:nvCxnSpPr>
            <p:spPr>
              <a:xfrm flipH="1" flipV="1">
                <a:off x="457200" y="3360946"/>
                <a:ext cx="1752600" cy="5332"/>
              </a:xfrm>
              <a:prstGeom prst="line">
                <a:avLst/>
              </a:prstGeom>
              <a:solidFill>
                <a:srgbClr val="535353">
                  <a:lumMod val="40000"/>
                  <a:lumOff val="60000"/>
                </a:srgbClr>
              </a:solidFill>
              <a:ln w="9525" cap="flat" cmpd="sng" algn="ctr">
                <a:solidFill>
                  <a:srgbClr val="535353">
                    <a:lumMod val="40000"/>
                    <a:lumOff val="60000"/>
                  </a:srgbClr>
                </a:solidFill>
                <a:prstDash val="solid"/>
              </a:ln>
              <a:effectLst/>
            </p:spPr>
          </p:cxnSp>
          <p:sp>
            <p:nvSpPr>
              <p:cNvPr id="229" name="Isosceles Triangle 228">
                <a:extLst>
                  <a:ext uri="{FF2B5EF4-FFF2-40B4-BE49-F238E27FC236}">
                    <a16:creationId xmlns:a16="http://schemas.microsoft.com/office/drawing/2014/main" id="{4E43AD7C-A465-4943-B932-E23B4C2D7B86}"/>
                  </a:ext>
                </a:extLst>
              </p:cNvPr>
              <p:cNvSpPr/>
              <p:nvPr/>
            </p:nvSpPr>
            <p:spPr>
              <a:xfrm rot="10800000" flipH="1" flipV="1">
                <a:off x="633329" y="3316224"/>
                <a:ext cx="52470" cy="38372"/>
              </a:xfrm>
              <a:prstGeom prst="triangle">
                <a:avLst/>
              </a:prstGeom>
              <a:solidFill>
                <a:srgbClr val="96B439"/>
              </a:solidFill>
              <a:ln w="25400" cap="flat" cmpd="sng" algn="ctr">
                <a:solidFill>
                  <a:srgbClr val="96B439"/>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sp>
            <p:nvSpPr>
              <p:cNvPr id="230" name="Isosceles Triangle 229">
                <a:extLst>
                  <a:ext uri="{FF2B5EF4-FFF2-40B4-BE49-F238E27FC236}">
                    <a16:creationId xmlns:a16="http://schemas.microsoft.com/office/drawing/2014/main" id="{BE4868BA-55D8-4451-BED8-3E991583A717}"/>
                  </a:ext>
                </a:extLst>
              </p:cNvPr>
              <p:cNvSpPr/>
              <p:nvPr/>
            </p:nvSpPr>
            <p:spPr>
              <a:xfrm rot="10800000" flipH="1">
                <a:off x="1930400" y="3377928"/>
                <a:ext cx="52470" cy="38372"/>
              </a:xfrm>
              <a:prstGeom prst="triangle">
                <a:avLst/>
              </a:prstGeom>
              <a:solidFill>
                <a:srgbClr val="E64415"/>
              </a:solidFill>
              <a:ln w="25400" cap="flat" cmpd="sng" algn="ctr">
                <a:solidFill>
                  <a:srgbClr val="E64415"/>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Calibri"/>
                  <a:ea typeface="+mn-ea"/>
                  <a:cs typeface="+mn-cs"/>
                </a:endParaRPr>
              </a:p>
            </p:txBody>
          </p:sp>
        </p:grpSp>
        <p:sp>
          <p:nvSpPr>
            <p:cNvPr id="226" name="TextBox 225">
              <a:extLst>
                <a:ext uri="{FF2B5EF4-FFF2-40B4-BE49-F238E27FC236}">
                  <a16:creationId xmlns:a16="http://schemas.microsoft.com/office/drawing/2014/main" id="{64EA98A7-E619-4896-A683-A2C2209CC1AF}"/>
                </a:ext>
              </a:extLst>
            </p:cNvPr>
            <p:cNvSpPr txBox="1"/>
            <p:nvPr/>
          </p:nvSpPr>
          <p:spPr>
            <a:xfrm>
              <a:off x="6792067" y="3368233"/>
              <a:ext cx="276759"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E64415"/>
                  </a:solidFill>
                  <a:effectLst/>
                  <a:uLnTx/>
                  <a:uFillTx/>
                </a:rPr>
                <a:t>Out</a:t>
              </a:r>
              <a:endParaRPr kumimoji="0" lang="en-GB" sz="2133" b="1" i="1" u="none" strike="noStrike" kern="0" cap="none" spc="0" normalizeH="0" baseline="0" noProof="0">
                <a:ln>
                  <a:noFill/>
                </a:ln>
                <a:solidFill>
                  <a:srgbClr val="E64415"/>
                </a:solidFill>
                <a:effectLst/>
                <a:uLnTx/>
                <a:uFillTx/>
              </a:endParaRPr>
            </a:p>
          </p:txBody>
        </p:sp>
        <p:sp>
          <p:nvSpPr>
            <p:cNvPr id="227" name="TextBox 226">
              <a:extLst>
                <a:ext uri="{FF2B5EF4-FFF2-40B4-BE49-F238E27FC236}">
                  <a16:creationId xmlns:a16="http://schemas.microsoft.com/office/drawing/2014/main" id="{3DD77F84-231C-4BA0-9553-701A67749DEE}"/>
                </a:ext>
              </a:extLst>
            </p:cNvPr>
            <p:cNvSpPr txBox="1"/>
            <p:nvPr/>
          </p:nvSpPr>
          <p:spPr>
            <a:xfrm>
              <a:off x="4822206" y="3274096"/>
              <a:ext cx="209433" cy="176923"/>
            </a:xfrm>
            <a:prstGeom prst="rect">
              <a:avLst/>
            </a:prstGeom>
            <a:noFill/>
          </p:spPr>
          <p:txBody>
            <a:bodyPr wrap="none" rtlCol="0">
              <a:spAutoFit/>
            </a:bodyPr>
            <a:lstStyle/>
            <a:p>
              <a:pPr marL="0" marR="0" lvl="0" indent="0" defTabSz="1219170" eaLnBrk="1" fontAlgn="auto" latinLnBrk="0" hangingPunct="1">
                <a:lnSpc>
                  <a:spcPct val="100000"/>
                </a:lnSpc>
                <a:spcBef>
                  <a:spcPts val="32"/>
                </a:spcBef>
                <a:spcAft>
                  <a:spcPts val="0"/>
                </a:spcAft>
                <a:buClrTx/>
                <a:buSzTx/>
                <a:buFontTx/>
                <a:buNone/>
                <a:tabLst/>
                <a:defRPr/>
              </a:pPr>
              <a:r>
                <a:rPr kumimoji="0" lang="en-US" sz="933" b="1" i="1" u="none" strike="noStrike" kern="0" cap="none" spc="0" normalizeH="0" baseline="0" noProof="0">
                  <a:ln>
                    <a:noFill/>
                  </a:ln>
                  <a:solidFill>
                    <a:srgbClr val="96B439"/>
                  </a:solidFill>
                  <a:effectLst/>
                  <a:uLnTx/>
                  <a:uFillTx/>
                </a:rPr>
                <a:t>In</a:t>
              </a:r>
              <a:endParaRPr kumimoji="0" lang="en-GB" sz="2133" b="1" i="1" u="none" strike="noStrike" kern="0" cap="none" spc="0" normalizeH="0" baseline="0" noProof="0">
                <a:ln>
                  <a:noFill/>
                </a:ln>
                <a:solidFill>
                  <a:srgbClr val="96B439"/>
                </a:solidFill>
                <a:effectLst/>
                <a:uLnTx/>
                <a:uFillTx/>
              </a:endParaRPr>
            </a:p>
          </p:txBody>
        </p:sp>
      </p:grpSp>
    </p:spTree>
    <p:extLst>
      <p:ext uri="{BB962C8B-B14F-4D97-AF65-F5344CB8AC3E}">
        <p14:creationId xmlns:p14="http://schemas.microsoft.com/office/powerpoint/2010/main" val="7216657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829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B&lt;/m_strFormatTime&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18&quot;&gt;&lt;elem m_fUsage=&quot;2.48486059767564926304E+00&quot;&gt;&lt;m_msothmcolidx val=&quot;0&quot;/&gt;&lt;m_rgb r=&quot;7F&quot; g=&quot;7F&quot; b=&quot;88&quot;/&gt;&lt;m_nBrightness endver=&quot;26206&quot; val=&quot;0&quot;/&gt;&lt;/elem&gt;&lt;elem m_fUsage=&quot;2.24171860847316706256E+00&quot;&gt;&lt;m_msothmcolidx val=&quot;0&quot;/&gt;&lt;m_rgb r=&quot;C4&quot; g=&quot;C4&quot; b=&quot;CD&quot;/&gt;&lt;m_nBrightness endver=&quot;26206&quot; val=&quot;0&quot;/&gt;&lt;/elem&gt;&lt;elem m_fUsage=&quot;1.98097005593660902001E+00&quot;&gt;&lt;m_msothmcolidx val=&quot;0&quot;/&gt;&lt;m_rgb r=&quot;A6&quot; g=&quot;A6&quot; b=&quot;AF&quot;/&gt;&lt;m_nBrightness endver=&quot;26206&quot; val=&quot;0&quot;/&gt;&lt;/elem&gt;&lt;elem m_fUsage=&quot;1.68607860171808443539E+00&quot;&gt;&lt;m_msothmcolidx val=&quot;0&quot;/&gt;&lt;m_rgb r=&quot;4E&quot; g=&quot;4E&quot; b=&quot;58&quot;/&gt;&lt;m_nBrightness endver=&quot;26206&quot; val=&quot;0&quot;/&gt;&lt;/elem&gt;&lt;elem m_fUsage=&quot;1.10175955152807381054E+00&quot;&gt;&lt;m_msothmcolidx val=&quot;0&quot;/&gt;&lt;m_rgb r=&quot;74&quot; g=&quot;74&quot; b=&quot;80&quot;/&gt;&lt;m_nBrightness endver=&quot;26206&quot; val=&quot;0&quot;/&gt;&lt;/elem&gt;&lt;elem m_fUsage=&quot;1.66771816996665767086E-01&quot;&gt;&lt;m_msothmcolidx val=&quot;0&quot;/&gt;&lt;m_rgb r=&quot;5E&quot; g=&quot;5E&quot; b=&quot;67&quot;/&gt;&lt;m_nBrightness endver=&quot;26206&quot; val=&quot;0&quot;/&gt;&lt;/elem&gt;&lt;elem m_fUsage=&quot;1.35085171767299283552E-01&quot;&gt;&lt;m_msothmcolidx val=&quot;0&quot;/&gt;&lt;m_rgb r=&quot;CC&quot; g=&quot;CC&quot; b=&quot;D5&quot;/&gt;&lt;m_nBrightness endver=&quot;26206&quot; val=&quot;0&quot;/&gt;&lt;/elem&gt;&lt;elem m_fUsage=&quot;2.73452100805963334296E-02&quot;&gt;&lt;m_msothmcolidx val=&quot;0&quot;/&gt;&lt;m_rgb r=&quot;FF&quot; g=&quot;8D&quot; b=&quot;86&quot;/&gt;&lt;m_nBrightness endver=&quot;26206&quot; val=&quot;0&quot;/&gt;&lt;/elem&gt;&lt;elem m_fUsage=&quot;2.46106890725367004336E-02&quot;&gt;&lt;m_msothmcolidx val=&quot;0&quot;/&gt;&lt;m_rgb r=&quot;E8&quot; g=&quot;0D&quot; b=&quot;00&quot;/&gt;&lt;m_nBrightness endver=&quot;26206&quot; val=&quot;0&quot;/&gt;&lt;/elem&gt;&lt;elem m_fUsage=&quot;1.99346581487547282185E-02&quot;&gt;&lt;m_msothmcolidx val=&quot;0&quot;/&gt;&lt;m_rgb r=&quot;FF&quot; g=&quot;B3&quot; b=&quot;AF&quot;/&gt;&lt;m_nBrightness endver=&quot;26206&quot; val=&quot;0&quot;/&gt;&lt;/elem&gt;&lt;elem m_fUsage=&quot;1.79411923338792557436E-02&quot;&gt;&lt;m_msothmcolidx val=&quot;0&quot;/&gt;&lt;m_rgb r=&quot;FF&quot; g=&quot;D9&quot; b=&quot;D7&quot;/&gt;&lt;m_nBrightness endver=&quot;26206&quot; val=&quot;0&quot;/&gt;&lt;/elem&gt;&lt;elem m_fUsage=&quot;1.64232032682606748919E-02&quot;&gt;&lt;m_msothmcolidx val=&quot;0&quot;/&gt;&lt;m_rgb r=&quot;9B&quot; g=&quot;08&quot; b=&quot;00&quot;/&gt;&lt;m_nBrightness endver=&quot;26206&quot; val=&quot;0&quot;/&gt;&lt;/elem&gt;&lt;elem m_fUsage=&quot;1.19725151825620327456E-02&quot;&gt;&lt;m_msothmcolidx val=&quot;0&quot;/&gt;&lt;m_rgb r=&quot;13&quot; g=&quot;56&quot; b=&quot;55&quot;/&gt;&lt;m_nBrightness endver=&quot;26206&quot; val=&quot;0&quot;/&gt;&lt;/elem&gt;&lt;elem m_fUsage=&quot;1.07752636643058292976E-02&quot;&gt;&lt;m_msothmcolidx val=&quot;0&quot;/&gt;&lt;m_rgb r=&quot;1D&quot; g=&quot;81&quot; b=&quot;7F&quot;/&gt;&lt;m_nBrightness endver=&quot;26206&quot; val=&quot;0&quot;/&gt;&lt;/elem&gt;&lt;elem m_fUsage=&quot;9.69773729787524671475E-03&quot;&gt;&lt;m_msothmcolidx val=&quot;0&quot;/&gt;&lt;m_rgb r=&quot;6D&quot; g=&quot;DE&quot; b=&quot;DC&quot;/&gt;&lt;m_nBrightness endver=&quot;26206&quot; val=&quot;0&quot;/&gt;&lt;/elem&gt;&lt;elem m_fUsage=&quot;8.72796356808772273717E-03&quot;&gt;&lt;m_msothmcolidx val=&quot;0&quot;/&gt;&lt;m_rgb r=&quot;9E&quot; g=&quot;E9&quot; b=&quot;E8&quot;/&gt;&lt;m_nBrightness endver=&quot;26206&quot; val=&quot;0&quot;/&gt;&lt;/elem&gt;&lt;elem m_fUsage=&quot;7.85516721127895063692E-03&quot;&gt;&lt;m_msothmcolidx val=&quot;0&quot;/&gt;&lt;m_rgb r=&quot;CE&quot; g=&quot;F4&quot; b=&quot;F3&quot;/&gt;&lt;m_nBrightness endver=&quot;26206&quot; val=&quot;0&quot;/&gt;&lt;/elem&gt;&lt;elem m_fUsage=&quot;5.72641689702235463094E-03&quot;&gt;&lt;m_msothmcolidx val=&quot;0&quot;/&gt;&lt;m_rgb r=&quot;C0&quot; g=&quot;70&quot; b=&quot;6F&quot;/&gt;&lt;m_nBrightness endver=&quot;26206&quot; val=&quot;0&quot;/&gt;&lt;/elem&gt;&lt;/m_vecMRU&gt;&lt;/m_mruColor&gt;&lt;m_eweekdayFirstOfWeek val=&quot;2&quot;/&gt;&lt;m_eweekdayFirstOfWorkweek val=&quot;2&quot;/&gt;&lt;m_eweekdayFirstOfWeekend val=&quot;7&quot;/&gt;&lt;/CPresentation&gt;&lt;/root&gt;"/>
  <p:tag name="CUSTOMLAYOUT" val="F"/>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APLORISLIBID" val="L7c7a72ab-0046-4525-a432-eef776369efb.1.D1ZKKg=="/>
  <p:tag name="APLORISLIBHASH" val="1.162_g+n+DWRmUlIfEHiofSWvW4pwZPM="/>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IRG5mirDShCiKxOZiYz72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128.xml><?xml version="1.0" encoding="utf-8"?>
<p:tagLst xmlns:a="http://schemas.openxmlformats.org/drawingml/2006/main" xmlns:r="http://schemas.openxmlformats.org/officeDocument/2006/relationships" xmlns:p="http://schemas.openxmlformats.org/presentationml/2006/main">
  <p:tag name="APLORISLIBID" val="L7eb6b6e9-30cf-48d7-964a-5d023223fc24.1.ne4tyw=="/>
  <p:tag name="APLORISLIBHASH" val="1.162_T+sndJqP481pIXhTTHgryeAJWEo="/>
</p:tagLst>
</file>

<file path=ppt/tags/tag129.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31.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148.xml><?xml version="1.0" encoding="utf-8"?>
<p:tagLst xmlns:a="http://schemas.openxmlformats.org/drawingml/2006/main" xmlns:r="http://schemas.openxmlformats.org/officeDocument/2006/relationships" xmlns:p="http://schemas.openxmlformats.org/presentationml/2006/main">
  <p:tag name="APLORISLIBID" val="L2ca70907-f891-4a3d-9f7e-363ddaf5d026.1.X1cFrg=="/>
  <p:tag name="APLORISLIBHASH" val="1.162_mV3G/xSguNmvPSzwaW9V/SyazyY="/>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APLORISLIBID" val="L58743c99-276c-40e8-9c8d-08ea5523d642.2.0rSQlA=="/>
  <p:tag name="APLORISLIBHASH" val="1.162_UkKM1qkx1XMIdIAVTxcQWYwrNgg="/>
</p:tagLst>
</file>

<file path=ppt/tags/tag155.xml><?xml version="1.0" encoding="utf-8"?>
<p:tagLst xmlns:a="http://schemas.openxmlformats.org/drawingml/2006/main" xmlns:r="http://schemas.openxmlformats.org/officeDocument/2006/relationships" xmlns:p="http://schemas.openxmlformats.org/presentationml/2006/main">
  <p:tag name="APLORISLIBID" val="L48fdcc09-2ce5-4af5-9673-bf839bc8a574.1.P9Uptg=="/>
  <p:tag name="APLORISLIBHASH" val="1.16rD0aAtcCRsfZ+YPjMlKYABKYQG8="/>
</p:tagLst>
</file>

<file path=ppt/tags/tag156.xml><?xml version="1.0" encoding="utf-8"?>
<p:tagLst xmlns:a="http://schemas.openxmlformats.org/drawingml/2006/main" xmlns:r="http://schemas.openxmlformats.org/officeDocument/2006/relationships" xmlns:p="http://schemas.openxmlformats.org/presentationml/2006/main">
  <p:tag name="APLORISLIBID" val="L014609d1-bc76-4003-b7c8-f1fa1fe028c8.1.x1huhA=="/>
  <p:tag name="APLORISLIBHASH" val="1.16ftiMtuzWFt4NaGVIYCOSPb/YSHU="/>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162.xml><?xml version="1.0" encoding="utf-8"?>
<p:tagLst xmlns:a="http://schemas.openxmlformats.org/drawingml/2006/main" xmlns:r="http://schemas.openxmlformats.org/officeDocument/2006/relationships" xmlns:p="http://schemas.openxmlformats.org/presentationml/2006/main">
  <p:tag name="APLORISLIBID" val="L7eb6b6e9-30cf-48d7-964a-5d023223fc24.1.ne4tyw=="/>
  <p:tag name="APLORISLIBHASH" val="1.162_T+sndJqP481pIXhTTHgryeAJWEo="/>
</p:tagLst>
</file>

<file path=ppt/tags/tag163.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64.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65.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APLORISLIBID" val="L7c7a72ab-0046-4525-a432-eef776369efb.1.D1ZKKg=="/>
  <p:tag name="APLORISLIBHASH" val="1.162_g+n+DWRmUlIfEHiofSWvW4pwZPM="/>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IRG5mirDShCiKxOZiYz72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WWUVlBBH2l3k9hxXzMmW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INLINETEXTSHAPEGUID" val="e9e5e1f3-2ee8-4172-b94e-5125acf75fab"/>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ka.0aJ0JRt6BjkvBRGe.h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56.xml><?xml version="1.0" encoding="utf-8"?>
<p:tagLst xmlns:a="http://schemas.openxmlformats.org/drawingml/2006/main" xmlns:r="http://schemas.openxmlformats.org/officeDocument/2006/relationships" xmlns:p="http://schemas.openxmlformats.org/presentationml/2006/main">
  <p:tag name="APLORISLIBID" val="L7eb6b6e9-30cf-48d7-964a-5d023223fc24.1.ne4tyw=="/>
  <p:tag name="APLORISLIBHASH" val="1.162_T+sndJqP481pIXhTTHgryeAJWEo="/>
</p:tagLst>
</file>

<file path=ppt/tags/tag57.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58.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59.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ik9g.6aq00WkbNTDofa0y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82.xml><?xml version="1.0" encoding="utf-8"?>
<p:tagLst xmlns:a="http://schemas.openxmlformats.org/drawingml/2006/main" xmlns:r="http://schemas.openxmlformats.org/officeDocument/2006/relationships" xmlns:p="http://schemas.openxmlformats.org/presentationml/2006/main">
  <p:tag name="APLORISLIBID" val="L2ca70907-f891-4a3d-9f7e-363ddaf5d026.1.X1cFrg=="/>
  <p:tag name="APLORISLIBHASH" val="1.162_mV3G/xSguNmvPSzwaW9V/SyazyY="/>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PLORISLIBID" val="L58743c99-276c-40e8-9c8d-08ea5523d642.2.0rSQlA=="/>
  <p:tag name="APLORISLIBHASH" val="1.162_UkKM1qkx1XMIdIAVTxcQWYwrNgg="/>
</p:tagLst>
</file>

<file path=ppt/tags/tag89.xml><?xml version="1.0" encoding="utf-8"?>
<p:tagLst xmlns:a="http://schemas.openxmlformats.org/drawingml/2006/main" xmlns:r="http://schemas.openxmlformats.org/officeDocument/2006/relationships" xmlns:p="http://schemas.openxmlformats.org/presentationml/2006/main">
  <p:tag name="APLORISLIBID" val="L48fdcc09-2ce5-4af5-9673-bf839bc8a574.1.P9Uptg=="/>
  <p:tag name="APLORISLIBHASH" val="1.16rD0aAtcCRsfZ+YPjMlKYABKYQG8="/>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ik9g.6aq00WkbNTDofa0yw"/>
</p:tagLst>
</file>

<file path=ppt/tags/tag90.xml><?xml version="1.0" encoding="utf-8"?>
<p:tagLst xmlns:a="http://schemas.openxmlformats.org/drawingml/2006/main" xmlns:r="http://schemas.openxmlformats.org/officeDocument/2006/relationships" xmlns:p="http://schemas.openxmlformats.org/presentationml/2006/main">
  <p:tag name="APLORISLIBID" val="L014609d1-bc76-4003-b7c8-f1fa1fe028c8.1.x1huhA=="/>
  <p:tag name="APLORISLIBHASH" val="1.16ftiMtuzWFt4NaGVIYCOSPb/YSHU="/>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APLORISLIBID" val="L2d4bc2bb-3d7e-4927-baf4-2372c67cba80.1.6+1BJA=="/>
  <p:tag name="APLORISLIBHASH" val="1.162_7LvgLawsAyipHmMTU9/wY3wCKHc="/>
</p:tagLst>
</file>

<file path=ppt/tags/tag96.xml><?xml version="1.0" encoding="utf-8"?>
<p:tagLst xmlns:a="http://schemas.openxmlformats.org/drawingml/2006/main" xmlns:r="http://schemas.openxmlformats.org/officeDocument/2006/relationships" xmlns:p="http://schemas.openxmlformats.org/presentationml/2006/main">
  <p:tag name="APLORISLIBID" val="L7eb6b6e9-30cf-48d7-964a-5d023223fc24.1.ne4tyw=="/>
  <p:tag name="APLORISLIBHASH" val="1.162_T+sndJqP481pIXhTTHgryeAJWEo="/>
</p:tagLst>
</file>

<file path=ppt/tags/tag97.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98.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ags/tag99.xml><?xml version="1.0" encoding="utf-8"?>
<p:tagLst xmlns:a="http://schemas.openxmlformats.org/drawingml/2006/main" xmlns:r="http://schemas.openxmlformats.org/officeDocument/2006/relationships" xmlns:p="http://schemas.openxmlformats.org/presentationml/2006/main">
  <p:tag name="APLORISLIBID" val="L593e247a-74d2-45f6-af0d-f0dc6477b9bf.1.6EmRmw=="/>
  <p:tag name="APLORISLIBHASH" val="1.15mwJu8bcIdfTnWGMRHBtU1AvzA50="/>
</p:tagLst>
</file>

<file path=ppt/theme/theme1.xml><?xml version="1.0" encoding="utf-8"?>
<a:theme xmlns:a="http://schemas.openxmlformats.org/drawingml/2006/main" name="EY-P Widescreen Template 2022">
  <a:themeElements>
    <a:clrScheme name="EYP2020_PPT">
      <a:dk1>
        <a:srgbClr val="FFFFFF"/>
      </a:dk1>
      <a:lt1>
        <a:srgbClr val="2E2E38"/>
      </a:lt1>
      <a:dk2>
        <a:srgbClr val="FFE600"/>
      </a:dk2>
      <a:lt2>
        <a:srgbClr val="000000"/>
      </a:lt2>
      <a:accent1>
        <a:srgbClr val="1A9AFA"/>
      </a:accent1>
      <a:accent2>
        <a:srgbClr val="2E2E38"/>
      </a:accent2>
      <a:accent3>
        <a:srgbClr val="747480"/>
      </a:accent3>
      <a:accent4>
        <a:srgbClr val="C4C4CD"/>
      </a:accent4>
      <a:accent5>
        <a:srgbClr val="FF4136"/>
      </a:accent5>
      <a:accent6>
        <a:srgbClr val="2DB757"/>
      </a:accent6>
      <a:hlink>
        <a:srgbClr val="1A9AFA"/>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9525">
          <a:noFill/>
        </a:ln>
      </a:spPr>
      <a:bodyPr lIns="72000" tIns="72000" rIns="72000" bIns="72000" rtlCol="0" anchor="ctr" anchorCtr="0"/>
      <a:lstStyle>
        <a:defPPr algn="l">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3"/>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171450" indent="-171450" algn="l">
          <a:lnSpc>
            <a:spcPct val="85000"/>
          </a:lnSpc>
          <a:spcAft>
            <a:spcPts val="600"/>
          </a:spcAft>
          <a:buSzPct val="110000"/>
          <a:buFont typeface="EYInterstate Light" panose="02000506000000020004" pitchFamily="2" charset="0"/>
          <a:buChar char="•"/>
          <a:defRPr sz="1100" dirty="0" smtClean="0">
            <a:solidFill>
              <a:schemeClr val="bg1"/>
            </a:solidFill>
          </a:defRPr>
        </a:defPPr>
      </a:lstStyle>
    </a:txDef>
  </a:objectDefaults>
  <a:extraClrSchemeLst/>
  <a:custClrLst>
    <a:custClr name="Teal">
      <a:srgbClr val="27ACAA"/>
    </a:custClr>
    <a:custClr name="Green">
      <a:srgbClr val="2DB757"/>
    </a:custClr>
    <a:custClr name="Orange">
      <a:srgbClr val="FF6D00"/>
    </a:custClr>
    <a:custClr name="Purple">
      <a:srgbClr val="3D108A"/>
    </a:custClr>
    <a:custClr name="Maroon">
      <a:srgbClr val="750E5C"/>
    </a:custClr>
    <a:custClr name="Red">
      <a:srgbClr val="FF4136"/>
    </a:custClr>
    <a:custClr name="blank">
      <a:srgbClr val="FFFFFF"/>
    </a:custClr>
    <a:custClr name="blank">
      <a:srgbClr val="FFFFFF"/>
    </a:custClr>
    <a:custClr name="blank">
      <a:srgbClr val="FFFFFF"/>
    </a:custClr>
    <a:custClr name="blank">
      <a:srgbClr val="FFFFFF"/>
    </a:custClr>
    <a:custClr name="Teal">
      <a:srgbClr val="42C9C2"/>
    </a:custClr>
    <a:custClr name="Green">
      <a:srgbClr val="34C768"/>
    </a:custClr>
    <a:custClr name="Orange">
      <a:srgbClr val="FF810A"/>
    </a:custClr>
    <a:custClr name="Purple">
      <a:srgbClr val="542EA5"/>
    </a:custClr>
    <a:custClr name="Maroon">
      <a:srgbClr val="922B73"/>
    </a:custClr>
    <a:custClr name="Red">
      <a:srgbClr val="F95D54"/>
    </a:custClr>
    <a:custClr name="blank">
      <a:srgbClr val="FFFFFF"/>
    </a:custClr>
    <a:custClr name="blank">
      <a:srgbClr val="FFFFFF"/>
    </a:custClr>
    <a:custClr name="blank">
      <a:srgbClr val="FFFFFF"/>
    </a:custClr>
    <a:custClr name="blank">
      <a:srgbClr val="FFFFFF"/>
    </a:custClr>
    <a:custClr name="Teal">
      <a:srgbClr val="60E6E1"/>
    </a:custClr>
    <a:custClr name="Green">
      <a:srgbClr val="57E188"/>
    </a:custClr>
    <a:custClr name="Orange">
      <a:srgbClr val="FF9831"/>
    </a:custClr>
    <a:custClr name="Purple">
      <a:srgbClr val="724BC3"/>
    </a:custClr>
    <a:custClr name="Maroon">
      <a:srgbClr val="B14891"/>
    </a:custClr>
    <a:custClr name="Red">
      <a:srgbClr val="FF736A"/>
    </a:custClr>
    <a:custClr name="blank">
      <a:srgbClr val="FFFFFF"/>
    </a:custClr>
    <a:custClr name="blank">
      <a:srgbClr val="FFFFFF"/>
    </a:custClr>
    <a:custClr name="blank">
      <a:srgbClr val="FFFFFF"/>
    </a:custClr>
    <a:custClr name="blank">
      <a:srgbClr val="FFFFFF"/>
    </a:custClr>
    <a:custClr name="Teal">
      <a:srgbClr val="93F0E6"/>
    </a:custClr>
    <a:custClr name="Green">
      <a:srgbClr val="8CE8AD"/>
    </a:custClr>
    <a:custClr name="Orange">
      <a:srgbClr val="FFB46A"/>
    </a:custClr>
    <a:custClr name="Purple">
      <a:srgbClr val="9C82D4"/>
    </a:custClr>
    <a:custClr name="Maroon">
      <a:srgbClr val="C981B2"/>
    </a:custClr>
    <a:custClr name="Red">
      <a:srgbClr val="FF9A91"/>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EY-Parthenon (blank).potx" id="{CE52F024-EC4E-441C-9153-361D5F44F3F6}" vid="{0EFBFF98-DD65-424B-BCC6-0920D7E449F9}"/>
    </a:ext>
  </a:extLst>
</a:theme>
</file>

<file path=ppt/theme/theme10.xml><?xml version="1.0" encoding="utf-8"?>
<a:theme xmlns:a="http://schemas.openxmlformats.org/drawingml/2006/main" name="8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11.xml><?xml version="1.0" encoding="utf-8"?>
<a:theme xmlns:a="http://schemas.openxmlformats.org/drawingml/2006/main" name="2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12.xml><?xml version="1.0" encoding="utf-8"?>
<a:theme xmlns:a="http://schemas.openxmlformats.org/drawingml/2006/main" name="4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3.xml><?xml version="1.0" encoding="utf-8"?>
<a:theme xmlns:a="http://schemas.openxmlformats.org/drawingml/2006/main" name="PPT Theme1 Aegon">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PPT Theme1 Aegon" id="{43EF5401-5D43-44F3-9F64-056179008D20}" vid="{3340B473-65F1-4B62-BDC7-0A8BA5B047D6}"/>
    </a:ext>
  </a:extLst>
</a:theme>
</file>

<file path=ppt/theme/theme4.xml><?xml version="1.0" encoding="utf-8"?>
<a:theme xmlns:a="http://schemas.openxmlformats.org/drawingml/2006/main" name="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5.xml><?xml version="1.0" encoding="utf-8"?>
<a:theme xmlns:a="http://schemas.openxmlformats.org/drawingml/2006/main" name="1_PPT Theme1 Aegon">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PPT Theme1 Aegon" id="{43EF5401-5D43-44F3-9F64-056179008D20}" vid="{3340B473-65F1-4B62-BDC7-0A8BA5B047D6}"/>
    </a:ext>
  </a:extLst>
</a:theme>
</file>

<file path=ppt/theme/theme6.xml><?xml version="1.0" encoding="utf-8"?>
<a:theme xmlns:a="http://schemas.openxmlformats.org/drawingml/2006/main" name="6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7.xml><?xml version="1.0" encoding="utf-8"?>
<a:theme xmlns:a="http://schemas.openxmlformats.org/drawingml/2006/main" name="7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8.xml><?xml version="1.0" encoding="utf-8"?>
<a:theme xmlns:a="http://schemas.openxmlformats.org/drawingml/2006/main" name="3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ppt/theme/theme9.xml><?xml version="1.0" encoding="utf-8"?>
<a:theme xmlns:a="http://schemas.openxmlformats.org/drawingml/2006/main" name="1_Kames Theme">
  <a:themeElements>
    <a:clrScheme name="Aegon Asset Management">
      <a:dk1>
        <a:srgbClr val="000000"/>
      </a:dk1>
      <a:lt1>
        <a:sysClr val="window" lastClr="FFFFFF"/>
      </a:lt1>
      <a:dk2>
        <a:srgbClr val="001F5B"/>
      </a:dk2>
      <a:lt2>
        <a:srgbClr val="FFFFFF"/>
      </a:lt2>
      <a:accent1>
        <a:srgbClr val="0069B4"/>
      </a:accent1>
      <a:accent2>
        <a:srgbClr val="FFB819"/>
      </a:accent2>
      <a:accent3>
        <a:srgbClr val="001F5B"/>
      </a:accent3>
      <a:accent4>
        <a:srgbClr val="C3002F"/>
      </a:accent4>
      <a:accent5>
        <a:srgbClr val="63A70A"/>
      </a:accent5>
      <a:accent6>
        <a:srgbClr val="D75F00"/>
      </a:accent6>
      <a:hlink>
        <a:srgbClr val="007BC8"/>
      </a:hlink>
      <a:folHlink>
        <a:srgbClr val="E84B37"/>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nchor="t" anchorCtr="0"/>
      <a:lstStyle>
        <a:defPPr>
          <a:defRPr sz="2000" dirty="0" smtClean="0">
            <a:solidFill>
              <a:schemeClr val="tx1"/>
            </a:solidFill>
          </a:defRPr>
        </a:defPPr>
      </a:lstStyle>
    </a:txDef>
  </a:objectDefaults>
  <a:extraClrSchemeLst/>
  <a:extLst>
    <a:ext uri="{05A4C25C-085E-4340-85A3-A5531E510DB2}">
      <thm15:themeFamily xmlns:thm15="http://schemas.microsoft.com/office/thememl/2012/main" name="AEGON_master_Widescreen_Corporate.potx" id="{BDF0D4F8-E407-4569-9AC9-B5C2EAB6E8A9}" vid="{32773DEA-138A-4E21-8D70-758B20F7A5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1D328955CF8B4EA09FDE1A8AF44AE2" ma:contentTypeVersion="10" ma:contentTypeDescription="Create a new document." ma:contentTypeScope="" ma:versionID="ddbc4b7ab69145e4ad6498aefc6f2479">
  <xsd:schema xmlns:xsd="http://www.w3.org/2001/XMLSchema" xmlns:xs="http://www.w3.org/2001/XMLSchema" xmlns:p="http://schemas.microsoft.com/office/2006/metadata/properties" xmlns:ns2="c7965f95-b4bf-46f9-943b-8632934390d8" xmlns:ns3="219c63b2-01cf-4a44-bff2-3b6feb06fedf" targetNamespace="http://schemas.microsoft.com/office/2006/metadata/properties" ma:root="true" ma:fieldsID="fd46ff4fd7797b4cf8071caa11b6b6b2" ns2:_="" ns3:_="">
    <xsd:import namespace="c7965f95-b4bf-46f9-943b-8632934390d8"/>
    <xsd:import namespace="219c63b2-01cf-4a44-bff2-3b6feb06fe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65f95-b4bf-46f9-943b-863293439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3ef62f9-2e07-484b-bd79-00aec90129f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9c63b2-01cf-4a44-bff2-3b6feb06fed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f2a7964-8d77-4a08-a68b-a756f3931a34}" ma:internalName="TaxCatchAll" ma:showField="CatchAllData" ma:web="219c63b2-01cf-4a44-bff2-3b6feb06fe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19c63b2-01cf-4a44-bff2-3b6feb06fedf" xsi:nil="true"/>
    <lcf76f155ced4ddcb4097134ff3c332f xmlns="c7965f95-b4bf-46f9-943b-8632934390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D7F879A-7962-4F19-AAE9-27FF3CC49AEA}">
  <ds:schemaRefs>
    <ds:schemaRef ds:uri="219c63b2-01cf-4a44-bff2-3b6feb06fedf"/>
    <ds:schemaRef ds:uri="c7965f95-b4bf-46f9-943b-863293439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8C76F6D-1525-4A53-8176-A383520C3D95}">
  <ds:schemaRefs>
    <ds:schemaRef ds:uri="http://schemas.microsoft.com/sharepoint/v3/contenttype/forms"/>
  </ds:schemaRefs>
</ds:datastoreItem>
</file>

<file path=customXml/itemProps3.xml><?xml version="1.0" encoding="utf-8"?>
<ds:datastoreItem xmlns:ds="http://schemas.openxmlformats.org/officeDocument/2006/customXml" ds:itemID="{0C592826-5685-413C-98A4-EC8E99ABE07C}">
  <ds:schemaRefs>
    <ds:schemaRef ds:uri="219c63b2-01cf-4a44-bff2-3b6feb06fedf"/>
    <ds:schemaRef ds:uri="c7965f95-b4bf-46f9-943b-8632934390d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1420</TotalTime>
  <Words>13183</Words>
  <Application>Microsoft Office PowerPoint</Application>
  <PresentationFormat>Widescreen</PresentationFormat>
  <Paragraphs>2594</Paragraphs>
  <Slides>102</Slides>
  <Notes>51</Notes>
  <HiddenSlides>0</HiddenSlides>
  <MMClips>0</MMClips>
  <ScaleCrop>false</ScaleCrop>
  <HeadingPairs>
    <vt:vector size="8" baseType="variant">
      <vt:variant>
        <vt:lpstr>Fonts Used</vt:lpstr>
      </vt:variant>
      <vt:variant>
        <vt:i4>13</vt:i4>
      </vt:variant>
      <vt:variant>
        <vt:lpstr>Theme</vt:lpstr>
      </vt:variant>
      <vt:variant>
        <vt:i4>12</vt:i4>
      </vt:variant>
      <vt:variant>
        <vt:lpstr>Embedded OLE Servers</vt:lpstr>
      </vt:variant>
      <vt:variant>
        <vt:i4>1</vt:i4>
      </vt:variant>
      <vt:variant>
        <vt:lpstr>Slide Titles</vt:lpstr>
      </vt:variant>
      <vt:variant>
        <vt:i4>102</vt:i4>
      </vt:variant>
    </vt:vector>
  </HeadingPairs>
  <TitlesOfParts>
    <vt:vector size="128" baseType="lpstr">
      <vt:lpstr>Arial</vt:lpstr>
      <vt:lpstr>Arial-BoldMT</vt:lpstr>
      <vt:lpstr>ArialMT</vt:lpstr>
      <vt:lpstr>Calibri</vt:lpstr>
      <vt:lpstr>Calibri Light</vt:lpstr>
      <vt:lpstr>Corbel</vt:lpstr>
      <vt:lpstr>EYInterstate</vt:lpstr>
      <vt:lpstr>EYInterstate Light</vt:lpstr>
      <vt:lpstr>Fira Sans Light</vt:lpstr>
      <vt:lpstr>Segoe UI</vt:lpstr>
      <vt:lpstr>Verdana</vt:lpstr>
      <vt:lpstr>Wingdings</vt:lpstr>
      <vt:lpstr>Wingdings 3</vt:lpstr>
      <vt:lpstr>EY-P Widescreen Template 2022</vt:lpstr>
      <vt:lpstr>5_Kames Theme</vt:lpstr>
      <vt:lpstr>PPT Theme1 Aegon</vt:lpstr>
      <vt:lpstr>Kames Theme</vt:lpstr>
      <vt:lpstr>1_PPT Theme1 Aegon</vt:lpstr>
      <vt:lpstr>6_Kames Theme</vt:lpstr>
      <vt:lpstr>7_Kames Theme</vt:lpstr>
      <vt:lpstr>3_Kames Theme</vt:lpstr>
      <vt:lpstr>1_Kames Theme</vt:lpstr>
      <vt:lpstr>8_Kames Theme</vt:lpstr>
      <vt:lpstr>2_Kames Theme</vt:lpstr>
      <vt:lpstr>4_Kames Theme</vt:lpstr>
      <vt:lpstr>think-cell Slide</vt:lpstr>
      <vt:lpstr>Guiding Coalition meeting  </vt:lpstr>
      <vt:lpstr>PowerPoint Presentation</vt:lpstr>
      <vt:lpstr>Launching Data Governance: Data Domains Model and Approval</vt:lpstr>
      <vt:lpstr>PowerPoint Presentation</vt:lpstr>
      <vt:lpstr>Suggested timeline for relaunching Data Governance within Aegon Asset Management</vt:lpstr>
      <vt:lpstr>Launching Data Governance: Data Domains Model and Approval</vt:lpstr>
      <vt:lpstr>Data Domain Model Approach and Approval process</vt:lpstr>
      <vt:lpstr>Data Objective Roadmap Approval Process</vt:lpstr>
      <vt:lpstr>PowerPoint Presentation</vt:lpstr>
      <vt:lpstr>Operationalizing Aegon Asset Management’s Data Strategy</vt:lpstr>
      <vt:lpstr>Operationalizing Aegon Asset Management’s Data Strategy</vt:lpstr>
      <vt:lpstr>Operationalizing Aegon Asset Management’s Data Strategy</vt:lpstr>
      <vt:lpstr>Operationalizing Aegon Asset Management’s Data Strategy</vt:lpstr>
      <vt:lpstr>Suggested timeline for the approval of Roadmap Objectives by the Guiding Coalition</vt:lpstr>
      <vt:lpstr>Data Challenges Initial Ranking</vt:lpstr>
      <vt:lpstr>Approach to Solving Aegon Asset Management’s Data Challenges</vt:lpstr>
      <vt:lpstr>Approach to Solving Aegon Asset Management’s Data Challenges</vt:lpstr>
      <vt:lpstr>PowerPoint Presentation</vt:lpstr>
      <vt:lpstr>PowerPoint Presentation</vt:lpstr>
      <vt:lpstr>Approach to Solving Aegon Asset Management’s Data Challenges</vt:lpstr>
      <vt:lpstr>eVestment Presentation by Viradj Oedjaghir</vt:lpstr>
      <vt:lpstr>Appendix 1 Guiding coalition meeting 14th June 2022    </vt:lpstr>
      <vt:lpstr>Guiding Coalition Kick-Off </vt:lpstr>
      <vt:lpstr>PowerPoint Presentation</vt:lpstr>
      <vt:lpstr>PowerPoint Presentation</vt:lpstr>
      <vt:lpstr>PowerPoint Presentation</vt:lpstr>
      <vt:lpstr>PowerPoint Presentation</vt:lpstr>
      <vt:lpstr>PowerPoint Presentation</vt:lpstr>
      <vt:lpstr>PowerPoint Presentation</vt:lpstr>
      <vt:lpstr>Why Data Governance?</vt:lpstr>
      <vt:lpstr>PowerPoint Presentation</vt:lpstr>
      <vt:lpstr>PowerPoint Presentation</vt:lpstr>
      <vt:lpstr>PowerPoint Presentation</vt:lpstr>
      <vt:lpstr>Data Governance Relaunch</vt:lpstr>
      <vt:lpstr>PowerPoint Presentation</vt:lpstr>
      <vt:lpstr>PowerPoint Presentation</vt:lpstr>
      <vt:lpstr>Day-to-day data challenges</vt:lpstr>
      <vt:lpstr>PowerPoint Presentation</vt:lpstr>
      <vt:lpstr>PowerPoint Presentation</vt:lpstr>
      <vt:lpstr>PowerPoint Presentation</vt:lpstr>
      <vt:lpstr>Data Literacy</vt:lpstr>
      <vt:lpstr>PowerPoint Presentation</vt:lpstr>
      <vt:lpstr>PowerPoint Presentation</vt:lpstr>
      <vt:lpstr>Appendix</vt:lpstr>
      <vt:lpstr>PowerPoint Presentation</vt:lpstr>
      <vt:lpstr>PowerPoint Presentation</vt:lpstr>
      <vt:lpstr>Appendix 4 Data Governance Community</vt:lpstr>
      <vt:lpstr>PowerPoint Presentation</vt:lpstr>
      <vt:lpstr>PowerPoint Presentation</vt:lpstr>
      <vt:lpstr>PowerPoint Presentation</vt:lpstr>
      <vt:lpstr>PowerPoint Presentation</vt:lpstr>
      <vt:lpstr>Guiding Coalition meeting  </vt:lpstr>
      <vt:lpstr>PowerPoint Presentation</vt:lpstr>
      <vt:lpstr>Data Challenges Approach and Method</vt:lpstr>
      <vt:lpstr>Approach to Solving Aegon Asset Management’s Data Challenges</vt:lpstr>
      <vt:lpstr>Approach to Solving Aegon Asset Management’s Data Challenges</vt:lpstr>
      <vt:lpstr>PowerPoint Presentation</vt:lpstr>
      <vt:lpstr>PowerPoint Presentation</vt:lpstr>
      <vt:lpstr>Launching Data Governance Progress Update</vt:lpstr>
      <vt:lpstr>PowerPoint Presentation</vt:lpstr>
      <vt:lpstr>Decisions and Discussion Points Data Governance Model</vt:lpstr>
      <vt:lpstr>PowerPoint Presentation</vt:lpstr>
      <vt:lpstr>PowerPoint Presentation</vt:lpstr>
      <vt:lpstr>Decisions and Discussion Points Data Governance Roles</vt:lpstr>
      <vt:lpstr>PowerPoint Presentation</vt:lpstr>
      <vt:lpstr>PowerPoint Presentation</vt:lpstr>
      <vt:lpstr>PowerPoint Presentation</vt:lpstr>
      <vt:lpstr>Making Data Governance Practical Semantic Layer Proof of Value</vt:lpstr>
      <vt:lpstr>PowerPoint Presentation</vt:lpstr>
      <vt:lpstr>High Level Data Flow in Aegon Asset Management’s Data Landscape</vt:lpstr>
      <vt:lpstr>Detailed Plan and Role Distribution for Semantic Data Layer Development</vt:lpstr>
      <vt:lpstr>PowerPoint Presentation</vt:lpstr>
      <vt:lpstr>Appendix Guiding coalition meeting 14th June 2022    </vt:lpstr>
      <vt:lpstr>Guiding Coalition Kick-Off </vt:lpstr>
      <vt:lpstr>PowerPoint Presentation</vt:lpstr>
      <vt:lpstr>PowerPoint Presentation</vt:lpstr>
      <vt:lpstr>PowerPoint Presentation</vt:lpstr>
      <vt:lpstr>PowerPoint Presentation</vt:lpstr>
      <vt:lpstr>PowerPoint Presentation</vt:lpstr>
      <vt:lpstr>PowerPoint Presentation</vt:lpstr>
      <vt:lpstr>Why Data Governance?</vt:lpstr>
      <vt:lpstr>PowerPoint Presentation</vt:lpstr>
      <vt:lpstr>PowerPoint Presentation</vt:lpstr>
      <vt:lpstr>PowerPoint Presentation</vt:lpstr>
      <vt:lpstr>Data Governance Relaunch</vt:lpstr>
      <vt:lpstr>PowerPoint Presentation</vt:lpstr>
      <vt:lpstr>PowerPoint Presentation</vt:lpstr>
      <vt:lpstr>Day-to-day data challenges</vt:lpstr>
      <vt:lpstr>PowerPoint Presentation</vt:lpstr>
      <vt:lpstr>PowerPoint Presentation</vt:lpstr>
      <vt:lpstr>PowerPoint Presentation</vt:lpstr>
      <vt:lpstr>Data Literacy</vt:lpstr>
      <vt:lpstr>PowerPoint Presentation</vt:lpstr>
      <vt:lpstr>PowerPoint Presentation</vt:lpstr>
      <vt:lpstr>Appendix</vt:lpstr>
      <vt:lpstr>PowerPoint Presentation</vt:lpstr>
      <vt:lpstr>PowerPoint Presentation</vt:lpstr>
      <vt:lpstr>Appendix 4 Data Governance Community</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3rd  Guiding Coalition meeting</dc:title>
  <dc:subject/>
  <dc:creator>Simon van Oppen</dc:creator>
  <cp:keywords/>
  <dc:description/>
  <cp:lastModifiedBy>Cameron, Lance</cp:lastModifiedBy>
  <cp:revision>2</cp:revision>
  <dcterms:created xsi:type="dcterms:W3CDTF">2022-07-06T11:12:00Z</dcterms:created>
  <dcterms:modified xsi:type="dcterms:W3CDTF">2022-07-26T10:03:37Z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9c8c59-981d-4e47-a4b7-2afab8fccc3c_Enabled">
    <vt:lpwstr>true</vt:lpwstr>
  </property>
  <property fmtid="{D5CDD505-2E9C-101B-9397-08002B2CF9AE}" pid="3" name="MSIP_Label_cb9c8c59-981d-4e47-a4b7-2afab8fccc3c_SetDate">
    <vt:lpwstr>2020-07-21T11:48:29Z</vt:lpwstr>
  </property>
  <property fmtid="{D5CDD505-2E9C-101B-9397-08002B2CF9AE}" pid="4" name="MSIP_Label_cb9c8c59-981d-4e47-a4b7-2afab8fccc3c_Method">
    <vt:lpwstr>Standard</vt:lpwstr>
  </property>
  <property fmtid="{D5CDD505-2E9C-101B-9397-08002B2CF9AE}" pid="5" name="MSIP_Label_cb9c8c59-981d-4e47-a4b7-2afab8fccc3c_Name">
    <vt:lpwstr>Internal</vt:lpwstr>
  </property>
  <property fmtid="{D5CDD505-2E9C-101B-9397-08002B2CF9AE}" pid="6" name="MSIP_Label_cb9c8c59-981d-4e47-a4b7-2afab8fccc3c_SiteId">
    <vt:lpwstr>5b973f99-77df-4beb-b27d-aa0c70b8482c</vt:lpwstr>
  </property>
  <property fmtid="{D5CDD505-2E9C-101B-9397-08002B2CF9AE}" pid="7" name="MSIP_Label_cb9c8c59-981d-4e47-a4b7-2afab8fccc3c_ActionId">
    <vt:lpwstr>4ef3ebc4-2cd1-4970-b08a-bf01cbc6b350</vt:lpwstr>
  </property>
  <property fmtid="{D5CDD505-2E9C-101B-9397-08002B2CF9AE}" pid="8" name="MSIP_Label_cb9c8c59-981d-4e47-a4b7-2afab8fccc3c_ContentBits">
    <vt:lpwstr>0</vt:lpwstr>
  </property>
  <property fmtid="{D5CDD505-2E9C-101B-9397-08002B2CF9AE}" pid="9" name="ContentTypeId">
    <vt:lpwstr>0x0101002C1D328955CF8B4EA09FDE1A8AF44AE2</vt:lpwstr>
  </property>
  <property fmtid="{D5CDD505-2E9C-101B-9397-08002B2CF9AE}" pid="10" name="MediaServiceImageTags">
    <vt:lpwstr/>
  </property>
</Properties>
</file>